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25" r:id="rId2"/>
    <p:sldId id="418" r:id="rId3"/>
    <p:sldId id="486" r:id="rId4"/>
    <p:sldId id="404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3" r:id="rId21"/>
    <p:sldId id="504" r:id="rId22"/>
    <p:sldId id="505" r:id="rId23"/>
    <p:sldId id="506" r:id="rId24"/>
    <p:sldId id="435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9" r:id="rId37"/>
    <p:sldId id="518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3" r:id="rId50"/>
    <p:sldId id="534" r:id="rId51"/>
    <p:sldId id="535" r:id="rId52"/>
    <p:sldId id="536" r:id="rId53"/>
    <p:sldId id="537" r:id="rId54"/>
    <p:sldId id="531" r:id="rId55"/>
    <p:sldId id="532" r:id="rId56"/>
    <p:sldId id="424" r:id="rId57"/>
  </p:sldIdLst>
  <p:sldSz cx="9144000" cy="5143500" type="screen16x9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HDFS-3399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lit-brain_(computing)" TargetMode="External"/><Relationship Id="rId5" Type="http://schemas.openxmlformats.org/officeDocument/2006/relationships/hyperlink" Target="http://en.wikipedia.org/wiki/Fencing_(computing)" TargetMode="External"/><Relationship Id="rId4" Type="http://schemas.openxmlformats.org/officeDocument/2006/relationships/hyperlink" Target="http://yanbohappy.sinaapp.com/?p=205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6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</a:t>
            </a:r>
            <a:r>
              <a:rPr lang="en-US" altLang="zh-CN" dirty="0" smtClean="0"/>
              <a:t>NN</a:t>
            </a:r>
            <a:r>
              <a:rPr lang="zh-CN" altLang="en-US" dirty="0" smtClean="0"/>
              <a:t>的架构使得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在集群扩展性和性能上都有潜在的问题，当集群大到一定程度后，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进程使用的内存可能会达到上百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，常用的估算公式为</a:t>
            </a:r>
            <a:r>
              <a:rPr lang="en-US" altLang="zh-CN" dirty="0" smtClean="0"/>
              <a:t>1G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百万个块，按缺省块大小计算的话，大概是</a:t>
            </a:r>
            <a:r>
              <a:rPr lang="en-US" altLang="zh-CN" dirty="0" smtClean="0"/>
              <a:t>64T (</a:t>
            </a:r>
            <a:r>
              <a:rPr lang="zh-CN" altLang="en-US" dirty="0" smtClean="0"/>
              <a:t>这个估算比例是有比较大的富裕的，其实，即使是每个文件只有一个块，所有元数据信息也不会有</a:t>
            </a:r>
            <a:r>
              <a:rPr lang="en-US" altLang="zh-CN" dirty="0" smtClean="0"/>
              <a:t>1KB/block)</a:t>
            </a:r>
            <a:r>
              <a:rPr lang="zh-CN" altLang="en-US" dirty="0" smtClean="0"/>
              <a:t>。同时，所有的元数据信息的读取和操作都需要与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进行通信，譬如客户端的</a:t>
            </a:r>
            <a:r>
              <a:rPr lang="en-US" altLang="zh-CN" dirty="0" err="1" smtClean="0"/>
              <a:t>addBlock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getBlockLocations</a:t>
            </a:r>
            <a:r>
              <a:rPr lang="zh-CN" altLang="en-US" dirty="0" smtClean="0"/>
              <a:t>，还有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blockRecieved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sendHeartbeat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blockReport</a:t>
            </a:r>
            <a:r>
              <a:rPr lang="zh-CN" altLang="en-US" dirty="0" smtClean="0"/>
              <a:t>，在集群规模变大后，</a:t>
            </a:r>
            <a:r>
              <a:rPr lang="en-US" altLang="zh-CN" dirty="0" smtClean="0"/>
              <a:t>NN</a:t>
            </a:r>
            <a:r>
              <a:rPr lang="zh-CN" altLang="en-US" dirty="0" smtClean="0"/>
              <a:t>成为了性能的瓶颈。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HDFS Federation</a:t>
            </a:r>
            <a:r>
              <a:rPr lang="zh-CN" altLang="en-US" dirty="0" smtClean="0"/>
              <a:t>就是为了解决这两个问题而开发的。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55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0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5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32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2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7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1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2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90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利用共享存储来在两个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间同步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信息。</a:t>
            </a:r>
          </a:p>
          <a:p>
            <a:r>
              <a:rPr lang="zh-CN" altLang="en-US" dirty="0" smtClean="0"/>
              <a:t>以前的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share nothing but NN</a:t>
            </a:r>
            <a:r>
              <a:rPr lang="zh-CN" altLang="en-US" dirty="0" smtClean="0"/>
              <a:t>，现在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又</a:t>
            </a:r>
            <a:r>
              <a:rPr lang="en-US" altLang="zh-CN" dirty="0" smtClean="0"/>
              <a:t>share storage</a:t>
            </a:r>
            <a:r>
              <a:rPr lang="zh-CN" altLang="en-US" dirty="0" smtClean="0"/>
              <a:t>，这样其实是转移了单点故障的位置，但中高端的存储设备内部都有各种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以及冗余硬件包括电源以及网卡等，比服务器的可靠性还是略有提高。通过</a:t>
            </a:r>
            <a:r>
              <a:rPr lang="en-US" altLang="zh-CN" dirty="0" smtClean="0"/>
              <a:t>NN</a:t>
            </a:r>
            <a:r>
              <a:rPr lang="zh-CN" altLang="en-US" dirty="0" smtClean="0"/>
              <a:t>内部每次元数据变动后的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操作，加上</a:t>
            </a:r>
            <a:r>
              <a:rPr lang="en-US" altLang="zh-CN" dirty="0" smtClean="0"/>
              <a:t>NFS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close-to-open</a:t>
            </a:r>
            <a:r>
              <a:rPr lang="zh-CN" altLang="en-US" dirty="0" smtClean="0"/>
              <a:t>，数据的一致性得到了保证。社区现在也试图把元数据存储放到</a:t>
            </a:r>
            <a:r>
              <a:rPr lang="en-US" altLang="zh-CN" dirty="0" err="1" smtClean="0">
                <a:hlinkClick r:id="rId3"/>
              </a:rPr>
              <a:t>BookKeeper</a:t>
            </a:r>
            <a:r>
              <a:rPr lang="zh-CN" altLang="en-US" dirty="0" smtClean="0"/>
              <a:t>上，以去除对共享存储的依赖，</a:t>
            </a:r>
            <a:r>
              <a:rPr lang="en-US" altLang="zh-CN" dirty="0" err="1" smtClean="0"/>
              <a:t>Cloudera</a:t>
            </a:r>
            <a:r>
              <a:rPr lang="zh-CN" altLang="en-US" dirty="0" smtClean="0"/>
              <a:t>也提供了</a:t>
            </a:r>
            <a:r>
              <a:rPr lang="en-US" altLang="zh-CN" dirty="0" smtClean="0"/>
              <a:t>Quorum Journal Manager</a:t>
            </a:r>
            <a:r>
              <a:rPr lang="zh-CN" altLang="en-US" dirty="0" smtClean="0"/>
              <a:t>的实现和代码，这篇中文的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有详尽分析：</a:t>
            </a:r>
            <a:r>
              <a:rPr lang="zh-CN" altLang="en-US" dirty="0" smtClean="0">
                <a:hlinkClick r:id="rId4"/>
              </a:rPr>
              <a:t>基于</a:t>
            </a:r>
            <a:r>
              <a:rPr lang="en-US" altLang="zh-CN" dirty="0" smtClean="0">
                <a:hlinkClick r:id="rId4"/>
              </a:rPr>
              <a:t>QJM/</a:t>
            </a:r>
            <a:r>
              <a:rPr lang="en-US" altLang="zh-CN" dirty="0" err="1" smtClean="0">
                <a:hlinkClick r:id="rId4"/>
              </a:rPr>
              <a:t>Qurom</a:t>
            </a:r>
            <a:r>
              <a:rPr lang="en-US" altLang="zh-CN" dirty="0" smtClean="0">
                <a:hlinkClick r:id="rId4"/>
              </a:rPr>
              <a:t> Journal Manager/</a:t>
            </a:r>
            <a:r>
              <a:rPr lang="en-US" altLang="zh-CN" dirty="0" err="1" smtClean="0">
                <a:hlinkClick r:id="rId4"/>
              </a:rPr>
              <a:t>Paxos</a:t>
            </a:r>
            <a:r>
              <a:rPr lang="zh-CN" altLang="en-US" dirty="0" smtClean="0">
                <a:hlinkClick r:id="rId4"/>
              </a:rPr>
              <a:t>的</a:t>
            </a:r>
            <a:r>
              <a:rPr lang="en-US" altLang="zh-CN" dirty="0" smtClean="0">
                <a:hlinkClick r:id="rId4"/>
              </a:rPr>
              <a:t>HDFS HA</a:t>
            </a:r>
            <a:r>
              <a:rPr lang="zh-CN" altLang="en-US" dirty="0" smtClean="0">
                <a:hlinkClick r:id="rId4"/>
              </a:rPr>
              <a:t>原理及代码分析</a:t>
            </a:r>
            <a:endParaRPr lang="zh-CN" altLang="en-US" dirty="0" smtClean="0"/>
          </a:p>
          <a:p>
            <a:r>
              <a:rPr lang="en-US" altLang="zh-CN" dirty="0" err="1" smtClean="0"/>
              <a:t>DataNode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以下简称</a:t>
            </a:r>
            <a:r>
              <a:rPr lang="en-US" altLang="zh-CN" dirty="0" smtClean="0"/>
              <a:t>DN)</a:t>
            </a:r>
            <a:r>
              <a:rPr lang="zh-CN" altLang="en-US" dirty="0" smtClean="0"/>
              <a:t>同时向两个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汇报块信息。</a:t>
            </a:r>
          </a:p>
          <a:p>
            <a:r>
              <a:rPr lang="zh-CN" altLang="en-US" dirty="0" smtClean="0"/>
              <a:t>这是让</a:t>
            </a:r>
            <a:r>
              <a:rPr lang="en-US" altLang="zh-CN" dirty="0" smtClean="0"/>
              <a:t>Standby NN</a:t>
            </a:r>
            <a:r>
              <a:rPr lang="zh-CN" altLang="en-US" dirty="0" smtClean="0"/>
              <a:t>保持集群最新状态的必需步骤，不赘述。</a:t>
            </a:r>
          </a:p>
          <a:p>
            <a:r>
              <a:rPr lang="zh-CN" altLang="en-US" dirty="0" smtClean="0"/>
              <a:t>用于监视和控制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进程的</a:t>
            </a:r>
            <a:r>
              <a:rPr lang="en-US" altLang="zh-CN" dirty="0" err="1" smtClean="0"/>
              <a:t>FailoverController</a:t>
            </a:r>
            <a:r>
              <a:rPr lang="zh-CN" altLang="en-US" dirty="0" smtClean="0"/>
              <a:t>进程</a:t>
            </a:r>
          </a:p>
          <a:p>
            <a:r>
              <a:rPr lang="zh-CN" altLang="en-US" dirty="0" smtClean="0"/>
              <a:t>显然，我们不能在</a:t>
            </a:r>
            <a:r>
              <a:rPr lang="en-US" altLang="zh-CN" dirty="0" smtClean="0"/>
              <a:t>NN</a:t>
            </a:r>
            <a:r>
              <a:rPr lang="zh-CN" altLang="en-US" dirty="0" smtClean="0"/>
              <a:t>进程内进行心跳等信息同步，最简单的原因，一次</a:t>
            </a:r>
            <a:r>
              <a:rPr lang="en-US" altLang="zh-CN" dirty="0" err="1" smtClean="0"/>
              <a:t>FullGC</a:t>
            </a:r>
            <a:r>
              <a:rPr lang="zh-CN" altLang="en-US" dirty="0" smtClean="0"/>
              <a:t>就可以让</a:t>
            </a:r>
            <a:r>
              <a:rPr lang="en-US" altLang="zh-CN" dirty="0" smtClean="0"/>
              <a:t>NN</a:t>
            </a:r>
            <a:r>
              <a:rPr lang="zh-CN" altLang="en-US" dirty="0" smtClean="0"/>
              <a:t>挂起十几分钟，所以，必须要有一个独立的短小精悍的</a:t>
            </a:r>
            <a:r>
              <a:rPr lang="en-US" altLang="zh-CN" dirty="0" smtClean="0"/>
              <a:t>watchdog</a:t>
            </a:r>
            <a:r>
              <a:rPr lang="zh-CN" altLang="en-US" dirty="0" smtClean="0"/>
              <a:t>来专门负责监控。这也是一个松耦合的设计，便于扩展或更改，目前版本里是用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以下简称</a:t>
            </a:r>
            <a:r>
              <a:rPr lang="en-US" altLang="zh-CN" dirty="0" smtClean="0"/>
              <a:t>ZK)</a:t>
            </a:r>
            <a:r>
              <a:rPr lang="zh-CN" altLang="en-US" dirty="0" smtClean="0"/>
              <a:t>来做同步锁，但用户可以方便的把这个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FailoverController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以下简称</a:t>
            </a:r>
            <a:r>
              <a:rPr lang="en-US" altLang="zh-CN" dirty="0" smtClean="0"/>
              <a:t>ZKFC)</a:t>
            </a:r>
            <a:r>
              <a:rPr lang="zh-CN" altLang="en-US" dirty="0" smtClean="0"/>
              <a:t>替换为其他的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方案或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选举方案。</a:t>
            </a:r>
          </a:p>
          <a:p>
            <a:r>
              <a:rPr lang="zh-CN" altLang="en-US" dirty="0" smtClean="0">
                <a:hlinkClick r:id="rId5"/>
              </a:rPr>
              <a:t>隔离</a:t>
            </a:r>
            <a:r>
              <a:rPr lang="en-US" altLang="zh-CN" dirty="0" smtClean="0">
                <a:hlinkClick r:id="rId5"/>
              </a:rPr>
              <a:t>(Fencing)</a:t>
            </a:r>
            <a:r>
              <a:rPr lang="zh-CN" altLang="en-US" dirty="0" smtClean="0"/>
              <a:t>，防止</a:t>
            </a:r>
            <a:r>
              <a:rPr lang="zh-CN" altLang="en-US" dirty="0" smtClean="0">
                <a:hlinkClick r:id="rId6"/>
              </a:rPr>
              <a:t>脑裂</a:t>
            </a:r>
            <a:r>
              <a:rPr lang="zh-CN" altLang="en-US" dirty="0" smtClean="0"/>
              <a:t>，就是保证在任何时候只有一个主</a:t>
            </a:r>
            <a:r>
              <a:rPr lang="en-US" altLang="zh-CN" dirty="0" smtClean="0"/>
              <a:t>NN</a:t>
            </a:r>
            <a:r>
              <a:rPr lang="zh-CN" altLang="en-US" dirty="0" smtClean="0"/>
              <a:t>，包括三个方面：</a:t>
            </a:r>
          </a:p>
          <a:p>
            <a:pPr lvl="1"/>
            <a:r>
              <a:rPr lang="zh-CN" altLang="en-US" dirty="0" smtClean="0"/>
              <a:t>共享存储</a:t>
            </a:r>
            <a:r>
              <a:rPr lang="en-US" altLang="zh-CN" dirty="0" smtClean="0"/>
              <a:t>fencing</a:t>
            </a:r>
            <a:r>
              <a:rPr lang="zh-CN" altLang="en-US" dirty="0" smtClean="0"/>
              <a:t>，确保只有一个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可以写入</a:t>
            </a:r>
            <a:r>
              <a:rPr lang="en-US" altLang="zh-CN" dirty="0" smtClean="0"/>
              <a:t>edits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客户端</a:t>
            </a:r>
            <a:r>
              <a:rPr lang="en-US" altLang="zh-CN" dirty="0" smtClean="0"/>
              <a:t>fencing</a:t>
            </a:r>
            <a:r>
              <a:rPr lang="zh-CN" altLang="en-US" dirty="0" smtClean="0"/>
              <a:t>，确保只有一个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可以响应客户端的请求。</a:t>
            </a:r>
          </a:p>
          <a:p>
            <a:pPr lvl="1"/>
            <a:r>
              <a:rPr lang="en-US" altLang="zh-CN" dirty="0" err="1" smtClean="0"/>
              <a:t>DataNode</a:t>
            </a:r>
            <a:r>
              <a:rPr lang="en-US" altLang="zh-CN" dirty="0" smtClean="0"/>
              <a:t> fencing</a:t>
            </a:r>
            <a:r>
              <a:rPr lang="zh-CN" altLang="en-US" dirty="0" smtClean="0"/>
              <a:t>，确保只有一个</a:t>
            </a:r>
            <a:r>
              <a:rPr lang="en-US" altLang="zh-CN" dirty="0" smtClean="0"/>
              <a:t>NN</a:t>
            </a:r>
            <a:r>
              <a:rPr lang="zh-CN" altLang="en-US" dirty="0" smtClean="0"/>
              <a:t>可以向</a:t>
            </a:r>
            <a:r>
              <a:rPr lang="en-US" altLang="zh-CN" dirty="0" smtClean="0"/>
              <a:t>DN</a:t>
            </a:r>
            <a:r>
              <a:rPr lang="zh-CN" altLang="en-US" dirty="0" smtClean="0"/>
              <a:t>下发命令，譬如删除块，复制块，等等。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09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30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8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7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0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34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目的: 提高系统的可靠性与读取效率</a:t>
            </a:r>
          </a:p>
          <a:p>
            <a:r>
              <a:rPr lang="zh-CN" altLang="en-US" dirty="0" smtClean="0"/>
              <a:t>可靠性: 节点失效时读取副本已维持正常运作</a:t>
            </a:r>
          </a:p>
          <a:p>
            <a:r>
              <a:rPr lang="zh-CN" altLang="en-US" dirty="0" smtClean="0"/>
              <a:t>读取效率: 分散读取流量</a:t>
            </a:r>
          </a:p>
          <a:p>
            <a:r>
              <a:rPr lang="zh-CN" altLang="en-US" dirty="0" smtClean="0"/>
              <a:t>本地运行: Job 直接读取本地数据,减少网络流量。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7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2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0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3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假设：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节点失效是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常态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理想：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任何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一个节点失效，不影响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可以自动完成副本的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复制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假设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write-once-read-many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存取模式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不支持文件并发写入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不支持文件修改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假设目标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080" y="771550"/>
            <a:ext cx="2414396" cy="1809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70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7" y="1923678"/>
            <a:ext cx="316735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43991"/>
              </p:ext>
            </p:extLst>
          </p:nvPr>
        </p:nvGraphicFramePr>
        <p:xfrm>
          <a:off x="3563888" y="1372639"/>
          <a:ext cx="5328592" cy="2686253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0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NameNode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DataNode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8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存储元数据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存储文件内容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3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宋体" pitchFamily="2" charset="-122"/>
                        </a:rPr>
                        <a:t>元数据保存在内存中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宋体" pitchFamily="2" charset="-122"/>
                        </a:rPr>
                        <a:t>文件内容保存在磁盘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60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 保存文件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,block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ataNode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之间的映射关系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维护了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block id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DataNode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宋体" pitchFamily="2" charset="-122"/>
                        </a:rPr>
                        <a:t>本地文件的映射关系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文件切分成块（默认大小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64M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），以块为单位，每个块有多个副本存储在不同的机器上，副本数可在文件生成时指定（默认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是主节点，存储文件的元数据如文件名，文件目录结构，文件属性（生成时间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副本数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文件权限），以及每个文件的块列表以及块所在的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等等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在本地文件系统存储文件块数据，以及块数据的校验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9542"/>
            <a:ext cx="5544616" cy="385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0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是一个中心服务器，单一节点，负责管理文件系统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的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命名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空间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(namespace)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以及客户端对文件的访问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文件操作，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负责文件元数据的操作，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负责处理文件内容的读写请求，数据流不经过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，只会询问它跟那个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联系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副本存放在那些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上由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来控制，根据全局情况做出块放置决定，读取文件时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尽量让用户先读取最近的副本，降低带块消耗和读取时延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 dirty="0" err="1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全权管理数据块的复制，它周期性地从集群中的每个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接收心跳信号和块状态报告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BlockReport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。接收到心跳信号意味着该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节点工作正常。块状态报告包含了一个该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上所有数据块的列表。 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7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25" y="862946"/>
            <a:ext cx="2021131" cy="304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862945"/>
            <a:ext cx="2528829" cy="304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86980" y="3950041"/>
            <a:ext cx="15566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ea typeface="微软雅黑" panose="020B0503020204020204" pitchFamily="34" charset="-122"/>
              </a:rPr>
              <a:t>块存储结构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63740" y="3912667"/>
            <a:ext cx="21453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metadate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</a:p>
        </p:txBody>
      </p:sp>
    </p:spTree>
    <p:extLst>
      <p:ext uri="{BB962C8B-B14F-4D97-AF65-F5344CB8AC3E}">
        <p14:creationId xmlns:p14="http://schemas.microsoft.com/office/powerpoint/2010/main" val="40543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一个数据块在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DataNode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以文件存储在磁盘上，包括两个文件，一个是数据本身，一个是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元数据。元数据包括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数据块的长度，块数据的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校验和，以及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时间戳</a:t>
            </a:r>
            <a:endParaRPr lang="en-US" altLang="zh-CN" sz="2000" dirty="0">
              <a:latin typeface="+mn-ea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启动后向</a:t>
            </a:r>
            <a:r>
              <a:rPr lang="en-US" altLang="zh-CN" sz="2000" dirty="0" err="1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注册，通过后</a:t>
            </a:r>
            <a:r>
              <a:rPr lang="zh-CN" altLang="en-US" sz="2000" dirty="0" smtClean="0">
                <a:latin typeface="+mn-ea"/>
              </a:rPr>
              <a:t>，会周期性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小时）的向</a:t>
            </a:r>
            <a:r>
              <a:rPr lang="en-US" altLang="zh-CN" sz="2000" dirty="0" err="1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上报所有的块</a:t>
            </a:r>
            <a:r>
              <a:rPr lang="zh-CN" altLang="en-US" sz="2000" dirty="0" smtClean="0">
                <a:latin typeface="+mn-ea"/>
              </a:rPr>
              <a:t>信息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3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心跳是每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秒一次，心跳返回结果带有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NameNode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给该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DataNode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的命令如复制块数据到另一台机器，或删除某个数据块。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如果</a:t>
            </a:r>
            <a:r>
              <a:rPr lang="en-US" altLang="zh-CN" sz="2000" dirty="0" err="1" smtClean="0">
                <a:latin typeface="+mn-ea"/>
                <a:sym typeface="Times New Roman" panose="02020603050405020304" pitchFamily="18" charset="0"/>
              </a:rPr>
              <a:t>NameNode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超过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分钟没有收到某个</a:t>
            </a:r>
            <a:r>
              <a:rPr lang="en-US" altLang="zh-CN" sz="2000" dirty="0" err="1">
                <a:latin typeface="+mn-ea"/>
                <a:sym typeface="Times New Roman" panose="02020603050405020304" pitchFamily="18" charset="0"/>
              </a:rPr>
              <a:t>DataNode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的心跳，则认为该节点不可用。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集群运行中可以</a:t>
            </a:r>
            <a:r>
              <a:rPr lang="zh-CN" altLang="en-US" sz="2000" dirty="0" smtClean="0">
                <a:latin typeface="+mn-ea"/>
                <a:sym typeface="Times New Roman" panose="02020603050405020304" pitchFamily="18" charset="0"/>
              </a:rPr>
              <a:t>安全的加入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和退出一些机器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3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890098" y="1869356"/>
            <a:ext cx="2457766" cy="1800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根据时间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只是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NN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的工具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没有</a:t>
            </a:r>
            <a:r>
              <a:rPr lang="en-US" altLang="zh-CN" sz="2000" dirty="0">
                <a:latin typeface="+mn-ea"/>
                <a:sym typeface="Times New Roman" panose="02020603050405020304" pitchFamily="18" charset="0"/>
              </a:rPr>
              <a:t>failover</a:t>
            </a:r>
            <a:r>
              <a:rPr lang="zh-CN" altLang="en-US" sz="2000" dirty="0">
                <a:latin typeface="+mn-ea"/>
                <a:sym typeface="Times New Roman" panose="02020603050405020304" pitchFamily="18" charset="0"/>
              </a:rPr>
              <a:t>机制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32186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SecondaryNameNode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adoop secondary namenode fsimage检查点更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9542"/>
            <a:ext cx="3961387" cy="413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简介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当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读取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的时候，它会计算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checksum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如果计算后的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checksum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，与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创建时值不一样，说明该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已经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损坏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client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读取其它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；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标记该块已经损坏，然后复制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block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达到预期设置的文件备份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在其文件创建后三周验证其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checksum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数据损坏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(corruption)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与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Linux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文件权限类似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r: read; w:write; x:execute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，权限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x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对于文件忽略，对于文件夹表示是否允许访问其内容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如果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Linux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系统用户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zhangsan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使用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命令创建一个文件，那么这个文件在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中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owner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是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zhangsan</a:t>
            </a:r>
            <a:endParaRPr lang="en-US" altLang="zh-CN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的权限目的：阻止好人做错事，而不是阻止坏人做坏事。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相信，你告诉我你是谁，我就认为你是谁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文件权限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4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2495185" y="2624321"/>
            <a:ext cx="3854262" cy="1042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Block为64MB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replication默认拷贝3份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619672" y="1131590"/>
            <a:ext cx="5605288" cy="936104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algn="ctr" rotWithShape="0">
              <a:srgbClr val="808080">
                <a:alpha val="37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两个文件，一个文件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156M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，一个文件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里面怎么存储？</a:t>
            </a:r>
          </a:p>
        </p:txBody>
      </p:sp>
    </p:spTree>
    <p:extLst>
      <p:ext uri="{BB962C8B-B14F-4D97-AF65-F5344CB8AC3E}">
        <p14:creationId xmlns:p14="http://schemas.microsoft.com/office/powerpoint/2010/main" val="5804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3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6995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核心思想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587994" y="1491630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文件副本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4023855" y="1491630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分片保存</a:t>
            </a:r>
          </a:p>
        </p:txBody>
      </p:sp>
      <p:sp>
        <p:nvSpPr>
          <p:cNvPr id="14" name="object 5"/>
          <p:cNvSpPr txBox="1"/>
          <p:nvPr/>
        </p:nvSpPr>
        <p:spPr>
          <a:xfrm>
            <a:off x="2587994" y="2137806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一次写入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4023855" y="2137806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微软雅黑"/>
                <a:cs typeface="微软雅黑"/>
              </a:rPr>
              <a:t>多次读取</a:t>
            </a:r>
          </a:p>
        </p:txBody>
      </p:sp>
      <p:sp>
        <p:nvSpPr>
          <p:cNvPr id="16" name="object 7"/>
          <p:cNvSpPr txBox="1"/>
          <p:nvPr/>
        </p:nvSpPr>
        <p:spPr>
          <a:xfrm>
            <a:off x="2587994" y="2782712"/>
            <a:ext cx="12446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微软雅黑"/>
                <a:cs typeface="微软雅黑"/>
              </a:rPr>
              <a:t>顺序写入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4023855" y="2782712"/>
            <a:ext cx="18542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微软雅黑"/>
                <a:cs typeface="微软雅黑"/>
              </a:rPr>
              <a:t>流式顺序读取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5871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存储极大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数目信息，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将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数据保存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到大量的节点当中。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支持单个大文件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提供数据的高可靠性，单个或者多个节点不工作，对系统不会造成任何影响，数据仍然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可用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提供对这些信息的快速访问，并提供可扩展的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方式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是针对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设计的，使得数据尽可能根据其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本地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局部性进行访问与计算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文件系统特征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1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依据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Google File System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的设计进行实现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基于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块的文件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存储，以块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进行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复制，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按照块的方式随机选择存储节点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副本的默认数目是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3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，并可以通过配置文件进行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制定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默认的块的大小是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64MB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减少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元数据的量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有利于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顺序读写（在磁盘上数据顺序存放）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系统结构：使用了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与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Worker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的结构</a:t>
            </a:r>
            <a:r>
              <a:rPr lang="zh-CN" altLang="en-US" sz="22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200" dirty="0" smtClean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被称为名字节点</a:t>
            </a:r>
            <a:r>
              <a:rPr lang="en-US" altLang="zh-CN" sz="22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Worker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被</a:t>
            </a:r>
            <a:r>
              <a:rPr lang="zh-CN" altLang="en-US" sz="2200" dirty="0" smtClean="0">
                <a:latin typeface="+mn-ea"/>
                <a:sym typeface="黑体" panose="02010609060101010101" pitchFamily="49" charset="-122"/>
              </a:rPr>
              <a:t>称为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数据节点</a:t>
            </a:r>
            <a:r>
              <a:rPr lang="en-US" altLang="zh-CN" sz="2200" dirty="0" err="1" smtClean="0">
                <a:latin typeface="+mn-ea"/>
                <a:sym typeface="黑体" panose="02010609060101010101" pitchFamily="49" charset="-122"/>
              </a:rPr>
              <a:t>DataNode</a:t>
            </a:r>
            <a:endParaRPr lang="en-US" altLang="zh-CN" sz="22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运行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在一个</a:t>
            </a:r>
            <a:r>
              <a:rPr lang="en-US" altLang="zh-CN" sz="17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的服务器之上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管理所有文件系统的名字空间（元数据）及协调管理客户端对于数据的访问</a:t>
            </a:r>
          </a:p>
          <a:p>
            <a:pPr lvl="1">
              <a:lnSpc>
                <a:spcPct val="120000"/>
              </a:lnSpc>
            </a:pPr>
            <a:r>
              <a:rPr lang="en-US" altLang="zh-CN" sz="17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存储以及调整整个文件系统中的</a:t>
            </a: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元数据</a:t>
            </a:r>
            <a:endParaRPr lang="zh-CN" altLang="en-US" sz="17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运行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在集群中的绝大多数节点之上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管理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文件系统中的数据存储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从</a:t>
            </a:r>
            <a:r>
              <a:rPr lang="en-US" altLang="zh-CN" sz="17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中接收命令，并对数据进行组织管理上的操作（如负载均衡）</a:t>
            </a:r>
          </a:p>
          <a:p>
            <a:pPr lvl="1">
              <a:lnSpc>
                <a:spcPct val="120000"/>
              </a:lnSpc>
            </a:pP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响应</a:t>
            </a:r>
            <a:r>
              <a:rPr lang="zh-CN" altLang="en-US" sz="1700" dirty="0">
                <a:latin typeface="+mn-ea"/>
                <a:sym typeface="黑体" panose="02010609060101010101" pitchFamily="49" charset="-122"/>
              </a:rPr>
              <a:t>文件系统客户端的读写访问命令，提供数据</a:t>
            </a:r>
            <a:r>
              <a:rPr lang="zh-CN" altLang="en-US" sz="1700" dirty="0" smtClean="0">
                <a:latin typeface="+mn-ea"/>
                <a:sym typeface="黑体" panose="02010609060101010101" pitchFamily="49" charset="-122"/>
              </a:rPr>
              <a:t>服务</a:t>
            </a:r>
            <a:endParaRPr lang="zh-CN" altLang="en-US" sz="17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数据通信的协议使用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TCP/IP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协议，使用</a:t>
            </a:r>
            <a:r>
              <a:rPr lang="en-US" altLang="zh-CN" sz="2200" dirty="0">
                <a:latin typeface="+mn-ea"/>
                <a:sym typeface="黑体" panose="02010609060101010101" pitchFamily="49" charset="-122"/>
              </a:rPr>
              <a:t>RPC</a:t>
            </a:r>
            <a:r>
              <a:rPr lang="zh-CN" altLang="en-US" sz="2200" dirty="0">
                <a:latin typeface="+mn-ea"/>
                <a:sym typeface="黑体" panose="02010609060101010101" pitchFamily="49" charset="-122"/>
              </a:rPr>
              <a:t>进行远程信息访问请求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的主要模块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8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对于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节点失效的问题：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通过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心跳信息来获得节点的情况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可以进行节点失效时候的数据重新分布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数据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的完整性通过数据校验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获得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如果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元数据磁盘失效，处理的办法：使用多个元数据的映像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，使用元数据的修改日志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EditLog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，以及通过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检查点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的方式进行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恢复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快照方式：快照方式可以进行数据的回滚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8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交互操作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704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为了做到可靠性（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reliability）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创建了多份数据块（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data blocks）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的复制（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replicas），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并将它们放置在服务器群的计算节点中（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compute nodes），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就可以在它们所在的节点上处理这些数据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了</a:t>
            </a:r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7734"/>
            <a:ext cx="5616624" cy="231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1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创建一个文件夹？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上传一个文件？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删除一个文件和文件夹？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查看一个文件夹里面有哪些文件？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查看某个文件的内容？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开发常用命令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创建一个文件夹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-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mkdir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/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user	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创建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user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目录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上传一个文件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–put  test.txt  /user/test.txt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删除一个文件和文件夹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–</a:t>
            </a: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rm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 /user/test.txt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+mn-ea"/>
                <a:sym typeface="黑体" panose="02010609060101010101" pitchFamily="49" charset="-122"/>
              </a:rPr>
              <a:t>查看</a:t>
            </a:r>
            <a:r>
              <a:rPr lang="zh-CN" altLang="en-US" sz="2400" dirty="0">
                <a:latin typeface="+mn-ea"/>
                <a:sym typeface="黑体" panose="02010609060101010101" pitchFamily="49" charset="-122"/>
              </a:rPr>
              <a:t>一个文件夹里面有哪些文件</a:t>
            </a:r>
            <a:r>
              <a:rPr lang="zh-CN" altLang="en-US" sz="24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4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dirty="0" smtClean="0">
                <a:latin typeface="+mn-ea"/>
                <a:sym typeface="黑体" panose="02010609060101010101" pitchFamily="49" charset="-122"/>
              </a:rPr>
              <a:t>–</a:t>
            </a:r>
            <a:r>
              <a:rPr lang="en-US" altLang="zh-CN" dirty="0" err="1" smtClean="0">
                <a:latin typeface="+mn-ea"/>
                <a:sym typeface="黑体" panose="02010609060101010101" pitchFamily="49" charset="-122"/>
              </a:rPr>
              <a:t>ls</a:t>
            </a:r>
            <a:r>
              <a:rPr lang="en-US" altLang="zh-CN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dirty="0" smtClean="0">
                <a:latin typeface="+mn-ea"/>
                <a:sym typeface="黑体" panose="02010609060101010101" pitchFamily="49" charset="-122"/>
              </a:rPr>
              <a:t>/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查看某个文件的内容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–cat /user/test.txt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开发常用命令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8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交互命令行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48029"/>
              </p:ext>
            </p:extLst>
          </p:nvPr>
        </p:nvGraphicFramePr>
        <p:xfrm>
          <a:off x="755576" y="843558"/>
          <a:ext cx="7820347" cy="3615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5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1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8516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spc="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60960">
                        <a:lnSpc>
                          <a:spcPct val="1008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列目录信息，包括文件名，权限，拥有者，大小以及修 改时间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28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dirty="0" err="1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ls</a:t>
                      </a:r>
                      <a:r>
                        <a:rPr lang="en-US" sz="2000" b="1" dirty="0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-R</a:t>
                      </a:r>
                      <a:r>
                        <a:rPr sz="2000" b="1" spc="-5" dirty="0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与</a:t>
                      </a:r>
                      <a:r>
                        <a:rPr sz="2000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-l</a:t>
                      </a:r>
                      <a:r>
                        <a:rPr sz="2000" spc="-5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类似，</a:t>
                      </a:r>
                      <a:r>
                        <a:rPr sz="2000" spc="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同时列出子目录中的内容</a:t>
                      </a:r>
                      <a:r>
                        <a:rPr lang="zh-CN" altLang="en-US" sz="2000" spc="0" dirty="0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lang="en-US" altLang="zh-CN" sz="2000" spc="0" dirty="0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r>
                        <a:rPr lang="en-US" altLang="zh-CN" sz="2000" spc="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lsr</a:t>
                      </a:r>
                      <a:r>
                        <a:rPr lang="zh-CN" altLang="en-US" sz="2000" spc="0" dirty="0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492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-d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u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path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显示某一个目录的磁盘使用情况（每个文件，</a:t>
                      </a:r>
                      <a:r>
                        <a:rPr sz="2000" spc="-5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单位为字</a:t>
                      </a:r>
                      <a:r>
                        <a:rPr sz="200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节数</a:t>
                      </a:r>
                      <a:r>
                        <a:rPr sz="20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7649">
                <a:tc>
                  <a:txBody>
                    <a:bodyPr/>
                    <a:lstStyle/>
                    <a:p>
                      <a:pPr marL="59055" marR="8274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dus p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ath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与</a:t>
                      </a:r>
                      <a:r>
                        <a:rPr sz="2000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-d</a:t>
                      </a:r>
                      <a:r>
                        <a:rPr sz="2000" spc="5" dirty="0" err="1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000" spc="0" dirty="0" err="1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类似</a:t>
                      </a:r>
                      <a:r>
                        <a:rPr sz="2000" spc="0" dirty="0" err="1" smtClean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，打印一个概要信息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28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v </a:t>
                      </a:r>
                      <a:r>
                        <a:rPr sz="2000" b="1" spc="-5" dirty="0" err="1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src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2000" b="1" spc="-5" dirty="0" err="1" smtClean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dest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-1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FS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内部移动目录或者文件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737">
                <a:tc>
                  <a:txBody>
                    <a:bodyPr/>
                    <a:lstStyle/>
                    <a:p>
                      <a:pPr marL="59055" marR="4464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p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src 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在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HDF</a:t>
                      </a:r>
                      <a:r>
                        <a:rPr sz="2000" spc="5" dirty="0">
                          <a:solidFill>
                            <a:srgbClr val="05182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微软雅黑"/>
                          <a:cs typeface="微软雅黑"/>
                        </a:rPr>
                        <a:t>内部复制文件或者目录</a:t>
                      </a:r>
                      <a:endParaRPr sz="20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4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交互命令行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00870"/>
              </p:ext>
            </p:extLst>
          </p:nvPr>
        </p:nvGraphicFramePr>
        <p:xfrm>
          <a:off x="755576" y="843558"/>
          <a:ext cx="8174706" cy="3897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6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m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p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ath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删除文件或者空的目录</a:t>
                      </a:r>
                      <a:endParaRPr sz="20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-rm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path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删除文件或者目录，删除目录时递归删除所</a:t>
                      </a:r>
                      <a:endParaRPr sz="2000">
                        <a:latin typeface="+mn-ea"/>
                        <a:ea typeface="+mn-ea"/>
                        <a:cs typeface="微软雅黑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有子目录以及文件</a:t>
                      </a:r>
                      <a:endParaRPr sz="200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 marR="7308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pu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lS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拷贝本地文件或者目录</a:t>
                      </a:r>
                      <a:r>
                        <a:rPr sz="2000" spc="-2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到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HDF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中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 marR="17907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copyFromLocal 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lS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endParaRPr sz="200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等同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于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-c</a:t>
                      </a:r>
                      <a:r>
                        <a:rPr sz="20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py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6206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sz="2000" b="1" spc="-5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moveFromL</a:t>
                      </a:r>
                      <a:r>
                        <a:rPr sz="2000" b="1" spc="0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ocal</a:t>
                      </a:r>
                      <a:r>
                        <a:rPr sz="2000" b="1" spc="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</a:t>
                      </a:r>
                      <a:r>
                        <a:rPr sz="2000" b="1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o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lS</a:t>
                      </a:r>
                      <a:r>
                        <a:rPr sz="2000" b="1" spc="-1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de</a:t>
                      </a:r>
                      <a:r>
                        <a:rPr sz="2000" b="1" spc="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t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拷贝数据</a:t>
                      </a:r>
                      <a:r>
                        <a:rPr sz="2000" spc="-1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到</a:t>
                      </a:r>
                      <a:r>
                        <a:rPr sz="2000" spc="-5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HDF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</a:t>
                      </a:r>
                      <a:r>
                        <a:rPr sz="2000" spc="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，并且在成功后删除本地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数据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交互命令行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90044"/>
              </p:ext>
            </p:extLst>
          </p:nvPr>
        </p:nvGraphicFramePr>
        <p:xfrm>
          <a:off x="755576" y="843558"/>
          <a:ext cx="8174706" cy="1231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6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get</a:t>
                      </a:r>
                      <a:r>
                        <a:rPr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lang="en-US" sz="2000" b="1" spc="-5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src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 </a:t>
                      </a:r>
                      <a:r>
                        <a:rPr lang="en-US" sz="2000" b="1" spc="-5" dirty="0" err="1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localDest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将</a:t>
                      </a:r>
                      <a:r>
                        <a:rPr lang="en-US" altLang="zh-CN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HDFS</a:t>
                      </a:r>
                      <a:r>
                        <a:rPr lang="zh-CN" altLang="en-US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中的文件拷贝到本地</a:t>
                      </a:r>
                      <a:endParaRPr lang="zh-CN" altLang="en-US" sz="2000" dirty="0">
                        <a:solidFill>
                          <a:srgbClr val="051821"/>
                        </a:solidFill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CAC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-</a:t>
                      </a:r>
                      <a:r>
                        <a:rPr lang="en-US" sz="2000" b="1" spc="-5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Verdana"/>
                        </a:rPr>
                        <a:t>cat file</a:t>
                      </a:r>
                      <a:endParaRPr sz="2000" dirty="0">
                        <a:latin typeface="+mn-ea"/>
                        <a:ea typeface="+mn-e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zh-CN" altLang="en-US" sz="2000" dirty="0" smtClean="0">
                          <a:solidFill>
                            <a:srgbClr val="051821"/>
                          </a:solidFill>
                          <a:latin typeface="+mn-ea"/>
                          <a:ea typeface="+mn-ea"/>
                          <a:cs typeface="微软雅黑"/>
                        </a:rPr>
                        <a:t>在终端显示文件内容</a:t>
                      </a:r>
                      <a:endParaRPr sz="2000" dirty="0">
                        <a:latin typeface="+mn-ea"/>
                        <a:ea typeface="+mn-ea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4280"/>
                      </a:solidFill>
                      <a:prstDash val="solid"/>
                    </a:lnL>
                    <a:lnR w="12700">
                      <a:solidFill>
                        <a:srgbClr val="004280"/>
                      </a:solidFill>
                      <a:prstDash val="solid"/>
                    </a:lnR>
                    <a:lnT w="12700">
                      <a:solidFill>
                        <a:srgbClr val="004280"/>
                      </a:solidFill>
                      <a:prstDash val="solid"/>
                    </a:lnT>
                    <a:lnB w="12700">
                      <a:solidFill>
                        <a:srgbClr val="004280"/>
                      </a:solidFill>
                      <a:prstDash val="solid"/>
                    </a:lnB>
                    <a:solidFill>
                      <a:srgbClr val="E7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39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HDFS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编程访问接口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7628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接口包括：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命令行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接口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Job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隐含输入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（在这种情况下，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只需要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将任务交给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系统即可，会自动调度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服务来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提供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数据）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Java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程序直接操作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libhdfs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c/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c++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程序中操作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使用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Eclipse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工具，新建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Java Application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项目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导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入所依赖的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Jar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操作文件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139952" y="1241907"/>
            <a:ext cx="4103321" cy="3737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7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编写代码，实现具体功能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导出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Jar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文件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拷贝到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Linux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服务器并运行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spc="-5" dirty="0" err="1">
                <a:latin typeface="+mn-ea"/>
                <a:cs typeface="Verdana"/>
              </a:rPr>
              <a:t>psc</a:t>
            </a:r>
            <a:r>
              <a:rPr lang="en-US" altLang="zh-CN" sz="1600" dirty="0" err="1">
                <a:latin typeface="+mn-ea"/>
                <a:cs typeface="Verdana"/>
              </a:rPr>
              <a:t>p</a:t>
            </a:r>
            <a:r>
              <a:rPr lang="en-US" altLang="zh-CN" sz="1600" spc="10" dirty="0">
                <a:latin typeface="+mn-ea"/>
                <a:cs typeface="Verdana"/>
              </a:rPr>
              <a:t> </a:t>
            </a:r>
            <a:r>
              <a:rPr lang="en-US" altLang="zh-CN" sz="1600" spc="-20" dirty="0">
                <a:latin typeface="+mn-ea"/>
                <a:cs typeface="Verdana"/>
              </a:rPr>
              <a:t>(o</a:t>
            </a:r>
            <a:r>
              <a:rPr lang="en-US" altLang="zh-CN" sz="1600" spc="-15" dirty="0">
                <a:latin typeface="+mn-ea"/>
                <a:cs typeface="Verdana"/>
              </a:rPr>
              <a:t>r</a:t>
            </a:r>
            <a:r>
              <a:rPr lang="en-US" altLang="zh-CN" sz="1600" spc="10" dirty="0">
                <a:latin typeface="+mn-ea"/>
                <a:cs typeface="Verdana"/>
              </a:rPr>
              <a:t> </a:t>
            </a:r>
            <a:r>
              <a:rPr lang="en-US" altLang="zh-CN" sz="1600" spc="-5" dirty="0" err="1">
                <a:latin typeface="+mn-ea"/>
                <a:cs typeface="Verdana"/>
              </a:rPr>
              <a:t>sc</a:t>
            </a:r>
            <a:r>
              <a:rPr lang="en-US" altLang="zh-CN" sz="1600" dirty="0" err="1">
                <a:latin typeface="+mn-ea"/>
                <a:cs typeface="Verdana"/>
              </a:rPr>
              <a:t>p</a:t>
            </a:r>
            <a:r>
              <a:rPr lang="en-US" altLang="zh-CN" sz="1600" dirty="0">
                <a:latin typeface="+mn-ea"/>
                <a:cs typeface="Verdana"/>
              </a:rPr>
              <a:t>)</a:t>
            </a:r>
            <a:r>
              <a:rPr lang="en-US" altLang="zh-CN" sz="1600" spc="5" dirty="0">
                <a:latin typeface="+mn-ea"/>
                <a:cs typeface="Verdana"/>
              </a:rPr>
              <a:t> </a:t>
            </a:r>
            <a:r>
              <a:rPr lang="en-US" altLang="zh-CN" sz="1600" spc="-45" dirty="0">
                <a:latin typeface="+mn-ea"/>
                <a:cs typeface="Verdana"/>
              </a:rPr>
              <a:t>m</a:t>
            </a:r>
            <a:r>
              <a:rPr lang="en-US" altLang="zh-CN" sz="1600" spc="-15" dirty="0">
                <a:latin typeface="+mn-ea"/>
                <a:cs typeface="Verdana"/>
              </a:rPr>
              <a:t>yhd.</a:t>
            </a:r>
            <a:r>
              <a:rPr lang="en-US" altLang="zh-CN" sz="1600" spc="-5" dirty="0">
                <a:latin typeface="+mn-ea"/>
                <a:cs typeface="Verdana"/>
              </a:rPr>
              <a:t>j</a:t>
            </a:r>
            <a:r>
              <a:rPr lang="en-US" altLang="zh-CN" sz="1600" spc="-15" dirty="0">
                <a:latin typeface="+mn-ea"/>
                <a:cs typeface="Verdana"/>
              </a:rPr>
              <a:t>ar </a:t>
            </a:r>
            <a:r>
              <a:rPr lang="en-US" altLang="zh-CN" sz="1600" spc="-15" dirty="0" err="1">
                <a:latin typeface="+mn-ea"/>
                <a:cs typeface="Verdana"/>
              </a:rPr>
              <a:t>ha</a:t>
            </a:r>
            <a:r>
              <a:rPr lang="en-US" altLang="zh-CN" sz="1600" spc="-10" dirty="0" err="1">
                <a:latin typeface="+mn-ea"/>
                <a:cs typeface="Verdana"/>
              </a:rPr>
              <a:t>d</a:t>
            </a:r>
            <a:r>
              <a:rPr lang="en-US" altLang="zh-CN" sz="1600" spc="-15" dirty="0" err="1">
                <a:latin typeface="+mn-ea"/>
                <a:cs typeface="Verdana"/>
              </a:rPr>
              <a:t>o</a:t>
            </a:r>
            <a:r>
              <a:rPr lang="en-US" altLang="zh-CN" sz="1600" spc="-25" dirty="0" err="1">
                <a:latin typeface="+mn-ea"/>
                <a:cs typeface="Verdana"/>
              </a:rPr>
              <a:t>op@</a:t>
            </a:r>
            <a:r>
              <a:rPr lang="en-US" altLang="zh-CN" sz="1600" spc="-20" dirty="0" err="1">
                <a:latin typeface="+mn-ea"/>
                <a:cs typeface="Verdana"/>
              </a:rPr>
              <a:t>m</a:t>
            </a:r>
            <a:r>
              <a:rPr lang="en-US" altLang="zh-CN" sz="1600" spc="-15" dirty="0" err="1">
                <a:latin typeface="+mn-ea"/>
                <a:cs typeface="Verdana"/>
              </a:rPr>
              <a:t>aste</a:t>
            </a:r>
            <a:r>
              <a:rPr lang="en-US" altLang="zh-CN" sz="1600" spc="-20" dirty="0" err="1">
                <a:latin typeface="+mn-ea"/>
                <a:cs typeface="Verdana"/>
              </a:rPr>
              <a:t>r</a:t>
            </a:r>
            <a:r>
              <a:rPr lang="en-US" altLang="zh-CN" sz="1600" spc="-5" dirty="0">
                <a:latin typeface="+mn-ea"/>
                <a:cs typeface="Verdana"/>
              </a:rPr>
              <a:t>:/</a:t>
            </a:r>
            <a:r>
              <a:rPr lang="en-US" altLang="zh-CN" sz="1600" spc="5" dirty="0" smtClean="0">
                <a:latin typeface="+mn-ea"/>
                <a:cs typeface="Verdana"/>
              </a:rPr>
              <a:t>h</a:t>
            </a:r>
            <a:r>
              <a:rPr lang="en-US" altLang="zh-CN" sz="1600" spc="-20" dirty="0" smtClean="0">
                <a:latin typeface="+mn-ea"/>
                <a:cs typeface="Verdana"/>
              </a:rPr>
              <a:t>ome/</a:t>
            </a:r>
            <a:r>
              <a:rPr lang="en-US" altLang="zh-CN" sz="1600" spc="-20" dirty="0" err="1" smtClean="0">
                <a:latin typeface="+mn-ea"/>
                <a:cs typeface="Verdana"/>
              </a:rPr>
              <a:t>ha</a:t>
            </a:r>
            <a:r>
              <a:rPr lang="en-US" altLang="zh-CN" sz="1600" spc="-10" dirty="0" err="1" smtClean="0">
                <a:latin typeface="+mn-ea"/>
                <a:cs typeface="Verdana"/>
              </a:rPr>
              <a:t>d</a:t>
            </a:r>
            <a:r>
              <a:rPr lang="en-US" altLang="zh-CN" sz="1600" spc="-15" dirty="0" err="1" smtClean="0">
                <a:latin typeface="+mn-ea"/>
                <a:cs typeface="Verdana"/>
              </a:rPr>
              <a:t>o</a:t>
            </a:r>
            <a:r>
              <a:rPr lang="en-US" altLang="zh-CN" sz="1600" spc="-25" dirty="0" err="1" smtClean="0">
                <a:latin typeface="+mn-ea"/>
                <a:cs typeface="Verdana"/>
              </a:rPr>
              <a:t>o</a:t>
            </a:r>
            <a:r>
              <a:rPr lang="en-US" altLang="zh-CN" sz="1600" dirty="0" err="1" smtClean="0">
                <a:latin typeface="+mn-ea"/>
                <a:cs typeface="Verdana"/>
              </a:rPr>
              <a:t>p</a:t>
            </a:r>
            <a:endParaRPr lang="en-US" altLang="zh-CN" sz="1600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操作文件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4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程序代码概览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58050" y="699542"/>
            <a:ext cx="4490839" cy="2090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851920" y="2139702"/>
            <a:ext cx="4939840" cy="269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50" y="195486"/>
            <a:ext cx="24579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适合做什么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82034" y="2671998"/>
            <a:ext cx="5670679" cy="471364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462011" y="2652701"/>
            <a:ext cx="2394545" cy="471364"/>
            <a:chOff x="0" y="0"/>
            <a:chExt cx="1790" cy="433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612694" y="1100851"/>
            <a:ext cx="5592758" cy="471364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6244" y="1084976"/>
            <a:ext cx="2379712" cy="471364"/>
            <a:chOff x="0" y="0"/>
            <a:chExt cx="1785" cy="433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543" y="87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22265"/>
                </a:gs>
                <a:gs pos="50000">
                  <a:schemeClr val="accent2"/>
                </a:gs>
                <a:gs pos="100000">
                  <a:srgbClr val="222265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596817" y="1824784"/>
            <a:ext cx="5624642" cy="471363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520368" y="1816845"/>
            <a:ext cx="2385509" cy="471364"/>
            <a:chOff x="0" y="0"/>
            <a:chExt cx="1790" cy="433"/>
          </a:xfrm>
        </p:grpSpPr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6968 w 1071"/>
                <a:gd name="T1" fmla="*/ 0 h 307"/>
                <a:gd name="T2" fmla="*/ 89543 w 1071"/>
                <a:gd name="T3" fmla="*/ 0 h 307"/>
                <a:gd name="T4" fmla="*/ 89543 w 1071"/>
                <a:gd name="T5" fmla="*/ 12281 h 307"/>
                <a:gd name="T6" fmla="*/ 88396 w 1071"/>
                <a:gd name="T7" fmla="*/ 16722 h 307"/>
                <a:gd name="T8" fmla="*/ 82715 w 1071"/>
                <a:gd name="T9" fmla="*/ 18725 h 307"/>
                <a:gd name="T10" fmla="*/ 0 w 1071"/>
                <a:gd name="T11" fmla="*/ 19044 h 307"/>
                <a:gd name="T12" fmla="*/ 0 w 1071"/>
                <a:gd name="T13" fmla="*/ 5544 h 307"/>
                <a:gd name="T14" fmla="*/ 1720 w 1071"/>
                <a:gd name="T15" fmla="*/ 1078 h 307"/>
                <a:gd name="T16" fmla="*/ 6968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729917" y="1146078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48967" y="1865247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19185" y="2686816"/>
            <a:ext cx="1683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051184" y="1120603"/>
            <a:ext cx="438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存储并管理PB级数据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138866" y="1834510"/>
            <a:ext cx="42072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处理非结构化数据</a:t>
            </a: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3094742" y="2707625"/>
            <a:ext cx="4919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注重数据处理的吞吐量（latency不敏感）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2551769" y="3482764"/>
            <a:ext cx="6139357" cy="471363"/>
          </a:xfrm>
          <a:prstGeom prst="roundRect">
            <a:avLst>
              <a:gd name="adj" fmla="val 11505"/>
            </a:avLst>
          </a:prstGeom>
          <a:solidFill>
            <a:srgbClr val="9ED3D7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Group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6" y="3505438"/>
            <a:ext cx="2449277" cy="53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730905" y="3529577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051184" y="3452633"/>
            <a:ext cx="56992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应用模式为：write-once-read-many存取模式</a:t>
            </a:r>
          </a:p>
        </p:txBody>
      </p:sp>
    </p:spTree>
    <p:extLst>
      <p:ext uri="{BB962C8B-B14F-4D97-AF65-F5344CB8AC3E}">
        <p14:creationId xmlns:p14="http://schemas.microsoft.com/office/powerpoint/2010/main" val="11261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程序代码概览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458050" y="892703"/>
            <a:ext cx="5268416" cy="18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3092258" y="2931790"/>
            <a:ext cx="5179214" cy="180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89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编程访问接口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657195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交互操作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081131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1839331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8" y="4419372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HA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39" y="4431311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5381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HA——High Availability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为什么需要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？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单点故障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集群容量和集群性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能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9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Secondary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它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，它只是阶段性的合并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，以缩短集群启动的时间。当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(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以下简称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NN)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失效的时候，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Secondary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并无法立刻提供服务，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Secondary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甚至无法保证数据完整性：如果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数据丢失的话，在上一次合并后的文件系统的改动会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丢失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Backup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(HADOOP-4539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它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在内存中复制了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的当前状态，算是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Warm 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，可也就仅限于此，并没有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failover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等。它同样是阶段性的做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checkpoint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，也无法保证数据完整性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手动把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name.dir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指向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NFS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这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是安全的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Cold 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，可以保证元数据不丢失，但集群的恢复则完全靠手动。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尝试的方式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36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Facebook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AvatarNode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Facebook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有强大的运维做后盾，所以</a:t>
            </a:r>
            <a:r>
              <a:rPr lang="en-US" altLang="zh-CN" sz="1600" dirty="0" err="1" smtClean="0">
                <a:latin typeface="+mn-ea"/>
                <a:sym typeface="黑体" panose="02010609060101010101" pitchFamily="49" charset="-122"/>
              </a:rPr>
              <a:t>AvatarNode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只是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Hot 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，并没有自动切换，当主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失效的时候，需要管理员确认，然后手动把对外提供服务的虚拟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IP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映射到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，这样做的好处是确保不会发生脑裂的场景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。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还有若干解决方案，基本都是依赖外部的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机制，譬如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DRBD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Linux HA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VMware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FT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等等。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Hadoop1.0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尝试的方式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1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手动模式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解决方案架构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75606"/>
            <a:ext cx="5184576" cy="358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自动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模式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解决方案架构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97" y="1089781"/>
            <a:ext cx="4608512" cy="35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12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MasterHADaemon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服务运行在同一个进程中，可接收外部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RPC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命令，以控制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服务的启动和停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SharedStorage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共享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存储系统，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将信息写入共享存储系统，而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则读取该信息以保持与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的同步，从而减少切换时间。常用的共享存储系统有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（被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YARN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采用）、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（被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采用）、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（被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MapReduce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采用）和类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bookeeper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系统（被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HDFS HA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采用）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28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ZKFailoverController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基于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实现的切换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控制器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主要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由两个核心组件构成：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ActiveStandbyElector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HealthMonitor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，其中，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ActiveStandbyElector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负责与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集群交互，通过尝试获取全局锁，以判断所管理的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进入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还是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状态；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HealthMonitor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负责监控各个活动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的状态，以根据它们状态进行状态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切换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集群</a:t>
            </a:r>
            <a:endParaRPr lang="en-US" altLang="zh-CN" sz="2000" dirty="0" smtClean="0">
              <a:latin typeface="+mn-ea"/>
              <a:sym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核心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功能通过维护一把全局锁控制整个集群有且仅有一个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。当然，如果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ShardStorge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采用了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zookeeper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，则还会记录一些其他状态和运行时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信息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主要组件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7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 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机制有两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个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，一个是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，状态是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；另外一个是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，状态是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。两者的状态是可以切换的，但不能同时两个都是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状态，最多只有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1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个是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状态。只有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提供对外的服务，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是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不对外服务的。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之间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通过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或者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JN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（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journalnode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QJM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方式）来同步数据。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9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49" y="195486"/>
            <a:ext cx="26366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不适合做什么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82034" y="2671998"/>
            <a:ext cx="5670679" cy="471364"/>
          </a:xfrm>
          <a:prstGeom prst="roundRect">
            <a:avLst>
              <a:gd name="adj" fmla="val 11505"/>
            </a:avLst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462011" y="2652701"/>
            <a:ext cx="2394545" cy="471364"/>
            <a:chOff x="0" y="0"/>
            <a:chExt cx="1790" cy="433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612694" y="1100851"/>
            <a:ext cx="5592758" cy="471364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6244" y="1084976"/>
            <a:ext cx="2379712" cy="471364"/>
            <a:chOff x="0" y="0"/>
            <a:chExt cx="1785" cy="433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543" y="87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0 w 1071"/>
                <a:gd name="T1" fmla="*/ 0 h 307"/>
                <a:gd name="T2" fmla="*/ 1071 w 1071"/>
                <a:gd name="T3" fmla="*/ 307 h 307"/>
              </a:gdLst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T0" t="T1" r="T2" b="T3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22265"/>
                </a:gs>
                <a:gs pos="50000">
                  <a:schemeClr val="accent2"/>
                </a:gs>
                <a:gs pos="100000">
                  <a:srgbClr val="222265"/>
                </a:gs>
              </a:gsLst>
              <a:lin ang="5400000" scaled="1"/>
            </a:gradFill>
            <a:ln w="28575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596817" y="1824784"/>
            <a:ext cx="5624642" cy="471363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520368" y="1816845"/>
            <a:ext cx="2385509" cy="471364"/>
            <a:chOff x="0" y="0"/>
            <a:chExt cx="1790" cy="433"/>
          </a:xfrm>
        </p:grpSpPr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1547" y="80"/>
              <a:ext cx="243" cy="240"/>
            </a:xfrm>
            <a:prstGeom prst="rightArrow">
              <a:avLst>
                <a:gd name="adj1" fmla="val 50000"/>
                <a:gd name="adj2" fmla="val 59423"/>
              </a:avLst>
            </a:prstGeom>
            <a:solidFill>
              <a:srgbClr val="F8F8F8"/>
            </a:solidFill>
            <a:ln>
              <a:noFill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0" y="0"/>
              <a:ext cx="1549" cy="433"/>
            </a:xfrm>
            <a:custGeom>
              <a:avLst/>
              <a:gdLst>
                <a:gd name="T0" fmla="*/ 6968 w 1071"/>
                <a:gd name="T1" fmla="*/ 0 h 307"/>
                <a:gd name="T2" fmla="*/ 89543 w 1071"/>
                <a:gd name="T3" fmla="*/ 0 h 307"/>
                <a:gd name="T4" fmla="*/ 89543 w 1071"/>
                <a:gd name="T5" fmla="*/ 12281 h 307"/>
                <a:gd name="T6" fmla="*/ 88396 w 1071"/>
                <a:gd name="T7" fmla="*/ 16722 h 307"/>
                <a:gd name="T8" fmla="*/ 82715 w 1071"/>
                <a:gd name="T9" fmla="*/ 18725 h 307"/>
                <a:gd name="T10" fmla="*/ 0 w 1071"/>
                <a:gd name="T11" fmla="*/ 19044 h 307"/>
                <a:gd name="T12" fmla="*/ 0 w 1071"/>
                <a:gd name="T13" fmla="*/ 5544 h 307"/>
                <a:gd name="T14" fmla="*/ 1720 w 1071"/>
                <a:gd name="T15" fmla="*/ 1078 h 307"/>
                <a:gd name="T16" fmla="*/ 6968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22061"/>
                </a:gs>
                <a:gs pos="50000">
                  <a:srgbClr val="CC3399"/>
                </a:gs>
                <a:gs pos="100000">
                  <a:srgbClr val="822061"/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bevel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729917" y="1146078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48967" y="1865247"/>
            <a:ext cx="1676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19185" y="2686816"/>
            <a:ext cx="16831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000" b="1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051184" y="1120603"/>
            <a:ext cx="438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存储小文件（不建议使用）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138866" y="1834510"/>
            <a:ext cx="42072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大量的随机读（不建议使用）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3094742" y="2707625"/>
            <a:ext cx="4919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对文件修改（不支持）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3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会把最近的操作记录写到本地的一个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文件中（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 file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），并传输到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或者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JN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中。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定期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的检查，从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或者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JN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把最近的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文件读过来，然后把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文件合并成一个新的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，合并完成之后会通知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获取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这个新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获得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这个新的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文件之后，替换原来旧的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5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standby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可以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随时切换成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（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譬如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active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挂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了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）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hadoop1.0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Secondary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CheckpointNode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BuckcupNode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的功能：合并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文件和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文件，使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fsimage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文件一直保持更新。所以启动了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hadoop2.0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HA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机制之后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smtClean="0">
                <a:latin typeface="+mn-ea"/>
                <a:sym typeface="黑体" panose="02010609060101010101" pitchFamily="49" charset="-122"/>
              </a:rPr>
              <a:t>Secondary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+mn-ea"/>
                <a:sym typeface="黑体" panose="02010609060101010101" pitchFamily="49" charset="-122"/>
              </a:rPr>
              <a:t>NameNode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CheckpointNode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，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BuckcupNode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这些都不需要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了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7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Hadoop2.0 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Users\liuyu\Desktop\HDFS_HA_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843558"/>
            <a:ext cx="6313984" cy="3746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利用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共享存储来在两个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间同步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edits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信息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通过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内部每次元数据变动后的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flush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操作，加上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NFS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close-to-open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，数据的一致性得到了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保证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DN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同时向两个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NN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汇报块信息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让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Standby NN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保持集群最新状态的必需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步骤</a:t>
            </a:r>
            <a:endParaRPr lang="en-US" altLang="zh-CN" sz="1600" dirty="0" smtClean="0">
              <a:latin typeface="+mn-ea"/>
              <a:sym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Tx/>
              <a:buChar char="•"/>
            </a:pPr>
            <a:r>
              <a:rPr lang="zh-CN" altLang="en-US" sz="2000" dirty="0">
                <a:latin typeface="+mn-ea"/>
              </a:rPr>
              <a:t>用于监视和控制</a:t>
            </a:r>
            <a:r>
              <a:rPr lang="en-US" altLang="zh-CN" sz="2000" dirty="0">
                <a:latin typeface="+mn-ea"/>
              </a:rPr>
              <a:t>NN</a:t>
            </a:r>
            <a:r>
              <a:rPr lang="zh-CN" altLang="en-US" sz="2000" dirty="0">
                <a:latin typeface="+mn-ea"/>
              </a:rPr>
              <a:t>进程的</a:t>
            </a:r>
            <a:r>
              <a:rPr lang="en-US" altLang="zh-CN" sz="2000" dirty="0" err="1">
                <a:latin typeface="+mn-ea"/>
              </a:rPr>
              <a:t>FailoverController</a:t>
            </a:r>
            <a:r>
              <a:rPr lang="zh-CN" altLang="en-US" sz="2000" dirty="0">
                <a:latin typeface="+mn-ea"/>
              </a:rPr>
              <a:t>进程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</a:rPr>
              <a:t>ZooKeeper</a:t>
            </a:r>
            <a:r>
              <a:rPr lang="zh-CN" altLang="en-US" sz="1600" dirty="0">
                <a:latin typeface="微软雅黑" panose="020B0503020204020204" pitchFamily="34" charset="-122"/>
              </a:rPr>
              <a:t>来做同步锁，但用户可以方便的把这个</a:t>
            </a:r>
            <a:r>
              <a:rPr lang="en-US" altLang="zh-CN" sz="1600" dirty="0" err="1">
                <a:latin typeface="微软雅黑" panose="020B0503020204020204" pitchFamily="34" charset="-122"/>
              </a:rPr>
              <a:t>ZooKeeper</a:t>
            </a:r>
            <a:r>
              <a:rPr lang="en-US" altLang="zh-CN" sz="1600" dirty="0">
                <a:latin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</a:rPr>
              <a:t>FailoverController</a:t>
            </a:r>
            <a:r>
              <a:rPr lang="zh-CN" altLang="en-US" sz="1600" dirty="0">
                <a:latin typeface="微软雅黑" panose="020B0503020204020204" pitchFamily="34" charset="-122"/>
              </a:rPr>
              <a:t>替换为其他的</a:t>
            </a:r>
            <a:r>
              <a:rPr lang="en-US" altLang="zh-CN" sz="1600" dirty="0">
                <a:latin typeface="微软雅黑" panose="020B0503020204020204" pitchFamily="34" charset="-122"/>
              </a:rPr>
              <a:t>HA</a:t>
            </a:r>
            <a:r>
              <a:rPr lang="zh-CN" altLang="en-US" sz="1600" dirty="0">
                <a:latin typeface="微软雅黑" panose="020B0503020204020204" pitchFamily="34" charset="-122"/>
              </a:rPr>
              <a:t>方案或</a:t>
            </a:r>
            <a:r>
              <a:rPr lang="en-US" altLang="zh-CN" sz="1600" dirty="0">
                <a:latin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</a:rPr>
              <a:t>选举方案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Hadoop2.0 HA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脑裂（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brain-split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脑裂是指在主备切换时，由于切换不彻底或其他原因，导致客户端和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Slave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误以为出现两个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，最终使得整个集群处于混乱状态。解决脑裂问题，通常采用隔离（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）机制，包括三个方面：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>
                <a:latin typeface="+mn-ea"/>
                <a:sym typeface="黑体" panose="02010609060101010101" pitchFamily="49" charset="-122"/>
              </a:rPr>
              <a:t>	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、共享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存储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：确保只有一个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往共享存储中写数据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	2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、客户端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：确保只有一个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可以响应客户端的请求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	3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、</a:t>
            </a:r>
            <a:r>
              <a:rPr lang="en-US" altLang="zh-CN" sz="1600" dirty="0" smtClean="0">
                <a:latin typeface="+mn-ea"/>
                <a:sym typeface="黑体" panose="02010609060101010101" pitchFamily="49" charset="-122"/>
              </a:rPr>
              <a:t>Slave 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fencing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：确保只有一个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可以向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Slave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下发命令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+mn-ea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个问题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6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18406" cy="41764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切换对外透明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为了保证整个切换是对外透明的，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应保证所有客户端和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Slave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能自动重定向到新的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active 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上，这通常是通过若干次尝试连接旧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不成功后，再重新尝试链接新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master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完成的，整个过程有一定延迟。在新版本的</a:t>
            </a:r>
            <a:r>
              <a:rPr lang="en-US" altLang="zh-CN" sz="1600" dirty="0" err="1">
                <a:latin typeface="+mn-ea"/>
                <a:sym typeface="黑体" panose="02010609060101010101" pitchFamily="49" charset="-122"/>
              </a:rPr>
              <a:t>Hadoop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 RPC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中，用户可自行设置</a:t>
            </a:r>
            <a:r>
              <a:rPr lang="en-US" altLang="zh-CN" sz="1600" dirty="0">
                <a:latin typeface="+mn-ea"/>
                <a:sym typeface="黑体" panose="02010609060101010101" pitchFamily="49" charset="-122"/>
              </a:rPr>
              <a:t>RPC</a:t>
            </a:r>
            <a:r>
              <a:rPr lang="zh-CN" altLang="en-US" sz="1600" dirty="0">
                <a:latin typeface="+mn-ea"/>
                <a:sym typeface="黑体" panose="02010609060101010101" pitchFamily="49" charset="-122"/>
              </a:rPr>
              <a:t>客户端尝试机制、尝试次数和尝试超时时间等</a:t>
            </a:r>
            <a:r>
              <a:rPr lang="zh-CN" altLang="en-US" sz="1600" dirty="0" smtClean="0">
                <a:latin typeface="+mn-ea"/>
                <a:sym typeface="黑体" panose="02010609060101010101" pitchFamily="49" charset="-122"/>
              </a:rPr>
              <a:t>参数</a:t>
            </a:r>
            <a:endParaRPr lang="zh-CN" altLang="en-US" sz="16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68190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个问题</a:t>
            </a:r>
            <a:endParaRPr lang="en-US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="" xmlns:a16="http://schemas.microsoft.com/office/drawing/2014/main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="" xmlns:a16="http://schemas.microsoft.com/office/drawing/2014/main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="" xmlns:a16="http://schemas.microsoft.com/office/drawing/2014/main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49" y="195486"/>
            <a:ext cx="26366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isl67wq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771550"/>
            <a:ext cx="6527170" cy="3989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4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458049" y="195486"/>
            <a:ext cx="263669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771550"/>
            <a:ext cx="6408712" cy="3791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268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384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第一个副本：放置在上传文件的</a:t>
            </a:r>
            <a:r>
              <a:rPr lang="en-US" altLang="zh-CN" sz="2000" dirty="0" err="1" smtClean="0">
                <a:latin typeface="+mn-ea"/>
                <a:sym typeface="黑体" panose="02010609060101010101" pitchFamily="49" charset="-122"/>
              </a:rPr>
              <a:t>DataNode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；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如果是集群外提交，则随机挑选一台磁盘不太满，</a:t>
            </a:r>
            <a:r>
              <a:rPr lang="en-US" altLang="zh-CN" sz="2000" dirty="0">
                <a:latin typeface="+mn-ea"/>
                <a:sym typeface="黑体" panose="02010609060101010101" pitchFamily="49" charset="-122"/>
              </a:rPr>
              <a:t>CPU</a:t>
            </a: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不太忙的节点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第二个副本：放置在于第一个副本不同的机架的节点上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第三个副本：与第二个副本相同集群的节点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  <a:sym typeface="黑体" panose="02010609060101010101" pitchFamily="49" charset="-122"/>
              </a:rPr>
              <a:t>更多副本：随机</a:t>
            </a:r>
            <a:r>
              <a:rPr lang="zh-CN" altLang="en-US" sz="2000" dirty="0" smtClean="0">
                <a:latin typeface="+mn-ea"/>
                <a:sym typeface="黑体" panose="02010609060101010101" pitchFamily="49" charset="-122"/>
              </a:rPr>
              <a:t>节点</a:t>
            </a:r>
            <a:endParaRPr lang="zh-CN" altLang="en-US" sz="2000" dirty="0">
              <a:latin typeface="+mn-ea"/>
              <a:sym typeface="黑体" panose="02010609060101010101" pitchFamily="49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副本放置策略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1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1780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副本放置策略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599" y="720577"/>
            <a:ext cx="3229623" cy="40872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32412" y="720577"/>
            <a:ext cx="3239987" cy="40872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60525" y="555392"/>
            <a:ext cx="2628900" cy="40084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219752" y="555392"/>
            <a:ext cx="2630386" cy="40084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933922" y="571149"/>
            <a:ext cx="1178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Rack1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945708" y="571139"/>
            <a:ext cx="1178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Rack2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187501" y="1239281"/>
            <a:ext cx="2697261" cy="86948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116064" y="1198614"/>
            <a:ext cx="2628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 meta -&gt; foo.bar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87500" y="1630414"/>
            <a:ext cx="2768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blk1,blk2,blk3,blk4,blk5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187501" y="2354858"/>
            <a:ext cx="2697261" cy="1068433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174652" y="3710599"/>
            <a:ext cx="2697261" cy="1069906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798689" y="2516239"/>
            <a:ext cx="1517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484363" y="2916289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blk1,blk2,blk3,blk5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63765" y="4006714"/>
            <a:ext cx="151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476427" y="4438514"/>
            <a:ext cx="22157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blk1,blk4,blk5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219751" y="1181733"/>
            <a:ext cx="2697261" cy="1069906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219751" y="2437617"/>
            <a:ext cx="2697261" cy="1068433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203774" y="3688750"/>
            <a:ext cx="2697261" cy="1069906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96015" y="1198614"/>
            <a:ext cx="151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796015" y="2494014"/>
            <a:ext cx="1518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869039" y="3935464"/>
            <a:ext cx="1517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DN5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08675" y="1774689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blk2,blk3,blk5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08675" y="2998839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blk1,blk3,blk4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508675" y="4438514"/>
            <a:ext cx="2217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blk2,blk4</a:t>
            </a:r>
          </a:p>
        </p:txBody>
      </p:sp>
    </p:spTree>
    <p:extLst>
      <p:ext uri="{BB962C8B-B14F-4D97-AF65-F5344CB8AC3E}">
        <p14:creationId xmlns:p14="http://schemas.microsoft.com/office/powerpoint/2010/main" val="37958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</TotalTime>
  <Words>3252</Words>
  <Application>Microsoft Office PowerPoint</Application>
  <PresentationFormat>全屏显示(16:9)</PresentationFormat>
  <Paragraphs>360</Paragraphs>
  <Slides>56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Open Sans Light</vt:lpstr>
      <vt:lpstr>黑体</vt:lpstr>
      <vt:lpstr>华文楷体</vt:lpstr>
      <vt:lpstr>宋体</vt:lpstr>
      <vt:lpstr>微软雅黑</vt:lpstr>
      <vt:lpstr>Agency FB</vt:lpstr>
      <vt:lpstr>Arial</vt:lpstr>
      <vt:lpstr>Calibri</vt:lpstr>
      <vt:lpstr>Consolas</vt:lpstr>
      <vt:lpstr>Impact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392</cp:revision>
  <dcterms:created xsi:type="dcterms:W3CDTF">2015-12-11T17:46:17Z</dcterms:created>
  <dcterms:modified xsi:type="dcterms:W3CDTF">2018-02-28T02:47:51Z</dcterms:modified>
</cp:coreProperties>
</file>