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25" r:id="rId2"/>
    <p:sldId id="418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530" r:id="rId14"/>
    <p:sldId id="531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8" r:id="rId27"/>
    <p:sldId id="507" r:id="rId28"/>
    <p:sldId id="509" r:id="rId29"/>
    <p:sldId id="510" r:id="rId30"/>
    <p:sldId id="511" r:id="rId31"/>
    <p:sldId id="512" r:id="rId32"/>
    <p:sldId id="513" r:id="rId33"/>
    <p:sldId id="515" r:id="rId34"/>
    <p:sldId id="514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424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有几点需要说明的是：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）有很多人认为这个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输出的数据合并是一个过程，其实不然，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输出的数据合并只会产生在有数据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出的时候，即进行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没有默认的实现，需要显式的设置在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中才有作用。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）并不是所有的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，只有操作满足结合律的才可设置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操作类似于：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opt(opt(1, 2, 3), opt(4, 5, 6))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为求和、求最大值的话，可以使用，但是如果是求中值的话，不适用。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）一般来说，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它们俩进行同样的操作。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1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5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MapReduce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原理和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Yarn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9699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的数据流成模型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7624" y="843558"/>
            <a:ext cx="6264696" cy="38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2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60040"/>
          </a:xfrm>
        </p:spPr>
        <p:txBody>
          <a:bodyPr>
            <a:normAutofit fontScale="92500" lnSpcReduction="10000"/>
          </a:bodyPr>
          <a:lstStyle/>
          <a:p>
            <a:pPr marL="12700" marR="6350"/>
            <a:r>
              <a:rPr lang="zh-CN" altLang="en-US" sz="2000" dirty="0" smtClean="0">
                <a:latin typeface="微软雅黑"/>
                <a:cs typeface="微软雅黑"/>
              </a:rPr>
              <a:t>测试数据：</a:t>
            </a:r>
            <a:endParaRPr lang="zh-CN" altLang="en-US" sz="2000" dirty="0">
              <a:latin typeface="微软雅黑"/>
              <a:cs typeface="微软雅黑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56796" y="1203598"/>
            <a:ext cx="6032108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20" dirty="0">
                <a:latin typeface="Verdana"/>
                <a:cs typeface="Verdana"/>
              </a:rPr>
              <a:t>27 41 39 29 51 45 24 28 56 52 29 51 18 25 19 10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spc="-20" dirty="0">
                <a:latin typeface="Verdana"/>
                <a:cs typeface="Verdana"/>
              </a:rPr>
              <a:t>52 37 18 25 23 52 19 33 59 24 39 58 51 12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1600" dirty="0"/>
          </a:p>
          <a:p>
            <a:pPr marL="12700"/>
            <a:r>
              <a:rPr sz="1600" dirty="0">
                <a:latin typeface="Verdana"/>
                <a:cs typeface="Verdana"/>
              </a:rPr>
              <a:t>44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10 42 19 35 28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39 33 58 45 28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35 26 55 32 33</a:t>
            </a:r>
          </a:p>
          <a:p>
            <a:pPr marL="12700"/>
            <a:r>
              <a:rPr sz="1600" spc="-20" dirty="0">
                <a:latin typeface="Verdana"/>
                <a:cs typeface="Verdana"/>
              </a:rPr>
              <a:t>27 40 10 31 42 15 41 56 42 47 40 45 28 52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5"/>
              </a:spcBef>
            </a:pPr>
            <a:endParaRPr sz="1600" dirty="0"/>
          </a:p>
          <a:p>
            <a:pPr marL="12700"/>
            <a:r>
              <a:rPr sz="1600" spc="-20" dirty="0">
                <a:latin typeface="Verdana"/>
                <a:cs typeface="Verdana"/>
              </a:rPr>
              <a:t>52 28 50 12 42 28 17 50 31 33 42 14 34 19 23 22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dirty="0">
                <a:latin typeface="Verdana"/>
                <a:cs typeface="Verdana"/>
              </a:rPr>
              <a:t>40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21 54 43 52 29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38 53 34 28 11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15 25 44</a:t>
            </a:r>
          </a:p>
          <a:p>
            <a:pPr>
              <a:lnSpc>
                <a:spcPts val="2200"/>
              </a:lnSpc>
              <a:spcBef>
                <a:spcPts val="8"/>
              </a:spcBef>
            </a:pPr>
            <a:endParaRPr sz="1600" dirty="0"/>
          </a:p>
          <a:p>
            <a:pPr marL="12700"/>
            <a:r>
              <a:rPr sz="1600" spc="-20" dirty="0">
                <a:latin typeface="Verdana"/>
                <a:cs typeface="Verdana"/>
              </a:rPr>
              <a:t>27 27 43 58 24 12 33 45 39 43 19 57 38 55 54 29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spc="-20" dirty="0">
                <a:latin typeface="Verdana"/>
                <a:cs typeface="Verdana"/>
              </a:rPr>
              <a:t>28 58 36 44 59 26 27 21 31 55 29 53 39 38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1600" dirty="0"/>
          </a:p>
          <a:p>
            <a:pPr marL="12700"/>
            <a:r>
              <a:rPr sz="1600" dirty="0">
                <a:latin typeface="Verdana"/>
                <a:cs typeface="Verdana"/>
              </a:rPr>
              <a:t>58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52 46 37 20 49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10 28 15 24 35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38 14 44 59 48</a:t>
            </a:r>
          </a:p>
          <a:p>
            <a:pPr marL="12700"/>
            <a:r>
              <a:rPr sz="1600" spc="-20" dirty="0">
                <a:latin typeface="Verdana"/>
                <a:cs typeface="Verdana"/>
              </a:rPr>
              <a:t>42 18 59 38 43 23 19 28 30 24 36 10 30 15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4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5048"/>
            <a:ext cx="603545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5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" y="574963"/>
            <a:ext cx="8896076" cy="24776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" y="2859782"/>
            <a:ext cx="8896076" cy="21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0" y="1347614"/>
            <a:ext cx="822434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剖析图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4963"/>
            <a:ext cx="7068294" cy="432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 flipH="1">
            <a:off x="5048919" y="1551704"/>
            <a:ext cx="2142122" cy="1813856"/>
          </a:xfrm>
          <a:custGeom>
            <a:avLst/>
            <a:gdLst>
              <a:gd name="T0" fmla="*/ 2147483646 w 2820"/>
              <a:gd name="T1" fmla="*/ 2147483646 h 2912"/>
              <a:gd name="T2" fmla="*/ 2147483646 w 2820"/>
              <a:gd name="T3" fmla="*/ 2147483646 h 2912"/>
              <a:gd name="T4" fmla="*/ 2147483646 w 2820"/>
              <a:gd name="T5" fmla="*/ 2147483646 h 2912"/>
              <a:gd name="T6" fmla="*/ 2147483646 w 2820"/>
              <a:gd name="T7" fmla="*/ 2147483646 h 2912"/>
              <a:gd name="T8" fmla="*/ 2147483646 w 2820"/>
              <a:gd name="T9" fmla="*/ 2147483646 h 2912"/>
              <a:gd name="T10" fmla="*/ 2147483646 w 2820"/>
              <a:gd name="T11" fmla="*/ 2147483646 h 2912"/>
              <a:gd name="T12" fmla="*/ 2147483646 w 2820"/>
              <a:gd name="T13" fmla="*/ 2147483646 h 2912"/>
              <a:gd name="T14" fmla="*/ 2147483646 w 2820"/>
              <a:gd name="T15" fmla="*/ 2147483646 h 2912"/>
              <a:gd name="T16" fmla="*/ 0 w 2820"/>
              <a:gd name="T17" fmla="*/ 2147483646 h 2912"/>
              <a:gd name="T18" fmla="*/ 2147483646 w 2820"/>
              <a:gd name="T19" fmla="*/ 2147483646 h 2912"/>
              <a:gd name="T20" fmla="*/ 2147483646 w 2820"/>
              <a:gd name="T21" fmla="*/ 2147483646 h 2912"/>
              <a:gd name="T22" fmla="*/ 2147483646 w 2820"/>
              <a:gd name="T23" fmla="*/ 2147483646 h 2912"/>
              <a:gd name="T24" fmla="*/ 2147483646 w 2820"/>
              <a:gd name="T25" fmla="*/ 2147483646 h 2912"/>
              <a:gd name="T26" fmla="*/ 2147483646 w 2820"/>
              <a:gd name="T27" fmla="*/ 2147483646 h 2912"/>
              <a:gd name="T28" fmla="*/ 2147483646 w 2820"/>
              <a:gd name="T29" fmla="*/ 2147483646 h 2912"/>
              <a:gd name="T30" fmla="*/ 2147483646 w 2820"/>
              <a:gd name="T31" fmla="*/ 2147483646 h 2912"/>
              <a:gd name="T32" fmla="*/ 2147483646 w 2820"/>
              <a:gd name="T33" fmla="*/ 2147483646 h 2912"/>
              <a:gd name="T34" fmla="*/ 2147483646 w 2820"/>
              <a:gd name="T35" fmla="*/ 2147483646 h 2912"/>
              <a:gd name="T36" fmla="*/ 2147483646 w 2820"/>
              <a:gd name="T37" fmla="*/ 2147483646 h 2912"/>
              <a:gd name="T38" fmla="*/ 2147483646 w 2820"/>
              <a:gd name="T39" fmla="*/ 2147483646 h 2912"/>
              <a:gd name="T40" fmla="*/ 2147483646 w 2820"/>
              <a:gd name="T41" fmla="*/ 2147483646 h 2912"/>
              <a:gd name="T42" fmla="*/ 2147483646 w 2820"/>
              <a:gd name="T43" fmla="*/ 2147483646 h 2912"/>
              <a:gd name="T44" fmla="*/ 2147483646 w 2820"/>
              <a:gd name="T45" fmla="*/ 2147483646 h 2912"/>
              <a:gd name="T46" fmla="*/ 2147483646 w 2820"/>
              <a:gd name="T47" fmla="*/ 2147483646 h 2912"/>
              <a:gd name="T48" fmla="*/ 2147483646 w 2820"/>
              <a:gd name="T49" fmla="*/ 2147483646 h 2912"/>
              <a:gd name="T50" fmla="*/ 2147483646 w 2820"/>
              <a:gd name="T51" fmla="*/ 2147483646 h 2912"/>
              <a:gd name="T52" fmla="*/ 2147483646 w 2820"/>
              <a:gd name="T53" fmla="*/ 2147483646 h 2912"/>
              <a:gd name="T54" fmla="*/ 2147483646 w 2820"/>
              <a:gd name="T55" fmla="*/ 2147483646 h 2912"/>
              <a:gd name="T56" fmla="*/ 2147483646 w 2820"/>
              <a:gd name="T57" fmla="*/ 2147483646 h 2912"/>
              <a:gd name="T58" fmla="*/ 2147483646 w 2820"/>
              <a:gd name="T59" fmla="*/ 2147483646 h 2912"/>
              <a:gd name="T60" fmla="*/ 2147483646 w 2820"/>
              <a:gd name="T61" fmla="*/ 2147483646 h 2912"/>
              <a:gd name="T62" fmla="*/ 2147483646 w 2820"/>
              <a:gd name="T63" fmla="*/ 2147483646 h 2912"/>
              <a:gd name="T64" fmla="*/ 2147483646 w 2820"/>
              <a:gd name="T65" fmla="*/ 2147483646 h 2912"/>
              <a:gd name="T66" fmla="*/ 2147483646 w 2820"/>
              <a:gd name="T67" fmla="*/ 2147483646 h 2912"/>
              <a:gd name="T68" fmla="*/ 2147483646 w 2820"/>
              <a:gd name="T69" fmla="*/ 2147483646 h 2912"/>
              <a:gd name="T70" fmla="*/ 2147483646 w 2820"/>
              <a:gd name="T71" fmla="*/ 2147483646 h 2912"/>
              <a:gd name="T72" fmla="*/ 2147483646 w 2820"/>
              <a:gd name="T73" fmla="*/ 2147483646 h 2912"/>
              <a:gd name="T74" fmla="*/ 2147483646 w 2820"/>
              <a:gd name="T75" fmla="*/ 2147483646 h 2912"/>
              <a:gd name="T76" fmla="*/ 2147483646 w 2820"/>
              <a:gd name="T77" fmla="*/ 2147483646 h 2912"/>
              <a:gd name="T78" fmla="*/ 2147483646 w 2820"/>
              <a:gd name="T79" fmla="*/ 2147483646 h 2912"/>
              <a:gd name="T80" fmla="*/ 2147483646 w 2820"/>
              <a:gd name="T81" fmla="*/ 2147483646 h 2912"/>
              <a:gd name="T82" fmla="*/ 2147483646 w 2820"/>
              <a:gd name="T83" fmla="*/ 2147483646 h 2912"/>
              <a:gd name="T84" fmla="*/ 2147483646 w 2820"/>
              <a:gd name="T85" fmla="*/ 2147483646 h 2912"/>
              <a:gd name="T86" fmla="*/ 2147483646 w 2820"/>
              <a:gd name="T87" fmla="*/ 2147483646 h 2912"/>
              <a:gd name="T88" fmla="*/ 2147483646 w 2820"/>
              <a:gd name="T89" fmla="*/ 2147483646 h 2912"/>
              <a:gd name="T90" fmla="*/ 2147483646 w 2820"/>
              <a:gd name="T91" fmla="*/ 2147483646 h 29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820"/>
              <a:gd name="T139" fmla="*/ 0 h 2912"/>
              <a:gd name="T140" fmla="*/ 2820 w 2820"/>
              <a:gd name="T141" fmla="*/ 2912 h 29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29841" y="904476"/>
            <a:ext cx="3988974" cy="4043537"/>
            <a:chOff x="0" y="0"/>
            <a:chExt cx="2590" cy="246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32887">
              <a:off x="1655" y="74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32887">
              <a:off x="1207" y="2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InputSplits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5432887">
              <a:off x="1255" y="149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5400000">
              <a:off x="804" y="774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Partitioner</a:t>
              </a: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Shuffle</a:t>
              </a: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Sort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 rot="5432887">
              <a:off x="379" y="6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InputFormat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5432887">
              <a:off x="412" y="1533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5432887">
              <a:off x="-27" y="815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RecordReader</a:t>
              </a:r>
            </a:p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98599" y="810573"/>
            <a:ext cx="120216" cy="23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74257" y="906370"/>
            <a:ext cx="2246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定义了数据文件如何分割和读取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提供了以下一些功能：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选择文件或者其它对象，用来作为输入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定义</a:t>
            </a:r>
            <a:r>
              <a:rPr lang="en-US" altLang="zh-CN" sz="1600" spc="-65" dirty="0" err="1">
                <a:latin typeface="+mn-ea"/>
                <a:cs typeface="Verdana"/>
              </a:rPr>
              <a:t>InputSplits</a:t>
            </a:r>
            <a:r>
              <a:rPr lang="en-US" altLang="zh-CN" sz="1600" spc="-65" dirty="0">
                <a:latin typeface="+mn-ea"/>
                <a:cs typeface="Verdana"/>
              </a:rPr>
              <a:t>, </a:t>
            </a:r>
            <a:r>
              <a:rPr lang="zh-CN" altLang="en-US" sz="1600" spc="-65" dirty="0">
                <a:latin typeface="+mn-ea"/>
                <a:cs typeface="Verdana"/>
              </a:rPr>
              <a:t>将一个文件分为不同任务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为</a:t>
            </a:r>
            <a:r>
              <a:rPr lang="en-US" altLang="zh-CN" sz="1600" spc="-65" dirty="0" err="1">
                <a:latin typeface="+mn-ea"/>
                <a:cs typeface="Verdana"/>
              </a:rPr>
              <a:t>RecordReader</a:t>
            </a:r>
            <a:r>
              <a:rPr lang="zh-CN" altLang="en-US" sz="1600" spc="-65" dirty="0">
                <a:latin typeface="+mn-ea"/>
                <a:cs typeface="Verdana"/>
              </a:rPr>
              <a:t>提供一个工厂，用来读取这个</a:t>
            </a:r>
            <a:r>
              <a:rPr lang="zh-CN" altLang="en-US" sz="1600" spc="-65" dirty="0" smtClean="0">
                <a:latin typeface="+mn-ea"/>
                <a:cs typeface="Verdana"/>
              </a:rPr>
              <a:t>文件</a:t>
            </a:r>
            <a:endParaRPr lang="en-US" altLang="zh-CN" sz="1600" spc="-65" dirty="0" smtClean="0">
              <a:latin typeface="+mn-ea"/>
              <a:cs typeface="Verdana"/>
            </a:endParaRPr>
          </a:p>
          <a:p>
            <a:pPr marL="412750" marR="6350" lvl="1"/>
            <a:endParaRPr lang="en-US" altLang="zh-CN" sz="1600" spc="-65" dirty="0" smtClean="0"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latin typeface="+mn-ea"/>
                <a:cs typeface="Verdana"/>
              </a:rPr>
              <a:t>是其子类</a:t>
            </a:r>
            <a:r>
              <a:rPr lang="zh-CN" altLang="en-US" sz="2000" spc="-65" dirty="0">
                <a:latin typeface="+mn-ea"/>
                <a:cs typeface="Verdana"/>
              </a:rPr>
              <a:t>，</a:t>
            </a:r>
            <a:r>
              <a:rPr lang="zh-CN" altLang="en-US" sz="2000" spc="-65" dirty="0" smtClean="0">
                <a:latin typeface="+mn-ea"/>
                <a:cs typeface="Verdana"/>
              </a:rPr>
              <a:t>实现</a:t>
            </a:r>
            <a:r>
              <a:rPr lang="zh-CN" altLang="en-US" sz="2000" spc="-65" dirty="0">
                <a:latin typeface="+mn-ea"/>
                <a:cs typeface="Verdana"/>
              </a:rPr>
              <a:t>了</a:t>
            </a:r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的</a:t>
            </a:r>
            <a:r>
              <a:rPr lang="en-US" altLang="zh-CN" sz="2000" spc="-65" dirty="0" err="1">
                <a:latin typeface="+mn-ea"/>
                <a:cs typeface="Verdana"/>
              </a:rPr>
              <a:t>getSplits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  <a:r>
              <a:rPr lang="zh-CN" altLang="en-US" sz="2000" spc="-65" dirty="0">
                <a:latin typeface="+mn-ea"/>
                <a:cs typeface="Verdana"/>
              </a:rPr>
              <a:t>方法，将输入的文件划分为</a:t>
            </a:r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（输入块）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L="12700" marR="6350"/>
            <a:r>
              <a:rPr lang="en-US" altLang="zh-CN" sz="2000" spc="-65" dirty="0" err="1" smtClean="0"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latin typeface="+mn-ea"/>
                <a:cs typeface="Verdana"/>
              </a:rPr>
              <a:t>有</a:t>
            </a:r>
            <a:r>
              <a:rPr lang="en-US" altLang="zh-CN" sz="2000" spc="-65" dirty="0" smtClean="0">
                <a:latin typeface="+mn-ea"/>
                <a:cs typeface="Verdana"/>
              </a:rPr>
              <a:t>2</a:t>
            </a:r>
            <a:r>
              <a:rPr lang="zh-CN" altLang="en-US" sz="2000" spc="-65" dirty="0" smtClean="0">
                <a:latin typeface="+mn-ea"/>
                <a:cs typeface="Verdana"/>
              </a:rPr>
              <a:t>个子类：</a:t>
            </a:r>
            <a:endParaRPr lang="en-US" altLang="zh-CN" sz="2000" spc="-65" dirty="0"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 smtClean="0">
                <a:latin typeface="+mn-ea"/>
                <a:cs typeface="Verdana"/>
              </a:rPr>
              <a:t>SequenceFileInputFormat</a:t>
            </a:r>
            <a:r>
              <a:rPr lang="zh-CN" altLang="en-US" sz="1600" spc="-65" dirty="0">
                <a:latin typeface="+mn-ea"/>
                <a:cs typeface="Verdana"/>
              </a:rPr>
              <a:t>二进制形式存放的键</a:t>
            </a:r>
            <a:r>
              <a:rPr lang="en-US" altLang="zh-CN" sz="1600" spc="-65" dirty="0">
                <a:latin typeface="+mn-ea"/>
                <a:cs typeface="Verdana"/>
              </a:rPr>
              <a:t>/</a:t>
            </a:r>
            <a:r>
              <a:rPr lang="zh-CN" altLang="en-US" sz="1600" spc="-65" dirty="0">
                <a:latin typeface="+mn-ea"/>
                <a:cs typeface="Verdana"/>
              </a:rPr>
              <a:t>值</a:t>
            </a:r>
            <a:r>
              <a:rPr lang="zh-CN" altLang="en-US" sz="1600" spc="-65" dirty="0" smtClean="0">
                <a:latin typeface="+mn-ea"/>
                <a:cs typeface="Verdana"/>
              </a:rPr>
              <a:t>文件</a:t>
            </a:r>
            <a:endParaRPr lang="zh-CN" altLang="en-US" sz="1600" spc="-65" dirty="0"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>
                <a:latin typeface="+mn-ea"/>
                <a:cs typeface="Verdana"/>
              </a:rPr>
              <a:t>TextInputFormat</a:t>
            </a:r>
            <a:r>
              <a:rPr lang="zh-CN" altLang="en-US" sz="1600" spc="-65" dirty="0">
                <a:latin typeface="+mn-ea"/>
                <a:cs typeface="Verdana"/>
              </a:rPr>
              <a:t>是文本文件的</a:t>
            </a:r>
            <a:r>
              <a:rPr lang="zh-CN" altLang="en-US" sz="1600" spc="-65" dirty="0" smtClean="0">
                <a:latin typeface="+mn-ea"/>
                <a:cs typeface="Verdana"/>
              </a:rPr>
              <a:t>处理</a:t>
            </a:r>
            <a:endParaRPr lang="en-US" altLang="zh-CN" sz="1600" spc="-65" dirty="0" smtClean="0">
              <a:latin typeface="+mn-ea"/>
              <a:cs typeface="Verdana"/>
            </a:endParaRPr>
          </a:p>
          <a:p>
            <a:pPr marL="412750" marR="6350" lvl="1"/>
            <a:r>
              <a:rPr lang="zh-CN" altLang="en-US" sz="1600" dirty="0">
                <a:latin typeface="+mn-ea"/>
              </a:rPr>
              <a:t>他们的</a:t>
            </a:r>
            <a:r>
              <a:rPr lang="en-US" altLang="zh-CN" sz="1600" dirty="0" err="1">
                <a:latin typeface="+mn-ea"/>
              </a:rPr>
              <a:t>createRecordReader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分别返回</a:t>
            </a:r>
            <a:r>
              <a:rPr lang="en-US" altLang="zh-CN" sz="1600" dirty="0" err="1">
                <a:latin typeface="+mn-ea"/>
              </a:rPr>
              <a:t>SequenceFileRecordReader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LineRecordReader</a:t>
            </a:r>
            <a:r>
              <a:rPr lang="zh-CN" altLang="en-US" sz="1600" dirty="0" smtClean="0">
                <a:latin typeface="+mn-ea"/>
              </a:rPr>
              <a:t>实例</a:t>
            </a:r>
            <a:endParaRPr lang="en-US" altLang="zh-CN" sz="1600" dirty="0" smtClean="0">
              <a:latin typeface="+mn-ea"/>
            </a:endParaRPr>
          </a:p>
          <a:p>
            <a:pPr marL="412750" marR="6350" lvl="1"/>
            <a:endParaRPr lang="en-US" altLang="zh-CN" sz="1600" dirty="0" smtClean="0">
              <a:latin typeface="+mn-ea"/>
            </a:endParaRPr>
          </a:p>
          <a:p>
            <a:pPr marR="6350"/>
            <a:r>
              <a:rPr lang="en-US" altLang="zh-CN" sz="2000" spc="-65" dirty="0">
                <a:latin typeface="+mn-ea"/>
                <a:cs typeface="Verdana"/>
              </a:rPr>
              <a:t> </a:t>
            </a:r>
            <a:r>
              <a:rPr lang="en-US" altLang="zh-CN" sz="2000" spc="-65" dirty="0" err="1">
                <a:latin typeface="+mn-ea"/>
                <a:cs typeface="Verdana"/>
              </a:rPr>
              <a:t>hadoop</a:t>
            </a:r>
            <a:r>
              <a:rPr lang="zh-CN" altLang="en-US" sz="2000" spc="-65" dirty="0">
                <a:latin typeface="+mn-ea"/>
                <a:cs typeface="Verdana"/>
              </a:rPr>
              <a:t>默认的</a:t>
            </a:r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是</a:t>
            </a:r>
            <a:r>
              <a:rPr lang="en-US" altLang="zh-CN" sz="2000" spc="-65" dirty="0" err="1">
                <a:latin typeface="+mn-ea"/>
                <a:cs typeface="Verdana"/>
              </a:rPr>
              <a:t>TextInputFormat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1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 fontScale="92500" lnSpcReduction="20000"/>
          </a:bodyPr>
          <a:lstStyle/>
          <a:p>
            <a:pPr marR="6350"/>
            <a:r>
              <a:rPr lang="en-US" altLang="zh-CN" sz="2200" spc="-65" dirty="0" err="1"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latin typeface="+mn-ea"/>
                <a:cs typeface="Verdana"/>
              </a:rPr>
              <a:t>定义了输入到单个</a:t>
            </a:r>
            <a:r>
              <a:rPr lang="en-US" altLang="zh-CN" sz="2200" spc="-65" dirty="0">
                <a:latin typeface="+mn-ea"/>
                <a:cs typeface="Verdana"/>
              </a:rPr>
              <a:t>Map</a:t>
            </a:r>
            <a:r>
              <a:rPr lang="zh-CN" altLang="en-US" sz="2200" spc="-65" dirty="0">
                <a:latin typeface="+mn-ea"/>
                <a:cs typeface="Verdana"/>
              </a:rPr>
              <a:t>任务的输入数据</a:t>
            </a:r>
          </a:p>
          <a:p>
            <a:pPr marR="6350"/>
            <a:r>
              <a:rPr lang="zh-CN" altLang="en-US" sz="2200" spc="-65" dirty="0">
                <a:latin typeface="+mn-ea"/>
                <a:cs typeface="Verdana"/>
              </a:rPr>
              <a:t>一个</a:t>
            </a:r>
            <a:r>
              <a:rPr lang="en-US" altLang="zh-CN" sz="2200" spc="-65" dirty="0" err="1">
                <a:latin typeface="+mn-ea"/>
                <a:cs typeface="Verdana"/>
              </a:rPr>
              <a:t>MapReduce</a:t>
            </a:r>
            <a:r>
              <a:rPr lang="zh-CN" altLang="en-US" sz="2200" spc="-65" dirty="0">
                <a:latin typeface="+mn-ea"/>
                <a:cs typeface="Verdana"/>
              </a:rPr>
              <a:t>程序被统称为一个</a:t>
            </a:r>
            <a:r>
              <a:rPr lang="en-US" altLang="zh-CN" sz="2200" spc="-65" dirty="0">
                <a:latin typeface="+mn-ea"/>
                <a:cs typeface="Verdana"/>
              </a:rPr>
              <a:t>Job</a:t>
            </a:r>
            <a:r>
              <a:rPr lang="zh-CN" altLang="en-US" sz="2200" spc="-65" dirty="0">
                <a:latin typeface="+mn-ea"/>
                <a:cs typeface="Verdana"/>
              </a:rPr>
              <a:t>，可能有上百个任务构成</a:t>
            </a:r>
          </a:p>
          <a:p>
            <a:pPr marR="6350"/>
            <a:r>
              <a:rPr lang="en-US" altLang="zh-CN" sz="2200" spc="-65" dirty="0" err="1"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latin typeface="+mn-ea"/>
                <a:cs typeface="Verdana"/>
              </a:rPr>
              <a:t>将文件分为</a:t>
            </a:r>
            <a:r>
              <a:rPr lang="en-US" altLang="zh-CN" sz="2200" spc="-65" dirty="0" smtClean="0">
                <a:latin typeface="+mn-ea"/>
                <a:cs typeface="Verdana"/>
              </a:rPr>
              <a:t>64MB</a:t>
            </a:r>
            <a:r>
              <a:rPr lang="zh-CN" altLang="en-US" sz="2200" spc="-65" dirty="0" smtClean="0">
                <a:latin typeface="+mn-ea"/>
                <a:cs typeface="Verdana"/>
              </a:rPr>
              <a:t>大小</a:t>
            </a:r>
            <a:endParaRPr lang="en-US" altLang="zh-CN" sz="2200" spc="-65" dirty="0" smtClean="0">
              <a:latin typeface="+mn-ea"/>
              <a:cs typeface="Verdana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zh-CN" altLang="en-US" sz="2200" dirty="0">
                <a:latin typeface="+mn-ea"/>
              </a:rPr>
              <a:t>配置文件</a:t>
            </a:r>
            <a:r>
              <a:rPr lang="en-US" altLang="zh-CN" sz="2200" dirty="0" smtClean="0">
                <a:latin typeface="+mn-ea"/>
              </a:rPr>
              <a:t>hadoop-site.xml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 smtClean="0">
                <a:latin typeface="+mn-ea"/>
              </a:rPr>
              <a:t>mapred.min.split.size</a:t>
            </a:r>
            <a:r>
              <a:rPr lang="zh-CN" altLang="en-US" sz="1700" dirty="0">
                <a:latin typeface="+mn-ea"/>
              </a:rPr>
              <a:t>参数</a:t>
            </a:r>
            <a:r>
              <a:rPr lang="zh-CN" altLang="en-US" sz="1700" dirty="0" smtClean="0">
                <a:latin typeface="+mn-ea"/>
              </a:rPr>
              <a:t>控制拆分的大小</a:t>
            </a:r>
            <a:endParaRPr lang="en-US" altLang="zh-CN" sz="17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>
                <a:latin typeface="+mn-ea"/>
              </a:rPr>
              <a:t>mapred.tasktracker.map.taks.maximum</a:t>
            </a:r>
            <a:r>
              <a:rPr lang="zh-CN" altLang="en-US" sz="1700" dirty="0">
                <a:latin typeface="+mn-ea"/>
              </a:rPr>
              <a:t>用来控制某一个节点上所有</a:t>
            </a:r>
            <a:r>
              <a:rPr lang="en-US" altLang="zh-CN" sz="1700" dirty="0">
                <a:latin typeface="+mn-ea"/>
              </a:rPr>
              <a:t>map</a:t>
            </a:r>
            <a:r>
              <a:rPr lang="zh-CN" altLang="en-US" sz="1700" dirty="0">
                <a:latin typeface="+mn-ea"/>
              </a:rPr>
              <a:t>任务的最大数目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InputSplit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2365990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7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原理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定义了一个数据分块，但是没有定义如何读取数据记录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RecordReader</a:t>
            </a:r>
            <a:r>
              <a:rPr lang="zh-CN" altLang="en-US" sz="2000" spc="-65" dirty="0">
                <a:latin typeface="+mn-ea"/>
                <a:cs typeface="Verdana"/>
              </a:rPr>
              <a:t>实际上定义了如何将数据记录转化为一个</a:t>
            </a:r>
            <a:r>
              <a:rPr lang="en-US" altLang="zh-CN" sz="2000" spc="-65" dirty="0">
                <a:latin typeface="+mn-ea"/>
                <a:cs typeface="Verdana"/>
              </a:rPr>
              <a:t>(</a:t>
            </a:r>
            <a:r>
              <a:rPr lang="en-US" altLang="zh-CN" sz="2000" spc="-65" dirty="0" err="1">
                <a:latin typeface="+mn-ea"/>
                <a:cs typeface="Verdana"/>
              </a:rPr>
              <a:t>key,value</a:t>
            </a:r>
            <a:r>
              <a:rPr lang="en-US" altLang="zh-CN" sz="2000" spc="-65" dirty="0">
                <a:latin typeface="+mn-ea"/>
                <a:cs typeface="Verdana"/>
              </a:rPr>
              <a:t>)</a:t>
            </a:r>
            <a:r>
              <a:rPr lang="zh-CN" altLang="en-US" sz="2000" spc="-65" dirty="0">
                <a:latin typeface="+mn-ea"/>
                <a:cs typeface="Verdana"/>
              </a:rPr>
              <a:t>对的详细方法，并将数据记录传给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类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TextInputFormat</a:t>
            </a:r>
            <a:r>
              <a:rPr lang="zh-CN" altLang="en-US" sz="2000" spc="-65" dirty="0">
                <a:latin typeface="+mn-ea"/>
                <a:cs typeface="Verdana"/>
              </a:rPr>
              <a:t>提供了</a:t>
            </a:r>
            <a:r>
              <a:rPr lang="en-US" altLang="zh-CN" sz="2000" spc="-65" dirty="0" err="1">
                <a:latin typeface="+mn-ea"/>
                <a:cs typeface="Verdana"/>
              </a:rPr>
              <a:t>LineRecordReader</a:t>
            </a:r>
            <a:r>
              <a:rPr lang="zh-CN" altLang="en-US" sz="2000" spc="-65" dirty="0">
                <a:latin typeface="+mn-ea"/>
                <a:cs typeface="Verdana"/>
              </a:rPr>
              <a:t>，读入一个文本行数据记录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RecordReader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60" y="32198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类的实例生成了一个</a:t>
            </a:r>
            <a:r>
              <a:rPr lang="en-US" altLang="zh-CN" sz="2000" spc="-65" dirty="0">
                <a:latin typeface="+mn-ea"/>
                <a:cs typeface="Verdana"/>
              </a:rPr>
              <a:t>Java</a:t>
            </a:r>
            <a:r>
              <a:rPr lang="zh-CN" altLang="en-US" sz="2000" spc="-65" dirty="0">
                <a:latin typeface="+mn-ea"/>
                <a:cs typeface="Verdana"/>
              </a:rPr>
              <a:t>进程，负责处理某一个</a:t>
            </a:r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上的数据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有两个额外的参数</a:t>
            </a:r>
            <a:r>
              <a:rPr lang="en-US" altLang="zh-CN" sz="2000" spc="-65" dirty="0" err="1"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latin typeface="+mn-ea"/>
                <a:cs typeface="Verdana"/>
              </a:rPr>
              <a:t>以及</a:t>
            </a:r>
            <a:r>
              <a:rPr lang="en-US" altLang="zh-CN" sz="2000" spc="-65" dirty="0">
                <a:latin typeface="+mn-ea"/>
                <a:cs typeface="Verdana"/>
              </a:rPr>
              <a:t>Reporter</a:t>
            </a:r>
            <a:r>
              <a:rPr lang="zh-CN" altLang="en-US" sz="2000" spc="-65" dirty="0">
                <a:latin typeface="+mn-ea"/>
                <a:cs typeface="Verdana"/>
              </a:rPr>
              <a:t>，前者用来收集中间结果，后者用来获得环境参数以及设置当前执行的状态。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现在的版本用</a:t>
            </a:r>
            <a:r>
              <a:rPr lang="en-US" altLang="zh-CN" sz="2000" spc="-65" dirty="0" err="1">
                <a:latin typeface="+mn-ea"/>
                <a:cs typeface="Verdana"/>
              </a:rPr>
              <a:t>Mapper.Context</a:t>
            </a:r>
            <a:r>
              <a:rPr lang="zh-CN" altLang="en-US" sz="2000" spc="-65" dirty="0">
                <a:latin typeface="+mn-ea"/>
                <a:cs typeface="Verdana"/>
              </a:rPr>
              <a:t>提供给每一个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函数，用来提供上面两个对象的功能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4064795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2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579862"/>
            <a:ext cx="8002382" cy="1070653"/>
          </a:xfrm>
        </p:spPr>
        <p:txBody>
          <a:bodyPr>
            <a:normAutofit/>
          </a:bodyPr>
          <a:lstStyle/>
          <a:p>
            <a:pPr marR="6350"/>
            <a:r>
              <a:rPr lang="zh-CN" altLang="en-US" sz="1600" spc="-65" dirty="0">
                <a:latin typeface="+mn-ea"/>
                <a:cs typeface="Verdana"/>
              </a:rPr>
              <a:t>合并相同</a:t>
            </a:r>
            <a:r>
              <a:rPr lang="en-US" altLang="zh-CN" sz="1600" spc="-65" dirty="0">
                <a:latin typeface="+mn-ea"/>
                <a:cs typeface="Verdana"/>
              </a:rPr>
              <a:t>key</a:t>
            </a:r>
            <a:r>
              <a:rPr lang="zh-CN" altLang="en-US" sz="1600" spc="-65" dirty="0">
                <a:latin typeface="+mn-ea"/>
                <a:cs typeface="Verdana"/>
              </a:rPr>
              <a:t>的键值对，减少</a:t>
            </a:r>
            <a:r>
              <a:rPr lang="en-US" altLang="zh-CN" sz="1600" spc="-65" dirty="0" err="1"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latin typeface="+mn-ea"/>
                <a:cs typeface="Verdana"/>
              </a:rPr>
              <a:t>数据通信开销</a:t>
            </a:r>
          </a:p>
          <a:p>
            <a:pPr marR="6350"/>
            <a:r>
              <a:rPr lang="en-US" altLang="zh-CN" sz="1600" dirty="0"/>
              <a:t>combiner</a:t>
            </a:r>
            <a:r>
              <a:rPr lang="zh-CN" altLang="en-US" sz="1600" dirty="0"/>
              <a:t>没有默认的</a:t>
            </a:r>
            <a:r>
              <a:rPr lang="zh-CN" altLang="en-US" sz="1600" dirty="0" smtClean="0"/>
              <a:t>实现，需要显式设置</a:t>
            </a:r>
            <a:r>
              <a:rPr lang="en-US" altLang="zh-CN" sz="1600" spc="-65" dirty="0" err="1" smtClean="0">
                <a:latin typeface="+mn-ea"/>
                <a:cs typeface="Verdana"/>
              </a:rPr>
              <a:t>conf.setCombinerClass</a:t>
            </a:r>
            <a:r>
              <a:rPr lang="en-US" altLang="zh-CN" sz="1600" spc="-65" dirty="0" smtClean="0">
                <a:latin typeface="+mn-ea"/>
                <a:cs typeface="Verdana"/>
              </a:rPr>
              <a:t>(</a:t>
            </a:r>
            <a:r>
              <a:rPr lang="en-US" altLang="zh-CN" sz="1600" spc="-65" dirty="0" err="1" smtClean="0">
                <a:latin typeface="+mn-ea"/>
                <a:cs typeface="Verdana"/>
              </a:rPr>
              <a:t>XXX.class</a:t>
            </a:r>
            <a:r>
              <a:rPr lang="en-US" altLang="zh-CN" sz="1600" spc="-65" dirty="0">
                <a:latin typeface="+mn-ea"/>
                <a:cs typeface="Verdana"/>
              </a:rPr>
              <a:t>)</a:t>
            </a:r>
          </a:p>
          <a:p>
            <a:pPr marR="6350"/>
            <a:r>
              <a:rPr lang="zh-CN" altLang="en-US" sz="1600" spc="-65" dirty="0" smtClean="0">
                <a:latin typeface="+mn-ea"/>
                <a:cs typeface="Verdana"/>
              </a:rPr>
              <a:t>它是本地</a:t>
            </a:r>
            <a:r>
              <a:rPr lang="zh-CN" altLang="en-US" sz="1600" spc="-65" dirty="0">
                <a:latin typeface="+mn-ea"/>
                <a:cs typeface="Verdana"/>
              </a:rPr>
              <a:t>执行的一个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，满足一定的条件才能够</a:t>
            </a:r>
            <a:r>
              <a:rPr lang="zh-CN" altLang="en-US" sz="1600" spc="-65" dirty="0" smtClean="0">
                <a:latin typeface="+mn-ea"/>
                <a:cs typeface="Verdana"/>
              </a:rPr>
              <a:t>执行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combiner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20" y="575788"/>
            <a:ext cx="5084475" cy="273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3528392" cy="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364760"/>
            <a:ext cx="8002382" cy="1583254"/>
          </a:xfrm>
        </p:spPr>
        <p:txBody>
          <a:bodyPr>
            <a:normAutofit/>
          </a:bodyPr>
          <a:lstStyle/>
          <a:p>
            <a:pPr marR="6350"/>
            <a:r>
              <a:rPr lang="en-US" altLang="zh-CN" sz="1600" spc="-65" dirty="0" err="1" smtClean="0">
                <a:latin typeface="+mn-ea"/>
                <a:cs typeface="Verdana"/>
              </a:rPr>
              <a:t>Partitioner</a:t>
            </a:r>
            <a:r>
              <a:rPr lang="en-US" altLang="zh-CN" sz="1600" spc="-65" dirty="0" smtClean="0">
                <a:latin typeface="+mn-ea"/>
                <a:cs typeface="Verdana"/>
              </a:rPr>
              <a:t> &amp; Shuffle</a:t>
            </a:r>
            <a:r>
              <a:rPr lang="zh-CN" altLang="en-US" sz="1600" spc="-65" dirty="0" smtClean="0">
                <a:latin typeface="+mn-ea"/>
                <a:cs typeface="Verdana"/>
              </a:rPr>
              <a:t>：在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工作完成之后，每一个 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函数会将结果传到对应的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所在的节点，此时，用户可以提供一个</a:t>
            </a:r>
            <a:r>
              <a:rPr lang="en-US" altLang="zh-CN" sz="1600" spc="-65" dirty="0" err="1"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latin typeface="+mn-ea"/>
                <a:cs typeface="Verdana"/>
              </a:rPr>
              <a:t>类，用来决定一个给定的</a:t>
            </a:r>
            <a:r>
              <a:rPr lang="en-US" altLang="zh-CN" sz="1600" spc="-65" dirty="0"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latin typeface="+mn-ea"/>
                <a:cs typeface="Verdana"/>
              </a:rPr>
              <a:t>key,value</a:t>
            </a:r>
            <a:r>
              <a:rPr lang="en-US" altLang="zh-CN" sz="1600" spc="-65" dirty="0">
                <a:latin typeface="+mn-ea"/>
                <a:cs typeface="Verdana"/>
              </a:rPr>
              <a:t>)</a:t>
            </a:r>
            <a:r>
              <a:rPr lang="zh-CN" altLang="en-US" sz="1600" spc="-65" dirty="0">
                <a:latin typeface="+mn-ea"/>
                <a:cs typeface="Verdana"/>
              </a:rPr>
              <a:t>对传给哪个节点</a:t>
            </a:r>
          </a:p>
          <a:p>
            <a:pPr marR="6350"/>
            <a:r>
              <a:rPr lang="en-US" altLang="zh-CN" sz="1600" spc="-65" dirty="0">
                <a:latin typeface="+mn-ea"/>
                <a:cs typeface="Verdana"/>
              </a:rPr>
              <a:t>Sort</a:t>
            </a:r>
            <a:r>
              <a:rPr lang="zh-CN" altLang="en-US" sz="1600" spc="-65" dirty="0">
                <a:latin typeface="+mn-ea"/>
                <a:cs typeface="Verdana"/>
              </a:rPr>
              <a:t>：传输到每一个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节点上的、将被所有的</a:t>
            </a:r>
            <a:r>
              <a:rPr lang="en-US" altLang="zh-CN" sz="1600" spc="-65" dirty="0">
                <a:latin typeface="+mn-ea"/>
                <a:cs typeface="Verdana"/>
              </a:rPr>
              <a:t>Reduce</a:t>
            </a:r>
            <a:r>
              <a:rPr lang="zh-CN" altLang="en-US" sz="1600" spc="-65" dirty="0">
                <a:latin typeface="+mn-ea"/>
                <a:cs typeface="Verdana"/>
              </a:rPr>
              <a:t>函数接收到的</a:t>
            </a:r>
            <a:r>
              <a:rPr lang="en-US" altLang="zh-CN" sz="1600" spc="-65" dirty="0" err="1">
                <a:latin typeface="+mn-ea"/>
                <a:cs typeface="Verdana"/>
              </a:rPr>
              <a:t>Key,value</a:t>
            </a:r>
            <a:r>
              <a:rPr lang="zh-CN" altLang="en-US" sz="1600" spc="-65" dirty="0">
                <a:latin typeface="+mn-ea"/>
                <a:cs typeface="Verdana"/>
              </a:rPr>
              <a:t>对会被</a:t>
            </a:r>
            <a:r>
              <a:rPr lang="en-US" altLang="zh-CN" sz="1600" spc="-65" dirty="0" err="1">
                <a:latin typeface="+mn-ea"/>
                <a:cs typeface="Verdana"/>
              </a:rPr>
              <a:t>Hadoop</a:t>
            </a:r>
            <a:r>
              <a:rPr lang="zh-CN" altLang="en-US" sz="1600" spc="-65" dirty="0">
                <a:latin typeface="+mn-ea"/>
                <a:cs typeface="Verdana"/>
              </a:rPr>
              <a:t>自动排序（即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生成的结果传送到某一个节点的时候，会被自动排序</a:t>
            </a:r>
            <a:r>
              <a:rPr lang="zh-CN" altLang="en-US" sz="1600" spc="-65" dirty="0" smtClean="0">
                <a:latin typeface="+mn-ea"/>
                <a:cs typeface="Verdana"/>
              </a:rPr>
              <a:t>）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Partitioner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 &amp; Sort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048672" cy="228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椭圆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7" y="1419622"/>
            <a:ext cx="4902222" cy="12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latin typeface="+mn-ea"/>
                <a:cs typeface="Verdana"/>
              </a:rPr>
              <a:t>做</a:t>
            </a:r>
            <a:r>
              <a:rPr lang="zh-CN" altLang="en-US" sz="2000" spc="-65" dirty="0">
                <a:latin typeface="+mn-ea"/>
                <a:cs typeface="Verdana"/>
              </a:rPr>
              <a:t>用户定义的</a:t>
            </a:r>
            <a:r>
              <a:rPr lang="en-US" altLang="zh-CN" sz="2000" spc="-65" dirty="0">
                <a:latin typeface="+mn-ea"/>
                <a:cs typeface="Verdana"/>
              </a:rPr>
              <a:t>Reduce</a:t>
            </a:r>
            <a:r>
              <a:rPr lang="zh-CN" altLang="en-US" sz="2000" spc="-65" dirty="0">
                <a:latin typeface="+mn-ea"/>
                <a:cs typeface="Verdana"/>
              </a:rPr>
              <a:t>操作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接收到一个</a:t>
            </a:r>
            <a:r>
              <a:rPr lang="en-US" altLang="zh-CN" sz="2000" spc="-65" dirty="0" err="1"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latin typeface="+mn-ea"/>
                <a:cs typeface="Verdana"/>
              </a:rPr>
              <a:t>的类作为输出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新版本的编程接口是</a:t>
            </a:r>
            <a:r>
              <a:rPr lang="en-US" altLang="zh-CN" sz="2000" spc="-65" dirty="0" err="1">
                <a:latin typeface="+mn-ea"/>
                <a:cs typeface="Verdana"/>
              </a:rPr>
              <a:t>Reducer.Context</a:t>
            </a:r>
            <a:endParaRPr lang="en-US" altLang="zh-CN" sz="2000" spc="-65" dirty="0"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91830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写入到</a:t>
            </a:r>
            <a:r>
              <a:rPr lang="en-US" altLang="zh-CN" sz="2000" spc="-65" dirty="0">
                <a:latin typeface="+mn-ea"/>
                <a:cs typeface="Verdana"/>
              </a:rPr>
              <a:t>HDFS</a:t>
            </a:r>
            <a:r>
              <a:rPr lang="zh-CN" altLang="en-US" sz="2000" spc="-65" dirty="0">
                <a:latin typeface="+mn-ea"/>
                <a:cs typeface="Verdana"/>
              </a:rPr>
              <a:t>的所有</a:t>
            </a:r>
            <a:r>
              <a:rPr lang="en-US" altLang="zh-CN" sz="2000" spc="-65" dirty="0" err="1">
                <a:latin typeface="+mn-ea"/>
                <a:cs typeface="Verdana"/>
              </a:rPr>
              <a:t>OutputFormat</a:t>
            </a:r>
            <a:r>
              <a:rPr lang="zh-CN" altLang="en-US" sz="2000" spc="-65" dirty="0">
                <a:latin typeface="+mn-ea"/>
                <a:cs typeface="Verdana"/>
              </a:rPr>
              <a:t>都继承自</a:t>
            </a:r>
            <a:r>
              <a:rPr lang="en-US" altLang="zh-CN" sz="2000" spc="-65" dirty="0" err="1">
                <a:latin typeface="+mn-ea"/>
                <a:cs typeface="Verdana"/>
              </a:rPr>
              <a:t>FileOutputFormat</a:t>
            </a:r>
            <a:endParaRPr lang="en-US" altLang="zh-CN" sz="2000" spc="-65" dirty="0"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latin typeface="+mn-ea"/>
                <a:cs typeface="Verdana"/>
              </a:rPr>
              <a:t>都写一个文件到一个共同的输出目录，文件名是</a:t>
            </a:r>
            <a:r>
              <a:rPr lang="en-US" altLang="zh-CN" sz="2000" spc="-65" dirty="0">
                <a:latin typeface="+mn-ea"/>
                <a:cs typeface="Verdana"/>
              </a:rPr>
              <a:t>part-</a:t>
            </a:r>
            <a:r>
              <a:rPr lang="en-US" altLang="zh-CN" sz="2000" spc="-65" dirty="0" err="1"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latin typeface="+mn-ea"/>
                <a:cs typeface="Verdana"/>
              </a:rPr>
              <a:t>，其中</a:t>
            </a:r>
            <a:r>
              <a:rPr lang="en-US" altLang="zh-CN" sz="2000" spc="-65" dirty="0" err="1"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latin typeface="+mn-ea"/>
                <a:cs typeface="Verdana"/>
              </a:rPr>
              <a:t>是与每一个</a:t>
            </a:r>
            <a:r>
              <a:rPr lang="en-US" altLang="zh-CN" sz="2000" spc="-65" dirty="0"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latin typeface="+mn-ea"/>
                <a:cs typeface="Verdana"/>
              </a:rPr>
              <a:t>相关的一个号（</a:t>
            </a:r>
            <a:r>
              <a:rPr lang="en-US" altLang="zh-CN" sz="2000" spc="-65" dirty="0">
                <a:latin typeface="+mn-ea"/>
                <a:cs typeface="Verdana"/>
              </a:rPr>
              <a:t>partition id</a:t>
            </a:r>
            <a:r>
              <a:rPr lang="zh-CN" altLang="en-US" sz="2000" spc="-65" dirty="0">
                <a:latin typeface="+mn-ea"/>
                <a:cs typeface="Verdana"/>
              </a:rPr>
              <a:t>）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FileOutputFormat.setOutputPath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JobConf.setOutputFormat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3431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日志分析、排序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搜索</a:t>
            </a:r>
            <a:r>
              <a:rPr lang="zh-CN" altLang="en-US" sz="2000" dirty="0">
                <a:latin typeface="+mn-ea"/>
              </a:rPr>
              <a:t>、搜索引擎，创建</a:t>
            </a:r>
            <a:r>
              <a:rPr lang="zh-CN" altLang="en-US" sz="2000" dirty="0" smtClean="0">
                <a:latin typeface="+mn-ea"/>
              </a:rPr>
              <a:t>索引、</a:t>
            </a:r>
            <a:r>
              <a:rPr lang="zh-CN" altLang="en-US" sz="2000" dirty="0">
                <a:latin typeface="+mn-ea"/>
              </a:rPr>
              <a:t>搜索关键字进行内容</a:t>
            </a:r>
            <a:r>
              <a:rPr lang="zh-CN" altLang="en-US" sz="2000" dirty="0" smtClean="0">
                <a:latin typeface="+mn-ea"/>
              </a:rPr>
              <a:t>分类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广告</a:t>
            </a:r>
            <a:r>
              <a:rPr lang="zh-CN" altLang="en-US" sz="2000" dirty="0">
                <a:latin typeface="+mn-ea"/>
              </a:rPr>
              <a:t>计算，广告优化、分析，点击流分析，链接分析</a:t>
            </a:r>
          </a:p>
          <a:p>
            <a:r>
              <a:rPr lang="zh-CN" altLang="en-US" sz="2000" dirty="0" smtClean="0">
                <a:latin typeface="+mn-ea"/>
              </a:rPr>
              <a:t>计数</a:t>
            </a:r>
            <a:r>
              <a:rPr lang="zh-CN" altLang="en-US" sz="2000" dirty="0">
                <a:latin typeface="+mn-ea"/>
              </a:rPr>
              <a:t>，统计值计算，统计数据，过滤，分析，查询</a:t>
            </a:r>
          </a:p>
          <a:p>
            <a:r>
              <a:rPr lang="zh-CN" altLang="en-US" sz="2000" dirty="0" smtClean="0">
                <a:latin typeface="+mn-ea"/>
              </a:rPr>
              <a:t>数据分析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机器学习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数据</a:t>
            </a:r>
            <a:r>
              <a:rPr lang="zh-CN" altLang="en-US" sz="2000" dirty="0">
                <a:latin typeface="+mn-ea"/>
              </a:rPr>
              <a:t>挖掘</a:t>
            </a:r>
          </a:p>
          <a:p>
            <a:r>
              <a:rPr lang="zh-CN" altLang="en-US" sz="2000" dirty="0" smtClean="0">
                <a:latin typeface="+mn-ea"/>
              </a:rPr>
              <a:t>大规模</a:t>
            </a:r>
            <a:r>
              <a:rPr lang="zh-CN" altLang="en-US" sz="2000" dirty="0">
                <a:latin typeface="+mn-ea"/>
              </a:rPr>
              <a:t>图像转换（纽约时报使用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EC2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36</a:t>
            </a:r>
            <a:r>
              <a:rPr lang="zh-CN" altLang="en-US" sz="2000" dirty="0">
                <a:latin typeface="+mn-ea"/>
              </a:rPr>
              <a:t>个小时内将</a:t>
            </a:r>
            <a:r>
              <a:rPr lang="en-US" altLang="zh-CN" sz="2000" dirty="0">
                <a:latin typeface="+mn-ea"/>
              </a:rPr>
              <a:t>4TB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TIFF</a:t>
            </a:r>
            <a:r>
              <a:rPr lang="zh-CN" altLang="en-US" sz="2000" dirty="0">
                <a:latin typeface="+mn-ea"/>
              </a:rPr>
              <a:t>图像</a:t>
            </a:r>
            <a:r>
              <a:rPr lang="en-US" altLang="zh-CN" sz="2000" dirty="0">
                <a:latin typeface="+mn-ea"/>
              </a:rPr>
              <a:t>—</a:t>
            </a:r>
            <a:r>
              <a:rPr lang="zh-CN" altLang="en-US" sz="2000" dirty="0">
                <a:latin typeface="+mn-ea"/>
              </a:rPr>
              <a:t>包括</a:t>
            </a:r>
            <a:r>
              <a:rPr lang="en-US" altLang="zh-CN" sz="2000" dirty="0">
                <a:latin typeface="+mn-ea"/>
              </a:rPr>
              <a:t>405K</a:t>
            </a:r>
            <a:r>
              <a:rPr lang="zh-CN" altLang="en-US" sz="2000" dirty="0">
                <a:latin typeface="+mn-ea"/>
              </a:rPr>
              <a:t>大</a:t>
            </a:r>
            <a:r>
              <a:rPr lang="en-US" altLang="zh-CN" sz="2000" dirty="0">
                <a:latin typeface="+mn-ea"/>
              </a:rPr>
              <a:t>TIFF</a:t>
            </a:r>
            <a:r>
              <a:rPr lang="zh-CN" altLang="en-US" sz="2000" dirty="0">
                <a:latin typeface="+mn-ea"/>
              </a:rPr>
              <a:t>图像，</a:t>
            </a:r>
            <a:r>
              <a:rPr lang="en-US" altLang="zh-CN" sz="2000" dirty="0">
                <a:latin typeface="+mn-ea"/>
              </a:rPr>
              <a:t>3.3M SGML</a:t>
            </a:r>
            <a:r>
              <a:rPr lang="zh-CN" altLang="en-US" sz="2000" dirty="0">
                <a:latin typeface="+mn-ea"/>
              </a:rPr>
              <a:t>文章和</a:t>
            </a:r>
            <a:r>
              <a:rPr lang="en-US" altLang="zh-CN" sz="2000" dirty="0">
                <a:latin typeface="+mn-ea"/>
              </a:rPr>
              <a:t>405K XML</a:t>
            </a:r>
            <a:r>
              <a:rPr lang="zh-CN" altLang="en-US" sz="2000" dirty="0">
                <a:latin typeface="+mn-ea"/>
              </a:rPr>
              <a:t>文件 </a:t>
            </a:r>
            <a:r>
              <a:rPr lang="en-US" altLang="zh-CN" sz="2000" dirty="0">
                <a:latin typeface="+mn-ea"/>
              </a:rPr>
              <a:t>— </a:t>
            </a:r>
            <a:r>
              <a:rPr lang="zh-CN" altLang="en-US" sz="2000" dirty="0">
                <a:latin typeface="+mn-ea"/>
              </a:rPr>
              <a:t>转换为</a:t>
            </a:r>
            <a:r>
              <a:rPr lang="en-US" altLang="zh-CN" sz="2000" dirty="0">
                <a:latin typeface="+mn-ea"/>
              </a:rPr>
              <a:t>800K</a:t>
            </a:r>
            <a:r>
              <a:rPr lang="zh-CN" altLang="en-US" sz="2000" dirty="0">
                <a:latin typeface="+mn-ea"/>
              </a:rPr>
              <a:t>适合在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上使用的</a:t>
            </a:r>
            <a:r>
              <a:rPr lang="en-US" altLang="zh-CN" sz="2000" dirty="0">
                <a:latin typeface="+mn-ea"/>
              </a:rPr>
              <a:t>PNG</a:t>
            </a:r>
            <a:r>
              <a:rPr lang="zh-CN" altLang="en-US" sz="2000" dirty="0">
                <a:latin typeface="+mn-ea"/>
              </a:rPr>
              <a:t>图像）</a:t>
            </a: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4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执行流程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776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—MRv1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855" y="843558"/>
            <a:ext cx="5047507" cy="3888432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3558"/>
            <a:ext cx="194747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2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Hadoop</a:t>
            </a:r>
            <a:r>
              <a:rPr lang="zh-CN" altLang="en-US" sz="2000" dirty="0" smtClean="0">
                <a:latin typeface="+mn-ea"/>
              </a:rPr>
              <a:t>中所有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程序以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形式提交给集群运行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一个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被划分为若干个</a:t>
            </a:r>
            <a:r>
              <a:rPr lang="en-US" altLang="zh-CN" sz="2000" dirty="0" smtClean="0">
                <a:latin typeface="+mn-ea"/>
              </a:rPr>
              <a:t>Map Task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Reduce Task</a:t>
            </a:r>
            <a:r>
              <a:rPr lang="zh-CN" altLang="en-US" sz="2000" dirty="0" smtClean="0">
                <a:latin typeface="+mn-ea"/>
              </a:rPr>
              <a:t>并行执行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一</a:t>
            </a:r>
            <a:r>
              <a:rPr lang="zh-CN" altLang="en-US" sz="2000" dirty="0" smtClean="0">
                <a:latin typeface="+mn-ea"/>
              </a:rPr>
              <a:t>个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的提交包括数据和程序（</a:t>
            </a:r>
            <a:r>
              <a:rPr lang="en-US" altLang="zh-CN" sz="2000" dirty="0" smtClean="0">
                <a:latin typeface="+mn-ea"/>
              </a:rPr>
              <a:t>Jar</a:t>
            </a:r>
            <a:r>
              <a:rPr lang="zh-CN" altLang="en-US" sz="2000" dirty="0" smtClean="0">
                <a:latin typeface="+mn-ea"/>
              </a:rPr>
              <a:t>文件）的提交</a:t>
            </a:r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将计算移到数据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/>
              <a:t>硬盘存储成本不断降低</a:t>
            </a:r>
            <a:endParaRPr lang="en-US" altLang="zh-CN" sz="1600" dirty="0" smtClean="0"/>
          </a:p>
          <a:p>
            <a:r>
              <a:rPr lang="zh-CN" altLang="en-US" sz="2000" dirty="0"/>
              <a:t>磁盘驱动器的另一个发展</a:t>
            </a:r>
            <a:r>
              <a:rPr lang="zh-CN" altLang="en-US" sz="2000" dirty="0" smtClean="0"/>
              <a:t>趋势</a:t>
            </a:r>
            <a:endParaRPr lang="en-US" altLang="zh-CN" sz="2000" dirty="0" smtClean="0"/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寻址时间的提高速度远远慢于传输速率的提高</a:t>
            </a:r>
            <a:r>
              <a:rPr lang="zh-CN" altLang="en-US" sz="1600" dirty="0" smtClean="0">
                <a:latin typeface="微软雅黑" panose="020B0503020204020204" pitchFamily="34" charset="-122"/>
                <a:sym typeface="宋体" panose="02010600030101010101" pitchFamily="2" charset="-122"/>
              </a:rPr>
              <a:t>速度</a:t>
            </a:r>
            <a:endParaRPr lang="en-US" altLang="zh-CN" sz="1600" dirty="0" smtClean="0"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寻址就是将磁头移动到特定位置进行读写操作的</a:t>
            </a:r>
            <a:r>
              <a:rPr lang="zh-CN" altLang="en-US" sz="1600" dirty="0" smtClean="0">
                <a:latin typeface="微软雅黑" panose="020B0503020204020204" pitchFamily="34" charset="-122"/>
                <a:sym typeface="宋体" panose="02010600030101010101" pitchFamily="2" charset="-122"/>
              </a:rPr>
              <a:t>工序</a:t>
            </a:r>
            <a:endParaRPr lang="en-US" altLang="zh-CN" sz="1600" dirty="0" smtClean="0"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传输速率对应于磁盘的带宽</a:t>
            </a:r>
            <a:endParaRPr lang="zh-CN" alt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JobTracker</a:t>
            </a:r>
            <a:r>
              <a:rPr lang="zh-CN" altLang="en-US" sz="2000" dirty="0">
                <a:latin typeface="+mn-ea"/>
              </a:rPr>
              <a:t>一直在等待</a:t>
            </a:r>
            <a:r>
              <a:rPr lang="en-US" altLang="zh-CN" sz="2000" dirty="0" err="1">
                <a:latin typeface="+mn-ea"/>
              </a:rPr>
              <a:t>JobClient</a:t>
            </a:r>
            <a:r>
              <a:rPr lang="zh-CN" altLang="en-US" sz="2000" dirty="0">
                <a:latin typeface="+mn-ea"/>
              </a:rPr>
              <a:t>提交作业</a:t>
            </a:r>
          </a:p>
          <a:p>
            <a:r>
              <a:rPr lang="en-US" altLang="zh-CN" sz="2000" dirty="0" err="1">
                <a:latin typeface="+mn-ea"/>
              </a:rPr>
              <a:t>TaskTracker</a:t>
            </a:r>
            <a:r>
              <a:rPr lang="zh-CN" altLang="en-US" sz="2000" dirty="0">
                <a:latin typeface="+mn-ea"/>
              </a:rPr>
              <a:t>每隔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秒向 </a:t>
            </a:r>
            <a:r>
              <a:rPr lang="en-US" altLang="zh-CN" sz="2000" dirty="0" err="1">
                <a:latin typeface="+mn-ea"/>
              </a:rPr>
              <a:t>JobTracker</a:t>
            </a:r>
            <a:r>
              <a:rPr lang="zh-CN" altLang="en-US" sz="2000" dirty="0">
                <a:latin typeface="+mn-ea"/>
              </a:rPr>
              <a:t>发送心跳</a:t>
            </a:r>
            <a:r>
              <a:rPr lang="en-US" altLang="zh-CN" sz="2000" dirty="0">
                <a:latin typeface="+mn-ea"/>
              </a:rPr>
              <a:t>heartbeat</a:t>
            </a:r>
            <a:r>
              <a:rPr lang="zh-CN" altLang="en-US" sz="2000" dirty="0">
                <a:latin typeface="+mn-ea"/>
              </a:rPr>
              <a:t>询问有没有任务可做，如果有，让其派发任务给它执行</a:t>
            </a:r>
          </a:p>
          <a:p>
            <a:r>
              <a:rPr lang="zh-CN" altLang="en-US" sz="2000" dirty="0">
                <a:latin typeface="+mn-ea"/>
              </a:rPr>
              <a:t>这是一道</a:t>
            </a:r>
            <a:r>
              <a:rPr lang="en-US" altLang="zh-CN" sz="2000" dirty="0">
                <a:latin typeface="+mn-ea"/>
              </a:rPr>
              <a:t>pull</a:t>
            </a:r>
            <a:r>
              <a:rPr lang="zh-CN" altLang="en-US" sz="2000" dirty="0">
                <a:latin typeface="+mn-ea"/>
              </a:rPr>
              <a:t>过程</a:t>
            </a:r>
            <a:r>
              <a:rPr lang="en-US" altLang="zh-CN" sz="2000" dirty="0">
                <a:latin typeface="+mn-ea"/>
              </a:rPr>
              <a:t>: slave</a:t>
            </a:r>
            <a:r>
              <a:rPr lang="zh-CN" altLang="en-US" sz="2000" dirty="0">
                <a:latin typeface="+mn-ea"/>
              </a:rPr>
              <a:t>主动向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拉生意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81" y="2355726"/>
            <a:ext cx="6059737" cy="234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JobTracker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失败在所有的失败中是最严重的一种</a:t>
            </a:r>
          </a:p>
          <a:p>
            <a:pPr lvl="1"/>
            <a:r>
              <a:rPr lang="en-US" altLang="zh-CN" sz="1600" dirty="0" err="1" smtClean="0">
                <a:latin typeface="+mn-ea"/>
              </a:rPr>
              <a:t>hadoop</a:t>
            </a:r>
            <a:r>
              <a:rPr lang="zh-CN" altLang="en-US" sz="1600" dirty="0">
                <a:latin typeface="+mn-ea"/>
              </a:rPr>
              <a:t>没有处理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失败的机制。</a:t>
            </a:r>
            <a:r>
              <a:rPr lang="en-US" altLang="zh-CN" sz="1600" dirty="0">
                <a:latin typeface="+mn-ea"/>
              </a:rPr>
              <a:t>--</a:t>
            </a:r>
            <a:r>
              <a:rPr lang="zh-CN" altLang="en-US" sz="1600" dirty="0">
                <a:latin typeface="+mn-ea"/>
              </a:rPr>
              <a:t>它是一个单点故障</a:t>
            </a:r>
          </a:p>
          <a:p>
            <a:pPr lvl="1"/>
            <a:r>
              <a:rPr lang="zh-CN" altLang="en-US" sz="1600" dirty="0" smtClean="0">
                <a:latin typeface="+mn-ea"/>
              </a:rPr>
              <a:t>在</a:t>
            </a:r>
            <a:r>
              <a:rPr lang="zh-CN" altLang="en-US" sz="1600" dirty="0">
                <a:latin typeface="+mn-ea"/>
              </a:rPr>
              <a:t>未来的新版本中可能可以运行多个</a:t>
            </a:r>
            <a:r>
              <a:rPr lang="en-US" altLang="zh-CN" sz="1600" dirty="0" err="1">
                <a:latin typeface="+mn-ea"/>
              </a:rPr>
              <a:t>JobTracker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</a:t>
            </a: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来协作</a:t>
            </a:r>
            <a:r>
              <a:rPr lang="en-US" altLang="zh-CN" sz="1600" dirty="0" err="1" smtClean="0">
                <a:latin typeface="+mn-ea"/>
              </a:rPr>
              <a:t>JobTracker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TaskTracker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一个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由于崩溃或运行过于缓慢而失败，它会向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发送</a:t>
            </a:r>
            <a:r>
              <a:rPr lang="zh-CN" altLang="en-US" sz="1600" dirty="0" smtClean="0">
                <a:latin typeface="+mn-ea"/>
              </a:rPr>
              <a:t>“心跳”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有未完成的作业，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会重新把这些任务分配到其他的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上面</a:t>
            </a:r>
            <a:r>
              <a:rPr lang="zh-CN" altLang="en-US" sz="1600" dirty="0" smtClean="0">
                <a:latin typeface="+mn-ea"/>
              </a:rPr>
              <a:t>运行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即使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没有失败也可以被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列入黑名单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C:\Users\liuyu\Desktop\289fc694c0dad17bf009fafb0b9bb2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71550"/>
            <a:ext cx="5412731" cy="40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Yarn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9542"/>
            <a:ext cx="6048672" cy="397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用户向</a:t>
            </a:r>
            <a:r>
              <a:rPr lang="en-US" altLang="zh-CN" sz="2000" dirty="0" smtClean="0">
                <a:latin typeface="+mn-ea"/>
              </a:rPr>
              <a:t>Yarn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zh-CN" altLang="en-US" sz="2000" dirty="0">
                <a:latin typeface="+mn-ea"/>
              </a:rPr>
              <a:t>提交应用程序，其中包括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程序、启动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的命令、用户程序</a:t>
            </a:r>
            <a:r>
              <a:rPr lang="zh-CN" altLang="en-US" sz="2000" dirty="0" smtClean="0">
                <a:latin typeface="+mn-ea"/>
              </a:rPr>
              <a:t>等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为该应用程序分配第一个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，并与对应的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通信，要求它在这个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中启动应用程序的</a:t>
            </a:r>
            <a:r>
              <a:rPr lang="en-US" altLang="zh-CN" sz="2000" dirty="0" err="1" smtClean="0">
                <a:latin typeface="+mn-ea"/>
              </a:rPr>
              <a:t>ApplicationMaster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首先向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注册，这样，用户可以直接通过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查看应用程序的运行状态，然后，它将为各个任务申请资源，并监控它的运行状态，直到运行结束，即重复步骤</a:t>
            </a:r>
            <a:r>
              <a:rPr lang="en-US" altLang="zh-CN" sz="2000" dirty="0" smtClean="0">
                <a:latin typeface="+mn-ea"/>
              </a:rPr>
              <a:t>4~7</a:t>
            </a:r>
            <a:endParaRPr lang="zh-CN" altLang="en-US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ApplicationMaster</a:t>
            </a:r>
            <a:r>
              <a:rPr lang="zh-CN" altLang="en-US" sz="2000" dirty="0" smtClean="0">
                <a:latin typeface="+mn-ea"/>
              </a:rPr>
              <a:t>采用轮询的方式通过</a:t>
            </a:r>
            <a:r>
              <a:rPr lang="en-US" altLang="zh-CN" sz="2000" dirty="0" smtClean="0">
                <a:latin typeface="+mn-ea"/>
              </a:rPr>
              <a:t>RPC</a:t>
            </a:r>
            <a:r>
              <a:rPr lang="zh-CN" altLang="en-US" sz="2000" dirty="0" smtClean="0">
                <a:latin typeface="+mn-ea"/>
              </a:rPr>
              <a:t>协议向</a:t>
            </a:r>
            <a:r>
              <a:rPr lang="en-US" altLang="zh-CN" sz="2000" dirty="0" err="1" smtClean="0">
                <a:latin typeface="+mn-ea"/>
              </a:rPr>
              <a:t>ResourceManager</a:t>
            </a:r>
            <a:r>
              <a:rPr lang="zh-CN" altLang="en-US" sz="2000" dirty="0" smtClean="0">
                <a:latin typeface="+mn-ea"/>
              </a:rPr>
              <a:t>申请和领取资源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3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一旦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申请到资源后，则与对应的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通信，要求其启动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000" dirty="0" err="1" smtClean="0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为任务设置好运行环境（包括环境变量、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包、二进制程序等）后，将任务启动命令写到一个脚本中，并通过运行该脚本启动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各个</a:t>
            </a:r>
            <a:r>
              <a:rPr lang="zh-CN" altLang="en-US" sz="2000" dirty="0">
                <a:latin typeface="+mn-ea"/>
              </a:rPr>
              <a:t>任务通过某个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汇报自己的状态和进度，以让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随时掌握各个任务的运行状态，从而可以在任务失败时重新启动任务。在应用程序运行过程中，用户可随时通过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查询应用程序的当前运行</a:t>
            </a:r>
            <a:r>
              <a:rPr lang="zh-CN" altLang="en-US" sz="2000" dirty="0" smtClean="0">
                <a:latin typeface="+mn-ea"/>
              </a:rPr>
              <a:t>状态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应用程序</a:t>
            </a:r>
            <a:r>
              <a:rPr lang="zh-CN" altLang="en-US" sz="2000" dirty="0">
                <a:latin typeface="+mn-ea"/>
              </a:rPr>
              <a:t>运行完成后，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注销，并关闭</a:t>
            </a:r>
            <a:r>
              <a:rPr lang="zh-CN" altLang="en-US" sz="2000" dirty="0" smtClean="0">
                <a:latin typeface="+mn-ea"/>
              </a:rPr>
              <a:t>自己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开发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70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将</a:t>
            </a:r>
            <a:r>
              <a:rPr lang="zh-CN" altLang="en-US" sz="2000" dirty="0">
                <a:latin typeface="+mn-ea"/>
              </a:rPr>
              <a:t>原始数据导入到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文件系统中，放置在</a:t>
            </a:r>
            <a:r>
              <a:rPr lang="en-US" altLang="zh-CN" sz="2000" dirty="0">
                <a:latin typeface="+mn-ea"/>
              </a:rPr>
              <a:t>/user/input</a:t>
            </a:r>
            <a:r>
              <a:rPr lang="zh-CN" altLang="en-US" sz="2000" dirty="0" smtClean="0">
                <a:latin typeface="+mn-ea"/>
              </a:rPr>
              <a:t>目录下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fs</a:t>
            </a:r>
            <a:r>
              <a:rPr lang="en-US" altLang="zh-CN" sz="1600" dirty="0">
                <a:latin typeface="+mn-ea"/>
              </a:rPr>
              <a:t> –</a:t>
            </a:r>
            <a:r>
              <a:rPr lang="en-US" altLang="zh-CN" sz="1600" dirty="0" err="1">
                <a:latin typeface="+mn-ea"/>
              </a:rPr>
              <a:t>copyFromLocal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inputpath</a:t>
            </a:r>
            <a:r>
              <a:rPr lang="en-US" altLang="zh-CN" sz="1600" dirty="0" smtClean="0">
                <a:latin typeface="+mn-ea"/>
              </a:rPr>
              <a:t> /user/input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可以在任意一个能够执行</a:t>
            </a:r>
            <a:r>
              <a:rPr lang="en-US" altLang="zh-CN" sz="2000" dirty="0">
                <a:latin typeface="+mn-ea"/>
              </a:rPr>
              <a:t>eclipse</a:t>
            </a:r>
            <a:r>
              <a:rPr lang="zh-CN" altLang="en-US" sz="2000" dirty="0">
                <a:latin typeface="+mn-ea"/>
              </a:rPr>
              <a:t>的环境中编写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程序</a:t>
            </a:r>
            <a:r>
              <a:rPr lang="zh-CN" altLang="en-US" sz="2000" dirty="0">
                <a:latin typeface="+mn-ea"/>
              </a:rPr>
              <a:t>（包括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），通过</a:t>
            </a:r>
            <a:r>
              <a:rPr lang="en-US" altLang="zh-CN" sz="2000" dirty="0">
                <a:latin typeface="+mn-ea"/>
              </a:rPr>
              <a:t>eclipse</a:t>
            </a:r>
            <a:r>
              <a:rPr lang="zh-CN" altLang="en-US" sz="2000" dirty="0">
                <a:latin typeface="+mn-ea"/>
              </a:rPr>
              <a:t>工具生成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之后就</a:t>
            </a:r>
            <a:r>
              <a:rPr lang="zh-CN" altLang="en-US" sz="2000" dirty="0">
                <a:latin typeface="+mn-ea"/>
              </a:rPr>
              <a:t>可以上载到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执行所需的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环境中，通过下面</a:t>
            </a:r>
            <a:r>
              <a:rPr lang="zh-CN" altLang="en-US" sz="2000" dirty="0" smtClean="0">
                <a:latin typeface="+mn-ea"/>
              </a:rPr>
              <a:t>的命令</a:t>
            </a:r>
            <a:r>
              <a:rPr lang="zh-CN" altLang="en-US" sz="2000" dirty="0">
                <a:latin typeface="+mn-ea"/>
              </a:rPr>
              <a:t>可以执行所编写的</a:t>
            </a:r>
            <a:r>
              <a:rPr lang="zh-CN" altLang="en-US" sz="2000" dirty="0" smtClean="0">
                <a:latin typeface="+mn-ea"/>
              </a:rPr>
              <a:t>程序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$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jar sum.jar   /user/input  /user/output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—Sum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55576" y="1059582"/>
            <a:ext cx="7632848" cy="280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3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755576" y="1131590"/>
            <a:ext cx="7848872" cy="302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9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4"/>
            <a:ext cx="61002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013544" y="994398"/>
            <a:ext cx="5150744" cy="388157"/>
          </a:xfrm>
          <a:prstGeom prst="roundRect">
            <a:avLst>
              <a:gd name="adj" fmla="val 16667"/>
            </a:avLst>
          </a:prstGeom>
          <a:solidFill>
            <a:srgbClr val="9ED3D7"/>
          </a:solidFill>
          <a:ln w="9525">
            <a:solidFill>
              <a:srgbClr val="2F2F98"/>
            </a:solidFill>
            <a:round/>
            <a:headEnd/>
            <a:tailEnd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560612" y="994398"/>
            <a:ext cx="4237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 and Conquer(分而治之)</a:t>
            </a:r>
          </a:p>
        </p:txBody>
      </p:sp>
    </p:spTree>
    <p:extLst>
      <p:ext uri="{BB962C8B-B14F-4D97-AF65-F5344CB8AC3E}">
        <p14:creationId xmlns:p14="http://schemas.microsoft.com/office/powerpoint/2010/main" val="31573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55576" y="1059582"/>
            <a:ext cx="7128792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Yarn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703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直接源于</a:t>
            </a:r>
            <a:r>
              <a:rPr lang="en-US" altLang="zh-CN" sz="2000" dirty="0">
                <a:latin typeface="+mn-ea"/>
              </a:rPr>
              <a:t>MRv1</a:t>
            </a:r>
            <a:r>
              <a:rPr lang="zh-CN" altLang="en-US" sz="2000" dirty="0">
                <a:latin typeface="+mn-ea"/>
              </a:rPr>
              <a:t>在几个方面的无能</a:t>
            </a:r>
          </a:p>
          <a:p>
            <a:pPr lvl="1"/>
            <a:r>
              <a:rPr lang="zh-CN" altLang="en-US" sz="1600" dirty="0">
                <a:latin typeface="+mn-ea"/>
              </a:rPr>
              <a:t>扩展性差，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成为瓶颈</a:t>
            </a:r>
          </a:p>
          <a:p>
            <a:pPr lvl="1"/>
            <a:r>
              <a:rPr lang="zh-CN" altLang="en-US" sz="1600" dirty="0">
                <a:latin typeface="+mn-ea"/>
              </a:rPr>
              <a:t>可靠性差，</a:t>
            </a:r>
            <a:r>
              <a:rPr lang="en-US" altLang="zh-CN" sz="1600" dirty="0" err="1">
                <a:latin typeface="+mn-ea"/>
              </a:rPr>
              <a:t>NameNode</a:t>
            </a:r>
            <a:r>
              <a:rPr lang="zh-CN" altLang="en-US" sz="1600" dirty="0">
                <a:latin typeface="+mn-ea"/>
              </a:rPr>
              <a:t>单点故障</a:t>
            </a:r>
          </a:p>
          <a:p>
            <a:pPr lvl="1"/>
            <a:r>
              <a:rPr lang="zh-CN" altLang="en-US" sz="1600" dirty="0">
                <a:latin typeface="+mn-ea"/>
              </a:rPr>
              <a:t>扩展性差，难以支持</a:t>
            </a:r>
            <a:r>
              <a:rPr lang="en-US" altLang="zh-CN" sz="1600" dirty="0">
                <a:latin typeface="+mn-ea"/>
              </a:rPr>
              <a:t>MR</a:t>
            </a:r>
            <a:r>
              <a:rPr lang="zh-CN" altLang="en-US" sz="1600" dirty="0">
                <a:latin typeface="+mn-ea"/>
              </a:rPr>
              <a:t>之外的计算</a:t>
            </a:r>
          </a:p>
          <a:p>
            <a:pPr lvl="1"/>
            <a:r>
              <a:rPr lang="zh-CN" altLang="en-US" sz="1600" dirty="0">
                <a:latin typeface="+mn-ea"/>
              </a:rPr>
              <a:t>资源利用率低</a:t>
            </a:r>
          </a:p>
          <a:p>
            <a:r>
              <a:rPr lang="zh-CN" altLang="en-US" sz="2000" dirty="0">
                <a:latin typeface="+mn-ea"/>
              </a:rPr>
              <a:t>多计算框架各自为战，数据共享困难 </a:t>
            </a:r>
          </a:p>
          <a:p>
            <a:pPr lvl="1"/>
            <a:r>
              <a:rPr lang="en-US" altLang="zh-CN" sz="1600" dirty="0">
                <a:latin typeface="+mn-ea"/>
              </a:rPr>
              <a:t>MR</a:t>
            </a:r>
            <a:r>
              <a:rPr lang="zh-CN" altLang="en-US" sz="1600" dirty="0">
                <a:latin typeface="+mn-ea"/>
              </a:rPr>
              <a:t>：离线计算框架</a:t>
            </a:r>
          </a:p>
          <a:p>
            <a:pPr lvl="1"/>
            <a:r>
              <a:rPr lang="en-US" altLang="zh-CN" sz="1600" dirty="0">
                <a:latin typeface="+mn-ea"/>
              </a:rPr>
              <a:t>Storm</a:t>
            </a:r>
            <a:r>
              <a:rPr lang="zh-CN" altLang="en-US" sz="1600" dirty="0">
                <a:latin typeface="+mn-ea"/>
              </a:rPr>
              <a:t>：实时计算框架</a:t>
            </a:r>
          </a:p>
          <a:p>
            <a:pPr lvl="1"/>
            <a:r>
              <a:rPr lang="en-US" altLang="zh-CN" sz="1600" dirty="0">
                <a:latin typeface="+mn-ea"/>
              </a:rPr>
              <a:t>Spark</a:t>
            </a:r>
            <a:r>
              <a:rPr lang="zh-CN" altLang="en-US" sz="1600" dirty="0">
                <a:latin typeface="+mn-ea"/>
              </a:rPr>
              <a:t>：内存计算框架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产生背景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699542"/>
            <a:ext cx="6264696" cy="43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基本框架与组件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574962"/>
            <a:ext cx="6560105" cy="415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zh-CN" altLang="en-US" sz="1600" dirty="0">
                <a:latin typeface="+mn-ea"/>
              </a:rPr>
              <a:t>处理客户端请求</a:t>
            </a:r>
          </a:p>
          <a:p>
            <a:pPr lvl="1"/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监控</a:t>
            </a:r>
            <a:r>
              <a:rPr lang="en-US" altLang="zh-CN" sz="1600" dirty="0" err="1">
                <a:latin typeface="+mn-ea"/>
              </a:rPr>
              <a:t>ApplicationMaster</a:t>
            </a:r>
            <a:r>
              <a:rPr lang="en-US" altLang="zh-CN" sz="1600" dirty="0">
                <a:latin typeface="+mn-ea"/>
              </a:rPr>
              <a:t> </a:t>
            </a:r>
          </a:p>
          <a:p>
            <a:pPr lvl="1"/>
            <a:r>
              <a:rPr lang="zh-CN" altLang="en-US" sz="1600" dirty="0">
                <a:latin typeface="+mn-ea"/>
              </a:rPr>
              <a:t>监控</a:t>
            </a:r>
            <a:r>
              <a:rPr lang="en-US" altLang="zh-CN" sz="1600" dirty="0" err="1">
                <a:latin typeface="+mn-ea"/>
              </a:rPr>
              <a:t>NodeManager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资源分配与调度</a:t>
            </a:r>
          </a:p>
          <a:p>
            <a:r>
              <a:rPr lang="en-US" altLang="zh-CN" sz="2000" dirty="0" err="1">
                <a:latin typeface="+mn-ea"/>
              </a:rPr>
              <a:t>NodeManager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单个节点上的资源管理</a:t>
            </a:r>
          </a:p>
          <a:p>
            <a:pPr lvl="1"/>
            <a:r>
              <a:rPr lang="zh-CN" altLang="en-US" sz="1600" dirty="0">
                <a:latin typeface="+mn-ea"/>
              </a:rPr>
              <a:t>处理来自</a:t>
            </a:r>
            <a:r>
              <a:rPr lang="en-US" altLang="zh-CN" sz="1600" dirty="0" err="1">
                <a:latin typeface="+mn-ea"/>
              </a:rPr>
              <a:t>ResourceManager</a:t>
            </a:r>
            <a:r>
              <a:rPr lang="zh-CN" altLang="en-US" sz="1600" dirty="0">
                <a:latin typeface="+mn-ea"/>
              </a:rPr>
              <a:t>的命令</a:t>
            </a:r>
          </a:p>
          <a:p>
            <a:pPr lvl="1"/>
            <a:r>
              <a:rPr lang="zh-CN" altLang="en-US" sz="1600" dirty="0">
                <a:latin typeface="+mn-ea"/>
              </a:rPr>
              <a:t>处理来自</a:t>
            </a:r>
            <a:r>
              <a:rPr lang="en-US" altLang="zh-CN" sz="1600" dirty="0" err="1">
                <a:latin typeface="+mn-ea"/>
              </a:rPr>
              <a:t>ApplicationMaster</a:t>
            </a:r>
            <a:r>
              <a:rPr lang="zh-CN" altLang="en-US" sz="1600" dirty="0">
                <a:latin typeface="+mn-ea"/>
              </a:rPr>
              <a:t>的命令</a:t>
            </a:r>
          </a:p>
          <a:p>
            <a:r>
              <a:rPr lang="en-US" altLang="zh-CN" sz="2000" dirty="0" err="1">
                <a:latin typeface="+mn-ea"/>
              </a:rPr>
              <a:t>ApplicationMaster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数据切分</a:t>
            </a:r>
          </a:p>
          <a:p>
            <a:pPr lvl="1"/>
            <a:r>
              <a:rPr lang="zh-CN" altLang="en-US" sz="1600" dirty="0">
                <a:latin typeface="+mn-ea"/>
              </a:rPr>
              <a:t>为应用程序申请资源，并分配给内部任务</a:t>
            </a:r>
          </a:p>
          <a:p>
            <a:pPr lvl="1"/>
            <a:r>
              <a:rPr lang="zh-CN" altLang="en-US" sz="1600" dirty="0">
                <a:latin typeface="+mn-ea"/>
              </a:rPr>
              <a:t>任务监控与容错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基本框架与组件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65" y="574963"/>
            <a:ext cx="3919410" cy="40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" name="矩形标注 6"/>
          <p:cNvSpPr>
            <a:spLocks noChangeArrowheads="1"/>
          </p:cNvSpPr>
          <p:nvPr/>
        </p:nvSpPr>
        <p:spPr bwMode="auto">
          <a:xfrm>
            <a:off x="3688127" y="617826"/>
            <a:ext cx="3183310" cy="805963"/>
          </a:xfrm>
          <a:prstGeom prst="wedgeRectCallout">
            <a:avLst>
              <a:gd name="adj1" fmla="val 25745"/>
              <a:gd name="adj2" fmla="val 89528"/>
            </a:avLst>
          </a:prstGeom>
          <a:solidFill>
            <a:schemeClr val="bg2"/>
          </a:solidFill>
          <a:ln w="9525">
            <a:solidFill>
              <a:srgbClr val="A3E272"/>
            </a:solidFill>
            <a:prstDash val="sys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YARN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是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 2.0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中的资源管理系统，它是一个通用的资源管理模块，可为各类应用程序进行资源管理和调度。</a:t>
            </a:r>
          </a:p>
        </p:txBody>
      </p:sp>
    </p:spTree>
    <p:extLst>
      <p:ext uri="{BB962C8B-B14F-4D97-AF65-F5344CB8AC3E}">
        <p14:creationId xmlns:p14="http://schemas.microsoft.com/office/powerpoint/2010/main" val="25854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74963"/>
            <a:ext cx="7022145" cy="43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　用户向</a:t>
            </a:r>
            <a:r>
              <a:rPr lang="en-US" altLang="zh-CN" sz="2000" dirty="0">
                <a:latin typeface="+mn-ea"/>
              </a:rPr>
              <a:t>YARN </a:t>
            </a:r>
            <a:r>
              <a:rPr lang="zh-CN" altLang="en-US" sz="2000" dirty="0">
                <a:latin typeface="+mn-ea"/>
              </a:rPr>
              <a:t>中提交应用程序， 其中包括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程序、启动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的命令、用户程序等</a:t>
            </a: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为该应用程序分配第一个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， 并与对应的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通信，要求它在这个</a:t>
            </a:r>
            <a:r>
              <a:rPr lang="en-US" altLang="zh-CN" sz="2000" dirty="0">
                <a:latin typeface="+mn-ea"/>
              </a:rPr>
              <a:t>Container </a:t>
            </a:r>
            <a:r>
              <a:rPr lang="zh-CN" altLang="en-US" sz="2000" dirty="0">
                <a:latin typeface="+mn-ea"/>
              </a:rPr>
              <a:t>中启动应用程序的</a:t>
            </a:r>
            <a:r>
              <a:rPr lang="en-US" altLang="zh-CN" sz="2000" dirty="0" err="1" smtClean="0">
                <a:latin typeface="+mn-ea"/>
              </a:rPr>
              <a:t>ApplicationMaster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首先向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注册， 这样用户可以直接通过</a:t>
            </a:r>
            <a:r>
              <a:rPr lang="en-US" altLang="zh-CN" sz="2000" dirty="0" err="1">
                <a:latin typeface="+mn-ea"/>
              </a:rPr>
              <a:t>ResourceManage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查看应用程序的运行状态，然后它将为各个任务申请资源，并监控它的运行状态，直到运行结束，即重复步骤</a:t>
            </a:r>
            <a:r>
              <a:rPr lang="en-US" altLang="zh-CN" sz="2000" dirty="0">
                <a:latin typeface="+mn-ea"/>
              </a:rPr>
              <a:t>4~7</a:t>
            </a: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采用轮询的方式通过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申请和领取资源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1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　一旦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申请到资源后，便与对应的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通信，要求它启动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为任务设置好运行环境（包括环境变量、</a:t>
            </a:r>
            <a:r>
              <a:rPr lang="en-US" altLang="zh-CN" sz="2000" dirty="0">
                <a:latin typeface="+mn-ea"/>
              </a:rPr>
              <a:t>JAR </a:t>
            </a:r>
            <a:r>
              <a:rPr lang="zh-CN" altLang="en-US" sz="2000" dirty="0">
                <a:latin typeface="+mn-ea"/>
              </a:rPr>
              <a:t>包、二进制程序等）后，将任务启动命令写到一个脚本中，并通过运行该脚本启动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　各个任务通过某个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汇报自己的状态和进度，以让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随时掌握各个任务的运行状态，从而可以在任务失败时重新启动任务。在应用程序运行过程中，用户可随时通过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查询应用程序的当前运行</a:t>
            </a:r>
            <a:r>
              <a:rPr lang="zh-CN" altLang="en-US" sz="2000" dirty="0" smtClean="0">
                <a:latin typeface="+mn-ea"/>
              </a:rPr>
              <a:t>状态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　应用程序运行完成后，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注销并关闭</a:t>
            </a:r>
            <a:r>
              <a:rPr lang="zh-CN" altLang="en-US" sz="2000" dirty="0" smtClean="0">
                <a:latin typeface="+mn-ea"/>
              </a:rPr>
              <a:t>自己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3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3558"/>
            <a:ext cx="6348910" cy="366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771550"/>
            <a:ext cx="6336704" cy="38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7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r>
              <a:rPr lang="en-US" altLang="zh-CN" sz="2000" dirty="0" smtClean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过程通过在输入列表中的每一项执行函数，生成一系列的输出列表</a:t>
            </a:r>
            <a:endParaRPr lang="zh-CN" alt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676828" y="1635646"/>
            <a:ext cx="5792043" cy="288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9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pPr marL="12700"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</a:t>
            </a:r>
            <a:r>
              <a:rPr lang="en-US" altLang="zh-CN" sz="2000" spc="-15" dirty="0">
                <a:solidFill>
                  <a:srgbClr val="051821"/>
                </a:solidFill>
                <a:latin typeface="+mn-ea"/>
                <a:cs typeface="Verdana"/>
              </a:rPr>
              <a:t>educe</a:t>
            </a:r>
            <a:r>
              <a:rPr lang="zh-CN" altLang="en-US" sz="2000" dirty="0">
                <a:solidFill>
                  <a:srgbClr val="051821"/>
                </a:solidFill>
                <a:latin typeface="+mn-ea"/>
                <a:cs typeface="微软雅黑"/>
              </a:rPr>
              <a:t>过程在一个输入的列表进行扫描工作，随后生成一个聚集值，作为最后的输出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739758" y="1779662"/>
            <a:ext cx="5666184" cy="259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pPr marL="12700" marR="6350"/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所有不同的颜色代表不同的键值</a:t>
            </a:r>
            <a:r>
              <a:rPr lang="zh-CN" altLang="en-US" sz="2000" spc="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lang="en-US" altLang="zh-CN" sz="2000" spc="-45" dirty="0">
                <a:solidFill>
                  <a:srgbClr val="051821"/>
                </a:solidFill>
                <a:cs typeface="Verdana"/>
              </a:rPr>
              <a:t>k</a:t>
            </a:r>
            <a:r>
              <a:rPr lang="en-US" altLang="zh-CN" sz="2000" spc="-15" dirty="0">
                <a:solidFill>
                  <a:srgbClr val="051821"/>
                </a:solidFill>
                <a:cs typeface="Verdana"/>
              </a:rPr>
              <a:t>e</a:t>
            </a:r>
            <a:r>
              <a:rPr lang="en-US" altLang="zh-CN" sz="2000" spc="-25" dirty="0">
                <a:solidFill>
                  <a:srgbClr val="051821"/>
                </a:solidFill>
                <a:cs typeface="Verdana"/>
              </a:rPr>
              <a:t>y</a:t>
            </a:r>
            <a:r>
              <a:rPr lang="en-US" altLang="zh-CN" sz="2000" spc="-20" dirty="0">
                <a:solidFill>
                  <a:srgbClr val="051821"/>
                </a:solidFill>
                <a:cs typeface="Verdana"/>
              </a:rPr>
              <a:t>s</a:t>
            </a:r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）。所有相同键值的列表被输入到同一</a:t>
            </a:r>
            <a:r>
              <a:rPr lang="zh-CN" altLang="en-US" sz="2000" spc="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lang="en-US" altLang="zh-CN" sz="2000" spc="-65" dirty="0">
                <a:solidFill>
                  <a:srgbClr val="051821"/>
                </a:solidFill>
                <a:cs typeface="Verdana"/>
              </a:rPr>
              <a:t>R</a:t>
            </a:r>
            <a:r>
              <a:rPr lang="en-US" altLang="zh-CN" sz="2000" spc="-15" dirty="0">
                <a:solidFill>
                  <a:srgbClr val="051821"/>
                </a:solidFill>
                <a:cs typeface="Verdana"/>
              </a:rPr>
              <a:t>educe</a:t>
            </a:r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任务中</a:t>
            </a:r>
            <a:endParaRPr lang="zh-CN" altLang="en-US" sz="2000" dirty="0">
              <a:latin typeface="微软雅黑"/>
              <a:cs typeface="微软雅黑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845927" y="1851670"/>
            <a:ext cx="5453846" cy="244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</TotalTime>
  <Words>1846</Words>
  <Application>Microsoft Office PowerPoint</Application>
  <PresentationFormat>全屏显示(16:9)</PresentationFormat>
  <Paragraphs>236</Paragraphs>
  <Slides>49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Open Sans Light</vt:lpstr>
      <vt:lpstr>华文楷体</vt:lpstr>
      <vt:lpstr>宋体</vt:lpstr>
      <vt:lpstr>微软雅黑</vt:lpstr>
      <vt:lpstr>幼圆</vt:lpstr>
      <vt:lpstr>Agency FB</vt:lpstr>
      <vt:lpstr>Arial</vt:lpstr>
      <vt:lpstr>Calibri</vt:lpstr>
      <vt:lpstr>Consolas</vt:lpstr>
      <vt:lpstr>Impact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403</cp:revision>
  <dcterms:created xsi:type="dcterms:W3CDTF">2015-12-11T17:46:17Z</dcterms:created>
  <dcterms:modified xsi:type="dcterms:W3CDTF">2018-02-27T08:54:15Z</dcterms:modified>
</cp:coreProperties>
</file>