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25" r:id="rId2"/>
    <p:sldId id="418" r:id="rId3"/>
    <p:sldId id="486" r:id="rId4"/>
    <p:sldId id="525" r:id="rId5"/>
    <p:sldId id="526" r:id="rId6"/>
    <p:sldId id="527" r:id="rId7"/>
    <p:sldId id="528" r:id="rId8"/>
    <p:sldId id="529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9" r:id="rId17"/>
    <p:sldId id="538" r:id="rId18"/>
    <p:sldId id="540" r:id="rId19"/>
    <p:sldId id="541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57" r:id="rId47"/>
    <p:sldId id="558" r:id="rId48"/>
    <p:sldId id="424" r:id="rId49"/>
  </p:sldIdLst>
  <p:sldSz cx="9144000" cy="5143500" type="screen16x9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4B"/>
    <a:srgbClr val="778495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414" autoAdjust="0"/>
  </p:normalViewPr>
  <p:slideViewPr>
    <p:cSldViewPr>
      <p:cViewPr varScale="1">
        <p:scale>
          <a:sx n="92" d="100"/>
          <a:sy n="92" d="100"/>
        </p:scale>
        <p:origin x="612" y="9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3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1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有几点需要说明的是：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）有很多人认为这个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输出的数据合并是一个过程，其实不然，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输出的数据合并只会产生在有数据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出的时候，即进行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没有默认的实现，需要显式的设置在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中才有作用。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）并不是所有的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都适用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，只有操作满足结合律的才可设置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操作类似于：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opt(opt(1, 2, 3), opt(4, 5, 6))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为求和、求最大值的话，可以使用，但是如果是求中值的话，不适用。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）一般来说，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它们俩进行同样的操作。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9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1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40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7200" y="1203325"/>
            <a:ext cx="8229600" cy="3384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"/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56CC36-AAB0-48E4-B898-6AF04E31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298" y="3006387"/>
            <a:ext cx="56227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MapReduce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1FF01D84-456E-4235-9E12-04ECB02B7026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78FAE0A7-127D-4B9D-9078-023CF8228CDC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1A68A0-6837-423F-89C9-0C2FC86E63C4}"/>
              </a:ext>
            </a:extLst>
          </p:cNvPr>
          <p:cNvSpPr/>
          <p:nvPr/>
        </p:nvSpPr>
        <p:spPr>
          <a:xfrm>
            <a:off x="5220072" y="964240"/>
            <a:ext cx="3296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 err="1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Hadoop</a:t>
            </a:r>
            <a:endParaRPr lang="zh-CN" altLang="en-US" sz="96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9" name="图片 22" descr="软件学院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54" y="24550"/>
            <a:ext cx="3724073" cy="5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7" grpId="0" animBg="1"/>
      <p:bldP spid="1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pPr lvl="1"/>
            <a:r>
              <a:rPr lang="en-US" altLang="zh-CN" sz="1600" b="1" spc="-15" dirty="0" smtClean="0">
                <a:solidFill>
                  <a:srgbClr val="FF0000"/>
                </a:solidFill>
                <a:latin typeface="+mn-ea"/>
                <a:cs typeface="Arial Narrow"/>
              </a:rPr>
              <a:t>redu</a:t>
            </a:r>
            <a:r>
              <a:rPr lang="en-US" altLang="zh-CN" sz="1600" b="1" spc="-25" dirty="0" smtClean="0">
                <a:solidFill>
                  <a:srgbClr val="FF0000"/>
                </a:solidFill>
                <a:latin typeface="+mn-ea"/>
                <a:cs typeface="Arial Narrow"/>
              </a:rPr>
              <a:t>c</a:t>
            </a:r>
            <a:r>
              <a:rPr lang="en-US" altLang="zh-CN" sz="1600" b="1" spc="-5" dirty="0" smtClean="0">
                <a:solidFill>
                  <a:srgbClr val="FF0000"/>
                </a:solidFill>
                <a:latin typeface="+mn-ea"/>
                <a:cs typeface="Arial Narrow"/>
              </a:rPr>
              <a:t>e</a:t>
            </a:r>
            <a:r>
              <a:rPr lang="en-US" altLang="zh-CN" sz="1600" dirty="0">
                <a:latin typeface="+mn-ea"/>
                <a:cs typeface="Arial Narrow"/>
              </a:rPr>
              <a:t>:</a:t>
            </a:r>
            <a:r>
              <a:rPr lang="en-US" altLang="zh-CN" sz="1600" spc="20" dirty="0">
                <a:latin typeface="+mn-ea"/>
                <a:cs typeface="Arial Narrow"/>
              </a:rPr>
              <a:t> </a:t>
            </a:r>
            <a:r>
              <a:rPr lang="en-US" altLang="zh-CN" sz="1600" b="1" dirty="0">
                <a:solidFill>
                  <a:srgbClr val="00AFEF"/>
                </a:solidFill>
                <a:latin typeface="+mn-ea"/>
                <a:cs typeface="Arial Narrow"/>
              </a:rPr>
              <a:t>(k2;</a:t>
            </a:r>
            <a:r>
              <a:rPr lang="en-US" altLang="zh-CN" sz="1600" b="1" spc="5" dirty="0">
                <a:solidFill>
                  <a:srgbClr val="00AFEF"/>
                </a:solidFill>
                <a:latin typeface="+mn-ea"/>
                <a:cs typeface="Arial Narrow"/>
              </a:rPr>
              <a:t> </a:t>
            </a:r>
            <a:r>
              <a:rPr lang="en-US" altLang="zh-CN" sz="1600" b="1" spc="-10" dirty="0">
                <a:solidFill>
                  <a:srgbClr val="00AFEF"/>
                </a:solidFill>
                <a:latin typeface="+mn-ea"/>
                <a:cs typeface="Arial Narrow"/>
              </a:rPr>
              <a:t>[v2]) </a:t>
            </a:r>
            <a:r>
              <a:rPr lang="en-US" altLang="zh-CN" sz="1600" dirty="0">
                <a:solidFill>
                  <a:srgbClr val="00AFEF"/>
                </a:solidFill>
                <a:latin typeface="+mn-ea"/>
                <a:cs typeface="Wingdings"/>
              </a:rPr>
              <a:t></a:t>
            </a:r>
            <a:r>
              <a:rPr lang="en-US" altLang="zh-CN" sz="1600" spc="-50" dirty="0">
                <a:solidFill>
                  <a:srgbClr val="00AFEF"/>
                </a:solidFill>
                <a:latin typeface="+mn-ea"/>
                <a:cs typeface="Times New Roman"/>
              </a:rPr>
              <a:t> </a:t>
            </a:r>
            <a:r>
              <a:rPr lang="en-US" altLang="zh-CN" sz="1600" b="1" spc="-10" dirty="0">
                <a:solidFill>
                  <a:srgbClr val="00AF50"/>
                </a:solidFill>
                <a:latin typeface="+mn-ea"/>
                <a:cs typeface="Arial Narrow"/>
              </a:rPr>
              <a:t>[</a:t>
            </a:r>
            <a:r>
              <a:rPr lang="en-US" altLang="zh-CN" sz="1600" b="1" spc="-5" dirty="0">
                <a:solidFill>
                  <a:srgbClr val="00AF50"/>
                </a:solidFill>
                <a:latin typeface="+mn-ea"/>
                <a:cs typeface="Arial Narrow"/>
              </a:rPr>
              <a:t>(k3</a:t>
            </a:r>
            <a:r>
              <a:rPr lang="en-US" altLang="zh-CN" sz="1600" b="1" dirty="0">
                <a:solidFill>
                  <a:srgbClr val="00AF50"/>
                </a:solidFill>
                <a:latin typeface="+mn-ea"/>
                <a:cs typeface="Arial Narrow"/>
              </a:rPr>
              <a:t>; </a:t>
            </a:r>
            <a:r>
              <a:rPr lang="en-US" altLang="zh-CN" sz="1600" b="1" spc="-10" dirty="0">
                <a:solidFill>
                  <a:srgbClr val="00AF50"/>
                </a:solidFill>
                <a:latin typeface="+mn-ea"/>
                <a:cs typeface="Arial Narrow"/>
              </a:rPr>
              <a:t>v</a:t>
            </a:r>
            <a:r>
              <a:rPr lang="en-US" altLang="zh-CN" sz="1600" b="1" spc="-15" dirty="0">
                <a:solidFill>
                  <a:srgbClr val="00AF50"/>
                </a:solidFill>
                <a:latin typeface="+mn-ea"/>
                <a:cs typeface="Arial Narrow"/>
              </a:rPr>
              <a:t>3)]</a:t>
            </a:r>
            <a:endParaRPr lang="en-US" altLang="zh-CN" sz="1600" dirty="0">
              <a:latin typeface="+mn-ea"/>
              <a:cs typeface="Arial Narrow"/>
            </a:endParaRPr>
          </a:p>
          <a:p>
            <a:pPr lvl="1"/>
            <a:r>
              <a:rPr lang="zh-CN" altLang="en-US" sz="1600" dirty="0">
                <a:latin typeface="+mn-ea"/>
              </a:rPr>
              <a:t>输入： 由</a:t>
            </a:r>
            <a:r>
              <a:rPr lang="en-US" altLang="zh-CN" sz="1600" dirty="0">
                <a:latin typeface="+mn-ea"/>
              </a:rPr>
              <a:t>map</a:t>
            </a:r>
            <a:r>
              <a:rPr lang="zh-CN" altLang="en-US" sz="1600" dirty="0">
                <a:latin typeface="+mn-ea"/>
              </a:rPr>
              <a:t>输出的一组键值对</a:t>
            </a:r>
            <a:r>
              <a:rPr lang="en-US" altLang="zh-CN" sz="1600" dirty="0">
                <a:latin typeface="+mn-ea"/>
              </a:rPr>
              <a:t>[(k2; v2)] </a:t>
            </a:r>
            <a:r>
              <a:rPr lang="zh-CN" altLang="en-US" sz="1600" dirty="0">
                <a:latin typeface="+mn-ea"/>
              </a:rPr>
              <a:t>将被进行合并处理 将同样主键下的不同数值合并到一个列表</a:t>
            </a:r>
            <a:r>
              <a:rPr lang="en-US" altLang="zh-CN" sz="1600" dirty="0">
                <a:latin typeface="+mn-ea"/>
              </a:rPr>
              <a:t>[v2]</a:t>
            </a:r>
            <a:r>
              <a:rPr lang="zh-CN" altLang="en-US" sz="1600" dirty="0">
                <a:latin typeface="+mn-ea"/>
              </a:rPr>
              <a:t>中，故 </a:t>
            </a:r>
            <a:r>
              <a:rPr lang="en-US" altLang="zh-CN" sz="1600" dirty="0">
                <a:latin typeface="+mn-ea"/>
              </a:rPr>
              <a:t>reduce</a:t>
            </a:r>
            <a:r>
              <a:rPr lang="zh-CN" altLang="en-US" sz="1600" dirty="0">
                <a:latin typeface="+mn-ea"/>
              </a:rPr>
              <a:t>的输入为</a:t>
            </a:r>
            <a:r>
              <a:rPr lang="en-US" altLang="zh-CN" sz="1600" dirty="0">
                <a:latin typeface="+mn-ea"/>
              </a:rPr>
              <a:t>(k2; [v2])</a:t>
            </a:r>
          </a:p>
          <a:p>
            <a:pPr lvl="1"/>
            <a:r>
              <a:rPr lang="zh-CN" altLang="en-US" sz="1600" dirty="0">
                <a:latin typeface="+mn-ea"/>
              </a:rPr>
              <a:t>处理：对传入的中间结果列表数据进行某种整理或</a:t>
            </a:r>
            <a:r>
              <a:rPr lang="zh-CN" altLang="en-US" sz="1600" dirty="0" smtClean="0">
                <a:latin typeface="+mn-ea"/>
              </a:rPr>
              <a:t>进一步的</a:t>
            </a:r>
            <a:r>
              <a:rPr lang="zh-CN" altLang="en-US" sz="1600" dirty="0">
                <a:latin typeface="+mn-ea"/>
              </a:rPr>
              <a:t>处理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并产生最终的某种形式的结果输出</a:t>
            </a:r>
            <a:r>
              <a:rPr lang="en-US" altLang="zh-CN" sz="1600" dirty="0">
                <a:latin typeface="+mn-ea"/>
              </a:rPr>
              <a:t>[(k3; v3)] </a:t>
            </a:r>
            <a:r>
              <a:rPr lang="zh-CN" altLang="en-US" sz="1600" dirty="0">
                <a:latin typeface="+mn-ea"/>
              </a:rPr>
              <a:t>。</a:t>
            </a:r>
          </a:p>
          <a:p>
            <a:pPr lvl="1"/>
            <a:r>
              <a:rPr lang="zh-CN" altLang="en-US" sz="1600" dirty="0">
                <a:latin typeface="+mn-ea"/>
              </a:rPr>
              <a:t>输出：最终输出结果</a:t>
            </a:r>
            <a:r>
              <a:rPr lang="en-US" altLang="zh-CN" sz="1600" dirty="0">
                <a:latin typeface="+mn-ea"/>
              </a:rPr>
              <a:t>[(k3; v3</a:t>
            </a:r>
            <a:r>
              <a:rPr lang="en-US" altLang="zh-CN" sz="1600" dirty="0" smtClean="0">
                <a:latin typeface="+mn-ea"/>
              </a:rPr>
              <a:t>)]</a:t>
            </a: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66"/>
                </a:solidFill>
                <a:latin typeface="+mn-ea"/>
                <a:cs typeface="黑体"/>
              </a:rPr>
              <a:t>Map</a:t>
            </a:r>
            <a:r>
              <a:rPr lang="zh-CN" altLang="en-US" dirty="0">
                <a:solidFill>
                  <a:srgbClr val="FF0066"/>
                </a:solidFill>
                <a:latin typeface="+mn-ea"/>
                <a:cs typeface="黑体"/>
              </a:rPr>
              <a:t>和</a:t>
            </a:r>
            <a:r>
              <a:rPr lang="en-US" altLang="zh-CN" dirty="0">
                <a:solidFill>
                  <a:srgbClr val="FF0066"/>
                </a:solidFill>
                <a:latin typeface="+mn-ea"/>
                <a:cs typeface="黑体"/>
              </a:rPr>
              <a:t>Reduce</a:t>
            </a:r>
            <a:r>
              <a:rPr lang="zh-CN" altLang="en-US" dirty="0">
                <a:solidFill>
                  <a:srgbClr val="FF0066"/>
                </a:solidFill>
                <a:latin typeface="+mn-ea"/>
                <a:cs typeface="黑体"/>
              </a:rPr>
              <a:t>为程序员提供了一个清晰的操作接口抽象描述</a:t>
            </a:r>
            <a:endParaRPr lang="zh-CN" altLang="en-US" dirty="0">
              <a:latin typeface="+mn-ea"/>
              <a:cs typeface="黑体"/>
            </a:endParaRPr>
          </a:p>
          <a:p>
            <a:pPr lvl="1"/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98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>
                <a:latin typeface="+mn-ea"/>
              </a:rPr>
              <a:t>Map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Reduce</a:t>
            </a:r>
            <a:r>
              <a:rPr lang="zh-CN" altLang="en-US" sz="2000" dirty="0">
                <a:latin typeface="+mn-ea"/>
              </a:rPr>
              <a:t>的并行计算模型</a:t>
            </a:r>
            <a:endParaRPr lang="en-US" altLang="zh-CN" sz="1600" dirty="0">
              <a:latin typeface="Arial Narrow"/>
              <a:cs typeface="Arial Narrow"/>
            </a:endParaRPr>
          </a:p>
          <a:p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46" y="1218663"/>
            <a:ext cx="6055408" cy="39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的处理过程示例</a:t>
            </a:r>
            <a:r>
              <a:rPr lang="en-US" altLang="zh-CN" sz="2000" dirty="0">
                <a:latin typeface="+mn-ea"/>
              </a:rPr>
              <a:t>--</a:t>
            </a:r>
            <a:r>
              <a:rPr lang="zh-CN" altLang="en-US" sz="2000" dirty="0">
                <a:latin typeface="+mn-ea"/>
              </a:rPr>
              <a:t>文档词频统计：</a:t>
            </a:r>
            <a:r>
              <a:rPr lang="en-US" altLang="zh-CN" sz="2000" dirty="0" err="1">
                <a:latin typeface="+mn-ea"/>
              </a:rPr>
              <a:t>WordCount</a:t>
            </a:r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75606"/>
            <a:ext cx="5760640" cy="37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处理</a:t>
            </a:r>
            <a:r>
              <a:rPr lang="zh-CN" altLang="en-US" sz="2000" dirty="0" smtClean="0">
                <a:latin typeface="+mn-ea"/>
              </a:rPr>
              <a:t>方式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map</a:t>
            </a:r>
            <a:r>
              <a:rPr lang="zh-CN" altLang="en-US" sz="2000" dirty="0">
                <a:latin typeface="+mn-ea"/>
              </a:rPr>
              <a:t>节点：</a:t>
            </a:r>
          </a:p>
          <a:p>
            <a:pPr lvl="1"/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map</a:t>
            </a:r>
            <a:r>
              <a:rPr lang="zh-CN" altLang="en-US" sz="1600" dirty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1: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(text1, “the weather is good”)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(the, 1), (weather, 1), (is, 1), (good, 1)</a:t>
            </a:r>
          </a:p>
          <a:p>
            <a:pPr lvl="1"/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map</a:t>
            </a:r>
            <a:r>
              <a:rPr lang="zh-CN" altLang="en-US" sz="1600" dirty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2: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(text2, “today is good”)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(today, 1), (is, 1), (good, 1)</a:t>
            </a:r>
          </a:p>
          <a:p>
            <a:pPr lvl="1"/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map</a:t>
            </a:r>
            <a:r>
              <a:rPr lang="zh-CN" altLang="en-US" sz="1600" dirty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3: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(text3, “good weather is good”)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(good, 1), (weather, 1), (is, 1), (good, 1)</a:t>
            </a:r>
          </a:p>
          <a:p>
            <a:pPr lvl="1"/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map</a:t>
            </a:r>
            <a:r>
              <a:rPr lang="zh-CN" altLang="en-US" sz="1600" dirty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4: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(text3, “today has good weather”)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(today, 1), (has, 1), (good, 1), (weather, 1)</a:t>
            </a: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07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处理</a:t>
            </a:r>
            <a:r>
              <a:rPr lang="zh-CN" altLang="en-US" sz="2000" dirty="0" smtClean="0">
                <a:latin typeface="+mn-ea"/>
              </a:rPr>
              <a:t>方式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map</a:t>
            </a:r>
            <a:r>
              <a:rPr lang="zh-CN" altLang="en-US" sz="2000" dirty="0">
                <a:latin typeface="+mn-ea"/>
              </a:rPr>
              <a:t>节点：</a:t>
            </a:r>
          </a:p>
          <a:p>
            <a:pPr lvl="1"/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reduce</a:t>
            </a:r>
            <a:r>
              <a:rPr lang="zh-CN" altLang="en-US" sz="1600" dirty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1: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(good, 1), (good, 1), (good, 1), (good, 1), (good, 1)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(good, 5)</a:t>
            </a:r>
          </a:p>
          <a:p>
            <a:pPr lvl="1"/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"/>
              </a:rPr>
              <a:t>reduce</a:t>
            </a:r>
            <a:r>
              <a:rPr lang="zh-CN" altLang="en-US" sz="1600" dirty="0" smtClean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(has, 1), (is,1), (is,1), (is, 1),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(has, 1), (is, 3)</a:t>
            </a:r>
          </a:p>
          <a:p>
            <a:pPr lvl="1"/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"/>
              </a:rPr>
              <a:t>reduce</a:t>
            </a:r>
            <a:r>
              <a:rPr lang="zh-CN" altLang="en-US" sz="1600" dirty="0" smtClean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3: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>
                <a:latin typeface="+mn-ea"/>
              </a:rPr>
              <a:t>输入：</a:t>
            </a:r>
            <a:r>
              <a:rPr lang="en-US" altLang="zh-CN" sz="1600" dirty="0">
                <a:latin typeface="+mn-ea"/>
              </a:rPr>
              <a:t>(the, 1), (today, 1), (today, 1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>
                <a:latin typeface="+mn-ea"/>
              </a:rPr>
              <a:t>weather, 1), (weather,1), (</a:t>
            </a:r>
            <a:r>
              <a:rPr lang="en-US" altLang="zh-CN" sz="1600" dirty="0" smtClean="0">
                <a:latin typeface="+mn-ea"/>
              </a:rPr>
              <a:t>weather,1)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(the, 1), (today, 2), (weather, 3)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6798297" y="2195030"/>
            <a:ext cx="1865788" cy="2320936"/>
          </a:xfrm>
          <a:custGeom>
            <a:avLst/>
            <a:gdLst/>
            <a:ahLst/>
            <a:cxnLst/>
            <a:rect l="l" t="t" r="r" b="b"/>
            <a:pathLst>
              <a:path w="1996694" h="3293237">
                <a:moveTo>
                  <a:pt x="0" y="3293237"/>
                </a:moveTo>
                <a:lnTo>
                  <a:pt x="1996694" y="3293237"/>
                </a:lnTo>
                <a:lnTo>
                  <a:pt x="1996694" y="0"/>
                </a:lnTo>
                <a:lnTo>
                  <a:pt x="0" y="0"/>
                </a:lnTo>
                <a:lnTo>
                  <a:pt x="0" y="329323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9"/>
          <p:cNvSpPr txBox="1"/>
          <p:nvPr/>
        </p:nvSpPr>
        <p:spPr>
          <a:xfrm>
            <a:off x="6795586" y="2218408"/>
            <a:ext cx="1741203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+mn-ea"/>
                <a:cs typeface="黑体"/>
              </a:rPr>
              <a:t>输出</a:t>
            </a:r>
            <a:r>
              <a:rPr sz="2000" spc="0" dirty="0">
                <a:latin typeface="+mn-ea"/>
                <a:cs typeface="宋体"/>
              </a:rPr>
              <a:t>：</a:t>
            </a:r>
            <a:endParaRPr sz="2000" dirty="0">
              <a:latin typeface="+mn-ea"/>
              <a:cs typeface="宋体"/>
            </a:endParaRPr>
          </a:p>
          <a:p>
            <a:pPr marR="8255" algn="r">
              <a:lnSpc>
                <a:spcPct val="100000"/>
              </a:lnSpc>
              <a:tabLst>
                <a:tab pos="1155065" algn="l"/>
              </a:tabLst>
            </a:pPr>
            <a:r>
              <a:rPr sz="2000" dirty="0" smtClean="0">
                <a:latin typeface="+mn-ea"/>
                <a:cs typeface="宋体"/>
              </a:rPr>
              <a:t>g</a:t>
            </a:r>
            <a:r>
              <a:rPr sz="2000" spc="10" dirty="0" smtClean="0">
                <a:latin typeface="+mn-ea"/>
                <a:cs typeface="宋体"/>
              </a:rPr>
              <a:t>o</a:t>
            </a:r>
            <a:r>
              <a:rPr sz="2000" spc="0" dirty="0" smtClean="0">
                <a:latin typeface="+mn-ea"/>
                <a:cs typeface="宋体"/>
              </a:rPr>
              <a:t>o</a:t>
            </a:r>
            <a:r>
              <a:rPr sz="2000" spc="10" dirty="0" smtClean="0">
                <a:latin typeface="+mn-ea"/>
                <a:cs typeface="宋体"/>
              </a:rPr>
              <a:t>d</a:t>
            </a:r>
            <a:r>
              <a:rPr sz="2000" spc="0" dirty="0" smtClean="0">
                <a:latin typeface="+mn-ea"/>
                <a:cs typeface="宋体"/>
              </a:rPr>
              <a:t>:5</a:t>
            </a:r>
            <a:endParaRPr sz="2000" dirty="0">
              <a:latin typeface="+mn-ea"/>
              <a:cs typeface="宋体"/>
            </a:endParaRPr>
          </a:p>
          <a:p>
            <a:pPr marL="500380" marR="6350" indent="499745" algn="r">
              <a:lnSpc>
                <a:spcPct val="100000"/>
              </a:lnSpc>
            </a:pPr>
            <a:r>
              <a:rPr sz="2000" dirty="0">
                <a:latin typeface="+mn-ea"/>
                <a:cs typeface="宋体"/>
              </a:rPr>
              <a:t>i</a:t>
            </a:r>
            <a:r>
              <a:rPr sz="2000" spc="5" dirty="0">
                <a:latin typeface="+mn-ea"/>
                <a:cs typeface="宋体"/>
              </a:rPr>
              <a:t>s</a:t>
            </a:r>
            <a:r>
              <a:rPr sz="2000" spc="0" dirty="0">
                <a:latin typeface="+mn-ea"/>
                <a:cs typeface="宋体"/>
              </a:rPr>
              <a:t>:</a:t>
            </a:r>
            <a:r>
              <a:rPr sz="2000" spc="-25" dirty="0">
                <a:latin typeface="+mn-ea"/>
                <a:cs typeface="宋体"/>
              </a:rPr>
              <a:t> </a:t>
            </a:r>
            <a:r>
              <a:rPr sz="2000" spc="0" dirty="0">
                <a:latin typeface="+mn-ea"/>
                <a:cs typeface="宋体"/>
              </a:rPr>
              <a:t>3 </a:t>
            </a:r>
            <a:r>
              <a:rPr sz="2000" spc="5" dirty="0">
                <a:latin typeface="+mn-ea"/>
                <a:cs typeface="宋体"/>
              </a:rPr>
              <a:t>has:1 the:1 </a:t>
            </a:r>
            <a:r>
              <a:rPr sz="2000" spc="0" dirty="0">
                <a:latin typeface="+mn-ea"/>
                <a:cs typeface="宋体"/>
              </a:rPr>
              <a:t>t</a:t>
            </a:r>
            <a:r>
              <a:rPr sz="2000" spc="10" dirty="0">
                <a:latin typeface="+mn-ea"/>
                <a:cs typeface="宋体"/>
              </a:rPr>
              <a:t>o</a:t>
            </a:r>
            <a:r>
              <a:rPr sz="2000" spc="0" dirty="0">
                <a:latin typeface="+mn-ea"/>
                <a:cs typeface="宋体"/>
              </a:rPr>
              <a:t>d</a:t>
            </a:r>
            <a:r>
              <a:rPr sz="2000" spc="10" dirty="0">
                <a:latin typeface="+mn-ea"/>
                <a:cs typeface="宋体"/>
              </a:rPr>
              <a:t>a</a:t>
            </a:r>
            <a:r>
              <a:rPr sz="2000" spc="0" dirty="0">
                <a:latin typeface="+mn-ea"/>
                <a:cs typeface="宋体"/>
              </a:rPr>
              <a:t>y:2 </a:t>
            </a:r>
            <a:r>
              <a:rPr sz="2000" spc="0" dirty="0" smtClean="0">
                <a:latin typeface="+mn-ea"/>
                <a:cs typeface="宋体"/>
              </a:rPr>
              <a:t>w</a:t>
            </a:r>
            <a:r>
              <a:rPr sz="2000" spc="5" dirty="0" smtClean="0">
                <a:latin typeface="+mn-ea"/>
                <a:cs typeface="宋体"/>
              </a:rPr>
              <a:t>e</a:t>
            </a:r>
            <a:r>
              <a:rPr sz="2000" spc="0" dirty="0" smtClean="0">
                <a:latin typeface="+mn-ea"/>
                <a:cs typeface="宋体"/>
              </a:rPr>
              <a:t>a</a:t>
            </a:r>
            <a:r>
              <a:rPr sz="2000" spc="5" dirty="0" smtClean="0">
                <a:latin typeface="+mn-ea"/>
                <a:cs typeface="宋体"/>
              </a:rPr>
              <a:t>t</a:t>
            </a:r>
            <a:r>
              <a:rPr sz="2000" spc="0" dirty="0" smtClean="0">
                <a:latin typeface="+mn-ea"/>
                <a:cs typeface="宋体"/>
              </a:rPr>
              <a:t>her:</a:t>
            </a:r>
            <a:r>
              <a:rPr sz="2000" dirty="0" smtClean="0">
                <a:latin typeface="+mn-ea"/>
                <a:cs typeface="宋体"/>
              </a:rPr>
              <a:t>3</a:t>
            </a:r>
            <a:endParaRPr sz="2000" dirty="0">
              <a:latin typeface="+mn-ea"/>
              <a:cs typeface="宋体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3019651" y="1940192"/>
            <a:ext cx="4646536" cy="768222"/>
          </a:xfrm>
          <a:custGeom>
            <a:avLst/>
            <a:gdLst/>
            <a:ahLst/>
            <a:cxnLst/>
            <a:rect l="l" t="t" r="r" b="b"/>
            <a:pathLst>
              <a:path w="4146550" h="904748">
                <a:moveTo>
                  <a:pt x="4119175" y="872538"/>
                </a:moveTo>
                <a:lnTo>
                  <a:pt x="4052062" y="894842"/>
                </a:lnTo>
                <a:lnTo>
                  <a:pt x="4049649" y="895731"/>
                </a:lnTo>
                <a:lnTo>
                  <a:pt x="4048252" y="898398"/>
                </a:lnTo>
                <a:lnTo>
                  <a:pt x="4049141" y="900938"/>
                </a:lnTo>
                <a:lnTo>
                  <a:pt x="4049903" y="903351"/>
                </a:lnTo>
                <a:lnTo>
                  <a:pt x="4052569" y="904748"/>
                </a:lnTo>
                <a:lnTo>
                  <a:pt x="4055110" y="903858"/>
                </a:lnTo>
                <a:lnTo>
                  <a:pt x="4138167" y="876173"/>
                </a:lnTo>
                <a:lnTo>
                  <a:pt x="4136516" y="876173"/>
                </a:lnTo>
                <a:lnTo>
                  <a:pt x="4119175" y="872538"/>
                </a:lnTo>
                <a:close/>
              </a:path>
              <a:path w="4146550" h="904748">
                <a:moveTo>
                  <a:pt x="4128080" y="869579"/>
                </a:moveTo>
                <a:lnTo>
                  <a:pt x="4119175" y="872538"/>
                </a:lnTo>
                <a:lnTo>
                  <a:pt x="4136516" y="876173"/>
                </a:lnTo>
                <a:lnTo>
                  <a:pt x="4136751" y="875030"/>
                </a:lnTo>
                <a:lnTo>
                  <a:pt x="4134104" y="875030"/>
                </a:lnTo>
                <a:lnTo>
                  <a:pt x="4128080" y="869579"/>
                </a:lnTo>
                <a:close/>
              </a:path>
              <a:path w="4146550" h="904748">
                <a:moveTo>
                  <a:pt x="4073143" y="807084"/>
                </a:moveTo>
                <a:lnTo>
                  <a:pt x="4070095" y="807212"/>
                </a:lnTo>
                <a:lnTo>
                  <a:pt x="4068317" y="809117"/>
                </a:lnTo>
                <a:lnTo>
                  <a:pt x="4066540" y="811149"/>
                </a:lnTo>
                <a:lnTo>
                  <a:pt x="4066666" y="814196"/>
                </a:lnTo>
                <a:lnTo>
                  <a:pt x="4068699" y="815848"/>
                </a:lnTo>
                <a:lnTo>
                  <a:pt x="4121112" y="863274"/>
                </a:lnTo>
                <a:lnTo>
                  <a:pt x="4138421" y="866901"/>
                </a:lnTo>
                <a:lnTo>
                  <a:pt x="4136516" y="876173"/>
                </a:lnTo>
                <a:lnTo>
                  <a:pt x="4138167" y="876173"/>
                </a:lnTo>
                <a:lnTo>
                  <a:pt x="4146550" y="873378"/>
                </a:lnTo>
                <a:lnTo>
                  <a:pt x="4075049" y="808863"/>
                </a:lnTo>
                <a:lnTo>
                  <a:pt x="4073143" y="807084"/>
                </a:lnTo>
                <a:close/>
              </a:path>
              <a:path w="4146550" h="904748">
                <a:moveTo>
                  <a:pt x="4135755" y="867028"/>
                </a:moveTo>
                <a:lnTo>
                  <a:pt x="4128080" y="869579"/>
                </a:lnTo>
                <a:lnTo>
                  <a:pt x="4134104" y="875030"/>
                </a:lnTo>
                <a:lnTo>
                  <a:pt x="4135755" y="867028"/>
                </a:lnTo>
                <a:close/>
              </a:path>
              <a:path w="4146550" h="904748">
                <a:moveTo>
                  <a:pt x="4138395" y="867028"/>
                </a:moveTo>
                <a:lnTo>
                  <a:pt x="4135755" y="867028"/>
                </a:lnTo>
                <a:lnTo>
                  <a:pt x="4134104" y="875030"/>
                </a:lnTo>
                <a:lnTo>
                  <a:pt x="4136751" y="875030"/>
                </a:lnTo>
                <a:lnTo>
                  <a:pt x="4138395" y="867028"/>
                </a:lnTo>
                <a:close/>
              </a:path>
              <a:path w="4146550" h="904748">
                <a:moveTo>
                  <a:pt x="1905" y="0"/>
                </a:moveTo>
                <a:lnTo>
                  <a:pt x="0" y="9271"/>
                </a:lnTo>
                <a:lnTo>
                  <a:pt x="4119175" y="872538"/>
                </a:lnTo>
                <a:lnTo>
                  <a:pt x="4128080" y="869579"/>
                </a:lnTo>
                <a:lnTo>
                  <a:pt x="4121112" y="863274"/>
                </a:lnTo>
                <a:lnTo>
                  <a:pt x="1905" y="0"/>
                </a:lnTo>
                <a:close/>
              </a:path>
              <a:path w="4146550" h="904748">
                <a:moveTo>
                  <a:pt x="4121112" y="863274"/>
                </a:moveTo>
                <a:lnTo>
                  <a:pt x="4128080" y="869579"/>
                </a:lnTo>
                <a:lnTo>
                  <a:pt x="4135755" y="867028"/>
                </a:lnTo>
                <a:lnTo>
                  <a:pt x="4138395" y="867028"/>
                </a:lnTo>
                <a:lnTo>
                  <a:pt x="4121112" y="863274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3491880" y="2731792"/>
            <a:ext cx="4517030" cy="333554"/>
          </a:xfrm>
          <a:custGeom>
            <a:avLst/>
            <a:gdLst/>
            <a:ahLst/>
            <a:cxnLst/>
            <a:rect l="l" t="t" r="r" b="b"/>
            <a:pathLst>
              <a:path w="3779011" h="237744">
                <a:moveTo>
                  <a:pt x="3751986" y="195474"/>
                </a:moveTo>
                <a:lnTo>
                  <a:pt x="3689095" y="228092"/>
                </a:lnTo>
                <a:lnTo>
                  <a:pt x="3686810" y="229235"/>
                </a:lnTo>
                <a:lnTo>
                  <a:pt x="3685920" y="232156"/>
                </a:lnTo>
                <a:lnTo>
                  <a:pt x="3687064" y="234442"/>
                </a:lnTo>
                <a:lnTo>
                  <a:pt x="3688334" y="236728"/>
                </a:lnTo>
                <a:lnTo>
                  <a:pt x="3691127" y="237744"/>
                </a:lnTo>
                <a:lnTo>
                  <a:pt x="3770930" y="196342"/>
                </a:lnTo>
                <a:lnTo>
                  <a:pt x="3769487" y="196342"/>
                </a:lnTo>
                <a:lnTo>
                  <a:pt x="3751986" y="195474"/>
                </a:lnTo>
                <a:close/>
              </a:path>
              <a:path w="3779011" h="237744">
                <a:moveTo>
                  <a:pt x="3760294" y="191165"/>
                </a:moveTo>
                <a:lnTo>
                  <a:pt x="3751986" y="195474"/>
                </a:lnTo>
                <a:lnTo>
                  <a:pt x="3769487" y="196342"/>
                </a:lnTo>
                <a:lnTo>
                  <a:pt x="3769528" y="195580"/>
                </a:lnTo>
                <a:lnTo>
                  <a:pt x="3767073" y="195580"/>
                </a:lnTo>
                <a:lnTo>
                  <a:pt x="3760294" y="191165"/>
                </a:lnTo>
                <a:close/>
              </a:path>
              <a:path w="3779011" h="237744">
                <a:moveTo>
                  <a:pt x="3696081" y="138049"/>
                </a:moveTo>
                <a:lnTo>
                  <a:pt x="3693160" y="138684"/>
                </a:lnTo>
                <a:lnTo>
                  <a:pt x="3691763" y="140843"/>
                </a:lnTo>
                <a:lnTo>
                  <a:pt x="3690239" y="143129"/>
                </a:lnTo>
                <a:lnTo>
                  <a:pt x="3690873" y="146050"/>
                </a:lnTo>
                <a:lnTo>
                  <a:pt x="3693160" y="147447"/>
                </a:lnTo>
                <a:lnTo>
                  <a:pt x="3752478" y="186075"/>
                </a:lnTo>
                <a:lnTo>
                  <a:pt x="3769994" y="186944"/>
                </a:lnTo>
                <a:lnTo>
                  <a:pt x="3769487" y="196342"/>
                </a:lnTo>
                <a:lnTo>
                  <a:pt x="3770930" y="196342"/>
                </a:lnTo>
                <a:lnTo>
                  <a:pt x="3779012" y="192150"/>
                </a:lnTo>
                <a:lnTo>
                  <a:pt x="3698366" y="139446"/>
                </a:lnTo>
                <a:lnTo>
                  <a:pt x="3696081" y="138049"/>
                </a:lnTo>
                <a:close/>
              </a:path>
              <a:path w="3779011" h="237744">
                <a:moveTo>
                  <a:pt x="3767455" y="187451"/>
                </a:moveTo>
                <a:lnTo>
                  <a:pt x="3760294" y="191165"/>
                </a:lnTo>
                <a:lnTo>
                  <a:pt x="3767073" y="195580"/>
                </a:lnTo>
                <a:lnTo>
                  <a:pt x="3767455" y="187451"/>
                </a:lnTo>
                <a:close/>
              </a:path>
              <a:path w="3779011" h="237744">
                <a:moveTo>
                  <a:pt x="3769967" y="187451"/>
                </a:moveTo>
                <a:lnTo>
                  <a:pt x="3767455" y="187451"/>
                </a:lnTo>
                <a:lnTo>
                  <a:pt x="3767073" y="195580"/>
                </a:lnTo>
                <a:lnTo>
                  <a:pt x="3769528" y="195580"/>
                </a:lnTo>
                <a:lnTo>
                  <a:pt x="3769967" y="187451"/>
                </a:lnTo>
                <a:close/>
              </a:path>
              <a:path w="3779011" h="237744">
                <a:moveTo>
                  <a:pt x="507" y="0"/>
                </a:moveTo>
                <a:lnTo>
                  <a:pt x="0" y="9525"/>
                </a:lnTo>
                <a:lnTo>
                  <a:pt x="3751986" y="195474"/>
                </a:lnTo>
                <a:lnTo>
                  <a:pt x="3760294" y="191165"/>
                </a:lnTo>
                <a:lnTo>
                  <a:pt x="3752478" y="186075"/>
                </a:lnTo>
                <a:lnTo>
                  <a:pt x="507" y="0"/>
                </a:lnTo>
                <a:close/>
              </a:path>
              <a:path w="3779011" h="237744">
                <a:moveTo>
                  <a:pt x="3752478" y="186075"/>
                </a:moveTo>
                <a:lnTo>
                  <a:pt x="3760294" y="191165"/>
                </a:lnTo>
                <a:lnTo>
                  <a:pt x="3767455" y="187451"/>
                </a:lnTo>
                <a:lnTo>
                  <a:pt x="3769967" y="187451"/>
                </a:lnTo>
                <a:lnTo>
                  <a:pt x="3769994" y="186944"/>
                </a:lnTo>
                <a:lnTo>
                  <a:pt x="3752478" y="186075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5004049" y="3569036"/>
            <a:ext cx="2993224" cy="308020"/>
          </a:xfrm>
          <a:custGeom>
            <a:avLst/>
            <a:gdLst/>
            <a:ahLst/>
            <a:cxnLst/>
            <a:rect l="l" t="t" r="r" b="b"/>
            <a:pathLst>
              <a:path w="2115947" h="350265">
                <a:moveTo>
                  <a:pt x="2088435" y="36203"/>
                </a:moveTo>
                <a:lnTo>
                  <a:pt x="0" y="340741"/>
                </a:lnTo>
                <a:lnTo>
                  <a:pt x="1396" y="350266"/>
                </a:lnTo>
                <a:lnTo>
                  <a:pt x="2089907" y="45591"/>
                </a:lnTo>
                <a:lnTo>
                  <a:pt x="2097237" y="39757"/>
                </a:lnTo>
                <a:lnTo>
                  <a:pt x="2088435" y="36203"/>
                </a:lnTo>
                <a:close/>
              </a:path>
              <a:path w="2115947" h="350265">
                <a:moveTo>
                  <a:pt x="2107446" y="33655"/>
                </a:moveTo>
                <a:lnTo>
                  <a:pt x="2105913" y="33655"/>
                </a:lnTo>
                <a:lnTo>
                  <a:pt x="2107310" y="43053"/>
                </a:lnTo>
                <a:lnTo>
                  <a:pt x="2089907" y="45591"/>
                </a:lnTo>
                <a:lnTo>
                  <a:pt x="2034539" y="89662"/>
                </a:lnTo>
                <a:lnTo>
                  <a:pt x="2032507" y="91313"/>
                </a:lnTo>
                <a:lnTo>
                  <a:pt x="2032253" y="94234"/>
                </a:lnTo>
                <a:lnTo>
                  <a:pt x="2033777" y="96393"/>
                </a:lnTo>
                <a:lnTo>
                  <a:pt x="2035428" y="98425"/>
                </a:lnTo>
                <a:lnTo>
                  <a:pt x="2038477" y="98679"/>
                </a:lnTo>
                <a:lnTo>
                  <a:pt x="2040508" y="97155"/>
                </a:lnTo>
                <a:lnTo>
                  <a:pt x="2115947" y="37084"/>
                </a:lnTo>
                <a:lnTo>
                  <a:pt x="2107446" y="33655"/>
                </a:lnTo>
                <a:close/>
              </a:path>
              <a:path w="2115947" h="350265">
                <a:moveTo>
                  <a:pt x="2097237" y="39757"/>
                </a:moveTo>
                <a:lnTo>
                  <a:pt x="2089907" y="45591"/>
                </a:lnTo>
                <a:lnTo>
                  <a:pt x="2107310" y="43053"/>
                </a:lnTo>
                <a:lnTo>
                  <a:pt x="2107273" y="42799"/>
                </a:lnTo>
                <a:lnTo>
                  <a:pt x="2104771" y="42799"/>
                </a:lnTo>
                <a:lnTo>
                  <a:pt x="2097237" y="39757"/>
                </a:lnTo>
                <a:close/>
              </a:path>
              <a:path w="2115947" h="350265">
                <a:moveTo>
                  <a:pt x="2103628" y="34671"/>
                </a:moveTo>
                <a:lnTo>
                  <a:pt x="2097237" y="39757"/>
                </a:lnTo>
                <a:lnTo>
                  <a:pt x="2104771" y="42799"/>
                </a:lnTo>
                <a:lnTo>
                  <a:pt x="2103628" y="34671"/>
                </a:lnTo>
                <a:close/>
              </a:path>
              <a:path w="2115947" h="350265">
                <a:moveTo>
                  <a:pt x="2106065" y="34671"/>
                </a:moveTo>
                <a:lnTo>
                  <a:pt x="2103628" y="34671"/>
                </a:lnTo>
                <a:lnTo>
                  <a:pt x="2104771" y="42799"/>
                </a:lnTo>
                <a:lnTo>
                  <a:pt x="2107273" y="42799"/>
                </a:lnTo>
                <a:lnTo>
                  <a:pt x="2106065" y="34671"/>
                </a:lnTo>
                <a:close/>
              </a:path>
              <a:path w="2115947" h="350265">
                <a:moveTo>
                  <a:pt x="2105913" y="33655"/>
                </a:moveTo>
                <a:lnTo>
                  <a:pt x="2088435" y="36203"/>
                </a:lnTo>
                <a:lnTo>
                  <a:pt x="2097237" y="39757"/>
                </a:lnTo>
                <a:lnTo>
                  <a:pt x="2103628" y="34671"/>
                </a:lnTo>
                <a:lnTo>
                  <a:pt x="2106065" y="34671"/>
                </a:lnTo>
                <a:lnTo>
                  <a:pt x="2105913" y="33655"/>
                </a:lnTo>
                <a:close/>
              </a:path>
              <a:path w="2115947" h="350265">
                <a:moveTo>
                  <a:pt x="2024126" y="0"/>
                </a:moveTo>
                <a:lnTo>
                  <a:pt x="2021331" y="1143"/>
                </a:lnTo>
                <a:lnTo>
                  <a:pt x="2020315" y="3683"/>
                </a:lnTo>
                <a:lnTo>
                  <a:pt x="2019300" y="6096"/>
                </a:lnTo>
                <a:lnTo>
                  <a:pt x="2020570" y="8890"/>
                </a:lnTo>
                <a:lnTo>
                  <a:pt x="2022982" y="9779"/>
                </a:lnTo>
                <a:lnTo>
                  <a:pt x="2088435" y="36203"/>
                </a:lnTo>
                <a:lnTo>
                  <a:pt x="2105913" y="33655"/>
                </a:lnTo>
                <a:lnTo>
                  <a:pt x="2107446" y="33655"/>
                </a:lnTo>
                <a:lnTo>
                  <a:pt x="2026538" y="1016"/>
                </a:lnTo>
                <a:lnTo>
                  <a:pt x="2024126" y="0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4980484" y="3877056"/>
            <a:ext cx="2602206" cy="118351"/>
          </a:xfrm>
          <a:custGeom>
            <a:avLst/>
            <a:gdLst/>
            <a:ahLst/>
            <a:cxnLst/>
            <a:rect l="l" t="t" r="r" b="b"/>
            <a:pathLst>
              <a:path w="1828800" h="99822">
                <a:moveTo>
                  <a:pt x="1820529" y="44196"/>
                </a:moveTo>
                <a:lnTo>
                  <a:pt x="1819402" y="44196"/>
                </a:lnTo>
                <a:lnTo>
                  <a:pt x="1819402" y="53721"/>
                </a:lnTo>
                <a:lnTo>
                  <a:pt x="1801835" y="53933"/>
                </a:lnTo>
                <a:lnTo>
                  <a:pt x="1741297" y="90297"/>
                </a:lnTo>
                <a:lnTo>
                  <a:pt x="1739010" y="91567"/>
                </a:lnTo>
                <a:lnTo>
                  <a:pt x="1738249" y="94488"/>
                </a:lnTo>
                <a:lnTo>
                  <a:pt x="1741043" y="99060"/>
                </a:lnTo>
                <a:lnTo>
                  <a:pt x="1743963" y="99822"/>
                </a:lnTo>
                <a:lnTo>
                  <a:pt x="1746123" y="98425"/>
                </a:lnTo>
                <a:lnTo>
                  <a:pt x="1828800" y="48895"/>
                </a:lnTo>
                <a:lnTo>
                  <a:pt x="1820529" y="44196"/>
                </a:lnTo>
                <a:close/>
              </a:path>
              <a:path w="1828800" h="99822">
                <a:moveTo>
                  <a:pt x="1801666" y="44410"/>
                </a:moveTo>
                <a:lnTo>
                  <a:pt x="0" y="66167"/>
                </a:lnTo>
                <a:lnTo>
                  <a:pt x="126" y="75692"/>
                </a:lnTo>
                <a:lnTo>
                  <a:pt x="1801835" y="53933"/>
                </a:lnTo>
                <a:lnTo>
                  <a:pt x="1809914" y="49080"/>
                </a:lnTo>
                <a:lnTo>
                  <a:pt x="1801666" y="44410"/>
                </a:lnTo>
                <a:close/>
              </a:path>
              <a:path w="1828800" h="99822">
                <a:moveTo>
                  <a:pt x="1809914" y="49080"/>
                </a:moveTo>
                <a:lnTo>
                  <a:pt x="1801835" y="53933"/>
                </a:lnTo>
                <a:lnTo>
                  <a:pt x="1819402" y="53721"/>
                </a:lnTo>
                <a:lnTo>
                  <a:pt x="1819402" y="53086"/>
                </a:lnTo>
                <a:lnTo>
                  <a:pt x="1816988" y="53086"/>
                </a:lnTo>
                <a:lnTo>
                  <a:pt x="1809914" y="49080"/>
                </a:lnTo>
                <a:close/>
              </a:path>
              <a:path w="1828800" h="99822">
                <a:moveTo>
                  <a:pt x="1816988" y="44831"/>
                </a:moveTo>
                <a:lnTo>
                  <a:pt x="1809914" y="49080"/>
                </a:lnTo>
                <a:lnTo>
                  <a:pt x="1816988" y="53086"/>
                </a:lnTo>
                <a:lnTo>
                  <a:pt x="1816988" y="44831"/>
                </a:lnTo>
                <a:close/>
              </a:path>
              <a:path w="1828800" h="99822">
                <a:moveTo>
                  <a:pt x="1819402" y="44831"/>
                </a:moveTo>
                <a:lnTo>
                  <a:pt x="1816988" y="44831"/>
                </a:lnTo>
                <a:lnTo>
                  <a:pt x="1816988" y="53086"/>
                </a:lnTo>
                <a:lnTo>
                  <a:pt x="1819402" y="53086"/>
                </a:lnTo>
                <a:lnTo>
                  <a:pt x="1819402" y="44831"/>
                </a:lnTo>
                <a:close/>
              </a:path>
              <a:path w="1828800" h="99822">
                <a:moveTo>
                  <a:pt x="1819402" y="44196"/>
                </a:moveTo>
                <a:lnTo>
                  <a:pt x="1801666" y="44410"/>
                </a:lnTo>
                <a:lnTo>
                  <a:pt x="1809914" y="49080"/>
                </a:lnTo>
                <a:lnTo>
                  <a:pt x="1816988" y="44831"/>
                </a:lnTo>
                <a:lnTo>
                  <a:pt x="1819402" y="44831"/>
                </a:lnTo>
                <a:lnTo>
                  <a:pt x="1819402" y="44196"/>
                </a:lnTo>
                <a:close/>
              </a:path>
              <a:path w="1828800" h="99822">
                <a:moveTo>
                  <a:pt x="1742694" y="0"/>
                </a:moveTo>
                <a:lnTo>
                  <a:pt x="1739773" y="762"/>
                </a:lnTo>
                <a:lnTo>
                  <a:pt x="1737232" y="5334"/>
                </a:lnTo>
                <a:lnTo>
                  <a:pt x="1737995" y="8255"/>
                </a:lnTo>
                <a:lnTo>
                  <a:pt x="1740280" y="9652"/>
                </a:lnTo>
                <a:lnTo>
                  <a:pt x="1801666" y="44410"/>
                </a:lnTo>
                <a:lnTo>
                  <a:pt x="1819402" y="44196"/>
                </a:lnTo>
                <a:lnTo>
                  <a:pt x="1820529" y="44196"/>
                </a:lnTo>
                <a:lnTo>
                  <a:pt x="1744979" y="1270"/>
                </a:lnTo>
                <a:lnTo>
                  <a:pt x="1742694" y="0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3491880" y="2802648"/>
            <a:ext cx="4341897" cy="492978"/>
          </a:xfrm>
          <a:custGeom>
            <a:avLst/>
            <a:gdLst/>
            <a:ahLst/>
            <a:cxnLst/>
            <a:rect l="l" t="t" r="r" b="b"/>
            <a:pathLst>
              <a:path w="3428746" h="496570">
                <a:moveTo>
                  <a:pt x="3401263" y="459446"/>
                </a:moveTo>
                <a:lnTo>
                  <a:pt x="3333750" y="487680"/>
                </a:lnTo>
                <a:lnTo>
                  <a:pt x="3332606" y="490474"/>
                </a:lnTo>
                <a:lnTo>
                  <a:pt x="3333623" y="493013"/>
                </a:lnTo>
                <a:lnTo>
                  <a:pt x="3334639" y="495426"/>
                </a:lnTo>
                <a:lnTo>
                  <a:pt x="3337432" y="496569"/>
                </a:lnTo>
                <a:lnTo>
                  <a:pt x="3420555" y="461771"/>
                </a:lnTo>
                <a:lnTo>
                  <a:pt x="3418840" y="461771"/>
                </a:lnTo>
                <a:lnTo>
                  <a:pt x="3401263" y="459446"/>
                </a:lnTo>
                <a:close/>
              </a:path>
              <a:path w="3428746" h="496570">
                <a:moveTo>
                  <a:pt x="3410010" y="455789"/>
                </a:moveTo>
                <a:lnTo>
                  <a:pt x="3401263" y="459446"/>
                </a:lnTo>
                <a:lnTo>
                  <a:pt x="3418840" y="461771"/>
                </a:lnTo>
                <a:lnTo>
                  <a:pt x="3418977" y="460756"/>
                </a:lnTo>
                <a:lnTo>
                  <a:pt x="3416427" y="460756"/>
                </a:lnTo>
                <a:lnTo>
                  <a:pt x="3410010" y="455789"/>
                </a:lnTo>
                <a:close/>
              </a:path>
              <a:path w="3428746" h="496570">
                <a:moveTo>
                  <a:pt x="3350514" y="397637"/>
                </a:moveTo>
                <a:lnTo>
                  <a:pt x="3347466" y="398018"/>
                </a:lnTo>
                <a:lnTo>
                  <a:pt x="3345942" y="400050"/>
                </a:lnTo>
                <a:lnTo>
                  <a:pt x="3344291" y="402081"/>
                </a:lnTo>
                <a:lnTo>
                  <a:pt x="3344672" y="405130"/>
                </a:lnTo>
                <a:lnTo>
                  <a:pt x="3346704" y="406781"/>
                </a:lnTo>
                <a:lnTo>
                  <a:pt x="3402607" y="450058"/>
                </a:lnTo>
                <a:lnTo>
                  <a:pt x="3420109" y="452374"/>
                </a:lnTo>
                <a:lnTo>
                  <a:pt x="3418840" y="461771"/>
                </a:lnTo>
                <a:lnTo>
                  <a:pt x="3420555" y="461771"/>
                </a:lnTo>
                <a:lnTo>
                  <a:pt x="3428746" y="458343"/>
                </a:lnTo>
                <a:lnTo>
                  <a:pt x="3352546" y="399161"/>
                </a:lnTo>
                <a:lnTo>
                  <a:pt x="3350514" y="397637"/>
                </a:lnTo>
                <a:close/>
              </a:path>
              <a:path w="3428746" h="496570">
                <a:moveTo>
                  <a:pt x="3417570" y="452627"/>
                </a:moveTo>
                <a:lnTo>
                  <a:pt x="3410010" y="455789"/>
                </a:lnTo>
                <a:lnTo>
                  <a:pt x="3416427" y="460756"/>
                </a:lnTo>
                <a:lnTo>
                  <a:pt x="3417570" y="452627"/>
                </a:lnTo>
                <a:close/>
              </a:path>
              <a:path w="3428746" h="496570">
                <a:moveTo>
                  <a:pt x="3420075" y="452627"/>
                </a:moveTo>
                <a:lnTo>
                  <a:pt x="3417570" y="452627"/>
                </a:lnTo>
                <a:lnTo>
                  <a:pt x="3416427" y="460756"/>
                </a:lnTo>
                <a:lnTo>
                  <a:pt x="3418977" y="460756"/>
                </a:lnTo>
                <a:lnTo>
                  <a:pt x="3420075" y="452627"/>
                </a:lnTo>
                <a:close/>
              </a:path>
              <a:path w="3428746" h="496570">
                <a:moveTo>
                  <a:pt x="1270" y="0"/>
                </a:moveTo>
                <a:lnTo>
                  <a:pt x="0" y="9525"/>
                </a:lnTo>
                <a:lnTo>
                  <a:pt x="3401263" y="459446"/>
                </a:lnTo>
                <a:lnTo>
                  <a:pt x="3410010" y="455789"/>
                </a:lnTo>
                <a:lnTo>
                  <a:pt x="3402607" y="450058"/>
                </a:lnTo>
                <a:lnTo>
                  <a:pt x="1270" y="0"/>
                </a:lnTo>
                <a:close/>
              </a:path>
              <a:path w="3428746" h="496570">
                <a:moveTo>
                  <a:pt x="3402607" y="450058"/>
                </a:moveTo>
                <a:lnTo>
                  <a:pt x="3410010" y="455789"/>
                </a:lnTo>
                <a:lnTo>
                  <a:pt x="3417570" y="452627"/>
                </a:lnTo>
                <a:lnTo>
                  <a:pt x="3420075" y="452627"/>
                </a:lnTo>
                <a:lnTo>
                  <a:pt x="3420109" y="452374"/>
                </a:lnTo>
                <a:lnTo>
                  <a:pt x="3402607" y="450058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5004049" y="4018785"/>
            <a:ext cx="2377702" cy="231460"/>
          </a:xfrm>
          <a:custGeom>
            <a:avLst/>
            <a:gdLst/>
            <a:ahLst/>
            <a:cxnLst/>
            <a:rect l="l" t="t" r="r" b="b"/>
            <a:pathLst>
              <a:path w="1355978" h="291401">
                <a:moveTo>
                  <a:pt x="1328539" y="257804"/>
                </a:moveTo>
                <a:lnTo>
                  <a:pt x="1261999" y="281546"/>
                </a:lnTo>
                <a:lnTo>
                  <a:pt x="1259586" y="282435"/>
                </a:lnTo>
                <a:lnTo>
                  <a:pt x="1258315" y="285165"/>
                </a:lnTo>
                <a:lnTo>
                  <a:pt x="1260093" y="290118"/>
                </a:lnTo>
                <a:lnTo>
                  <a:pt x="1262761" y="291401"/>
                </a:lnTo>
                <a:lnTo>
                  <a:pt x="1265301" y="290525"/>
                </a:lnTo>
                <a:lnTo>
                  <a:pt x="1347742" y="261035"/>
                </a:lnTo>
                <a:lnTo>
                  <a:pt x="1345818" y="261035"/>
                </a:lnTo>
                <a:lnTo>
                  <a:pt x="1328539" y="257804"/>
                </a:lnTo>
                <a:close/>
              </a:path>
              <a:path w="1355978" h="291401">
                <a:moveTo>
                  <a:pt x="1337477" y="254616"/>
                </a:moveTo>
                <a:lnTo>
                  <a:pt x="1328539" y="257804"/>
                </a:lnTo>
                <a:lnTo>
                  <a:pt x="1345818" y="261035"/>
                </a:lnTo>
                <a:lnTo>
                  <a:pt x="1346024" y="259956"/>
                </a:lnTo>
                <a:lnTo>
                  <a:pt x="1343660" y="259956"/>
                </a:lnTo>
                <a:lnTo>
                  <a:pt x="1337477" y="254616"/>
                </a:lnTo>
                <a:close/>
              </a:path>
              <a:path w="1355978" h="291401">
                <a:moveTo>
                  <a:pt x="1281176" y="193332"/>
                </a:moveTo>
                <a:lnTo>
                  <a:pt x="1278127" y="193547"/>
                </a:lnTo>
                <a:lnTo>
                  <a:pt x="1276350" y="195541"/>
                </a:lnTo>
                <a:lnTo>
                  <a:pt x="1274699" y="197523"/>
                </a:lnTo>
                <a:lnTo>
                  <a:pt x="1274952" y="200532"/>
                </a:lnTo>
                <a:lnTo>
                  <a:pt x="1276857" y="202260"/>
                </a:lnTo>
                <a:lnTo>
                  <a:pt x="1330335" y="248447"/>
                </a:lnTo>
                <a:lnTo>
                  <a:pt x="1347597" y="251675"/>
                </a:lnTo>
                <a:lnTo>
                  <a:pt x="1345818" y="261035"/>
                </a:lnTo>
                <a:lnTo>
                  <a:pt x="1347742" y="261035"/>
                </a:lnTo>
                <a:lnTo>
                  <a:pt x="1355978" y="258089"/>
                </a:lnTo>
                <a:lnTo>
                  <a:pt x="1283080" y="195046"/>
                </a:lnTo>
                <a:lnTo>
                  <a:pt x="1281176" y="193332"/>
                </a:lnTo>
                <a:close/>
              </a:path>
              <a:path w="1355978" h="291401">
                <a:moveTo>
                  <a:pt x="1345184" y="251866"/>
                </a:moveTo>
                <a:lnTo>
                  <a:pt x="1337477" y="254616"/>
                </a:lnTo>
                <a:lnTo>
                  <a:pt x="1343660" y="259956"/>
                </a:lnTo>
                <a:lnTo>
                  <a:pt x="1345184" y="251866"/>
                </a:lnTo>
                <a:close/>
              </a:path>
              <a:path w="1355978" h="291401">
                <a:moveTo>
                  <a:pt x="1347560" y="251866"/>
                </a:moveTo>
                <a:lnTo>
                  <a:pt x="1345184" y="251866"/>
                </a:lnTo>
                <a:lnTo>
                  <a:pt x="1343660" y="259956"/>
                </a:lnTo>
                <a:lnTo>
                  <a:pt x="1346024" y="259956"/>
                </a:lnTo>
                <a:lnTo>
                  <a:pt x="1347560" y="251866"/>
                </a:lnTo>
                <a:close/>
              </a:path>
              <a:path w="1355978" h="291401">
                <a:moveTo>
                  <a:pt x="1777" y="0"/>
                </a:moveTo>
                <a:lnTo>
                  <a:pt x="0" y="9397"/>
                </a:lnTo>
                <a:lnTo>
                  <a:pt x="1328539" y="257804"/>
                </a:lnTo>
                <a:lnTo>
                  <a:pt x="1337477" y="254616"/>
                </a:lnTo>
                <a:lnTo>
                  <a:pt x="1330335" y="248447"/>
                </a:lnTo>
                <a:lnTo>
                  <a:pt x="1777" y="0"/>
                </a:lnTo>
                <a:close/>
              </a:path>
              <a:path w="1355978" h="291401">
                <a:moveTo>
                  <a:pt x="1330335" y="248447"/>
                </a:moveTo>
                <a:lnTo>
                  <a:pt x="1337477" y="254616"/>
                </a:lnTo>
                <a:lnTo>
                  <a:pt x="1345184" y="251866"/>
                </a:lnTo>
                <a:lnTo>
                  <a:pt x="1347560" y="251866"/>
                </a:lnTo>
                <a:lnTo>
                  <a:pt x="1347597" y="251675"/>
                </a:lnTo>
                <a:lnTo>
                  <a:pt x="1330335" y="248447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494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的处理过程示例</a:t>
            </a:r>
            <a:r>
              <a:rPr lang="en-US" altLang="zh-CN" sz="2000" dirty="0">
                <a:latin typeface="+mn-ea"/>
              </a:rPr>
              <a:t>--</a:t>
            </a:r>
            <a:r>
              <a:rPr lang="zh-CN" altLang="en-US" sz="2000" dirty="0">
                <a:latin typeface="+mn-ea"/>
              </a:rPr>
              <a:t>文档词频统计：</a:t>
            </a:r>
            <a:r>
              <a:rPr lang="en-US" altLang="zh-CN" sz="2000" dirty="0" err="1" smtClean="0">
                <a:latin typeface="+mn-ea"/>
              </a:rPr>
              <a:t>WordCount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伪代码：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203598"/>
            <a:ext cx="6269443" cy="35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+mn-ea"/>
              </a:rPr>
              <a:t>如何提供统一的计算框架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主要需求和目标：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实现自动并行化计算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为</a:t>
            </a:r>
            <a:r>
              <a:rPr lang="zh-CN" altLang="en-US" sz="1600" dirty="0">
                <a:latin typeface="+mn-ea"/>
              </a:rPr>
              <a:t>程序员隐藏系统层细节</a:t>
            </a:r>
          </a:p>
          <a:p>
            <a:r>
              <a:rPr lang="zh-CN" altLang="en-US" sz="2000" dirty="0">
                <a:latin typeface="+mn-ea"/>
              </a:rPr>
              <a:t>需要考虑的细节技术问题：</a:t>
            </a:r>
          </a:p>
          <a:p>
            <a:pPr lvl="1"/>
            <a:r>
              <a:rPr lang="en-US" altLang="zh-CN" dirty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管理和存储数据？如何划分数据？</a:t>
            </a:r>
          </a:p>
          <a:p>
            <a:pPr lvl="1"/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调度计算任务并分配</a:t>
            </a:r>
            <a:r>
              <a:rPr lang="en-US" altLang="zh-CN" sz="1600" dirty="0">
                <a:latin typeface="+mn-ea"/>
              </a:rPr>
              <a:t>map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reduce</a:t>
            </a:r>
            <a:r>
              <a:rPr lang="zh-CN" altLang="en-US" sz="1600" dirty="0">
                <a:latin typeface="+mn-ea"/>
              </a:rPr>
              <a:t>节点？</a:t>
            </a:r>
          </a:p>
          <a:p>
            <a:pPr lvl="1"/>
            <a:r>
              <a:rPr lang="zh-CN" altLang="en-US" sz="1600" dirty="0">
                <a:latin typeface="+mn-ea"/>
              </a:rPr>
              <a:t>	如果节点间需要共享或交换数据怎么办？</a:t>
            </a:r>
          </a:p>
          <a:p>
            <a:pPr lvl="1"/>
            <a:r>
              <a:rPr lang="zh-CN" altLang="en-US" sz="1600" dirty="0">
                <a:latin typeface="+mn-ea"/>
              </a:rPr>
              <a:t>	如何考虑数据通信和同步？</a:t>
            </a:r>
          </a:p>
          <a:p>
            <a:pPr lvl="1"/>
            <a:r>
              <a:rPr lang="zh-CN" altLang="en-US" sz="1600" dirty="0">
                <a:latin typeface="+mn-ea"/>
              </a:rPr>
              <a:t>	如何掌控节点的执行完成情况？如何收集中间和最终的结果数据？</a:t>
            </a:r>
          </a:p>
          <a:p>
            <a:pPr lvl="1"/>
            <a:r>
              <a:rPr lang="zh-CN" altLang="en-US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……</a:t>
            </a:r>
            <a:endParaRPr lang="zh-CN" altLang="en-US" sz="16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黑体"/>
                <a:cs typeface="黑体"/>
              </a:rPr>
              <a:t>问题：</a:t>
            </a:r>
            <a:r>
              <a:rPr lang="zh-CN" altLang="en-US" sz="2000" dirty="0">
                <a:latin typeface="+mn-ea"/>
              </a:rPr>
              <a:t>我们能把这些复杂的系统底层细节都交给系统去负责处理、以大大简化并行程序设计的难度和负担吗？</a:t>
            </a:r>
          </a:p>
          <a:p>
            <a:pPr lvl="1"/>
            <a:endParaRPr lang="zh-CN" altLang="en-US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统一架构，自动并行化并隐藏底层细节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67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+mn-ea"/>
              </a:rPr>
              <a:t>如何提供统一的计算框架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spc="10" dirty="0">
                <a:solidFill>
                  <a:srgbClr val="FF0000"/>
                </a:solidFill>
                <a:latin typeface="黑体"/>
                <a:cs typeface="黑体"/>
              </a:rPr>
              <a:t>答案：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之前的并行计算方法都未能</a:t>
            </a:r>
            <a:r>
              <a:rPr lang="zh-CN" altLang="en-US" sz="2000" dirty="0" smtClean="0">
                <a:latin typeface="+mn-ea"/>
              </a:rPr>
              <a:t>做到，但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做到了！</a:t>
            </a:r>
          </a:p>
          <a:p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提供一个统一的计算框架，可完成：</a:t>
            </a:r>
          </a:p>
          <a:p>
            <a:pPr lvl="1"/>
            <a:r>
              <a:rPr lang="zh-CN" altLang="en-US" sz="1600" dirty="0" smtClean="0">
                <a:latin typeface="+mn-ea"/>
              </a:rPr>
              <a:t>计算</a:t>
            </a:r>
            <a:r>
              <a:rPr lang="zh-CN" altLang="en-US" sz="1600" dirty="0">
                <a:latin typeface="+mn-ea"/>
              </a:rPr>
              <a:t>任务的划分和调度</a:t>
            </a:r>
          </a:p>
          <a:p>
            <a:pPr lvl="1"/>
            <a:r>
              <a:rPr lang="zh-CN" altLang="en-US" sz="1600" dirty="0" smtClean="0">
                <a:latin typeface="+mn-ea"/>
              </a:rPr>
              <a:t>数据</a:t>
            </a:r>
            <a:r>
              <a:rPr lang="zh-CN" altLang="en-US" sz="1600" dirty="0">
                <a:latin typeface="+mn-ea"/>
              </a:rPr>
              <a:t>的分布存储和划分</a:t>
            </a:r>
          </a:p>
          <a:p>
            <a:pPr lvl="1"/>
            <a:r>
              <a:rPr lang="zh-CN" altLang="en-US" sz="1600" dirty="0" smtClean="0">
                <a:latin typeface="+mn-ea"/>
              </a:rPr>
              <a:t>处理</a:t>
            </a:r>
            <a:r>
              <a:rPr lang="zh-CN" altLang="en-US" sz="1600" dirty="0">
                <a:latin typeface="+mn-ea"/>
              </a:rPr>
              <a:t>数据与计算任务的同步</a:t>
            </a:r>
          </a:p>
          <a:p>
            <a:pPr lvl="1"/>
            <a:r>
              <a:rPr lang="zh-CN" altLang="en-US" sz="1600" dirty="0">
                <a:latin typeface="+mn-ea"/>
              </a:rPr>
              <a:t>结果数据的收集整理</a:t>
            </a:r>
            <a:r>
              <a:rPr lang="en-US" altLang="zh-CN" sz="1600" dirty="0">
                <a:latin typeface="+mn-ea"/>
              </a:rPr>
              <a:t>(sorting, combining, partitioning,…)</a:t>
            </a:r>
          </a:p>
          <a:p>
            <a:pPr lvl="1"/>
            <a:r>
              <a:rPr lang="zh-CN" altLang="en-US" sz="1600" dirty="0" smtClean="0">
                <a:latin typeface="+mn-ea"/>
              </a:rPr>
              <a:t>系统</a:t>
            </a:r>
            <a:r>
              <a:rPr lang="zh-CN" altLang="en-US" sz="1600" dirty="0">
                <a:latin typeface="+mn-ea"/>
              </a:rPr>
              <a:t>通信、负载平衡、计算性能优化处理</a:t>
            </a:r>
          </a:p>
          <a:p>
            <a:pPr lvl="1"/>
            <a:r>
              <a:rPr lang="zh-CN" altLang="en-US" sz="1600" dirty="0" smtClean="0">
                <a:latin typeface="+mn-ea"/>
              </a:rPr>
              <a:t>处理</a:t>
            </a:r>
            <a:r>
              <a:rPr lang="zh-CN" altLang="en-US" sz="1600" dirty="0">
                <a:latin typeface="+mn-ea"/>
              </a:rPr>
              <a:t>系统节点出错检测和失效恢复</a:t>
            </a: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统一架构，自动并行化并隐藏底层细节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3593299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MapReduce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基本构架与组件</a:t>
            </a:r>
          </a:p>
        </p:txBody>
      </p:sp>
      <p:sp>
        <p:nvSpPr>
          <p:cNvPr id="14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557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96993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数据存储与计算节点架构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43558"/>
            <a:ext cx="7047619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3593299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基本构架与组件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+mn-ea"/>
              </a:rPr>
              <a:t>MapReduce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介绍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616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工作过程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74963"/>
            <a:ext cx="7068294" cy="432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4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3"/>
          <p:cNvSpPr>
            <a:spLocks noEditPoints="1"/>
          </p:cNvSpPr>
          <p:nvPr/>
        </p:nvSpPr>
        <p:spPr bwMode="auto">
          <a:xfrm flipH="1">
            <a:off x="5048919" y="1551704"/>
            <a:ext cx="2142122" cy="1813856"/>
          </a:xfrm>
          <a:custGeom>
            <a:avLst/>
            <a:gdLst>
              <a:gd name="T0" fmla="*/ 2147483646 w 2820"/>
              <a:gd name="T1" fmla="*/ 2147483646 h 2912"/>
              <a:gd name="T2" fmla="*/ 2147483646 w 2820"/>
              <a:gd name="T3" fmla="*/ 2147483646 h 2912"/>
              <a:gd name="T4" fmla="*/ 2147483646 w 2820"/>
              <a:gd name="T5" fmla="*/ 2147483646 h 2912"/>
              <a:gd name="T6" fmla="*/ 2147483646 w 2820"/>
              <a:gd name="T7" fmla="*/ 2147483646 h 2912"/>
              <a:gd name="T8" fmla="*/ 2147483646 w 2820"/>
              <a:gd name="T9" fmla="*/ 2147483646 h 2912"/>
              <a:gd name="T10" fmla="*/ 2147483646 w 2820"/>
              <a:gd name="T11" fmla="*/ 2147483646 h 2912"/>
              <a:gd name="T12" fmla="*/ 2147483646 w 2820"/>
              <a:gd name="T13" fmla="*/ 2147483646 h 2912"/>
              <a:gd name="T14" fmla="*/ 2147483646 w 2820"/>
              <a:gd name="T15" fmla="*/ 2147483646 h 2912"/>
              <a:gd name="T16" fmla="*/ 0 w 2820"/>
              <a:gd name="T17" fmla="*/ 2147483646 h 2912"/>
              <a:gd name="T18" fmla="*/ 2147483646 w 2820"/>
              <a:gd name="T19" fmla="*/ 2147483646 h 2912"/>
              <a:gd name="T20" fmla="*/ 2147483646 w 2820"/>
              <a:gd name="T21" fmla="*/ 2147483646 h 2912"/>
              <a:gd name="T22" fmla="*/ 2147483646 w 2820"/>
              <a:gd name="T23" fmla="*/ 2147483646 h 2912"/>
              <a:gd name="T24" fmla="*/ 2147483646 w 2820"/>
              <a:gd name="T25" fmla="*/ 2147483646 h 2912"/>
              <a:gd name="T26" fmla="*/ 2147483646 w 2820"/>
              <a:gd name="T27" fmla="*/ 2147483646 h 2912"/>
              <a:gd name="T28" fmla="*/ 2147483646 w 2820"/>
              <a:gd name="T29" fmla="*/ 2147483646 h 2912"/>
              <a:gd name="T30" fmla="*/ 2147483646 w 2820"/>
              <a:gd name="T31" fmla="*/ 2147483646 h 2912"/>
              <a:gd name="T32" fmla="*/ 2147483646 w 2820"/>
              <a:gd name="T33" fmla="*/ 2147483646 h 2912"/>
              <a:gd name="T34" fmla="*/ 2147483646 w 2820"/>
              <a:gd name="T35" fmla="*/ 2147483646 h 2912"/>
              <a:gd name="T36" fmla="*/ 2147483646 w 2820"/>
              <a:gd name="T37" fmla="*/ 2147483646 h 2912"/>
              <a:gd name="T38" fmla="*/ 2147483646 w 2820"/>
              <a:gd name="T39" fmla="*/ 2147483646 h 2912"/>
              <a:gd name="T40" fmla="*/ 2147483646 w 2820"/>
              <a:gd name="T41" fmla="*/ 2147483646 h 2912"/>
              <a:gd name="T42" fmla="*/ 2147483646 w 2820"/>
              <a:gd name="T43" fmla="*/ 2147483646 h 2912"/>
              <a:gd name="T44" fmla="*/ 2147483646 w 2820"/>
              <a:gd name="T45" fmla="*/ 2147483646 h 2912"/>
              <a:gd name="T46" fmla="*/ 2147483646 w 2820"/>
              <a:gd name="T47" fmla="*/ 2147483646 h 2912"/>
              <a:gd name="T48" fmla="*/ 2147483646 w 2820"/>
              <a:gd name="T49" fmla="*/ 2147483646 h 2912"/>
              <a:gd name="T50" fmla="*/ 2147483646 w 2820"/>
              <a:gd name="T51" fmla="*/ 2147483646 h 2912"/>
              <a:gd name="T52" fmla="*/ 2147483646 w 2820"/>
              <a:gd name="T53" fmla="*/ 2147483646 h 2912"/>
              <a:gd name="T54" fmla="*/ 2147483646 w 2820"/>
              <a:gd name="T55" fmla="*/ 2147483646 h 2912"/>
              <a:gd name="T56" fmla="*/ 2147483646 w 2820"/>
              <a:gd name="T57" fmla="*/ 2147483646 h 2912"/>
              <a:gd name="T58" fmla="*/ 2147483646 w 2820"/>
              <a:gd name="T59" fmla="*/ 2147483646 h 2912"/>
              <a:gd name="T60" fmla="*/ 2147483646 w 2820"/>
              <a:gd name="T61" fmla="*/ 2147483646 h 2912"/>
              <a:gd name="T62" fmla="*/ 2147483646 w 2820"/>
              <a:gd name="T63" fmla="*/ 2147483646 h 2912"/>
              <a:gd name="T64" fmla="*/ 2147483646 w 2820"/>
              <a:gd name="T65" fmla="*/ 2147483646 h 2912"/>
              <a:gd name="T66" fmla="*/ 2147483646 w 2820"/>
              <a:gd name="T67" fmla="*/ 2147483646 h 2912"/>
              <a:gd name="T68" fmla="*/ 2147483646 w 2820"/>
              <a:gd name="T69" fmla="*/ 2147483646 h 2912"/>
              <a:gd name="T70" fmla="*/ 2147483646 w 2820"/>
              <a:gd name="T71" fmla="*/ 2147483646 h 2912"/>
              <a:gd name="T72" fmla="*/ 2147483646 w 2820"/>
              <a:gd name="T73" fmla="*/ 2147483646 h 2912"/>
              <a:gd name="T74" fmla="*/ 2147483646 w 2820"/>
              <a:gd name="T75" fmla="*/ 2147483646 h 2912"/>
              <a:gd name="T76" fmla="*/ 2147483646 w 2820"/>
              <a:gd name="T77" fmla="*/ 2147483646 h 2912"/>
              <a:gd name="T78" fmla="*/ 2147483646 w 2820"/>
              <a:gd name="T79" fmla="*/ 2147483646 h 2912"/>
              <a:gd name="T80" fmla="*/ 2147483646 w 2820"/>
              <a:gd name="T81" fmla="*/ 2147483646 h 2912"/>
              <a:gd name="T82" fmla="*/ 2147483646 w 2820"/>
              <a:gd name="T83" fmla="*/ 2147483646 h 2912"/>
              <a:gd name="T84" fmla="*/ 2147483646 w 2820"/>
              <a:gd name="T85" fmla="*/ 2147483646 h 2912"/>
              <a:gd name="T86" fmla="*/ 2147483646 w 2820"/>
              <a:gd name="T87" fmla="*/ 2147483646 h 2912"/>
              <a:gd name="T88" fmla="*/ 2147483646 w 2820"/>
              <a:gd name="T89" fmla="*/ 2147483646 h 2912"/>
              <a:gd name="T90" fmla="*/ 2147483646 w 2820"/>
              <a:gd name="T91" fmla="*/ 2147483646 h 291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820"/>
              <a:gd name="T139" fmla="*/ 0 h 2912"/>
              <a:gd name="T140" fmla="*/ 2820 w 2820"/>
              <a:gd name="T141" fmla="*/ 2912 h 291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029841" y="904476"/>
            <a:ext cx="3988974" cy="4043537"/>
            <a:chOff x="0" y="0"/>
            <a:chExt cx="2590" cy="2468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5432887">
              <a:off x="1655" y="746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50000">
                  <a:schemeClr val="hlink"/>
                </a:gs>
                <a:gs pos="100000">
                  <a:srgbClr val="0047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Combiner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rot="5432887">
              <a:off x="1207" y="27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181847"/>
                </a:gs>
                <a:gs pos="50000">
                  <a:schemeClr val="accent2"/>
                </a:gs>
                <a:gs pos="100000">
                  <a:srgbClr val="1818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InputSplits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 rot="5432887">
              <a:off x="1255" y="1497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181847"/>
                </a:gs>
                <a:gs pos="50000">
                  <a:schemeClr val="accent2"/>
                </a:gs>
                <a:gs pos="100000">
                  <a:srgbClr val="1818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5400000">
              <a:off x="846" y="774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576869"/>
                </a:gs>
                <a:gs pos="50000">
                  <a:schemeClr val="accent1"/>
                </a:gs>
                <a:gs pos="100000">
                  <a:srgbClr val="576869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marL="273050" indent="-273050" eaLnBrk="1" hangingPunct="1">
                <a:spcBef>
                  <a:spcPts val="575"/>
                </a:spcBef>
                <a:spcAft>
                  <a:spcPts val="60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Partitioner</a:t>
              </a:r>
              <a:endParaRPr 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3050" indent="-273050" eaLnBrk="1" hangingPunct="1">
                <a:spcBef>
                  <a:spcPts val="575"/>
                </a:spcBef>
                <a:spcAft>
                  <a:spcPts val="60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&amp; Shuffle</a:t>
              </a:r>
            </a:p>
            <a:p>
              <a:pPr marL="273050" indent="-273050" eaLnBrk="1" hangingPunct="1">
                <a:spcBef>
                  <a:spcPts val="575"/>
                </a:spcBef>
                <a:spcAft>
                  <a:spcPts val="60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&amp; Sort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 rot="5432887">
              <a:off x="379" y="66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50000">
                  <a:schemeClr val="hlink"/>
                </a:gs>
                <a:gs pos="100000">
                  <a:srgbClr val="0047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InputFormat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 rot="5432887">
              <a:off x="412" y="1533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50000">
                  <a:schemeClr val="hlink"/>
                </a:gs>
                <a:gs pos="100000">
                  <a:srgbClr val="0047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Reducer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5432887">
              <a:off x="-27" y="815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181847"/>
                </a:gs>
                <a:gs pos="50000">
                  <a:schemeClr val="accent2"/>
                </a:gs>
                <a:gs pos="100000">
                  <a:srgbClr val="1818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RecordReader</a:t>
              </a:r>
            </a:p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98599" y="810573"/>
            <a:ext cx="120216" cy="23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74257" y="906370"/>
            <a:ext cx="2246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1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816424"/>
          </a:xfrm>
        </p:spPr>
        <p:txBody>
          <a:bodyPr/>
          <a:lstStyle/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定义了数据文件如何分割和读取</a:t>
            </a:r>
          </a:p>
          <a:p>
            <a:pPr marR="6350"/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InputFormat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提供了以下一些功能：</a:t>
            </a:r>
          </a:p>
          <a:p>
            <a:pPr marL="412750"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选择文件或者其它对象，用来作为输入</a:t>
            </a:r>
          </a:p>
          <a:p>
            <a:pPr marL="412750"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定义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InputSplits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, 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将一个文件分为不同任务</a:t>
            </a:r>
          </a:p>
          <a:p>
            <a:pPr marL="412750"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为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RecordReader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提供一个工厂，用来读取这个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文件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412750" marR="6350" lvl="1"/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r>
              <a:rPr lang="en-US" altLang="zh-CN" sz="20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FileInputFormat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是其子类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，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实现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了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InputFormat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的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getSplits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()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方法，将输入的文件划分为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InputSplit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（输入块）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InputFormat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1419622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816424"/>
          </a:xfrm>
        </p:spPr>
        <p:txBody>
          <a:bodyPr/>
          <a:lstStyle/>
          <a:p>
            <a:pPr marL="12700" marR="6350"/>
            <a:r>
              <a:rPr lang="en-US" altLang="zh-CN" sz="20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FileInputFormat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有</a:t>
            </a:r>
            <a:r>
              <a:rPr lang="en-US" altLang="zh-CN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2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个子类：</a:t>
            </a:r>
            <a:endParaRPr lang="en-US" altLang="zh-CN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L="412750" marR="6350" lvl="1"/>
            <a:r>
              <a:rPr lang="en-US" altLang="zh-CN" sz="16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SequenceFileInputFormat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二进制形式存放的键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/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值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文件</a:t>
            </a:r>
            <a:endParaRPr lang="zh-CN" altLang="en-US" sz="16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L="412750" marR="6350" lvl="1"/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TextInputFormat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是文本文件的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处理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412750" marR="6350" lvl="1"/>
            <a:r>
              <a:rPr lang="zh-CN" altLang="en-US" sz="1600" dirty="0">
                <a:latin typeface="+mn-ea"/>
              </a:rPr>
              <a:t>他们的</a:t>
            </a:r>
            <a:r>
              <a:rPr lang="en-US" altLang="zh-CN" sz="1600" dirty="0" err="1">
                <a:latin typeface="+mn-ea"/>
              </a:rPr>
              <a:t>createRecordReader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分别返回</a:t>
            </a:r>
            <a:r>
              <a:rPr lang="en-US" altLang="zh-CN" sz="1600" dirty="0" err="1">
                <a:latin typeface="+mn-ea"/>
              </a:rPr>
              <a:t>SequenceFileRecordReader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 err="1">
                <a:latin typeface="+mn-ea"/>
              </a:rPr>
              <a:t>LineRecordReader</a:t>
            </a:r>
            <a:r>
              <a:rPr lang="zh-CN" altLang="en-US" sz="1600" dirty="0" smtClean="0">
                <a:latin typeface="+mn-ea"/>
              </a:rPr>
              <a:t>实例</a:t>
            </a:r>
            <a:endParaRPr lang="en-US" altLang="zh-CN" sz="1600" dirty="0" smtClean="0">
              <a:latin typeface="+mn-ea"/>
            </a:endParaRPr>
          </a:p>
          <a:p>
            <a:pPr marL="412750" marR="6350" lvl="1"/>
            <a:endParaRPr lang="en-US" altLang="zh-CN" sz="1600" dirty="0" smtClean="0">
              <a:latin typeface="+mn-ea"/>
            </a:endParaRPr>
          </a:p>
          <a:p>
            <a:pPr marR="6350"/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 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hadoop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默认的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InputFormat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是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TextInputFormat</a:t>
            </a:r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InputFormat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1419622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1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 fontScale="92500" lnSpcReduction="20000"/>
          </a:bodyPr>
          <a:lstStyle/>
          <a:p>
            <a:pPr marR="6350"/>
            <a:r>
              <a:rPr lang="en-US" altLang="zh-CN" sz="2200" spc="-65" dirty="0" err="1">
                <a:solidFill>
                  <a:srgbClr val="051821"/>
                </a:solidFill>
                <a:latin typeface="+mn-ea"/>
                <a:cs typeface="Verdana"/>
              </a:rPr>
              <a:t>InputSplit</a:t>
            </a:r>
            <a:r>
              <a:rPr lang="zh-CN" altLang="en-US" sz="2200" spc="-65" dirty="0">
                <a:solidFill>
                  <a:srgbClr val="051821"/>
                </a:solidFill>
                <a:latin typeface="+mn-ea"/>
                <a:cs typeface="Verdana"/>
              </a:rPr>
              <a:t>定义了输入到单个</a:t>
            </a:r>
            <a:r>
              <a:rPr lang="en-US" altLang="zh-CN" sz="2200" spc="-65" dirty="0">
                <a:solidFill>
                  <a:srgbClr val="051821"/>
                </a:solidFill>
                <a:latin typeface="+mn-ea"/>
                <a:cs typeface="Verdana"/>
              </a:rPr>
              <a:t>Map</a:t>
            </a:r>
            <a:r>
              <a:rPr lang="zh-CN" altLang="en-US" sz="2200" spc="-65" dirty="0">
                <a:solidFill>
                  <a:srgbClr val="051821"/>
                </a:solidFill>
                <a:latin typeface="+mn-ea"/>
                <a:cs typeface="Verdana"/>
              </a:rPr>
              <a:t>任务的输入数据</a:t>
            </a:r>
          </a:p>
          <a:p>
            <a:pPr marR="6350"/>
            <a:r>
              <a:rPr lang="zh-CN" altLang="en-US" sz="2200" spc="-65" dirty="0">
                <a:solidFill>
                  <a:srgbClr val="051821"/>
                </a:solidFill>
                <a:latin typeface="+mn-ea"/>
                <a:cs typeface="Verdana"/>
              </a:rPr>
              <a:t>一个</a:t>
            </a:r>
            <a:r>
              <a:rPr lang="en-US" altLang="zh-CN" sz="2200" spc="-65" dirty="0" err="1">
                <a:solidFill>
                  <a:srgbClr val="051821"/>
                </a:solidFill>
                <a:latin typeface="+mn-ea"/>
                <a:cs typeface="Verdana"/>
              </a:rPr>
              <a:t>MapReduce</a:t>
            </a:r>
            <a:r>
              <a:rPr lang="zh-CN" altLang="en-US" sz="2200" spc="-65" dirty="0">
                <a:solidFill>
                  <a:srgbClr val="051821"/>
                </a:solidFill>
                <a:latin typeface="+mn-ea"/>
                <a:cs typeface="Verdana"/>
              </a:rPr>
              <a:t>程序被统称为一个</a:t>
            </a:r>
            <a:r>
              <a:rPr lang="en-US" altLang="zh-CN" sz="2200" spc="-65" dirty="0">
                <a:solidFill>
                  <a:srgbClr val="051821"/>
                </a:solidFill>
                <a:latin typeface="+mn-ea"/>
                <a:cs typeface="Verdana"/>
              </a:rPr>
              <a:t>Job</a:t>
            </a:r>
            <a:r>
              <a:rPr lang="zh-CN" altLang="en-US" sz="2200" spc="-65" dirty="0">
                <a:solidFill>
                  <a:srgbClr val="051821"/>
                </a:solidFill>
                <a:latin typeface="+mn-ea"/>
                <a:cs typeface="Verdana"/>
              </a:rPr>
              <a:t>，可能有上百个任务构成</a:t>
            </a:r>
          </a:p>
          <a:p>
            <a:pPr marR="6350"/>
            <a:r>
              <a:rPr lang="en-US" altLang="zh-CN" sz="2200" spc="-65" dirty="0" err="1">
                <a:solidFill>
                  <a:srgbClr val="051821"/>
                </a:solidFill>
                <a:latin typeface="+mn-ea"/>
                <a:cs typeface="Verdana"/>
              </a:rPr>
              <a:t>InputSplit</a:t>
            </a:r>
            <a:r>
              <a:rPr lang="zh-CN" altLang="en-US" sz="2200" spc="-65" dirty="0">
                <a:solidFill>
                  <a:srgbClr val="051821"/>
                </a:solidFill>
                <a:latin typeface="+mn-ea"/>
                <a:cs typeface="Verdana"/>
              </a:rPr>
              <a:t>将文件分为</a:t>
            </a:r>
            <a:r>
              <a:rPr lang="en-US" altLang="zh-CN" sz="2200" spc="-65" dirty="0" smtClean="0">
                <a:solidFill>
                  <a:srgbClr val="051821"/>
                </a:solidFill>
                <a:latin typeface="+mn-ea"/>
                <a:cs typeface="Verdana"/>
              </a:rPr>
              <a:t>64MB</a:t>
            </a:r>
            <a:r>
              <a:rPr lang="zh-CN" altLang="en-US" sz="2200" spc="-65" dirty="0" smtClean="0">
                <a:solidFill>
                  <a:srgbClr val="051821"/>
                </a:solidFill>
                <a:latin typeface="+mn-ea"/>
                <a:cs typeface="Verdana"/>
              </a:rPr>
              <a:t>大小</a:t>
            </a:r>
            <a:endParaRPr lang="en-US" altLang="zh-CN" sz="22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>
              <a:lnSpc>
                <a:spcPct val="150000"/>
              </a:lnSpc>
              <a:spcBef>
                <a:spcPts val="575"/>
              </a:spcBef>
              <a:buSzPct val="85000"/>
            </a:pPr>
            <a:r>
              <a:rPr lang="zh-CN" altLang="en-US" sz="2200" dirty="0">
                <a:latin typeface="+mn-ea"/>
              </a:rPr>
              <a:t>配置文件</a:t>
            </a:r>
            <a:r>
              <a:rPr lang="en-US" altLang="zh-CN" sz="2200" dirty="0" smtClean="0">
                <a:latin typeface="+mn-ea"/>
              </a:rPr>
              <a:t>hadoop-site.xml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575"/>
              </a:spcBef>
              <a:buSzPct val="85000"/>
            </a:pPr>
            <a:r>
              <a:rPr lang="en-US" altLang="zh-CN" sz="1700" dirty="0" err="1" smtClean="0">
                <a:latin typeface="+mn-ea"/>
              </a:rPr>
              <a:t>mapred.min.split.size</a:t>
            </a:r>
            <a:r>
              <a:rPr lang="zh-CN" altLang="en-US" sz="1700" dirty="0">
                <a:latin typeface="+mn-ea"/>
              </a:rPr>
              <a:t>参数</a:t>
            </a:r>
            <a:r>
              <a:rPr lang="zh-CN" altLang="en-US" sz="1700" dirty="0" smtClean="0">
                <a:latin typeface="+mn-ea"/>
              </a:rPr>
              <a:t>控制拆分的大小</a:t>
            </a:r>
            <a:endParaRPr lang="en-US" altLang="zh-CN" sz="17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575"/>
              </a:spcBef>
              <a:buSzPct val="85000"/>
            </a:pPr>
            <a:r>
              <a:rPr lang="en-US" altLang="zh-CN" sz="1700" dirty="0" err="1">
                <a:latin typeface="+mn-ea"/>
              </a:rPr>
              <a:t>mapred.tasktracker.map.taks.maximum</a:t>
            </a:r>
            <a:r>
              <a:rPr lang="zh-CN" altLang="en-US" sz="1700" dirty="0">
                <a:latin typeface="+mn-ea"/>
              </a:rPr>
              <a:t>用来控制某一个节点上所有</a:t>
            </a:r>
            <a:r>
              <a:rPr lang="en-US" altLang="zh-CN" sz="1700" dirty="0">
                <a:latin typeface="+mn-ea"/>
              </a:rPr>
              <a:t>map</a:t>
            </a:r>
            <a:r>
              <a:rPr lang="zh-CN" altLang="en-US" sz="1700" dirty="0">
                <a:latin typeface="+mn-ea"/>
              </a:rPr>
              <a:t>任务的最大数目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InputSplit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2365990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7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InputSplit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定义了一个数据分块，但是没有定义如何读取数据记录</a:t>
            </a:r>
          </a:p>
          <a:p>
            <a:pPr marR="6350"/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RecordReader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实际上定义了如何将数据记录转化为一个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(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key,value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对的详细方法，并将数据记录传给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Mapper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类</a:t>
            </a:r>
          </a:p>
          <a:p>
            <a:pPr marR="6350"/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TextInputFormat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提供了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LineRecordReader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，读入一个文本行数据记录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RecordReader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760" y="3219822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83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每一个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Mapper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类的实例生成了一个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Java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进程，负责处理某一个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InputSplit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上的数据</a:t>
            </a: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有两个额外的参数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OutputCollector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以及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Reporter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，前者用来收集中间结果，后者用来获得环境参数以及设置当前执行的状态。</a:t>
            </a: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现在的版本用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Mapper.Context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提供给每一个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Mapper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函数，用来提供上面两个对象的功能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4064795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2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83568" y="3579862"/>
            <a:ext cx="8002382" cy="1070653"/>
          </a:xfrm>
        </p:spPr>
        <p:txBody>
          <a:bodyPr>
            <a:normAutofit/>
          </a:bodyPr>
          <a:lstStyle/>
          <a:p>
            <a:pPr marR="6350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合并相同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key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的键值对，减少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partitioner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数据通信开销</a:t>
            </a:r>
          </a:p>
          <a:p>
            <a:pPr marR="6350"/>
            <a:r>
              <a:rPr lang="en-US" altLang="zh-CN" sz="1600" dirty="0"/>
              <a:t>combiner</a:t>
            </a:r>
            <a:r>
              <a:rPr lang="zh-CN" altLang="en-US" sz="1600" dirty="0"/>
              <a:t>没有默认的</a:t>
            </a:r>
            <a:r>
              <a:rPr lang="zh-CN" altLang="en-US" sz="1600" dirty="0" smtClean="0"/>
              <a:t>实现，需要显式设置</a:t>
            </a:r>
            <a:r>
              <a:rPr lang="en-US" altLang="zh-CN" sz="16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conf.setCombinerClass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(</a:t>
            </a:r>
            <a:r>
              <a:rPr lang="en-US" altLang="zh-CN" sz="16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XXX.class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</a:p>
          <a:p>
            <a:pPr marR="6350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它是本地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执行的一个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Reducer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，满足一定的条件才能够执行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 descr="combiner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20" y="575788"/>
            <a:ext cx="5084475" cy="273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椭圆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3528392" cy="49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75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83568" y="3364760"/>
            <a:ext cx="8002382" cy="1583254"/>
          </a:xfrm>
        </p:spPr>
        <p:txBody>
          <a:bodyPr>
            <a:normAutofit/>
          </a:bodyPr>
          <a:lstStyle/>
          <a:p>
            <a:pPr marR="6350"/>
            <a:r>
              <a:rPr lang="en-US" altLang="zh-CN" sz="16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Partitioner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 &amp; Shuffle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：在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Map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工作完成之后，每一个 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Map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函数会将结果传到对应的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Reducer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所在的节点，此时，用户可以提供一个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Partitioner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类，用来决定一个给定的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key,value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对传给哪个节点</a:t>
            </a:r>
          </a:p>
          <a:p>
            <a:pPr marR="6350"/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Sort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：传输到每一个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Reducer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节点上的、将被所有的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Reduce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函数接收到的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Key,value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对会被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Hadoop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自动排序（即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Map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生成的结果传送到某一个节点的时候，会被自动排序）</a:t>
            </a:r>
            <a:endParaRPr lang="en-US" altLang="zh-CN" sz="16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Partitioner</a:t>
            </a:r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 &amp; Sort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71550"/>
            <a:ext cx="6048672" cy="228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椭圆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97" y="1419622"/>
            <a:ext cx="4902222" cy="129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0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做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用户定义的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Reduce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操作</a:t>
            </a: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接收到一个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OutputCollector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的类作为输出</a:t>
            </a: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新版本的编程接口是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Reducer.Context</a:t>
            </a:r>
            <a:endParaRPr lang="en-US" altLang="zh-CN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68" y="805199"/>
            <a:ext cx="3883198" cy="38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91830"/>
            <a:ext cx="1959633" cy="40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8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大规模数据处理时，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在三个层面上的基本构思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如何对付大数据处理：分而治之</a:t>
            </a:r>
          </a:p>
          <a:p>
            <a:pPr lvl="1"/>
            <a:r>
              <a:rPr lang="zh-CN" altLang="en-US" sz="1600" dirty="0">
                <a:latin typeface="+mn-ea"/>
              </a:rPr>
              <a:t>对相互间不具有计算依赖关系的大数据，实现并行最</a:t>
            </a:r>
            <a:r>
              <a:rPr lang="zh-CN" altLang="en-US" sz="1600" dirty="0" smtClean="0">
                <a:latin typeface="+mn-ea"/>
              </a:rPr>
              <a:t>自然</a:t>
            </a:r>
            <a:r>
              <a:rPr lang="zh-CN" altLang="en-US" sz="1600" dirty="0">
                <a:latin typeface="+mn-ea"/>
              </a:rPr>
              <a:t>的办法就是采取分而治之的策略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上升到抽象模型：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Mapper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Reducer</a:t>
            </a:r>
          </a:p>
          <a:p>
            <a:pPr lvl="1"/>
            <a:r>
              <a:rPr lang="en-US" altLang="zh-CN" sz="1600" dirty="0">
                <a:latin typeface="+mn-ea"/>
              </a:rPr>
              <a:t>MPI</a:t>
            </a:r>
            <a:r>
              <a:rPr lang="zh-CN" altLang="en-US" sz="1600" dirty="0">
                <a:latin typeface="+mn-ea"/>
              </a:rPr>
              <a:t>等并行计算方法缺少高层并行编程模型，为了克服这 一缺陷，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借鉴了</a:t>
            </a:r>
            <a:r>
              <a:rPr lang="en-US" altLang="zh-CN" sz="1600" dirty="0">
                <a:latin typeface="+mn-ea"/>
              </a:rPr>
              <a:t>Lisp</a:t>
            </a:r>
            <a:r>
              <a:rPr lang="zh-CN" altLang="en-US" sz="1600" dirty="0">
                <a:latin typeface="+mn-ea"/>
              </a:rPr>
              <a:t>函数式语言中的思想，用 </a:t>
            </a:r>
            <a:r>
              <a:rPr lang="en-US" altLang="zh-CN" sz="1600" dirty="0">
                <a:latin typeface="+mn-ea"/>
              </a:rPr>
              <a:t>Map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Reduce</a:t>
            </a:r>
            <a:r>
              <a:rPr lang="zh-CN" altLang="en-US" sz="1600" dirty="0">
                <a:latin typeface="+mn-ea"/>
              </a:rPr>
              <a:t>两个函数提供了高层的并行编程抽象模型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上升到构架：统一构架，为程序员隐藏系统层细节</a:t>
            </a:r>
          </a:p>
          <a:p>
            <a:pPr lvl="1"/>
            <a:r>
              <a:rPr lang="en-US" altLang="zh-CN" sz="1600" dirty="0">
                <a:latin typeface="+mn-ea"/>
              </a:rPr>
              <a:t>MPI</a:t>
            </a:r>
            <a:r>
              <a:rPr lang="zh-CN" altLang="en-US" sz="1600" dirty="0">
                <a:latin typeface="+mn-ea"/>
              </a:rPr>
              <a:t>等并行计算方法缺少统一的计算框架支持，程序员需 要考虑数据存储、划分、分发、结果收集、错误恢复等 诸多细节；为此，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设计并提供了统一的计算框 架，为程序员隐藏了绝大多数系统层面的处理细节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写入到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HDFS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的所有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OutputFormat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都继承自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FileOutputFormat</a:t>
            </a:r>
            <a:endParaRPr lang="en-US" altLang="zh-CN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每一个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Reducer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都写一个文件到一个共同的输出目录，文件名是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part-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nnnnn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，其中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nnnnn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是与每一个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reducer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相关的一个号（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partition id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）</a:t>
            </a:r>
          </a:p>
          <a:p>
            <a:pPr marR="6350"/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FileOutputFormat.setOutputPath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()</a:t>
            </a:r>
          </a:p>
          <a:p>
            <a:pPr marR="6350"/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JobConf.setOutputFormat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()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OutputFormat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68" y="805199"/>
            <a:ext cx="3883198" cy="38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73431"/>
            <a:ext cx="1959633" cy="40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4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基本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MapReduce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算法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3593299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基本构架与组件</a:t>
            </a:r>
          </a:p>
        </p:txBody>
      </p:sp>
      <p:sp>
        <p:nvSpPr>
          <p:cNvPr id="14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8108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自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MapReduce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发明后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,Google</a:t>
            </a:r>
            <a:r>
              <a:rPr lang="zh-CN" altLang="en-US" sz="2000" spc="-65">
                <a:solidFill>
                  <a:srgbClr val="051821"/>
                </a:solidFill>
                <a:latin typeface="+mn-ea"/>
                <a:cs typeface="Verdana"/>
              </a:rPr>
              <a:t>大量</a:t>
            </a:r>
            <a:r>
              <a:rPr lang="zh-CN" altLang="en-US" sz="2000" spc="-65" smtClean="0">
                <a:solidFill>
                  <a:srgbClr val="051821"/>
                </a:solidFill>
                <a:latin typeface="+mn-ea"/>
                <a:cs typeface="Verdana"/>
              </a:rPr>
              <a:t>用于对各种</a:t>
            </a:r>
            <a:r>
              <a:rPr lang="zh-CN" altLang="en-US" sz="2000" spc="-65">
                <a:solidFill>
                  <a:srgbClr val="051821"/>
                </a:solidFill>
                <a:latin typeface="+mn-ea"/>
                <a:cs typeface="Verdana"/>
              </a:rPr>
              <a:t>海量</a:t>
            </a:r>
            <a:r>
              <a:rPr lang="zh-CN" altLang="en-US" sz="2000" spc="-65" smtClean="0">
                <a:solidFill>
                  <a:srgbClr val="051821"/>
                </a:solidFill>
                <a:latin typeface="+mn-ea"/>
                <a:cs typeface="Verdana"/>
              </a:rPr>
              <a:t>数据的处理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,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目前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Google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内部有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7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千以上的程序基于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MapReduce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实现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r>
              <a:rPr lang="en-US" altLang="zh-CN" sz="20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MapReduce</a:t>
            </a:r>
            <a:r>
              <a:rPr lang="en-US" altLang="zh-CN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 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可广泛应用于搜索引擎（文档倒排索引，网页链接图分析与 页面排序等）、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Web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日志分析、文档分析处理、机器学习、 机器翻译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等</a:t>
            </a: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应用于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各种大规模数据并行计算应用领域</a:t>
            </a:r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3995936" y="2974854"/>
            <a:ext cx="4320480" cy="1914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20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基本算法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各种全局数据相关性小、能适当划分数据的计算任务，如：</a:t>
            </a: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分布式排序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分布式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GREP(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文本匹配查找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关系代数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操作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如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：选择，投影，求交集、并集，连接，成组，聚合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…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矩阵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向量相乘、矩阵相乘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词频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统计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(word count)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，词频重要性分析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(TF-IDF)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单词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同现关系分析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典型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的应用如从生物医学文献中自动挖掘基因交互作用关系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文档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倒排索引</a:t>
            </a:r>
          </a:p>
          <a:p>
            <a:pPr marR="6350" lvl="1"/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……</a:t>
            </a:r>
            <a:endParaRPr lang="zh-CN" altLang="en-US" sz="16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可解决哪些问题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5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复杂算法或应用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Web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搜索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网页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爬取、倒排索引、网页排序、搜索算法</a:t>
            </a:r>
          </a:p>
          <a:p>
            <a:pPr marR="6350" lvl="1"/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Web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访问日志分析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分析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和挖掘用户在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Web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上的访问、购物行为特征、以定制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个性化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用户界面或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投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放用户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感兴趣的产品广告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数据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/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文本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统计分析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914400" marR="6350" lvl="2" indent="0">
              <a:buNone/>
            </a:pP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如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科技文献引用关系分析和统计、专利文献引用分析和统计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图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算法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并行化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宽度优先搜索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最短路径问题，可克服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Dijkstra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串行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算法的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不足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，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最小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生成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树，子树搜索、比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对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Web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链接图分析算法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PageRank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，垃圾邮件连接分析</a:t>
            </a: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聚类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clustring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)</a:t>
            </a:r>
          </a:p>
          <a:p>
            <a:pPr marL="914400" marR="6350" lvl="2" indent="0">
              <a:buNone/>
            </a:pP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文档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聚类、图聚类、其它数据集聚类</a:t>
            </a:r>
          </a:p>
          <a:p>
            <a:pPr marR="6350"/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可解决哪些问题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20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复杂算法或应用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相似性比较分析算法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字符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序列、文档、图、数据集相似性比较分析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基于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统计的文本处理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最大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期望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(EM)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统计模型，隐马可夫模型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(HMM)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，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……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机器学习</a:t>
            </a:r>
            <a:endParaRPr lang="zh-CN" altLang="en-US" sz="16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监督学习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、无监督学习、分类算法（决策树、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SVM…)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数据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挖掘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统计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机器翻译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生物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信息处理 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DNA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序列分析比对算法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Blast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：双序列比对、多序列比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对、生物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网络功能模块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(Motif)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查找和比对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广告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推送与推荐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系统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……</a:t>
            </a:r>
            <a:endParaRPr lang="en-US" altLang="zh-CN" sz="16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可解决哪些问题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63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Inverted Index(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倒排索引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是目前几乎所有支持全文检索的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搜索引擎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都要依赖的一个数据结构。基于索引结构，给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出一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个词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(term)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，能取得含有这个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term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的文档列表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(the list of documents)</a:t>
            </a:r>
          </a:p>
          <a:p>
            <a:pPr marR="6350"/>
            <a:r>
              <a:rPr lang="en-US" altLang="zh-CN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Web 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Search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中的问题主要分为三部分：</a:t>
            </a:r>
          </a:p>
          <a:p>
            <a:pPr marR="6350" lvl="1"/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crawling(gathering web content)</a:t>
            </a:r>
          </a:p>
          <a:p>
            <a:pPr marR="6350" lvl="1"/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indexing(construction of the inverted index)</a:t>
            </a:r>
          </a:p>
          <a:p>
            <a:pPr marR="6350" lvl="1"/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retrieval(ranking documents given a query)</a:t>
            </a:r>
          </a:p>
          <a:p>
            <a:pPr marR="6350"/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crawling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和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indexing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都是离线的，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retrieval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是在线、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实时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的</a:t>
            </a:r>
          </a:p>
          <a:p>
            <a:pPr marR="6350"/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文档倒排索引算法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4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简单的文档倒排索引算法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文档倒排索引算法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71" y="1178054"/>
            <a:ext cx="5409524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文档倒排索引算法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81081"/>
            <a:ext cx="6840760" cy="453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4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文档倒排索引算法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77051"/>
            <a:ext cx="6506535" cy="44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大数据的并行化</a:t>
            </a:r>
            <a:r>
              <a:rPr lang="zh-CN" altLang="en-US" sz="2000" dirty="0" smtClean="0">
                <a:latin typeface="+mn-ea"/>
              </a:rPr>
              <a:t>计算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一</a:t>
            </a:r>
            <a:r>
              <a:rPr lang="zh-CN" altLang="en-US" sz="1600" dirty="0">
                <a:latin typeface="+mn-ea"/>
              </a:rPr>
              <a:t>个大数据若可以分为具有同样计算过程的数据块，</a:t>
            </a:r>
            <a:r>
              <a:rPr lang="zh-CN" altLang="en-US" sz="1600" dirty="0" smtClean="0">
                <a:latin typeface="+mn-ea"/>
              </a:rPr>
              <a:t>并且</a:t>
            </a:r>
            <a:r>
              <a:rPr lang="zh-CN" altLang="en-US" sz="1600" dirty="0">
                <a:latin typeface="+mn-ea"/>
              </a:rPr>
              <a:t>这些数据块之间不存在数据依赖关系，则提高处理</a:t>
            </a:r>
            <a:r>
              <a:rPr lang="zh-CN" altLang="en-US" sz="1600" dirty="0" smtClean="0">
                <a:latin typeface="+mn-ea"/>
              </a:rPr>
              <a:t>速度</a:t>
            </a:r>
            <a:r>
              <a:rPr lang="zh-CN" altLang="en-US" sz="1600" dirty="0">
                <a:latin typeface="+mn-ea"/>
              </a:rPr>
              <a:t>的最好办法就是</a:t>
            </a:r>
            <a:r>
              <a:rPr lang="zh-CN" altLang="en-US" sz="1600" dirty="0" smtClean="0">
                <a:latin typeface="+mn-ea"/>
              </a:rPr>
              <a:t>并行计算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无法进行划分的计算问题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可划分的计算问题：</a:t>
            </a:r>
          </a:p>
          <a:p>
            <a:endParaRPr lang="en-US" altLang="zh-CN" sz="2000" dirty="0" smtClean="0">
              <a:latin typeface="+mn-ea"/>
            </a:endParaRPr>
          </a:p>
          <a:p>
            <a:pPr lvl="1"/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48519"/>
            <a:ext cx="4320480" cy="5453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66029"/>
            <a:ext cx="5676190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文档倒排索引算法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74963"/>
            <a:ext cx="6760948" cy="44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4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单词同现矩阵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语料库的单词同现矩阵是一个二维 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N×N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矩阵</a:t>
            </a:r>
          </a:p>
          <a:p>
            <a:pPr marR="6350" lvl="1"/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N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是语料库的词汇量（即，不同单词的数目）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矩阵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元素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M[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i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, j] 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代表单词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W[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i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]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与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单词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W[j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]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在一定范围内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同现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的次数（一个语句中，一个段落中，一篇文档中，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或文本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串中一个宽度为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M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个单词的窗口中，这些都依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具体问题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而定）</a:t>
            </a:r>
          </a:p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构建单词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同现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矩阵是文本处理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中的一项常见任务，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并成为了许多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其他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算法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的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起点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2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 fontScale="85000" lnSpcReduction="20000"/>
          </a:bodyPr>
          <a:lstStyle/>
          <a:p>
            <a:pPr marR="6350"/>
            <a:r>
              <a:rPr lang="zh-CN" altLang="en-US" spc="-65" dirty="0" smtClean="0">
                <a:solidFill>
                  <a:srgbClr val="051821"/>
                </a:solidFill>
                <a:latin typeface="+mn-ea"/>
                <a:cs typeface="Verdana"/>
              </a:rPr>
              <a:t>单词同现矩阵例子</a:t>
            </a:r>
            <a:endParaRPr lang="en-US" altLang="zh-CN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0" marR="6350" indent="0">
              <a:buNone/>
            </a:pPr>
            <a:endParaRPr lang="en-US" altLang="zh-CN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0" marR="6350" indent="0">
              <a:buNone/>
            </a:pPr>
            <a:endParaRPr lang="en-US" altLang="zh-CN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en-US" altLang="zh-CN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0" marR="6350" indent="0">
              <a:buNone/>
            </a:pPr>
            <a:endParaRPr lang="en-US" altLang="zh-CN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0" marR="6350" indent="0">
              <a:buNone/>
            </a:pPr>
            <a:endParaRPr lang="en-US" altLang="zh-CN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L="0" marR="6350" indent="0">
              <a:buNone/>
            </a:pPr>
            <a:endParaRPr lang="en-US" altLang="zh-CN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0" marR="6350" indent="0">
              <a:buNone/>
            </a:pPr>
            <a:r>
              <a:rPr lang="en-US" altLang="zh-CN" spc="-65" dirty="0" smtClean="0">
                <a:solidFill>
                  <a:srgbClr val="051821"/>
                </a:solidFill>
                <a:latin typeface="+mn-ea"/>
                <a:cs typeface="Verdana"/>
              </a:rPr>
              <a:t>	         </a:t>
            </a:r>
            <a:r>
              <a:rPr lang="en-US" altLang="zh-CN" sz="1900" spc="-65" dirty="0" smtClean="0">
                <a:solidFill>
                  <a:srgbClr val="051821"/>
                </a:solidFill>
                <a:latin typeface="+mn-ea"/>
                <a:cs typeface="Verdana"/>
              </a:rPr>
              <a:t>Example </a:t>
            </a:r>
            <a:r>
              <a:rPr lang="en-US" altLang="zh-CN" sz="1900" spc="-65" dirty="0">
                <a:solidFill>
                  <a:srgbClr val="051821"/>
                </a:solidFill>
                <a:latin typeface="+mn-ea"/>
                <a:cs typeface="Verdana"/>
              </a:rPr>
              <a:t>of person-to-word </a:t>
            </a:r>
            <a:r>
              <a:rPr lang="en-US" altLang="zh-CN" sz="1900" spc="-65" dirty="0" smtClean="0">
                <a:solidFill>
                  <a:srgbClr val="051821"/>
                </a:solidFill>
                <a:latin typeface="+mn-ea"/>
                <a:cs typeface="Verdana"/>
              </a:rPr>
              <a:t>co-occurrence matrix</a:t>
            </a:r>
            <a:endParaRPr lang="en-US" altLang="zh-CN" sz="19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en-US" altLang="zh-CN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r>
              <a:rPr lang="en-US" altLang="zh-CN" spc="-65" dirty="0">
                <a:solidFill>
                  <a:srgbClr val="051821"/>
                </a:solidFill>
                <a:latin typeface="+mn-ea"/>
                <a:cs typeface="Verdana"/>
              </a:rPr>
              <a:t>Figure taken from: Yutaka Matsuo, …, POLYPHONET: An Advanced Social Network Extraction System from the Web, 2006</a:t>
            </a:r>
          </a:p>
          <a:p>
            <a:pPr marR="6350"/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894845" y="1059582"/>
            <a:ext cx="6984776" cy="1912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1877437"/>
          </a:xfrm>
        </p:spPr>
        <p:txBody>
          <a:bodyPr>
            <a:no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构建单词同现矩阵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如果内存足够大，把整个矩阵放在内存中，矩阵元素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的计算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会非常简单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实际上，网络范围的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文档的词汇量可能有数十万，甚至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数亿 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dirty="0" smtClean="0">
                <a:latin typeface="黑体"/>
                <a:cs typeface="黑体"/>
              </a:rPr>
              <a:t>同现矩阵的空间开销为</a:t>
            </a: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简单地在单机上的实现，内存与磁盘之间的换页会使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任务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的执行十分缓慢</a:t>
            </a:r>
          </a:p>
          <a:p>
            <a:pPr marR="6350" lvl="1"/>
            <a:endParaRPr lang="zh-CN" altLang="en-US" sz="16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707654"/>
            <a:ext cx="685714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528392"/>
          </a:xfrm>
        </p:spPr>
        <p:txBody>
          <a:bodyPr>
            <a:no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简单示例：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语料：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457200" marR="6350" lvl="1" indent="0">
              <a:buNone/>
            </a:pP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	we are not what we want to 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be</a:t>
            </a:r>
          </a:p>
          <a:p>
            <a:pPr marL="457200" marR="6350" lvl="1" indent="0">
              <a:buNone/>
            </a:pP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but at least we 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are not what we used to 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be</a:t>
            </a:r>
          </a:p>
          <a:p>
            <a:pPr marL="457200" marR="6350" lvl="1" indent="0">
              <a:buNone/>
            </a:pP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同现定义 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Neighbors(w)</a:t>
            </a:r>
          </a:p>
          <a:p>
            <a:pPr marR="6350" lvl="1"/>
            <a:endParaRPr lang="en-US" altLang="zh-CN" sz="16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39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528392"/>
          </a:xfrm>
        </p:spPr>
        <p:txBody>
          <a:bodyPr>
            <a:noAutofit/>
          </a:bodyPr>
          <a:lstStyle/>
          <a:p>
            <a:pPr marR="6350"/>
            <a:r>
              <a:rPr lang="en-US" altLang="zh-CN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After Map		After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 Shuffle &amp; Sort	After Reduce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03598"/>
            <a:ext cx="1323810" cy="34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200588"/>
            <a:ext cx="1476190" cy="27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200588"/>
            <a:ext cx="1228571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528392"/>
          </a:xfrm>
        </p:spPr>
        <p:txBody>
          <a:bodyPr>
            <a:no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统计结果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56721"/>
              </p:ext>
            </p:extLst>
          </p:nvPr>
        </p:nvGraphicFramePr>
        <p:xfrm>
          <a:off x="1187624" y="1275606"/>
          <a:ext cx="6336698" cy="3384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40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0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6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4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67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586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2092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881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41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278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9472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3147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63890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495670">
                <a:tc gridSpan="2"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we</a:t>
                      </a:r>
                      <a:endParaRPr sz="1600" dirty="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are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not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w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h</a:t>
                      </a: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w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a</a:t>
                      </a: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nt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to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be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but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l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e</a:t>
                      </a: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ast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us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e</a:t>
                      </a:r>
                      <a:r>
                        <a:rPr sz="1600" spc="0" dirty="0">
                          <a:latin typeface="+mn-ea"/>
                          <a:ea typeface="+mn-ea"/>
                          <a:cs typeface="Arial Narrow"/>
                        </a:rPr>
                        <a:t>d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we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2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are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2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2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not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2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2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2009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w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h</a:t>
                      </a: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2009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w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a</a:t>
                      </a: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nt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to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be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but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7835">
                <a:tc gridSpan="14"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l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e</a:t>
                      </a: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ast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2009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used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11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528392"/>
          </a:xfrm>
        </p:spPr>
        <p:txBody>
          <a:bodyPr>
            <a:no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算法扩展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同现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定义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Neighbors(w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为其他形式时该怎么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实现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2"/>
            <a:r>
              <a:rPr lang="zh-CN" altLang="en-US" sz="1200" spc="-65" dirty="0" smtClean="0">
                <a:solidFill>
                  <a:srgbClr val="051821"/>
                </a:solidFill>
                <a:latin typeface="+mn-ea"/>
                <a:cs typeface="Verdana"/>
              </a:rPr>
              <a:t>根据</a:t>
            </a:r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同现关系的不同，可能需要实现和定制不同的</a:t>
            </a:r>
            <a:r>
              <a:rPr lang="en-US" altLang="zh-CN" sz="1200" spc="-65" dirty="0" err="1">
                <a:solidFill>
                  <a:srgbClr val="051821"/>
                </a:solidFill>
                <a:latin typeface="+mn-ea"/>
                <a:cs typeface="Verdana"/>
              </a:rPr>
              <a:t>FileInputFormat</a:t>
            </a:r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和</a:t>
            </a:r>
            <a:r>
              <a:rPr lang="en-US" altLang="zh-CN" sz="12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RecordReader</a:t>
            </a:r>
            <a:endParaRPr lang="zh-CN" altLang="en-US" sz="12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2"/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如同现关系为一个英文句子，则需要实现以一个</a:t>
            </a:r>
            <a:r>
              <a:rPr lang="zh-CN" altLang="en-US" sz="1200" spc="-65" dirty="0" smtClean="0">
                <a:solidFill>
                  <a:srgbClr val="051821"/>
                </a:solidFill>
                <a:latin typeface="+mn-ea"/>
                <a:cs typeface="Verdana"/>
              </a:rPr>
              <a:t>英文句子</a:t>
            </a:r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为单位的</a:t>
            </a:r>
            <a:r>
              <a:rPr lang="en-US" altLang="zh-CN" sz="1200" spc="-65" dirty="0" err="1">
                <a:solidFill>
                  <a:srgbClr val="051821"/>
                </a:solidFill>
                <a:latin typeface="+mn-ea"/>
                <a:cs typeface="Verdana"/>
              </a:rPr>
              <a:t>FileInputFormat</a:t>
            </a:r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和</a:t>
            </a:r>
            <a:r>
              <a:rPr lang="en-US" altLang="zh-CN" sz="1200" spc="-65" dirty="0" err="1">
                <a:solidFill>
                  <a:srgbClr val="051821"/>
                </a:solidFill>
                <a:latin typeface="+mn-ea"/>
                <a:cs typeface="Verdana"/>
              </a:rPr>
              <a:t>RecordReader</a:t>
            </a:r>
            <a:endParaRPr lang="en-US" altLang="zh-CN" sz="12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2"/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如同现关系为一个段落，则需要实现以一个段落为</a:t>
            </a:r>
            <a:r>
              <a:rPr lang="zh-CN" altLang="en-US" sz="1200" spc="-65" dirty="0" smtClean="0">
                <a:solidFill>
                  <a:srgbClr val="051821"/>
                </a:solidFill>
                <a:latin typeface="+mn-ea"/>
                <a:cs typeface="Verdana"/>
              </a:rPr>
              <a:t>单位</a:t>
            </a:r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的</a:t>
            </a:r>
            <a:r>
              <a:rPr lang="en-US" altLang="zh-CN" sz="1200" spc="-65" dirty="0" err="1">
                <a:solidFill>
                  <a:srgbClr val="051821"/>
                </a:solidFill>
                <a:latin typeface="+mn-ea"/>
                <a:cs typeface="Verdana"/>
              </a:rPr>
              <a:t>FileInputFormat</a:t>
            </a:r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和</a:t>
            </a:r>
            <a:r>
              <a:rPr lang="en-US" altLang="zh-CN" sz="12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RecordReader</a:t>
            </a:r>
            <a:endParaRPr lang="en-US" altLang="zh-CN" sz="12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2"/>
            <a:endParaRPr lang="en-US" altLang="zh-CN" sz="12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同现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关系可扩展为从大量观察数据中进行任意离散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关联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事件的分析和数据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挖掘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endParaRPr lang="zh-CN" altLang="en-US" sz="16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类似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应用问题</a:t>
            </a:r>
          </a:p>
          <a:p>
            <a:pPr marL="457200" marR="6350" lvl="1" indent="0">
              <a:buNone/>
            </a:pP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零售商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通过分析大量的交易记录，识别出关联的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商品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购买行为（如：“啤酒和纸尿裤”的故事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）</a:t>
            </a:r>
            <a:endParaRPr lang="zh-CN" altLang="en-US" sz="16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5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>
            <a:extLst>
              <a:ext uri="{FF2B5EF4-FFF2-40B4-BE49-F238E27FC236}">
                <a16:creationId xmlns="" xmlns:a16="http://schemas.microsoft.com/office/drawing/2014/main" id="{4B7DB7DC-D473-4F21-81F9-632D4C62C22E}"/>
              </a:ext>
            </a:extLst>
          </p:cNvPr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="" xmlns:a16="http://schemas.microsoft.com/office/drawing/2014/main" id="{25C15822-181B-464F-9384-45CC8E47D4FB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="" xmlns:a16="http://schemas.microsoft.com/office/drawing/2014/main" id="{C7C5B49F-FD44-4756-979C-5283FB503C42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0A035679-ED33-40F8-8548-41451F31AA56}"/>
              </a:ext>
            </a:extLst>
          </p:cNvPr>
          <p:cNvSpPr/>
          <p:nvPr/>
        </p:nvSpPr>
        <p:spPr>
          <a:xfrm>
            <a:off x="5091581" y="1069742"/>
            <a:ext cx="36568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spc="300" dirty="0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Thanks</a:t>
            </a:r>
            <a:endParaRPr lang="zh-CN" altLang="en-US" sz="115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99542"/>
            <a:ext cx="6696744" cy="41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大</a:t>
            </a:r>
            <a:r>
              <a:rPr lang="zh-CN" altLang="en-US" sz="2000" dirty="0" smtClean="0">
                <a:latin typeface="+mn-ea"/>
              </a:rPr>
              <a:t>数据任务划分和并行计算模型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74" y="1245886"/>
            <a:ext cx="5980952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借鉴函数式设计语言</a:t>
            </a:r>
            <a:r>
              <a:rPr lang="en-US" altLang="zh-CN" sz="2000" dirty="0">
                <a:latin typeface="+mn-ea"/>
              </a:rPr>
              <a:t>Lisp</a:t>
            </a:r>
            <a:r>
              <a:rPr lang="zh-CN" altLang="en-US" sz="2000" dirty="0">
                <a:latin typeface="+mn-ea"/>
              </a:rPr>
              <a:t>的设计</a:t>
            </a:r>
            <a:r>
              <a:rPr lang="zh-CN" altLang="en-US" sz="2000" dirty="0" smtClean="0">
                <a:latin typeface="+mn-ea"/>
              </a:rPr>
              <a:t>思想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函数式程序设计</a:t>
            </a:r>
            <a:r>
              <a:rPr lang="en-US" altLang="zh-CN" sz="1600" dirty="0">
                <a:latin typeface="+mn-ea"/>
              </a:rPr>
              <a:t>(functional programming)</a:t>
            </a:r>
            <a:r>
              <a:rPr lang="zh-CN" altLang="en-US" sz="1600" dirty="0">
                <a:latin typeface="+mn-ea"/>
              </a:rPr>
              <a:t>语言</a:t>
            </a:r>
            <a:r>
              <a:rPr lang="en-US" altLang="zh-CN" sz="1600" dirty="0">
                <a:latin typeface="+mn-ea"/>
              </a:rPr>
              <a:t>Lisp</a:t>
            </a:r>
            <a:r>
              <a:rPr lang="zh-CN" altLang="en-US" sz="1600" dirty="0">
                <a:latin typeface="+mn-ea"/>
              </a:rPr>
              <a:t>是一种列表</a:t>
            </a:r>
            <a:r>
              <a:rPr lang="zh-CN" altLang="en-US" sz="1600" dirty="0" smtClean="0">
                <a:latin typeface="+mn-ea"/>
              </a:rPr>
              <a:t>处理语言</a:t>
            </a:r>
            <a:r>
              <a:rPr lang="en-US" altLang="zh-CN" sz="1600" dirty="0">
                <a:latin typeface="+mn-ea"/>
              </a:rPr>
              <a:t>(List processing)</a:t>
            </a:r>
            <a:r>
              <a:rPr lang="zh-CN" altLang="en-US" sz="1600" dirty="0">
                <a:latin typeface="+mn-ea"/>
              </a:rPr>
              <a:t>，是一种应用于人工智能处理的符号式</a:t>
            </a:r>
            <a:r>
              <a:rPr lang="zh-CN" altLang="en-US" sz="1600" dirty="0" smtClean="0">
                <a:latin typeface="+mn-ea"/>
              </a:rPr>
              <a:t>语言</a:t>
            </a:r>
            <a:r>
              <a:rPr lang="zh-CN" altLang="en-US" sz="1600" dirty="0">
                <a:latin typeface="+mn-ea"/>
              </a:rPr>
              <a:t>，由</a:t>
            </a:r>
            <a:r>
              <a:rPr lang="en-US" altLang="zh-CN" sz="1600" dirty="0">
                <a:latin typeface="+mn-ea"/>
              </a:rPr>
              <a:t>MIT</a:t>
            </a:r>
            <a:r>
              <a:rPr lang="zh-CN" altLang="en-US" sz="1600" dirty="0">
                <a:latin typeface="+mn-ea"/>
              </a:rPr>
              <a:t>的人工智能专家、图灵奖获得者</a:t>
            </a:r>
            <a:r>
              <a:rPr lang="en-US" altLang="zh-CN" sz="1600" dirty="0">
                <a:latin typeface="+mn-ea"/>
              </a:rPr>
              <a:t>John McCarthy</a:t>
            </a:r>
            <a:r>
              <a:rPr lang="zh-CN" altLang="en-US" sz="1600" dirty="0">
                <a:latin typeface="+mn-ea"/>
              </a:rPr>
              <a:t>于</a:t>
            </a:r>
            <a:r>
              <a:rPr lang="en-US" altLang="zh-CN" sz="1600" dirty="0">
                <a:latin typeface="+mn-ea"/>
              </a:rPr>
              <a:t>1958 </a:t>
            </a:r>
            <a:r>
              <a:rPr lang="zh-CN" altLang="en-US" sz="1600" dirty="0">
                <a:latin typeface="+mn-ea"/>
              </a:rPr>
              <a:t>年设计</a:t>
            </a:r>
            <a:r>
              <a:rPr lang="zh-CN" altLang="en-US" sz="1600" dirty="0" smtClean="0">
                <a:latin typeface="+mn-ea"/>
              </a:rPr>
              <a:t>发明</a:t>
            </a:r>
            <a:endParaRPr lang="zh-CN" altLang="en-US" sz="1600" dirty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Lisp</a:t>
            </a:r>
            <a:r>
              <a:rPr lang="zh-CN" altLang="en-US" sz="1600" dirty="0">
                <a:latin typeface="+mn-ea"/>
              </a:rPr>
              <a:t>定义了可对列表元素进行整体处理的各种</a:t>
            </a:r>
            <a:r>
              <a:rPr lang="zh-CN" altLang="en-US" sz="1600" dirty="0" smtClean="0">
                <a:latin typeface="+mn-ea"/>
              </a:rPr>
              <a:t>操作，</a:t>
            </a:r>
            <a:r>
              <a:rPr lang="zh-CN" altLang="en-US" sz="1600" spc="-5" dirty="0" smtClean="0">
                <a:latin typeface="+mn-ea"/>
                <a:cs typeface="黑体"/>
              </a:rPr>
              <a:t>如：</a:t>
            </a:r>
            <a:endParaRPr lang="en-US" altLang="zh-CN" sz="1600" spc="-5" dirty="0" smtClean="0">
              <a:latin typeface="+mn-ea"/>
              <a:cs typeface="黑体"/>
            </a:endParaRPr>
          </a:p>
          <a:p>
            <a:pPr marL="457200" lvl="1" indent="0">
              <a:buNone/>
            </a:pPr>
            <a:r>
              <a:rPr lang="en-US" altLang="zh-CN" sz="1600" spc="-5" dirty="0" smtClean="0">
                <a:solidFill>
                  <a:srgbClr val="FF0066"/>
                </a:solidFill>
                <a:latin typeface="+mn-ea"/>
                <a:cs typeface="Arial Narrow"/>
              </a:rPr>
              <a:t>     </a:t>
            </a:r>
            <a:r>
              <a:rPr lang="en-US" altLang="zh-CN" sz="1600" spc="-10" dirty="0" smtClean="0">
                <a:solidFill>
                  <a:srgbClr val="FF0066"/>
                </a:solidFill>
                <a:latin typeface="+mn-ea"/>
                <a:cs typeface="Arial Narrow"/>
              </a:rPr>
              <a:t>(</a:t>
            </a:r>
            <a:r>
              <a:rPr lang="en-US" altLang="zh-CN" sz="1600" spc="-20" dirty="0">
                <a:solidFill>
                  <a:srgbClr val="FF0066"/>
                </a:solidFill>
                <a:latin typeface="+mn-ea"/>
                <a:cs typeface="Arial Narrow"/>
              </a:rPr>
              <a:t>a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d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d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#(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2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3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 4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)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#(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4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3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2 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spc="-15" dirty="0" smtClean="0">
                <a:solidFill>
                  <a:srgbClr val="FF0066"/>
                </a:solidFill>
                <a:latin typeface="+mn-ea"/>
                <a:cs typeface="Arial Narrow"/>
              </a:rPr>
              <a:t>))		</a:t>
            </a:r>
            <a:r>
              <a:rPr lang="zh-CN" altLang="en-US" sz="1600" spc="-20" dirty="0" smtClean="0">
                <a:solidFill>
                  <a:srgbClr val="FF0066"/>
                </a:solidFill>
                <a:latin typeface="+mn-ea"/>
                <a:cs typeface="黑体"/>
              </a:rPr>
              <a:t>将</a:t>
            </a:r>
            <a:r>
              <a:rPr lang="zh-CN" altLang="en-US" sz="1600" spc="-20" dirty="0">
                <a:solidFill>
                  <a:srgbClr val="FF0066"/>
                </a:solidFill>
                <a:latin typeface="+mn-ea"/>
                <a:cs typeface="黑体"/>
              </a:rPr>
              <a:t>产生结果</a:t>
            </a:r>
            <a:r>
              <a:rPr lang="zh-CN" altLang="en-US" sz="1600" spc="-25" dirty="0">
                <a:solidFill>
                  <a:srgbClr val="FF0066"/>
                </a:solidFill>
                <a:latin typeface="+mn-ea"/>
                <a:cs typeface="黑体"/>
              </a:rPr>
              <a:t>：</a:t>
            </a:r>
            <a:r>
              <a:rPr lang="zh-CN" altLang="en-US" sz="1600" spc="-635" dirty="0">
                <a:solidFill>
                  <a:srgbClr val="FF0066"/>
                </a:solidFill>
                <a:latin typeface="+mn-ea"/>
                <a:cs typeface="黑体"/>
              </a:rPr>
              <a:t> 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#(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5</a:t>
            </a:r>
            <a:r>
              <a:rPr lang="zh-CN" altLang="en-US" sz="1600" spc="-1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5</a:t>
            </a:r>
            <a:r>
              <a:rPr lang="zh-CN" altLang="en-US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5</a:t>
            </a:r>
            <a:r>
              <a:rPr lang="zh-CN" altLang="en-US" sz="1600" spc="-1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5)</a:t>
            </a:r>
            <a:endParaRPr lang="zh-CN" altLang="en-US" sz="1600" dirty="0">
              <a:latin typeface="+mn-ea"/>
              <a:cs typeface="Arial Narrow"/>
            </a:endParaRPr>
          </a:p>
          <a:p>
            <a:pPr lvl="1"/>
            <a:r>
              <a:rPr lang="en-US" altLang="zh-CN" sz="1600" dirty="0">
                <a:latin typeface="+mn-ea"/>
                <a:cs typeface="Arial Narrow"/>
              </a:rPr>
              <a:t>Lisp</a:t>
            </a:r>
            <a:r>
              <a:rPr lang="zh-CN" altLang="en-US" sz="1600" dirty="0">
                <a:latin typeface="+mn-ea"/>
                <a:cs typeface="Arial Narrow"/>
              </a:rPr>
              <a:t>中也提供了类似于</a:t>
            </a:r>
            <a:r>
              <a:rPr lang="en-US" altLang="zh-CN" sz="1600" dirty="0">
                <a:latin typeface="+mn-ea"/>
                <a:cs typeface="Arial Narrow"/>
              </a:rPr>
              <a:t>Map</a:t>
            </a:r>
            <a:r>
              <a:rPr lang="zh-CN" altLang="en-US" sz="1600" dirty="0">
                <a:latin typeface="+mn-ea"/>
                <a:cs typeface="Arial Narrow"/>
              </a:rPr>
              <a:t>和</a:t>
            </a:r>
            <a:r>
              <a:rPr lang="en-US" altLang="zh-CN" sz="1600" dirty="0">
                <a:latin typeface="+mn-ea"/>
                <a:cs typeface="Arial Narrow"/>
              </a:rPr>
              <a:t>Reduce</a:t>
            </a:r>
            <a:r>
              <a:rPr lang="zh-CN" altLang="en-US" sz="1600" dirty="0">
                <a:latin typeface="+mn-ea"/>
                <a:cs typeface="Arial Narrow"/>
              </a:rPr>
              <a:t>的</a:t>
            </a:r>
            <a:r>
              <a:rPr lang="zh-CN" altLang="en-US" sz="1600" dirty="0" smtClean="0">
                <a:latin typeface="+mn-ea"/>
                <a:cs typeface="Arial Narrow"/>
              </a:rPr>
              <a:t>操作，如：</a:t>
            </a:r>
            <a:endParaRPr lang="en-US" altLang="zh-CN" sz="1600" dirty="0" smtClean="0">
              <a:latin typeface="+mn-ea"/>
              <a:cs typeface="Arial Narrow"/>
            </a:endParaRPr>
          </a:p>
          <a:p>
            <a:pPr marL="457200" lvl="1" indent="0">
              <a:buNone/>
            </a:pPr>
            <a:r>
              <a:rPr lang="en-US" altLang="zh-CN" sz="1600" spc="5" dirty="0">
                <a:latin typeface="+mn-ea"/>
                <a:cs typeface="Arial Narrow"/>
              </a:rPr>
              <a:t> </a:t>
            </a:r>
            <a:r>
              <a:rPr lang="en-US" altLang="zh-CN" sz="1600" spc="5" dirty="0" smtClean="0">
                <a:latin typeface="+mn-ea"/>
                <a:cs typeface="Arial Narrow"/>
              </a:rPr>
              <a:t>    </a:t>
            </a:r>
            <a:r>
              <a:rPr lang="en-US" altLang="zh-CN" sz="1600" spc="-5" dirty="0" smtClean="0">
                <a:solidFill>
                  <a:srgbClr val="FF0066"/>
                </a:solidFill>
                <a:latin typeface="+mn-ea"/>
                <a:cs typeface="Arial Narrow"/>
              </a:rPr>
              <a:t>(</a:t>
            </a:r>
            <a:r>
              <a:rPr lang="en-US" altLang="zh-CN" sz="1600" b="1" dirty="0">
                <a:solidFill>
                  <a:srgbClr val="0066FF"/>
                </a:solidFill>
                <a:latin typeface="+mn-ea"/>
                <a:cs typeface="Arial Narrow"/>
              </a:rPr>
              <a:t>map</a:t>
            </a:r>
            <a:r>
              <a:rPr lang="en-US" altLang="zh-CN" sz="1600" b="1" spc="-10" dirty="0">
                <a:solidFill>
                  <a:srgbClr val="0066FF"/>
                </a:solidFill>
                <a:latin typeface="+mn-ea"/>
                <a:cs typeface="Arial Narrow"/>
              </a:rPr>
              <a:t> 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‘vector</a:t>
            </a:r>
            <a:r>
              <a:rPr lang="en-US" altLang="zh-CN" sz="1600" spc="2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10" dirty="0">
                <a:solidFill>
                  <a:srgbClr val="FF0066"/>
                </a:solidFill>
                <a:latin typeface="+mn-ea"/>
                <a:cs typeface="Arial Narrow"/>
              </a:rPr>
              <a:t>#</a:t>
            </a:r>
            <a:r>
              <a:rPr lang="en-US" altLang="zh-CN" sz="1600" dirty="0">
                <a:solidFill>
                  <a:srgbClr val="0066FF"/>
                </a:solidFill>
                <a:latin typeface="+mn-ea"/>
                <a:cs typeface="Arial Narrow"/>
              </a:rPr>
              <a:t>+</a:t>
            </a:r>
            <a:r>
              <a:rPr lang="en-US" altLang="zh-CN" sz="1600" spc="-5" dirty="0">
                <a:solidFill>
                  <a:srgbClr val="0066FF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#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(1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2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3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4</a:t>
            </a:r>
            <a:r>
              <a:rPr lang="en-US" altLang="zh-CN" sz="1600" spc="10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5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)	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#(1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0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50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spc="20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2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3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14))</a:t>
            </a:r>
            <a:endParaRPr lang="en-US" altLang="zh-CN" sz="1600" dirty="0">
              <a:latin typeface="+mn-ea"/>
              <a:cs typeface="Arial Narrow"/>
            </a:endParaRPr>
          </a:p>
          <a:p>
            <a:pPr marL="691515" lvl="1">
              <a:spcBef>
                <a:spcPts val="310"/>
              </a:spcBef>
            </a:pPr>
            <a:r>
              <a:rPr lang="zh-CN" altLang="en-US" sz="1600" dirty="0" smtClean="0">
                <a:latin typeface="+mn-ea"/>
                <a:cs typeface="Arial Narrow"/>
              </a:rPr>
              <a:t>通过</a:t>
            </a:r>
            <a:r>
              <a:rPr lang="zh-CN" altLang="en-US" sz="1600" dirty="0">
                <a:latin typeface="+mn-ea"/>
                <a:cs typeface="Arial Narrow"/>
              </a:rPr>
              <a:t>定义加法</a:t>
            </a:r>
            <a:r>
              <a:rPr lang="en-US" altLang="zh-CN" sz="1600" dirty="0">
                <a:latin typeface="+mn-ea"/>
                <a:cs typeface="Arial Narrow"/>
              </a:rPr>
              <a:t>map</a:t>
            </a:r>
            <a:r>
              <a:rPr lang="zh-CN" altLang="en-US" sz="1600" dirty="0">
                <a:latin typeface="+mn-ea"/>
                <a:cs typeface="Arial Narrow"/>
              </a:rPr>
              <a:t>运算将</a:t>
            </a:r>
            <a:r>
              <a:rPr lang="en-US" altLang="zh-CN" sz="1600" dirty="0">
                <a:latin typeface="+mn-ea"/>
                <a:cs typeface="Arial Narrow"/>
              </a:rPr>
              <a:t>2</a:t>
            </a:r>
            <a:r>
              <a:rPr lang="zh-CN" altLang="en-US" sz="1600" dirty="0">
                <a:latin typeface="+mn-ea"/>
                <a:cs typeface="Arial Narrow"/>
              </a:rPr>
              <a:t>个向量相加产生</a:t>
            </a:r>
            <a:r>
              <a:rPr lang="zh-CN" altLang="en-US" sz="1600" dirty="0" smtClean="0">
                <a:latin typeface="+mn-ea"/>
                <a:cs typeface="Arial Narrow"/>
              </a:rPr>
              <a:t>结果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#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(</a:t>
            </a:r>
            <a:r>
              <a:rPr lang="en-US" altLang="zh-CN" sz="1600" spc="-14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zh-CN" altLang="en-US" sz="1600" spc="20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3</a:t>
            </a:r>
            <a:r>
              <a:rPr lang="zh-CN" altLang="en-US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5</a:t>
            </a:r>
            <a:r>
              <a:rPr lang="zh-CN" altLang="en-US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7</a:t>
            </a:r>
            <a:r>
              <a:rPr lang="zh-CN" altLang="en-US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19)</a:t>
            </a:r>
            <a:endParaRPr lang="zh-CN" altLang="en-US" sz="1600" dirty="0">
              <a:latin typeface="+mn-ea"/>
              <a:cs typeface="Arial Narrow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 Narrow"/>
              </a:rPr>
              <a:t>     (</a:t>
            </a:r>
            <a:r>
              <a:rPr lang="en-US" altLang="zh-CN" sz="1600" b="1" dirty="0">
                <a:solidFill>
                  <a:srgbClr val="0066FF"/>
                </a:solidFill>
                <a:latin typeface="+mn-ea"/>
                <a:cs typeface="Arial Narrow"/>
              </a:rPr>
              <a:t>red</a:t>
            </a:r>
            <a:r>
              <a:rPr lang="en-US" altLang="zh-CN" sz="1600" b="1" spc="-15" dirty="0">
                <a:solidFill>
                  <a:srgbClr val="0066FF"/>
                </a:solidFill>
                <a:latin typeface="+mn-ea"/>
                <a:cs typeface="Arial Narrow"/>
              </a:rPr>
              <a:t>u</a:t>
            </a:r>
            <a:r>
              <a:rPr lang="en-US" altLang="zh-CN" sz="1600" b="1" spc="-5" dirty="0">
                <a:solidFill>
                  <a:srgbClr val="0066FF"/>
                </a:solidFill>
                <a:latin typeface="+mn-ea"/>
                <a:cs typeface="Arial Narrow"/>
              </a:rPr>
              <a:t>c</a:t>
            </a:r>
            <a:r>
              <a:rPr lang="en-US" altLang="zh-CN" sz="1600" b="1" dirty="0">
                <a:solidFill>
                  <a:srgbClr val="0066FF"/>
                </a:solidFill>
                <a:latin typeface="+mn-ea"/>
                <a:cs typeface="Arial Narrow"/>
              </a:rPr>
              <a:t>e 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#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’</a:t>
            </a:r>
            <a:r>
              <a:rPr lang="en-US" altLang="zh-CN" sz="1600" dirty="0">
                <a:solidFill>
                  <a:srgbClr val="0066FF"/>
                </a:solidFill>
                <a:latin typeface="+mn-ea"/>
                <a:cs typeface="Arial Narrow"/>
              </a:rPr>
              <a:t>+</a:t>
            </a:r>
            <a:r>
              <a:rPr lang="en-US" altLang="zh-CN" sz="1600" spc="5" dirty="0">
                <a:solidFill>
                  <a:srgbClr val="0066FF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#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(</a:t>
            </a:r>
            <a:r>
              <a:rPr lang="en-US" altLang="zh-CN" sz="1600" spc="-145" dirty="0" smtClean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 Narrow"/>
              </a:rPr>
              <a:t>1    </a:t>
            </a:r>
            <a:r>
              <a:rPr lang="en-US" altLang="zh-CN" sz="1600" spc="-5" dirty="0" smtClean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 Narrow"/>
              </a:rPr>
              <a:t>3    </a:t>
            </a:r>
            <a:r>
              <a:rPr lang="en-US" altLang="zh-CN" sz="1600" spc="-5" dirty="0" smtClean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 Narrow"/>
              </a:rPr>
              <a:t>5    </a:t>
            </a:r>
            <a:r>
              <a:rPr lang="en-US" altLang="zh-CN" sz="1600" spc="-5" dirty="0" smtClean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 Narrow"/>
              </a:rPr>
              <a:t>7    </a:t>
            </a:r>
            <a:r>
              <a:rPr lang="en-US" altLang="zh-CN" sz="1600" spc="-5" dirty="0" smtClean="0">
                <a:solidFill>
                  <a:srgbClr val="FF0066"/>
                </a:solidFill>
                <a:latin typeface="+mn-ea"/>
                <a:cs typeface="Arial Narrow"/>
              </a:rPr>
              <a:t>19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)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)</a:t>
            </a:r>
            <a:r>
              <a:rPr lang="zh-CN" altLang="en-US" sz="1600" dirty="0" smtClean="0">
                <a:latin typeface="+mn-ea"/>
                <a:cs typeface="Arial Narrow"/>
              </a:rPr>
              <a:t>通过</a:t>
            </a:r>
            <a:r>
              <a:rPr lang="zh-CN" altLang="en-US" sz="1600" dirty="0">
                <a:latin typeface="+mn-ea"/>
                <a:cs typeface="Arial Narrow"/>
              </a:rPr>
              <a:t>加法归并产生累加结果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75</a:t>
            </a:r>
          </a:p>
          <a:p>
            <a:endParaRPr lang="en-US" altLang="zh-CN" sz="1600" dirty="0">
              <a:latin typeface="Arial Narrow"/>
              <a:cs typeface="Arial Narrow"/>
            </a:endParaRPr>
          </a:p>
          <a:p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844662"/>
            <a:ext cx="5832648" cy="6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典型的流式大数据问题的特征</a:t>
            </a:r>
          </a:p>
          <a:p>
            <a:endParaRPr lang="en-US" altLang="zh-CN" sz="1600" dirty="0">
              <a:latin typeface="Arial Narrow"/>
              <a:cs typeface="Arial Narrow"/>
            </a:endParaRPr>
          </a:p>
          <a:p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19"/>
          <p:cNvSpPr/>
          <p:nvPr/>
        </p:nvSpPr>
        <p:spPr>
          <a:xfrm>
            <a:off x="529123" y="3109297"/>
            <a:ext cx="4474925" cy="951340"/>
          </a:xfrm>
          <a:custGeom>
            <a:avLst/>
            <a:gdLst/>
            <a:ahLst/>
            <a:cxnLst/>
            <a:rect l="l" t="t" r="r" b="b"/>
            <a:pathLst>
              <a:path w="5278526" h="1016000">
                <a:moveTo>
                  <a:pt x="5109235" y="0"/>
                </a:moveTo>
                <a:lnTo>
                  <a:pt x="156743" y="461"/>
                </a:lnTo>
                <a:lnTo>
                  <a:pt x="114702" y="9008"/>
                </a:lnTo>
                <a:lnTo>
                  <a:pt x="77155" y="27266"/>
                </a:lnTo>
                <a:lnTo>
                  <a:pt x="45506" y="53829"/>
                </a:lnTo>
                <a:lnTo>
                  <a:pt x="21161" y="87291"/>
                </a:lnTo>
                <a:lnTo>
                  <a:pt x="5524" y="126247"/>
                </a:lnTo>
                <a:lnTo>
                  <a:pt x="0" y="169291"/>
                </a:lnTo>
                <a:lnTo>
                  <a:pt x="468" y="859288"/>
                </a:lnTo>
                <a:lnTo>
                  <a:pt x="9034" y="901334"/>
                </a:lnTo>
                <a:lnTo>
                  <a:pt x="27302" y="938877"/>
                </a:lnTo>
                <a:lnTo>
                  <a:pt x="53870" y="970516"/>
                </a:lnTo>
                <a:lnTo>
                  <a:pt x="87335" y="994850"/>
                </a:lnTo>
                <a:lnTo>
                  <a:pt x="126293" y="1010479"/>
                </a:lnTo>
                <a:lnTo>
                  <a:pt x="169341" y="1016000"/>
                </a:lnTo>
                <a:lnTo>
                  <a:pt x="5121886" y="1015534"/>
                </a:lnTo>
                <a:lnTo>
                  <a:pt x="5163894" y="1006975"/>
                </a:lnTo>
                <a:lnTo>
                  <a:pt x="5201415" y="988707"/>
                </a:lnTo>
                <a:lnTo>
                  <a:pt x="5233044" y="962131"/>
                </a:lnTo>
                <a:lnTo>
                  <a:pt x="5257375" y="928651"/>
                </a:lnTo>
                <a:lnTo>
                  <a:pt x="5273004" y="889667"/>
                </a:lnTo>
                <a:lnTo>
                  <a:pt x="5278526" y="846582"/>
                </a:lnTo>
                <a:lnTo>
                  <a:pt x="5278067" y="156738"/>
                </a:lnTo>
                <a:lnTo>
                  <a:pt x="5269528" y="114706"/>
                </a:lnTo>
                <a:lnTo>
                  <a:pt x="5251273" y="77163"/>
                </a:lnTo>
                <a:lnTo>
                  <a:pt x="5224710" y="45514"/>
                </a:lnTo>
                <a:lnTo>
                  <a:pt x="5191245" y="21166"/>
                </a:lnTo>
                <a:lnTo>
                  <a:pt x="5152284" y="5525"/>
                </a:lnTo>
                <a:lnTo>
                  <a:pt x="5109235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651251" y="2646180"/>
            <a:ext cx="477018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000" spc="-15" dirty="0" err="1" smtClean="0">
                <a:latin typeface="+mn-ea"/>
                <a:cs typeface="黑体"/>
              </a:rPr>
              <a:t>排序和整理中间结果以利后续处理</a:t>
            </a:r>
            <a:endParaRPr sz="2000" dirty="0">
              <a:latin typeface="+mn-ea"/>
              <a:cs typeface="黑体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6662241" y="1424687"/>
            <a:ext cx="1000800" cy="705600"/>
          </a:xfrm>
          <a:custGeom>
            <a:avLst/>
            <a:gdLst/>
            <a:ahLst/>
            <a:cxnLst/>
            <a:rect l="l" t="t" r="r" b="b"/>
            <a:pathLst>
              <a:path w="1524253" h="997585">
                <a:moveTo>
                  <a:pt x="1358011" y="0"/>
                </a:moveTo>
                <a:lnTo>
                  <a:pt x="158664" y="169"/>
                </a:lnTo>
                <a:lnTo>
                  <a:pt x="116251" y="7646"/>
                </a:lnTo>
                <a:lnTo>
                  <a:pt x="78283" y="25145"/>
                </a:lnTo>
                <a:lnTo>
                  <a:pt x="46218" y="51211"/>
                </a:lnTo>
                <a:lnTo>
                  <a:pt x="21512" y="84386"/>
                </a:lnTo>
                <a:lnTo>
                  <a:pt x="5620" y="123215"/>
                </a:lnTo>
                <a:lnTo>
                  <a:pt x="0" y="166243"/>
                </a:lnTo>
                <a:lnTo>
                  <a:pt x="169" y="838920"/>
                </a:lnTo>
                <a:lnTo>
                  <a:pt x="7646" y="881333"/>
                </a:lnTo>
                <a:lnTo>
                  <a:pt x="25145" y="919301"/>
                </a:lnTo>
                <a:lnTo>
                  <a:pt x="51211" y="951366"/>
                </a:lnTo>
                <a:lnTo>
                  <a:pt x="84386" y="976072"/>
                </a:lnTo>
                <a:lnTo>
                  <a:pt x="123215" y="991964"/>
                </a:lnTo>
                <a:lnTo>
                  <a:pt x="166243" y="997585"/>
                </a:lnTo>
                <a:lnTo>
                  <a:pt x="1365589" y="997415"/>
                </a:lnTo>
                <a:lnTo>
                  <a:pt x="1408002" y="989938"/>
                </a:lnTo>
                <a:lnTo>
                  <a:pt x="1445970" y="972439"/>
                </a:lnTo>
                <a:lnTo>
                  <a:pt x="1478035" y="946373"/>
                </a:lnTo>
                <a:lnTo>
                  <a:pt x="1502741" y="913198"/>
                </a:lnTo>
                <a:lnTo>
                  <a:pt x="1518633" y="874369"/>
                </a:lnTo>
                <a:lnTo>
                  <a:pt x="1524253" y="831342"/>
                </a:lnTo>
                <a:lnTo>
                  <a:pt x="1524084" y="158664"/>
                </a:lnTo>
                <a:lnTo>
                  <a:pt x="1516607" y="116251"/>
                </a:lnTo>
                <a:lnTo>
                  <a:pt x="1499108" y="78283"/>
                </a:lnTo>
                <a:lnTo>
                  <a:pt x="1473042" y="46218"/>
                </a:lnTo>
                <a:lnTo>
                  <a:pt x="1439867" y="21512"/>
                </a:lnTo>
                <a:lnTo>
                  <a:pt x="1401038" y="5620"/>
                </a:lnTo>
                <a:lnTo>
                  <a:pt x="135801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5328856" y="1585330"/>
            <a:ext cx="832230" cy="544957"/>
          </a:xfrm>
          <a:custGeom>
            <a:avLst/>
            <a:gdLst/>
            <a:ahLst/>
            <a:cxnLst/>
            <a:rect l="l" t="t" r="r" b="b"/>
            <a:pathLst>
              <a:path w="832230" h="544957">
                <a:moveTo>
                  <a:pt x="559815" y="0"/>
                </a:moveTo>
                <a:lnTo>
                  <a:pt x="559815" y="136271"/>
                </a:lnTo>
                <a:lnTo>
                  <a:pt x="0" y="136271"/>
                </a:lnTo>
                <a:lnTo>
                  <a:pt x="136143" y="272415"/>
                </a:lnTo>
                <a:lnTo>
                  <a:pt x="0" y="408686"/>
                </a:lnTo>
                <a:lnTo>
                  <a:pt x="559815" y="408686"/>
                </a:lnTo>
                <a:lnTo>
                  <a:pt x="559815" y="544957"/>
                </a:lnTo>
                <a:lnTo>
                  <a:pt x="832230" y="272415"/>
                </a:lnTo>
                <a:lnTo>
                  <a:pt x="55981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6683884" y="3230774"/>
            <a:ext cx="999189" cy="705966"/>
          </a:xfrm>
          <a:custGeom>
            <a:avLst/>
            <a:gdLst/>
            <a:ahLst/>
            <a:cxnLst/>
            <a:rect l="l" t="t" r="r" b="b"/>
            <a:pathLst>
              <a:path w="1532889" h="997585">
                <a:moveTo>
                  <a:pt x="1366647" y="0"/>
                </a:moveTo>
                <a:lnTo>
                  <a:pt x="158690" y="174"/>
                </a:lnTo>
                <a:lnTo>
                  <a:pt x="116288" y="7670"/>
                </a:lnTo>
                <a:lnTo>
                  <a:pt x="78320" y="25179"/>
                </a:lnTo>
                <a:lnTo>
                  <a:pt x="46246" y="51245"/>
                </a:lnTo>
                <a:lnTo>
                  <a:pt x="21528" y="84414"/>
                </a:lnTo>
                <a:lnTo>
                  <a:pt x="5625" y="123231"/>
                </a:lnTo>
                <a:lnTo>
                  <a:pt x="0" y="166243"/>
                </a:lnTo>
                <a:lnTo>
                  <a:pt x="179" y="838995"/>
                </a:lnTo>
                <a:lnTo>
                  <a:pt x="7707" y="881373"/>
                </a:lnTo>
                <a:lnTo>
                  <a:pt x="25249" y="919318"/>
                </a:lnTo>
                <a:lnTo>
                  <a:pt x="51345" y="951370"/>
                </a:lnTo>
                <a:lnTo>
                  <a:pt x="84537" y="976072"/>
                </a:lnTo>
                <a:lnTo>
                  <a:pt x="123365" y="991963"/>
                </a:lnTo>
                <a:lnTo>
                  <a:pt x="166370" y="997585"/>
                </a:lnTo>
                <a:lnTo>
                  <a:pt x="1374326" y="997410"/>
                </a:lnTo>
                <a:lnTo>
                  <a:pt x="1416716" y="989902"/>
                </a:lnTo>
                <a:lnTo>
                  <a:pt x="1454660" y="972369"/>
                </a:lnTo>
                <a:lnTo>
                  <a:pt x="1486704" y="946273"/>
                </a:lnTo>
                <a:lnTo>
                  <a:pt x="1511393" y="913075"/>
                </a:lnTo>
                <a:lnTo>
                  <a:pt x="1527273" y="874235"/>
                </a:lnTo>
                <a:lnTo>
                  <a:pt x="1532889" y="831214"/>
                </a:lnTo>
                <a:lnTo>
                  <a:pt x="1532720" y="158664"/>
                </a:lnTo>
                <a:lnTo>
                  <a:pt x="1525243" y="116251"/>
                </a:lnTo>
                <a:lnTo>
                  <a:pt x="1507744" y="78283"/>
                </a:lnTo>
                <a:lnTo>
                  <a:pt x="1481678" y="46218"/>
                </a:lnTo>
                <a:lnTo>
                  <a:pt x="1448503" y="21512"/>
                </a:lnTo>
                <a:lnTo>
                  <a:pt x="1409674" y="5620"/>
                </a:lnTo>
                <a:lnTo>
                  <a:pt x="1366647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5"/>
          <p:cNvSpPr/>
          <p:nvPr/>
        </p:nvSpPr>
        <p:spPr>
          <a:xfrm>
            <a:off x="5324157" y="3311279"/>
            <a:ext cx="836929" cy="544957"/>
          </a:xfrm>
          <a:custGeom>
            <a:avLst/>
            <a:gdLst/>
            <a:ahLst/>
            <a:cxnLst/>
            <a:rect l="l" t="t" r="r" b="b"/>
            <a:pathLst>
              <a:path w="836929" h="544957">
                <a:moveTo>
                  <a:pt x="564515" y="0"/>
                </a:moveTo>
                <a:lnTo>
                  <a:pt x="564515" y="136144"/>
                </a:lnTo>
                <a:lnTo>
                  <a:pt x="0" y="136144"/>
                </a:lnTo>
                <a:lnTo>
                  <a:pt x="136144" y="272415"/>
                </a:lnTo>
                <a:lnTo>
                  <a:pt x="0" y="408686"/>
                </a:lnTo>
                <a:lnTo>
                  <a:pt x="564515" y="408686"/>
                </a:lnTo>
                <a:lnTo>
                  <a:pt x="564515" y="544957"/>
                </a:lnTo>
                <a:lnTo>
                  <a:pt x="836929" y="272415"/>
                </a:lnTo>
                <a:lnTo>
                  <a:pt x="56451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7"/>
          <p:cNvSpPr/>
          <p:nvPr/>
        </p:nvSpPr>
        <p:spPr>
          <a:xfrm>
            <a:off x="565718" y="1216089"/>
            <a:ext cx="4438330" cy="1283654"/>
          </a:xfrm>
          <a:custGeom>
            <a:avLst/>
            <a:gdLst/>
            <a:ahLst/>
            <a:cxnLst/>
            <a:rect l="l" t="t" r="r" b="b"/>
            <a:pathLst>
              <a:path w="5255488" h="1413129">
                <a:moveTo>
                  <a:pt x="5019903" y="0"/>
                </a:moveTo>
                <a:lnTo>
                  <a:pt x="235534" y="0"/>
                </a:lnTo>
                <a:lnTo>
                  <a:pt x="216216" y="780"/>
                </a:lnTo>
                <a:lnTo>
                  <a:pt x="161085" y="12004"/>
                </a:lnTo>
                <a:lnTo>
                  <a:pt x="111462" y="35280"/>
                </a:lnTo>
                <a:lnTo>
                  <a:pt x="68984" y="68976"/>
                </a:lnTo>
                <a:lnTo>
                  <a:pt x="35287" y="111460"/>
                </a:lnTo>
                <a:lnTo>
                  <a:pt x="12007" y="161096"/>
                </a:lnTo>
                <a:lnTo>
                  <a:pt x="780" y="216254"/>
                </a:lnTo>
                <a:lnTo>
                  <a:pt x="0" y="235585"/>
                </a:lnTo>
                <a:lnTo>
                  <a:pt x="0" y="1177671"/>
                </a:lnTo>
                <a:lnTo>
                  <a:pt x="3082" y="1215865"/>
                </a:lnTo>
                <a:lnTo>
                  <a:pt x="18508" y="1269325"/>
                </a:lnTo>
                <a:lnTo>
                  <a:pt x="45443" y="1316732"/>
                </a:lnTo>
                <a:lnTo>
                  <a:pt x="82249" y="1356452"/>
                </a:lnTo>
                <a:lnTo>
                  <a:pt x="127290" y="1386849"/>
                </a:lnTo>
                <a:lnTo>
                  <a:pt x="178931" y="1406286"/>
                </a:lnTo>
                <a:lnTo>
                  <a:pt x="235534" y="1413129"/>
                </a:lnTo>
                <a:lnTo>
                  <a:pt x="5019903" y="1413129"/>
                </a:lnTo>
                <a:lnTo>
                  <a:pt x="5058132" y="1410047"/>
                </a:lnTo>
                <a:lnTo>
                  <a:pt x="5111631" y="1394626"/>
                </a:lnTo>
                <a:lnTo>
                  <a:pt x="5159065" y="1367701"/>
                </a:lnTo>
                <a:lnTo>
                  <a:pt x="5198800" y="1330907"/>
                </a:lnTo>
                <a:lnTo>
                  <a:pt x="5229205" y="1285881"/>
                </a:lnTo>
                <a:lnTo>
                  <a:pt x="5248645" y="1234256"/>
                </a:lnTo>
                <a:lnTo>
                  <a:pt x="5255488" y="1177671"/>
                </a:lnTo>
                <a:lnTo>
                  <a:pt x="5255488" y="235585"/>
                </a:lnTo>
                <a:lnTo>
                  <a:pt x="5252406" y="197356"/>
                </a:lnTo>
                <a:lnTo>
                  <a:pt x="5236984" y="143857"/>
                </a:lnTo>
                <a:lnTo>
                  <a:pt x="5210053" y="96423"/>
                </a:lnTo>
                <a:lnTo>
                  <a:pt x="5173246" y="56687"/>
                </a:lnTo>
                <a:lnTo>
                  <a:pt x="5128197" y="26283"/>
                </a:lnTo>
                <a:lnTo>
                  <a:pt x="5076538" y="6842"/>
                </a:lnTo>
                <a:lnTo>
                  <a:pt x="50199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651251" y="1440922"/>
            <a:ext cx="420878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000" spc="-15" dirty="0" err="1" smtClean="0">
                <a:latin typeface="+mn-ea"/>
                <a:cs typeface="黑体"/>
              </a:rPr>
              <a:t>大量数据记录</a:t>
            </a:r>
            <a:r>
              <a:rPr sz="2000" spc="-15" dirty="0">
                <a:latin typeface="+mn-ea"/>
                <a:cs typeface="黑体"/>
              </a:rPr>
              <a:t>/</a:t>
            </a:r>
            <a:r>
              <a:rPr sz="2000" spc="-15" dirty="0" err="1" smtClean="0">
                <a:latin typeface="+mn-ea"/>
                <a:cs typeface="黑体"/>
              </a:rPr>
              <a:t>元素进行重复处理</a:t>
            </a:r>
            <a:endParaRPr lang="en-US" sz="2000" spc="-15" dirty="0" smtClean="0">
              <a:latin typeface="+mn-ea"/>
              <a:cs typeface="黑体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000" spc="10" dirty="0" err="1" smtClean="0">
                <a:latin typeface="+mn-ea"/>
                <a:cs typeface="黑体"/>
              </a:rPr>
              <a:t>对每个数据记录</a:t>
            </a:r>
            <a:r>
              <a:rPr sz="2000" spc="10" dirty="0">
                <a:latin typeface="+mn-ea"/>
                <a:cs typeface="黑体"/>
              </a:rPr>
              <a:t>/元素作感兴趣的 </a:t>
            </a:r>
            <a:r>
              <a:rPr sz="2000" spc="10" dirty="0" err="1">
                <a:latin typeface="+mn-ea"/>
                <a:cs typeface="黑体"/>
              </a:rPr>
              <a:t>处理、</a:t>
            </a:r>
            <a:r>
              <a:rPr sz="2000" spc="10" dirty="0" err="1" smtClean="0">
                <a:latin typeface="+mn-ea"/>
                <a:cs typeface="黑体"/>
              </a:rPr>
              <a:t>获</a:t>
            </a:r>
            <a:r>
              <a:rPr lang="zh-CN" altLang="en-US" sz="2000" spc="10" dirty="0" smtClean="0">
                <a:latin typeface="+mn-ea"/>
                <a:cs typeface="黑体"/>
              </a:rPr>
              <a:t>取</a:t>
            </a:r>
            <a:r>
              <a:rPr sz="2000" spc="10" dirty="0" err="1" smtClean="0">
                <a:latin typeface="+mn-ea"/>
                <a:cs typeface="黑体"/>
              </a:rPr>
              <a:t>感兴趣的中间结果信息</a:t>
            </a:r>
            <a:endParaRPr sz="2000" dirty="0">
              <a:latin typeface="+mn-ea"/>
              <a:cs typeface="黑体"/>
            </a:endParaRPr>
          </a:p>
        </p:txBody>
      </p:sp>
      <p:sp>
        <p:nvSpPr>
          <p:cNvPr id="12" name="object 18"/>
          <p:cNvSpPr/>
          <p:nvPr/>
        </p:nvSpPr>
        <p:spPr>
          <a:xfrm>
            <a:off x="539902" y="1216088"/>
            <a:ext cx="4464146" cy="1283655"/>
          </a:xfrm>
          <a:custGeom>
            <a:avLst/>
            <a:gdLst/>
            <a:ahLst/>
            <a:cxnLst/>
            <a:rect l="l" t="t" r="r" b="b"/>
            <a:pathLst>
              <a:path w="5255488" h="1413129">
                <a:moveTo>
                  <a:pt x="0" y="235585"/>
                </a:moveTo>
                <a:lnTo>
                  <a:pt x="3082" y="197356"/>
                </a:lnTo>
                <a:lnTo>
                  <a:pt x="18508" y="143857"/>
                </a:lnTo>
                <a:lnTo>
                  <a:pt x="45443" y="96423"/>
                </a:lnTo>
                <a:lnTo>
                  <a:pt x="82249" y="56687"/>
                </a:lnTo>
                <a:lnTo>
                  <a:pt x="127290" y="26283"/>
                </a:lnTo>
                <a:lnTo>
                  <a:pt x="178931" y="6842"/>
                </a:lnTo>
                <a:lnTo>
                  <a:pt x="235534" y="0"/>
                </a:lnTo>
                <a:lnTo>
                  <a:pt x="5019903" y="0"/>
                </a:lnTo>
                <a:lnTo>
                  <a:pt x="5058132" y="3081"/>
                </a:lnTo>
                <a:lnTo>
                  <a:pt x="5111631" y="18504"/>
                </a:lnTo>
                <a:lnTo>
                  <a:pt x="5159065" y="45435"/>
                </a:lnTo>
                <a:lnTo>
                  <a:pt x="5198800" y="82242"/>
                </a:lnTo>
                <a:lnTo>
                  <a:pt x="5229205" y="127291"/>
                </a:lnTo>
                <a:lnTo>
                  <a:pt x="5248645" y="178950"/>
                </a:lnTo>
                <a:lnTo>
                  <a:pt x="5255488" y="235585"/>
                </a:lnTo>
                <a:lnTo>
                  <a:pt x="5255488" y="1177671"/>
                </a:lnTo>
                <a:lnTo>
                  <a:pt x="5252406" y="1215865"/>
                </a:lnTo>
                <a:lnTo>
                  <a:pt x="5236984" y="1269325"/>
                </a:lnTo>
                <a:lnTo>
                  <a:pt x="5210053" y="1316732"/>
                </a:lnTo>
                <a:lnTo>
                  <a:pt x="5173246" y="1356452"/>
                </a:lnTo>
                <a:lnTo>
                  <a:pt x="5128197" y="1386849"/>
                </a:lnTo>
                <a:lnTo>
                  <a:pt x="5076538" y="1406286"/>
                </a:lnTo>
                <a:lnTo>
                  <a:pt x="5019903" y="1413129"/>
                </a:lnTo>
                <a:lnTo>
                  <a:pt x="235534" y="1413129"/>
                </a:lnTo>
                <a:lnTo>
                  <a:pt x="197328" y="1410047"/>
                </a:lnTo>
                <a:lnTo>
                  <a:pt x="143851" y="1394626"/>
                </a:lnTo>
                <a:lnTo>
                  <a:pt x="96428" y="1367701"/>
                </a:lnTo>
                <a:lnTo>
                  <a:pt x="56695" y="1330907"/>
                </a:lnTo>
                <a:lnTo>
                  <a:pt x="26289" y="1285881"/>
                </a:lnTo>
                <a:lnTo>
                  <a:pt x="6845" y="1234256"/>
                </a:lnTo>
                <a:lnTo>
                  <a:pt x="0" y="1177671"/>
                </a:lnTo>
                <a:lnTo>
                  <a:pt x="0" y="235585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9"/>
          <p:cNvSpPr txBox="1"/>
          <p:nvPr/>
        </p:nvSpPr>
        <p:spPr>
          <a:xfrm>
            <a:off x="6903125" y="1585330"/>
            <a:ext cx="560705" cy="375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000" spc="-10" dirty="0">
                <a:solidFill>
                  <a:srgbClr val="FFFFFF"/>
                </a:solidFill>
                <a:latin typeface="+mn-ea"/>
                <a:cs typeface="宋体"/>
              </a:rPr>
              <a:t>Map</a:t>
            </a:r>
            <a:endParaRPr sz="2000" dirty="0">
              <a:latin typeface="+mn-ea"/>
              <a:cs typeface="宋体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6752936" y="3392790"/>
            <a:ext cx="930137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000" spc="-10" dirty="0">
                <a:solidFill>
                  <a:srgbClr val="FFFFFF"/>
                </a:solidFill>
                <a:latin typeface="+mn-ea"/>
                <a:cs typeface="宋体"/>
              </a:rPr>
              <a:t>Reduce</a:t>
            </a:r>
            <a:endParaRPr sz="2000" dirty="0">
              <a:latin typeface="+mn-ea"/>
              <a:cs typeface="宋体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605905" y="3275980"/>
            <a:ext cx="27381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000" spc="10" dirty="0" err="1" smtClean="0">
                <a:latin typeface="+mn-ea"/>
                <a:cs typeface="黑体"/>
              </a:rPr>
              <a:t>收集整理中间结果</a:t>
            </a:r>
            <a:endParaRPr lang="en-US" sz="2000" dirty="0">
              <a:latin typeface="+mn-ea"/>
              <a:cs typeface="黑体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000" spc="-15" dirty="0" err="1" smtClean="0">
                <a:latin typeface="+mn-ea"/>
                <a:cs typeface="黑体"/>
              </a:rPr>
              <a:t>产生最终结果输出</a:t>
            </a:r>
            <a:endParaRPr sz="2000" dirty="0">
              <a:latin typeface="+mn-ea"/>
              <a:cs typeface="黑体"/>
            </a:endParaRPr>
          </a:p>
        </p:txBody>
      </p:sp>
      <p:sp>
        <p:nvSpPr>
          <p:cNvPr id="17" name="object 21"/>
          <p:cNvSpPr txBox="1"/>
          <p:nvPr/>
        </p:nvSpPr>
        <p:spPr>
          <a:xfrm>
            <a:off x="1576854" y="4222653"/>
            <a:ext cx="5991991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66"/>
                </a:solidFill>
                <a:latin typeface="+mn-ea"/>
                <a:cs typeface="黑体"/>
              </a:rPr>
              <a:t>关键思</a:t>
            </a:r>
            <a:r>
              <a:rPr sz="2000" spc="-15" dirty="0">
                <a:solidFill>
                  <a:srgbClr val="FF0066"/>
                </a:solidFill>
                <a:latin typeface="+mn-ea"/>
                <a:cs typeface="黑体"/>
              </a:rPr>
              <a:t>想</a:t>
            </a:r>
            <a:r>
              <a:rPr sz="2000" spc="0" dirty="0">
                <a:solidFill>
                  <a:srgbClr val="FF0066"/>
                </a:solidFill>
                <a:latin typeface="+mn-ea"/>
                <a:cs typeface="黑体"/>
              </a:rPr>
              <a:t>：为大</a:t>
            </a:r>
            <a:r>
              <a:rPr sz="2000" spc="-15" dirty="0">
                <a:solidFill>
                  <a:srgbClr val="FF0066"/>
                </a:solidFill>
                <a:latin typeface="+mn-ea"/>
                <a:cs typeface="黑体"/>
              </a:rPr>
              <a:t>数</a:t>
            </a:r>
            <a:r>
              <a:rPr sz="2000" spc="0" dirty="0">
                <a:solidFill>
                  <a:srgbClr val="FF0066"/>
                </a:solidFill>
                <a:latin typeface="+mn-ea"/>
                <a:cs typeface="黑体"/>
              </a:rPr>
              <a:t>据处理</a:t>
            </a:r>
            <a:r>
              <a:rPr sz="2000" spc="-15" dirty="0">
                <a:solidFill>
                  <a:srgbClr val="FF0066"/>
                </a:solidFill>
                <a:latin typeface="+mn-ea"/>
                <a:cs typeface="黑体"/>
              </a:rPr>
              <a:t>过</a:t>
            </a:r>
            <a:r>
              <a:rPr sz="2000" spc="0" dirty="0">
                <a:solidFill>
                  <a:srgbClr val="FF0066"/>
                </a:solidFill>
                <a:latin typeface="+mn-ea"/>
                <a:cs typeface="黑体"/>
              </a:rPr>
              <a:t>程中的</a:t>
            </a:r>
            <a:r>
              <a:rPr sz="2000" spc="-15" dirty="0">
                <a:solidFill>
                  <a:srgbClr val="FF0066"/>
                </a:solidFill>
                <a:latin typeface="+mn-ea"/>
                <a:cs typeface="黑体"/>
              </a:rPr>
              <a:t>两</a:t>
            </a:r>
            <a:r>
              <a:rPr sz="2000" spc="0" dirty="0">
                <a:solidFill>
                  <a:srgbClr val="FF0066"/>
                </a:solidFill>
                <a:latin typeface="+mn-ea"/>
                <a:cs typeface="黑体"/>
              </a:rPr>
              <a:t>个主要</a:t>
            </a:r>
            <a:r>
              <a:rPr sz="2000" spc="-15" dirty="0">
                <a:solidFill>
                  <a:srgbClr val="FF0066"/>
                </a:solidFill>
                <a:latin typeface="+mn-ea"/>
                <a:cs typeface="黑体"/>
              </a:rPr>
              <a:t>处</a:t>
            </a:r>
            <a:r>
              <a:rPr sz="2000" spc="0" dirty="0">
                <a:solidFill>
                  <a:srgbClr val="FF0066"/>
                </a:solidFill>
                <a:latin typeface="+mn-ea"/>
                <a:cs typeface="黑体"/>
              </a:rPr>
              <a:t>理操作</a:t>
            </a:r>
            <a:endParaRPr sz="2000" dirty="0">
              <a:latin typeface="+mn-ea"/>
              <a:cs typeface="黑体"/>
            </a:endParaRPr>
          </a:p>
          <a:p>
            <a:pPr marL="1663064">
              <a:lnSpc>
                <a:spcPts val="3065"/>
              </a:lnSpc>
            </a:pPr>
            <a:r>
              <a:rPr sz="2000" dirty="0">
                <a:solidFill>
                  <a:srgbClr val="FF0066"/>
                </a:solidFill>
                <a:latin typeface="+mn-ea"/>
                <a:cs typeface="黑体"/>
              </a:rPr>
              <a:t>提供一</a:t>
            </a:r>
            <a:r>
              <a:rPr sz="2000" spc="-25" dirty="0">
                <a:solidFill>
                  <a:srgbClr val="FF0066"/>
                </a:solidFill>
                <a:latin typeface="+mn-ea"/>
                <a:cs typeface="黑体"/>
              </a:rPr>
              <a:t>种</a:t>
            </a:r>
            <a:r>
              <a:rPr sz="2000" spc="0" dirty="0">
                <a:solidFill>
                  <a:srgbClr val="FF0066"/>
                </a:solidFill>
                <a:latin typeface="+mn-ea"/>
                <a:cs typeface="黑体"/>
              </a:rPr>
              <a:t>抽象机制</a:t>
            </a:r>
            <a:endParaRPr sz="2000" dirty="0">
              <a:latin typeface="+mn-ea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764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中的</a:t>
            </a:r>
            <a:r>
              <a:rPr lang="en-US" altLang="zh-CN" sz="2000" dirty="0">
                <a:latin typeface="+mn-ea"/>
              </a:rPr>
              <a:t>Map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Reduce</a:t>
            </a:r>
            <a:r>
              <a:rPr lang="zh-CN" altLang="en-US" sz="2000" dirty="0">
                <a:latin typeface="+mn-ea"/>
              </a:rPr>
              <a:t>操作的抽象</a:t>
            </a:r>
            <a:r>
              <a:rPr lang="zh-CN" altLang="en-US" sz="2000" dirty="0" smtClean="0">
                <a:latin typeface="+mn-ea"/>
              </a:rPr>
              <a:t>描述</a:t>
            </a:r>
            <a:endParaRPr lang="en-US" altLang="zh-CN" sz="1600" dirty="0">
              <a:latin typeface="Arial Narrow"/>
              <a:cs typeface="Arial Narrow"/>
            </a:endParaRPr>
          </a:p>
          <a:p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借鉴了函数式程序设计语言</a:t>
            </a:r>
            <a:r>
              <a:rPr lang="en-US" altLang="zh-CN" sz="2000" dirty="0">
                <a:latin typeface="+mn-ea"/>
              </a:rPr>
              <a:t>Lisp</a:t>
            </a:r>
            <a:r>
              <a:rPr lang="zh-CN" altLang="en-US" sz="2000" dirty="0">
                <a:latin typeface="+mn-ea"/>
              </a:rPr>
              <a:t>中的思想，</a:t>
            </a:r>
            <a:r>
              <a:rPr lang="zh-CN" altLang="en-US" sz="2000" dirty="0" smtClean="0">
                <a:latin typeface="+mn-ea"/>
              </a:rPr>
              <a:t>定义了</a:t>
            </a:r>
            <a:r>
              <a:rPr lang="zh-CN" altLang="en-US" sz="2000" dirty="0">
                <a:latin typeface="+mn-ea"/>
              </a:rPr>
              <a:t>如下的</a:t>
            </a:r>
            <a:r>
              <a:rPr lang="en-US" altLang="zh-CN" sz="2000" dirty="0">
                <a:latin typeface="+mn-ea"/>
              </a:rPr>
              <a:t>Map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Reduce</a:t>
            </a:r>
            <a:r>
              <a:rPr lang="zh-CN" altLang="en-US" sz="2000" dirty="0">
                <a:latin typeface="+mn-ea"/>
              </a:rPr>
              <a:t>两个抽象的编程接口，由用户去</a:t>
            </a:r>
            <a:r>
              <a:rPr lang="zh-CN" altLang="en-US" sz="2000" dirty="0" smtClean="0">
                <a:latin typeface="+mn-ea"/>
              </a:rPr>
              <a:t>编程实现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pPr lvl="1"/>
            <a:r>
              <a:rPr lang="en-US" altLang="zh-CN" sz="1600" b="1" dirty="0" smtClean="0">
                <a:solidFill>
                  <a:srgbClr val="FF0000"/>
                </a:solidFill>
                <a:latin typeface="+mn-ea"/>
                <a:cs typeface="Arial Narrow"/>
              </a:rPr>
              <a:t>ma</a:t>
            </a:r>
            <a:r>
              <a:rPr lang="en-US" altLang="zh-CN" sz="1600" b="1" spc="-5" dirty="0" smtClean="0">
                <a:solidFill>
                  <a:srgbClr val="FF0000"/>
                </a:solidFill>
                <a:latin typeface="+mn-ea"/>
                <a:cs typeface="Arial Narrow"/>
              </a:rPr>
              <a:t>p</a:t>
            </a:r>
            <a:r>
              <a:rPr lang="en-US" altLang="zh-CN" sz="1600" dirty="0" smtClean="0">
                <a:latin typeface="+mn-ea"/>
                <a:cs typeface="Arial Narrow"/>
              </a:rPr>
              <a:t>:</a:t>
            </a:r>
            <a:r>
              <a:rPr lang="en-US" altLang="zh-CN" sz="1600" spc="5" dirty="0" smtClean="0">
                <a:latin typeface="+mn-ea"/>
                <a:cs typeface="Arial Narrow"/>
              </a:rPr>
              <a:t> </a:t>
            </a:r>
            <a:r>
              <a:rPr lang="en-US" altLang="zh-CN" sz="1600" b="1" dirty="0" smtClean="0">
                <a:solidFill>
                  <a:srgbClr val="0066FF"/>
                </a:solidFill>
                <a:latin typeface="+mn-ea"/>
                <a:cs typeface="Arial Narrow"/>
              </a:rPr>
              <a:t>(k1;</a:t>
            </a:r>
            <a:r>
              <a:rPr lang="en-US" altLang="zh-CN" sz="1600" b="1" spc="5" dirty="0" smtClean="0">
                <a:solidFill>
                  <a:srgbClr val="0066FF"/>
                </a:solidFill>
                <a:latin typeface="+mn-ea"/>
                <a:cs typeface="Arial Narrow"/>
              </a:rPr>
              <a:t> </a:t>
            </a:r>
            <a:r>
              <a:rPr lang="en-US" altLang="zh-CN" sz="1600" b="1" spc="-5" dirty="0" smtClean="0">
                <a:solidFill>
                  <a:srgbClr val="0066FF"/>
                </a:solidFill>
                <a:latin typeface="+mn-ea"/>
                <a:cs typeface="Arial Narrow"/>
              </a:rPr>
              <a:t>v1</a:t>
            </a:r>
            <a:r>
              <a:rPr lang="en-US" altLang="zh-CN" sz="1600" b="1" dirty="0" smtClean="0">
                <a:solidFill>
                  <a:srgbClr val="0066FF"/>
                </a:solidFill>
                <a:latin typeface="+mn-ea"/>
                <a:cs typeface="Arial Narrow"/>
              </a:rPr>
              <a:t>)</a:t>
            </a:r>
            <a:r>
              <a:rPr lang="zh-CN" altLang="en-US" sz="1600" dirty="0" smtClean="0">
                <a:latin typeface="Wingdings"/>
                <a:cs typeface="Wingdings"/>
              </a:rPr>
              <a:t></a:t>
            </a:r>
            <a:r>
              <a:rPr lang="en-US" altLang="zh-CN" sz="1600" b="1" spc="-10" dirty="0" smtClean="0">
                <a:solidFill>
                  <a:srgbClr val="00AFEF"/>
                </a:solidFill>
                <a:latin typeface="+mn-ea"/>
                <a:cs typeface="Arial Narrow"/>
              </a:rPr>
              <a:t>[</a:t>
            </a:r>
            <a:r>
              <a:rPr lang="en-US" altLang="zh-CN" sz="1600" b="1" spc="-5" dirty="0" smtClean="0">
                <a:solidFill>
                  <a:srgbClr val="00AFEF"/>
                </a:solidFill>
                <a:latin typeface="+mn-ea"/>
                <a:cs typeface="Arial Narrow"/>
              </a:rPr>
              <a:t>(k2</a:t>
            </a:r>
            <a:r>
              <a:rPr lang="en-US" altLang="zh-CN" sz="1600" b="1" dirty="0" smtClean="0">
                <a:solidFill>
                  <a:srgbClr val="00AFEF"/>
                </a:solidFill>
                <a:latin typeface="+mn-ea"/>
                <a:cs typeface="Arial Narrow"/>
              </a:rPr>
              <a:t>;</a:t>
            </a:r>
            <a:r>
              <a:rPr lang="en-US" altLang="zh-CN" sz="1600" b="1" spc="-20" dirty="0" smtClean="0">
                <a:solidFill>
                  <a:srgbClr val="00AFEF"/>
                </a:solidFill>
                <a:latin typeface="+mn-ea"/>
                <a:cs typeface="Arial Narrow"/>
              </a:rPr>
              <a:t> </a:t>
            </a:r>
            <a:r>
              <a:rPr lang="en-US" altLang="zh-CN" sz="1600" b="1" spc="-5" dirty="0" smtClean="0">
                <a:solidFill>
                  <a:srgbClr val="00AFEF"/>
                </a:solidFill>
                <a:latin typeface="+mn-ea"/>
                <a:cs typeface="Arial Narrow"/>
              </a:rPr>
              <a:t>v2)]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：键值对</a:t>
            </a:r>
            <a:r>
              <a:rPr lang="en-US" altLang="zh-CN" sz="1600" dirty="0">
                <a:latin typeface="+mn-ea"/>
              </a:rPr>
              <a:t>(k1; v1)</a:t>
            </a:r>
            <a:r>
              <a:rPr lang="zh-CN" altLang="en-US" sz="1600" dirty="0">
                <a:latin typeface="+mn-ea"/>
              </a:rPr>
              <a:t>表示的数据</a:t>
            </a:r>
          </a:p>
          <a:p>
            <a:pPr lvl="1"/>
            <a:r>
              <a:rPr lang="zh-CN" altLang="en-US" sz="1600" dirty="0">
                <a:latin typeface="+mn-ea"/>
              </a:rPr>
              <a:t>处理：文档数据记录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如文本文件中的行，或数据表格中</a:t>
            </a:r>
            <a:r>
              <a:rPr lang="zh-CN" altLang="en-US" sz="1600" dirty="0" smtClean="0">
                <a:latin typeface="+mn-ea"/>
              </a:rPr>
              <a:t>的行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将以“键值对”形式传入</a:t>
            </a:r>
            <a:r>
              <a:rPr lang="en-US" altLang="zh-CN" sz="1600" dirty="0">
                <a:latin typeface="+mn-ea"/>
              </a:rPr>
              <a:t>map</a:t>
            </a:r>
            <a:r>
              <a:rPr lang="zh-CN" altLang="en-US" sz="1600" dirty="0">
                <a:latin typeface="+mn-ea"/>
              </a:rPr>
              <a:t>函数；</a:t>
            </a:r>
            <a:r>
              <a:rPr lang="en-US" altLang="zh-CN" sz="1600" dirty="0">
                <a:latin typeface="+mn-ea"/>
              </a:rPr>
              <a:t>map</a:t>
            </a:r>
            <a:r>
              <a:rPr lang="zh-CN" altLang="en-US" sz="1600" dirty="0">
                <a:latin typeface="+mn-ea"/>
              </a:rPr>
              <a:t>函数将</a:t>
            </a:r>
            <a:r>
              <a:rPr lang="zh-CN" altLang="en-US" sz="1600" dirty="0" smtClean="0">
                <a:latin typeface="+mn-ea"/>
              </a:rPr>
              <a:t>处理</a:t>
            </a:r>
            <a:r>
              <a:rPr lang="zh-CN" altLang="en-US" sz="1600" dirty="0">
                <a:latin typeface="+mn-ea"/>
              </a:rPr>
              <a:t>这些键值对，并以另一种键值对形式输出处理</a:t>
            </a:r>
            <a:r>
              <a:rPr lang="zh-CN" altLang="en-US" sz="1600" dirty="0" smtClean="0">
                <a:latin typeface="+mn-ea"/>
              </a:rPr>
              <a:t>的一</a:t>
            </a:r>
            <a:r>
              <a:rPr lang="zh-CN" altLang="en-US" sz="1600" dirty="0">
                <a:latin typeface="+mn-ea"/>
              </a:rPr>
              <a:t>组键值对中间结果</a:t>
            </a:r>
            <a:r>
              <a:rPr lang="en-US" altLang="zh-CN" sz="1600" dirty="0">
                <a:latin typeface="+mn-ea"/>
              </a:rPr>
              <a:t>[(k2; v2)]</a:t>
            </a:r>
          </a:p>
          <a:p>
            <a:pPr lvl="1"/>
            <a:r>
              <a:rPr lang="zh-CN" altLang="en-US" sz="1600" dirty="0">
                <a:latin typeface="+mn-ea"/>
              </a:rPr>
              <a:t>输出：键值对</a:t>
            </a:r>
            <a:r>
              <a:rPr lang="en-US" altLang="zh-CN" sz="1600" dirty="0">
                <a:latin typeface="+mn-ea"/>
              </a:rPr>
              <a:t>[(k2; v2)]</a:t>
            </a:r>
            <a:r>
              <a:rPr lang="zh-CN" altLang="en-US" sz="1600" dirty="0">
                <a:latin typeface="+mn-ea"/>
              </a:rPr>
              <a:t>表示的一组中间数据</a:t>
            </a:r>
          </a:p>
          <a:p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5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B3C4B"/>
      </a:accent1>
      <a:accent2>
        <a:srgbClr val="838383"/>
      </a:accent2>
      <a:accent3>
        <a:srgbClr val="1B3C4B"/>
      </a:accent3>
      <a:accent4>
        <a:srgbClr val="838383"/>
      </a:accent4>
      <a:accent5>
        <a:srgbClr val="1B3C4B"/>
      </a:accent5>
      <a:accent6>
        <a:srgbClr val="838383"/>
      </a:accent6>
      <a:hlink>
        <a:srgbClr val="1B3C4B"/>
      </a:hlink>
      <a:folHlink>
        <a:srgbClr val="83838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2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2163</Words>
  <Application>Microsoft Office PowerPoint</Application>
  <PresentationFormat>全屏显示(16:9)</PresentationFormat>
  <Paragraphs>349</Paragraphs>
  <Slides>48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Open Sans Light</vt:lpstr>
      <vt:lpstr>黑体</vt:lpstr>
      <vt:lpstr>华文楷体</vt:lpstr>
      <vt:lpstr>宋体</vt:lpstr>
      <vt:lpstr>微软雅黑</vt:lpstr>
      <vt:lpstr>Agency FB</vt:lpstr>
      <vt:lpstr>Arial</vt:lpstr>
      <vt:lpstr>Arial Narrow</vt:lpstr>
      <vt:lpstr>Calibri</vt:lpstr>
      <vt:lpstr>Consolas</vt:lpstr>
      <vt:lpstr>Impact</vt:lpstr>
      <vt:lpstr>Times New Roman</vt:lpstr>
      <vt:lpstr>Verdana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adi</cp:lastModifiedBy>
  <cp:revision>454</cp:revision>
  <dcterms:created xsi:type="dcterms:W3CDTF">2015-12-11T17:46:17Z</dcterms:created>
  <dcterms:modified xsi:type="dcterms:W3CDTF">2018-02-28T06:12:21Z</dcterms:modified>
</cp:coreProperties>
</file>