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25" r:id="rId2"/>
    <p:sldId id="418" r:id="rId3"/>
    <p:sldId id="486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74" r:id="rId35"/>
    <p:sldId id="575" r:id="rId36"/>
    <p:sldId id="576" r:id="rId37"/>
    <p:sldId id="577" r:id="rId38"/>
    <p:sldId id="578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424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6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0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HBase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存储大量的数据（</a:t>
            </a:r>
            <a:r>
              <a:rPr lang="en-US" altLang="zh-CN" sz="2000" dirty="0">
                <a:latin typeface="+mn-ea"/>
              </a:rPr>
              <a:t>&gt;TB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需要很高的写吞吐量</a:t>
            </a:r>
          </a:p>
          <a:p>
            <a:r>
              <a:rPr lang="zh-CN" altLang="en-US" sz="2000" dirty="0">
                <a:latin typeface="+mn-ea"/>
              </a:rPr>
              <a:t>大规模数据集很好性能的随机访问（按列）</a:t>
            </a:r>
          </a:p>
          <a:p>
            <a:r>
              <a:rPr lang="zh-CN" altLang="en-US" sz="2000" dirty="0">
                <a:latin typeface="+mn-ea"/>
              </a:rPr>
              <a:t>需要进行优雅的数据扩展</a:t>
            </a:r>
          </a:p>
          <a:p>
            <a:r>
              <a:rPr lang="zh-CN" altLang="en-US" sz="2000" dirty="0">
                <a:latin typeface="+mn-ea"/>
              </a:rPr>
              <a:t>结构化和半结构化的数据</a:t>
            </a:r>
          </a:p>
          <a:p>
            <a:r>
              <a:rPr lang="zh-CN" altLang="en-US" sz="2000" dirty="0">
                <a:latin typeface="+mn-ea"/>
              </a:rPr>
              <a:t>不需要全部的关系数据库特性，例如交叉列、交叉表，事务，连接</a:t>
            </a:r>
            <a:r>
              <a:rPr lang="zh-CN" altLang="en-US" sz="2000" dirty="0" smtClean="0">
                <a:latin typeface="+mn-ea"/>
              </a:rPr>
              <a:t>等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Client – RPC(management, CRUD)</a:t>
            </a: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– Quorum,</a:t>
            </a:r>
            <a:r>
              <a:rPr lang="zh-CN" altLang="en-US" sz="2000" dirty="0">
                <a:latin typeface="+mn-ea"/>
              </a:rPr>
              <a:t>协调通信</a:t>
            </a:r>
          </a:p>
          <a:p>
            <a:r>
              <a:rPr lang="en-US" altLang="zh-CN" sz="2000" dirty="0" err="1">
                <a:latin typeface="+mn-ea"/>
              </a:rPr>
              <a:t>HMaster</a:t>
            </a:r>
            <a:r>
              <a:rPr lang="en-US" altLang="zh-CN" sz="2000" dirty="0">
                <a:latin typeface="+mn-ea"/>
              </a:rPr>
              <a:t> – table/region</a:t>
            </a:r>
            <a:r>
              <a:rPr lang="zh-CN" altLang="en-US" sz="2000" dirty="0">
                <a:latin typeface="+mn-ea"/>
              </a:rPr>
              <a:t>的管理</a:t>
            </a:r>
          </a:p>
          <a:p>
            <a:r>
              <a:rPr lang="en-US" altLang="zh-CN" sz="2000" dirty="0" err="1">
                <a:latin typeface="+mn-ea"/>
              </a:rPr>
              <a:t>HRegionServer</a:t>
            </a:r>
            <a:r>
              <a:rPr lang="en-US" altLang="zh-CN" sz="2000" dirty="0">
                <a:latin typeface="+mn-ea"/>
              </a:rPr>
              <a:t> – </a:t>
            </a:r>
            <a:r>
              <a:rPr lang="zh-CN" altLang="en-US" sz="2000" dirty="0">
                <a:latin typeface="+mn-ea"/>
              </a:rPr>
              <a:t>核心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响应用户</a:t>
            </a:r>
            <a:r>
              <a:rPr lang="en-US" altLang="zh-CN" sz="2000" dirty="0">
                <a:latin typeface="+mn-ea"/>
              </a:rPr>
              <a:t>I/O,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读写数据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7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1550"/>
            <a:ext cx="6566396" cy="40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7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管理用户对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的增、删、改、查操作</a:t>
            </a:r>
          </a:p>
          <a:p>
            <a:r>
              <a:rPr lang="zh-CN" altLang="en-US" sz="2000" dirty="0">
                <a:latin typeface="+mn-ea"/>
              </a:rPr>
              <a:t>管理</a:t>
            </a:r>
            <a:r>
              <a:rPr lang="en-US" altLang="zh-CN" sz="2000" dirty="0" err="1">
                <a:latin typeface="+mn-ea"/>
              </a:rPr>
              <a:t>HRegionServer</a:t>
            </a:r>
            <a:r>
              <a:rPr lang="zh-CN" altLang="en-US" sz="2000" dirty="0">
                <a:latin typeface="+mn-ea"/>
              </a:rPr>
              <a:t>的负载均衡，调整</a:t>
            </a:r>
            <a:r>
              <a:rPr lang="en-US" altLang="zh-CN" sz="2000" dirty="0">
                <a:latin typeface="+mn-ea"/>
              </a:rPr>
              <a:t>Region</a:t>
            </a:r>
            <a:r>
              <a:rPr lang="zh-CN" altLang="en-US" sz="2000" dirty="0">
                <a:latin typeface="+mn-ea"/>
              </a:rPr>
              <a:t>分布</a:t>
            </a: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Region Split</a:t>
            </a:r>
            <a:r>
              <a:rPr lang="zh-CN" altLang="en-US" sz="2000" dirty="0">
                <a:latin typeface="+mn-ea"/>
              </a:rPr>
              <a:t>后，负责新</a:t>
            </a:r>
            <a:r>
              <a:rPr lang="en-US" altLang="zh-CN" sz="2000" dirty="0">
                <a:latin typeface="+mn-ea"/>
              </a:rPr>
              <a:t>Region</a:t>
            </a:r>
            <a:r>
              <a:rPr lang="zh-CN" altLang="en-US" sz="2000" dirty="0">
                <a:latin typeface="+mn-ea"/>
              </a:rPr>
              <a:t>的分配</a:t>
            </a: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HRegionServer</a:t>
            </a:r>
            <a:r>
              <a:rPr lang="zh-CN" altLang="en-US" sz="2000" dirty="0">
                <a:latin typeface="+mn-ea"/>
              </a:rPr>
              <a:t>停机后，负责失效</a:t>
            </a:r>
            <a:r>
              <a:rPr lang="en-US" altLang="zh-CN" sz="2000" dirty="0" err="1" smtClean="0">
                <a:latin typeface="+mn-ea"/>
              </a:rPr>
              <a:t>HRegionServer</a:t>
            </a:r>
            <a:r>
              <a:rPr lang="zh-CN" altLang="en-US" sz="2000" dirty="0" smtClean="0">
                <a:latin typeface="+mn-ea"/>
              </a:rPr>
              <a:t>上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Regions</a:t>
            </a:r>
            <a:r>
              <a:rPr lang="zh-CN" altLang="en-US" sz="2000" dirty="0">
                <a:latin typeface="+mn-ea"/>
              </a:rPr>
              <a:t>迁移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HMaster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4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HRegionServer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71550"/>
            <a:ext cx="6609913" cy="395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HRegionServer</a:t>
            </a:r>
            <a:r>
              <a:rPr lang="zh-CN" altLang="en-US" sz="2000" dirty="0">
                <a:latin typeface="+mn-ea"/>
              </a:rPr>
              <a:t>内部管理了一系列</a:t>
            </a:r>
            <a:r>
              <a:rPr lang="en-US" altLang="zh-CN" sz="2000" dirty="0" err="1">
                <a:latin typeface="+mn-ea"/>
              </a:rPr>
              <a:t>HRegion</a:t>
            </a:r>
            <a:r>
              <a:rPr lang="zh-CN" altLang="en-US" sz="2000" dirty="0">
                <a:latin typeface="+mn-ea"/>
              </a:rPr>
              <a:t>对象</a:t>
            </a:r>
          </a:p>
          <a:p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 err="1">
                <a:latin typeface="+mn-ea"/>
              </a:rPr>
              <a:t>HRegion</a:t>
            </a:r>
            <a:r>
              <a:rPr lang="zh-CN" altLang="en-US" sz="2000" dirty="0">
                <a:latin typeface="+mn-ea"/>
              </a:rPr>
              <a:t>对应了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中的一个</a:t>
            </a:r>
            <a:r>
              <a:rPr lang="en-US" altLang="zh-CN" sz="2000" dirty="0">
                <a:latin typeface="+mn-ea"/>
              </a:rPr>
              <a:t>Region</a:t>
            </a:r>
          </a:p>
          <a:p>
            <a:r>
              <a:rPr lang="en-US" altLang="zh-CN" sz="2000" dirty="0" err="1">
                <a:latin typeface="+mn-ea"/>
              </a:rPr>
              <a:t>HRegion</a:t>
            </a:r>
            <a:r>
              <a:rPr lang="zh-CN" altLang="en-US" sz="2000" dirty="0">
                <a:latin typeface="+mn-ea"/>
              </a:rPr>
              <a:t>中由多 个</a:t>
            </a:r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组成</a:t>
            </a:r>
          </a:p>
          <a:p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对应了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中的一个</a:t>
            </a:r>
            <a:r>
              <a:rPr lang="en-US" altLang="zh-CN" sz="2000" dirty="0">
                <a:latin typeface="+mn-ea"/>
              </a:rPr>
              <a:t>Column Family</a:t>
            </a:r>
            <a:r>
              <a:rPr lang="zh-CN" altLang="en-US" sz="2000" dirty="0">
                <a:latin typeface="+mn-ea"/>
              </a:rPr>
              <a:t>的存储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HRegionServer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存储是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存储核心，其中由两部分组成，一部分是</a:t>
            </a:r>
          </a:p>
          <a:p>
            <a:r>
              <a:rPr lang="en-US" altLang="zh-CN" sz="2000" dirty="0" err="1">
                <a:latin typeface="+mn-ea"/>
              </a:rPr>
              <a:t>MemStore</a:t>
            </a:r>
            <a:r>
              <a:rPr lang="en-US" altLang="zh-CN" sz="2000" dirty="0">
                <a:latin typeface="+mn-ea"/>
              </a:rPr>
              <a:t>: Sorted Memory Buffer</a:t>
            </a:r>
            <a:r>
              <a:rPr lang="zh-CN" altLang="en-US" sz="2000" dirty="0">
                <a:latin typeface="+mn-ea"/>
              </a:rPr>
              <a:t>，用户写入的数据首先会放入</a:t>
            </a:r>
            <a:r>
              <a:rPr lang="en-US" altLang="zh-CN" sz="2000" dirty="0" err="1">
                <a:latin typeface="+mn-ea"/>
              </a:rPr>
              <a:t>MemStore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StoreFiles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 err="1">
                <a:latin typeface="+mn-ea"/>
              </a:rPr>
              <a:t>MemStore</a:t>
            </a:r>
            <a:r>
              <a:rPr lang="zh-CN" altLang="en-US" sz="2000" dirty="0">
                <a:latin typeface="+mn-ea"/>
              </a:rPr>
              <a:t>满了以后会</a:t>
            </a:r>
            <a:r>
              <a:rPr lang="en-US" altLang="zh-CN" sz="2000" dirty="0">
                <a:latin typeface="+mn-ea"/>
              </a:rPr>
              <a:t>Flush</a:t>
            </a:r>
            <a:r>
              <a:rPr lang="zh-CN" altLang="en-US" sz="2000" dirty="0">
                <a:latin typeface="+mn-ea"/>
              </a:rPr>
              <a:t>成一个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（底层实现是</a:t>
            </a:r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文件数量增长到一定阈值，会触发</a:t>
            </a:r>
            <a:r>
              <a:rPr lang="en-US" altLang="zh-CN" sz="2000" dirty="0">
                <a:latin typeface="+mn-ea"/>
              </a:rPr>
              <a:t>Compact</a:t>
            </a:r>
            <a:r>
              <a:rPr lang="zh-CN" altLang="en-US" sz="2000" dirty="0">
                <a:latin typeface="+mn-ea"/>
              </a:rPr>
              <a:t>合并操作，将多个</a:t>
            </a:r>
            <a:r>
              <a:rPr lang="en-US" altLang="zh-CN" sz="2000" dirty="0" err="1">
                <a:latin typeface="+mn-ea"/>
              </a:rPr>
              <a:t>StoreFiles</a:t>
            </a:r>
            <a:r>
              <a:rPr lang="zh-CN" altLang="en-US" sz="2000" dirty="0">
                <a:latin typeface="+mn-ea"/>
              </a:rPr>
              <a:t>合并成一个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，合并过程中会进行版本合并和数据删除</a:t>
            </a:r>
          </a:p>
          <a:p>
            <a:r>
              <a:rPr lang="zh-CN" altLang="en-US" sz="2000" dirty="0">
                <a:latin typeface="+mn-ea"/>
              </a:rPr>
              <a:t>因此可以看出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其实只有增加数据，所有的更新和删除操作都是在后续的</a:t>
            </a:r>
            <a:r>
              <a:rPr lang="en-US" altLang="zh-CN" sz="2000" dirty="0">
                <a:latin typeface="+mn-ea"/>
              </a:rPr>
              <a:t>compact</a:t>
            </a:r>
            <a:r>
              <a:rPr lang="zh-CN" altLang="en-US" sz="2000" dirty="0">
                <a:latin typeface="+mn-ea"/>
              </a:rPr>
              <a:t>过程中进行的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HRegionServer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59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Rowkey</a:t>
            </a:r>
            <a:r>
              <a:rPr lang="en-US" altLang="zh-CN" sz="2000" dirty="0">
                <a:latin typeface="+mn-ea"/>
              </a:rPr>
              <a:t> - </a:t>
            </a:r>
            <a:r>
              <a:rPr lang="zh-CN" altLang="en-US" sz="2000" dirty="0">
                <a:latin typeface="+mn-ea"/>
              </a:rPr>
              <a:t>行键（主键）</a:t>
            </a:r>
          </a:p>
          <a:p>
            <a:r>
              <a:rPr lang="en-US" altLang="zh-CN" sz="2000" dirty="0">
                <a:latin typeface="+mn-ea"/>
              </a:rPr>
              <a:t>Column family - </a:t>
            </a:r>
            <a:r>
              <a:rPr lang="zh-CN" altLang="en-US" sz="2000" dirty="0">
                <a:latin typeface="+mn-ea"/>
              </a:rPr>
              <a:t>列簇</a:t>
            </a:r>
          </a:p>
          <a:p>
            <a:r>
              <a:rPr lang="en-US" altLang="zh-CN" sz="2000" dirty="0">
                <a:latin typeface="+mn-ea"/>
              </a:rPr>
              <a:t>Timestamp – </a:t>
            </a:r>
            <a:r>
              <a:rPr lang="zh-CN" altLang="en-US" sz="2000" dirty="0">
                <a:latin typeface="+mn-ea"/>
              </a:rPr>
              <a:t>时间戳（版本）</a:t>
            </a:r>
          </a:p>
          <a:p>
            <a:r>
              <a:rPr lang="en-US" altLang="zh-CN" sz="2000" dirty="0">
                <a:latin typeface="+mn-ea"/>
              </a:rPr>
              <a:t>Cell - {row key, column(=&lt;family&gt; + &lt;qualifier&gt;), version}</a:t>
            </a:r>
            <a:r>
              <a:rPr lang="zh-CN" altLang="en-US" sz="2000" dirty="0">
                <a:latin typeface="+mn-ea"/>
              </a:rPr>
              <a:t>唯一确定，无数据类型，全部是字节码形式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数据逻辑结构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3" y="2643758"/>
            <a:ext cx="6562933" cy="221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0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开发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安装部署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核心知识点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059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LSM </a:t>
            </a:r>
          </a:p>
          <a:p>
            <a:r>
              <a:rPr lang="en-US" altLang="zh-CN" sz="2000" dirty="0" err="1">
                <a:latin typeface="+mn-ea"/>
              </a:rPr>
              <a:t>HFile</a:t>
            </a:r>
            <a:r>
              <a:rPr lang="en-US" altLang="zh-CN" sz="2000" dirty="0">
                <a:latin typeface="+mn-ea"/>
              </a:rPr>
              <a:t> + WAL + Replication</a:t>
            </a:r>
          </a:p>
          <a:p>
            <a:r>
              <a:rPr lang="en-US" altLang="zh-CN" sz="2000" dirty="0">
                <a:latin typeface="+mn-ea"/>
              </a:rPr>
              <a:t>RIT </a:t>
            </a:r>
          </a:p>
          <a:p>
            <a:r>
              <a:rPr lang="en-US" altLang="zh-CN" sz="2000" dirty="0">
                <a:latin typeface="+mn-ea"/>
              </a:rPr>
              <a:t>Load Balance</a:t>
            </a:r>
          </a:p>
          <a:p>
            <a:r>
              <a:rPr lang="en-US" altLang="zh-CN" sz="2000" dirty="0">
                <a:latin typeface="+mn-ea"/>
              </a:rPr>
              <a:t>Split &amp; </a:t>
            </a:r>
            <a:r>
              <a:rPr lang="en-US" altLang="zh-CN" sz="2000" dirty="0" smtClean="0">
                <a:latin typeface="+mn-ea"/>
              </a:rPr>
              <a:t>Compaction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46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基本概念和原理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LSM  - Log Structured Merge Tree</a:t>
            </a:r>
          </a:p>
          <a:p>
            <a:pPr lvl="1"/>
            <a:r>
              <a:rPr lang="zh-CN" altLang="en-US" sz="1600" dirty="0">
                <a:latin typeface="+mn-ea"/>
              </a:rPr>
              <a:t>顺序存储、内存中、</a:t>
            </a:r>
            <a:r>
              <a:rPr lang="en-US" altLang="zh-CN" sz="1600" dirty="0">
                <a:latin typeface="+mn-ea"/>
              </a:rPr>
              <a:t>flush</a:t>
            </a:r>
            <a:r>
              <a:rPr lang="zh-CN" altLang="en-US" sz="1600" dirty="0">
                <a:latin typeface="+mn-ea"/>
              </a:rPr>
              <a:t>磁盘</a:t>
            </a:r>
          </a:p>
          <a:p>
            <a:pPr lvl="1"/>
            <a:r>
              <a:rPr lang="zh-CN" altLang="en-US" sz="1600" dirty="0">
                <a:latin typeface="+mn-ea"/>
              </a:rPr>
              <a:t>读写独立、保证一致的写效率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4645" y="1958502"/>
            <a:ext cx="6016409" cy="2557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HFILE: </a:t>
            </a:r>
            <a:r>
              <a:rPr lang="zh-CN" altLang="en-US" sz="2000" dirty="0">
                <a:latin typeface="+mn-ea"/>
              </a:rPr>
              <a:t>附带索引的数据格式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中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数据的存储格式，</a:t>
            </a:r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的二进制格式文件，实际上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就是对</a:t>
            </a:r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做了轻量级包装，即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底层就是</a:t>
            </a:r>
            <a:r>
              <a:rPr lang="en-US" altLang="zh-CN" sz="2000" dirty="0" err="1">
                <a:latin typeface="+mn-ea"/>
              </a:rPr>
              <a:t>HFile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image0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5606"/>
            <a:ext cx="6192688" cy="168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2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文件是不定长的，长度固定的只有其中的两块：</a:t>
            </a:r>
            <a:r>
              <a:rPr lang="en-US" altLang="zh-CN" sz="2000" dirty="0">
                <a:latin typeface="+mn-ea"/>
              </a:rPr>
              <a:t>Trailer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 smtClean="0">
                <a:latin typeface="+mn-ea"/>
              </a:rPr>
              <a:t>FileInfo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Trailer</a:t>
            </a:r>
            <a:r>
              <a:rPr lang="zh-CN" altLang="en-US" sz="2000" dirty="0">
                <a:latin typeface="+mn-ea"/>
              </a:rPr>
              <a:t>中有指针指向其他数据块的起始点</a:t>
            </a:r>
          </a:p>
          <a:p>
            <a:r>
              <a:rPr lang="en-US" altLang="zh-CN" sz="2000" dirty="0">
                <a:latin typeface="+mn-ea"/>
              </a:rPr>
              <a:t>File Info</a:t>
            </a:r>
            <a:r>
              <a:rPr lang="zh-CN" altLang="en-US" sz="2000" dirty="0">
                <a:latin typeface="+mn-ea"/>
              </a:rPr>
              <a:t>中记录了文件的一些</a:t>
            </a:r>
            <a:r>
              <a:rPr lang="en-US" altLang="zh-CN" sz="2000" dirty="0">
                <a:latin typeface="+mn-ea"/>
              </a:rPr>
              <a:t>Meta</a:t>
            </a:r>
            <a:r>
              <a:rPr lang="zh-CN" altLang="en-US" sz="2000" dirty="0">
                <a:latin typeface="+mn-ea"/>
              </a:rPr>
              <a:t>信息，例如：</a:t>
            </a:r>
            <a:r>
              <a:rPr lang="en-US" altLang="zh-CN" sz="2000" dirty="0">
                <a:latin typeface="+mn-ea"/>
              </a:rPr>
              <a:t>AVG_KEY_LEN, AVG_VALUE_LEN, LAST_KEY, COMPARATOR, MAX_SEQ_ID_KEY</a:t>
            </a:r>
            <a:r>
              <a:rPr lang="zh-CN" altLang="en-US" sz="2000" dirty="0">
                <a:latin typeface="+mn-ea"/>
              </a:rPr>
              <a:t>等</a:t>
            </a:r>
          </a:p>
          <a:p>
            <a:r>
              <a:rPr lang="en-US" altLang="zh-CN" sz="2000" dirty="0">
                <a:latin typeface="+mn-ea"/>
              </a:rPr>
              <a:t>Data Index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Meta Index</a:t>
            </a:r>
            <a:r>
              <a:rPr lang="zh-CN" altLang="en-US" sz="2000" dirty="0">
                <a:latin typeface="+mn-ea"/>
              </a:rPr>
              <a:t>块记录了每个</a:t>
            </a:r>
            <a:r>
              <a:rPr lang="en-US" altLang="zh-CN" sz="2000" dirty="0">
                <a:latin typeface="+mn-ea"/>
              </a:rPr>
              <a:t>Data</a:t>
            </a:r>
            <a:r>
              <a:rPr lang="zh-CN" altLang="en-US" sz="2000" dirty="0">
                <a:latin typeface="+mn-ea"/>
              </a:rPr>
              <a:t>块和</a:t>
            </a:r>
            <a:r>
              <a:rPr lang="en-US" altLang="zh-CN" sz="2000" dirty="0">
                <a:latin typeface="+mn-ea"/>
              </a:rPr>
              <a:t>Meta</a:t>
            </a:r>
            <a:r>
              <a:rPr lang="zh-CN" altLang="en-US" sz="2000" dirty="0">
                <a:latin typeface="+mn-ea"/>
              </a:rPr>
              <a:t>块的起始</a:t>
            </a:r>
            <a:r>
              <a:rPr lang="zh-CN" altLang="en-US" sz="2000" dirty="0" smtClean="0">
                <a:latin typeface="+mn-ea"/>
              </a:rPr>
              <a:t>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>
                <a:latin typeface="+mn-ea"/>
              </a:rPr>
              <a:t>Data</a:t>
            </a:r>
            <a:r>
              <a:rPr lang="zh-CN" altLang="en-US" sz="2000" dirty="0">
                <a:latin typeface="+mn-ea"/>
              </a:rPr>
              <a:t>块除了开头的</a:t>
            </a:r>
            <a:r>
              <a:rPr lang="en-US" altLang="zh-CN" sz="2000" dirty="0">
                <a:latin typeface="+mn-ea"/>
              </a:rPr>
              <a:t>Magic</a:t>
            </a:r>
            <a:r>
              <a:rPr lang="zh-CN" altLang="en-US" sz="2000" dirty="0">
                <a:latin typeface="+mn-ea"/>
              </a:rPr>
              <a:t>以外就是一个个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对拼接而成</a:t>
            </a:r>
          </a:p>
          <a:p>
            <a:r>
              <a:rPr lang="en-US" altLang="zh-CN" sz="2000" dirty="0">
                <a:latin typeface="+mn-ea"/>
              </a:rPr>
              <a:t>Magic</a:t>
            </a:r>
            <a:r>
              <a:rPr lang="zh-CN" altLang="en-US" sz="2000" dirty="0">
                <a:latin typeface="+mn-ea"/>
              </a:rPr>
              <a:t>内容就是一些随机数字，目的是防止数据损坏。后面会详细介绍每个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对的内部</a:t>
            </a:r>
            <a:r>
              <a:rPr lang="zh-CN" altLang="en-US" sz="2000" dirty="0" smtClean="0">
                <a:latin typeface="+mn-ea"/>
              </a:rPr>
              <a:t>构造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24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里面的每个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对就是一个简单的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数组。但是这个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数组里面包含了很多项，并且有固定的结构。我们来看看里面的具体结构：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image00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63638"/>
            <a:ext cx="5842142" cy="202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开始是两个固定长度的数值，分别表示</a:t>
            </a:r>
            <a:r>
              <a:rPr lang="en-US" altLang="zh-CN" sz="2000" dirty="0">
                <a:latin typeface="+mn-ea"/>
              </a:rPr>
              <a:t>Key</a:t>
            </a:r>
            <a:r>
              <a:rPr lang="zh-CN" altLang="en-US" sz="2000" dirty="0">
                <a:latin typeface="+mn-ea"/>
              </a:rPr>
              <a:t>的长度和</a:t>
            </a:r>
            <a:r>
              <a:rPr lang="en-US" altLang="zh-CN" sz="2000" dirty="0">
                <a:latin typeface="+mn-ea"/>
              </a:rPr>
              <a:t>Value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长度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Key: </a:t>
            </a:r>
            <a:r>
              <a:rPr lang="zh-CN" altLang="en-US" sz="2000" dirty="0">
                <a:latin typeface="+mn-ea"/>
              </a:rPr>
              <a:t>开始是固定长度的数值，表示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的长度，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，然后固定长度的数值，表示</a:t>
            </a:r>
            <a:r>
              <a:rPr lang="en-US" altLang="zh-CN" sz="2000" dirty="0">
                <a:latin typeface="+mn-ea"/>
              </a:rPr>
              <a:t>Family</a:t>
            </a:r>
            <a:r>
              <a:rPr lang="zh-CN" altLang="en-US" sz="2000" dirty="0">
                <a:latin typeface="+mn-ea"/>
              </a:rPr>
              <a:t>长度，然后是</a:t>
            </a:r>
            <a:r>
              <a:rPr lang="en-US" altLang="zh-CN" sz="2000" dirty="0">
                <a:latin typeface="+mn-ea"/>
              </a:rPr>
              <a:t>Family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Qualifier</a:t>
            </a:r>
            <a:r>
              <a:rPr lang="zh-CN" altLang="en-US" sz="2000" dirty="0">
                <a:latin typeface="+mn-ea"/>
              </a:rPr>
              <a:t>，两个固定长度值，表示</a:t>
            </a:r>
            <a:r>
              <a:rPr lang="en-US" altLang="zh-CN" sz="2000" dirty="0">
                <a:latin typeface="+mn-ea"/>
              </a:rPr>
              <a:t>Time Stamp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Key Type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Put/Delete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Value</a:t>
            </a:r>
            <a:r>
              <a:rPr lang="zh-CN" altLang="en-US" sz="2000" dirty="0">
                <a:latin typeface="+mn-ea"/>
              </a:rPr>
              <a:t>部分没有这么复杂的结构，就是纯粹的二进制数据</a:t>
            </a:r>
            <a:r>
              <a:rPr lang="zh-CN" altLang="en-US" sz="2000" dirty="0" smtClean="0">
                <a:latin typeface="+mn-ea"/>
              </a:rPr>
              <a:t>了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7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zh-CN" sz="2000" dirty="0">
                <a:latin typeface="微软雅黑" pitchFamily="34" charset="-122"/>
                <a:sym typeface="微软雅黑" pitchFamily="34" charset="-122"/>
              </a:rPr>
              <a:t>WAL: 数据持久化 </a:t>
            </a:r>
            <a:endParaRPr lang="en-US" altLang="zh-CN" sz="2000" dirty="0" smtClean="0">
              <a:latin typeface="微软雅黑" pitchFamily="34" charset="-122"/>
              <a:sym typeface="微软雅黑" pitchFamily="34" charset="-122"/>
            </a:endParaRPr>
          </a:p>
          <a:p>
            <a:pPr marL="857250" lvl="1" indent="-457200">
              <a:lnSpc>
                <a:spcPct val="150000"/>
              </a:lnSpc>
              <a:defRPr/>
            </a:pPr>
            <a:r>
              <a:rPr lang="zh-CN" altLang="zh-CN" sz="1600" dirty="0" smtClean="0">
                <a:latin typeface="微软雅黑" pitchFamily="34" charset="-122"/>
                <a:sym typeface="微软雅黑" pitchFamily="34" charset="-122"/>
              </a:rPr>
              <a:t>Write </a:t>
            </a:r>
            <a:r>
              <a:rPr lang="zh-CN" altLang="zh-CN" sz="1600" dirty="0">
                <a:latin typeface="微软雅黑" pitchFamily="34" charset="-122"/>
                <a:sym typeface="微软雅黑" pitchFamily="34" charset="-122"/>
              </a:rPr>
              <a:t>Ahead </a:t>
            </a:r>
            <a:r>
              <a:rPr lang="zh-CN" altLang="zh-CN" sz="1600" dirty="0" smtClean="0">
                <a:latin typeface="微软雅黑" pitchFamily="34" charset="-122"/>
                <a:sym typeface="微软雅黑" pitchFamily="34" charset="-122"/>
              </a:rPr>
              <a:t>Log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857250" lvl="1" indent="-457200">
              <a:lnSpc>
                <a:spcPct val="150000"/>
              </a:lnSpc>
              <a:defRPr/>
            </a:pPr>
            <a:r>
              <a:rPr lang="zh-CN" altLang="zh-CN" sz="1600" dirty="0" smtClean="0">
                <a:latin typeface="微软雅黑" pitchFamily="34" charset="-122"/>
                <a:sym typeface="微软雅黑" pitchFamily="34" charset="-122"/>
              </a:rPr>
              <a:t>Write </a:t>
            </a:r>
            <a:r>
              <a:rPr lang="zh-CN" altLang="zh-CN" sz="1600" dirty="0">
                <a:latin typeface="微软雅黑" pitchFamily="34" charset="-122"/>
                <a:sym typeface="微软雅黑" pitchFamily="34" charset="-122"/>
              </a:rPr>
              <a:t>Log at first, then write data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0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c954c59a-ad2f-336f-aebf-a3319ac63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9542"/>
            <a:ext cx="7069560" cy="42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sym typeface="微软雅黑" pitchFamily="34" charset="-122"/>
              </a:rPr>
              <a:t>RIT—Region 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In Transition</a:t>
            </a:r>
          </a:p>
          <a:p>
            <a:pPr marL="857250" lvl="1" indent="-45720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opening region</a:t>
            </a:r>
          </a:p>
          <a:p>
            <a:pPr marL="857250" lvl="1" indent="-45720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closing region </a:t>
            </a:r>
          </a:p>
          <a:p>
            <a:pPr marL="857250" lvl="1" indent="-45720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splitting region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682076"/>
              </p:ext>
            </p:extLst>
          </p:nvPr>
        </p:nvGraphicFramePr>
        <p:xfrm>
          <a:off x="967346" y="2931790"/>
          <a:ext cx="7211007" cy="77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8495238" imgH="847843" progId="Paint.Picture">
                  <p:embed/>
                </p:oleObj>
              </mc:Choice>
              <mc:Fallback>
                <p:oleObj r:id="rId3" imgW="8495238" imgH="847843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46" y="2931790"/>
                        <a:ext cx="7211007" cy="77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6260"/>
              </p:ext>
            </p:extLst>
          </p:nvPr>
        </p:nvGraphicFramePr>
        <p:xfrm>
          <a:off x="971600" y="771550"/>
          <a:ext cx="6768752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7504762" imgH="4428571" progId="Paint.Picture">
                  <p:embed/>
                </p:oleObj>
              </mc:Choice>
              <mc:Fallback>
                <p:oleObj r:id="rId3" imgW="7504762" imgH="4428571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71550"/>
                        <a:ext cx="6768752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每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分钟（默认）</a:t>
            </a:r>
            <a:r>
              <a:rPr lang="en-US" altLang="zh-CN" sz="2000" dirty="0" err="1">
                <a:latin typeface="微软雅黑" pitchFamily="34" charset="-122"/>
                <a:sym typeface="微软雅黑" pitchFamily="34" charset="-122"/>
              </a:rPr>
              <a:t>hbase.balancer.period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设定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en-US" altLang="zh-CN" sz="2000" dirty="0" err="1">
                <a:latin typeface="微软雅黑" pitchFamily="34" charset="-122"/>
                <a:sym typeface="微软雅黑" pitchFamily="34" charset="-122"/>
              </a:rPr>
              <a:t>balance_switch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命令人工控制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load balance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Balance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7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是一个分布式的、面向列的开源数据库，该技术来源于</a:t>
            </a:r>
            <a:r>
              <a:rPr lang="en-US" altLang="zh-CN" sz="2000" dirty="0">
                <a:latin typeface="+mn-ea"/>
              </a:rPr>
              <a:t>Chang et al</a:t>
            </a:r>
            <a:r>
              <a:rPr lang="zh-CN" altLang="en-US" sz="2000" dirty="0">
                <a:latin typeface="+mn-ea"/>
              </a:rPr>
              <a:t>所撰写的</a:t>
            </a:r>
            <a:r>
              <a:rPr lang="en-US" altLang="zh-CN" sz="2000" dirty="0">
                <a:latin typeface="+mn-ea"/>
              </a:rPr>
              <a:t>Google</a:t>
            </a:r>
            <a:r>
              <a:rPr lang="zh-CN" altLang="en-US" sz="2000" dirty="0">
                <a:latin typeface="+mn-ea"/>
              </a:rPr>
              <a:t>论文</a:t>
            </a:r>
            <a:r>
              <a:rPr lang="en-US" altLang="zh-CN" sz="2000" dirty="0">
                <a:latin typeface="+mn-ea"/>
              </a:rPr>
              <a:t>"</a:t>
            </a:r>
            <a:r>
              <a:rPr lang="en-US" altLang="zh-CN" sz="2000" dirty="0" err="1">
                <a:latin typeface="+mn-ea"/>
              </a:rPr>
              <a:t>Bigtable</a:t>
            </a:r>
            <a:r>
              <a:rPr lang="zh-CN" altLang="en-US" sz="2000" dirty="0">
                <a:latin typeface="+mn-ea"/>
              </a:rPr>
              <a:t>：一个结构化数据的分布式存储系统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zh-CN" altLang="en-US" sz="2000" dirty="0" smtClean="0">
                <a:latin typeface="+mn-ea"/>
              </a:rPr>
              <a:t>具有高</a:t>
            </a:r>
            <a:r>
              <a:rPr lang="zh-CN" altLang="en-US" sz="2000" dirty="0">
                <a:latin typeface="+mn-ea"/>
              </a:rPr>
              <a:t>可靠性、高性能、面向列、可</a:t>
            </a:r>
            <a:r>
              <a:rPr lang="zh-CN" altLang="en-US" sz="2000" dirty="0" smtClean="0">
                <a:latin typeface="+mn-ea"/>
              </a:rPr>
              <a:t>伸缩的特点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HBase-Hadoop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Database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提供高可靠底层存储支持</a:t>
            </a:r>
          </a:p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提供高性能计算能力</a:t>
            </a:r>
          </a:p>
          <a:p>
            <a:r>
              <a:rPr lang="en-US" altLang="zh-CN" sz="2000" dirty="0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提供稳定服务和</a:t>
            </a:r>
            <a:r>
              <a:rPr lang="en-US" altLang="zh-CN" sz="2000" dirty="0">
                <a:latin typeface="+mn-ea"/>
              </a:rPr>
              <a:t>failover</a:t>
            </a:r>
            <a:r>
              <a:rPr lang="zh-CN" altLang="en-US" sz="2000" dirty="0">
                <a:latin typeface="+mn-ea"/>
              </a:rPr>
              <a:t>机制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Split</a:t>
            </a:r>
            <a:r>
              <a:rPr lang="zh-CN" altLang="en-US" sz="2000" dirty="0">
                <a:latin typeface="+mn-ea"/>
              </a:rPr>
              <a:t>：平衡数据</a:t>
            </a:r>
          </a:p>
          <a:p>
            <a:r>
              <a:rPr lang="en-US" altLang="zh-CN" sz="2000" dirty="0" err="1">
                <a:latin typeface="+mn-ea"/>
              </a:rPr>
              <a:t>hbase.hregion.max.filesize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默认</a:t>
            </a:r>
            <a:r>
              <a:rPr lang="en-US" altLang="zh-CN" sz="2000" dirty="0">
                <a:latin typeface="+mn-ea"/>
              </a:rPr>
              <a:t>10GB</a:t>
            </a:r>
            <a:r>
              <a:rPr lang="zh-CN" altLang="en-US" sz="2000" dirty="0">
                <a:latin typeface="+mn-ea"/>
              </a:rPr>
              <a:t>，根据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一分为二</a:t>
            </a:r>
          </a:p>
          <a:p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中任何一个</a:t>
            </a:r>
            <a:r>
              <a:rPr lang="en-US" altLang="zh-CN" sz="2000" dirty="0" err="1">
                <a:latin typeface="+mn-ea"/>
              </a:rPr>
              <a:t>HStoreFile</a:t>
            </a:r>
            <a:r>
              <a:rPr lang="en-US" altLang="zh-CN" sz="2000" dirty="0">
                <a:latin typeface="+mn-ea"/>
              </a:rPr>
              <a:t> &gt;10GB</a:t>
            </a:r>
            <a:r>
              <a:rPr lang="zh-CN" altLang="en-US" sz="2000" dirty="0">
                <a:latin typeface="+mn-ea"/>
              </a:rPr>
              <a:t>（默认值）时，</a:t>
            </a:r>
            <a:r>
              <a:rPr lang="en-US" altLang="zh-CN" sz="2000" dirty="0">
                <a:latin typeface="+mn-ea"/>
              </a:rPr>
              <a:t>region</a:t>
            </a:r>
            <a:r>
              <a:rPr lang="zh-CN" altLang="en-US" sz="2000" dirty="0">
                <a:latin typeface="+mn-ea"/>
              </a:rPr>
              <a:t>会触发</a:t>
            </a:r>
            <a:r>
              <a:rPr lang="en-US" altLang="zh-CN" sz="2000" dirty="0">
                <a:latin typeface="+mn-ea"/>
              </a:rPr>
              <a:t>split</a:t>
            </a:r>
            <a:r>
              <a:rPr lang="zh-CN" altLang="en-US" sz="2000" dirty="0">
                <a:latin typeface="+mn-ea"/>
              </a:rPr>
              <a:t>操作，根据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一分为二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39788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Compaction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1"/>
            <a:r>
              <a:rPr lang="en-US" altLang="zh-CN" sz="1600" dirty="0">
                <a:latin typeface="+mn-ea"/>
              </a:rPr>
              <a:t>minor compact</a:t>
            </a:r>
          </a:p>
          <a:p>
            <a:pPr lvl="1"/>
            <a:r>
              <a:rPr lang="en-US" altLang="zh-CN" sz="1600" dirty="0">
                <a:latin typeface="+mn-ea"/>
              </a:rPr>
              <a:t>major compact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30768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minor compact</a:t>
            </a:r>
          </a:p>
          <a:p>
            <a:pPr lvl="1"/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需要合并的文件数</a:t>
            </a:r>
            <a:r>
              <a:rPr lang="en-US" altLang="zh-CN" sz="1600" dirty="0">
                <a:latin typeface="+mn-ea"/>
              </a:rPr>
              <a:t>&gt;= </a:t>
            </a:r>
            <a:r>
              <a:rPr lang="en-US" altLang="zh-CN" sz="1600" dirty="0" err="1">
                <a:latin typeface="+mn-ea"/>
              </a:rPr>
              <a:t>hbase.hstore.compactionThreshold</a:t>
            </a:r>
            <a:r>
              <a:rPr lang="zh-CN" altLang="en-US" sz="1600" dirty="0">
                <a:latin typeface="+mn-ea"/>
              </a:rPr>
              <a:t>（默认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），</a:t>
            </a:r>
            <a:r>
              <a:rPr lang="zh-CN" altLang="en-US" sz="1600" dirty="0" smtClean="0">
                <a:latin typeface="+mn-ea"/>
              </a:rPr>
              <a:t>继续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min.size</a:t>
            </a:r>
            <a:r>
              <a:rPr lang="en-US" altLang="zh-CN" sz="2000" dirty="0" smtClean="0">
                <a:latin typeface="+mn-ea"/>
              </a:rPr>
              <a:t>&lt;</a:t>
            </a:r>
            <a:r>
              <a:rPr lang="en-US" altLang="zh-CN" sz="2000" dirty="0" err="1" smtClean="0">
                <a:latin typeface="+mn-ea"/>
              </a:rPr>
              <a:t>filesize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&amp;&amp; </a:t>
            </a:r>
            <a:r>
              <a:rPr lang="en-US" altLang="zh-CN" sz="2000" dirty="0" err="1">
                <a:latin typeface="+mn-ea"/>
              </a:rPr>
              <a:t>filesize</a:t>
            </a:r>
            <a:r>
              <a:rPr lang="en-US" altLang="zh-CN" sz="2000" dirty="0">
                <a:latin typeface="+mn-ea"/>
              </a:rPr>
              <a:t> &lt;=sum(</a:t>
            </a:r>
            <a:r>
              <a:rPr lang="zh-CN" altLang="en-US" sz="2000" dirty="0">
                <a:latin typeface="+mn-ea"/>
              </a:rPr>
              <a:t>比它小的文件</a:t>
            </a:r>
            <a:r>
              <a:rPr lang="en-US" altLang="zh-CN" sz="2000" dirty="0">
                <a:latin typeface="+mn-ea"/>
              </a:rPr>
              <a:t>) * </a:t>
            </a:r>
            <a:r>
              <a:rPr lang="en-US" altLang="zh-CN" sz="2000" dirty="0" err="1">
                <a:latin typeface="+mn-ea"/>
              </a:rPr>
              <a:t>hbase.hstore.compaction.ratio</a:t>
            </a:r>
            <a:r>
              <a:rPr lang="en-US" altLang="zh-CN" sz="2000" dirty="0">
                <a:latin typeface="+mn-ea"/>
              </a:rPr>
              <a:t> &amp;&amp; </a:t>
            </a:r>
            <a:r>
              <a:rPr lang="en-US" altLang="zh-CN" sz="2000" dirty="0" err="1" smtClean="0">
                <a:latin typeface="+mn-ea"/>
              </a:rPr>
              <a:t>filesize</a:t>
            </a:r>
            <a:r>
              <a:rPr lang="en-US" altLang="zh-CN" sz="2000" dirty="0" smtClean="0">
                <a:latin typeface="+mn-ea"/>
              </a:rPr>
              <a:t>&lt;</a:t>
            </a:r>
            <a:r>
              <a:rPr lang="en-US" altLang="zh-CN" sz="2000" dirty="0" err="1" smtClean="0">
                <a:latin typeface="+mn-ea"/>
              </a:rPr>
              <a:t>max.size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则将文件按照从老到新的顺序添加到要合并的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中 </a:t>
            </a:r>
          </a:p>
          <a:p>
            <a:pPr lvl="1"/>
            <a:r>
              <a:rPr lang="en-US" altLang="zh-CN" dirty="0" err="1" smtClean="0">
                <a:latin typeface="+mn-ea"/>
              </a:rPr>
              <a:t>list.size</a:t>
            </a:r>
            <a:r>
              <a:rPr lang="en-US" altLang="zh-CN" dirty="0">
                <a:latin typeface="+mn-ea"/>
              </a:rPr>
              <a:t>&lt;= </a:t>
            </a:r>
            <a:r>
              <a:rPr lang="en-US" altLang="zh-CN" dirty="0" err="1">
                <a:latin typeface="+mn-ea"/>
              </a:rPr>
              <a:t>hbase.hstore.compaction.max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）</a:t>
            </a:r>
          </a:p>
          <a:p>
            <a:pPr lvl="1"/>
            <a:r>
              <a:rPr lang="zh-CN" altLang="en-US" dirty="0" smtClean="0">
                <a:latin typeface="+mn-ea"/>
              </a:rPr>
              <a:t>合并</a:t>
            </a:r>
            <a:r>
              <a:rPr lang="zh-CN" altLang="en-US" dirty="0">
                <a:latin typeface="+mn-ea"/>
              </a:rPr>
              <a:t>文件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33251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major compact</a:t>
            </a:r>
          </a:p>
          <a:p>
            <a:pPr lvl="1"/>
            <a:r>
              <a:rPr lang="zh-CN" altLang="en-US" sz="1600" dirty="0">
                <a:latin typeface="+mn-ea"/>
              </a:rPr>
              <a:t>当进行完一次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以后所有的</a:t>
            </a:r>
            <a:r>
              <a:rPr lang="en-US" altLang="zh-CN" sz="1600" dirty="0">
                <a:latin typeface="+mn-ea"/>
              </a:rPr>
              <a:t>store</a:t>
            </a:r>
            <a:r>
              <a:rPr lang="zh-CN" altLang="en-US" sz="1600" dirty="0">
                <a:latin typeface="+mn-ea"/>
              </a:rPr>
              <a:t>都只有一个</a:t>
            </a:r>
            <a:r>
              <a:rPr lang="en-US" altLang="zh-CN" sz="1600" dirty="0" err="1">
                <a:latin typeface="+mn-ea"/>
              </a:rPr>
              <a:t>storefiles</a:t>
            </a:r>
            <a:r>
              <a:rPr lang="zh-CN" altLang="en-US" sz="1600" dirty="0">
                <a:latin typeface="+mn-ea"/>
              </a:rPr>
              <a:t>，这对查询性能有很大提升。注意：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将会在一个运行中的系统中重写全部</a:t>
            </a:r>
            <a:r>
              <a:rPr lang="en-US" altLang="zh-CN" sz="1600" dirty="0">
                <a:latin typeface="+mn-ea"/>
              </a:rPr>
              <a:t>store</a:t>
            </a:r>
            <a:r>
              <a:rPr lang="zh-CN" altLang="en-US" sz="1600" dirty="0">
                <a:latin typeface="+mn-ea"/>
              </a:rPr>
              <a:t>的数据，不提倡自动运行；</a:t>
            </a:r>
            <a:r>
              <a:rPr lang="en-US" altLang="zh-CN" sz="1600" dirty="0">
                <a:latin typeface="+mn-ea"/>
              </a:rPr>
              <a:t>major compactions </a:t>
            </a:r>
            <a:r>
              <a:rPr lang="zh-CN" altLang="en-US" sz="1600" dirty="0">
                <a:latin typeface="+mn-ea"/>
              </a:rPr>
              <a:t>在大型系统中通常手动进行。</a:t>
            </a: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shell</a:t>
            </a:r>
            <a:r>
              <a:rPr lang="zh-CN" altLang="en-US" sz="2000" dirty="0">
                <a:latin typeface="+mn-ea"/>
              </a:rPr>
              <a:t>中使用 </a:t>
            </a:r>
            <a:r>
              <a:rPr lang="en-US" altLang="zh-CN" sz="2000" dirty="0" err="1">
                <a:latin typeface="+mn-ea"/>
              </a:rPr>
              <a:t>major_compact</a:t>
            </a:r>
            <a:r>
              <a:rPr lang="zh-CN" altLang="en-US" sz="2000" dirty="0">
                <a:latin typeface="+mn-ea"/>
              </a:rPr>
              <a:t>命令</a:t>
            </a:r>
          </a:p>
          <a:p>
            <a:pPr lvl="1"/>
            <a:r>
              <a:rPr lang="zh-CN" altLang="en-US" sz="1600" dirty="0">
                <a:latin typeface="+mn-ea"/>
              </a:rPr>
              <a:t>如果用户调用了</a:t>
            </a:r>
            <a:r>
              <a:rPr lang="en-US" altLang="zh-CN" sz="1600" dirty="0" err="1">
                <a:latin typeface="+mn-ea"/>
              </a:rPr>
              <a:t>major_compact</a:t>
            </a:r>
            <a:r>
              <a:rPr lang="zh-CN" altLang="en-US" sz="1600" dirty="0">
                <a:latin typeface="+mn-ea"/>
              </a:rPr>
              <a:t>命令或者</a:t>
            </a:r>
            <a:r>
              <a:rPr lang="en-US" altLang="zh-CN" sz="1600" dirty="0" err="1">
                <a:latin typeface="+mn-ea"/>
              </a:rPr>
              <a:t>majorCompact</a:t>
            </a:r>
            <a:r>
              <a:rPr lang="en-US" altLang="zh-CN" sz="1600" dirty="0">
                <a:latin typeface="+mn-ea"/>
              </a:rPr>
              <a:t>()API</a:t>
            </a:r>
            <a:r>
              <a:rPr lang="zh-CN" altLang="en-US" sz="1600" dirty="0">
                <a:latin typeface="+mn-ea"/>
              </a:rPr>
              <a:t>调用，都会强制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运行。否则，服务端会首先检查是否该进行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，通过查看距离上次运行是否满足一定时间，比如是否达到</a:t>
            </a:r>
            <a:r>
              <a:rPr lang="en-US" altLang="zh-CN" sz="1600" dirty="0">
                <a:latin typeface="+mn-ea"/>
              </a:rPr>
              <a:t>24</a:t>
            </a:r>
            <a:r>
              <a:rPr lang="zh-CN" altLang="en-US" sz="1600" dirty="0" smtClean="0">
                <a:latin typeface="+mn-ea"/>
              </a:rPr>
              <a:t>小时</a:t>
            </a:r>
            <a:endParaRPr lang="zh-CN" altLang="en-US" sz="16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11134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安装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部署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58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下载并解压缩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https://mirrors.tuna.tsinghua.edu.cn/apache/hbase/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491630"/>
            <a:ext cx="6120680" cy="108012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643758"/>
            <a:ext cx="61206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配置</a:t>
            </a:r>
            <a:r>
              <a:rPr lang="en-US" altLang="zh-CN" sz="2000" dirty="0" err="1" smtClean="0">
                <a:latin typeface="+mn-ea"/>
              </a:rPr>
              <a:t>conf</a:t>
            </a:r>
            <a:r>
              <a:rPr lang="zh-CN" altLang="en-US" sz="2000" dirty="0" smtClean="0">
                <a:latin typeface="+mn-ea"/>
              </a:rPr>
              <a:t>目录下内容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regionservers</a:t>
            </a:r>
            <a:r>
              <a:rPr lang="en-US" altLang="zh-CN" sz="1600" dirty="0">
                <a:latin typeface="+mn-ea"/>
              </a:rPr>
              <a:t>  -- region hostname</a:t>
            </a:r>
          </a:p>
          <a:p>
            <a:pPr lvl="1"/>
            <a:r>
              <a:rPr lang="en-US" altLang="zh-CN" sz="1600" dirty="0">
                <a:latin typeface="+mn-ea"/>
              </a:rPr>
              <a:t>hbase-site.xml -- </a:t>
            </a:r>
            <a:r>
              <a:rPr lang="en-US" altLang="zh-CN" sz="1600" dirty="0" err="1">
                <a:latin typeface="+mn-ea"/>
              </a:rPr>
              <a:t>hbase</a:t>
            </a:r>
            <a:r>
              <a:rPr lang="en-US" altLang="zh-CN" sz="1600" dirty="0">
                <a:latin typeface="+mn-ea"/>
              </a:rPr>
              <a:t> configuration</a:t>
            </a:r>
          </a:p>
          <a:p>
            <a:pPr lvl="1"/>
            <a:r>
              <a:rPr lang="en-US" altLang="zh-CN" sz="1600" dirty="0">
                <a:latin typeface="+mn-ea"/>
              </a:rPr>
              <a:t>hbase-env.sh -- environment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首先启动</a:t>
            </a:r>
            <a:r>
              <a:rPr lang="en-US" altLang="zh-CN" sz="2000" dirty="0" err="1" smtClean="0">
                <a:latin typeface="+mn-ea"/>
              </a:rPr>
              <a:t>ZooKeeper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bin/hbase-daemon.sh start zookeeper</a:t>
            </a:r>
          </a:p>
          <a:p>
            <a:r>
              <a:rPr lang="zh-CN" altLang="en-US" sz="2000" dirty="0" smtClean="0">
                <a:latin typeface="+mn-ea"/>
              </a:rPr>
              <a:t>再启动</a:t>
            </a:r>
            <a:r>
              <a:rPr lang="en-US" altLang="zh-CN" sz="2000" dirty="0" err="1" smtClean="0">
                <a:latin typeface="+mn-ea"/>
              </a:rPr>
              <a:t>Hmaster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bin/hbase-daemon.sh start master</a:t>
            </a:r>
          </a:p>
          <a:p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 err="1">
                <a:latin typeface="+mn-ea"/>
              </a:rPr>
              <a:t>regionserver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1"/>
            <a:r>
              <a:rPr lang="en-US" altLang="zh-CN" sz="1600" dirty="0">
                <a:latin typeface="+mn-ea"/>
              </a:rPr>
              <a:t>bin/hbase-daemon.sh start </a:t>
            </a:r>
            <a:r>
              <a:rPr lang="en-US" altLang="zh-CN" sz="1600" dirty="0" err="1">
                <a:latin typeface="+mn-ea"/>
              </a:rPr>
              <a:t>regionserver</a:t>
            </a:r>
            <a:endParaRPr lang="en-US" altLang="zh-CN" sz="16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>
                <a:latin typeface="+mn-ea"/>
              </a:rPr>
              <a:t>thrift server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1"/>
            <a:r>
              <a:rPr lang="en-US" altLang="zh-CN" sz="1600" dirty="0">
                <a:latin typeface="+mn-ea"/>
              </a:rPr>
              <a:t>bin/hbase-daemon.sh start thrift -</a:t>
            </a:r>
            <a:r>
              <a:rPr lang="en-US" altLang="zh-CN" sz="1600" dirty="0" err="1">
                <a:latin typeface="+mn-ea"/>
              </a:rPr>
              <a:t>threadpool</a:t>
            </a:r>
            <a:r>
              <a:rPr lang="en-US" altLang="zh-CN" sz="1600" dirty="0">
                <a:latin typeface="+mn-ea"/>
              </a:rPr>
              <a:t> -m200 -w 2000 -q 2000</a:t>
            </a:r>
          </a:p>
          <a:p>
            <a:r>
              <a:rPr lang="zh-CN" altLang="en-US" sz="2000" dirty="0" smtClean="0">
                <a:latin typeface="+mn-ea"/>
              </a:rPr>
              <a:t>启动、停止顺序：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-&gt; </a:t>
            </a:r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 err="1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集群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 err="1">
                <a:latin typeface="+mn-ea"/>
              </a:rPr>
              <a:t>HBase</a:t>
            </a:r>
            <a:r>
              <a:rPr lang="en-US" altLang="zh-CN" sz="1600" dirty="0">
                <a:latin typeface="+mn-ea"/>
              </a:rPr>
              <a:t> -&gt; </a:t>
            </a:r>
            <a:r>
              <a:rPr lang="zh-CN" altLang="en-US" sz="1600" dirty="0">
                <a:latin typeface="+mn-ea"/>
              </a:rPr>
              <a:t>停止</a:t>
            </a:r>
            <a:r>
              <a:rPr lang="en-US" altLang="zh-CN" sz="1600" dirty="0" err="1">
                <a:latin typeface="+mn-ea"/>
              </a:rPr>
              <a:t>HBase</a:t>
            </a:r>
            <a:r>
              <a:rPr lang="en-US" altLang="zh-CN" sz="1600" dirty="0">
                <a:latin typeface="+mn-ea"/>
              </a:rPr>
              <a:t> -&gt; </a:t>
            </a:r>
            <a:r>
              <a:rPr lang="zh-CN" altLang="en-US" sz="1600" dirty="0">
                <a:latin typeface="+mn-ea"/>
              </a:rPr>
              <a:t>停止</a:t>
            </a:r>
            <a:r>
              <a:rPr lang="en-US" altLang="zh-CN" sz="1600" dirty="0" err="1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集群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停止</a:t>
            </a:r>
            <a:r>
              <a:rPr lang="en-US" altLang="zh-CN" sz="1600" dirty="0" err="1">
                <a:latin typeface="+mn-ea"/>
              </a:rPr>
              <a:t>Hadoop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开发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004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9542"/>
            <a:ext cx="6696744" cy="41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2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2006-11 Google releases paper on </a:t>
            </a:r>
            <a:r>
              <a:rPr lang="en-US" altLang="zh-CN" sz="2000" dirty="0" err="1">
                <a:latin typeface="+mn-ea"/>
              </a:rPr>
              <a:t>BigTable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2007-02 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作为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contrib</a:t>
            </a:r>
            <a:r>
              <a:rPr lang="zh-CN" altLang="en-US" sz="2000" dirty="0">
                <a:latin typeface="+mn-ea"/>
              </a:rPr>
              <a:t>原型</a:t>
            </a:r>
          </a:p>
          <a:p>
            <a:r>
              <a:rPr lang="en-US" altLang="zh-CN" sz="2000" dirty="0">
                <a:latin typeface="+mn-ea"/>
              </a:rPr>
              <a:t>2008-01 </a:t>
            </a:r>
            <a:r>
              <a:rPr lang="zh-CN" altLang="en-US" sz="2000" dirty="0">
                <a:latin typeface="+mn-ea"/>
              </a:rPr>
              <a:t>第一个不稳定版本 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(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en-US" altLang="zh-CN" sz="2000" dirty="0">
                <a:latin typeface="+mn-ea"/>
              </a:rPr>
              <a:t> 0.15.0)</a:t>
            </a:r>
          </a:p>
          <a:p>
            <a:r>
              <a:rPr lang="en-US" altLang="zh-CN" sz="2000" dirty="0" smtClean="0">
                <a:latin typeface="+mn-ea"/>
              </a:rPr>
              <a:t>...</a:t>
            </a: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hbase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-0.1.0 2008-03-27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release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hbase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-0.2.0 2008-08-08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relaase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.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.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.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hbase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-0.18.0 2008-9-21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hbase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-0.20.6 2010-07-10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release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hbase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-0.89.20100621 2010-06-25 release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版本沿革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7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shell</a:t>
            </a:r>
          </a:p>
          <a:p>
            <a:r>
              <a:rPr lang="en-US" altLang="zh-CN" sz="2000" dirty="0">
                <a:latin typeface="+mn-ea"/>
              </a:rPr>
              <a:t>Native Java</a:t>
            </a:r>
          </a:p>
          <a:p>
            <a:r>
              <a:rPr lang="en-US" altLang="zh-CN" sz="2000" dirty="0">
                <a:latin typeface="+mn-ea"/>
              </a:rPr>
              <a:t>Thrift</a:t>
            </a:r>
          </a:p>
          <a:p>
            <a:r>
              <a:rPr lang="en-US" altLang="zh-CN" sz="2000" dirty="0">
                <a:latin typeface="+mn-ea"/>
              </a:rPr>
              <a:t>Batch clients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en-US" altLang="zh-CN" sz="2000" dirty="0">
                <a:latin typeface="+mn-ea"/>
              </a:rPr>
              <a:t>/hive/pig</a:t>
            </a: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8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Put</a:t>
            </a:r>
            <a:r>
              <a:rPr lang="zh-CN" altLang="en-US" sz="2000" dirty="0">
                <a:latin typeface="+mn-ea"/>
              </a:rPr>
              <a:t>：写操作类</a:t>
            </a:r>
          </a:p>
          <a:p>
            <a:pPr lvl="1"/>
            <a:r>
              <a:rPr lang="en-US" altLang="zh-CN" sz="1600" dirty="0">
                <a:latin typeface="+mn-ea"/>
              </a:rPr>
              <a:t>Put(byte[] </a:t>
            </a:r>
            <a:r>
              <a:rPr lang="en-US" altLang="zh-CN" sz="1600" dirty="0" smtClean="0">
                <a:latin typeface="+mn-ea"/>
              </a:rPr>
              <a:t>row)</a:t>
            </a:r>
          </a:p>
          <a:p>
            <a:pPr lvl="1"/>
            <a:r>
              <a:rPr lang="en-US" altLang="zh-CN" sz="1600" dirty="0" smtClean="0">
                <a:latin typeface="+mn-ea"/>
              </a:rPr>
              <a:t>Put(byte</a:t>
            </a:r>
            <a:r>
              <a:rPr lang="en-US" altLang="zh-CN" sz="1600" dirty="0">
                <a:latin typeface="+mn-ea"/>
              </a:rPr>
              <a:t>[] row, long </a:t>
            </a:r>
            <a:r>
              <a:rPr lang="en-US" altLang="zh-CN" sz="1600" dirty="0" err="1">
                <a:latin typeface="+mn-ea"/>
              </a:rPr>
              <a:t>ts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Get</a:t>
            </a:r>
            <a:r>
              <a:rPr lang="zh-CN" altLang="en-US" sz="2000" dirty="0">
                <a:latin typeface="+mn-ea"/>
              </a:rPr>
              <a:t>：读操作</a:t>
            </a:r>
            <a:r>
              <a:rPr lang="zh-CN" altLang="en-US" sz="2000" dirty="0" smtClean="0">
                <a:latin typeface="+mn-ea"/>
              </a:rPr>
              <a:t>类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Result </a:t>
            </a:r>
            <a:r>
              <a:rPr lang="en-US" altLang="zh-CN" sz="1600" dirty="0">
                <a:latin typeface="+mn-ea"/>
              </a:rPr>
              <a:t>get(Get get) throws </a:t>
            </a:r>
            <a:r>
              <a:rPr lang="en-US" altLang="zh-CN" sz="1600" dirty="0" err="1" smtClean="0">
                <a:latin typeface="+mn-ea"/>
              </a:rPr>
              <a:t>IOException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Result</a:t>
            </a:r>
            <a:r>
              <a:rPr lang="en-US" altLang="zh-CN" sz="1600" dirty="0">
                <a:latin typeface="+mn-ea"/>
              </a:rPr>
              <a:t>[] get(List&lt;Get&gt; gets) throws </a:t>
            </a:r>
            <a:r>
              <a:rPr lang="en-US" altLang="zh-CN" sz="1600" dirty="0" err="1" smtClean="0">
                <a:latin typeface="+mn-ea"/>
              </a:rPr>
              <a:t>IOException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boolean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exists(Get get) throws </a:t>
            </a:r>
            <a:r>
              <a:rPr lang="en-US" altLang="zh-CN" sz="1600" dirty="0" err="1" smtClean="0">
                <a:latin typeface="+mn-ea"/>
              </a:rPr>
              <a:t>IOException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4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Scan</a:t>
            </a:r>
            <a:r>
              <a:rPr lang="zh-CN" altLang="en-US" sz="2000" dirty="0">
                <a:latin typeface="+mn-ea"/>
              </a:rPr>
              <a:t>：扫描（读）</a:t>
            </a:r>
          </a:p>
          <a:p>
            <a:r>
              <a:rPr lang="zh-CN" altLang="en-US" sz="2000" dirty="0">
                <a:latin typeface="+mn-ea"/>
              </a:rPr>
              <a:t>全表扫描类</a:t>
            </a:r>
          </a:p>
          <a:p>
            <a:pPr lvl="1"/>
            <a:r>
              <a:rPr lang="en-US" altLang="zh-CN" sz="1600" dirty="0">
                <a:latin typeface="+mn-ea"/>
              </a:rPr>
              <a:t>Scan()</a:t>
            </a:r>
          </a:p>
          <a:p>
            <a:pPr lvl="1"/>
            <a:r>
              <a:rPr lang="en-US" altLang="zh-CN" sz="1600" dirty="0">
                <a:latin typeface="+mn-ea"/>
              </a:rPr>
              <a:t>Scan(byte[] </a:t>
            </a:r>
            <a:r>
              <a:rPr lang="en-US" altLang="zh-CN" sz="1600" dirty="0" err="1">
                <a:latin typeface="+mn-ea"/>
              </a:rPr>
              <a:t>startRow</a:t>
            </a:r>
            <a:r>
              <a:rPr lang="en-US" altLang="zh-CN" sz="1600" dirty="0">
                <a:latin typeface="+mn-ea"/>
              </a:rPr>
              <a:t>, Filter filter)</a:t>
            </a:r>
          </a:p>
          <a:p>
            <a:pPr lvl="1"/>
            <a:r>
              <a:rPr lang="en-US" altLang="zh-CN" sz="1600" dirty="0">
                <a:latin typeface="+mn-ea"/>
              </a:rPr>
              <a:t>Scan(byte[] </a:t>
            </a:r>
            <a:r>
              <a:rPr lang="en-US" altLang="zh-CN" sz="1600" dirty="0" err="1">
                <a:latin typeface="+mn-ea"/>
              </a:rPr>
              <a:t>startRow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Scan(byte[] </a:t>
            </a:r>
            <a:r>
              <a:rPr lang="en-US" altLang="zh-CN" sz="1600" dirty="0" err="1">
                <a:latin typeface="+mn-ea"/>
              </a:rPr>
              <a:t>startRow</a:t>
            </a:r>
            <a:r>
              <a:rPr lang="en-US" altLang="zh-CN" sz="1600" dirty="0">
                <a:latin typeface="+mn-ea"/>
              </a:rPr>
              <a:t>, byte[] </a:t>
            </a:r>
            <a:r>
              <a:rPr lang="en-US" altLang="zh-CN" sz="1600" dirty="0" err="1">
                <a:latin typeface="+mn-ea"/>
              </a:rPr>
              <a:t>stopRow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>
                <a:latin typeface="+mn-ea"/>
              </a:rPr>
              <a:t>HBaseConfiguration</a:t>
            </a:r>
            <a:r>
              <a:rPr lang="zh-CN" altLang="en-US" sz="2000" dirty="0">
                <a:latin typeface="+mn-ea"/>
              </a:rPr>
              <a:t>是每一个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client</a:t>
            </a:r>
            <a:r>
              <a:rPr lang="zh-CN" altLang="en-US" sz="2000" dirty="0">
                <a:latin typeface="+mn-ea"/>
              </a:rPr>
              <a:t>都会使用到的对象，它代表 的是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配置</a:t>
            </a:r>
            <a:r>
              <a:rPr lang="zh-CN" altLang="en-US" sz="2000" dirty="0" smtClean="0">
                <a:latin typeface="+mn-ea"/>
              </a:rPr>
              <a:t>信息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默认的构造方式会尝试从</a:t>
            </a:r>
            <a:r>
              <a:rPr lang="en-US" altLang="zh-CN" sz="2000" dirty="0">
                <a:latin typeface="+mn-ea"/>
              </a:rPr>
              <a:t>hbase-default.xml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hbase-site.xml</a:t>
            </a:r>
            <a:r>
              <a:rPr lang="zh-CN" altLang="en-US" sz="2000" dirty="0">
                <a:latin typeface="+mn-ea"/>
              </a:rPr>
              <a:t>中读取 配置。如果</a:t>
            </a:r>
            <a:r>
              <a:rPr lang="en-US" altLang="zh-CN" sz="2000" dirty="0" err="1">
                <a:latin typeface="+mn-ea"/>
              </a:rPr>
              <a:t>classpath</a:t>
            </a:r>
            <a:r>
              <a:rPr lang="zh-CN" altLang="en-US" sz="2000" dirty="0">
                <a:latin typeface="+mn-ea"/>
              </a:rPr>
              <a:t>没有这两个文件，就需要你自己设置</a:t>
            </a:r>
            <a:r>
              <a:rPr lang="zh-CN" altLang="en-US" sz="2000" dirty="0" smtClean="0">
                <a:latin typeface="+mn-ea"/>
              </a:rPr>
              <a:t>配置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Configuration HBASE_CONFIG = new Configuration(); </a:t>
            </a:r>
            <a:r>
              <a:rPr lang="en-US" altLang="zh-CN" sz="2000" dirty="0" err="1">
                <a:latin typeface="+mn-ea"/>
              </a:rPr>
              <a:t>HBASE_CONFIG.set</a:t>
            </a:r>
            <a:r>
              <a:rPr lang="en-US" altLang="zh-CN" sz="2000" dirty="0">
                <a:latin typeface="+mn-ea"/>
              </a:rPr>
              <a:t>(“</a:t>
            </a:r>
            <a:r>
              <a:rPr lang="en-US" altLang="zh-CN" sz="2000" dirty="0" err="1">
                <a:latin typeface="+mn-ea"/>
              </a:rPr>
              <a:t>hbase.zookeeper.quorum</a:t>
            </a:r>
            <a:r>
              <a:rPr lang="en-US" altLang="zh-CN" sz="2000" dirty="0">
                <a:latin typeface="+mn-ea"/>
              </a:rPr>
              <a:t>”, “</a:t>
            </a:r>
            <a:r>
              <a:rPr lang="en-US" altLang="zh-CN" sz="2000" dirty="0" err="1">
                <a:latin typeface="+mn-ea"/>
              </a:rPr>
              <a:t>zkServer</a:t>
            </a:r>
            <a:r>
              <a:rPr lang="en-US" altLang="zh-CN" sz="2000" dirty="0">
                <a:latin typeface="+mn-ea"/>
              </a:rPr>
              <a:t>”); </a:t>
            </a:r>
            <a:r>
              <a:rPr lang="en-US" altLang="zh-CN" sz="2000" dirty="0" err="1">
                <a:latin typeface="+mn-ea"/>
              </a:rPr>
              <a:t>HBASE_CONFIG.set</a:t>
            </a:r>
            <a:r>
              <a:rPr lang="en-US" altLang="zh-CN" sz="2000" dirty="0">
                <a:latin typeface="+mn-ea"/>
              </a:rPr>
              <a:t>(“hbase.zookeeper.property.clientPort</a:t>
            </a:r>
            <a:r>
              <a:rPr lang="en-US" altLang="zh-CN" sz="2000" dirty="0" smtClean="0">
                <a:latin typeface="+mn-ea"/>
              </a:rPr>
              <a:t>”,“</a:t>
            </a:r>
            <a:r>
              <a:rPr lang="en-US" altLang="zh-CN" sz="2000" dirty="0">
                <a:latin typeface="+mn-ea"/>
              </a:rPr>
              <a:t>2181″);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HBaseConfiguration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cfg</a:t>
            </a:r>
            <a:r>
              <a:rPr lang="en-US" altLang="zh-CN" sz="2000" dirty="0">
                <a:latin typeface="+mn-ea"/>
              </a:rPr>
              <a:t> = new </a:t>
            </a:r>
            <a:r>
              <a:rPr lang="en-US" altLang="zh-CN" sz="2000" dirty="0" err="1">
                <a:latin typeface="+mn-ea"/>
              </a:rPr>
              <a:t>HBaseConfiguration</a:t>
            </a:r>
            <a:r>
              <a:rPr lang="en-US" altLang="zh-CN" sz="2000" dirty="0">
                <a:latin typeface="+mn-ea"/>
              </a:rPr>
              <a:t>(HBASE_CONFIG);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6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</a:rPr>
              <a:t>创建表是通过</a:t>
            </a:r>
            <a:r>
              <a:rPr lang="en-US" altLang="zh-CN" sz="2000" dirty="0" err="1">
                <a:latin typeface="+mn-ea"/>
              </a:rPr>
              <a:t>HBaseAdmin</a:t>
            </a:r>
            <a:r>
              <a:rPr lang="zh-CN" altLang="en-US" sz="2000" dirty="0">
                <a:latin typeface="+mn-ea"/>
              </a:rPr>
              <a:t>对象来操作</a:t>
            </a:r>
            <a:r>
              <a:rPr lang="zh-CN" altLang="en-US" sz="2000" dirty="0" smtClean="0">
                <a:latin typeface="+mn-ea"/>
              </a:rPr>
              <a:t>的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HBaseAdmin</a:t>
            </a:r>
            <a:r>
              <a:rPr lang="zh-CN" altLang="en-US" sz="2000" dirty="0" smtClean="0">
                <a:latin typeface="+mn-ea"/>
              </a:rPr>
              <a:t>负责表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META</a:t>
            </a:r>
            <a:r>
              <a:rPr lang="zh-CN" altLang="en-US" sz="2000" dirty="0">
                <a:latin typeface="+mn-ea"/>
              </a:rPr>
              <a:t>信息处理。</a:t>
            </a:r>
            <a:r>
              <a:rPr lang="en-US" altLang="zh-CN" sz="2000" dirty="0" err="1">
                <a:latin typeface="+mn-ea"/>
              </a:rPr>
              <a:t>HBaseAdmin</a:t>
            </a:r>
            <a:r>
              <a:rPr lang="zh-CN" altLang="en-US" sz="2000" dirty="0">
                <a:latin typeface="+mn-ea"/>
              </a:rPr>
              <a:t>提供了</a:t>
            </a:r>
            <a:r>
              <a:rPr lang="en-US" altLang="zh-CN" sz="2000" dirty="0" err="1">
                <a:latin typeface="+mn-ea"/>
              </a:rPr>
              <a:t>createTable</a:t>
            </a:r>
            <a:r>
              <a:rPr lang="zh-CN" altLang="en-US" sz="2000" dirty="0">
                <a:latin typeface="+mn-ea"/>
              </a:rPr>
              <a:t>这个方 法：</a:t>
            </a:r>
            <a:r>
              <a:rPr lang="en-US" altLang="zh-CN" sz="2000" dirty="0">
                <a:latin typeface="+mn-ea"/>
              </a:rPr>
              <a:t>public void </a:t>
            </a:r>
            <a:r>
              <a:rPr lang="en-US" altLang="zh-CN" sz="2000" dirty="0" err="1">
                <a:latin typeface="+mn-ea"/>
              </a:rPr>
              <a:t>createTable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HTableDescriptor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desc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en-US" altLang="zh-CN" sz="2000" dirty="0" err="1">
                <a:latin typeface="+mn-ea"/>
              </a:rPr>
              <a:t>HTableDescriptor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代表的是表的</a:t>
            </a:r>
            <a:r>
              <a:rPr lang="en-US" altLang="zh-CN" sz="2000" dirty="0">
                <a:latin typeface="+mn-ea"/>
              </a:rPr>
              <a:t>schema</a:t>
            </a:r>
          </a:p>
          <a:p>
            <a:r>
              <a:rPr lang="en-US" altLang="zh-CN" sz="2000" dirty="0" err="1">
                <a:latin typeface="+mn-ea"/>
              </a:rPr>
              <a:t>HColumnDescriptor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代表的是</a:t>
            </a:r>
            <a:r>
              <a:rPr lang="en-US" altLang="zh-CN" sz="2000" dirty="0">
                <a:latin typeface="+mn-ea"/>
              </a:rPr>
              <a:t>column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schema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HBaseAdmin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hAdmin</a:t>
            </a:r>
            <a:r>
              <a:rPr lang="en-US" altLang="zh-CN" sz="1600" dirty="0">
                <a:latin typeface="+mn-ea"/>
              </a:rPr>
              <a:t> = new </a:t>
            </a:r>
            <a:r>
              <a:rPr lang="en-US" altLang="zh-CN" sz="1600" dirty="0" err="1">
                <a:latin typeface="+mn-ea"/>
              </a:rPr>
              <a:t>HBaseAdmin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hbaseConfig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HTableDescriptor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t = new </a:t>
            </a:r>
            <a:r>
              <a:rPr lang="en-US" altLang="zh-CN" sz="1600" dirty="0" err="1">
                <a:latin typeface="+mn-ea"/>
              </a:rPr>
              <a:t>HTableDescriptor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(“f1″));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(“f2″));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(“f3″));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(“f4″));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hAdmin.createTable</a:t>
            </a:r>
            <a:r>
              <a:rPr lang="en-US" altLang="zh-CN" sz="1600" dirty="0" smtClean="0">
                <a:latin typeface="+mn-ea"/>
              </a:rPr>
              <a:t>(t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删除表通过</a:t>
            </a:r>
            <a:r>
              <a:rPr lang="en-US" altLang="zh-CN" sz="2000" dirty="0" err="1">
                <a:latin typeface="+mn-ea"/>
              </a:rPr>
              <a:t>HBaseAdmin</a:t>
            </a:r>
            <a:r>
              <a:rPr lang="zh-CN" altLang="en-US" sz="2000" dirty="0">
                <a:latin typeface="+mn-ea"/>
              </a:rPr>
              <a:t>来</a:t>
            </a:r>
            <a:r>
              <a:rPr lang="zh-CN" altLang="en-US" sz="2000" dirty="0" smtClean="0">
                <a:latin typeface="+mn-ea"/>
              </a:rPr>
              <a:t>操作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表之前首先要</a:t>
            </a:r>
            <a:r>
              <a:rPr lang="en-US" altLang="zh-CN" sz="2000" dirty="0">
                <a:latin typeface="+mn-ea"/>
              </a:rPr>
              <a:t>disable </a:t>
            </a:r>
            <a:r>
              <a:rPr lang="zh-CN" altLang="en-US" sz="2000" dirty="0">
                <a:latin typeface="+mn-ea"/>
              </a:rPr>
              <a:t>表。这是一个非常耗时的操作，所以不建议频繁删除表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disableTable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deleteTable</a:t>
            </a:r>
            <a:r>
              <a:rPr lang="zh-CN" altLang="en-US" sz="2000" dirty="0">
                <a:latin typeface="+mn-ea"/>
              </a:rPr>
              <a:t>分别用来</a:t>
            </a:r>
            <a:r>
              <a:rPr lang="en-US" altLang="zh-CN" sz="2000" dirty="0">
                <a:latin typeface="+mn-ea"/>
              </a:rPr>
              <a:t>disable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delete</a:t>
            </a:r>
            <a:r>
              <a:rPr lang="zh-CN" altLang="en-US" sz="2000" dirty="0">
                <a:latin typeface="+mn-ea"/>
              </a:rPr>
              <a:t>表</a:t>
            </a:r>
          </a:p>
          <a:p>
            <a:endParaRPr lang="zh-CN" altLang="en-US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HBaseAdmin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hAdmin</a:t>
            </a:r>
            <a:r>
              <a:rPr lang="en-US" altLang="zh-CN" sz="1600" dirty="0">
                <a:latin typeface="+mn-ea"/>
              </a:rPr>
              <a:t> = new </a:t>
            </a:r>
            <a:r>
              <a:rPr lang="en-US" altLang="zh-CN" sz="1600" dirty="0" err="1" smtClean="0">
                <a:latin typeface="+mn-ea"/>
              </a:rPr>
              <a:t>HBaseAdmin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hbaseConfig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if 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hAdmin.tableExists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)) </a:t>
            </a:r>
            <a:r>
              <a:rPr lang="en-US" altLang="zh-CN" sz="1600" dirty="0" smtClean="0">
                <a:latin typeface="+mn-ea"/>
              </a:rPr>
              <a:t>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en-US" altLang="zh-CN" sz="1600" dirty="0" err="1" smtClean="0">
                <a:latin typeface="+mn-ea"/>
              </a:rPr>
              <a:t>hAdmin.disableTable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</a:t>
            </a:r>
            <a:r>
              <a:rPr lang="en-US" altLang="zh-CN" sz="1600" dirty="0" err="1" smtClean="0">
                <a:latin typeface="+mn-ea"/>
              </a:rPr>
              <a:t>hAdmin.deleteTable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}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7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单条查询是通过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中查询某一行的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HTable</a:t>
            </a:r>
            <a:r>
              <a:rPr lang="zh-CN" altLang="en-US" sz="2000" dirty="0">
                <a:latin typeface="+mn-ea"/>
              </a:rPr>
              <a:t>提供了</a:t>
            </a:r>
            <a:r>
              <a:rPr lang="en-US" altLang="zh-CN" sz="2000" dirty="0">
                <a:latin typeface="+mn-ea"/>
              </a:rPr>
              <a:t>get</a:t>
            </a:r>
            <a:r>
              <a:rPr lang="zh-CN" altLang="en-US" sz="2000" dirty="0">
                <a:latin typeface="+mn-ea"/>
              </a:rPr>
              <a:t>方法来完成</a:t>
            </a:r>
            <a:r>
              <a:rPr lang="zh-CN" altLang="en-US" sz="2000" dirty="0" smtClean="0">
                <a:latin typeface="+mn-ea"/>
              </a:rPr>
              <a:t>单条查询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Result get(Get get) throws </a:t>
            </a:r>
            <a:r>
              <a:rPr lang="en-US" altLang="zh-CN" sz="2000" dirty="0" err="1">
                <a:latin typeface="+mn-ea"/>
              </a:rPr>
              <a:t>IOException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Result[] get(List&lt;Get&gt; gets) throws </a:t>
            </a:r>
            <a:r>
              <a:rPr lang="en-US" altLang="zh-CN" sz="2000" dirty="0" err="1">
                <a:latin typeface="+mn-ea"/>
              </a:rPr>
              <a:t>IOException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boolean</a:t>
            </a:r>
            <a:r>
              <a:rPr lang="en-US" altLang="zh-CN" sz="2000" dirty="0">
                <a:latin typeface="+mn-ea"/>
              </a:rPr>
              <a:t> exists(Get get) throws </a:t>
            </a:r>
            <a:r>
              <a:rPr lang="en-US" altLang="zh-CN" sz="2000" dirty="0" err="1" smtClean="0">
                <a:latin typeface="+mn-ea"/>
              </a:rPr>
              <a:t>IOException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单条查询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8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1800" dirty="0" smtClean="0">
                <a:latin typeface="+mn-ea"/>
              </a:rPr>
              <a:t>Configuration </a:t>
            </a:r>
            <a:r>
              <a:rPr lang="en-US" altLang="zh-CN" sz="1800" dirty="0" err="1">
                <a:latin typeface="+mn-ea"/>
              </a:rPr>
              <a:t>conf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HBaseConfiguration.create</a:t>
            </a:r>
            <a:r>
              <a:rPr lang="en-US" altLang="zh-CN" sz="1800" dirty="0"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HTable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table = new </a:t>
            </a:r>
            <a:r>
              <a:rPr lang="en-US" altLang="zh-CN" sz="1800" dirty="0" err="1">
                <a:latin typeface="+mn-ea"/>
              </a:rPr>
              <a:t>HTable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conf</a:t>
            </a:r>
            <a:r>
              <a:rPr lang="en-US" altLang="zh-CN" sz="1800" dirty="0">
                <a:latin typeface="+mn-ea"/>
              </a:rPr>
              <a:t>, "</a:t>
            </a:r>
            <a:r>
              <a:rPr lang="en-US" altLang="zh-CN" sz="1800" dirty="0" err="1">
                <a:latin typeface="+mn-ea"/>
              </a:rPr>
              <a:t>testtable</a:t>
            </a:r>
            <a:r>
              <a:rPr lang="en-US" altLang="zh-CN" sz="1800" dirty="0"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Get </a:t>
            </a:r>
            <a:r>
              <a:rPr lang="en-US" altLang="zh-CN" sz="1800" dirty="0" err="1">
                <a:latin typeface="+mn-ea"/>
              </a:rPr>
              <a:t>get</a:t>
            </a:r>
            <a:r>
              <a:rPr lang="en-US" altLang="zh-CN" sz="1800" dirty="0">
                <a:latin typeface="+mn-ea"/>
              </a:rPr>
              <a:t> = new Get(</a:t>
            </a:r>
            <a:r>
              <a:rPr lang="en-US" altLang="zh-CN" sz="1800" dirty="0" err="1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("row1"));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get.addColumn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("colfam1</a:t>
            </a:r>
            <a:r>
              <a:rPr lang="en-US" altLang="zh-CN" sz="1800" dirty="0" smtClean="0">
                <a:latin typeface="+mn-ea"/>
              </a:rPr>
              <a:t>"),</a:t>
            </a:r>
            <a:r>
              <a:rPr lang="en-US" altLang="zh-CN" sz="1800" dirty="0" err="1" smtClean="0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("qual1"));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Result </a:t>
            </a:r>
            <a:r>
              <a:rPr lang="en-US" altLang="zh-CN" sz="1800" dirty="0" err="1">
                <a:latin typeface="+mn-ea"/>
              </a:rPr>
              <a:t>result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table.get</a:t>
            </a:r>
            <a:r>
              <a:rPr lang="en-US" altLang="zh-CN" sz="1800" dirty="0">
                <a:latin typeface="+mn-ea"/>
              </a:rPr>
              <a:t>(get);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byte</a:t>
            </a:r>
            <a:r>
              <a:rPr lang="en-US" altLang="zh-CN" sz="1800" dirty="0">
                <a:latin typeface="+mn-ea"/>
              </a:rPr>
              <a:t>[] </a:t>
            </a:r>
            <a:r>
              <a:rPr lang="en-US" altLang="zh-CN" sz="1800" dirty="0" err="1">
                <a:latin typeface="+mn-ea"/>
              </a:rPr>
              <a:t>val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result.getValue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("colfam1"),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("qual1"));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System.out.println</a:t>
            </a:r>
            <a:r>
              <a:rPr lang="en-US" altLang="zh-CN" sz="1800" dirty="0">
                <a:latin typeface="+mn-ea"/>
              </a:rPr>
              <a:t>("Value: " + </a:t>
            </a:r>
            <a:r>
              <a:rPr lang="en-US" altLang="zh-CN" sz="1800" dirty="0" err="1">
                <a:latin typeface="+mn-ea"/>
              </a:rPr>
              <a:t>Bytes.toString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val</a:t>
            </a:r>
            <a:r>
              <a:rPr lang="en-US" altLang="zh-CN" sz="1800" dirty="0">
                <a:latin typeface="+mn-ea"/>
              </a:rPr>
              <a:t>));</a:t>
            </a:r>
          </a:p>
          <a:p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单条查询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7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批量查询是通过制定一段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的范围来</a:t>
            </a:r>
            <a:r>
              <a:rPr lang="zh-CN" altLang="en-US" sz="2000" dirty="0" smtClean="0">
                <a:latin typeface="+mn-ea"/>
              </a:rPr>
              <a:t>查询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HTable</a:t>
            </a:r>
            <a:r>
              <a:rPr lang="zh-CN" altLang="en-US" sz="2000" dirty="0">
                <a:latin typeface="+mn-ea"/>
              </a:rPr>
              <a:t>提供了个</a:t>
            </a:r>
            <a:r>
              <a:rPr lang="en-US" altLang="zh-CN" sz="2000" dirty="0" err="1">
                <a:latin typeface="+mn-ea"/>
              </a:rPr>
              <a:t>getScanner</a:t>
            </a:r>
            <a:r>
              <a:rPr lang="zh-CN" altLang="en-US" sz="2000" dirty="0">
                <a:latin typeface="+mn-ea"/>
              </a:rPr>
              <a:t>方法</a:t>
            </a:r>
            <a:r>
              <a:rPr lang="zh-CN" altLang="en-US" sz="2000" dirty="0" smtClean="0">
                <a:latin typeface="+mn-ea"/>
              </a:rPr>
              <a:t>来完成</a:t>
            </a:r>
            <a:r>
              <a:rPr lang="zh-CN" altLang="en-US" sz="2000" dirty="0">
                <a:latin typeface="+mn-ea"/>
              </a:rPr>
              <a:t>批量</a:t>
            </a:r>
            <a:r>
              <a:rPr lang="zh-CN" altLang="en-US" sz="2000" dirty="0" smtClean="0">
                <a:latin typeface="+mn-ea"/>
              </a:rPr>
              <a:t>查询</a:t>
            </a:r>
            <a:endParaRPr lang="zh-CN" altLang="en-US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Scan </a:t>
            </a:r>
            <a:r>
              <a:rPr lang="en-US" altLang="zh-CN" sz="1600" dirty="0">
                <a:latin typeface="+mn-ea"/>
              </a:rPr>
              <a:t>s = new Scan();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s.setMaxVersions</a:t>
            </a:r>
            <a:r>
              <a:rPr lang="en-US" altLang="zh-CN" sz="1600" dirty="0">
                <a:latin typeface="+mn-ea"/>
              </a:rPr>
              <a:t>();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ResultScanner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ss</a:t>
            </a:r>
            <a:r>
              <a:rPr lang="en-US" altLang="zh-CN" sz="1600" dirty="0">
                <a:latin typeface="+mn-ea"/>
              </a:rPr>
              <a:t> = </a:t>
            </a:r>
            <a:r>
              <a:rPr lang="en-US" altLang="zh-CN" sz="1600" dirty="0" err="1">
                <a:latin typeface="+mn-ea"/>
              </a:rPr>
              <a:t>table.getScanner</a:t>
            </a:r>
            <a:r>
              <a:rPr lang="en-US" altLang="zh-CN" sz="1600" dirty="0">
                <a:latin typeface="+mn-ea"/>
              </a:rPr>
              <a:t>(s);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for(Result </a:t>
            </a:r>
            <a:r>
              <a:rPr lang="en-US" altLang="zh-CN" sz="1600" dirty="0">
                <a:latin typeface="+mn-ea"/>
              </a:rPr>
              <a:t>r:ss){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</a:t>
            </a:r>
            <a:r>
              <a:rPr lang="en-US" altLang="zh-CN" sz="1600" dirty="0" err="1" smtClean="0">
                <a:latin typeface="+mn-ea"/>
              </a:rPr>
              <a:t>System.out.println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>
                <a:latin typeface="+mn-ea"/>
              </a:rPr>
              <a:t>String(</a:t>
            </a:r>
            <a:r>
              <a:rPr lang="en-US" altLang="zh-CN" sz="1600" dirty="0" err="1">
                <a:latin typeface="+mn-ea"/>
              </a:rPr>
              <a:t>r.getRow</a:t>
            </a:r>
            <a:r>
              <a:rPr lang="en-US" altLang="zh-CN" sz="1600" dirty="0">
                <a:latin typeface="+mn-ea"/>
              </a:rPr>
              <a:t>()));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for(</a:t>
            </a:r>
            <a:r>
              <a:rPr lang="en-US" altLang="zh-CN" sz="1600" dirty="0" err="1" smtClean="0">
                <a:latin typeface="+mn-ea"/>
              </a:rPr>
              <a:t>KeyValue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kv:r.raw</a:t>
            </a:r>
            <a:r>
              <a:rPr lang="en-US" altLang="zh-CN" sz="1600" dirty="0">
                <a:latin typeface="+mn-ea"/>
              </a:rPr>
              <a:t>()){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    </a:t>
            </a:r>
            <a:r>
              <a:rPr lang="en-US" altLang="zh-CN" sz="1600" dirty="0" err="1" smtClean="0">
                <a:latin typeface="+mn-ea"/>
              </a:rPr>
              <a:t>System.out.println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>
                <a:latin typeface="+mn-ea"/>
              </a:rPr>
              <a:t>String(</a:t>
            </a:r>
            <a:r>
              <a:rPr lang="en-US" altLang="zh-CN" sz="1600" dirty="0" err="1">
                <a:latin typeface="+mn-ea"/>
              </a:rPr>
              <a:t>kv.getColumn</a:t>
            </a:r>
            <a:r>
              <a:rPr lang="en-US" altLang="zh-CN" sz="1600" dirty="0">
                <a:latin typeface="+mn-ea"/>
              </a:rPr>
              <a:t>()));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    }</a:t>
            </a: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}</a:t>
            </a:r>
            <a:endParaRPr lang="en-US" altLang="zh-CN" sz="16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单条查询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xmlns="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hbase-0.94.6.1 old stable</a:t>
            </a:r>
          </a:p>
          <a:p>
            <a:r>
              <a:rPr lang="en-US" altLang="zh-CN" sz="2000" dirty="0">
                <a:latin typeface="+mn-ea"/>
              </a:rPr>
              <a:t>hbase-0.94.7  old stable</a:t>
            </a:r>
          </a:p>
          <a:p>
            <a:r>
              <a:rPr lang="en-US" altLang="zh-CN" sz="2000" dirty="0">
                <a:latin typeface="+mn-ea"/>
              </a:rPr>
              <a:t>hbase-0.94.18  stable version</a:t>
            </a:r>
          </a:p>
          <a:p>
            <a:r>
              <a:rPr lang="en-US" altLang="zh-CN" sz="2000" dirty="0">
                <a:latin typeface="+mn-ea"/>
              </a:rPr>
              <a:t>hbase-0.96  current develop</a:t>
            </a:r>
          </a:p>
          <a:p>
            <a:r>
              <a:rPr lang="zh-CN" altLang="en-US" sz="2000" dirty="0">
                <a:latin typeface="+mn-ea"/>
              </a:rPr>
              <a:t>开发者是</a:t>
            </a:r>
            <a:r>
              <a:rPr lang="en-US" altLang="zh-CN" sz="2000" dirty="0">
                <a:latin typeface="+mn-ea"/>
              </a:rPr>
              <a:t>Jim Kellerman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Michael Stack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Bryan </a:t>
            </a:r>
            <a:r>
              <a:rPr lang="en-US" altLang="zh-CN" sz="2000" dirty="0" smtClean="0">
                <a:latin typeface="+mn-ea"/>
              </a:rPr>
              <a:t>Duxbury</a:t>
            </a:r>
          </a:p>
          <a:p>
            <a:r>
              <a:rPr lang="en-US" altLang="zh-CN" sz="2000" dirty="0">
                <a:latin typeface="+mn-ea"/>
              </a:rPr>
              <a:t>hbase-0.20.6 -&gt; </a:t>
            </a:r>
            <a:r>
              <a:rPr lang="en-US" altLang="zh-CN" sz="2000" dirty="0" smtClean="0">
                <a:latin typeface="+mn-ea"/>
              </a:rPr>
              <a:t>hbase-0.89</a:t>
            </a:r>
            <a:r>
              <a:rPr lang="zh-CN" altLang="en-US" sz="2000" dirty="0" smtClean="0">
                <a:latin typeface="+mn-ea"/>
              </a:rPr>
              <a:t>有一个很大</a:t>
            </a:r>
            <a:r>
              <a:rPr lang="zh-CN" altLang="en-US" sz="2000" dirty="0">
                <a:latin typeface="+mn-ea"/>
              </a:rPr>
              <a:t>的版本跳跃，原因：</a:t>
            </a:r>
          </a:p>
          <a:p>
            <a:pPr lvl="1"/>
            <a:r>
              <a:rPr lang="zh-CN" altLang="en-US" sz="1600" dirty="0">
                <a:latin typeface="+mn-ea"/>
              </a:rPr>
              <a:t>不在跟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zh-CN" altLang="en-US" sz="1600" dirty="0">
                <a:latin typeface="+mn-ea"/>
              </a:rPr>
              <a:t>步伐一致</a:t>
            </a:r>
          </a:p>
          <a:p>
            <a:pPr lvl="1"/>
            <a:r>
              <a:rPr lang="zh-CN" altLang="en-US" sz="1600" dirty="0">
                <a:latin typeface="+mn-ea"/>
              </a:rPr>
              <a:t>更接近</a:t>
            </a:r>
            <a:r>
              <a:rPr lang="en-US" altLang="zh-CN" sz="1600" dirty="0">
                <a:latin typeface="+mn-ea"/>
              </a:rPr>
              <a:t>1.0</a:t>
            </a:r>
            <a:r>
              <a:rPr lang="zh-CN" altLang="en-US" sz="1600" dirty="0">
                <a:latin typeface="+mn-ea"/>
              </a:rPr>
              <a:t>，基本实现</a:t>
            </a:r>
            <a:r>
              <a:rPr lang="en-US" altLang="zh-CN" sz="1600" dirty="0" err="1">
                <a:latin typeface="+mn-ea"/>
              </a:rPr>
              <a:t>bigtable</a:t>
            </a:r>
            <a:r>
              <a:rPr lang="zh-CN" altLang="en-US" sz="1600" dirty="0">
                <a:latin typeface="+mn-ea"/>
              </a:rPr>
              <a:t>功能</a:t>
            </a:r>
          </a:p>
          <a:p>
            <a:r>
              <a:rPr lang="zh-CN" altLang="en-US" sz="2000" dirty="0">
                <a:latin typeface="+mn-ea"/>
              </a:rPr>
              <a:t>更多参见：</a:t>
            </a:r>
            <a:r>
              <a:rPr lang="en-US" altLang="zh-CN" sz="2000" dirty="0">
                <a:latin typeface="+mn-ea"/>
              </a:rPr>
              <a:t>http://wiki.apache.org/hadoop/Hbase/HBaseVersions</a:t>
            </a: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版本沿革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3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Google </a:t>
            </a:r>
            <a:r>
              <a:rPr lang="en-US" altLang="zh-CN" sz="2000" dirty="0" err="1">
                <a:latin typeface="+mn-ea"/>
              </a:rPr>
              <a:t>Bigtable</a:t>
            </a:r>
            <a:r>
              <a:rPr lang="zh-CN" altLang="en-US" sz="2000" dirty="0">
                <a:latin typeface="+mn-ea"/>
              </a:rPr>
              <a:t>的开源实现，两种实现对比：</a:t>
            </a:r>
          </a:p>
          <a:p>
            <a:pPr lvl="1"/>
            <a:r>
              <a:rPr lang="en-US" altLang="zh-CN" sz="1600" dirty="0">
                <a:latin typeface="+mn-ea"/>
              </a:rPr>
              <a:t>HDFS - GFS</a:t>
            </a:r>
          </a:p>
          <a:p>
            <a:pPr lvl="1"/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en-US" altLang="zh-CN" sz="1600" dirty="0">
                <a:latin typeface="+mn-ea"/>
              </a:rPr>
              <a:t> - </a:t>
            </a:r>
            <a:r>
              <a:rPr lang="en-US" altLang="zh-CN" sz="1600" dirty="0" err="1">
                <a:latin typeface="+mn-ea"/>
              </a:rPr>
              <a:t>MapReduce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ZooKeeper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- Chubby</a:t>
            </a: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提供高可靠底层存储</a:t>
            </a:r>
            <a:r>
              <a:rPr lang="zh-CN" altLang="en-US" sz="2000" dirty="0" smtClean="0">
                <a:latin typeface="+mn-ea"/>
              </a:rPr>
              <a:t>支持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hdfs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4" y="1275606"/>
            <a:ext cx="6853411" cy="351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4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r>
              <a:rPr lang="zh-CN" altLang="en-US" sz="200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提供高性能计算</a:t>
            </a:r>
            <a:r>
              <a:rPr lang="zh-CN" altLang="en-US" sz="2000" dirty="0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能力</a:t>
            </a:r>
            <a:endParaRPr lang="zh-CN" altLang="en-US" sz="2000" dirty="0"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2012030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05" y="1275606"/>
            <a:ext cx="6179090" cy="309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3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消息协调</a:t>
            </a:r>
            <a:r>
              <a:rPr lang="zh-CN" altLang="en-US" sz="2000" dirty="0" smtClean="0">
                <a:latin typeface="+mn-ea"/>
              </a:rPr>
              <a:t>通信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是一个高可用的分布式数据管理与系统协调框架。基于对</a:t>
            </a:r>
            <a:r>
              <a:rPr lang="en-US" altLang="zh-CN" sz="2000" dirty="0" err="1">
                <a:latin typeface="+mn-ea"/>
              </a:rPr>
              <a:t>Paxos</a:t>
            </a:r>
            <a:r>
              <a:rPr lang="zh-CN" altLang="en-US" sz="2000" dirty="0">
                <a:latin typeface="+mn-ea"/>
              </a:rPr>
              <a:t>算法的实现，使该框架保证了分布式环境中数据的强</a:t>
            </a:r>
            <a:r>
              <a:rPr lang="zh-CN" altLang="en-US" sz="2000" dirty="0" smtClean="0">
                <a:latin typeface="+mn-ea"/>
              </a:rPr>
              <a:t>一致性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err="1" smtClean="0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集群的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协调器</a:t>
            </a:r>
            <a:r>
              <a:rPr lang="en-US" altLang="zh-CN" sz="2000" dirty="0">
                <a:latin typeface="+mn-ea"/>
              </a:rPr>
              <a:t>"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8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</TotalTime>
  <Words>1767</Words>
  <Application>Microsoft Office PowerPoint</Application>
  <PresentationFormat>全屏显示(16:9)</PresentationFormat>
  <Paragraphs>295</Paragraphs>
  <Slides>49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Open Sans Light</vt:lpstr>
      <vt:lpstr>Roboto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Verdana</vt:lpstr>
      <vt:lpstr>第一PPT，www.1ppt.com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509</cp:revision>
  <dcterms:created xsi:type="dcterms:W3CDTF">2015-12-11T17:46:17Z</dcterms:created>
  <dcterms:modified xsi:type="dcterms:W3CDTF">2018-02-27T06:20:04Z</dcterms:modified>
</cp:coreProperties>
</file>