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425" r:id="rId2"/>
    <p:sldId id="418" r:id="rId3"/>
    <p:sldId id="486" r:id="rId4"/>
    <p:sldId id="558" r:id="rId5"/>
    <p:sldId id="559" r:id="rId6"/>
    <p:sldId id="560" r:id="rId7"/>
    <p:sldId id="561" r:id="rId8"/>
    <p:sldId id="525" r:id="rId9"/>
    <p:sldId id="562" r:id="rId10"/>
    <p:sldId id="563" r:id="rId11"/>
    <p:sldId id="564" r:id="rId12"/>
    <p:sldId id="565" r:id="rId13"/>
    <p:sldId id="566" r:id="rId14"/>
    <p:sldId id="567" r:id="rId15"/>
    <p:sldId id="568" r:id="rId16"/>
    <p:sldId id="569" r:id="rId17"/>
    <p:sldId id="570" r:id="rId18"/>
    <p:sldId id="571" r:id="rId19"/>
    <p:sldId id="572" r:id="rId20"/>
    <p:sldId id="573" r:id="rId21"/>
    <p:sldId id="574" r:id="rId22"/>
    <p:sldId id="575" r:id="rId23"/>
    <p:sldId id="576" r:id="rId24"/>
    <p:sldId id="577" r:id="rId25"/>
    <p:sldId id="578" r:id="rId26"/>
    <p:sldId id="579" r:id="rId27"/>
    <p:sldId id="424" r:id="rId28"/>
  </p:sldIdLst>
  <p:sldSz cx="9144000" cy="5143500" type="screen16x9"/>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C4B"/>
    <a:srgbClr val="778495"/>
    <a:srgbClr val="9F624F"/>
    <a:srgbClr val="F2C091"/>
    <a:srgbClr val="E6C1B9"/>
    <a:srgbClr val="8F847D"/>
    <a:srgbClr val="5AAD9E"/>
    <a:srgbClr val="256C81"/>
    <a:srgbClr val="F1F8F1"/>
    <a:srgbClr val="F7F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18" autoAdjust="0"/>
    <p:restoredTop sz="94414" autoAdjust="0"/>
  </p:normalViewPr>
  <p:slideViewPr>
    <p:cSldViewPr>
      <p:cViewPr varScale="1">
        <p:scale>
          <a:sx n="92" d="100"/>
          <a:sy n="92" d="100"/>
        </p:scale>
        <p:origin x="612" y="90"/>
      </p:cViewPr>
      <p:guideLst>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80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8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pPr/>
              <a:t>2018/2/27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pPr/>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pPr/>
              <a:t>2018/2/27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pPr/>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a:t>
            </a:fld>
            <a:endParaRPr lang="zh-CN" altLang="en-US"/>
          </a:p>
        </p:txBody>
      </p:sp>
    </p:spTree>
    <p:extLst>
      <p:ext uri="{BB962C8B-B14F-4D97-AF65-F5344CB8AC3E}">
        <p14:creationId xmlns:p14="http://schemas.microsoft.com/office/powerpoint/2010/main" val="2118832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a:t>
            </a:fld>
            <a:endParaRPr lang="zh-CN" altLang="en-US"/>
          </a:p>
        </p:txBody>
      </p:sp>
    </p:spTree>
    <p:extLst>
      <p:ext uri="{BB962C8B-B14F-4D97-AF65-F5344CB8AC3E}">
        <p14:creationId xmlns:p14="http://schemas.microsoft.com/office/powerpoint/2010/main" val="2111486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a:t>
            </a:fld>
            <a:endParaRPr lang="zh-CN" altLang="en-US"/>
          </a:p>
        </p:txBody>
      </p:sp>
    </p:spTree>
    <p:extLst>
      <p:ext uri="{BB962C8B-B14F-4D97-AF65-F5344CB8AC3E}">
        <p14:creationId xmlns:p14="http://schemas.microsoft.com/office/powerpoint/2010/main" val="847076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20</a:t>
            </a:fld>
            <a:endParaRPr lang="zh-CN" altLang="en-US"/>
          </a:p>
        </p:txBody>
      </p:sp>
    </p:spTree>
    <p:extLst>
      <p:ext uri="{BB962C8B-B14F-4D97-AF65-F5344CB8AC3E}">
        <p14:creationId xmlns:p14="http://schemas.microsoft.com/office/powerpoint/2010/main" val="1330657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27</a:t>
            </a:fld>
            <a:endParaRPr lang="zh-CN" altLang="en-US"/>
          </a:p>
        </p:txBody>
      </p:sp>
    </p:spTree>
    <p:extLst>
      <p:ext uri="{BB962C8B-B14F-4D97-AF65-F5344CB8AC3E}">
        <p14:creationId xmlns:p14="http://schemas.microsoft.com/office/powerpoint/2010/main" val="3010231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10" name="文本占位符 9"/>
          <p:cNvSpPr>
            <a:spLocks noGrp="1"/>
          </p:cNvSpPr>
          <p:nvPr>
            <p:ph type="body" sz="quarter" idx="13"/>
          </p:nvPr>
        </p:nvSpPr>
        <p:spPr>
          <a:xfrm>
            <a:off x="457200" y="1203325"/>
            <a:ext cx="8229600" cy="3384550"/>
          </a:xfrm>
        </p:spPr>
        <p:txBody>
          <a:bodyPr/>
          <a:lstStyle>
            <a:lvl1pPr>
              <a:defRPr sz="2400"/>
            </a:lvl1pPr>
            <a:lvl2pPr>
              <a:defRPr sz="2000"/>
            </a:lvl2pPr>
            <a:lvl3pPr>
              <a:defRPr sz="1600"/>
            </a:lvl3pPr>
            <a:lvl4pPr>
              <a:defRPr sz="1400"/>
            </a:lvl4pPr>
            <a:lvl5pPr>
              <a:defRPr sz="12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2018/2/27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60" r:id="rId2"/>
    <p:sldLayoutId id="2147483661" r:id="rId3"/>
    <p:sldLayoutId id="2147483654" r:id="rId4"/>
    <p:sldLayoutId id="2147483655" r:id="rId5"/>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1.xml"/><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hemeOverride" Target="../theme/themeOverride3.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
          <p:cNvSpPr/>
          <p:nvPr/>
        </p:nvSpPr>
        <p:spPr>
          <a:xfrm flipH="1">
            <a:off x="3664844" y="2647776"/>
            <a:ext cx="5478884" cy="1148110"/>
          </a:xfrm>
          <a:custGeom>
            <a:avLst/>
            <a:gdLst>
              <a:gd name="connsiteX0" fmla="*/ 0 w 5580112"/>
              <a:gd name="connsiteY0" fmla="*/ 0 h 5143500"/>
              <a:gd name="connsiteX1" fmla="*/ 5580112 w 5580112"/>
              <a:gd name="connsiteY1" fmla="*/ 0 h 5143500"/>
              <a:gd name="connsiteX2" fmla="*/ 5580112 w 5580112"/>
              <a:gd name="connsiteY2" fmla="*/ 5143500 h 5143500"/>
              <a:gd name="connsiteX3" fmla="*/ 0 w 5580112"/>
              <a:gd name="connsiteY3" fmla="*/ 5143500 h 5143500"/>
              <a:gd name="connsiteX4" fmla="*/ 0 w 5580112"/>
              <a:gd name="connsiteY4" fmla="*/ 0 h 5143500"/>
              <a:gd name="connsiteX0" fmla="*/ 0 w 5580112"/>
              <a:gd name="connsiteY0" fmla="*/ 0 h 5150534"/>
              <a:gd name="connsiteX1" fmla="*/ 5580112 w 5580112"/>
              <a:gd name="connsiteY1" fmla="*/ 0 h 5150534"/>
              <a:gd name="connsiteX2" fmla="*/ 2028020 w 5580112"/>
              <a:gd name="connsiteY2" fmla="*/ 5150534 h 5150534"/>
              <a:gd name="connsiteX3" fmla="*/ 0 w 5580112"/>
              <a:gd name="connsiteY3" fmla="*/ 5143500 h 5150534"/>
              <a:gd name="connsiteX4" fmla="*/ 0 w 5580112"/>
              <a:gd name="connsiteY4" fmla="*/ 0 h 5150534"/>
              <a:gd name="connsiteX0" fmla="*/ 0 w 5580112"/>
              <a:gd name="connsiteY0" fmla="*/ 0 h 5150534"/>
              <a:gd name="connsiteX1" fmla="*/ 5580112 w 5580112"/>
              <a:gd name="connsiteY1" fmla="*/ 0 h 5150534"/>
              <a:gd name="connsiteX2" fmla="*/ 2464118 w 5580112"/>
              <a:gd name="connsiteY2" fmla="*/ 5150534 h 5150534"/>
              <a:gd name="connsiteX3" fmla="*/ 0 w 5580112"/>
              <a:gd name="connsiteY3" fmla="*/ 5143500 h 5150534"/>
              <a:gd name="connsiteX4" fmla="*/ 0 w 5580112"/>
              <a:gd name="connsiteY4" fmla="*/ 0 h 5150534"/>
              <a:gd name="connsiteX0" fmla="*/ 0 w 3969895"/>
              <a:gd name="connsiteY0" fmla="*/ 10969 h 5161503"/>
              <a:gd name="connsiteX1" fmla="*/ 3969895 w 3969895"/>
              <a:gd name="connsiteY1" fmla="*/ 0 h 5161503"/>
              <a:gd name="connsiteX2" fmla="*/ 2464118 w 3969895"/>
              <a:gd name="connsiteY2" fmla="*/ 5161503 h 5161503"/>
              <a:gd name="connsiteX3" fmla="*/ 0 w 3969895"/>
              <a:gd name="connsiteY3" fmla="*/ 5154469 h 5161503"/>
              <a:gd name="connsiteX4" fmla="*/ 0 w 3969895"/>
              <a:gd name="connsiteY4" fmla="*/ 10969 h 5161503"/>
              <a:gd name="connsiteX0" fmla="*/ 0 w 3969895"/>
              <a:gd name="connsiteY0" fmla="*/ 10969 h 5154469"/>
              <a:gd name="connsiteX1" fmla="*/ 3969895 w 3969895"/>
              <a:gd name="connsiteY1" fmla="*/ 0 h 5154469"/>
              <a:gd name="connsiteX2" fmla="*/ 3219219 w 3969895"/>
              <a:gd name="connsiteY2" fmla="*/ 5129991 h 5154469"/>
              <a:gd name="connsiteX3" fmla="*/ 0 w 3969895"/>
              <a:gd name="connsiteY3" fmla="*/ 5154469 h 5154469"/>
              <a:gd name="connsiteX4" fmla="*/ 0 w 3969895"/>
              <a:gd name="connsiteY4" fmla="*/ 10969 h 5154469"/>
              <a:gd name="connsiteX0" fmla="*/ 0 w 3879883"/>
              <a:gd name="connsiteY0" fmla="*/ 2 h 5143502"/>
              <a:gd name="connsiteX1" fmla="*/ 3879883 w 3879883"/>
              <a:gd name="connsiteY1" fmla="*/ 83565 h 5143502"/>
              <a:gd name="connsiteX2" fmla="*/ 3219219 w 3879883"/>
              <a:gd name="connsiteY2" fmla="*/ 5119024 h 5143502"/>
              <a:gd name="connsiteX3" fmla="*/ 0 w 3879883"/>
              <a:gd name="connsiteY3" fmla="*/ 5143502 h 5143502"/>
              <a:gd name="connsiteX4" fmla="*/ 0 w 3879883"/>
              <a:gd name="connsiteY4" fmla="*/ 2 h 5143502"/>
              <a:gd name="connsiteX0" fmla="*/ 0 w 3844878"/>
              <a:gd name="connsiteY0" fmla="*/ 2 h 5143502"/>
              <a:gd name="connsiteX1" fmla="*/ 3844878 w 3844878"/>
              <a:gd name="connsiteY1" fmla="*/ 83565 h 5143502"/>
              <a:gd name="connsiteX2" fmla="*/ 3219219 w 3844878"/>
              <a:gd name="connsiteY2" fmla="*/ 5119024 h 5143502"/>
              <a:gd name="connsiteX3" fmla="*/ 0 w 3844878"/>
              <a:gd name="connsiteY3" fmla="*/ 5143502 h 5143502"/>
              <a:gd name="connsiteX4" fmla="*/ 0 w 3844878"/>
              <a:gd name="connsiteY4" fmla="*/ 2 h 5143502"/>
              <a:gd name="connsiteX0" fmla="*/ 0 w 4039330"/>
              <a:gd name="connsiteY0" fmla="*/ 2 h 5623209"/>
              <a:gd name="connsiteX1" fmla="*/ 3844878 w 4039330"/>
              <a:gd name="connsiteY1" fmla="*/ 83565 h 5623209"/>
              <a:gd name="connsiteX2" fmla="*/ 4039330 w 4039330"/>
              <a:gd name="connsiteY2" fmla="*/ 5623209 h 5623209"/>
              <a:gd name="connsiteX3" fmla="*/ 0 w 4039330"/>
              <a:gd name="connsiteY3" fmla="*/ 5143502 h 5623209"/>
              <a:gd name="connsiteX4" fmla="*/ 0 w 4039330"/>
              <a:gd name="connsiteY4" fmla="*/ 2 h 5623209"/>
              <a:gd name="connsiteX0" fmla="*/ 0 w 4039330"/>
              <a:gd name="connsiteY0" fmla="*/ 2 h 5623209"/>
              <a:gd name="connsiteX1" fmla="*/ 3374815 w 4039330"/>
              <a:gd name="connsiteY1" fmla="*/ 20541 h 5623209"/>
              <a:gd name="connsiteX2" fmla="*/ 4039330 w 4039330"/>
              <a:gd name="connsiteY2" fmla="*/ 5623209 h 5623209"/>
              <a:gd name="connsiteX3" fmla="*/ 0 w 4039330"/>
              <a:gd name="connsiteY3" fmla="*/ 5143502 h 5623209"/>
              <a:gd name="connsiteX4" fmla="*/ 0 w 4039330"/>
              <a:gd name="connsiteY4" fmla="*/ 2 h 5623209"/>
              <a:gd name="connsiteX0" fmla="*/ 0 w 3943230"/>
              <a:gd name="connsiteY0" fmla="*/ 2 h 5641021"/>
              <a:gd name="connsiteX1" fmla="*/ 3374815 w 3943230"/>
              <a:gd name="connsiteY1" fmla="*/ 20541 h 5641021"/>
              <a:gd name="connsiteX2" fmla="*/ 3943230 w 3943230"/>
              <a:gd name="connsiteY2" fmla="*/ 5641021 h 5641021"/>
              <a:gd name="connsiteX3" fmla="*/ 0 w 3943230"/>
              <a:gd name="connsiteY3" fmla="*/ 5143502 h 5641021"/>
              <a:gd name="connsiteX4" fmla="*/ 0 w 3943230"/>
              <a:gd name="connsiteY4" fmla="*/ 2 h 5641021"/>
              <a:gd name="connsiteX0" fmla="*/ 0 w 3943230"/>
              <a:gd name="connsiteY0" fmla="*/ 2 h 5641021"/>
              <a:gd name="connsiteX1" fmla="*/ 3386121 w 3943230"/>
              <a:gd name="connsiteY1" fmla="*/ 20541 h 5641021"/>
              <a:gd name="connsiteX2" fmla="*/ 3943230 w 3943230"/>
              <a:gd name="connsiteY2" fmla="*/ 5641021 h 5641021"/>
              <a:gd name="connsiteX3" fmla="*/ 0 w 3943230"/>
              <a:gd name="connsiteY3" fmla="*/ 5143502 h 5641021"/>
              <a:gd name="connsiteX4" fmla="*/ 0 w 3943230"/>
              <a:gd name="connsiteY4" fmla="*/ 2 h 5641021"/>
              <a:gd name="connsiteX0" fmla="*/ 0 w 3934751"/>
              <a:gd name="connsiteY0" fmla="*/ 2 h 5641021"/>
              <a:gd name="connsiteX1" fmla="*/ 3386121 w 3934751"/>
              <a:gd name="connsiteY1" fmla="*/ 20541 h 5641021"/>
              <a:gd name="connsiteX2" fmla="*/ 3934751 w 3934751"/>
              <a:gd name="connsiteY2" fmla="*/ 5641021 h 5641021"/>
              <a:gd name="connsiteX3" fmla="*/ 0 w 3934751"/>
              <a:gd name="connsiteY3" fmla="*/ 5143502 h 5641021"/>
              <a:gd name="connsiteX4" fmla="*/ 0 w 3934751"/>
              <a:gd name="connsiteY4" fmla="*/ 2 h 5641021"/>
              <a:gd name="connsiteX0" fmla="*/ 0 w 3934751"/>
              <a:gd name="connsiteY0" fmla="*/ 2 h 5641021"/>
              <a:gd name="connsiteX1" fmla="*/ 3380468 w 3934751"/>
              <a:gd name="connsiteY1" fmla="*/ 2733 h 5641021"/>
              <a:gd name="connsiteX2" fmla="*/ 3934751 w 3934751"/>
              <a:gd name="connsiteY2" fmla="*/ 5641021 h 5641021"/>
              <a:gd name="connsiteX3" fmla="*/ 0 w 3934751"/>
              <a:gd name="connsiteY3" fmla="*/ 5143502 h 5641021"/>
              <a:gd name="connsiteX4" fmla="*/ 0 w 3934751"/>
              <a:gd name="connsiteY4" fmla="*/ 2 h 5641021"/>
              <a:gd name="connsiteX0" fmla="*/ 0 w 3934751"/>
              <a:gd name="connsiteY0" fmla="*/ 2 h 5641021"/>
              <a:gd name="connsiteX1" fmla="*/ 3388948 w 3934751"/>
              <a:gd name="connsiteY1" fmla="*/ 2733 h 5641021"/>
              <a:gd name="connsiteX2" fmla="*/ 3934751 w 3934751"/>
              <a:gd name="connsiteY2" fmla="*/ 5641021 h 5641021"/>
              <a:gd name="connsiteX3" fmla="*/ 0 w 3934751"/>
              <a:gd name="connsiteY3" fmla="*/ 5143502 h 5641021"/>
              <a:gd name="connsiteX4" fmla="*/ 0 w 3934751"/>
              <a:gd name="connsiteY4" fmla="*/ 2 h 5641021"/>
              <a:gd name="connsiteX0" fmla="*/ 0 w 3923446"/>
              <a:gd name="connsiteY0" fmla="*/ 2 h 5641021"/>
              <a:gd name="connsiteX1" fmla="*/ 3388948 w 3923446"/>
              <a:gd name="connsiteY1" fmla="*/ 2733 h 5641021"/>
              <a:gd name="connsiteX2" fmla="*/ 3923446 w 3923446"/>
              <a:gd name="connsiteY2" fmla="*/ 5641021 h 5641021"/>
              <a:gd name="connsiteX3" fmla="*/ 0 w 3923446"/>
              <a:gd name="connsiteY3" fmla="*/ 5143502 h 5641021"/>
              <a:gd name="connsiteX4" fmla="*/ 0 w 3923446"/>
              <a:gd name="connsiteY4" fmla="*/ 2 h 5641021"/>
              <a:gd name="connsiteX0" fmla="*/ 0 w 3926272"/>
              <a:gd name="connsiteY0" fmla="*/ 2 h 5641021"/>
              <a:gd name="connsiteX1" fmla="*/ 3388948 w 3926272"/>
              <a:gd name="connsiteY1" fmla="*/ 2733 h 5641021"/>
              <a:gd name="connsiteX2" fmla="*/ 3926272 w 3926272"/>
              <a:gd name="connsiteY2" fmla="*/ 5641021 h 5641021"/>
              <a:gd name="connsiteX3" fmla="*/ 0 w 3926272"/>
              <a:gd name="connsiteY3" fmla="*/ 5143502 h 5641021"/>
              <a:gd name="connsiteX4" fmla="*/ 0 w 3926272"/>
              <a:gd name="connsiteY4" fmla="*/ 2 h 5641021"/>
              <a:gd name="connsiteX0" fmla="*/ 0 w 3900834"/>
              <a:gd name="connsiteY0" fmla="*/ 2 h 5302617"/>
              <a:gd name="connsiteX1" fmla="*/ 3388948 w 3900834"/>
              <a:gd name="connsiteY1" fmla="*/ 2733 h 5302617"/>
              <a:gd name="connsiteX2" fmla="*/ 3900834 w 3900834"/>
              <a:gd name="connsiteY2" fmla="*/ 5302617 h 5302617"/>
              <a:gd name="connsiteX3" fmla="*/ 0 w 3900834"/>
              <a:gd name="connsiteY3" fmla="*/ 5143502 h 5302617"/>
              <a:gd name="connsiteX4" fmla="*/ 0 w 3900834"/>
              <a:gd name="connsiteY4" fmla="*/ 2 h 5302617"/>
              <a:gd name="connsiteX0" fmla="*/ 0 w 3898007"/>
              <a:gd name="connsiteY0" fmla="*/ 2 h 5195752"/>
              <a:gd name="connsiteX1" fmla="*/ 3388948 w 3898007"/>
              <a:gd name="connsiteY1" fmla="*/ 2733 h 5195752"/>
              <a:gd name="connsiteX2" fmla="*/ 3898007 w 3898007"/>
              <a:gd name="connsiteY2" fmla="*/ 5195752 h 5195752"/>
              <a:gd name="connsiteX3" fmla="*/ 0 w 3898007"/>
              <a:gd name="connsiteY3" fmla="*/ 5143502 h 5195752"/>
              <a:gd name="connsiteX4" fmla="*/ 0 w 3898007"/>
              <a:gd name="connsiteY4" fmla="*/ 2 h 5195752"/>
              <a:gd name="connsiteX0" fmla="*/ 0 w 3895181"/>
              <a:gd name="connsiteY0" fmla="*/ 2 h 5143502"/>
              <a:gd name="connsiteX1" fmla="*/ 3388948 w 3895181"/>
              <a:gd name="connsiteY1" fmla="*/ 2733 h 5143502"/>
              <a:gd name="connsiteX2" fmla="*/ 3895181 w 3895181"/>
              <a:gd name="connsiteY2" fmla="*/ 5035459 h 5143502"/>
              <a:gd name="connsiteX3" fmla="*/ 0 w 3895181"/>
              <a:gd name="connsiteY3" fmla="*/ 5143502 h 5143502"/>
              <a:gd name="connsiteX4" fmla="*/ 0 w 3895181"/>
              <a:gd name="connsiteY4" fmla="*/ 2 h 514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5181" h="5143502">
                <a:moveTo>
                  <a:pt x="0" y="2"/>
                </a:moveTo>
                <a:lnTo>
                  <a:pt x="3388948" y="2733"/>
                </a:lnTo>
                <a:lnTo>
                  <a:pt x="3895181" y="5035459"/>
                </a:lnTo>
                <a:lnTo>
                  <a:pt x="0" y="5143502"/>
                </a:lnTo>
                <a:lnTo>
                  <a:pt x="0" y="2"/>
                </a:lnTo>
                <a:close/>
              </a:path>
            </a:pathLst>
          </a:custGeom>
          <a:solidFill>
            <a:srgbClr val="1B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a:extLst>
              <a:ext uri="{FF2B5EF4-FFF2-40B4-BE49-F238E27FC236}">
                <a16:creationId xmlns:a16="http://schemas.microsoft.com/office/drawing/2014/main" xmlns="" id="{4956CC36-AAB0-48E4-B898-6AF04E311AC0}"/>
              </a:ext>
            </a:extLst>
          </p:cNvPr>
          <p:cNvSpPr>
            <a:spLocks noChangeArrowheads="1"/>
          </p:cNvSpPr>
          <p:nvPr/>
        </p:nvSpPr>
        <p:spPr bwMode="auto">
          <a:xfrm>
            <a:off x="3792298" y="3006387"/>
            <a:ext cx="5622719"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2800" b="1" dirty="0" smtClean="0">
                <a:solidFill>
                  <a:schemeClr val="bg1"/>
                </a:solidFill>
                <a:latin typeface="微软雅黑" panose="020B0503020204020204" pitchFamily="34" charset="-122"/>
                <a:ea typeface="微软雅黑" panose="020B0503020204020204" pitchFamily="34" charset="-122"/>
                <a:cs typeface="+mn-ea"/>
                <a:sym typeface="+mn-lt"/>
              </a:rPr>
              <a:t>Mahout</a:t>
            </a:r>
            <a:endParaRPr lang="zh-CN" altLang="en-US" sz="2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任意多边形: 形状 16">
            <a:extLst>
              <a:ext uri="{FF2B5EF4-FFF2-40B4-BE49-F238E27FC236}">
                <a16:creationId xmlns:a16="http://schemas.microsoft.com/office/drawing/2014/main" xmlns="" id="{1FF01D84-456E-4235-9E12-04ECB02B7026}"/>
              </a:ext>
            </a:extLst>
          </p:cNvPr>
          <p:cNvSpPr/>
          <p:nvPr/>
        </p:nvSpPr>
        <p:spPr>
          <a:xfrm flipH="1">
            <a:off x="667127" y="567927"/>
            <a:ext cx="4752528" cy="3546763"/>
          </a:xfrm>
          <a:custGeom>
            <a:avLst/>
            <a:gdLst>
              <a:gd name="connsiteX0" fmla="*/ 0 w 1510121"/>
              <a:gd name="connsiteY0" fmla="*/ 0 h 1126988"/>
              <a:gd name="connsiteX1" fmla="*/ 714343 w 1510121"/>
              <a:gd name="connsiteY1" fmla="*/ 1126988 h 1126988"/>
              <a:gd name="connsiteX2" fmla="*/ 1510121 w 1510121"/>
              <a:gd name="connsiteY2" fmla="*/ 1123485 h 1126988"/>
              <a:gd name="connsiteX3" fmla="*/ 798064 w 1510121"/>
              <a:gd name="connsiteY3" fmla="*/ 102 h 1126988"/>
            </a:gdLst>
            <a:ahLst/>
            <a:cxnLst>
              <a:cxn ang="0">
                <a:pos x="connsiteX0" y="connsiteY0"/>
              </a:cxn>
              <a:cxn ang="0">
                <a:pos x="connsiteX1" y="connsiteY1"/>
              </a:cxn>
              <a:cxn ang="0">
                <a:pos x="connsiteX2" y="connsiteY2"/>
              </a:cxn>
              <a:cxn ang="0">
                <a:pos x="connsiteX3" y="connsiteY3"/>
              </a:cxn>
            </a:cxnLst>
            <a:rect l="l" t="t" r="r" b="b"/>
            <a:pathLst>
              <a:path w="1510121" h="1126988">
                <a:moveTo>
                  <a:pt x="0" y="0"/>
                </a:moveTo>
                <a:lnTo>
                  <a:pt x="714343" y="1126988"/>
                </a:lnTo>
                <a:lnTo>
                  <a:pt x="1510121" y="1123485"/>
                </a:lnTo>
                <a:lnTo>
                  <a:pt x="798064" y="102"/>
                </a:ln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a:extLst>
              <a:ext uri="{FF2B5EF4-FFF2-40B4-BE49-F238E27FC236}">
                <a16:creationId xmlns:a16="http://schemas.microsoft.com/office/drawing/2014/main" xmlns="" id="{78FAE0A7-127D-4B9D-9078-023CF8228CDC}"/>
              </a:ext>
            </a:extLst>
          </p:cNvPr>
          <p:cNvSpPr/>
          <p:nvPr/>
        </p:nvSpPr>
        <p:spPr>
          <a:xfrm flipH="1">
            <a:off x="122504" y="1168376"/>
            <a:ext cx="2653725" cy="1980448"/>
          </a:xfrm>
          <a:custGeom>
            <a:avLst/>
            <a:gdLst>
              <a:gd name="connsiteX0" fmla="*/ 0 w 1510121"/>
              <a:gd name="connsiteY0" fmla="*/ 0 h 1126988"/>
              <a:gd name="connsiteX1" fmla="*/ 714343 w 1510121"/>
              <a:gd name="connsiteY1" fmla="*/ 1126988 h 1126988"/>
              <a:gd name="connsiteX2" fmla="*/ 1510121 w 1510121"/>
              <a:gd name="connsiteY2" fmla="*/ 1123485 h 1126988"/>
              <a:gd name="connsiteX3" fmla="*/ 798064 w 1510121"/>
              <a:gd name="connsiteY3" fmla="*/ 102 h 1126988"/>
            </a:gdLst>
            <a:ahLst/>
            <a:cxnLst>
              <a:cxn ang="0">
                <a:pos x="connsiteX0" y="connsiteY0"/>
              </a:cxn>
              <a:cxn ang="0">
                <a:pos x="connsiteX1" y="connsiteY1"/>
              </a:cxn>
              <a:cxn ang="0">
                <a:pos x="connsiteX2" y="connsiteY2"/>
              </a:cxn>
              <a:cxn ang="0">
                <a:pos x="connsiteX3" y="connsiteY3"/>
              </a:cxn>
            </a:cxnLst>
            <a:rect l="l" t="t" r="r" b="b"/>
            <a:pathLst>
              <a:path w="1510121" h="1126988">
                <a:moveTo>
                  <a:pt x="0" y="0"/>
                </a:moveTo>
                <a:lnTo>
                  <a:pt x="714343" y="1126988"/>
                </a:lnTo>
                <a:lnTo>
                  <a:pt x="1510121" y="1123485"/>
                </a:lnTo>
                <a:lnTo>
                  <a:pt x="798064" y="102"/>
                </a:lnTo>
                <a:close/>
              </a:path>
            </a:pathLst>
          </a:custGeom>
          <a:solidFill>
            <a:schemeClr val="tx1">
              <a:lumMod val="65000"/>
              <a:lumOff val="3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矩形 17">
            <a:extLst>
              <a:ext uri="{FF2B5EF4-FFF2-40B4-BE49-F238E27FC236}">
                <a16:creationId xmlns:a16="http://schemas.microsoft.com/office/drawing/2014/main" xmlns="" id="{FE1A68A0-6837-423F-89C9-0C2FC86E63C4}"/>
              </a:ext>
            </a:extLst>
          </p:cNvPr>
          <p:cNvSpPr/>
          <p:nvPr/>
        </p:nvSpPr>
        <p:spPr>
          <a:xfrm>
            <a:off x="5220072" y="964240"/>
            <a:ext cx="3296843" cy="1569660"/>
          </a:xfrm>
          <a:prstGeom prst="rect">
            <a:avLst/>
          </a:prstGeom>
        </p:spPr>
        <p:txBody>
          <a:bodyPr wrap="square">
            <a:spAutoFit/>
          </a:bodyPr>
          <a:lstStyle/>
          <a:p>
            <a:pPr fontAlgn="auto">
              <a:spcBef>
                <a:spcPts val="0"/>
              </a:spcBef>
              <a:spcAft>
                <a:spcPts val="0"/>
              </a:spcAft>
              <a:defRPr/>
            </a:pPr>
            <a:r>
              <a:rPr lang="en-US" altLang="zh-CN" sz="9600" spc="300" dirty="0" err="1" smtClean="0">
                <a:solidFill>
                  <a:srgbClr val="1B3C4B"/>
                </a:solidFill>
                <a:latin typeface="Agency FB" panose="020B0503020202020204" pitchFamily="34" charset="0"/>
                <a:cs typeface="+mn-ea"/>
                <a:sym typeface="+mn-lt"/>
              </a:rPr>
              <a:t>Hadoop</a:t>
            </a:r>
            <a:endParaRPr lang="zh-CN" altLang="en-US" sz="9600" spc="300" dirty="0">
              <a:solidFill>
                <a:srgbClr val="1B3C4B"/>
              </a:solidFill>
              <a:latin typeface="Agency FB" panose="020B0503020202020204" pitchFamily="34" charset="0"/>
              <a:cs typeface="+mn-ea"/>
              <a:sym typeface="+mn-lt"/>
            </a:endParaRPr>
          </a:p>
        </p:txBody>
      </p:sp>
      <p:pic>
        <p:nvPicPr>
          <p:cNvPr id="19" name="图片 22" descr="软件学院.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9654" y="24550"/>
            <a:ext cx="3724073" cy="58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317096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randombar(horizontal)">
                                      <p:cBhvr>
                                        <p:cTn id="21" dur="500"/>
                                        <p:tgtEl>
                                          <p:spTgt spid="18"/>
                                        </p:tgtEl>
                                      </p:cBhvr>
                                    </p:animEffect>
                                  </p:childTnLst>
                                </p:cTn>
                              </p:par>
                            </p:childTnLst>
                          </p:cTn>
                        </p:par>
                        <p:par>
                          <p:cTn id="22" fill="hold">
                            <p:stCondLst>
                              <p:cond delay="150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8"/>
                                        </p:tgtEl>
                                        <p:attrNameLst>
                                          <p:attrName>style.visibility</p:attrName>
                                        </p:attrNameLst>
                                      </p:cBhvr>
                                      <p:to>
                                        <p:strVal val="visible"/>
                                      </p:to>
                                    </p:set>
                                    <p:anim by="(-#ppt_w*2)" calcmode="lin" valueType="num">
                                      <p:cBhvr rctx="PPT">
                                        <p:cTn id="25" dur="500" autoRev="1" fill="hold">
                                          <p:stCondLst>
                                            <p:cond delay="0"/>
                                          </p:stCondLst>
                                        </p:cTn>
                                        <p:tgtEl>
                                          <p:spTgt spid="8"/>
                                        </p:tgtEl>
                                        <p:attrNameLst>
                                          <p:attrName>ppt_w</p:attrName>
                                        </p:attrNameLst>
                                      </p:cBhvr>
                                    </p:anim>
                                    <p:anim by="(#ppt_w*0.50)" calcmode="lin" valueType="num">
                                      <p:cBhvr>
                                        <p:cTn id="26" dur="500" decel="50000" autoRev="1" fill="hold">
                                          <p:stCondLst>
                                            <p:cond delay="0"/>
                                          </p:stCondLst>
                                        </p:cTn>
                                        <p:tgtEl>
                                          <p:spTgt spid="8"/>
                                        </p:tgtEl>
                                        <p:attrNameLst>
                                          <p:attrName>ppt_x</p:attrName>
                                        </p:attrNameLst>
                                      </p:cBhvr>
                                    </p:anim>
                                    <p:anim from="(-#ppt_h/2)" to="(#ppt_y)" calcmode="lin" valueType="num">
                                      <p:cBhvr>
                                        <p:cTn id="27" dur="1000" fill="hold">
                                          <p:stCondLst>
                                            <p:cond delay="0"/>
                                          </p:stCondLst>
                                        </p:cTn>
                                        <p:tgtEl>
                                          <p:spTgt spid="8"/>
                                        </p:tgtEl>
                                        <p:attrNameLst>
                                          <p:attrName>ppt_y</p:attrName>
                                        </p:attrNameLst>
                                      </p:cBhvr>
                                    </p:anim>
                                    <p:animRot by="21600000">
                                      <p:cBhvr>
                                        <p:cTn id="28" dur="1000"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p:bldP spid="17" grpId="0" animBg="1"/>
      <p:bldP spid="16" grpId="0" animBg="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4834030" cy="4032448"/>
          </a:xfrm>
        </p:spPr>
        <p:txBody>
          <a:bodyPr>
            <a:normAutofit/>
          </a:bodyPr>
          <a:lstStyle/>
          <a:p>
            <a:r>
              <a:rPr lang="zh-CN" altLang="en-US" sz="2000" dirty="0" smtClean="0">
                <a:latin typeface="+mn-ea"/>
              </a:rPr>
              <a:t>监督式学习</a:t>
            </a:r>
            <a:endParaRPr lang="en-US" altLang="zh-CN" sz="2000" dirty="0" smtClean="0">
              <a:latin typeface="+mn-ea"/>
            </a:endParaRPr>
          </a:p>
          <a:p>
            <a:pPr lvl="1"/>
            <a:r>
              <a:rPr lang="zh-CN" altLang="en-US" sz="1600" dirty="0"/>
              <a:t>在监督式学习下，输入数据被称为“训练数据”，每组训练数据有一个明确的标识或结果，如对防垃圾邮件系统中“垃圾邮件”“非垃圾邮件”，对手写 数字识别中的“</a:t>
            </a:r>
            <a:r>
              <a:rPr lang="en-US" altLang="zh-CN" sz="1600" dirty="0"/>
              <a:t>1“</a:t>
            </a:r>
            <a:r>
              <a:rPr lang="zh-CN" altLang="en-US" sz="1600" dirty="0"/>
              <a:t>，”</a:t>
            </a:r>
            <a:r>
              <a:rPr lang="en-US" altLang="zh-CN" sz="1600" dirty="0"/>
              <a:t>2“</a:t>
            </a:r>
            <a:r>
              <a:rPr lang="zh-CN" altLang="en-US" sz="1600" dirty="0"/>
              <a:t>，”</a:t>
            </a:r>
            <a:r>
              <a:rPr lang="en-US" altLang="zh-CN" sz="1600" dirty="0"/>
              <a:t>3“</a:t>
            </a:r>
            <a:r>
              <a:rPr lang="zh-CN" altLang="en-US" sz="1600" dirty="0"/>
              <a:t>，”</a:t>
            </a:r>
            <a:r>
              <a:rPr lang="en-US" altLang="zh-CN" sz="1600" dirty="0"/>
              <a:t>4“</a:t>
            </a:r>
            <a:r>
              <a:rPr lang="zh-CN" altLang="en-US" sz="1600" dirty="0" smtClean="0"/>
              <a:t>等</a:t>
            </a:r>
            <a:endParaRPr lang="en-US" altLang="zh-CN" sz="1600" dirty="0" smtClean="0"/>
          </a:p>
          <a:p>
            <a:pPr lvl="1"/>
            <a:r>
              <a:rPr lang="zh-CN" altLang="en-US" sz="1600" dirty="0"/>
              <a:t>在建立预测模型的时候，监督式学习建立一个学习过程，将预测结果与“训练数据”的实际结果进行比较，</a:t>
            </a:r>
            <a:r>
              <a:rPr lang="zh-CN" altLang="en-US" sz="1600" dirty="0" smtClean="0"/>
              <a:t>不断的</a:t>
            </a:r>
            <a:r>
              <a:rPr lang="zh-CN" altLang="en-US" sz="1600" dirty="0"/>
              <a:t>调整预测模型，直到模型的预测结果达到一个预期的</a:t>
            </a:r>
            <a:r>
              <a:rPr lang="zh-CN" altLang="en-US" sz="1600" dirty="0" smtClean="0"/>
              <a:t>准确率</a:t>
            </a:r>
            <a:endParaRPr lang="en-US" altLang="zh-CN" sz="1600" dirty="0" smtClean="0"/>
          </a:p>
          <a:p>
            <a:pPr lvl="1"/>
            <a:r>
              <a:rPr lang="zh-CN" altLang="en-US" sz="1600" dirty="0"/>
              <a:t>监督式学习的常见应用场景如分类问题和回归问题</a:t>
            </a:r>
            <a:r>
              <a:rPr lang="zh-CN" altLang="en-US" sz="1600" dirty="0" smtClean="0"/>
              <a:t>。</a:t>
            </a:r>
            <a:endParaRPr lang="en-US" altLang="zh-CN" sz="1600" dirty="0" smtClean="0"/>
          </a:p>
          <a:p>
            <a:pPr lvl="1"/>
            <a:r>
              <a:rPr lang="zh-CN" altLang="en-US" sz="1600" dirty="0" smtClean="0"/>
              <a:t>常见</a:t>
            </a:r>
            <a:r>
              <a:rPr lang="zh-CN" altLang="en-US" sz="1600" dirty="0"/>
              <a:t>算法有逻辑回归（</a:t>
            </a:r>
            <a:r>
              <a:rPr lang="en-US" altLang="zh-CN" sz="1600" dirty="0"/>
              <a:t>Logistic Regression</a:t>
            </a:r>
            <a:r>
              <a:rPr lang="zh-CN" altLang="en-US" sz="1600" dirty="0"/>
              <a:t>）和反向传递神经网络（</a:t>
            </a:r>
            <a:r>
              <a:rPr lang="en-US" altLang="zh-CN" sz="1600" dirty="0"/>
              <a:t>Back Propagation Neural Network</a:t>
            </a:r>
            <a:r>
              <a:rPr lang="zh-CN" altLang="en-US" sz="1600" dirty="0"/>
              <a:t>）</a:t>
            </a:r>
            <a:endParaRPr lang="en-US" altLang="zh-CN" sz="1600" dirty="0" smtClean="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学习方式</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6" name="Picture 4" descr="QQ截图20140718113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463005"/>
            <a:ext cx="3571875"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530320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smtClean="0">
                <a:latin typeface="+mn-ea"/>
              </a:rPr>
              <a:t>非监督式学习</a:t>
            </a:r>
            <a:endParaRPr lang="en-US" altLang="zh-CN" sz="2000" dirty="0" smtClean="0">
              <a:latin typeface="+mn-ea"/>
            </a:endParaRPr>
          </a:p>
          <a:p>
            <a:pPr lvl="1"/>
            <a:r>
              <a:rPr lang="zh-CN" altLang="en-US" sz="1600" dirty="0">
                <a:latin typeface="+mn-ea"/>
              </a:rPr>
              <a:t>在非监督式学习中，数据并不被特别标识，学习模型是为了推断出数据的一些内在</a:t>
            </a:r>
            <a:r>
              <a:rPr lang="zh-CN" altLang="en-US" sz="1600" dirty="0" smtClean="0">
                <a:latin typeface="+mn-ea"/>
              </a:rPr>
              <a:t>结构</a:t>
            </a:r>
            <a:endParaRPr lang="en-US" altLang="zh-CN" sz="1600" dirty="0" smtClean="0">
              <a:latin typeface="+mn-ea"/>
            </a:endParaRPr>
          </a:p>
          <a:p>
            <a:pPr lvl="1"/>
            <a:r>
              <a:rPr lang="zh-CN" altLang="en-US" sz="1600" dirty="0"/>
              <a:t>常见的应用场景包括关联规则的学习以及聚类</a:t>
            </a:r>
            <a:r>
              <a:rPr lang="zh-CN" altLang="en-US" sz="1600" dirty="0" smtClean="0"/>
              <a:t>等</a:t>
            </a:r>
            <a:endParaRPr lang="en-US" altLang="zh-CN" sz="1600" dirty="0" smtClean="0"/>
          </a:p>
          <a:p>
            <a:pPr lvl="1"/>
            <a:r>
              <a:rPr lang="zh-CN" altLang="en-US" sz="1600" dirty="0">
                <a:latin typeface="+mn-ea"/>
              </a:rPr>
              <a:t>常见算法包括</a:t>
            </a:r>
            <a:r>
              <a:rPr lang="en-US" altLang="zh-CN" sz="1600" dirty="0" err="1">
                <a:latin typeface="+mn-ea"/>
              </a:rPr>
              <a:t>Apriori</a:t>
            </a:r>
            <a:r>
              <a:rPr lang="zh-CN" altLang="en-US" sz="1600" dirty="0">
                <a:latin typeface="+mn-ea"/>
              </a:rPr>
              <a:t>算法以及</a:t>
            </a:r>
            <a:r>
              <a:rPr lang="en-US" altLang="zh-CN" sz="1600" dirty="0">
                <a:latin typeface="+mn-ea"/>
              </a:rPr>
              <a:t>k-Means</a:t>
            </a:r>
            <a:r>
              <a:rPr lang="zh-CN" altLang="en-US" sz="1600" dirty="0">
                <a:latin typeface="+mn-ea"/>
              </a:rPr>
              <a:t>算法</a:t>
            </a:r>
            <a:endParaRPr lang="zh-CN" altLang="en-US" sz="16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学习方式</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5" name="Picture 4" descr="QQ截图20140718113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6113" y="2235573"/>
            <a:ext cx="468153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283257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smtClean="0">
                <a:latin typeface="+mn-ea"/>
              </a:rPr>
              <a:t>半监督式学习</a:t>
            </a:r>
            <a:endParaRPr lang="en-US" altLang="zh-CN" sz="2000" dirty="0" smtClean="0">
              <a:latin typeface="+mn-ea"/>
            </a:endParaRPr>
          </a:p>
          <a:p>
            <a:pPr lvl="1"/>
            <a:r>
              <a:rPr lang="zh-CN" altLang="en-US" sz="1600" dirty="0">
                <a:latin typeface="+mn-ea"/>
              </a:rPr>
              <a:t>在此学习方式下，输入数据部分被标识，部分没有被标识，这种学习模型可以用来进行预测，但是模型首先需要学习数据的内在结构以便合理的组织</a:t>
            </a:r>
            <a:r>
              <a:rPr lang="zh-CN" altLang="en-US" sz="1600" dirty="0" smtClean="0">
                <a:latin typeface="+mn-ea"/>
              </a:rPr>
              <a:t>数据来</a:t>
            </a:r>
            <a:r>
              <a:rPr lang="zh-CN" altLang="en-US" sz="1600" dirty="0">
                <a:latin typeface="+mn-ea"/>
              </a:rPr>
              <a:t>进行</a:t>
            </a:r>
            <a:r>
              <a:rPr lang="zh-CN" altLang="en-US" sz="1600" dirty="0" smtClean="0">
                <a:latin typeface="+mn-ea"/>
              </a:rPr>
              <a:t>预测</a:t>
            </a:r>
            <a:endParaRPr lang="en-US" altLang="zh-CN" sz="1600" dirty="0" smtClean="0">
              <a:latin typeface="+mn-ea"/>
            </a:endParaRPr>
          </a:p>
          <a:p>
            <a:pPr lvl="1"/>
            <a:r>
              <a:rPr lang="zh-CN" altLang="en-US" sz="1600" dirty="0"/>
              <a:t>应用场景包括分类和</a:t>
            </a:r>
            <a:r>
              <a:rPr lang="zh-CN" altLang="en-US" sz="1600" dirty="0" smtClean="0"/>
              <a:t>回归</a:t>
            </a:r>
            <a:endParaRPr lang="en-US" altLang="zh-CN" sz="1600" dirty="0" smtClean="0"/>
          </a:p>
          <a:p>
            <a:pPr lvl="1"/>
            <a:r>
              <a:rPr lang="zh-CN" altLang="en-US" sz="1600" dirty="0">
                <a:latin typeface="+mn-ea"/>
              </a:rPr>
              <a:t>算法包括一些对常用监督式学习算法的延伸，这些算法首先试图对未标识数据进行建模，在此基础上再对标识的数据进行预 测。如图论推理算法（</a:t>
            </a:r>
            <a:r>
              <a:rPr lang="en-US" altLang="zh-CN" sz="1600" dirty="0">
                <a:latin typeface="+mn-ea"/>
              </a:rPr>
              <a:t>Graph Inference</a:t>
            </a:r>
            <a:r>
              <a:rPr lang="zh-CN" altLang="en-US" sz="1600" dirty="0">
                <a:latin typeface="+mn-ea"/>
              </a:rPr>
              <a:t>）或者拉普拉斯支持向量机（</a:t>
            </a:r>
            <a:r>
              <a:rPr lang="en-US" altLang="zh-CN" sz="1600" dirty="0" err="1">
                <a:latin typeface="+mn-ea"/>
              </a:rPr>
              <a:t>Laplacian</a:t>
            </a:r>
            <a:r>
              <a:rPr lang="en-US" altLang="zh-CN" sz="1600" dirty="0">
                <a:latin typeface="+mn-ea"/>
              </a:rPr>
              <a:t> SVM.</a:t>
            </a:r>
            <a:r>
              <a:rPr lang="zh-CN" altLang="en-US" sz="1600" dirty="0">
                <a:latin typeface="+mn-ea"/>
              </a:rPr>
              <a:t>）等</a:t>
            </a:r>
            <a:endParaRPr lang="en-US" altLang="zh-CN" sz="1600" dirty="0" smtClean="0">
              <a:latin typeface="+mn-ea"/>
            </a:endParaRPr>
          </a:p>
          <a:p>
            <a:pPr lvl="1"/>
            <a:endParaRPr lang="zh-CN" altLang="en-US" sz="16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学习方式</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5" name="Picture 4" descr="QQ截图201407181136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6822" y="3008784"/>
            <a:ext cx="4032285" cy="20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34766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smtClean="0">
                <a:latin typeface="+mn-ea"/>
              </a:rPr>
              <a:t>强化学习</a:t>
            </a:r>
            <a:endParaRPr lang="en-US" altLang="zh-CN" sz="2000" dirty="0" smtClean="0">
              <a:latin typeface="+mn-ea"/>
            </a:endParaRPr>
          </a:p>
          <a:p>
            <a:pPr lvl="1"/>
            <a:r>
              <a:rPr lang="zh-CN" altLang="en-US" sz="1600" dirty="0">
                <a:latin typeface="+mn-ea"/>
              </a:rPr>
              <a:t>在这种学习模式下，输入数据作为对模型的反馈，不像监督模型那样，输入数据仅仅是作为一个检查模型对错的方式，在强化学习下，输入数据直接反馈 到模型，模型必须对此立刻作出</a:t>
            </a:r>
            <a:r>
              <a:rPr lang="zh-CN" altLang="en-US" sz="1600" dirty="0" smtClean="0">
                <a:latin typeface="+mn-ea"/>
              </a:rPr>
              <a:t>调整</a:t>
            </a:r>
            <a:endParaRPr lang="en-US" altLang="zh-CN" sz="1600" dirty="0" smtClean="0">
              <a:latin typeface="+mn-ea"/>
            </a:endParaRPr>
          </a:p>
          <a:p>
            <a:pPr lvl="1"/>
            <a:r>
              <a:rPr lang="zh-CN" altLang="en-US" sz="1600" dirty="0" smtClean="0">
                <a:latin typeface="+mn-ea"/>
              </a:rPr>
              <a:t>常见</a:t>
            </a:r>
            <a:r>
              <a:rPr lang="zh-CN" altLang="en-US" sz="1600" dirty="0">
                <a:latin typeface="+mn-ea"/>
              </a:rPr>
              <a:t>的应用场景包括动态系统以及机器人控制</a:t>
            </a:r>
            <a:r>
              <a:rPr lang="zh-CN" altLang="en-US" sz="1600" dirty="0" smtClean="0">
                <a:latin typeface="+mn-ea"/>
              </a:rPr>
              <a:t>等</a:t>
            </a:r>
            <a:endParaRPr lang="en-US" altLang="zh-CN" sz="1600" dirty="0" smtClean="0">
              <a:latin typeface="+mn-ea"/>
            </a:endParaRPr>
          </a:p>
          <a:p>
            <a:pPr lvl="1"/>
            <a:r>
              <a:rPr lang="zh-CN" altLang="en-US" sz="1600" dirty="0">
                <a:latin typeface="+mn-ea"/>
              </a:rPr>
              <a:t>常见算法包括</a:t>
            </a:r>
            <a:r>
              <a:rPr lang="en-US" altLang="zh-CN" sz="1600" dirty="0">
                <a:latin typeface="+mn-ea"/>
              </a:rPr>
              <a:t>Q-Learning</a:t>
            </a:r>
            <a:r>
              <a:rPr lang="zh-CN" altLang="en-US" sz="1600" dirty="0">
                <a:latin typeface="+mn-ea"/>
              </a:rPr>
              <a:t>以及时间差学习（</a:t>
            </a:r>
            <a:r>
              <a:rPr lang="en-US" altLang="zh-CN" sz="1600" dirty="0">
                <a:latin typeface="+mn-ea"/>
              </a:rPr>
              <a:t>Temporal difference learning</a:t>
            </a:r>
            <a:r>
              <a:rPr lang="zh-CN" altLang="en-US" sz="1600" dirty="0">
                <a:latin typeface="+mn-ea"/>
              </a:rPr>
              <a:t>）</a:t>
            </a:r>
            <a:endParaRPr lang="zh-CN" altLang="en-US" sz="16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学习方式</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6" name="Picture 4" descr="QQ截图201407181138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178" y="2787774"/>
            <a:ext cx="4248472" cy="176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840695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a:latin typeface="+mn-ea"/>
              </a:rPr>
              <a:t>根据算法的功能和形式的类似性，我们可以把算法分类，比如说基于树的算法，基于神经网络的算法</a:t>
            </a:r>
            <a:r>
              <a:rPr lang="zh-CN" altLang="en-US" sz="2000" dirty="0" smtClean="0">
                <a:latin typeface="+mn-ea"/>
              </a:rPr>
              <a:t>等等</a:t>
            </a:r>
            <a:endParaRPr lang="en-US" altLang="zh-CN" sz="2000" dirty="0" smtClean="0">
              <a:latin typeface="+mn-ea"/>
            </a:endParaRPr>
          </a:p>
          <a:p>
            <a:r>
              <a:rPr lang="zh-CN" altLang="en-US" sz="2000" dirty="0">
                <a:latin typeface="+mn-ea"/>
              </a:rPr>
              <a:t>当然，机器学习的范围非常庞大，有些算法</a:t>
            </a:r>
            <a:r>
              <a:rPr lang="zh-CN" altLang="en-US" sz="2000" dirty="0" smtClean="0">
                <a:latin typeface="+mn-ea"/>
              </a:rPr>
              <a:t>很难</a:t>
            </a:r>
            <a:r>
              <a:rPr lang="zh-CN" altLang="en-US" sz="2000" dirty="0">
                <a:latin typeface="+mn-ea"/>
              </a:rPr>
              <a:t>明确归类到某</a:t>
            </a:r>
            <a:r>
              <a:rPr lang="zh-CN" altLang="en-US" sz="2000" dirty="0" smtClean="0">
                <a:latin typeface="+mn-ea"/>
              </a:rPr>
              <a:t>一类</a:t>
            </a:r>
            <a:endParaRPr lang="en-US" altLang="zh-CN" sz="2000" dirty="0" smtClean="0">
              <a:latin typeface="+mn-ea"/>
            </a:endParaRPr>
          </a:p>
          <a:p>
            <a:r>
              <a:rPr lang="zh-CN" altLang="en-US" sz="2000" dirty="0">
                <a:latin typeface="+mn-ea"/>
              </a:rPr>
              <a:t>而对于有些分类来说，同一分类的算法可以针对不同类型的问题</a:t>
            </a: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071003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a:latin typeface="+mn-ea"/>
              </a:rPr>
              <a:t>回归算法是试图采用对误差的衡量来探索变量之间的关系的一类算法。回归算法是统计机器学习的</a:t>
            </a:r>
            <a:r>
              <a:rPr lang="zh-CN" altLang="en-US" sz="2000" dirty="0" smtClean="0">
                <a:latin typeface="+mn-ea"/>
              </a:rPr>
              <a:t>利器</a:t>
            </a:r>
            <a:endParaRPr lang="en-US" altLang="zh-CN" sz="2000" dirty="0" smtClean="0">
              <a:latin typeface="+mn-ea"/>
            </a:endParaRPr>
          </a:p>
          <a:p>
            <a:r>
              <a:rPr lang="zh-CN" altLang="en-US" sz="2000" dirty="0">
                <a:latin typeface="+mn-ea"/>
              </a:rPr>
              <a:t>常见的回归算法包括：最小二乘法（</a:t>
            </a:r>
            <a:r>
              <a:rPr lang="en-US" altLang="zh-CN" sz="2000" dirty="0">
                <a:latin typeface="+mn-ea"/>
              </a:rPr>
              <a:t>Ordinary Least Square</a:t>
            </a:r>
            <a:r>
              <a:rPr lang="zh-CN" altLang="en-US" sz="2000" dirty="0">
                <a:latin typeface="+mn-ea"/>
              </a:rPr>
              <a:t>），逻辑回归（</a:t>
            </a:r>
            <a:r>
              <a:rPr lang="en-US" altLang="zh-CN" sz="2000" dirty="0">
                <a:latin typeface="+mn-ea"/>
              </a:rPr>
              <a:t>Logistic Regression</a:t>
            </a:r>
            <a:r>
              <a:rPr lang="zh-CN" altLang="en-US" sz="2000" dirty="0">
                <a:latin typeface="+mn-ea"/>
              </a:rPr>
              <a:t>），逐步式回归（</a:t>
            </a:r>
            <a:r>
              <a:rPr lang="en-US" altLang="zh-CN" sz="2000" dirty="0">
                <a:latin typeface="+mn-ea"/>
              </a:rPr>
              <a:t>Stepwise Regression</a:t>
            </a:r>
            <a:r>
              <a:rPr lang="zh-CN" altLang="en-US" sz="2000" dirty="0">
                <a:latin typeface="+mn-ea"/>
              </a:rPr>
              <a:t>），多元自适应回归样条（</a:t>
            </a:r>
            <a:r>
              <a:rPr lang="en-US" altLang="zh-CN" sz="2000" dirty="0">
                <a:latin typeface="+mn-ea"/>
              </a:rPr>
              <a:t>Multivariate Adaptive Regression Splines</a:t>
            </a:r>
            <a:r>
              <a:rPr lang="zh-CN" altLang="en-US" sz="2000" dirty="0">
                <a:latin typeface="+mn-ea"/>
              </a:rPr>
              <a:t>）以及本地散点平滑估计（</a:t>
            </a:r>
            <a:r>
              <a:rPr lang="en-US" altLang="zh-CN" sz="2000" dirty="0">
                <a:latin typeface="+mn-ea"/>
              </a:rPr>
              <a:t>Locally Estimated Scatterplot Smoothing</a:t>
            </a:r>
            <a:r>
              <a:rPr lang="zh-CN" altLang="en-US" sz="2000" dirty="0">
                <a:latin typeface="+mn-ea"/>
              </a:rPr>
              <a:t>）</a:t>
            </a:r>
            <a:endParaRPr lang="zh-CN" altLang="en-US" sz="20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回归算法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4355976" y="2932633"/>
            <a:ext cx="3960440" cy="1871365"/>
          </a:xfrm>
          <a:prstGeom prst="rect">
            <a:avLst/>
          </a:prstGeom>
        </p:spPr>
      </p:pic>
    </p:spTree>
    <p:extLst>
      <p:ext uri="{BB962C8B-B14F-4D97-AF65-F5344CB8AC3E}">
        <p14:creationId xmlns:p14="http://schemas.microsoft.com/office/powerpoint/2010/main" val="333242205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a:latin typeface="+mn-ea"/>
              </a:rPr>
              <a:t>基于实例的算法常常用来对决策问题建立模型，这样的模型常常先选取一批样本数据，然后根据某些</a:t>
            </a:r>
            <a:r>
              <a:rPr lang="zh-CN" altLang="en-US" sz="2000" dirty="0" smtClean="0">
                <a:latin typeface="+mn-ea"/>
              </a:rPr>
              <a:t>近似性</a:t>
            </a:r>
            <a:r>
              <a:rPr lang="zh-CN" altLang="en-US" sz="2000" dirty="0">
                <a:latin typeface="+mn-ea"/>
              </a:rPr>
              <a:t>把新数据与样本数据进行</a:t>
            </a:r>
            <a:r>
              <a:rPr lang="zh-CN" altLang="en-US" sz="2000" dirty="0" smtClean="0">
                <a:latin typeface="+mn-ea"/>
              </a:rPr>
              <a:t>比较</a:t>
            </a:r>
            <a:endParaRPr lang="en-US" altLang="zh-CN" sz="2000" dirty="0" smtClean="0">
              <a:latin typeface="+mn-ea"/>
            </a:endParaRPr>
          </a:p>
          <a:p>
            <a:r>
              <a:rPr lang="zh-CN" altLang="en-US" sz="2000" dirty="0">
                <a:latin typeface="+mn-ea"/>
              </a:rPr>
              <a:t>通过这种方式 来寻找最佳的匹配。因此，基于实例的算法常常也被称为“赢家通吃”学习或者“基于记忆的学习</a:t>
            </a:r>
            <a:r>
              <a:rPr lang="zh-CN" altLang="en-US" sz="2000" dirty="0" smtClean="0">
                <a:latin typeface="+mn-ea"/>
              </a:rPr>
              <a:t>”</a:t>
            </a:r>
            <a:endParaRPr lang="en-US" altLang="zh-CN" sz="2000" dirty="0" smtClean="0">
              <a:latin typeface="+mn-ea"/>
            </a:endParaRPr>
          </a:p>
          <a:p>
            <a:r>
              <a:rPr lang="zh-CN" altLang="en-US" sz="2000" dirty="0"/>
              <a:t>常见的算法包括 </a:t>
            </a:r>
            <a:r>
              <a:rPr lang="en-US" altLang="zh-CN" sz="2000" dirty="0"/>
              <a:t>k-Nearest Neighbor(KNN), </a:t>
            </a:r>
            <a:r>
              <a:rPr lang="zh-CN" altLang="en-US" sz="2000" dirty="0"/>
              <a:t>学习矢量量化（</a:t>
            </a:r>
            <a:r>
              <a:rPr lang="en-US" altLang="zh-CN" sz="2000" dirty="0"/>
              <a:t>Learning Vector Quantization</a:t>
            </a:r>
            <a:r>
              <a:rPr lang="zh-CN" altLang="en-US" sz="2000" dirty="0"/>
              <a:t>， </a:t>
            </a:r>
            <a:r>
              <a:rPr lang="en-US" altLang="zh-CN" sz="2000" dirty="0"/>
              <a:t>LVQ</a:t>
            </a:r>
            <a:r>
              <a:rPr lang="zh-CN" altLang="en-US" sz="2000" dirty="0"/>
              <a:t>），以及自组织映射算法（</a:t>
            </a:r>
            <a:r>
              <a:rPr lang="en-US" altLang="zh-CN" sz="2000" dirty="0"/>
              <a:t>Self-Organizing Map </a:t>
            </a:r>
            <a:r>
              <a:rPr lang="zh-CN" altLang="en-US" sz="2000" dirty="0"/>
              <a:t>， </a:t>
            </a:r>
            <a:r>
              <a:rPr lang="en-US" altLang="zh-CN" sz="2000" dirty="0"/>
              <a:t>SOM</a:t>
            </a:r>
            <a:r>
              <a:rPr lang="zh-CN" altLang="en-US" sz="2000" dirty="0"/>
              <a:t>）</a:t>
            </a:r>
            <a:endParaRPr lang="zh-CN" altLang="en-US" sz="20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基于实例的</a:t>
            </a:r>
            <a:r>
              <a:rPr lang="zh-CN" altLang="en-US" sz="2400" dirty="0" smtClean="0">
                <a:solidFill>
                  <a:srgbClr val="778495"/>
                </a:solidFill>
                <a:latin typeface="微软雅黑" panose="020B0503020204020204" pitchFamily="34" charset="-122"/>
                <a:ea typeface="微软雅黑" panose="020B0503020204020204" pitchFamily="34" charset="-122"/>
              </a:rPr>
              <a:t>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5" name="Picture 4" descr="QQ截图201407181144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3152893"/>
            <a:ext cx="4763722" cy="165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387435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a:latin typeface="+mn-ea"/>
              </a:rPr>
              <a:t>正则化方法是其他算法（通常是回归算法）的延伸，根据算法的复杂度对算法进行</a:t>
            </a:r>
            <a:r>
              <a:rPr lang="zh-CN" altLang="en-US" sz="2000" dirty="0" smtClean="0">
                <a:latin typeface="+mn-ea"/>
              </a:rPr>
              <a:t>调整</a:t>
            </a:r>
            <a:endParaRPr lang="en-US" altLang="zh-CN" sz="2000" dirty="0" smtClean="0">
              <a:latin typeface="+mn-ea"/>
            </a:endParaRPr>
          </a:p>
          <a:p>
            <a:r>
              <a:rPr lang="zh-CN" altLang="en-US" sz="2000" dirty="0">
                <a:latin typeface="+mn-ea"/>
              </a:rPr>
              <a:t>正则化方法通常对简单模型予以奖励而对复杂算法予以</a:t>
            </a:r>
            <a:r>
              <a:rPr lang="zh-CN" altLang="en-US" sz="2000" dirty="0" smtClean="0">
                <a:latin typeface="+mn-ea"/>
              </a:rPr>
              <a:t>惩罚</a:t>
            </a:r>
            <a:endParaRPr lang="en-US" altLang="zh-CN" sz="2000" dirty="0" smtClean="0">
              <a:latin typeface="+mn-ea"/>
            </a:endParaRPr>
          </a:p>
          <a:p>
            <a:r>
              <a:rPr lang="zh-CN" altLang="en-US" sz="2000" dirty="0" smtClean="0">
                <a:latin typeface="+mn-ea"/>
              </a:rPr>
              <a:t>常见</a:t>
            </a:r>
            <a:r>
              <a:rPr lang="zh-CN" altLang="en-US" sz="2000" dirty="0">
                <a:latin typeface="+mn-ea"/>
              </a:rPr>
              <a:t>的算法包括：</a:t>
            </a:r>
            <a:r>
              <a:rPr lang="en-US" altLang="zh-CN" sz="2000" dirty="0">
                <a:latin typeface="+mn-ea"/>
              </a:rPr>
              <a:t>Ridge Regression</a:t>
            </a:r>
            <a:r>
              <a:rPr lang="zh-CN" altLang="en-US" sz="2000" dirty="0">
                <a:latin typeface="+mn-ea"/>
              </a:rPr>
              <a:t>， </a:t>
            </a:r>
            <a:r>
              <a:rPr lang="en-US" altLang="zh-CN" sz="2000" dirty="0">
                <a:latin typeface="+mn-ea"/>
              </a:rPr>
              <a:t>Least Absolute Shrinkage and Selection Operator</a:t>
            </a:r>
            <a:r>
              <a:rPr lang="zh-CN" altLang="en-US" sz="2000" dirty="0">
                <a:latin typeface="+mn-ea"/>
              </a:rPr>
              <a:t>（</a:t>
            </a:r>
            <a:r>
              <a:rPr lang="en-US" altLang="zh-CN" sz="2000" dirty="0">
                <a:latin typeface="+mn-ea"/>
              </a:rPr>
              <a:t>LASSO</a:t>
            </a:r>
            <a:r>
              <a:rPr lang="zh-CN" altLang="en-US" sz="2000" dirty="0">
                <a:latin typeface="+mn-ea"/>
              </a:rPr>
              <a:t>），以及弹性网络（</a:t>
            </a:r>
            <a:r>
              <a:rPr lang="en-US" altLang="zh-CN" sz="2000" dirty="0">
                <a:latin typeface="+mn-ea"/>
              </a:rPr>
              <a:t>Elastic Net</a:t>
            </a:r>
            <a:r>
              <a:rPr lang="zh-CN" altLang="en-US" sz="2000" dirty="0">
                <a:latin typeface="+mn-ea"/>
              </a:rPr>
              <a:t>）</a:t>
            </a:r>
            <a:endParaRPr lang="zh-CN" altLang="en-US" sz="20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正则化</a:t>
            </a:r>
            <a:r>
              <a:rPr lang="zh-CN" altLang="en-US" sz="2400" dirty="0" smtClean="0">
                <a:solidFill>
                  <a:srgbClr val="778495"/>
                </a:solidFill>
                <a:latin typeface="微软雅黑" panose="020B0503020204020204" pitchFamily="34" charset="-122"/>
                <a:ea typeface="微软雅黑" panose="020B0503020204020204" pitchFamily="34" charset="-122"/>
              </a:rPr>
              <a:t>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6" name="Picture 4" descr="QQ截图201407181146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2835738"/>
            <a:ext cx="4906281" cy="196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91093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a:latin typeface="+mn-ea"/>
              </a:rPr>
              <a:t>决策树算法根据数据的属性采用树状结构建立</a:t>
            </a:r>
            <a:r>
              <a:rPr lang="zh-CN" altLang="en-US" sz="2000" dirty="0" smtClean="0">
                <a:latin typeface="+mn-ea"/>
              </a:rPr>
              <a:t>决策模型</a:t>
            </a:r>
            <a:endParaRPr lang="en-US" altLang="zh-CN" sz="2000" dirty="0" smtClean="0">
              <a:latin typeface="+mn-ea"/>
            </a:endParaRPr>
          </a:p>
          <a:p>
            <a:r>
              <a:rPr lang="zh-CN" altLang="en-US" sz="2000" dirty="0">
                <a:latin typeface="+mn-ea"/>
              </a:rPr>
              <a:t>决策树模型常常用来解决分类和回归</a:t>
            </a:r>
            <a:r>
              <a:rPr lang="zh-CN" altLang="en-US" sz="2000" dirty="0" smtClean="0">
                <a:latin typeface="+mn-ea"/>
              </a:rPr>
              <a:t>问题</a:t>
            </a:r>
            <a:endParaRPr lang="en-US" altLang="zh-CN" sz="2000" dirty="0" smtClean="0">
              <a:latin typeface="+mn-ea"/>
            </a:endParaRPr>
          </a:p>
          <a:p>
            <a:r>
              <a:rPr lang="zh-CN" altLang="en-US" sz="2000" dirty="0">
                <a:latin typeface="+mn-ea"/>
              </a:rPr>
              <a:t>常见的算法包括：分类及回归树（</a:t>
            </a:r>
            <a:r>
              <a:rPr lang="en-US" altLang="zh-CN" sz="2000" dirty="0">
                <a:latin typeface="+mn-ea"/>
              </a:rPr>
              <a:t>Classification And Regression Tree</a:t>
            </a:r>
            <a:r>
              <a:rPr lang="zh-CN" altLang="en-US" sz="2000" dirty="0">
                <a:latin typeface="+mn-ea"/>
              </a:rPr>
              <a:t>， </a:t>
            </a:r>
            <a:r>
              <a:rPr lang="en-US" altLang="zh-CN" sz="2000" dirty="0">
                <a:latin typeface="+mn-ea"/>
              </a:rPr>
              <a:t>CART</a:t>
            </a:r>
            <a:r>
              <a:rPr lang="zh-CN" altLang="en-US" sz="2000" dirty="0">
                <a:latin typeface="+mn-ea"/>
              </a:rPr>
              <a:t>）， </a:t>
            </a:r>
            <a:r>
              <a:rPr lang="en-US" altLang="zh-CN" sz="2000" dirty="0">
                <a:latin typeface="+mn-ea"/>
              </a:rPr>
              <a:t>ID3 (Iterative </a:t>
            </a:r>
            <a:r>
              <a:rPr lang="en-US" altLang="zh-CN" sz="2000" dirty="0" err="1">
                <a:latin typeface="+mn-ea"/>
              </a:rPr>
              <a:t>Dichotomiser</a:t>
            </a:r>
            <a:r>
              <a:rPr lang="en-US" altLang="zh-CN" sz="2000" dirty="0">
                <a:latin typeface="+mn-ea"/>
              </a:rPr>
              <a:t> 3)</a:t>
            </a:r>
            <a:r>
              <a:rPr lang="zh-CN" altLang="en-US" sz="2000" dirty="0">
                <a:latin typeface="+mn-ea"/>
              </a:rPr>
              <a:t>， </a:t>
            </a:r>
            <a:r>
              <a:rPr lang="en-US" altLang="zh-CN" sz="2000" dirty="0">
                <a:latin typeface="+mn-ea"/>
              </a:rPr>
              <a:t>C4.5</a:t>
            </a:r>
            <a:r>
              <a:rPr lang="zh-CN" altLang="en-US" sz="2000" dirty="0">
                <a:latin typeface="+mn-ea"/>
              </a:rPr>
              <a:t>， </a:t>
            </a:r>
            <a:r>
              <a:rPr lang="en-US" altLang="zh-CN" sz="2000" dirty="0">
                <a:latin typeface="+mn-ea"/>
              </a:rPr>
              <a:t>Chi-squared Automatic Interaction Detection(CHAID), Decision Stump, </a:t>
            </a:r>
            <a:r>
              <a:rPr lang="zh-CN" altLang="en-US" sz="2000" dirty="0">
                <a:latin typeface="+mn-ea"/>
              </a:rPr>
              <a:t>随机森林（</a:t>
            </a:r>
            <a:r>
              <a:rPr lang="en-US" altLang="zh-CN" sz="2000" dirty="0">
                <a:latin typeface="+mn-ea"/>
              </a:rPr>
              <a:t>Random Forest</a:t>
            </a:r>
            <a:r>
              <a:rPr lang="zh-CN" altLang="en-US" sz="2000" dirty="0">
                <a:latin typeface="+mn-ea"/>
              </a:rPr>
              <a:t>）， 多元自适应回归样条（</a:t>
            </a:r>
            <a:r>
              <a:rPr lang="en-US" altLang="zh-CN" sz="2000" dirty="0">
                <a:latin typeface="+mn-ea"/>
              </a:rPr>
              <a:t>MARS</a:t>
            </a:r>
            <a:r>
              <a:rPr lang="zh-CN" altLang="en-US" sz="2000" dirty="0">
                <a:latin typeface="+mn-ea"/>
              </a:rPr>
              <a:t>）以及梯度推进机（</a:t>
            </a:r>
            <a:r>
              <a:rPr lang="en-US" altLang="zh-CN" sz="2000" dirty="0">
                <a:latin typeface="+mn-ea"/>
              </a:rPr>
              <a:t>Gradient Boosting Machine</a:t>
            </a:r>
            <a:r>
              <a:rPr lang="zh-CN" altLang="en-US" sz="2000" dirty="0">
                <a:latin typeface="+mn-ea"/>
              </a:rPr>
              <a:t>， </a:t>
            </a:r>
            <a:r>
              <a:rPr lang="en-US" altLang="zh-CN" sz="2000" dirty="0">
                <a:latin typeface="+mn-ea"/>
              </a:rPr>
              <a:t>GBM</a:t>
            </a:r>
            <a:r>
              <a:rPr lang="zh-CN" altLang="en-US" sz="2000" dirty="0">
                <a:latin typeface="+mn-ea"/>
              </a:rPr>
              <a:t>）</a:t>
            </a:r>
            <a:endParaRPr lang="zh-CN" altLang="en-US" sz="20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决策树学习</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6" name="Picture 4" descr="QQ截图201407181147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946" y="3035001"/>
            <a:ext cx="4752528" cy="1768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965680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机器学习常用算法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7" name="Picture 4" descr="QQ截图201407181116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74963"/>
            <a:ext cx="7066237" cy="430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833033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p:cNvSpPr/>
          <p:nvPr/>
        </p:nvSpPr>
        <p:spPr>
          <a:xfrm>
            <a:off x="0" y="0"/>
            <a:ext cx="3419872" cy="5150534"/>
          </a:xfrm>
          <a:custGeom>
            <a:avLst/>
            <a:gdLst>
              <a:gd name="connsiteX0" fmla="*/ 0 w 5580112"/>
              <a:gd name="connsiteY0" fmla="*/ 0 h 5143500"/>
              <a:gd name="connsiteX1" fmla="*/ 5580112 w 5580112"/>
              <a:gd name="connsiteY1" fmla="*/ 0 h 5143500"/>
              <a:gd name="connsiteX2" fmla="*/ 5580112 w 5580112"/>
              <a:gd name="connsiteY2" fmla="*/ 5143500 h 5143500"/>
              <a:gd name="connsiteX3" fmla="*/ 0 w 5580112"/>
              <a:gd name="connsiteY3" fmla="*/ 5143500 h 5143500"/>
              <a:gd name="connsiteX4" fmla="*/ 0 w 5580112"/>
              <a:gd name="connsiteY4" fmla="*/ 0 h 5143500"/>
              <a:gd name="connsiteX0" fmla="*/ 0 w 5580112"/>
              <a:gd name="connsiteY0" fmla="*/ 0 h 5150534"/>
              <a:gd name="connsiteX1" fmla="*/ 5580112 w 5580112"/>
              <a:gd name="connsiteY1" fmla="*/ 0 h 5150534"/>
              <a:gd name="connsiteX2" fmla="*/ 2028020 w 5580112"/>
              <a:gd name="connsiteY2" fmla="*/ 5150534 h 5150534"/>
              <a:gd name="connsiteX3" fmla="*/ 0 w 5580112"/>
              <a:gd name="connsiteY3" fmla="*/ 5143500 h 5150534"/>
              <a:gd name="connsiteX4" fmla="*/ 0 w 5580112"/>
              <a:gd name="connsiteY4" fmla="*/ 0 h 5150534"/>
              <a:gd name="connsiteX0" fmla="*/ 0 w 5580112"/>
              <a:gd name="connsiteY0" fmla="*/ 0 h 5150534"/>
              <a:gd name="connsiteX1" fmla="*/ 5580112 w 5580112"/>
              <a:gd name="connsiteY1" fmla="*/ 0 h 5150534"/>
              <a:gd name="connsiteX2" fmla="*/ 2464118 w 5580112"/>
              <a:gd name="connsiteY2" fmla="*/ 5150534 h 5150534"/>
              <a:gd name="connsiteX3" fmla="*/ 0 w 5580112"/>
              <a:gd name="connsiteY3" fmla="*/ 5143500 h 5150534"/>
              <a:gd name="connsiteX4" fmla="*/ 0 w 5580112"/>
              <a:gd name="connsiteY4" fmla="*/ 0 h 5150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112" h="5150534">
                <a:moveTo>
                  <a:pt x="0" y="0"/>
                </a:moveTo>
                <a:lnTo>
                  <a:pt x="5580112" y="0"/>
                </a:lnTo>
                <a:lnTo>
                  <a:pt x="2464118" y="5150534"/>
                </a:lnTo>
                <a:lnTo>
                  <a:pt x="0" y="514350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31641" y="-4748"/>
            <a:ext cx="2089148" cy="920314"/>
          </a:xfrm>
          <a:custGeom>
            <a:avLst/>
            <a:gdLst>
              <a:gd name="connsiteX0" fmla="*/ 0 w 1728192"/>
              <a:gd name="connsiteY0" fmla="*/ 0 h 915566"/>
              <a:gd name="connsiteX1" fmla="*/ 1728192 w 1728192"/>
              <a:gd name="connsiteY1" fmla="*/ 0 h 915566"/>
              <a:gd name="connsiteX2" fmla="*/ 1728192 w 1728192"/>
              <a:gd name="connsiteY2" fmla="*/ 915566 h 915566"/>
              <a:gd name="connsiteX3" fmla="*/ 0 w 1728192"/>
              <a:gd name="connsiteY3" fmla="*/ 915566 h 915566"/>
              <a:gd name="connsiteX4" fmla="*/ 0 w 1728192"/>
              <a:gd name="connsiteY4" fmla="*/ 0 h 915566"/>
              <a:gd name="connsiteX0" fmla="*/ 0 w 2086001"/>
              <a:gd name="connsiteY0" fmla="*/ 0 h 915566"/>
              <a:gd name="connsiteX1" fmla="*/ 2086001 w 2086001"/>
              <a:gd name="connsiteY1" fmla="*/ 7952 h 915566"/>
              <a:gd name="connsiteX2" fmla="*/ 1728192 w 2086001"/>
              <a:gd name="connsiteY2" fmla="*/ 915566 h 915566"/>
              <a:gd name="connsiteX3" fmla="*/ 0 w 2086001"/>
              <a:gd name="connsiteY3" fmla="*/ 915566 h 915566"/>
              <a:gd name="connsiteX4" fmla="*/ 0 w 2086001"/>
              <a:gd name="connsiteY4" fmla="*/ 0 h 915566"/>
              <a:gd name="connsiteX0" fmla="*/ 0 w 2086001"/>
              <a:gd name="connsiteY0" fmla="*/ 0 h 915566"/>
              <a:gd name="connsiteX1" fmla="*/ 2086001 w 2086001"/>
              <a:gd name="connsiteY1" fmla="*/ 7952 h 915566"/>
              <a:gd name="connsiteX2" fmla="*/ 1744095 w 2086001"/>
              <a:gd name="connsiteY2" fmla="*/ 907615 h 915566"/>
              <a:gd name="connsiteX3" fmla="*/ 0 w 2086001"/>
              <a:gd name="connsiteY3" fmla="*/ 915566 h 915566"/>
              <a:gd name="connsiteX4" fmla="*/ 0 w 2086001"/>
              <a:gd name="connsiteY4" fmla="*/ 0 h 915566"/>
              <a:gd name="connsiteX0" fmla="*/ 0 w 2054195"/>
              <a:gd name="connsiteY0" fmla="*/ 0 h 915566"/>
              <a:gd name="connsiteX1" fmla="*/ 2054195 w 2054195"/>
              <a:gd name="connsiteY1" fmla="*/ 0 h 915566"/>
              <a:gd name="connsiteX2" fmla="*/ 1744095 w 2054195"/>
              <a:gd name="connsiteY2" fmla="*/ 907615 h 915566"/>
              <a:gd name="connsiteX3" fmla="*/ 0 w 2054195"/>
              <a:gd name="connsiteY3" fmla="*/ 915566 h 915566"/>
              <a:gd name="connsiteX4" fmla="*/ 0 w 2054195"/>
              <a:gd name="connsiteY4" fmla="*/ 0 h 915566"/>
              <a:gd name="connsiteX0" fmla="*/ 0 w 2070098"/>
              <a:gd name="connsiteY0" fmla="*/ 0 h 915566"/>
              <a:gd name="connsiteX1" fmla="*/ 2070098 w 2070098"/>
              <a:gd name="connsiteY1" fmla="*/ 7952 h 915566"/>
              <a:gd name="connsiteX2" fmla="*/ 1744095 w 2070098"/>
              <a:gd name="connsiteY2" fmla="*/ 907615 h 915566"/>
              <a:gd name="connsiteX3" fmla="*/ 0 w 2070098"/>
              <a:gd name="connsiteY3" fmla="*/ 915566 h 915566"/>
              <a:gd name="connsiteX4" fmla="*/ 0 w 2070098"/>
              <a:gd name="connsiteY4" fmla="*/ 0 h 915566"/>
              <a:gd name="connsiteX0" fmla="*/ 357808 w 2070098"/>
              <a:gd name="connsiteY0" fmla="*/ 7951 h 907614"/>
              <a:gd name="connsiteX1" fmla="*/ 2070098 w 2070098"/>
              <a:gd name="connsiteY1" fmla="*/ 0 h 907614"/>
              <a:gd name="connsiteX2" fmla="*/ 1744095 w 2070098"/>
              <a:gd name="connsiteY2" fmla="*/ 899663 h 907614"/>
              <a:gd name="connsiteX3" fmla="*/ 0 w 2070098"/>
              <a:gd name="connsiteY3" fmla="*/ 907614 h 907614"/>
              <a:gd name="connsiteX4" fmla="*/ 357808 w 2070098"/>
              <a:gd name="connsiteY4" fmla="*/ 7951 h 907614"/>
              <a:gd name="connsiteX0" fmla="*/ 381662 w 2070098"/>
              <a:gd name="connsiteY0" fmla="*/ 0 h 915566"/>
              <a:gd name="connsiteX1" fmla="*/ 2070098 w 2070098"/>
              <a:gd name="connsiteY1" fmla="*/ 7952 h 915566"/>
              <a:gd name="connsiteX2" fmla="*/ 1744095 w 2070098"/>
              <a:gd name="connsiteY2" fmla="*/ 907615 h 915566"/>
              <a:gd name="connsiteX3" fmla="*/ 0 w 2070098"/>
              <a:gd name="connsiteY3" fmla="*/ 915566 h 915566"/>
              <a:gd name="connsiteX4" fmla="*/ 381662 w 2070098"/>
              <a:gd name="connsiteY4" fmla="*/ 0 h 915566"/>
              <a:gd name="connsiteX0" fmla="*/ 381662 w 2089148"/>
              <a:gd name="connsiteY0" fmla="*/ 4748 h 920314"/>
              <a:gd name="connsiteX1" fmla="*/ 2089148 w 2089148"/>
              <a:gd name="connsiteY1" fmla="*/ 0 h 920314"/>
              <a:gd name="connsiteX2" fmla="*/ 1744095 w 2089148"/>
              <a:gd name="connsiteY2" fmla="*/ 912363 h 920314"/>
              <a:gd name="connsiteX3" fmla="*/ 0 w 2089148"/>
              <a:gd name="connsiteY3" fmla="*/ 920314 h 920314"/>
              <a:gd name="connsiteX4" fmla="*/ 381662 w 2089148"/>
              <a:gd name="connsiteY4" fmla="*/ 4748 h 92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148" h="920314">
                <a:moveTo>
                  <a:pt x="381662" y="4748"/>
                </a:moveTo>
                <a:lnTo>
                  <a:pt x="2089148" y="0"/>
                </a:lnTo>
                <a:lnTo>
                  <a:pt x="1744095" y="912363"/>
                </a:lnTo>
                <a:lnTo>
                  <a:pt x="0" y="920314"/>
                </a:lnTo>
                <a:lnTo>
                  <a:pt x="381662" y="474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819864"/>
            <a:ext cx="2731962" cy="3330670"/>
          </a:xfrm>
          <a:custGeom>
            <a:avLst/>
            <a:gdLst>
              <a:gd name="connsiteX0" fmla="*/ 0 w 1475656"/>
              <a:gd name="connsiteY0" fmla="*/ 0 h 3298864"/>
              <a:gd name="connsiteX1" fmla="*/ 1475656 w 1475656"/>
              <a:gd name="connsiteY1" fmla="*/ 0 h 3298864"/>
              <a:gd name="connsiteX2" fmla="*/ 1475656 w 1475656"/>
              <a:gd name="connsiteY2" fmla="*/ 3298864 h 3298864"/>
              <a:gd name="connsiteX3" fmla="*/ 0 w 1475656"/>
              <a:gd name="connsiteY3" fmla="*/ 3298864 h 3298864"/>
              <a:gd name="connsiteX4" fmla="*/ 0 w 1475656"/>
              <a:gd name="connsiteY4" fmla="*/ 0 h 3298864"/>
              <a:gd name="connsiteX0" fmla="*/ 0 w 2731962"/>
              <a:gd name="connsiteY0" fmla="*/ 31806 h 3330670"/>
              <a:gd name="connsiteX1" fmla="*/ 2731962 w 2731962"/>
              <a:gd name="connsiteY1" fmla="*/ 0 h 3330670"/>
              <a:gd name="connsiteX2" fmla="*/ 1475656 w 2731962"/>
              <a:gd name="connsiteY2" fmla="*/ 3330670 h 3330670"/>
              <a:gd name="connsiteX3" fmla="*/ 0 w 2731962"/>
              <a:gd name="connsiteY3" fmla="*/ 3330670 h 3330670"/>
              <a:gd name="connsiteX4" fmla="*/ 0 w 2731962"/>
              <a:gd name="connsiteY4" fmla="*/ 31806 h 3330670"/>
              <a:gd name="connsiteX0" fmla="*/ 7951 w 2731962"/>
              <a:gd name="connsiteY0" fmla="*/ 1 h 3330670"/>
              <a:gd name="connsiteX1" fmla="*/ 2731962 w 2731962"/>
              <a:gd name="connsiteY1" fmla="*/ 0 h 3330670"/>
              <a:gd name="connsiteX2" fmla="*/ 1475656 w 2731962"/>
              <a:gd name="connsiteY2" fmla="*/ 3330670 h 3330670"/>
              <a:gd name="connsiteX3" fmla="*/ 0 w 2731962"/>
              <a:gd name="connsiteY3" fmla="*/ 3330670 h 3330670"/>
              <a:gd name="connsiteX4" fmla="*/ 7951 w 2731962"/>
              <a:gd name="connsiteY4" fmla="*/ 1 h 3330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1962" h="3330670">
                <a:moveTo>
                  <a:pt x="7951" y="1"/>
                </a:moveTo>
                <a:lnTo>
                  <a:pt x="2731962" y="0"/>
                </a:lnTo>
                <a:lnTo>
                  <a:pt x="1475656" y="3330670"/>
                </a:lnTo>
                <a:lnTo>
                  <a:pt x="0" y="3330670"/>
                </a:lnTo>
                <a:cubicBezTo>
                  <a:pt x="2650" y="2220447"/>
                  <a:pt x="5301" y="1110224"/>
                  <a:pt x="7951" y="1"/>
                </a:cubicBezTo>
                <a:close/>
              </a:path>
            </a:pathLst>
          </a:custGeom>
          <a:blipFill dpi="0" rotWithShape="1">
            <a:blip r:embed="rId4" cstate="print">
              <a:extLst>
                <a:ext uri="{28A0092B-C50C-407E-A947-70E740481C1C}">
                  <a14:useLocalDpi xmlns:a14="http://schemas.microsoft.com/office/drawing/2010/main" val="0"/>
                </a:ext>
              </a:extLst>
            </a:blip>
            <a:srcRect/>
            <a:stretch>
              <a:fillRect r="-39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731962" y="915566"/>
            <a:ext cx="6412038" cy="904298"/>
          </a:xfrm>
          <a:custGeom>
            <a:avLst/>
            <a:gdLst>
              <a:gd name="connsiteX0" fmla="*/ 0 w 6412038"/>
              <a:gd name="connsiteY0" fmla="*/ 0 h 904298"/>
              <a:gd name="connsiteX1" fmla="*/ 6412038 w 6412038"/>
              <a:gd name="connsiteY1" fmla="*/ 0 h 904298"/>
              <a:gd name="connsiteX2" fmla="*/ 6412038 w 6412038"/>
              <a:gd name="connsiteY2" fmla="*/ 904298 h 904298"/>
              <a:gd name="connsiteX3" fmla="*/ 0 w 6412038"/>
              <a:gd name="connsiteY3" fmla="*/ 904298 h 904298"/>
              <a:gd name="connsiteX4" fmla="*/ 0 w 6412038"/>
              <a:gd name="connsiteY4" fmla="*/ 0 h 904298"/>
              <a:gd name="connsiteX0" fmla="*/ 302150 w 6412038"/>
              <a:gd name="connsiteY0" fmla="*/ 23854 h 904298"/>
              <a:gd name="connsiteX1" fmla="*/ 6412038 w 6412038"/>
              <a:gd name="connsiteY1" fmla="*/ 0 h 904298"/>
              <a:gd name="connsiteX2" fmla="*/ 6412038 w 6412038"/>
              <a:gd name="connsiteY2" fmla="*/ 904298 h 904298"/>
              <a:gd name="connsiteX3" fmla="*/ 0 w 6412038"/>
              <a:gd name="connsiteY3" fmla="*/ 904298 h 904298"/>
              <a:gd name="connsiteX4" fmla="*/ 302150 w 6412038"/>
              <a:gd name="connsiteY4" fmla="*/ 23854 h 904298"/>
              <a:gd name="connsiteX0" fmla="*/ 333955 w 6412038"/>
              <a:gd name="connsiteY0" fmla="*/ 0 h 904298"/>
              <a:gd name="connsiteX1" fmla="*/ 6412038 w 6412038"/>
              <a:gd name="connsiteY1" fmla="*/ 0 h 904298"/>
              <a:gd name="connsiteX2" fmla="*/ 6412038 w 6412038"/>
              <a:gd name="connsiteY2" fmla="*/ 904298 h 904298"/>
              <a:gd name="connsiteX3" fmla="*/ 0 w 6412038"/>
              <a:gd name="connsiteY3" fmla="*/ 904298 h 904298"/>
              <a:gd name="connsiteX4" fmla="*/ 333955 w 6412038"/>
              <a:gd name="connsiteY4" fmla="*/ 0 h 90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2038" h="904298">
                <a:moveTo>
                  <a:pt x="333955" y="0"/>
                </a:moveTo>
                <a:lnTo>
                  <a:pt x="6412038" y="0"/>
                </a:lnTo>
                <a:lnTo>
                  <a:pt x="6412038" y="904298"/>
                </a:lnTo>
                <a:lnTo>
                  <a:pt x="0" y="904298"/>
                </a:lnTo>
                <a:lnTo>
                  <a:pt x="333955" y="0"/>
                </a:lnTo>
                <a:close/>
              </a:path>
            </a:pathLst>
          </a:custGeom>
          <a:solidFill>
            <a:srgbClr val="1B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23">
            <a:extLst>
              <a:ext uri="{FF2B5EF4-FFF2-40B4-BE49-F238E27FC236}">
                <a16:creationId xmlns:a16="http://schemas.microsoft.com/office/drawing/2014/main" xmlns="" id="{0629E07A-8512-4C9B-A99B-F9C3A48A45C1}"/>
              </a:ext>
            </a:extLst>
          </p:cNvPr>
          <p:cNvSpPr txBox="1"/>
          <p:nvPr/>
        </p:nvSpPr>
        <p:spPr>
          <a:xfrm>
            <a:off x="4651109" y="3431615"/>
            <a:ext cx="2945227" cy="364271"/>
          </a:xfrm>
          <a:prstGeom prst="rect">
            <a:avLst/>
          </a:prstGeom>
          <a:noFill/>
        </p:spPr>
        <p:txBody>
          <a:bodyPr wrap="none" lIns="144000" tIns="0" rIns="0" bIns="0" anchor="b" anchorCtr="0">
            <a:norm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  </a:t>
            </a:r>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Mahout</a:t>
            </a: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算法介绍</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TextBox 21">
            <a:extLst>
              <a:ext uri="{FF2B5EF4-FFF2-40B4-BE49-F238E27FC236}">
                <a16:creationId xmlns:a16="http://schemas.microsoft.com/office/drawing/2014/main" xmlns="" id="{EAE1BE26-13B2-4E56-A9D5-88C0765F3750}"/>
              </a:ext>
            </a:extLst>
          </p:cNvPr>
          <p:cNvSpPr txBox="1"/>
          <p:nvPr/>
        </p:nvSpPr>
        <p:spPr>
          <a:xfrm>
            <a:off x="4651109" y="2913419"/>
            <a:ext cx="2945227" cy="378411"/>
          </a:xfrm>
          <a:prstGeom prst="rect">
            <a:avLst/>
          </a:prstGeom>
          <a:noFill/>
        </p:spPr>
        <p:txBody>
          <a:bodyPr wrap="none" lIns="144000" tIns="0" rIns="0" bIns="0" anchor="b" anchorCtr="0">
            <a:norm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  </a:t>
            </a: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机器学习介绍</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Oval 18">
            <a:extLst>
              <a:ext uri="{FF2B5EF4-FFF2-40B4-BE49-F238E27FC236}">
                <a16:creationId xmlns:a16="http://schemas.microsoft.com/office/drawing/2014/main" xmlns="" id="{C24775E3-3863-46C0-9A4B-C7858E028C66}"/>
              </a:ext>
            </a:extLst>
          </p:cNvPr>
          <p:cNvSpPr/>
          <p:nvPr/>
        </p:nvSpPr>
        <p:spPr>
          <a:xfrm>
            <a:off x="4394020" y="2417675"/>
            <a:ext cx="355960" cy="355959"/>
          </a:xfrm>
          <a:prstGeom prst="ellipse">
            <a:avLst/>
          </a:prstGeom>
          <a:solidFill>
            <a:srgbClr val="1B3C4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600">
                <a:solidFill>
                  <a:schemeClr val="bg1"/>
                </a:solidFill>
                <a:latin typeface="Impact" panose="020B0806030902050204" pitchFamily="34" charset="0"/>
              </a:rPr>
              <a:t>01</a:t>
            </a:r>
          </a:p>
        </p:txBody>
      </p:sp>
      <p:sp>
        <p:nvSpPr>
          <p:cNvPr id="15" name="TextBox 19">
            <a:extLst>
              <a:ext uri="{FF2B5EF4-FFF2-40B4-BE49-F238E27FC236}">
                <a16:creationId xmlns:a16="http://schemas.microsoft.com/office/drawing/2014/main" xmlns="" id="{574322CA-C024-44E5-93FE-FFB673CB9E01}"/>
              </a:ext>
            </a:extLst>
          </p:cNvPr>
          <p:cNvSpPr txBox="1"/>
          <p:nvPr/>
        </p:nvSpPr>
        <p:spPr>
          <a:xfrm>
            <a:off x="4651108" y="2368352"/>
            <a:ext cx="2945228" cy="374898"/>
          </a:xfrm>
          <a:prstGeom prst="rect">
            <a:avLst/>
          </a:prstGeom>
          <a:noFill/>
        </p:spPr>
        <p:txBody>
          <a:bodyPr wrap="none" lIns="144000" tIns="0" rIns="0" bIns="0" anchor="b" anchorCtr="0">
            <a:normAutofit/>
          </a:bodyPr>
          <a:lstStyle/>
          <a:p>
            <a:pPr defTabSz="914378">
              <a:lnSpc>
                <a:spcPct val="80000"/>
              </a:lnSpc>
              <a:defRP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  </a:t>
            </a:r>
            <a:r>
              <a:rPr lang="en-US" altLang="zh-CN" sz="2000" b="1" dirty="0" smtClean="0">
                <a:solidFill>
                  <a:schemeClr val="accent1"/>
                </a:solidFill>
                <a:latin typeface="+mn-ea"/>
              </a:rPr>
              <a:t>Mahout</a:t>
            </a:r>
            <a:r>
              <a:rPr lang="zh-CN" altLang="en-US" sz="2000" b="1" dirty="0" smtClean="0">
                <a:solidFill>
                  <a:schemeClr val="accent1"/>
                </a:solidFill>
                <a:latin typeface="+mn-ea"/>
              </a:rPr>
              <a:t>简介</a:t>
            </a:r>
            <a:endParaRPr lang="zh-CN" altLang="en-US" sz="2000" b="1" dirty="0">
              <a:solidFill>
                <a:schemeClr val="accent1"/>
              </a:solidFill>
              <a:latin typeface="+mn-ea"/>
            </a:endParaRPr>
          </a:p>
        </p:txBody>
      </p:sp>
      <p:sp>
        <p:nvSpPr>
          <p:cNvPr id="7" name="TextBox 6"/>
          <p:cNvSpPr txBox="1"/>
          <p:nvPr/>
        </p:nvSpPr>
        <p:spPr>
          <a:xfrm>
            <a:off x="3491880" y="1140669"/>
            <a:ext cx="201622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目   录</a:t>
            </a:r>
          </a:p>
        </p:txBody>
      </p:sp>
      <p:sp>
        <p:nvSpPr>
          <p:cNvPr id="20" name="Oval 18">
            <a:extLst>
              <a:ext uri="{FF2B5EF4-FFF2-40B4-BE49-F238E27FC236}">
                <a16:creationId xmlns:a16="http://schemas.microsoft.com/office/drawing/2014/main" xmlns="" id="{C24775E3-3863-46C0-9A4B-C7858E028C66}"/>
              </a:ext>
            </a:extLst>
          </p:cNvPr>
          <p:cNvSpPr/>
          <p:nvPr/>
        </p:nvSpPr>
        <p:spPr>
          <a:xfrm>
            <a:off x="4389120" y="2945295"/>
            <a:ext cx="355960" cy="35595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600" dirty="0">
                <a:solidFill>
                  <a:schemeClr val="bg1"/>
                </a:solidFill>
                <a:latin typeface="Impact" panose="020B0806030902050204" pitchFamily="34" charset="0"/>
              </a:rPr>
              <a:t>02</a:t>
            </a:r>
          </a:p>
        </p:txBody>
      </p:sp>
      <p:sp>
        <p:nvSpPr>
          <p:cNvPr id="21" name="Oval 18">
            <a:extLst>
              <a:ext uri="{FF2B5EF4-FFF2-40B4-BE49-F238E27FC236}">
                <a16:creationId xmlns:a16="http://schemas.microsoft.com/office/drawing/2014/main" xmlns="" id="{C24775E3-3863-46C0-9A4B-C7858E028C66}"/>
              </a:ext>
            </a:extLst>
          </p:cNvPr>
          <p:cNvSpPr/>
          <p:nvPr/>
        </p:nvSpPr>
        <p:spPr>
          <a:xfrm>
            <a:off x="4389640" y="3443554"/>
            <a:ext cx="355960" cy="35595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600" dirty="0">
                <a:solidFill>
                  <a:schemeClr val="bg1"/>
                </a:solidFill>
                <a:latin typeface="Impact" panose="020B0806030902050204" pitchFamily="34" charset="0"/>
              </a:rPr>
              <a:t>03</a:t>
            </a:r>
          </a:p>
        </p:txBody>
      </p:sp>
    </p:spTree>
    <p:extLst>
      <p:ext uri="{BB962C8B-B14F-4D97-AF65-F5344CB8AC3E}">
        <p14:creationId xmlns:p14="http://schemas.microsoft.com/office/powerpoint/2010/main" val="326165648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p:cNvSpPr/>
          <p:nvPr/>
        </p:nvSpPr>
        <p:spPr>
          <a:xfrm>
            <a:off x="0" y="0"/>
            <a:ext cx="3419872" cy="5150534"/>
          </a:xfrm>
          <a:custGeom>
            <a:avLst/>
            <a:gdLst>
              <a:gd name="connsiteX0" fmla="*/ 0 w 5580112"/>
              <a:gd name="connsiteY0" fmla="*/ 0 h 5143500"/>
              <a:gd name="connsiteX1" fmla="*/ 5580112 w 5580112"/>
              <a:gd name="connsiteY1" fmla="*/ 0 h 5143500"/>
              <a:gd name="connsiteX2" fmla="*/ 5580112 w 5580112"/>
              <a:gd name="connsiteY2" fmla="*/ 5143500 h 5143500"/>
              <a:gd name="connsiteX3" fmla="*/ 0 w 5580112"/>
              <a:gd name="connsiteY3" fmla="*/ 5143500 h 5143500"/>
              <a:gd name="connsiteX4" fmla="*/ 0 w 5580112"/>
              <a:gd name="connsiteY4" fmla="*/ 0 h 5143500"/>
              <a:gd name="connsiteX0" fmla="*/ 0 w 5580112"/>
              <a:gd name="connsiteY0" fmla="*/ 0 h 5150534"/>
              <a:gd name="connsiteX1" fmla="*/ 5580112 w 5580112"/>
              <a:gd name="connsiteY1" fmla="*/ 0 h 5150534"/>
              <a:gd name="connsiteX2" fmla="*/ 2028020 w 5580112"/>
              <a:gd name="connsiteY2" fmla="*/ 5150534 h 5150534"/>
              <a:gd name="connsiteX3" fmla="*/ 0 w 5580112"/>
              <a:gd name="connsiteY3" fmla="*/ 5143500 h 5150534"/>
              <a:gd name="connsiteX4" fmla="*/ 0 w 5580112"/>
              <a:gd name="connsiteY4" fmla="*/ 0 h 5150534"/>
              <a:gd name="connsiteX0" fmla="*/ 0 w 5580112"/>
              <a:gd name="connsiteY0" fmla="*/ 0 h 5150534"/>
              <a:gd name="connsiteX1" fmla="*/ 5580112 w 5580112"/>
              <a:gd name="connsiteY1" fmla="*/ 0 h 5150534"/>
              <a:gd name="connsiteX2" fmla="*/ 2464118 w 5580112"/>
              <a:gd name="connsiteY2" fmla="*/ 5150534 h 5150534"/>
              <a:gd name="connsiteX3" fmla="*/ 0 w 5580112"/>
              <a:gd name="connsiteY3" fmla="*/ 5143500 h 5150534"/>
              <a:gd name="connsiteX4" fmla="*/ 0 w 5580112"/>
              <a:gd name="connsiteY4" fmla="*/ 0 h 5150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112" h="5150534">
                <a:moveTo>
                  <a:pt x="0" y="0"/>
                </a:moveTo>
                <a:lnTo>
                  <a:pt x="5580112" y="0"/>
                </a:lnTo>
                <a:lnTo>
                  <a:pt x="2464118" y="5150534"/>
                </a:lnTo>
                <a:lnTo>
                  <a:pt x="0" y="514350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31641" y="-4748"/>
            <a:ext cx="2089148" cy="920314"/>
          </a:xfrm>
          <a:custGeom>
            <a:avLst/>
            <a:gdLst>
              <a:gd name="connsiteX0" fmla="*/ 0 w 1728192"/>
              <a:gd name="connsiteY0" fmla="*/ 0 h 915566"/>
              <a:gd name="connsiteX1" fmla="*/ 1728192 w 1728192"/>
              <a:gd name="connsiteY1" fmla="*/ 0 h 915566"/>
              <a:gd name="connsiteX2" fmla="*/ 1728192 w 1728192"/>
              <a:gd name="connsiteY2" fmla="*/ 915566 h 915566"/>
              <a:gd name="connsiteX3" fmla="*/ 0 w 1728192"/>
              <a:gd name="connsiteY3" fmla="*/ 915566 h 915566"/>
              <a:gd name="connsiteX4" fmla="*/ 0 w 1728192"/>
              <a:gd name="connsiteY4" fmla="*/ 0 h 915566"/>
              <a:gd name="connsiteX0" fmla="*/ 0 w 2086001"/>
              <a:gd name="connsiteY0" fmla="*/ 0 h 915566"/>
              <a:gd name="connsiteX1" fmla="*/ 2086001 w 2086001"/>
              <a:gd name="connsiteY1" fmla="*/ 7952 h 915566"/>
              <a:gd name="connsiteX2" fmla="*/ 1728192 w 2086001"/>
              <a:gd name="connsiteY2" fmla="*/ 915566 h 915566"/>
              <a:gd name="connsiteX3" fmla="*/ 0 w 2086001"/>
              <a:gd name="connsiteY3" fmla="*/ 915566 h 915566"/>
              <a:gd name="connsiteX4" fmla="*/ 0 w 2086001"/>
              <a:gd name="connsiteY4" fmla="*/ 0 h 915566"/>
              <a:gd name="connsiteX0" fmla="*/ 0 w 2086001"/>
              <a:gd name="connsiteY0" fmla="*/ 0 h 915566"/>
              <a:gd name="connsiteX1" fmla="*/ 2086001 w 2086001"/>
              <a:gd name="connsiteY1" fmla="*/ 7952 h 915566"/>
              <a:gd name="connsiteX2" fmla="*/ 1744095 w 2086001"/>
              <a:gd name="connsiteY2" fmla="*/ 907615 h 915566"/>
              <a:gd name="connsiteX3" fmla="*/ 0 w 2086001"/>
              <a:gd name="connsiteY3" fmla="*/ 915566 h 915566"/>
              <a:gd name="connsiteX4" fmla="*/ 0 w 2086001"/>
              <a:gd name="connsiteY4" fmla="*/ 0 h 915566"/>
              <a:gd name="connsiteX0" fmla="*/ 0 w 2054195"/>
              <a:gd name="connsiteY0" fmla="*/ 0 h 915566"/>
              <a:gd name="connsiteX1" fmla="*/ 2054195 w 2054195"/>
              <a:gd name="connsiteY1" fmla="*/ 0 h 915566"/>
              <a:gd name="connsiteX2" fmla="*/ 1744095 w 2054195"/>
              <a:gd name="connsiteY2" fmla="*/ 907615 h 915566"/>
              <a:gd name="connsiteX3" fmla="*/ 0 w 2054195"/>
              <a:gd name="connsiteY3" fmla="*/ 915566 h 915566"/>
              <a:gd name="connsiteX4" fmla="*/ 0 w 2054195"/>
              <a:gd name="connsiteY4" fmla="*/ 0 h 915566"/>
              <a:gd name="connsiteX0" fmla="*/ 0 w 2070098"/>
              <a:gd name="connsiteY0" fmla="*/ 0 h 915566"/>
              <a:gd name="connsiteX1" fmla="*/ 2070098 w 2070098"/>
              <a:gd name="connsiteY1" fmla="*/ 7952 h 915566"/>
              <a:gd name="connsiteX2" fmla="*/ 1744095 w 2070098"/>
              <a:gd name="connsiteY2" fmla="*/ 907615 h 915566"/>
              <a:gd name="connsiteX3" fmla="*/ 0 w 2070098"/>
              <a:gd name="connsiteY3" fmla="*/ 915566 h 915566"/>
              <a:gd name="connsiteX4" fmla="*/ 0 w 2070098"/>
              <a:gd name="connsiteY4" fmla="*/ 0 h 915566"/>
              <a:gd name="connsiteX0" fmla="*/ 357808 w 2070098"/>
              <a:gd name="connsiteY0" fmla="*/ 7951 h 907614"/>
              <a:gd name="connsiteX1" fmla="*/ 2070098 w 2070098"/>
              <a:gd name="connsiteY1" fmla="*/ 0 h 907614"/>
              <a:gd name="connsiteX2" fmla="*/ 1744095 w 2070098"/>
              <a:gd name="connsiteY2" fmla="*/ 899663 h 907614"/>
              <a:gd name="connsiteX3" fmla="*/ 0 w 2070098"/>
              <a:gd name="connsiteY3" fmla="*/ 907614 h 907614"/>
              <a:gd name="connsiteX4" fmla="*/ 357808 w 2070098"/>
              <a:gd name="connsiteY4" fmla="*/ 7951 h 907614"/>
              <a:gd name="connsiteX0" fmla="*/ 381662 w 2070098"/>
              <a:gd name="connsiteY0" fmla="*/ 0 h 915566"/>
              <a:gd name="connsiteX1" fmla="*/ 2070098 w 2070098"/>
              <a:gd name="connsiteY1" fmla="*/ 7952 h 915566"/>
              <a:gd name="connsiteX2" fmla="*/ 1744095 w 2070098"/>
              <a:gd name="connsiteY2" fmla="*/ 907615 h 915566"/>
              <a:gd name="connsiteX3" fmla="*/ 0 w 2070098"/>
              <a:gd name="connsiteY3" fmla="*/ 915566 h 915566"/>
              <a:gd name="connsiteX4" fmla="*/ 381662 w 2070098"/>
              <a:gd name="connsiteY4" fmla="*/ 0 h 915566"/>
              <a:gd name="connsiteX0" fmla="*/ 381662 w 2089148"/>
              <a:gd name="connsiteY0" fmla="*/ 4748 h 920314"/>
              <a:gd name="connsiteX1" fmla="*/ 2089148 w 2089148"/>
              <a:gd name="connsiteY1" fmla="*/ 0 h 920314"/>
              <a:gd name="connsiteX2" fmla="*/ 1744095 w 2089148"/>
              <a:gd name="connsiteY2" fmla="*/ 912363 h 920314"/>
              <a:gd name="connsiteX3" fmla="*/ 0 w 2089148"/>
              <a:gd name="connsiteY3" fmla="*/ 920314 h 920314"/>
              <a:gd name="connsiteX4" fmla="*/ 381662 w 2089148"/>
              <a:gd name="connsiteY4" fmla="*/ 4748 h 92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148" h="920314">
                <a:moveTo>
                  <a:pt x="381662" y="4748"/>
                </a:moveTo>
                <a:lnTo>
                  <a:pt x="2089148" y="0"/>
                </a:lnTo>
                <a:lnTo>
                  <a:pt x="1744095" y="912363"/>
                </a:lnTo>
                <a:lnTo>
                  <a:pt x="0" y="920314"/>
                </a:lnTo>
                <a:lnTo>
                  <a:pt x="381662" y="474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819864"/>
            <a:ext cx="2731962" cy="3330670"/>
          </a:xfrm>
          <a:custGeom>
            <a:avLst/>
            <a:gdLst>
              <a:gd name="connsiteX0" fmla="*/ 0 w 1475656"/>
              <a:gd name="connsiteY0" fmla="*/ 0 h 3298864"/>
              <a:gd name="connsiteX1" fmla="*/ 1475656 w 1475656"/>
              <a:gd name="connsiteY1" fmla="*/ 0 h 3298864"/>
              <a:gd name="connsiteX2" fmla="*/ 1475656 w 1475656"/>
              <a:gd name="connsiteY2" fmla="*/ 3298864 h 3298864"/>
              <a:gd name="connsiteX3" fmla="*/ 0 w 1475656"/>
              <a:gd name="connsiteY3" fmla="*/ 3298864 h 3298864"/>
              <a:gd name="connsiteX4" fmla="*/ 0 w 1475656"/>
              <a:gd name="connsiteY4" fmla="*/ 0 h 3298864"/>
              <a:gd name="connsiteX0" fmla="*/ 0 w 2731962"/>
              <a:gd name="connsiteY0" fmla="*/ 31806 h 3330670"/>
              <a:gd name="connsiteX1" fmla="*/ 2731962 w 2731962"/>
              <a:gd name="connsiteY1" fmla="*/ 0 h 3330670"/>
              <a:gd name="connsiteX2" fmla="*/ 1475656 w 2731962"/>
              <a:gd name="connsiteY2" fmla="*/ 3330670 h 3330670"/>
              <a:gd name="connsiteX3" fmla="*/ 0 w 2731962"/>
              <a:gd name="connsiteY3" fmla="*/ 3330670 h 3330670"/>
              <a:gd name="connsiteX4" fmla="*/ 0 w 2731962"/>
              <a:gd name="connsiteY4" fmla="*/ 31806 h 3330670"/>
              <a:gd name="connsiteX0" fmla="*/ 7951 w 2731962"/>
              <a:gd name="connsiteY0" fmla="*/ 1 h 3330670"/>
              <a:gd name="connsiteX1" fmla="*/ 2731962 w 2731962"/>
              <a:gd name="connsiteY1" fmla="*/ 0 h 3330670"/>
              <a:gd name="connsiteX2" fmla="*/ 1475656 w 2731962"/>
              <a:gd name="connsiteY2" fmla="*/ 3330670 h 3330670"/>
              <a:gd name="connsiteX3" fmla="*/ 0 w 2731962"/>
              <a:gd name="connsiteY3" fmla="*/ 3330670 h 3330670"/>
              <a:gd name="connsiteX4" fmla="*/ 7951 w 2731962"/>
              <a:gd name="connsiteY4" fmla="*/ 1 h 3330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1962" h="3330670">
                <a:moveTo>
                  <a:pt x="7951" y="1"/>
                </a:moveTo>
                <a:lnTo>
                  <a:pt x="2731962" y="0"/>
                </a:lnTo>
                <a:lnTo>
                  <a:pt x="1475656" y="3330670"/>
                </a:lnTo>
                <a:lnTo>
                  <a:pt x="0" y="3330670"/>
                </a:lnTo>
                <a:cubicBezTo>
                  <a:pt x="2650" y="2220447"/>
                  <a:pt x="5301" y="1110224"/>
                  <a:pt x="7951" y="1"/>
                </a:cubicBezTo>
                <a:close/>
              </a:path>
            </a:pathLst>
          </a:custGeom>
          <a:blipFill dpi="0" rotWithShape="1">
            <a:blip r:embed="rId3" cstate="print">
              <a:extLst>
                <a:ext uri="{28A0092B-C50C-407E-A947-70E740481C1C}">
                  <a14:useLocalDpi xmlns:a14="http://schemas.microsoft.com/office/drawing/2010/main" val="0"/>
                </a:ext>
              </a:extLst>
            </a:blip>
            <a:srcRect/>
            <a:stretch>
              <a:fillRect r="-39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731962" y="915566"/>
            <a:ext cx="6412038" cy="904298"/>
          </a:xfrm>
          <a:custGeom>
            <a:avLst/>
            <a:gdLst>
              <a:gd name="connsiteX0" fmla="*/ 0 w 6412038"/>
              <a:gd name="connsiteY0" fmla="*/ 0 h 904298"/>
              <a:gd name="connsiteX1" fmla="*/ 6412038 w 6412038"/>
              <a:gd name="connsiteY1" fmla="*/ 0 h 904298"/>
              <a:gd name="connsiteX2" fmla="*/ 6412038 w 6412038"/>
              <a:gd name="connsiteY2" fmla="*/ 904298 h 904298"/>
              <a:gd name="connsiteX3" fmla="*/ 0 w 6412038"/>
              <a:gd name="connsiteY3" fmla="*/ 904298 h 904298"/>
              <a:gd name="connsiteX4" fmla="*/ 0 w 6412038"/>
              <a:gd name="connsiteY4" fmla="*/ 0 h 904298"/>
              <a:gd name="connsiteX0" fmla="*/ 302150 w 6412038"/>
              <a:gd name="connsiteY0" fmla="*/ 23854 h 904298"/>
              <a:gd name="connsiteX1" fmla="*/ 6412038 w 6412038"/>
              <a:gd name="connsiteY1" fmla="*/ 0 h 904298"/>
              <a:gd name="connsiteX2" fmla="*/ 6412038 w 6412038"/>
              <a:gd name="connsiteY2" fmla="*/ 904298 h 904298"/>
              <a:gd name="connsiteX3" fmla="*/ 0 w 6412038"/>
              <a:gd name="connsiteY3" fmla="*/ 904298 h 904298"/>
              <a:gd name="connsiteX4" fmla="*/ 302150 w 6412038"/>
              <a:gd name="connsiteY4" fmla="*/ 23854 h 904298"/>
              <a:gd name="connsiteX0" fmla="*/ 333955 w 6412038"/>
              <a:gd name="connsiteY0" fmla="*/ 0 h 904298"/>
              <a:gd name="connsiteX1" fmla="*/ 6412038 w 6412038"/>
              <a:gd name="connsiteY1" fmla="*/ 0 h 904298"/>
              <a:gd name="connsiteX2" fmla="*/ 6412038 w 6412038"/>
              <a:gd name="connsiteY2" fmla="*/ 904298 h 904298"/>
              <a:gd name="connsiteX3" fmla="*/ 0 w 6412038"/>
              <a:gd name="connsiteY3" fmla="*/ 904298 h 904298"/>
              <a:gd name="connsiteX4" fmla="*/ 333955 w 6412038"/>
              <a:gd name="connsiteY4" fmla="*/ 0 h 90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2038" h="904298">
                <a:moveTo>
                  <a:pt x="333955" y="0"/>
                </a:moveTo>
                <a:lnTo>
                  <a:pt x="6412038" y="0"/>
                </a:lnTo>
                <a:lnTo>
                  <a:pt x="6412038" y="904298"/>
                </a:lnTo>
                <a:lnTo>
                  <a:pt x="0" y="904298"/>
                </a:lnTo>
                <a:lnTo>
                  <a:pt x="333955" y="0"/>
                </a:lnTo>
                <a:close/>
              </a:path>
            </a:pathLst>
          </a:custGeom>
          <a:solidFill>
            <a:srgbClr val="1B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23">
            <a:extLst>
              <a:ext uri="{FF2B5EF4-FFF2-40B4-BE49-F238E27FC236}">
                <a16:creationId xmlns:a16="http://schemas.microsoft.com/office/drawing/2014/main" xmlns="" id="{0629E07A-8512-4C9B-A99B-F9C3A48A45C1}"/>
              </a:ext>
            </a:extLst>
          </p:cNvPr>
          <p:cNvSpPr txBox="1"/>
          <p:nvPr/>
        </p:nvSpPr>
        <p:spPr>
          <a:xfrm>
            <a:off x="4651109" y="3431615"/>
            <a:ext cx="2945227" cy="364271"/>
          </a:xfrm>
          <a:prstGeom prst="rect">
            <a:avLst/>
          </a:prstGeom>
          <a:noFill/>
        </p:spPr>
        <p:txBody>
          <a:bodyPr wrap="none" lIns="144000" tIns="0" rIns="0" bIns="0" anchor="b" anchorCtr="0">
            <a:norm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  </a:t>
            </a:r>
            <a:r>
              <a:rPr lang="en-US" altLang="zh-CN" sz="2000" b="1" dirty="0">
                <a:solidFill>
                  <a:schemeClr val="accent1"/>
                </a:solidFill>
                <a:latin typeface="+mn-ea"/>
              </a:rPr>
              <a:t>Mahout</a:t>
            </a:r>
            <a:r>
              <a:rPr lang="zh-CN" altLang="en-US" sz="2000" b="1" dirty="0">
                <a:solidFill>
                  <a:schemeClr val="accent1"/>
                </a:solidFill>
                <a:latin typeface="+mn-ea"/>
              </a:rPr>
              <a:t>算法介绍</a:t>
            </a:r>
            <a:endParaRPr lang="zh-CN" altLang="en-US" sz="2000" b="1" dirty="0">
              <a:solidFill>
                <a:schemeClr val="accent1"/>
              </a:solidFill>
              <a:latin typeface="+mn-ea"/>
            </a:endParaRPr>
          </a:p>
        </p:txBody>
      </p:sp>
      <p:sp>
        <p:nvSpPr>
          <p:cNvPr id="13" name="TextBox 21">
            <a:extLst>
              <a:ext uri="{FF2B5EF4-FFF2-40B4-BE49-F238E27FC236}">
                <a16:creationId xmlns:a16="http://schemas.microsoft.com/office/drawing/2014/main" xmlns="" id="{EAE1BE26-13B2-4E56-A9D5-88C0765F3750}"/>
              </a:ext>
            </a:extLst>
          </p:cNvPr>
          <p:cNvSpPr txBox="1"/>
          <p:nvPr/>
        </p:nvSpPr>
        <p:spPr>
          <a:xfrm>
            <a:off x="4651109" y="2913419"/>
            <a:ext cx="2945227" cy="378411"/>
          </a:xfrm>
          <a:prstGeom prst="rect">
            <a:avLst/>
          </a:prstGeom>
          <a:noFill/>
        </p:spPr>
        <p:txBody>
          <a:bodyPr wrap="none" lIns="144000" tIns="0" rIns="0" bIns="0" anchor="b" anchorCtr="0">
            <a:norm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  </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机器学习介绍</a:t>
            </a:r>
          </a:p>
        </p:txBody>
      </p:sp>
      <p:sp>
        <p:nvSpPr>
          <p:cNvPr id="14" name="Oval 18">
            <a:extLst>
              <a:ext uri="{FF2B5EF4-FFF2-40B4-BE49-F238E27FC236}">
                <a16:creationId xmlns:a16="http://schemas.microsoft.com/office/drawing/2014/main" xmlns="" id="{C24775E3-3863-46C0-9A4B-C7858E028C66}"/>
              </a:ext>
            </a:extLst>
          </p:cNvPr>
          <p:cNvSpPr/>
          <p:nvPr/>
        </p:nvSpPr>
        <p:spPr>
          <a:xfrm>
            <a:off x="4394020" y="2417675"/>
            <a:ext cx="355960" cy="35595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600">
                <a:solidFill>
                  <a:schemeClr val="bg1"/>
                </a:solidFill>
                <a:latin typeface="Impact" panose="020B0806030902050204" pitchFamily="34" charset="0"/>
              </a:rPr>
              <a:t>01</a:t>
            </a:r>
          </a:p>
        </p:txBody>
      </p:sp>
      <p:sp>
        <p:nvSpPr>
          <p:cNvPr id="15" name="TextBox 19">
            <a:extLst>
              <a:ext uri="{FF2B5EF4-FFF2-40B4-BE49-F238E27FC236}">
                <a16:creationId xmlns:a16="http://schemas.microsoft.com/office/drawing/2014/main" xmlns="" id="{574322CA-C024-44E5-93FE-FFB673CB9E01}"/>
              </a:ext>
            </a:extLst>
          </p:cNvPr>
          <p:cNvSpPr txBox="1"/>
          <p:nvPr/>
        </p:nvSpPr>
        <p:spPr>
          <a:xfrm>
            <a:off x="4651108" y="2368352"/>
            <a:ext cx="2945228" cy="374898"/>
          </a:xfrm>
          <a:prstGeom prst="rect">
            <a:avLst/>
          </a:prstGeom>
          <a:noFill/>
        </p:spPr>
        <p:txBody>
          <a:bodyPr wrap="none" lIns="144000" tIns="0" rIns="0" bIns="0" anchor="b" anchorCtr="0">
            <a:normAutofit/>
          </a:bodyPr>
          <a:lstStyle/>
          <a:p>
            <a:pPr defTabSz="914378">
              <a:lnSpc>
                <a:spcPct val="80000"/>
              </a:lnSpc>
              <a:defRP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  </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Mahout</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简介</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3491880" y="1140669"/>
            <a:ext cx="201622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目   录</a:t>
            </a:r>
          </a:p>
        </p:txBody>
      </p:sp>
      <p:sp>
        <p:nvSpPr>
          <p:cNvPr id="20" name="Oval 18">
            <a:extLst>
              <a:ext uri="{FF2B5EF4-FFF2-40B4-BE49-F238E27FC236}">
                <a16:creationId xmlns:a16="http://schemas.microsoft.com/office/drawing/2014/main" xmlns="" id="{C24775E3-3863-46C0-9A4B-C7858E028C66}"/>
              </a:ext>
            </a:extLst>
          </p:cNvPr>
          <p:cNvSpPr/>
          <p:nvPr/>
        </p:nvSpPr>
        <p:spPr>
          <a:xfrm>
            <a:off x="4389120" y="2945295"/>
            <a:ext cx="355960" cy="35595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600" dirty="0">
                <a:solidFill>
                  <a:schemeClr val="bg1"/>
                </a:solidFill>
                <a:latin typeface="Impact" panose="020B0806030902050204" pitchFamily="34" charset="0"/>
              </a:rPr>
              <a:t>02</a:t>
            </a:r>
          </a:p>
        </p:txBody>
      </p:sp>
      <p:sp>
        <p:nvSpPr>
          <p:cNvPr id="21" name="Oval 18">
            <a:extLst>
              <a:ext uri="{FF2B5EF4-FFF2-40B4-BE49-F238E27FC236}">
                <a16:creationId xmlns:a16="http://schemas.microsoft.com/office/drawing/2014/main" xmlns="" id="{C24775E3-3863-46C0-9A4B-C7858E028C66}"/>
              </a:ext>
            </a:extLst>
          </p:cNvPr>
          <p:cNvSpPr/>
          <p:nvPr/>
        </p:nvSpPr>
        <p:spPr>
          <a:xfrm>
            <a:off x="4389640" y="3443554"/>
            <a:ext cx="355960" cy="355959"/>
          </a:xfrm>
          <a:prstGeom prst="ellipse">
            <a:avLst/>
          </a:prstGeom>
          <a:solidFill>
            <a:srgbClr val="1B3C4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600" dirty="0">
                <a:solidFill>
                  <a:schemeClr val="bg1"/>
                </a:solidFill>
                <a:latin typeface="Impact" panose="020B0806030902050204" pitchFamily="34" charset="0"/>
              </a:rPr>
              <a:t>03</a:t>
            </a:r>
          </a:p>
        </p:txBody>
      </p:sp>
    </p:spTree>
    <p:extLst>
      <p:ext uri="{BB962C8B-B14F-4D97-AF65-F5344CB8AC3E}">
        <p14:creationId xmlns:p14="http://schemas.microsoft.com/office/powerpoint/2010/main" val="269554696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en-US" altLang="zh-CN" sz="2000" dirty="0">
                <a:latin typeface="+mn-ea"/>
              </a:rPr>
              <a:t>Apache Mahout </a:t>
            </a:r>
            <a:r>
              <a:rPr lang="zh-CN" altLang="en-US" sz="2000" dirty="0">
                <a:latin typeface="+mn-ea"/>
              </a:rPr>
              <a:t>项目旨在帮助开发人员更加方便快捷地创建智能应用程序。程序员无需关注底层的算法实现，如果对算法有研究，</a:t>
            </a:r>
            <a:r>
              <a:rPr lang="en-US" altLang="zh-CN" sz="2000" dirty="0">
                <a:latin typeface="+mn-ea"/>
              </a:rPr>
              <a:t>Mahout</a:t>
            </a:r>
            <a:r>
              <a:rPr lang="zh-CN" altLang="en-US" sz="2000" dirty="0">
                <a:latin typeface="+mn-ea"/>
              </a:rPr>
              <a:t>也提供对应的接口来修改对应的算法逻辑来匹配业务需求。</a:t>
            </a:r>
          </a:p>
          <a:p>
            <a:r>
              <a:rPr lang="en-US" altLang="zh-CN" sz="2000" dirty="0">
                <a:latin typeface="+mn-ea"/>
              </a:rPr>
              <a:t>Mahout </a:t>
            </a:r>
            <a:r>
              <a:rPr lang="zh-CN" altLang="en-US" sz="2000" dirty="0">
                <a:latin typeface="+mn-ea"/>
              </a:rPr>
              <a:t>算法所处理的场景，经常是伴随着海量的用户使用数据的情况。通过将 </a:t>
            </a:r>
            <a:r>
              <a:rPr lang="en-US" altLang="zh-CN" sz="2000" dirty="0">
                <a:latin typeface="+mn-ea"/>
              </a:rPr>
              <a:t>Mahout </a:t>
            </a:r>
            <a:r>
              <a:rPr lang="zh-CN" altLang="en-US" sz="2000" dirty="0">
                <a:latin typeface="+mn-ea"/>
              </a:rPr>
              <a:t>算法构建于 </a:t>
            </a:r>
            <a:r>
              <a:rPr lang="en-US" altLang="zh-CN" sz="2000" dirty="0" err="1">
                <a:latin typeface="+mn-ea"/>
              </a:rPr>
              <a:t>MapReduce</a:t>
            </a:r>
            <a:r>
              <a:rPr lang="en-US" altLang="zh-CN" sz="2000" dirty="0">
                <a:latin typeface="+mn-ea"/>
              </a:rPr>
              <a:t> </a:t>
            </a:r>
            <a:r>
              <a:rPr lang="zh-CN" altLang="en-US" sz="2000" dirty="0">
                <a:latin typeface="+mn-ea"/>
              </a:rPr>
              <a:t>框架之上，将算法的输入、输出和中间结果构建于 </a:t>
            </a:r>
            <a:r>
              <a:rPr lang="en-US" altLang="zh-CN" sz="2000" dirty="0">
                <a:latin typeface="+mn-ea"/>
              </a:rPr>
              <a:t>HDFS </a:t>
            </a:r>
            <a:r>
              <a:rPr lang="zh-CN" altLang="en-US" sz="2000" dirty="0">
                <a:latin typeface="+mn-ea"/>
              </a:rPr>
              <a:t>分布式文件系统之上，使得 </a:t>
            </a:r>
            <a:r>
              <a:rPr lang="en-US" altLang="zh-CN" sz="2000" dirty="0">
                <a:latin typeface="+mn-ea"/>
              </a:rPr>
              <a:t>Mahout </a:t>
            </a:r>
            <a:r>
              <a:rPr lang="zh-CN" altLang="en-US" sz="2000" dirty="0">
                <a:latin typeface="+mn-ea"/>
              </a:rPr>
              <a:t>具有高吞吐、高并发、高可靠性的特点。最终，使业务系统可以高效快速地得到分析结果。</a:t>
            </a: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dirty="0" smtClean="0">
                <a:solidFill>
                  <a:srgbClr val="778495"/>
                </a:solidFill>
                <a:latin typeface="微软雅黑" panose="020B0503020204020204" pitchFamily="34" charset="-122"/>
                <a:ea typeface="微软雅黑" panose="020B0503020204020204" pitchFamily="34" charset="-122"/>
              </a:rPr>
              <a:t>Mahout</a:t>
            </a:r>
            <a:r>
              <a:rPr lang="zh-CN" altLang="en-US" sz="2400" dirty="0" smtClean="0">
                <a:solidFill>
                  <a:srgbClr val="778495"/>
                </a:solidFill>
                <a:latin typeface="微软雅黑" panose="020B0503020204020204" pitchFamily="34" charset="-122"/>
                <a:ea typeface="微软雅黑" panose="020B0503020204020204" pitchFamily="34" charset="-122"/>
              </a:rPr>
              <a:t>算法介绍</a:t>
            </a:r>
            <a:endParaRPr lang="en-GB" altLang="zh-CN" sz="2400" dirty="0">
              <a:solidFill>
                <a:srgbClr val="77849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562982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en-US" altLang="zh-CN" sz="2000" dirty="0">
                <a:latin typeface="+mn-ea"/>
              </a:rPr>
              <a:t>Taste</a:t>
            </a:r>
            <a:r>
              <a:rPr lang="zh-CN" altLang="en-US" sz="2000" dirty="0">
                <a:latin typeface="+mn-ea"/>
              </a:rPr>
              <a:t>是 </a:t>
            </a:r>
            <a:r>
              <a:rPr lang="en-US" altLang="zh-CN" sz="2000" dirty="0">
                <a:latin typeface="+mn-ea"/>
              </a:rPr>
              <a:t>Apache Mahout </a:t>
            </a:r>
            <a:r>
              <a:rPr lang="zh-CN" altLang="en-US" sz="2000" dirty="0">
                <a:latin typeface="+mn-ea"/>
              </a:rPr>
              <a:t>提供的一个个性化推荐引擎的高效实现，该引擎基于</a:t>
            </a:r>
            <a:r>
              <a:rPr lang="en-US" altLang="zh-CN" sz="2000" dirty="0">
                <a:latin typeface="+mn-ea"/>
              </a:rPr>
              <a:t>java</a:t>
            </a:r>
            <a:r>
              <a:rPr lang="zh-CN" altLang="en-US" sz="2000" dirty="0">
                <a:latin typeface="+mn-ea"/>
              </a:rPr>
              <a:t>实现，可扩展性强，同时在</a:t>
            </a:r>
            <a:r>
              <a:rPr lang="en-US" altLang="zh-CN" sz="2000" dirty="0">
                <a:latin typeface="+mn-ea"/>
              </a:rPr>
              <a:t>mahout</a:t>
            </a:r>
            <a:r>
              <a:rPr lang="zh-CN" altLang="en-US" sz="2000" dirty="0">
                <a:latin typeface="+mn-ea"/>
              </a:rPr>
              <a:t>中对一些推荐算法进行了</a:t>
            </a:r>
            <a:r>
              <a:rPr lang="en-US" altLang="zh-CN" sz="2000" dirty="0" err="1">
                <a:latin typeface="+mn-ea"/>
              </a:rPr>
              <a:t>MapReduce</a:t>
            </a:r>
            <a:r>
              <a:rPr lang="zh-CN" altLang="en-US" sz="2000" dirty="0">
                <a:latin typeface="+mn-ea"/>
              </a:rPr>
              <a:t>编程模式转化，从而可以利用</a:t>
            </a:r>
            <a:r>
              <a:rPr lang="en-US" altLang="zh-CN" sz="2000" dirty="0" err="1">
                <a:latin typeface="+mn-ea"/>
              </a:rPr>
              <a:t>hadoop</a:t>
            </a:r>
            <a:r>
              <a:rPr lang="zh-CN" altLang="en-US" sz="2000" dirty="0">
                <a:latin typeface="+mn-ea"/>
              </a:rPr>
              <a:t>的分布式架构，提高推荐算法的</a:t>
            </a:r>
            <a:r>
              <a:rPr lang="zh-CN" altLang="en-US" sz="2000" dirty="0" smtClean="0">
                <a:latin typeface="+mn-ea"/>
              </a:rPr>
              <a:t>性能</a:t>
            </a:r>
            <a:endParaRPr lang="en-US" altLang="zh-CN" sz="2000" dirty="0" smtClean="0">
              <a:latin typeface="+mn-ea"/>
            </a:endParaRPr>
          </a:p>
          <a:p>
            <a:r>
              <a:rPr lang="zh-CN" altLang="en-US" sz="2000" dirty="0">
                <a:latin typeface="+mn-ea"/>
              </a:rPr>
              <a:t>在</a:t>
            </a:r>
            <a:r>
              <a:rPr lang="en-US" altLang="zh-CN" sz="2000" dirty="0">
                <a:latin typeface="+mn-ea"/>
              </a:rPr>
              <a:t>Mahout0.5</a:t>
            </a:r>
            <a:r>
              <a:rPr lang="zh-CN" altLang="en-US" sz="2000" dirty="0">
                <a:latin typeface="+mn-ea"/>
              </a:rPr>
              <a:t>版本中的</a:t>
            </a:r>
            <a:r>
              <a:rPr lang="en-US" altLang="zh-CN" sz="2000" dirty="0">
                <a:latin typeface="+mn-ea"/>
              </a:rPr>
              <a:t>Taste</a:t>
            </a:r>
            <a:r>
              <a:rPr lang="zh-CN" altLang="en-US" sz="2000" dirty="0">
                <a:latin typeface="+mn-ea"/>
              </a:rPr>
              <a:t>， 实现了多种推荐算法，其中有最基本的基于用户的和基于内容的推荐算法，也有比较高效的</a:t>
            </a:r>
            <a:r>
              <a:rPr lang="en-US" altLang="zh-CN" sz="2000" dirty="0" err="1">
                <a:latin typeface="+mn-ea"/>
              </a:rPr>
              <a:t>SlopeOne</a:t>
            </a:r>
            <a:r>
              <a:rPr lang="zh-CN" altLang="en-US" sz="2000" dirty="0">
                <a:latin typeface="+mn-ea"/>
              </a:rPr>
              <a:t>算法，以及处于研究阶段的基于</a:t>
            </a:r>
            <a:r>
              <a:rPr lang="en-US" altLang="zh-CN" sz="2000" dirty="0">
                <a:latin typeface="+mn-ea"/>
              </a:rPr>
              <a:t>SVD</a:t>
            </a:r>
            <a:r>
              <a:rPr lang="zh-CN" altLang="en-US" sz="2000" dirty="0">
                <a:latin typeface="+mn-ea"/>
              </a:rPr>
              <a:t>和线性插值的算法，同时</a:t>
            </a:r>
            <a:r>
              <a:rPr lang="en-US" altLang="zh-CN" sz="2000" dirty="0">
                <a:latin typeface="+mn-ea"/>
              </a:rPr>
              <a:t>Taste</a:t>
            </a:r>
            <a:r>
              <a:rPr lang="zh-CN" altLang="en-US" sz="2000" dirty="0">
                <a:latin typeface="+mn-ea"/>
              </a:rPr>
              <a:t>还提供了扩展接口，用于定制化开发基于内容或基于模型的个性化推荐</a:t>
            </a:r>
            <a:r>
              <a:rPr lang="zh-CN" altLang="en-US" sz="2000" dirty="0" smtClean="0">
                <a:latin typeface="+mn-ea"/>
              </a:rPr>
              <a:t>算法</a:t>
            </a:r>
            <a:endParaRPr lang="en-US" altLang="zh-CN" sz="2000" dirty="0" smtClean="0">
              <a:latin typeface="+mn-ea"/>
            </a:endParaRPr>
          </a:p>
          <a:p>
            <a:endParaRPr lang="zh-CN" altLang="en-US" sz="20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推荐引擎算法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342062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en-US" altLang="zh-CN" sz="2000" dirty="0">
                <a:latin typeface="+mn-ea"/>
              </a:rPr>
              <a:t>Taste </a:t>
            </a:r>
            <a:r>
              <a:rPr lang="zh-CN" altLang="en-US" sz="2000" dirty="0">
                <a:latin typeface="+mn-ea"/>
              </a:rPr>
              <a:t>不仅仅适用于 </a:t>
            </a:r>
            <a:r>
              <a:rPr lang="en-US" altLang="zh-CN" sz="2000" dirty="0">
                <a:latin typeface="+mn-ea"/>
              </a:rPr>
              <a:t>Java </a:t>
            </a:r>
            <a:r>
              <a:rPr lang="zh-CN" altLang="en-US" sz="2000" dirty="0">
                <a:latin typeface="+mn-ea"/>
              </a:rPr>
              <a:t>应用程序，还可以作为内部服务器的一个组件以 </a:t>
            </a:r>
            <a:r>
              <a:rPr lang="en-US" altLang="zh-CN" sz="2000" dirty="0">
                <a:latin typeface="+mn-ea"/>
              </a:rPr>
              <a:t>HTTP </a:t>
            </a:r>
            <a:r>
              <a:rPr lang="zh-CN" altLang="en-US" sz="2000" dirty="0">
                <a:latin typeface="+mn-ea"/>
              </a:rPr>
              <a:t>和 </a:t>
            </a:r>
            <a:r>
              <a:rPr lang="en-US" altLang="zh-CN" sz="2000" dirty="0">
                <a:latin typeface="+mn-ea"/>
              </a:rPr>
              <a:t>Web Service </a:t>
            </a:r>
            <a:r>
              <a:rPr lang="zh-CN" altLang="en-US" sz="2000" dirty="0">
                <a:latin typeface="+mn-ea"/>
              </a:rPr>
              <a:t>的形式向外界提供推荐的逻辑。</a:t>
            </a:r>
            <a:r>
              <a:rPr lang="en-US" altLang="zh-CN" sz="2000" dirty="0">
                <a:latin typeface="+mn-ea"/>
              </a:rPr>
              <a:t>Taste </a:t>
            </a:r>
            <a:r>
              <a:rPr lang="zh-CN" altLang="en-US" sz="2000" dirty="0">
                <a:latin typeface="+mn-ea"/>
              </a:rPr>
              <a:t>的设计使它能满足企业对推荐引擎在性能、灵活性和可扩展性等方面的要求。</a:t>
            </a: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推荐引擎算法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414009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推荐引擎算法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5" name="Picture 4" descr="QQ截图20140718143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77051"/>
            <a:ext cx="6480075" cy="4358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041670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en-US" altLang="zh-CN" sz="2000" dirty="0" err="1">
                <a:latin typeface="+mn-ea"/>
              </a:rPr>
              <a:t>DataModel</a:t>
            </a:r>
            <a:r>
              <a:rPr lang="zh-CN" altLang="en-US" sz="2000" dirty="0">
                <a:latin typeface="+mn-ea"/>
              </a:rPr>
              <a:t>：</a:t>
            </a:r>
            <a:r>
              <a:rPr lang="en-US" altLang="zh-CN" sz="2000" dirty="0" err="1">
                <a:latin typeface="+mn-ea"/>
              </a:rPr>
              <a:t>DataModel</a:t>
            </a:r>
            <a:r>
              <a:rPr lang="zh-CN" altLang="en-US" sz="2000" dirty="0">
                <a:latin typeface="+mn-ea"/>
              </a:rPr>
              <a:t>是用户喜好信息的抽象接口，它的具体实现支持从指定类型的数据源抽取用户喜好信息</a:t>
            </a:r>
            <a:r>
              <a:rPr lang="zh-CN" altLang="en-US" sz="2000" dirty="0" smtClean="0">
                <a:latin typeface="+mn-ea"/>
              </a:rPr>
              <a:t>。</a:t>
            </a:r>
            <a:endParaRPr lang="en-US" altLang="zh-CN" sz="2000" dirty="0" smtClean="0">
              <a:latin typeface="+mn-ea"/>
            </a:endParaRPr>
          </a:p>
          <a:p>
            <a:r>
              <a:rPr lang="zh-CN" altLang="en-US" sz="2000" dirty="0" smtClean="0">
                <a:latin typeface="+mn-ea"/>
              </a:rPr>
              <a:t>在</a:t>
            </a:r>
            <a:r>
              <a:rPr lang="en-US" altLang="zh-CN" sz="2000" dirty="0">
                <a:latin typeface="+mn-ea"/>
              </a:rPr>
              <a:t>Mahout0.5</a:t>
            </a:r>
            <a:r>
              <a:rPr lang="zh-CN" altLang="en-US" sz="2000" dirty="0">
                <a:latin typeface="+mn-ea"/>
              </a:rPr>
              <a:t>中，</a:t>
            </a:r>
            <a:r>
              <a:rPr lang="en-US" altLang="zh-CN" sz="2000" dirty="0" smtClean="0">
                <a:latin typeface="+mn-ea"/>
              </a:rPr>
              <a:t>Taste</a:t>
            </a:r>
            <a:r>
              <a:rPr lang="zh-CN" altLang="en-US" sz="2000" dirty="0" smtClean="0">
                <a:latin typeface="+mn-ea"/>
              </a:rPr>
              <a:t>提供 </a:t>
            </a:r>
            <a:r>
              <a:rPr lang="en-US" altLang="zh-CN" sz="2000" dirty="0" err="1">
                <a:latin typeface="+mn-ea"/>
              </a:rPr>
              <a:t>JDBCDataModel</a:t>
            </a:r>
            <a:r>
              <a:rPr lang="en-US" altLang="zh-CN" sz="2000" dirty="0">
                <a:latin typeface="+mn-ea"/>
              </a:rPr>
              <a:t> </a:t>
            </a:r>
            <a:r>
              <a:rPr lang="zh-CN" altLang="en-US" sz="2000" dirty="0">
                <a:latin typeface="+mn-ea"/>
              </a:rPr>
              <a:t>和 </a:t>
            </a:r>
            <a:r>
              <a:rPr lang="en-US" altLang="zh-CN" sz="2000" dirty="0" err="1">
                <a:latin typeface="+mn-ea"/>
              </a:rPr>
              <a:t>FileDataModel</a:t>
            </a:r>
            <a:r>
              <a:rPr lang="zh-CN" altLang="en-US" sz="2000" dirty="0">
                <a:latin typeface="+mn-ea"/>
              </a:rPr>
              <a:t>两种类的</a:t>
            </a:r>
            <a:r>
              <a:rPr lang="zh-CN" altLang="en-US" sz="2000" dirty="0" smtClean="0">
                <a:latin typeface="+mn-ea"/>
              </a:rPr>
              <a:t>实现分别</a:t>
            </a:r>
            <a:r>
              <a:rPr lang="zh-CN" altLang="en-US" sz="2000" dirty="0">
                <a:latin typeface="+mn-ea"/>
              </a:rPr>
              <a:t>支持从数据库和文件文件系统中读取用户的喜好</a:t>
            </a:r>
            <a:r>
              <a:rPr lang="zh-CN" altLang="en-US" sz="2000" dirty="0" smtClean="0">
                <a:latin typeface="+mn-ea"/>
              </a:rPr>
              <a:t>信息</a:t>
            </a:r>
            <a:endParaRPr lang="en-US" altLang="zh-CN" sz="2000" dirty="0" smtClean="0">
              <a:latin typeface="+mn-ea"/>
            </a:endParaRPr>
          </a:p>
          <a:p>
            <a:r>
              <a:rPr lang="zh-CN" altLang="en-US" sz="2000" dirty="0" smtClean="0">
                <a:latin typeface="+mn-ea"/>
              </a:rPr>
              <a:t>对于</a:t>
            </a:r>
            <a:r>
              <a:rPr lang="zh-CN" altLang="en-US" sz="2000" dirty="0">
                <a:latin typeface="+mn-ea"/>
              </a:rPr>
              <a:t>数据库的读取支持，在</a:t>
            </a:r>
            <a:r>
              <a:rPr lang="en-US" altLang="zh-CN" sz="2000" dirty="0">
                <a:latin typeface="+mn-ea"/>
              </a:rPr>
              <a:t>Mahout 0.5</a:t>
            </a:r>
            <a:r>
              <a:rPr lang="zh-CN" altLang="en-US" sz="2000" dirty="0">
                <a:latin typeface="+mn-ea"/>
              </a:rPr>
              <a:t>中只提供了对</a:t>
            </a:r>
            <a:r>
              <a:rPr lang="en-US" altLang="zh-CN" sz="2000" dirty="0">
                <a:latin typeface="+mn-ea"/>
              </a:rPr>
              <a:t>MySQL</a:t>
            </a:r>
            <a:r>
              <a:rPr lang="zh-CN" altLang="en-US" sz="2000" dirty="0">
                <a:latin typeface="+mn-ea"/>
              </a:rPr>
              <a:t>和</a:t>
            </a:r>
            <a:r>
              <a:rPr lang="en-US" altLang="zh-CN" sz="2000" dirty="0" err="1">
                <a:latin typeface="+mn-ea"/>
              </a:rPr>
              <a:t>PostgreSQL</a:t>
            </a:r>
            <a:r>
              <a:rPr lang="zh-CN" altLang="en-US" sz="2000" dirty="0">
                <a:latin typeface="+mn-ea"/>
              </a:rPr>
              <a:t>的</a:t>
            </a:r>
            <a:r>
              <a:rPr lang="zh-CN" altLang="en-US" sz="2000" dirty="0" smtClean="0">
                <a:latin typeface="+mn-ea"/>
              </a:rPr>
              <a:t>支持</a:t>
            </a:r>
            <a:endParaRPr lang="zh-CN" altLang="en-US" sz="20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推荐引擎算法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623735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en-US" altLang="zh-CN" sz="2000" dirty="0" err="1">
                <a:latin typeface="+mn-ea"/>
              </a:rPr>
              <a:t>UserNeighborhood</a:t>
            </a:r>
            <a:r>
              <a:rPr lang="zh-CN" altLang="en-US" sz="2000" dirty="0">
                <a:latin typeface="+mn-ea"/>
              </a:rPr>
              <a:t>：在基于用户的推荐方法中，推荐的内容是基于找到与当前用户喜好相似的“邻居用户”的方式产生的，该组件就是用来定义与目标用户相邻的“邻居用户”。所以，该组件只有在基于用户的推荐算法中才会被</a:t>
            </a:r>
            <a:r>
              <a:rPr lang="zh-CN" altLang="en-US" sz="2000" dirty="0" smtClean="0">
                <a:latin typeface="+mn-ea"/>
              </a:rPr>
              <a:t>使用</a:t>
            </a:r>
            <a:endParaRPr lang="zh-CN" altLang="en-US" sz="2000" dirty="0">
              <a:latin typeface="+mn-ea"/>
            </a:endParaRPr>
          </a:p>
          <a:p>
            <a:r>
              <a:rPr lang="en-US" altLang="zh-CN" sz="2000" dirty="0">
                <a:latin typeface="+mn-ea"/>
              </a:rPr>
              <a:t>Recommender</a:t>
            </a:r>
            <a:r>
              <a:rPr lang="zh-CN" altLang="en-US" sz="2000" dirty="0">
                <a:latin typeface="+mn-ea"/>
              </a:rPr>
              <a:t>：</a:t>
            </a:r>
            <a:r>
              <a:rPr lang="en-US" altLang="zh-CN" sz="2000" dirty="0">
                <a:latin typeface="+mn-ea"/>
              </a:rPr>
              <a:t>Recommender</a:t>
            </a:r>
            <a:r>
              <a:rPr lang="zh-CN" altLang="en-US" sz="2000" dirty="0">
                <a:latin typeface="+mn-ea"/>
              </a:rPr>
              <a:t>是推荐引擎的抽象接口，</a:t>
            </a:r>
            <a:r>
              <a:rPr lang="en-US" altLang="zh-CN" sz="2000" dirty="0">
                <a:latin typeface="+mn-ea"/>
              </a:rPr>
              <a:t>Taste </a:t>
            </a:r>
            <a:r>
              <a:rPr lang="zh-CN" altLang="en-US" sz="2000" dirty="0">
                <a:latin typeface="+mn-ea"/>
              </a:rPr>
              <a:t>中的核心组件。利用该组件就可以为指定用户生成项目推荐</a:t>
            </a:r>
            <a:r>
              <a:rPr lang="zh-CN" altLang="en-US" sz="2000" dirty="0" smtClean="0">
                <a:latin typeface="+mn-ea"/>
              </a:rPr>
              <a:t>列表</a:t>
            </a:r>
            <a:endParaRPr lang="zh-CN" altLang="en-US" sz="2000" dirty="0">
              <a:latin typeface="+mn-ea"/>
            </a:endParaRPr>
          </a:p>
          <a:p>
            <a:endParaRPr lang="zh-CN" altLang="en-US" sz="20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推荐引擎算法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183205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1">
            <a:extLst>
              <a:ext uri="{FF2B5EF4-FFF2-40B4-BE49-F238E27FC236}">
                <a16:creationId xmlns:a16="http://schemas.microsoft.com/office/drawing/2014/main" xmlns="" id="{4B7DB7DC-D473-4F21-81F9-632D4C62C22E}"/>
              </a:ext>
            </a:extLst>
          </p:cNvPr>
          <p:cNvSpPr/>
          <p:nvPr/>
        </p:nvSpPr>
        <p:spPr>
          <a:xfrm flipH="1">
            <a:off x="3664844" y="2647776"/>
            <a:ext cx="5478884" cy="1148110"/>
          </a:xfrm>
          <a:custGeom>
            <a:avLst/>
            <a:gdLst>
              <a:gd name="connsiteX0" fmla="*/ 0 w 5580112"/>
              <a:gd name="connsiteY0" fmla="*/ 0 h 5143500"/>
              <a:gd name="connsiteX1" fmla="*/ 5580112 w 5580112"/>
              <a:gd name="connsiteY1" fmla="*/ 0 h 5143500"/>
              <a:gd name="connsiteX2" fmla="*/ 5580112 w 5580112"/>
              <a:gd name="connsiteY2" fmla="*/ 5143500 h 5143500"/>
              <a:gd name="connsiteX3" fmla="*/ 0 w 5580112"/>
              <a:gd name="connsiteY3" fmla="*/ 5143500 h 5143500"/>
              <a:gd name="connsiteX4" fmla="*/ 0 w 5580112"/>
              <a:gd name="connsiteY4" fmla="*/ 0 h 5143500"/>
              <a:gd name="connsiteX0" fmla="*/ 0 w 5580112"/>
              <a:gd name="connsiteY0" fmla="*/ 0 h 5150534"/>
              <a:gd name="connsiteX1" fmla="*/ 5580112 w 5580112"/>
              <a:gd name="connsiteY1" fmla="*/ 0 h 5150534"/>
              <a:gd name="connsiteX2" fmla="*/ 2028020 w 5580112"/>
              <a:gd name="connsiteY2" fmla="*/ 5150534 h 5150534"/>
              <a:gd name="connsiteX3" fmla="*/ 0 w 5580112"/>
              <a:gd name="connsiteY3" fmla="*/ 5143500 h 5150534"/>
              <a:gd name="connsiteX4" fmla="*/ 0 w 5580112"/>
              <a:gd name="connsiteY4" fmla="*/ 0 h 5150534"/>
              <a:gd name="connsiteX0" fmla="*/ 0 w 5580112"/>
              <a:gd name="connsiteY0" fmla="*/ 0 h 5150534"/>
              <a:gd name="connsiteX1" fmla="*/ 5580112 w 5580112"/>
              <a:gd name="connsiteY1" fmla="*/ 0 h 5150534"/>
              <a:gd name="connsiteX2" fmla="*/ 2464118 w 5580112"/>
              <a:gd name="connsiteY2" fmla="*/ 5150534 h 5150534"/>
              <a:gd name="connsiteX3" fmla="*/ 0 w 5580112"/>
              <a:gd name="connsiteY3" fmla="*/ 5143500 h 5150534"/>
              <a:gd name="connsiteX4" fmla="*/ 0 w 5580112"/>
              <a:gd name="connsiteY4" fmla="*/ 0 h 5150534"/>
              <a:gd name="connsiteX0" fmla="*/ 0 w 3969895"/>
              <a:gd name="connsiteY0" fmla="*/ 10969 h 5161503"/>
              <a:gd name="connsiteX1" fmla="*/ 3969895 w 3969895"/>
              <a:gd name="connsiteY1" fmla="*/ 0 h 5161503"/>
              <a:gd name="connsiteX2" fmla="*/ 2464118 w 3969895"/>
              <a:gd name="connsiteY2" fmla="*/ 5161503 h 5161503"/>
              <a:gd name="connsiteX3" fmla="*/ 0 w 3969895"/>
              <a:gd name="connsiteY3" fmla="*/ 5154469 h 5161503"/>
              <a:gd name="connsiteX4" fmla="*/ 0 w 3969895"/>
              <a:gd name="connsiteY4" fmla="*/ 10969 h 5161503"/>
              <a:gd name="connsiteX0" fmla="*/ 0 w 3969895"/>
              <a:gd name="connsiteY0" fmla="*/ 10969 h 5154469"/>
              <a:gd name="connsiteX1" fmla="*/ 3969895 w 3969895"/>
              <a:gd name="connsiteY1" fmla="*/ 0 h 5154469"/>
              <a:gd name="connsiteX2" fmla="*/ 3219219 w 3969895"/>
              <a:gd name="connsiteY2" fmla="*/ 5129991 h 5154469"/>
              <a:gd name="connsiteX3" fmla="*/ 0 w 3969895"/>
              <a:gd name="connsiteY3" fmla="*/ 5154469 h 5154469"/>
              <a:gd name="connsiteX4" fmla="*/ 0 w 3969895"/>
              <a:gd name="connsiteY4" fmla="*/ 10969 h 5154469"/>
              <a:gd name="connsiteX0" fmla="*/ 0 w 3879883"/>
              <a:gd name="connsiteY0" fmla="*/ 2 h 5143502"/>
              <a:gd name="connsiteX1" fmla="*/ 3879883 w 3879883"/>
              <a:gd name="connsiteY1" fmla="*/ 83565 h 5143502"/>
              <a:gd name="connsiteX2" fmla="*/ 3219219 w 3879883"/>
              <a:gd name="connsiteY2" fmla="*/ 5119024 h 5143502"/>
              <a:gd name="connsiteX3" fmla="*/ 0 w 3879883"/>
              <a:gd name="connsiteY3" fmla="*/ 5143502 h 5143502"/>
              <a:gd name="connsiteX4" fmla="*/ 0 w 3879883"/>
              <a:gd name="connsiteY4" fmla="*/ 2 h 5143502"/>
              <a:gd name="connsiteX0" fmla="*/ 0 w 3844878"/>
              <a:gd name="connsiteY0" fmla="*/ 2 h 5143502"/>
              <a:gd name="connsiteX1" fmla="*/ 3844878 w 3844878"/>
              <a:gd name="connsiteY1" fmla="*/ 83565 h 5143502"/>
              <a:gd name="connsiteX2" fmla="*/ 3219219 w 3844878"/>
              <a:gd name="connsiteY2" fmla="*/ 5119024 h 5143502"/>
              <a:gd name="connsiteX3" fmla="*/ 0 w 3844878"/>
              <a:gd name="connsiteY3" fmla="*/ 5143502 h 5143502"/>
              <a:gd name="connsiteX4" fmla="*/ 0 w 3844878"/>
              <a:gd name="connsiteY4" fmla="*/ 2 h 5143502"/>
              <a:gd name="connsiteX0" fmla="*/ 0 w 4039330"/>
              <a:gd name="connsiteY0" fmla="*/ 2 h 5623209"/>
              <a:gd name="connsiteX1" fmla="*/ 3844878 w 4039330"/>
              <a:gd name="connsiteY1" fmla="*/ 83565 h 5623209"/>
              <a:gd name="connsiteX2" fmla="*/ 4039330 w 4039330"/>
              <a:gd name="connsiteY2" fmla="*/ 5623209 h 5623209"/>
              <a:gd name="connsiteX3" fmla="*/ 0 w 4039330"/>
              <a:gd name="connsiteY3" fmla="*/ 5143502 h 5623209"/>
              <a:gd name="connsiteX4" fmla="*/ 0 w 4039330"/>
              <a:gd name="connsiteY4" fmla="*/ 2 h 5623209"/>
              <a:gd name="connsiteX0" fmla="*/ 0 w 4039330"/>
              <a:gd name="connsiteY0" fmla="*/ 2 h 5623209"/>
              <a:gd name="connsiteX1" fmla="*/ 3374815 w 4039330"/>
              <a:gd name="connsiteY1" fmla="*/ 20541 h 5623209"/>
              <a:gd name="connsiteX2" fmla="*/ 4039330 w 4039330"/>
              <a:gd name="connsiteY2" fmla="*/ 5623209 h 5623209"/>
              <a:gd name="connsiteX3" fmla="*/ 0 w 4039330"/>
              <a:gd name="connsiteY3" fmla="*/ 5143502 h 5623209"/>
              <a:gd name="connsiteX4" fmla="*/ 0 w 4039330"/>
              <a:gd name="connsiteY4" fmla="*/ 2 h 5623209"/>
              <a:gd name="connsiteX0" fmla="*/ 0 w 3943230"/>
              <a:gd name="connsiteY0" fmla="*/ 2 h 5641021"/>
              <a:gd name="connsiteX1" fmla="*/ 3374815 w 3943230"/>
              <a:gd name="connsiteY1" fmla="*/ 20541 h 5641021"/>
              <a:gd name="connsiteX2" fmla="*/ 3943230 w 3943230"/>
              <a:gd name="connsiteY2" fmla="*/ 5641021 h 5641021"/>
              <a:gd name="connsiteX3" fmla="*/ 0 w 3943230"/>
              <a:gd name="connsiteY3" fmla="*/ 5143502 h 5641021"/>
              <a:gd name="connsiteX4" fmla="*/ 0 w 3943230"/>
              <a:gd name="connsiteY4" fmla="*/ 2 h 5641021"/>
              <a:gd name="connsiteX0" fmla="*/ 0 w 3943230"/>
              <a:gd name="connsiteY0" fmla="*/ 2 h 5641021"/>
              <a:gd name="connsiteX1" fmla="*/ 3386121 w 3943230"/>
              <a:gd name="connsiteY1" fmla="*/ 20541 h 5641021"/>
              <a:gd name="connsiteX2" fmla="*/ 3943230 w 3943230"/>
              <a:gd name="connsiteY2" fmla="*/ 5641021 h 5641021"/>
              <a:gd name="connsiteX3" fmla="*/ 0 w 3943230"/>
              <a:gd name="connsiteY3" fmla="*/ 5143502 h 5641021"/>
              <a:gd name="connsiteX4" fmla="*/ 0 w 3943230"/>
              <a:gd name="connsiteY4" fmla="*/ 2 h 5641021"/>
              <a:gd name="connsiteX0" fmla="*/ 0 w 3934751"/>
              <a:gd name="connsiteY0" fmla="*/ 2 h 5641021"/>
              <a:gd name="connsiteX1" fmla="*/ 3386121 w 3934751"/>
              <a:gd name="connsiteY1" fmla="*/ 20541 h 5641021"/>
              <a:gd name="connsiteX2" fmla="*/ 3934751 w 3934751"/>
              <a:gd name="connsiteY2" fmla="*/ 5641021 h 5641021"/>
              <a:gd name="connsiteX3" fmla="*/ 0 w 3934751"/>
              <a:gd name="connsiteY3" fmla="*/ 5143502 h 5641021"/>
              <a:gd name="connsiteX4" fmla="*/ 0 w 3934751"/>
              <a:gd name="connsiteY4" fmla="*/ 2 h 5641021"/>
              <a:gd name="connsiteX0" fmla="*/ 0 w 3934751"/>
              <a:gd name="connsiteY0" fmla="*/ 2 h 5641021"/>
              <a:gd name="connsiteX1" fmla="*/ 3380468 w 3934751"/>
              <a:gd name="connsiteY1" fmla="*/ 2733 h 5641021"/>
              <a:gd name="connsiteX2" fmla="*/ 3934751 w 3934751"/>
              <a:gd name="connsiteY2" fmla="*/ 5641021 h 5641021"/>
              <a:gd name="connsiteX3" fmla="*/ 0 w 3934751"/>
              <a:gd name="connsiteY3" fmla="*/ 5143502 h 5641021"/>
              <a:gd name="connsiteX4" fmla="*/ 0 w 3934751"/>
              <a:gd name="connsiteY4" fmla="*/ 2 h 5641021"/>
              <a:gd name="connsiteX0" fmla="*/ 0 w 3934751"/>
              <a:gd name="connsiteY0" fmla="*/ 2 h 5641021"/>
              <a:gd name="connsiteX1" fmla="*/ 3388948 w 3934751"/>
              <a:gd name="connsiteY1" fmla="*/ 2733 h 5641021"/>
              <a:gd name="connsiteX2" fmla="*/ 3934751 w 3934751"/>
              <a:gd name="connsiteY2" fmla="*/ 5641021 h 5641021"/>
              <a:gd name="connsiteX3" fmla="*/ 0 w 3934751"/>
              <a:gd name="connsiteY3" fmla="*/ 5143502 h 5641021"/>
              <a:gd name="connsiteX4" fmla="*/ 0 w 3934751"/>
              <a:gd name="connsiteY4" fmla="*/ 2 h 5641021"/>
              <a:gd name="connsiteX0" fmla="*/ 0 w 3923446"/>
              <a:gd name="connsiteY0" fmla="*/ 2 h 5641021"/>
              <a:gd name="connsiteX1" fmla="*/ 3388948 w 3923446"/>
              <a:gd name="connsiteY1" fmla="*/ 2733 h 5641021"/>
              <a:gd name="connsiteX2" fmla="*/ 3923446 w 3923446"/>
              <a:gd name="connsiteY2" fmla="*/ 5641021 h 5641021"/>
              <a:gd name="connsiteX3" fmla="*/ 0 w 3923446"/>
              <a:gd name="connsiteY3" fmla="*/ 5143502 h 5641021"/>
              <a:gd name="connsiteX4" fmla="*/ 0 w 3923446"/>
              <a:gd name="connsiteY4" fmla="*/ 2 h 5641021"/>
              <a:gd name="connsiteX0" fmla="*/ 0 w 3926272"/>
              <a:gd name="connsiteY0" fmla="*/ 2 h 5641021"/>
              <a:gd name="connsiteX1" fmla="*/ 3388948 w 3926272"/>
              <a:gd name="connsiteY1" fmla="*/ 2733 h 5641021"/>
              <a:gd name="connsiteX2" fmla="*/ 3926272 w 3926272"/>
              <a:gd name="connsiteY2" fmla="*/ 5641021 h 5641021"/>
              <a:gd name="connsiteX3" fmla="*/ 0 w 3926272"/>
              <a:gd name="connsiteY3" fmla="*/ 5143502 h 5641021"/>
              <a:gd name="connsiteX4" fmla="*/ 0 w 3926272"/>
              <a:gd name="connsiteY4" fmla="*/ 2 h 5641021"/>
              <a:gd name="connsiteX0" fmla="*/ 0 w 3900834"/>
              <a:gd name="connsiteY0" fmla="*/ 2 h 5302617"/>
              <a:gd name="connsiteX1" fmla="*/ 3388948 w 3900834"/>
              <a:gd name="connsiteY1" fmla="*/ 2733 h 5302617"/>
              <a:gd name="connsiteX2" fmla="*/ 3900834 w 3900834"/>
              <a:gd name="connsiteY2" fmla="*/ 5302617 h 5302617"/>
              <a:gd name="connsiteX3" fmla="*/ 0 w 3900834"/>
              <a:gd name="connsiteY3" fmla="*/ 5143502 h 5302617"/>
              <a:gd name="connsiteX4" fmla="*/ 0 w 3900834"/>
              <a:gd name="connsiteY4" fmla="*/ 2 h 5302617"/>
              <a:gd name="connsiteX0" fmla="*/ 0 w 3898007"/>
              <a:gd name="connsiteY0" fmla="*/ 2 h 5195752"/>
              <a:gd name="connsiteX1" fmla="*/ 3388948 w 3898007"/>
              <a:gd name="connsiteY1" fmla="*/ 2733 h 5195752"/>
              <a:gd name="connsiteX2" fmla="*/ 3898007 w 3898007"/>
              <a:gd name="connsiteY2" fmla="*/ 5195752 h 5195752"/>
              <a:gd name="connsiteX3" fmla="*/ 0 w 3898007"/>
              <a:gd name="connsiteY3" fmla="*/ 5143502 h 5195752"/>
              <a:gd name="connsiteX4" fmla="*/ 0 w 3898007"/>
              <a:gd name="connsiteY4" fmla="*/ 2 h 5195752"/>
              <a:gd name="connsiteX0" fmla="*/ 0 w 3895181"/>
              <a:gd name="connsiteY0" fmla="*/ 2 h 5143502"/>
              <a:gd name="connsiteX1" fmla="*/ 3388948 w 3895181"/>
              <a:gd name="connsiteY1" fmla="*/ 2733 h 5143502"/>
              <a:gd name="connsiteX2" fmla="*/ 3895181 w 3895181"/>
              <a:gd name="connsiteY2" fmla="*/ 5035459 h 5143502"/>
              <a:gd name="connsiteX3" fmla="*/ 0 w 3895181"/>
              <a:gd name="connsiteY3" fmla="*/ 5143502 h 5143502"/>
              <a:gd name="connsiteX4" fmla="*/ 0 w 3895181"/>
              <a:gd name="connsiteY4" fmla="*/ 2 h 514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5181" h="5143502">
                <a:moveTo>
                  <a:pt x="0" y="2"/>
                </a:moveTo>
                <a:lnTo>
                  <a:pt x="3388948" y="2733"/>
                </a:lnTo>
                <a:lnTo>
                  <a:pt x="3895181" y="5035459"/>
                </a:lnTo>
                <a:lnTo>
                  <a:pt x="0" y="5143502"/>
                </a:lnTo>
                <a:lnTo>
                  <a:pt x="0" y="2"/>
                </a:lnTo>
                <a:close/>
              </a:path>
            </a:pathLst>
          </a:custGeom>
          <a:solidFill>
            <a:srgbClr val="1B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xmlns="" id="{25C15822-181B-464F-9384-45CC8E47D4FB}"/>
              </a:ext>
            </a:extLst>
          </p:cNvPr>
          <p:cNvSpPr/>
          <p:nvPr/>
        </p:nvSpPr>
        <p:spPr>
          <a:xfrm flipH="1">
            <a:off x="667127" y="567927"/>
            <a:ext cx="4752528" cy="3546763"/>
          </a:xfrm>
          <a:custGeom>
            <a:avLst/>
            <a:gdLst>
              <a:gd name="connsiteX0" fmla="*/ 0 w 1510121"/>
              <a:gd name="connsiteY0" fmla="*/ 0 h 1126988"/>
              <a:gd name="connsiteX1" fmla="*/ 714343 w 1510121"/>
              <a:gd name="connsiteY1" fmla="*/ 1126988 h 1126988"/>
              <a:gd name="connsiteX2" fmla="*/ 1510121 w 1510121"/>
              <a:gd name="connsiteY2" fmla="*/ 1123485 h 1126988"/>
              <a:gd name="connsiteX3" fmla="*/ 798064 w 1510121"/>
              <a:gd name="connsiteY3" fmla="*/ 102 h 1126988"/>
            </a:gdLst>
            <a:ahLst/>
            <a:cxnLst>
              <a:cxn ang="0">
                <a:pos x="connsiteX0" y="connsiteY0"/>
              </a:cxn>
              <a:cxn ang="0">
                <a:pos x="connsiteX1" y="connsiteY1"/>
              </a:cxn>
              <a:cxn ang="0">
                <a:pos x="connsiteX2" y="connsiteY2"/>
              </a:cxn>
              <a:cxn ang="0">
                <a:pos x="connsiteX3" y="connsiteY3"/>
              </a:cxn>
            </a:cxnLst>
            <a:rect l="l" t="t" r="r" b="b"/>
            <a:pathLst>
              <a:path w="1510121" h="1126988">
                <a:moveTo>
                  <a:pt x="0" y="0"/>
                </a:moveTo>
                <a:lnTo>
                  <a:pt x="714343" y="1126988"/>
                </a:lnTo>
                <a:lnTo>
                  <a:pt x="1510121" y="1123485"/>
                </a:lnTo>
                <a:lnTo>
                  <a:pt x="798064" y="102"/>
                </a:ln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形状 25">
            <a:extLst>
              <a:ext uri="{FF2B5EF4-FFF2-40B4-BE49-F238E27FC236}">
                <a16:creationId xmlns:a16="http://schemas.microsoft.com/office/drawing/2014/main" xmlns="" id="{C7C5B49F-FD44-4756-979C-5283FB503C42}"/>
              </a:ext>
            </a:extLst>
          </p:cNvPr>
          <p:cNvSpPr/>
          <p:nvPr/>
        </p:nvSpPr>
        <p:spPr>
          <a:xfrm flipH="1">
            <a:off x="122504" y="1168376"/>
            <a:ext cx="2653725" cy="1980448"/>
          </a:xfrm>
          <a:custGeom>
            <a:avLst/>
            <a:gdLst>
              <a:gd name="connsiteX0" fmla="*/ 0 w 1510121"/>
              <a:gd name="connsiteY0" fmla="*/ 0 h 1126988"/>
              <a:gd name="connsiteX1" fmla="*/ 714343 w 1510121"/>
              <a:gd name="connsiteY1" fmla="*/ 1126988 h 1126988"/>
              <a:gd name="connsiteX2" fmla="*/ 1510121 w 1510121"/>
              <a:gd name="connsiteY2" fmla="*/ 1123485 h 1126988"/>
              <a:gd name="connsiteX3" fmla="*/ 798064 w 1510121"/>
              <a:gd name="connsiteY3" fmla="*/ 102 h 1126988"/>
            </a:gdLst>
            <a:ahLst/>
            <a:cxnLst>
              <a:cxn ang="0">
                <a:pos x="connsiteX0" y="connsiteY0"/>
              </a:cxn>
              <a:cxn ang="0">
                <a:pos x="connsiteX1" y="connsiteY1"/>
              </a:cxn>
              <a:cxn ang="0">
                <a:pos x="connsiteX2" y="connsiteY2"/>
              </a:cxn>
              <a:cxn ang="0">
                <a:pos x="connsiteX3" y="connsiteY3"/>
              </a:cxn>
            </a:cxnLst>
            <a:rect l="l" t="t" r="r" b="b"/>
            <a:pathLst>
              <a:path w="1510121" h="1126988">
                <a:moveTo>
                  <a:pt x="0" y="0"/>
                </a:moveTo>
                <a:lnTo>
                  <a:pt x="714343" y="1126988"/>
                </a:lnTo>
                <a:lnTo>
                  <a:pt x="1510121" y="1123485"/>
                </a:lnTo>
                <a:lnTo>
                  <a:pt x="798064" y="102"/>
                </a:lnTo>
                <a:close/>
              </a:path>
            </a:pathLst>
          </a:custGeom>
          <a:solidFill>
            <a:schemeClr val="tx1">
              <a:lumMod val="65000"/>
              <a:lumOff val="3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0" name="矩形 29">
            <a:extLst>
              <a:ext uri="{FF2B5EF4-FFF2-40B4-BE49-F238E27FC236}">
                <a16:creationId xmlns:a16="http://schemas.microsoft.com/office/drawing/2014/main" xmlns="" id="{0A035679-ED33-40F8-8548-41451F31AA56}"/>
              </a:ext>
            </a:extLst>
          </p:cNvPr>
          <p:cNvSpPr/>
          <p:nvPr/>
        </p:nvSpPr>
        <p:spPr>
          <a:xfrm>
            <a:off x="5091581" y="1069742"/>
            <a:ext cx="3656883" cy="1862048"/>
          </a:xfrm>
          <a:prstGeom prst="rect">
            <a:avLst/>
          </a:prstGeom>
        </p:spPr>
        <p:txBody>
          <a:bodyPr wrap="square">
            <a:spAutoFit/>
          </a:bodyPr>
          <a:lstStyle/>
          <a:p>
            <a:pPr fontAlgn="auto">
              <a:spcBef>
                <a:spcPts val="0"/>
              </a:spcBef>
              <a:spcAft>
                <a:spcPts val="0"/>
              </a:spcAft>
              <a:defRPr/>
            </a:pPr>
            <a:r>
              <a:rPr lang="en-US" altLang="zh-CN" sz="11500" spc="300" dirty="0" smtClean="0">
                <a:solidFill>
                  <a:srgbClr val="1B3C4B"/>
                </a:solidFill>
                <a:latin typeface="Agency FB" panose="020B0503020202020204" pitchFamily="34" charset="0"/>
                <a:cs typeface="+mn-ea"/>
                <a:sym typeface="+mn-lt"/>
              </a:rPr>
              <a:t>Thanks</a:t>
            </a:r>
            <a:endParaRPr lang="zh-CN" altLang="en-US" sz="11500" spc="300" dirty="0">
              <a:solidFill>
                <a:srgbClr val="1B3C4B"/>
              </a:solidFill>
              <a:latin typeface="Agency FB" panose="020B0503020202020204" pitchFamily="34" charset="0"/>
              <a:cs typeface="+mn-ea"/>
              <a:sym typeface="+mn-lt"/>
            </a:endParaRPr>
          </a:p>
        </p:txBody>
      </p:sp>
    </p:spTree>
    <p:extLst>
      <p:ext uri="{BB962C8B-B14F-4D97-AF65-F5344CB8AC3E}">
        <p14:creationId xmlns:p14="http://schemas.microsoft.com/office/powerpoint/2010/main" val="309656422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en-US" altLang="zh-CN" sz="2000" dirty="0">
                <a:latin typeface="+mn-ea"/>
              </a:rPr>
              <a:t>Mahout</a:t>
            </a:r>
            <a:r>
              <a:rPr lang="zh-CN" altLang="en-US" sz="2000" dirty="0">
                <a:latin typeface="+mn-ea"/>
              </a:rPr>
              <a:t>是一个北印度语的单词，指的是驱使大象的</a:t>
            </a:r>
            <a:r>
              <a:rPr lang="zh-CN" altLang="en-US" sz="2000" dirty="0" smtClean="0">
                <a:latin typeface="+mn-ea"/>
              </a:rPr>
              <a:t>人</a:t>
            </a:r>
            <a:endParaRPr lang="en-US" altLang="zh-CN" sz="2000" dirty="0">
              <a:latin typeface="+mn-ea"/>
            </a:endParaRPr>
          </a:p>
          <a:p>
            <a:r>
              <a:rPr lang="en-US" altLang="zh-CN" sz="2000" dirty="0">
                <a:latin typeface="+mn-ea"/>
              </a:rPr>
              <a:t>Mahout </a:t>
            </a:r>
            <a:r>
              <a:rPr lang="zh-CN" altLang="en-US" sz="2000" dirty="0">
                <a:latin typeface="+mn-ea"/>
              </a:rPr>
              <a:t>是一个很强大的数据挖掘工具，是一个分布式机器学习算法的集合，包括：被称为</a:t>
            </a:r>
            <a:r>
              <a:rPr lang="en-US" altLang="zh-CN" sz="2000" dirty="0">
                <a:latin typeface="+mn-ea"/>
              </a:rPr>
              <a:t>Taste</a:t>
            </a:r>
            <a:r>
              <a:rPr lang="zh-CN" altLang="en-US" sz="2000" dirty="0">
                <a:latin typeface="+mn-ea"/>
              </a:rPr>
              <a:t>的分布式协同过滤的实现、分类、聚类</a:t>
            </a:r>
            <a:r>
              <a:rPr lang="zh-CN" altLang="en-US" sz="2000" dirty="0" smtClean="0">
                <a:latin typeface="+mn-ea"/>
              </a:rPr>
              <a:t>等</a:t>
            </a:r>
            <a:endParaRPr lang="en-US" altLang="zh-CN" sz="2000" dirty="0" smtClean="0">
              <a:latin typeface="+mn-ea"/>
            </a:endParaRPr>
          </a:p>
          <a:p>
            <a:r>
              <a:rPr lang="en-US" altLang="zh-CN" sz="2000" dirty="0">
                <a:latin typeface="+mn-ea"/>
              </a:rPr>
              <a:t>Mahout</a:t>
            </a:r>
            <a:r>
              <a:rPr lang="zh-CN" altLang="en-US" sz="2000" dirty="0">
                <a:latin typeface="+mn-ea"/>
              </a:rPr>
              <a:t>的大量工作不只是传统的实现这些算法，也实现将这些</a:t>
            </a:r>
            <a:r>
              <a:rPr lang="zh-CN" altLang="en-US" sz="2000" dirty="0" smtClean="0">
                <a:latin typeface="+mn-ea"/>
              </a:rPr>
              <a:t>算法工作</a:t>
            </a:r>
            <a:r>
              <a:rPr lang="zh-CN" altLang="en-US" sz="2000" dirty="0">
                <a:latin typeface="+mn-ea"/>
              </a:rPr>
              <a:t>在</a:t>
            </a:r>
            <a:r>
              <a:rPr lang="en-US" altLang="zh-CN" sz="2000" dirty="0" err="1">
                <a:latin typeface="+mn-ea"/>
              </a:rPr>
              <a:t>hadoop</a:t>
            </a:r>
            <a:r>
              <a:rPr lang="zh-CN" altLang="en-US" sz="2000" dirty="0">
                <a:latin typeface="+mn-ea"/>
              </a:rPr>
              <a:t>之上。</a:t>
            </a:r>
            <a:r>
              <a:rPr lang="en-US" altLang="zh-CN" sz="2000" dirty="0" err="1">
                <a:latin typeface="+mn-ea"/>
              </a:rPr>
              <a:t>Hadoop</a:t>
            </a:r>
            <a:r>
              <a:rPr lang="zh-CN" altLang="en-US" sz="2000" dirty="0">
                <a:latin typeface="+mn-ea"/>
              </a:rPr>
              <a:t>的吉祥物是一头大象，这也解释了</a:t>
            </a:r>
            <a:r>
              <a:rPr lang="en-US" altLang="zh-CN" sz="2000" dirty="0">
                <a:latin typeface="+mn-ea"/>
              </a:rPr>
              <a:t>Mahout</a:t>
            </a:r>
            <a:r>
              <a:rPr lang="zh-CN" altLang="en-US" sz="2000" dirty="0">
                <a:latin typeface="+mn-ea"/>
              </a:rPr>
              <a:t>的工程名字</a:t>
            </a:r>
          </a:p>
          <a:p>
            <a:endParaRPr lang="zh-CN" altLang="en-US" sz="20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dirty="0" smtClean="0">
                <a:solidFill>
                  <a:srgbClr val="778495"/>
                </a:solidFill>
                <a:latin typeface="微软雅黑" panose="020B0503020204020204" pitchFamily="34" charset="-122"/>
                <a:ea typeface="微软雅黑" panose="020B0503020204020204" pitchFamily="34" charset="-122"/>
              </a:rPr>
              <a:t>Mahout</a:t>
            </a:r>
            <a:r>
              <a:rPr lang="zh-CN" altLang="en-US" sz="2400" dirty="0" smtClean="0">
                <a:solidFill>
                  <a:srgbClr val="778495"/>
                </a:solidFill>
                <a:latin typeface="微软雅黑" panose="020B0503020204020204" pitchFamily="34" charset="-122"/>
                <a:ea typeface="微软雅黑" panose="020B0503020204020204" pitchFamily="34" charset="-122"/>
              </a:rPr>
              <a:t>简介</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5508104" y="3099236"/>
            <a:ext cx="2514286" cy="1704762"/>
          </a:xfrm>
          <a:prstGeom prst="rect">
            <a:avLst/>
          </a:prstGeom>
        </p:spPr>
      </p:pic>
    </p:spTree>
    <p:extLst>
      <p:ext uri="{BB962C8B-B14F-4D97-AF65-F5344CB8AC3E}">
        <p14:creationId xmlns:p14="http://schemas.microsoft.com/office/powerpoint/2010/main" val="27873501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en-US" altLang="zh-CN" sz="2000" dirty="0" smtClean="0">
                <a:latin typeface="+mn-ea"/>
              </a:rPr>
              <a:t>Mahout</a:t>
            </a:r>
            <a:r>
              <a:rPr lang="zh-CN" altLang="en-US" sz="2000" dirty="0" smtClean="0">
                <a:latin typeface="+mn-ea"/>
              </a:rPr>
              <a:t>的历史</a:t>
            </a:r>
            <a:endParaRPr lang="en-US" altLang="zh-CN" sz="2000" dirty="0" smtClean="0">
              <a:latin typeface="+mn-ea"/>
            </a:endParaRPr>
          </a:p>
          <a:p>
            <a:pPr lvl="1"/>
            <a:r>
              <a:rPr lang="en-US" altLang="zh-CN" sz="1600" dirty="0">
                <a:latin typeface="+mn-ea"/>
              </a:rPr>
              <a:t>Mahout</a:t>
            </a:r>
            <a:r>
              <a:rPr lang="zh-CN" altLang="en-US" sz="1600" dirty="0" smtClean="0">
                <a:latin typeface="+mn-ea"/>
              </a:rPr>
              <a:t>项目</a:t>
            </a:r>
            <a:r>
              <a:rPr lang="zh-CN" altLang="en-US" sz="1600" dirty="0">
                <a:latin typeface="+mn-ea"/>
              </a:rPr>
              <a:t>开始于</a:t>
            </a:r>
            <a:r>
              <a:rPr lang="en-US" altLang="zh-CN" sz="1600" dirty="0">
                <a:latin typeface="+mn-ea"/>
              </a:rPr>
              <a:t>2008</a:t>
            </a:r>
            <a:r>
              <a:rPr lang="zh-CN" altLang="en-US" sz="1600" dirty="0">
                <a:latin typeface="+mn-ea"/>
              </a:rPr>
              <a:t>年，作为</a:t>
            </a:r>
            <a:r>
              <a:rPr lang="en-US" altLang="zh-CN" sz="1600" dirty="0">
                <a:latin typeface="+mn-ea"/>
              </a:rPr>
              <a:t>Apache </a:t>
            </a:r>
            <a:r>
              <a:rPr lang="en-US" altLang="zh-CN" sz="1600" dirty="0" err="1">
                <a:latin typeface="+mn-ea"/>
              </a:rPr>
              <a:t>Lucene</a:t>
            </a:r>
            <a:r>
              <a:rPr lang="zh-CN" altLang="en-US" sz="1600" dirty="0">
                <a:latin typeface="+mn-ea"/>
              </a:rPr>
              <a:t>的子</a:t>
            </a:r>
            <a:r>
              <a:rPr lang="zh-CN" altLang="en-US" sz="1600" dirty="0" smtClean="0">
                <a:latin typeface="+mn-ea"/>
              </a:rPr>
              <a:t>项目</a:t>
            </a:r>
            <a:endParaRPr lang="en-US" altLang="zh-CN" sz="1600" dirty="0" smtClean="0">
              <a:latin typeface="+mn-ea"/>
            </a:endParaRPr>
          </a:p>
          <a:p>
            <a:pPr lvl="1"/>
            <a:r>
              <a:rPr lang="en-US" altLang="zh-CN" sz="1600" dirty="0" smtClean="0">
                <a:latin typeface="+mn-ea"/>
              </a:rPr>
              <a:t>Apache </a:t>
            </a:r>
            <a:r>
              <a:rPr lang="en-US" altLang="zh-CN" sz="1600" dirty="0" err="1">
                <a:latin typeface="+mn-ea"/>
              </a:rPr>
              <a:t>Lucene</a:t>
            </a:r>
            <a:r>
              <a:rPr lang="zh-CN" altLang="en-US" sz="1600" dirty="0">
                <a:latin typeface="+mn-ea"/>
              </a:rPr>
              <a:t>项目是大家熟知的开源</a:t>
            </a:r>
            <a:r>
              <a:rPr lang="zh-CN" altLang="en-US" sz="1600" dirty="0" smtClean="0">
                <a:latin typeface="+mn-ea"/>
              </a:rPr>
              <a:t>搜索引擎，</a:t>
            </a:r>
            <a:r>
              <a:rPr lang="en-US" altLang="zh-CN" sz="1600" dirty="0" err="1" smtClean="0">
                <a:latin typeface="+mn-ea"/>
              </a:rPr>
              <a:t>Lucene</a:t>
            </a:r>
            <a:r>
              <a:rPr lang="zh-CN" altLang="en-US" sz="1600" dirty="0">
                <a:latin typeface="+mn-ea"/>
              </a:rPr>
              <a:t>提供了搜索、文本挖掘和信息检索的高级实现。在计算机科学领域，这些概念和机器学习技术近似，像 聚类、分类。所以，</a:t>
            </a:r>
            <a:r>
              <a:rPr lang="en-US" altLang="zh-CN" sz="1600" dirty="0" err="1">
                <a:latin typeface="+mn-ea"/>
              </a:rPr>
              <a:t>Lucene</a:t>
            </a:r>
            <a:r>
              <a:rPr lang="zh-CN" altLang="en-US" sz="1600" dirty="0">
                <a:latin typeface="+mn-ea"/>
              </a:rPr>
              <a:t>贡献者的一部分机器学习相关工作被剥离进入子项目。不久后，</a:t>
            </a:r>
            <a:r>
              <a:rPr lang="en-US" altLang="zh-CN" sz="1600" dirty="0">
                <a:latin typeface="+mn-ea"/>
              </a:rPr>
              <a:t>Mahout</a:t>
            </a:r>
            <a:r>
              <a:rPr lang="zh-CN" altLang="en-US" sz="1600" dirty="0">
                <a:latin typeface="+mn-ea"/>
              </a:rPr>
              <a:t>吸收进“</a:t>
            </a:r>
            <a:r>
              <a:rPr lang="en-US" altLang="zh-CN" sz="1600" dirty="0">
                <a:latin typeface="+mn-ea"/>
              </a:rPr>
              <a:t>Taste”</a:t>
            </a:r>
            <a:r>
              <a:rPr lang="zh-CN" altLang="en-US" sz="1600" dirty="0">
                <a:latin typeface="+mn-ea"/>
              </a:rPr>
              <a:t>开源协同过滤的</a:t>
            </a:r>
            <a:r>
              <a:rPr lang="zh-CN" altLang="en-US" sz="1600" dirty="0" smtClean="0">
                <a:latin typeface="+mn-ea"/>
              </a:rPr>
              <a:t>项目</a:t>
            </a:r>
            <a:endParaRPr lang="en-US" altLang="zh-CN" sz="1600" dirty="0" smtClean="0">
              <a:latin typeface="+mn-ea"/>
            </a:endParaRPr>
          </a:p>
          <a:p>
            <a:pPr lvl="1"/>
            <a:r>
              <a:rPr lang="zh-CN" altLang="en-US" sz="1600" dirty="0" smtClean="0">
                <a:latin typeface="+mn-ea"/>
              </a:rPr>
              <a:t>自</a:t>
            </a:r>
            <a:r>
              <a:rPr lang="en-US" altLang="zh-CN" sz="1600" dirty="0">
                <a:latin typeface="+mn-ea"/>
              </a:rPr>
              <a:t>2010.4</a:t>
            </a:r>
            <a:r>
              <a:rPr lang="zh-CN" altLang="en-US" sz="1600" dirty="0">
                <a:latin typeface="+mn-ea"/>
              </a:rPr>
              <a:t>月起，</a:t>
            </a:r>
            <a:r>
              <a:rPr lang="en-US" altLang="zh-CN" sz="1600" dirty="0">
                <a:latin typeface="+mn-ea"/>
              </a:rPr>
              <a:t>Mahout</a:t>
            </a:r>
            <a:r>
              <a:rPr lang="zh-CN" altLang="en-US" sz="1600" dirty="0">
                <a:latin typeface="+mn-ea"/>
              </a:rPr>
              <a:t>成为</a:t>
            </a:r>
            <a:r>
              <a:rPr lang="en-US" altLang="zh-CN" sz="1600" dirty="0">
                <a:latin typeface="+mn-ea"/>
              </a:rPr>
              <a:t>Apache</a:t>
            </a:r>
            <a:r>
              <a:rPr lang="zh-CN" altLang="en-US" sz="1600" dirty="0">
                <a:latin typeface="+mn-ea"/>
              </a:rPr>
              <a:t>的顶级项目。</a:t>
            </a:r>
          </a:p>
          <a:p>
            <a:endParaRPr lang="zh-CN" altLang="en-US" sz="20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dirty="0" smtClean="0">
                <a:solidFill>
                  <a:srgbClr val="778495"/>
                </a:solidFill>
                <a:latin typeface="微软雅黑" panose="020B0503020204020204" pitchFamily="34" charset="-122"/>
                <a:ea typeface="微软雅黑" panose="020B0503020204020204" pitchFamily="34" charset="-122"/>
              </a:rPr>
              <a:t>Mahout</a:t>
            </a:r>
            <a:r>
              <a:rPr lang="zh-CN" altLang="en-US" sz="2400" dirty="0" smtClean="0">
                <a:solidFill>
                  <a:srgbClr val="778495"/>
                </a:solidFill>
                <a:latin typeface="微软雅黑" panose="020B0503020204020204" pitchFamily="34" charset="-122"/>
                <a:ea typeface="微软雅黑" panose="020B0503020204020204" pitchFamily="34" charset="-122"/>
              </a:rPr>
              <a:t>简介</a:t>
            </a:r>
            <a:endParaRPr lang="en-GB" altLang="zh-CN" sz="2400" dirty="0">
              <a:solidFill>
                <a:srgbClr val="77849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166699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en-US" altLang="zh-CN" sz="2000" dirty="0" smtClean="0">
                <a:latin typeface="+mn-ea"/>
              </a:rPr>
              <a:t>Mahout</a:t>
            </a:r>
            <a:r>
              <a:rPr lang="zh-CN" altLang="en-US" sz="2000" dirty="0" smtClean="0">
                <a:latin typeface="+mn-ea"/>
              </a:rPr>
              <a:t>的功能</a:t>
            </a:r>
            <a:endParaRPr lang="zh-CN" altLang="en-US" sz="20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dirty="0" smtClean="0">
                <a:solidFill>
                  <a:srgbClr val="778495"/>
                </a:solidFill>
                <a:latin typeface="微软雅黑" panose="020B0503020204020204" pitchFamily="34" charset="-122"/>
                <a:ea typeface="微软雅黑" panose="020B0503020204020204" pitchFamily="34" charset="-122"/>
              </a:rPr>
              <a:t>Mahout</a:t>
            </a:r>
            <a:r>
              <a:rPr lang="zh-CN" altLang="en-US" sz="2400" dirty="0" smtClean="0">
                <a:solidFill>
                  <a:srgbClr val="778495"/>
                </a:solidFill>
                <a:latin typeface="微软雅黑" panose="020B0503020204020204" pitchFamily="34" charset="-122"/>
                <a:ea typeface="微软雅黑" panose="020B0503020204020204" pitchFamily="34" charset="-122"/>
              </a:rPr>
              <a:t>简介</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691680" y="1203598"/>
            <a:ext cx="5760640" cy="3177539"/>
          </a:xfrm>
          <a:prstGeom prst="rect">
            <a:avLst/>
          </a:prstGeom>
        </p:spPr>
      </p:pic>
    </p:spTree>
    <p:extLst>
      <p:ext uri="{BB962C8B-B14F-4D97-AF65-F5344CB8AC3E}">
        <p14:creationId xmlns:p14="http://schemas.microsoft.com/office/powerpoint/2010/main" val="232687438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p:cNvSpPr/>
          <p:nvPr/>
        </p:nvSpPr>
        <p:spPr>
          <a:xfrm>
            <a:off x="0" y="0"/>
            <a:ext cx="3419872" cy="5150534"/>
          </a:xfrm>
          <a:custGeom>
            <a:avLst/>
            <a:gdLst>
              <a:gd name="connsiteX0" fmla="*/ 0 w 5580112"/>
              <a:gd name="connsiteY0" fmla="*/ 0 h 5143500"/>
              <a:gd name="connsiteX1" fmla="*/ 5580112 w 5580112"/>
              <a:gd name="connsiteY1" fmla="*/ 0 h 5143500"/>
              <a:gd name="connsiteX2" fmla="*/ 5580112 w 5580112"/>
              <a:gd name="connsiteY2" fmla="*/ 5143500 h 5143500"/>
              <a:gd name="connsiteX3" fmla="*/ 0 w 5580112"/>
              <a:gd name="connsiteY3" fmla="*/ 5143500 h 5143500"/>
              <a:gd name="connsiteX4" fmla="*/ 0 w 5580112"/>
              <a:gd name="connsiteY4" fmla="*/ 0 h 5143500"/>
              <a:gd name="connsiteX0" fmla="*/ 0 w 5580112"/>
              <a:gd name="connsiteY0" fmla="*/ 0 h 5150534"/>
              <a:gd name="connsiteX1" fmla="*/ 5580112 w 5580112"/>
              <a:gd name="connsiteY1" fmla="*/ 0 h 5150534"/>
              <a:gd name="connsiteX2" fmla="*/ 2028020 w 5580112"/>
              <a:gd name="connsiteY2" fmla="*/ 5150534 h 5150534"/>
              <a:gd name="connsiteX3" fmla="*/ 0 w 5580112"/>
              <a:gd name="connsiteY3" fmla="*/ 5143500 h 5150534"/>
              <a:gd name="connsiteX4" fmla="*/ 0 w 5580112"/>
              <a:gd name="connsiteY4" fmla="*/ 0 h 5150534"/>
              <a:gd name="connsiteX0" fmla="*/ 0 w 5580112"/>
              <a:gd name="connsiteY0" fmla="*/ 0 h 5150534"/>
              <a:gd name="connsiteX1" fmla="*/ 5580112 w 5580112"/>
              <a:gd name="connsiteY1" fmla="*/ 0 h 5150534"/>
              <a:gd name="connsiteX2" fmla="*/ 2464118 w 5580112"/>
              <a:gd name="connsiteY2" fmla="*/ 5150534 h 5150534"/>
              <a:gd name="connsiteX3" fmla="*/ 0 w 5580112"/>
              <a:gd name="connsiteY3" fmla="*/ 5143500 h 5150534"/>
              <a:gd name="connsiteX4" fmla="*/ 0 w 5580112"/>
              <a:gd name="connsiteY4" fmla="*/ 0 h 5150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112" h="5150534">
                <a:moveTo>
                  <a:pt x="0" y="0"/>
                </a:moveTo>
                <a:lnTo>
                  <a:pt x="5580112" y="0"/>
                </a:lnTo>
                <a:lnTo>
                  <a:pt x="2464118" y="5150534"/>
                </a:lnTo>
                <a:lnTo>
                  <a:pt x="0" y="514350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31641" y="-4748"/>
            <a:ext cx="2089148" cy="920314"/>
          </a:xfrm>
          <a:custGeom>
            <a:avLst/>
            <a:gdLst>
              <a:gd name="connsiteX0" fmla="*/ 0 w 1728192"/>
              <a:gd name="connsiteY0" fmla="*/ 0 h 915566"/>
              <a:gd name="connsiteX1" fmla="*/ 1728192 w 1728192"/>
              <a:gd name="connsiteY1" fmla="*/ 0 h 915566"/>
              <a:gd name="connsiteX2" fmla="*/ 1728192 w 1728192"/>
              <a:gd name="connsiteY2" fmla="*/ 915566 h 915566"/>
              <a:gd name="connsiteX3" fmla="*/ 0 w 1728192"/>
              <a:gd name="connsiteY3" fmla="*/ 915566 h 915566"/>
              <a:gd name="connsiteX4" fmla="*/ 0 w 1728192"/>
              <a:gd name="connsiteY4" fmla="*/ 0 h 915566"/>
              <a:gd name="connsiteX0" fmla="*/ 0 w 2086001"/>
              <a:gd name="connsiteY0" fmla="*/ 0 h 915566"/>
              <a:gd name="connsiteX1" fmla="*/ 2086001 w 2086001"/>
              <a:gd name="connsiteY1" fmla="*/ 7952 h 915566"/>
              <a:gd name="connsiteX2" fmla="*/ 1728192 w 2086001"/>
              <a:gd name="connsiteY2" fmla="*/ 915566 h 915566"/>
              <a:gd name="connsiteX3" fmla="*/ 0 w 2086001"/>
              <a:gd name="connsiteY3" fmla="*/ 915566 h 915566"/>
              <a:gd name="connsiteX4" fmla="*/ 0 w 2086001"/>
              <a:gd name="connsiteY4" fmla="*/ 0 h 915566"/>
              <a:gd name="connsiteX0" fmla="*/ 0 w 2086001"/>
              <a:gd name="connsiteY0" fmla="*/ 0 h 915566"/>
              <a:gd name="connsiteX1" fmla="*/ 2086001 w 2086001"/>
              <a:gd name="connsiteY1" fmla="*/ 7952 h 915566"/>
              <a:gd name="connsiteX2" fmla="*/ 1744095 w 2086001"/>
              <a:gd name="connsiteY2" fmla="*/ 907615 h 915566"/>
              <a:gd name="connsiteX3" fmla="*/ 0 w 2086001"/>
              <a:gd name="connsiteY3" fmla="*/ 915566 h 915566"/>
              <a:gd name="connsiteX4" fmla="*/ 0 w 2086001"/>
              <a:gd name="connsiteY4" fmla="*/ 0 h 915566"/>
              <a:gd name="connsiteX0" fmla="*/ 0 w 2054195"/>
              <a:gd name="connsiteY0" fmla="*/ 0 h 915566"/>
              <a:gd name="connsiteX1" fmla="*/ 2054195 w 2054195"/>
              <a:gd name="connsiteY1" fmla="*/ 0 h 915566"/>
              <a:gd name="connsiteX2" fmla="*/ 1744095 w 2054195"/>
              <a:gd name="connsiteY2" fmla="*/ 907615 h 915566"/>
              <a:gd name="connsiteX3" fmla="*/ 0 w 2054195"/>
              <a:gd name="connsiteY3" fmla="*/ 915566 h 915566"/>
              <a:gd name="connsiteX4" fmla="*/ 0 w 2054195"/>
              <a:gd name="connsiteY4" fmla="*/ 0 h 915566"/>
              <a:gd name="connsiteX0" fmla="*/ 0 w 2070098"/>
              <a:gd name="connsiteY0" fmla="*/ 0 h 915566"/>
              <a:gd name="connsiteX1" fmla="*/ 2070098 w 2070098"/>
              <a:gd name="connsiteY1" fmla="*/ 7952 h 915566"/>
              <a:gd name="connsiteX2" fmla="*/ 1744095 w 2070098"/>
              <a:gd name="connsiteY2" fmla="*/ 907615 h 915566"/>
              <a:gd name="connsiteX3" fmla="*/ 0 w 2070098"/>
              <a:gd name="connsiteY3" fmla="*/ 915566 h 915566"/>
              <a:gd name="connsiteX4" fmla="*/ 0 w 2070098"/>
              <a:gd name="connsiteY4" fmla="*/ 0 h 915566"/>
              <a:gd name="connsiteX0" fmla="*/ 357808 w 2070098"/>
              <a:gd name="connsiteY0" fmla="*/ 7951 h 907614"/>
              <a:gd name="connsiteX1" fmla="*/ 2070098 w 2070098"/>
              <a:gd name="connsiteY1" fmla="*/ 0 h 907614"/>
              <a:gd name="connsiteX2" fmla="*/ 1744095 w 2070098"/>
              <a:gd name="connsiteY2" fmla="*/ 899663 h 907614"/>
              <a:gd name="connsiteX3" fmla="*/ 0 w 2070098"/>
              <a:gd name="connsiteY3" fmla="*/ 907614 h 907614"/>
              <a:gd name="connsiteX4" fmla="*/ 357808 w 2070098"/>
              <a:gd name="connsiteY4" fmla="*/ 7951 h 907614"/>
              <a:gd name="connsiteX0" fmla="*/ 381662 w 2070098"/>
              <a:gd name="connsiteY0" fmla="*/ 0 h 915566"/>
              <a:gd name="connsiteX1" fmla="*/ 2070098 w 2070098"/>
              <a:gd name="connsiteY1" fmla="*/ 7952 h 915566"/>
              <a:gd name="connsiteX2" fmla="*/ 1744095 w 2070098"/>
              <a:gd name="connsiteY2" fmla="*/ 907615 h 915566"/>
              <a:gd name="connsiteX3" fmla="*/ 0 w 2070098"/>
              <a:gd name="connsiteY3" fmla="*/ 915566 h 915566"/>
              <a:gd name="connsiteX4" fmla="*/ 381662 w 2070098"/>
              <a:gd name="connsiteY4" fmla="*/ 0 h 915566"/>
              <a:gd name="connsiteX0" fmla="*/ 381662 w 2089148"/>
              <a:gd name="connsiteY0" fmla="*/ 4748 h 920314"/>
              <a:gd name="connsiteX1" fmla="*/ 2089148 w 2089148"/>
              <a:gd name="connsiteY1" fmla="*/ 0 h 920314"/>
              <a:gd name="connsiteX2" fmla="*/ 1744095 w 2089148"/>
              <a:gd name="connsiteY2" fmla="*/ 912363 h 920314"/>
              <a:gd name="connsiteX3" fmla="*/ 0 w 2089148"/>
              <a:gd name="connsiteY3" fmla="*/ 920314 h 920314"/>
              <a:gd name="connsiteX4" fmla="*/ 381662 w 2089148"/>
              <a:gd name="connsiteY4" fmla="*/ 4748 h 92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148" h="920314">
                <a:moveTo>
                  <a:pt x="381662" y="4748"/>
                </a:moveTo>
                <a:lnTo>
                  <a:pt x="2089148" y="0"/>
                </a:lnTo>
                <a:lnTo>
                  <a:pt x="1744095" y="912363"/>
                </a:lnTo>
                <a:lnTo>
                  <a:pt x="0" y="920314"/>
                </a:lnTo>
                <a:lnTo>
                  <a:pt x="381662" y="474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819864"/>
            <a:ext cx="2731962" cy="3330670"/>
          </a:xfrm>
          <a:custGeom>
            <a:avLst/>
            <a:gdLst>
              <a:gd name="connsiteX0" fmla="*/ 0 w 1475656"/>
              <a:gd name="connsiteY0" fmla="*/ 0 h 3298864"/>
              <a:gd name="connsiteX1" fmla="*/ 1475656 w 1475656"/>
              <a:gd name="connsiteY1" fmla="*/ 0 h 3298864"/>
              <a:gd name="connsiteX2" fmla="*/ 1475656 w 1475656"/>
              <a:gd name="connsiteY2" fmla="*/ 3298864 h 3298864"/>
              <a:gd name="connsiteX3" fmla="*/ 0 w 1475656"/>
              <a:gd name="connsiteY3" fmla="*/ 3298864 h 3298864"/>
              <a:gd name="connsiteX4" fmla="*/ 0 w 1475656"/>
              <a:gd name="connsiteY4" fmla="*/ 0 h 3298864"/>
              <a:gd name="connsiteX0" fmla="*/ 0 w 2731962"/>
              <a:gd name="connsiteY0" fmla="*/ 31806 h 3330670"/>
              <a:gd name="connsiteX1" fmla="*/ 2731962 w 2731962"/>
              <a:gd name="connsiteY1" fmla="*/ 0 h 3330670"/>
              <a:gd name="connsiteX2" fmla="*/ 1475656 w 2731962"/>
              <a:gd name="connsiteY2" fmla="*/ 3330670 h 3330670"/>
              <a:gd name="connsiteX3" fmla="*/ 0 w 2731962"/>
              <a:gd name="connsiteY3" fmla="*/ 3330670 h 3330670"/>
              <a:gd name="connsiteX4" fmla="*/ 0 w 2731962"/>
              <a:gd name="connsiteY4" fmla="*/ 31806 h 3330670"/>
              <a:gd name="connsiteX0" fmla="*/ 7951 w 2731962"/>
              <a:gd name="connsiteY0" fmla="*/ 1 h 3330670"/>
              <a:gd name="connsiteX1" fmla="*/ 2731962 w 2731962"/>
              <a:gd name="connsiteY1" fmla="*/ 0 h 3330670"/>
              <a:gd name="connsiteX2" fmla="*/ 1475656 w 2731962"/>
              <a:gd name="connsiteY2" fmla="*/ 3330670 h 3330670"/>
              <a:gd name="connsiteX3" fmla="*/ 0 w 2731962"/>
              <a:gd name="connsiteY3" fmla="*/ 3330670 h 3330670"/>
              <a:gd name="connsiteX4" fmla="*/ 7951 w 2731962"/>
              <a:gd name="connsiteY4" fmla="*/ 1 h 3330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1962" h="3330670">
                <a:moveTo>
                  <a:pt x="7951" y="1"/>
                </a:moveTo>
                <a:lnTo>
                  <a:pt x="2731962" y="0"/>
                </a:lnTo>
                <a:lnTo>
                  <a:pt x="1475656" y="3330670"/>
                </a:lnTo>
                <a:lnTo>
                  <a:pt x="0" y="3330670"/>
                </a:lnTo>
                <a:cubicBezTo>
                  <a:pt x="2650" y="2220447"/>
                  <a:pt x="5301" y="1110224"/>
                  <a:pt x="7951" y="1"/>
                </a:cubicBezTo>
                <a:close/>
              </a:path>
            </a:pathLst>
          </a:custGeom>
          <a:blipFill dpi="0" rotWithShape="1">
            <a:blip r:embed="rId3" cstate="print">
              <a:extLst>
                <a:ext uri="{28A0092B-C50C-407E-A947-70E740481C1C}">
                  <a14:useLocalDpi xmlns:a14="http://schemas.microsoft.com/office/drawing/2010/main" val="0"/>
                </a:ext>
              </a:extLst>
            </a:blip>
            <a:srcRect/>
            <a:stretch>
              <a:fillRect r="-39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731962" y="915566"/>
            <a:ext cx="6412038" cy="904298"/>
          </a:xfrm>
          <a:custGeom>
            <a:avLst/>
            <a:gdLst>
              <a:gd name="connsiteX0" fmla="*/ 0 w 6412038"/>
              <a:gd name="connsiteY0" fmla="*/ 0 h 904298"/>
              <a:gd name="connsiteX1" fmla="*/ 6412038 w 6412038"/>
              <a:gd name="connsiteY1" fmla="*/ 0 h 904298"/>
              <a:gd name="connsiteX2" fmla="*/ 6412038 w 6412038"/>
              <a:gd name="connsiteY2" fmla="*/ 904298 h 904298"/>
              <a:gd name="connsiteX3" fmla="*/ 0 w 6412038"/>
              <a:gd name="connsiteY3" fmla="*/ 904298 h 904298"/>
              <a:gd name="connsiteX4" fmla="*/ 0 w 6412038"/>
              <a:gd name="connsiteY4" fmla="*/ 0 h 904298"/>
              <a:gd name="connsiteX0" fmla="*/ 302150 w 6412038"/>
              <a:gd name="connsiteY0" fmla="*/ 23854 h 904298"/>
              <a:gd name="connsiteX1" fmla="*/ 6412038 w 6412038"/>
              <a:gd name="connsiteY1" fmla="*/ 0 h 904298"/>
              <a:gd name="connsiteX2" fmla="*/ 6412038 w 6412038"/>
              <a:gd name="connsiteY2" fmla="*/ 904298 h 904298"/>
              <a:gd name="connsiteX3" fmla="*/ 0 w 6412038"/>
              <a:gd name="connsiteY3" fmla="*/ 904298 h 904298"/>
              <a:gd name="connsiteX4" fmla="*/ 302150 w 6412038"/>
              <a:gd name="connsiteY4" fmla="*/ 23854 h 904298"/>
              <a:gd name="connsiteX0" fmla="*/ 333955 w 6412038"/>
              <a:gd name="connsiteY0" fmla="*/ 0 h 904298"/>
              <a:gd name="connsiteX1" fmla="*/ 6412038 w 6412038"/>
              <a:gd name="connsiteY1" fmla="*/ 0 h 904298"/>
              <a:gd name="connsiteX2" fmla="*/ 6412038 w 6412038"/>
              <a:gd name="connsiteY2" fmla="*/ 904298 h 904298"/>
              <a:gd name="connsiteX3" fmla="*/ 0 w 6412038"/>
              <a:gd name="connsiteY3" fmla="*/ 904298 h 904298"/>
              <a:gd name="connsiteX4" fmla="*/ 333955 w 6412038"/>
              <a:gd name="connsiteY4" fmla="*/ 0 h 90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2038" h="904298">
                <a:moveTo>
                  <a:pt x="333955" y="0"/>
                </a:moveTo>
                <a:lnTo>
                  <a:pt x="6412038" y="0"/>
                </a:lnTo>
                <a:lnTo>
                  <a:pt x="6412038" y="904298"/>
                </a:lnTo>
                <a:lnTo>
                  <a:pt x="0" y="904298"/>
                </a:lnTo>
                <a:lnTo>
                  <a:pt x="333955" y="0"/>
                </a:lnTo>
                <a:close/>
              </a:path>
            </a:pathLst>
          </a:custGeom>
          <a:solidFill>
            <a:srgbClr val="1B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23">
            <a:extLst>
              <a:ext uri="{FF2B5EF4-FFF2-40B4-BE49-F238E27FC236}">
                <a16:creationId xmlns:a16="http://schemas.microsoft.com/office/drawing/2014/main" xmlns="" id="{0629E07A-8512-4C9B-A99B-F9C3A48A45C1}"/>
              </a:ext>
            </a:extLst>
          </p:cNvPr>
          <p:cNvSpPr txBox="1"/>
          <p:nvPr/>
        </p:nvSpPr>
        <p:spPr>
          <a:xfrm>
            <a:off x="4651109" y="3431615"/>
            <a:ext cx="2945227" cy="364271"/>
          </a:xfrm>
          <a:prstGeom prst="rect">
            <a:avLst/>
          </a:prstGeom>
          <a:noFill/>
        </p:spPr>
        <p:txBody>
          <a:bodyPr wrap="none" lIns="144000" tIns="0" rIns="0" bIns="0" anchor="b" anchorCtr="0">
            <a:norm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  </a:t>
            </a:r>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Mahout</a:t>
            </a: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算法介绍</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TextBox 21">
            <a:extLst>
              <a:ext uri="{FF2B5EF4-FFF2-40B4-BE49-F238E27FC236}">
                <a16:creationId xmlns:a16="http://schemas.microsoft.com/office/drawing/2014/main" xmlns="" id="{EAE1BE26-13B2-4E56-A9D5-88C0765F3750}"/>
              </a:ext>
            </a:extLst>
          </p:cNvPr>
          <p:cNvSpPr txBox="1"/>
          <p:nvPr/>
        </p:nvSpPr>
        <p:spPr>
          <a:xfrm>
            <a:off x="4651109" y="2913419"/>
            <a:ext cx="2945227" cy="378411"/>
          </a:xfrm>
          <a:prstGeom prst="rect">
            <a:avLst/>
          </a:prstGeom>
          <a:noFill/>
        </p:spPr>
        <p:txBody>
          <a:bodyPr wrap="none" lIns="144000" tIns="0" rIns="0" bIns="0" anchor="b" anchorCtr="0">
            <a:norm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mn-ea"/>
              </a:rPr>
              <a:t>机器学习介绍</a:t>
            </a:r>
            <a:endParaRPr lang="zh-CN" altLang="en-US" sz="2000" b="1" dirty="0">
              <a:solidFill>
                <a:schemeClr val="accent1"/>
              </a:solidFill>
              <a:latin typeface="+mn-ea"/>
            </a:endParaRPr>
          </a:p>
        </p:txBody>
      </p:sp>
      <p:sp>
        <p:nvSpPr>
          <p:cNvPr id="14" name="Oval 18">
            <a:extLst>
              <a:ext uri="{FF2B5EF4-FFF2-40B4-BE49-F238E27FC236}">
                <a16:creationId xmlns:a16="http://schemas.microsoft.com/office/drawing/2014/main" xmlns="" id="{C24775E3-3863-46C0-9A4B-C7858E028C66}"/>
              </a:ext>
            </a:extLst>
          </p:cNvPr>
          <p:cNvSpPr/>
          <p:nvPr/>
        </p:nvSpPr>
        <p:spPr>
          <a:xfrm>
            <a:off x="4394020" y="2417675"/>
            <a:ext cx="355960" cy="35595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600">
                <a:solidFill>
                  <a:schemeClr val="bg1"/>
                </a:solidFill>
                <a:latin typeface="Impact" panose="020B0806030902050204" pitchFamily="34" charset="0"/>
              </a:rPr>
              <a:t>01</a:t>
            </a:r>
          </a:p>
        </p:txBody>
      </p:sp>
      <p:sp>
        <p:nvSpPr>
          <p:cNvPr id="15" name="TextBox 19">
            <a:extLst>
              <a:ext uri="{FF2B5EF4-FFF2-40B4-BE49-F238E27FC236}">
                <a16:creationId xmlns:a16="http://schemas.microsoft.com/office/drawing/2014/main" xmlns="" id="{574322CA-C024-44E5-93FE-FFB673CB9E01}"/>
              </a:ext>
            </a:extLst>
          </p:cNvPr>
          <p:cNvSpPr txBox="1"/>
          <p:nvPr/>
        </p:nvSpPr>
        <p:spPr>
          <a:xfrm>
            <a:off x="4651108" y="2368352"/>
            <a:ext cx="2945228" cy="374898"/>
          </a:xfrm>
          <a:prstGeom prst="rect">
            <a:avLst/>
          </a:prstGeom>
          <a:noFill/>
        </p:spPr>
        <p:txBody>
          <a:bodyPr wrap="none" lIns="144000" tIns="0" rIns="0" bIns="0" anchor="b" anchorCtr="0">
            <a:normAutofit/>
          </a:bodyPr>
          <a:lstStyle/>
          <a:p>
            <a:pPr defTabSz="914378">
              <a:lnSpc>
                <a:spcPct val="80000"/>
              </a:lnSpc>
              <a:defRP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  </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Mahout</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简介</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3491880" y="1140669"/>
            <a:ext cx="201622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目   录</a:t>
            </a:r>
          </a:p>
        </p:txBody>
      </p:sp>
      <p:sp>
        <p:nvSpPr>
          <p:cNvPr id="20" name="Oval 18">
            <a:extLst>
              <a:ext uri="{FF2B5EF4-FFF2-40B4-BE49-F238E27FC236}">
                <a16:creationId xmlns:a16="http://schemas.microsoft.com/office/drawing/2014/main" xmlns="" id="{C24775E3-3863-46C0-9A4B-C7858E028C66}"/>
              </a:ext>
            </a:extLst>
          </p:cNvPr>
          <p:cNvSpPr/>
          <p:nvPr/>
        </p:nvSpPr>
        <p:spPr>
          <a:xfrm>
            <a:off x="4389120" y="2945295"/>
            <a:ext cx="355960" cy="355959"/>
          </a:xfrm>
          <a:prstGeom prst="ellipse">
            <a:avLst/>
          </a:prstGeom>
          <a:solidFill>
            <a:srgbClr val="1B3C4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600" dirty="0">
                <a:solidFill>
                  <a:schemeClr val="bg1"/>
                </a:solidFill>
                <a:latin typeface="Impact" panose="020B0806030902050204" pitchFamily="34" charset="0"/>
              </a:rPr>
              <a:t>02</a:t>
            </a:r>
          </a:p>
        </p:txBody>
      </p:sp>
      <p:sp>
        <p:nvSpPr>
          <p:cNvPr id="21" name="Oval 18">
            <a:extLst>
              <a:ext uri="{FF2B5EF4-FFF2-40B4-BE49-F238E27FC236}">
                <a16:creationId xmlns:a16="http://schemas.microsoft.com/office/drawing/2014/main" xmlns="" id="{C24775E3-3863-46C0-9A4B-C7858E028C66}"/>
              </a:ext>
            </a:extLst>
          </p:cNvPr>
          <p:cNvSpPr/>
          <p:nvPr/>
        </p:nvSpPr>
        <p:spPr>
          <a:xfrm>
            <a:off x="4389640" y="3443554"/>
            <a:ext cx="355960" cy="35595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600" dirty="0">
                <a:solidFill>
                  <a:schemeClr val="bg1"/>
                </a:solidFill>
                <a:latin typeface="Impact" panose="020B0806030902050204" pitchFamily="34" charset="0"/>
              </a:rPr>
              <a:t>03</a:t>
            </a:r>
          </a:p>
        </p:txBody>
      </p:sp>
    </p:spTree>
    <p:extLst>
      <p:ext uri="{BB962C8B-B14F-4D97-AF65-F5344CB8AC3E}">
        <p14:creationId xmlns:p14="http://schemas.microsoft.com/office/powerpoint/2010/main" val="204644576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a:latin typeface="+mn-ea"/>
              </a:rPr>
              <a:t>机器学习</a:t>
            </a:r>
            <a:r>
              <a:rPr lang="en-US" altLang="zh-CN" sz="2000" dirty="0">
                <a:latin typeface="+mn-ea"/>
              </a:rPr>
              <a:t>(Machine Learning, ML)</a:t>
            </a:r>
            <a:r>
              <a:rPr lang="zh-CN" altLang="en-US" sz="2000" dirty="0">
                <a:latin typeface="+mn-ea"/>
              </a:rPr>
              <a:t>是一门多领域交叉学科，涉及概率论、</a:t>
            </a:r>
            <a:r>
              <a:rPr lang="zh-CN" altLang="en-US" sz="2000" dirty="0" smtClean="0">
                <a:latin typeface="+mn-ea"/>
              </a:rPr>
              <a:t>统计学、</a:t>
            </a:r>
            <a:r>
              <a:rPr lang="zh-CN" altLang="en-US" sz="2000" dirty="0">
                <a:latin typeface="+mn-ea"/>
              </a:rPr>
              <a:t>算法复杂度理论等多门</a:t>
            </a:r>
            <a:r>
              <a:rPr lang="zh-CN" altLang="en-US" sz="2000" dirty="0" smtClean="0">
                <a:latin typeface="+mn-ea"/>
              </a:rPr>
              <a:t>学科</a:t>
            </a:r>
            <a:endParaRPr lang="en-US" altLang="zh-CN" sz="2000" dirty="0" smtClean="0">
              <a:latin typeface="+mn-ea"/>
            </a:endParaRPr>
          </a:p>
          <a:p>
            <a:r>
              <a:rPr lang="zh-CN" altLang="en-US" sz="2000" dirty="0" smtClean="0">
                <a:latin typeface="+mn-ea"/>
              </a:rPr>
              <a:t>机器学习应用十分广泛：</a:t>
            </a:r>
            <a:endParaRPr lang="en-US" altLang="zh-CN" sz="2000" dirty="0" smtClean="0">
              <a:latin typeface="+mn-ea"/>
            </a:endParaRPr>
          </a:p>
          <a:p>
            <a:pPr lvl="1"/>
            <a:r>
              <a:rPr lang="zh-CN" altLang="en-US" sz="1600" dirty="0">
                <a:latin typeface="+mn-ea"/>
              </a:rPr>
              <a:t>可用于根据用户的购买历史向他们推荐</a:t>
            </a:r>
            <a:r>
              <a:rPr lang="zh-CN" altLang="en-US" sz="1600" dirty="0" smtClean="0">
                <a:latin typeface="+mn-ea"/>
              </a:rPr>
              <a:t>产品</a:t>
            </a:r>
            <a:endParaRPr lang="en-US" altLang="zh-CN" sz="1600" dirty="0" smtClean="0">
              <a:latin typeface="+mn-ea"/>
            </a:endParaRPr>
          </a:p>
          <a:p>
            <a:pPr lvl="1"/>
            <a:r>
              <a:rPr lang="zh-CN" altLang="en-US" sz="1600" dirty="0">
                <a:latin typeface="+mn-ea"/>
              </a:rPr>
              <a:t>可用</a:t>
            </a:r>
            <a:r>
              <a:rPr lang="zh-CN" altLang="en-US" sz="1600" dirty="0" smtClean="0">
                <a:latin typeface="+mn-ea"/>
              </a:rPr>
              <a:t>于查找</a:t>
            </a:r>
            <a:r>
              <a:rPr lang="zh-CN" altLang="en-US" sz="1600" dirty="0">
                <a:latin typeface="+mn-ea"/>
              </a:rPr>
              <a:t>特定时间内的所有相似</a:t>
            </a:r>
            <a:r>
              <a:rPr lang="zh-CN" altLang="en-US" sz="1600" dirty="0" smtClean="0">
                <a:latin typeface="+mn-ea"/>
              </a:rPr>
              <a:t>文章</a:t>
            </a:r>
            <a:endParaRPr lang="en-US" altLang="zh-CN" sz="1600" dirty="0" smtClean="0">
              <a:latin typeface="+mn-ea"/>
            </a:endParaRPr>
          </a:p>
          <a:p>
            <a:pPr lvl="1"/>
            <a:r>
              <a:rPr lang="zh-CN" altLang="en-US" sz="1600" dirty="0" smtClean="0">
                <a:latin typeface="+mn-ea"/>
              </a:rPr>
              <a:t>可用于标记垃圾电子邮件</a:t>
            </a:r>
            <a:endParaRPr lang="en-US" altLang="zh-CN" sz="1600" dirty="0" smtClean="0">
              <a:latin typeface="+mn-ea"/>
            </a:endParaRPr>
          </a:p>
          <a:p>
            <a:pPr lvl="1"/>
            <a:r>
              <a:rPr lang="zh-CN" altLang="en-US" sz="1600" dirty="0">
                <a:latin typeface="+mn-ea"/>
              </a:rPr>
              <a:t>可用于语音和手写</a:t>
            </a:r>
            <a:r>
              <a:rPr lang="zh-CN" altLang="en-US" sz="1600" dirty="0" smtClean="0">
                <a:latin typeface="+mn-ea"/>
              </a:rPr>
              <a:t>识别</a:t>
            </a:r>
            <a:endParaRPr lang="en-US" altLang="zh-CN" sz="1600" dirty="0" smtClean="0">
              <a:latin typeface="+mn-ea"/>
            </a:endParaRPr>
          </a:p>
          <a:p>
            <a:pPr lvl="1"/>
            <a:r>
              <a:rPr lang="zh-CN" altLang="en-US" sz="1600" dirty="0">
                <a:latin typeface="+mn-ea"/>
              </a:rPr>
              <a:t>可用</a:t>
            </a:r>
            <a:r>
              <a:rPr lang="zh-CN" altLang="en-US" sz="1600" dirty="0">
                <a:latin typeface="+mn-ea"/>
              </a:rPr>
              <a:t>于战略游戏和机器人</a:t>
            </a:r>
            <a:r>
              <a:rPr lang="zh-CN" altLang="en-US" sz="1600" dirty="0" smtClean="0">
                <a:latin typeface="+mn-ea"/>
              </a:rPr>
              <a:t>运用</a:t>
            </a:r>
            <a:endParaRPr lang="en-US" altLang="zh-CN" sz="1600" dirty="0" smtClean="0">
              <a:latin typeface="+mn-ea"/>
            </a:endParaRPr>
          </a:p>
          <a:p>
            <a:pPr lvl="1"/>
            <a:r>
              <a:rPr lang="en-US" altLang="zh-CN" sz="1600" dirty="0">
                <a:latin typeface="+mn-ea"/>
              </a:rPr>
              <a:t>……</a:t>
            </a:r>
            <a:endParaRPr lang="zh-CN" altLang="en-US" sz="16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机器学习简介</a:t>
            </a:r>
            <a:endParaRPr lang="en-GB" altLang="zh-CN" sz="2400" dirty="0">
              <a:solidFill>
                <a:srgbClr val="77849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81743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机器学习简介</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6" name="Picture 4" descr="QQ截图20140718111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699542"/>
            <a:ext cx="5976664" cy="398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797178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a:latin typeface="+mn-ea"/>
              </a:rPr>
              <a:t>根据数据类型的不同，对一个问题的建模有不同的</a:t>
            </a:r>
            <a:r>
              <a:rPr lang="zh-CN" altLang="en-US" sz="2000" dirty="0" smtClean="0">
                <a:latin typeface="+mn-ea"/>
              </a:rPr>
              <a:t>方式</a:t>
            </a:r>
            <a:endParaRPr lang="en-US" altLang="zh-CN" sz="2000" dirty="0" smtClean="0">
              <a:latin typeface="+mn-ea"/>
            </a:endParaRPr>
          </a:p>
          <a:p>
            <a:r>
              <a:rPr lang="zh-CN" altLang="en-US" sz="2000" dirty="0">
                <a:latin typeface="+mn-ea"/>
              </a:rPr>
              <a:t>在机器学习领域，</a:t>
            </a:r>
            <a:r>
              <a:rPr lang="zh-CN" altLang="en-US" sz="2000" dirty="0">
                <a:latin typeface="+mn-ea"/>
              </a:rPr>
              <a:t>有这样几种主要的</a:t>
            </a:r>
            <a:r>
              <a:rPr lang="zh-CN" altLang="en-US" sz="2000" dirty="0" smtClean="0">
                <a:latin typeface="+mn-ea"/>
              </a:rPr>
              <a:t>学习方式：</a:t>
            </a:r>
            <a:endParaRPr lang="en-US" altLang="zh-CN" sz="2000" dirty="0" smtClean="0">
              <a:latin typeface="+mn-ea"/>
            </a:endParaRPr>
          </a:p>
          <a:p>
            <a:pPr lvl="1"/>
            <a:r>
              <a:rPr lang="zh-CN" altLang="en-US" sz="1600" dirty="0" smtClean="0">
                <a:latin typeface="+mn-ea"/>
              </a:rPr>
              <a:t>监督式学习</a:t>
            </a:r>
            <a:endParaRPr lang="en-US" altLang="zh-CN" sz="1600" dirty="0" smtClean="0">
              <a:latin typeface="+mn-ea"/>
            </a:endParaRPr>
          </a:p>
          <a:p>
            <a:pPr lvl="1"/>
            <a:r>
              <a:rPr lang="zh-CN" altLang="en-US" sz="1600" dirty="0" smtClean="0">
                <a:latin typeface="+mn-ea"/>
              </a:rPr>
              <a:t>非监督式学习</a:t>
            </a:r>
            <a:endParaRPr lang="en-US" altLang="zh-CN" sz="1600" dirty="0" smtClean="0">
              <a:latin typeface="+mn-ea"/>
            </a:endParaRPr>
          </a:p>
          <a:p>
            <a:pPr lvl="1"/>
            <a:r>
              <a:rPr lang="zh-CN" altLang="en-US" sz="1600" dirty="0">
                <a:latin typeface="+mn-ea"/>
              </a:rPr>
              <a:t>半</a:t>
            </a:r>
            <a:r>
              <a:rPr lang="zh-CN" altLang="en-US" sz="1600" dirty="0" smtClean="0">
                <a:latin typeface="+mn-ea"/>
              </a:rPr>
              <a:t>监督式学习</a:t>
            </a:r>
            <a:endParaRPr lang="en-US" altLang="zh-CN" sz="1600" dirty="0" smtClean="0">
              <a:latin typeface="+mn-ea"/>
            </a:endParaRPr>
          </a:p>
          <a:p>
            <a:pPr lvl="1"/>
            <a:r>
              <a:rPr lang="zh-CN" altLang="en-US" sz="1600" dirty="0" smtClean="0">
                <a:latin typeface="+mn-ea"/>
              </a:rPr>
              <a:t>强化学习</a:t>
            </a:r>
            <a:endParaRPr lang="zh-CN" altLang="en-US" sz="16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学习方式</a:t>
            </a:r>
            <a:endParaRPr lang="en-GB" altLang="zh-CN" sz="2400" dirty="0">
              <a:solidFill>
                <a:srgbClr val="77849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959882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第一PPT模板网-WWW.1PPT.COM"/>
</p:tagLst>
</file>

<file path=ppt/theme/theme1.xml><?xml version="1.0" encoding="utf-8"?>
<a:theme xmlns:a="http://schemas.openxmlformats.org/drawingml/2006/main" name="第一PPT，www.1ppt.com">
  <a:themeElements>
    <a:clrScheme name="自定义 237">
      <a:dk1>
        <a:srgbClr val="000000"/>
      </a:dk1>
      <a:lt1>
        <a:srgbClr val="FFFFFF"/>
      </a:lt1>
      <a:dk2>
        <a:srgbClr val="778495"/>
      </a:dk2>
      <a:lt2>
        <a:srgbClr val="F0F0F0"/>
      </a:lt2>
      <a:accent1>
        <a:srgbClr val="1B3C4B"/>
      </a:accent1>
      <a:accent2>
        <a:srgbClr val="838383"/>
      </a:accent2>
      <a:accent3>
        <a:srgbClr val="1B3C4B"/>
      </a:accent3>
      <a:accent4>
        <a:srgbClr val="838383"/>
      </a:accent4>
      <a:accent5>
        <a:srgbClr val="1B3C4B"/>
      </a:accent5>
      <a:accent6>
        <a:srgbClr val="838383"/>
      </a:accent6>
      <a:hlink>
        <a:srgbClr val="1B3C4B"/>
      </a:hlink>
      <a:folHlink>
        <a:srgbClr val="838383"/>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171450" indent="-171450">
          <a:buFont typeface="Arial" panose="020B0604020202020204" pitchFamily="34" charset="0"/>
          <a:buChar char="•"/>
          <a:defRPr sz="24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237">
    <a:dk1>
      <a:srgbClr val="000000"/>
    </a:dk1>
    <a:lt1>
      <a:srgbClr val="FFFFFF"/>
    </a:lt1>
    <a:dk2>
      <a:srgbClr val="778495"/>
    </a:dk2>
    <a:lt2>
      <a:srgbClr val="F0F0F0"/>
    </a:lt2>
    <a:accent1>
      <a:srgbClr val="1B3C4B"/>
    </a:accent1>
    <a:accent2>
      <a:srgbClr val="838383"/>
    </a:accent2>
    <a:accent3>
      <a:srgbClr val="1B3C4B"/>
    </a:accent3>
    <a:accent4>
      <a:srgbClr val="838383"/>
    </a:accent4>
    <a:accent5>
      <a:srgbClr val="1B3C4B"/>
    </a:accent5>
    <a:accent6>
      <a:srgbClr val="838383"/>
    </a:accent6>
    <a:hlink>
      <a:srgbClr val="1B3C4B"/>
    </a:hlink>
    <a:folHlink>
      <a:srgbClr val="838383"/>
    </a:folHlink>
  </a:clrScheme>
</a:themeOverride>
</file>

<file path=ppt/theme/themeOverride2.xml><?xml version="1.0" encoding="utf-8"?>
<a:themeOverride xmlns:a="http://schemas.openxmlformats.org/drawingml/2006/main">
  <a:clrScheme name="自定义 237">
    <a:dk1>
      <a:srgbClr val="000000"/>
    </a:dk1>
    <a:lt1>
      <a:srgbClr val="FFFFFF"/>
    </a:lt1>
    <a:dk2>
      <a:srgbClr val="778495"/>
    </a:dk2>
    <a:lt2>
      <a:srgbClr val="F0F0F0"/>
    </a:lt2>
    <a:accent1>
      <a:srgbClr val="1B3C4B"/>
    </a:accent1>
    <a:accent2>
      <a:srgbClr val="838383"/>
    </a:accent2>
    <a:accent3>
      <a:srgbClr val="1B3C4B"/>
    </a:accent3>
    <a:accent4>
      <a:srgbClr val="838383"/>
    </a:accent4>
    <a:accent5>
      <a:srgbClr val="1B3C4B"/>
    </a:accent5>
    <a:accent6>
      <a:srgbClr val="838383"/>
    </a:accent6>
    <a:hlink>
      <a:srgbClr val="1B3C4B"/>
    </a:hlink>
    <a:folHlink>
      <a:srgbClr val="838383"/>
    </a:folHlink>
  </a:clrScheme>
</a:themeOverride>
</file>

<file path=ppt/theme/themeOverride3.xml><?xml version="1.0" encoding="utf-8"?>
<a:themeOverride xmlns:a="http://schemas.openxmlformats.org/drawingml/2006/main">
  <a:clrScheme name="自定义 237">
    <a:dk1>
      <a:srgbClr val="000000"/>
    </a:dk1>
    <a:lt1>
      <a:srgbClr val="FFFFFF"/>
    </a:lt1>
    <a:dk2>
      <a:srgbClr val="778495"/>
    </a:dk2>
    <a:lt2>
      <a:srgbClr val="F0F0F0"/>
    </a:lt2>
    <a:accent1>
      <a:srgbClr val="1B3C4B"/>
    </a:accent1>
    <a:accent2>
      <a:srgbClr val="838383"/>
    </a:accent2>
    <a:accent3>
      <a:srgbClr val="1B3C4B"/>
    </a:accent3>
    <a:accent4>
      <a:srgbClr val="838383"/>
    </a:accent4>
    <a:accent5>
      <a:srgbClr val="1B3C4B"/>
    </a:accent5>
    <a:accent6>
      <a:srgbClr val="838383"/>
    </a:accent6>
    <a:hlink>
      <a:srgbClr val="1B3C4B"/>
    </a:hlink>
    <a:folHlink>
      <a:srgbClr val="838383"/>
    </a:folHlink>
  </a:clrScheme>
</a:themeOverride>
</file>

<file path=docProps/app.xml><?xml version="1.0" encoding="utf-8"?>
<Properties xmlns="http://schemas.openxmlformats.org/officeDocument/2006/extended-properties" xmlns:vt="http://schemas.openxmlformats.org/officeDocument/2006/docPropsVTypes">
  <Template/>
  <TotalTime>4186</TotalTime>
  <Words>1574</Words>
  <Application>Microsoft Office PowerPoint</Application>
  <PresentationFormat>全屏显示(16:9)</PresentationFormat>
  <Paragraphs>114</Paragraphs>
  <Slides>27</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Open Sans Light</vt:lpstr>
      <vt:lpstr>华文楷体</vt:lpstr>
      <vt:lpstr>宋体</vt:lpstr>
      <vt:lpstr>微软雅黑</vt:lpstr>
      <vt:lpstr>Agency FB</vt:lpstr>
      <vt:lpstr>Arial</vt:lpstr>
      <vt:lpstr>Calibri</vt:lpstr>
      <vt:lpstr>Consolas</vt:lpstr>
      <vt:lpstr>Impact</vt:lpstr>
      <vt:lpstr>Verdana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user</dc:creator>
  <cp:keywords>第一PPT模板网-WWW.1PPT.COM</cp:keywords>
  <cp:lastModifiedBy>adi</cp:lastModifiedBy>
  <cp:revision>456</cp:revision>
  <dcterms:created xsi:type="dcterms:W3CDTF">2015-12-11T17:46:17Z</dcterms:created>
  <dcterms:modified xsi:type="dcterms:W3CDTF">2018-02-27T02:07:18Z</dcterms:modified>
</cp:coreProperties>
</file>