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2.xml" ContentType="application/inkml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0"/>
  </p:notesMasterIdLst>
  <p:sldIdLst>
    <p:sldId id="257" r:id="rId2"/>
    <p:sldId id="539" r:id="rId3"/>
    <p:sldId id="472" r:id="rId4"/>
    <p:sldId id="404" r:id="rId5"/>
    <p:sldId id="405" r:id="rId6"/>
    <p:sldId id="406" r:id="rId7"/>
    <p:sldId id="407" r:id="rId8"/>
    <p:sldId id="408" r:id="rId9"/>
    <p:sldId id="409" r:id="rId10"/>
    <p:sldId id="410" r:id="rId11"/>
    <p:sldId id="411" r:id="rId12"/>
    <p:sldId id="475" r:id="rId13"/>
    <p:sldId id="476" r:id="rId14"/>
    <p:sldId id="477" r:id="rId15"/>
    <p:sldId id="478" r:id="rId16"/>
    <p:sldId id="479" r:id="rId17"/>
    <p:sldId id="480" r:id="rId18"/>
    <p:sldId id="481" r:id="rId19"/>
    <p:sldId id="505" r:id="rId20"/>
    <p:sldId id="412" r:id="rId21"/>
    <p:sldId id="482" r:id="rId22"/>
    <p:sldId id="484" r:id="rId23"/>
    <p:sldId id="413" r:id="rId24"/>
    <p:sldId id="414" r:id="rId25"/>
    <p:sldId id="415" r:id="rId26"/>
    <p:sldId id="416" r:id="rId27"/>
    <p:sldId id="417" r:id="rId28"/>
    <p:sldId id="418" r:id="rId29"/>
    <p:sldId id="507" r:id="rId30"/>
    <p:sldId id="508" r:id="rId31"/>
    <p:sldId id="509" r:id="rId32"/>
    <p:sldId id="510" r:id="rId33"/>
    <p:sldId id="511" r:id="rId34"/>
    <p:sldId id="512" r:id="rId35"/>
    <p:sldId id="514" r:id="rId36"/>
    <p:sldId id="515" r:id="rId37"/>
    <p:sldId id="516" r:id="rId38"/>
    <p:sldId id="517" r:id="rId39"/>
    <p:sldId id="518" r:id="rId40"/>
    <p:sldId id="519" r:id="rId41"/>
    <p:sldId id="520" r:id="rId42"/>
    <p:sldId id="521" r:id="rId43"/>
    <p:sldId id="522" r:id="rId44"/>
    <p:sldId id="523" r:id="rId45"/>
    <p:sldId id="524" r:id="rId46"/>
    <p:sldId id="525" r:id="rId47"/>
    <p:sldId id="526" r:id="rId48"/>
    <p:sldId id="527" r:id="rId49"/>
    <p:sldId id="528" r:id="rId50"/>
    <p:sldId id="529" r:id="rId51"/>
    <p:sldId id="530" r:id="rId52"/>
    <p:sldId id="531" r:id="rId53"/>
    <p:sldId id="532" r:id="rId54"/>
    <p:sldId id="533" r:id="rId55"/>
    <p:sldId id="534" r:id="rId56"/>
    <p:sldId id="535" r:id="rId57"/>
    <p:sldId id="536" r:id="rId58"/>
    <p:sldId id="537" r:id="rId59"/>
    <p:sldId id="538" r:id="rId60"/>
    <p:sldId id="501" r:id="rId61"/>
    <p:sldId id="486" r:id="rId62"/>
    <p:sldId id="487" r:id="rId63"/>
    <p:sldId id="502" r:id="rId64"/>
    <p:sldId id="488" r:id="rId65"/>
    <p:sldId id="489" r:id="rId66"/>
    <p:sldId id="490" r:id="rId67"/>
    <p:sldId id="491" r:id="rId68"/>
    <p:sldId id="492" r:id="rId69"/>
    <p:sldId id="504" r:id="rId70"/>
    <p:sldId id="493" r:id="rId71"/>
    <p:sldId id="494" r:id="rId72"/>
    <p:sldId id="495" r:id="rId73"/>
    <p:sldId id="496" r:id="rId74"/>
    <p:sldId id="497" r:id="rId75"/>
    <p:sldId id="498" r:id="rId76"/>
    <p:sldId id="499" r:id="rId77"/>
    <p:sldId id="503" r:id="rId78"/>
    <p:sldId id="500" r:id="rId7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9">
          <p15:clr>
            <a:srgbClr val="A4A3A4"/>
          </p15:clr>
        </p15:guide>
        <p15:guide id="2" pos="29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8286" autoAdjust="0"/>
  </p:normalViewPr>
  <p:slideViewPr>
    <p:cSldViewPr>
      <p:cViewPr varScale="1">
        <p:scale>
          <a:sx n="63" d="100"/>
          <a:sy n="63" d="100"/>
        </p:scale>
        <p:origin x="1380" y="44"/>
      </p:cViewPr>
      <p:guideLst>
        <p:guide orient="horz" pos="2119"/>
        <p:guide pos="29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04T23:47:01.783"/>
    </inkml:context>
    <inkml:brush xml:id="br0">
      <inkml:brushProperty name="width" value="0.03333" units="cm"/>
      <inkml:brushProperty name="height" value="0.03333" units="cm"/>
    </inkml:brush>
  </inkml:definitions>
  <inkml:traceGroup>
    <inkml:annotationXML>
      <emma:emma xmlns:emma="http://www.w3.org/2003/04/emma" version="1.0">
        <emma:interpretation id="{CCB1D020-14A7-4056-8D16-F2F47B9EE188}" emma:medium="tactile" emma:mode="ink">
          <msink:context xmlns:msink="http://schemas.microsoft.com/ink/2010/main" type="writingRegion" rotatedBoundingBox="-7104,9699 -7096,9699 -7096,9721 -7104,9721"/>
        </emma:interpretation>
      </emma:emma>
    </inkml:annotationXML>
    <inkml:traceGroup>
      <inkml:annotationXML>
        <emma:emma xmlns:emma="http://www.w3.org/2003/04/emma" version="1.0">
          <emma:interpretation id="{BCBEBA93-1B4A-49E4-933F-7A7192D57322}" emma:medium="tactile" emma:mode="ink">
            <msink:context xmlns:msink="http://schemas.microsoft.com/ink/2010/main" type="paragraph" rotatedBoundingBox="-7104,9699 -7096,9699 -7096,9721 -7104,97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E200C56-3A03-4209-BEBB-8145FFBD48D6}" emma:medium="tactile" emma:mode="ink">
              <msink:context xmlns:msink="http://schemas.microsoft.com/ink/2010/main" type="line" rotatedBoundingBox="-7104,9699 -7096,9699 -7096,9721 -7104,9721"/>
            </emma:interpretation>
          </emma:emma>
        </inkml:annotationXML>
        <inkml:traceGroup>
          <inkml:annotationXML>
            <emma:emma xmlns:emma="http://www.w3.org/2003/04/emma" version="1.0">
              <emma:interpretation id="{89538197-1649-420A-BCF4-8E6D0D283B4A}" emma:medium="tactile" emma:mode="ink">
                <msink:context xmlns:msink="http://schemas.microsoft.com/ink/2010/main" type="inkWord" rotatedBoundingBox="-7104,9699 -7096,9699 -7096,9721 -7104,9721"/>
              </emma:interpretation>
              <emma:one-of disjunction-type="recognition" id="oneOf0">
                <emma:interpretation id="interp0" emma:lang="zh-CN" emma:confidence="0">
                  <emma:literal>1</emma:literal>
                </emma:interpretation>
                <emma:interpretation id="interp1" emma:lang="zh-CN" emma:confidence="0">
                  <emma:literal>/</emma:literal>
                </emma:interpretation>
                <emma:interpretation id="interp2" emma:lang="zh-CN" emma:confidence="0">
                  <emma:literal>|</emma:literal>
                </emma:interpretation>
                <emma:interpretation id="interp3" emma:lang="zh-CN" emma:confidence="0">
                  <emma:literal>'</emma:literal>
                </emma:interpretation>
                <emma:interpretation id="interp4" emma:lang="zh-CN" emma:confidence="0">
                  <emma:literal>,</emma:literal>
                </emma:interpretation>
              </emma:one-of>
            </emma:emma>
          </inkml:annotationXML>
          <inkml:trace contextRef="#ctx0" brushRef="#br0">1451 4993 3976,'0'8'2116,"-8"-1"-1732,8 0-2564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04T23:55:08.953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19440 4210 11799,'-31'34'2500,"16"-20"-1217,15 0-1283,0-14 0,0 0-1795,0 0-3335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en-US" noProof="0"/>
          </a:p>
          <a:p>
            <a:pPr lvl="1"/>
            <a:r>
              <a:rPr lang="zh-CN" altLang="en-US" noProof="0"/>
              <a:t>第二级</a:t>
            </a:r>
            <a:endParaRPr lang="en-US" noProof="0"/>
          </a:p>
          <a:p>
            <a:pPr lvl="2"/>
            <a:r>
              <a:rPr lang="zh-CN" altLang="en-US" noProof="0"/>
              <a:t>第三级</a:t>
            </a:r>
            <a:endParaRPr lang="en-US" noProof="0"/>
          </a:p>
          <a:p>
            <a:pPr lvl="3"/>
            <a:r>
              <a:rPr lang="zh-CN" altLang="en-US" noProof="0"/>
              <a:t>第四级</a:t>
            </a:r>
            <a:endParaRPr lang="en-US" noProof="0"/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EDD5B2-37C4-4219-AA4B-701F85C0CB7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apache.org/jira/browse/HDFS-3399" TargetMode="External"/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Split-brain_(computing)" TargetMode="External"/><Relationship Id="rId5" Type="http://schemas.openxmlformats.org/officeDocument/2006/relationships/hyperlink" Target="http://en.wikipedia.org/wiki/Fencing_(computing)" TargetMode="External"/><Relationship Id="rId4" Type="http://schemas.openxmlformats.org/officeDocument/2006/relationships/hyperlink" Target="http://yanbohappy.sinaapp.com/?p=205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apache.org/jira/browse/HDFS-3399" TargetMode="External"/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Split-brain_(computing)" TargetMode="External"/><Relationship Id="rId5" Type="http://schemas.openxmlformats.org/officeDocument/2006/relationships/hyperlink" Target="http://en.wikipedia.org/wiki/Fencing_(computing)" TargetMode="External"/><Relationship Id="rId4" Type="http://schemas.openxmlformats.org/officeDocument/2006/relationships/hyperlink" Target="http://yanbohappy.sinaapp.com/?p=205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结构化数据：即行数据，存储在数据库里，可以用二维表结构来逻辑表达实现的数据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非结构化数据：不方便用数据库二维逻辑表来表现的数据，包括所有格式的办公文档、文本、图片、标准通用标记语言下的子集</a:t>
            </a:r>
            <a:r>
              <a:rPr lang="en-US" altLang="zh-CN" dirty="0"/>
              <a:t>XML</a:t>
            </a:r>
            <a:r>
              <a:rPr lang="zh-CN" altLang="en-US" dirty="0"/>
              <a:t>、</a:t>
            </a:r>
            <a:r>
              <a:rPr lang="en-US" altLang="zh-CN" dirty="0"/>
              <a:t>HTML</a:t>
            </a:r>
            <a:r>
              <a:rPr lang="zh-CN" altLang="en-US" dirty="0"/>
              <a:t>、各类报表、图像和音频</a:t>
            </a:r>
            <a:r>
              <a:rPr lang="en-US" altLang="zh-CN" dirty="0"/>
              <a:t>/</a:t>
            </a:r>
            <a:r>
              <a:rPr lang="zh-CN" altLang="en-US" dirty="0"/>
              <a:t>视频信息等等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DD5B2-37C4-4219-AA4B-701F85C0CB7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605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6650" y="681038"/>
            <a:ext cx="4573588" cy="3429000"/>
          </a:xfrm>
          <a:noFill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638" y="4338638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目的: 提高系统的可靠性与读取效率</a:t>
            </a:r>
          </a:p>
          <a:p>
            <a:r>
              <a:rPr lang="zh-CN" altLang="en-US"/>
              <a:t>可靠性: 节点失效时读取副本已维持正常运作</a:t>
            </a:r>
          </a:p>
          <a:p>
            <a:r>
              <a:rPr lang="zh-CN" altLang="en-US"/>
              <a:t>读取效率: 分散读取流量</a:t>
            </a:r>
          </a:p>
          <a:p>
            <a:r>
              <a:rPr lang="zh-CN" altLang="en-US"/>
              <a:t>本地运行: Job 直接读取本地数据,减少网络流量。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1089025" y="0"/>
            <a:ext cx="6748463" cy="5062538"/>
          </a:xfrm>
          <a:noFill/>
        </p:spPr>
      </p:sp>
      <p:sp>
        <p:nvSpPr>
          <p:cNvPr id="53251" name="备注占位符 2"/>
          <p:cNvSpPr>
            <a:spLocks noGrp="1" noRot="1" noChangeAspect="1" noChangeArrowheads="1"/>
          </p:cNvSpPr>
          <p:nvPr>
            <p:ph type="body" idx="1"/>
          </p:nvPr>
        </p:nvSpPr>
        <p:spPr>
          <a:xfrm>
            <a:off x="454025" y="1597025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为了解决这个问题，需要处理哪些问题？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852863" y="0"/>
            <a:ext cx="8161338" cy="6122988"/>
          </a:xfrm>
          <a:noFill/>
        </p:spPr>
      </p:sp>
      <p:sp>
        <p:nvSpPr>
          <p:cNvPr id="54275" name="备注占位符 2"/>
          <p:cNvSpPr>
            <a:spLocks noGrp="1" noRot="1" noChangeAspect="1" noChangeArrowheads="1"/>
          </p:cNvSpPr>
          <p:nvPr>
            <p:ph type="body" idx="1"/>
          </p:nvPr>
        </p:nvSpPr>
        <p:spPr>
          <a:xfrm>
            <a:off x="454025" y="1597025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为了解决这个问题，需要处理哪些问题？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HDFS. cost/GB is a few cent/month vs $/month. infinite throughput. / MapReduce. allows analyses to run in parallel and eliminates the bottlenecks imposed by monolithic storage systems.</a:t>
            </a:r>
          </a:p>
          <a:p>
            <a:endParaRPr lang="en-US" altLang="zh-CN" dirty="0"/>
          </a:p>
          <a:p>
            <a:r>
              <a:rPr lang="en-US" altLang="zh-CN" dirty="0"/>
              <a:t>HDFS</a:t>
            </a:r>
            <a:r>
              <a:rPr lang="zh-CN" altLang="en-US" dirty="0"/>
              <a:t>的花费每个月也就几分或者几美元。</a:t>
            </a:r>
            <a:r>
              <a:rPr lang="en-US" altLang="zh-CN" dirty="0"/>
              <a:t>MapReduce</a:t>
            </a:r>
            <a:r>
              <a:rPr lang="zh-CN" altLang="en-US" dirty="0"/>
              <a:t>允许分析并行运行，消除了单片存储系统所造成的瓶颈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DD5B2-37C4-4219-AA4B-701F85C0CB7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052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单</a:t>
            </a:r>
            <a:r>
              <a:rPr lang="en-US" altLang="zh-CN"/>
              <a:t>NN</a:t>
            </a:r>
            <a:r>
              <a:rPr lang="zh-CN" altLang="en-US"/>
              <a:t>的架构使得</a:t>
            </a:r>
            <a:r>
              <a:rPr lang="en-US" altLang="zh-CN"/>
              <a:t>HDFS</a:t>
            </a:r>
            <a:r>
              <a:rPr lang="zh-CN" altLang="en-US"/>
              <a:t>在集群扩展性和性能上都有潜在的问题，当集群大到一定程度后，</a:t>
            </a:r>
            <a:r>
              <a:rPr lang="en-US" altLang="zh-CN"/>
              <a:t>NN</a:t>
            </a:r>
            <a:r>
              <a:rPr lang="zh-CN" altLang="en-US"/>
              <a:t>进程使用的内存可能会达到上百</a:t>
            </a:r>
            <a:r>
              <a:rPr lang="en-US" altLang="zh-CN"/>
              <a:t>G</a:t>
            </a:r>
            <a:r>
              <a:rPr lang="zh-CN" altLang="en-US"/>
              <a:t>，常用的估算公式为</a:t>
            </a:r>
            <a:r>
              <a:rPr lang="en-US" altLang="zh-CN"/>
              <a:t>1G</a:t>
            </a:r>
            <a:r>
              <a:rPr lang="zh-CN" altLang="en-US"/>
              <a:t>对应</a:t>
            </a:r>
            <a:r>
              <a:rPr lang="en-US" altLang="zh-CN"/>
              <a:t>1</a:t>
            </a:r>
            <a:r>
              <a:rPr lang="zh-CN" altLang="en-US"/>
              <a:t>百万个块，按缺省块大小计算的话，大概是</a:t>
            </a:r>
            <a:r>
              <a:rPr lang="en-US" altLang="zh-CN"/>
              <a:t>64T (</a:t>
            </a:r>
            <a:r>
              <a:rPr lang="zh-CN" altLang="en-US"/>
              <a:t>这个估算比例是有比较大的富裕的，其实，即使是每个文件只有一个块，所有元数据信息也不会有</a:t>
            </a:r>
            <a:r>
              <a:rPr lang="en-US" altLang="zh-CN"/>
              <a:t>1KB/block)</a:t>
            </a:r>
            <a:r>
              <a:rPr lang="zh-CN" altLang="en-US"/>
              <a:t>。同时，所有的元数据信息的读取和操作都需要与</a:t>
            </a:r>
            <a:r>
              <a:rPr lang="en-US" altLang="zh-CN"/>
              <a:t>NN</a:t>
            </a:r>
            <a:r>
              <a:rPr lang="zh-CN" altLang="en-US"/>
              <a:t>进行通信，譬如客户端的</a:t>
            </a:r>
            <a:r>
              <a:rPr lang="en-US" altLang="zh-CN"/>
              <a:t>addBlock</a:t>
            </a:r>
            <a:r>
              <a:rPr lang="zh-CN" altLang="en-US"/>
              <a:t>、</a:t>
            </a:r>
            <a:r>
              <a:rPr lang="en-US" altLang="zh-CN"/>
              <a:t>getBlockLocations</a:t>
            </a:r>
            <a:r>
              <a:rPr lang="zh-CN" altLang="en-US"/>
              <a:t>，还有</a:t>
            </a:r>
            <a:r>
              <a:rPr lang="en-US" altLang="zh-CN"/>
              <a:t>DataNode</a:t>
            </a:r>
            <a:r>
              <a:rPr lang="zh-CN" altLang="en-US"/>
              <a:t>的</a:t>
            </a:r>
            <a:r>
              <a:rPr lang="en-US" altLang="zh-CN"/>
              <a:t>blockRecieved</a:t>
            </a:r>
            <a:r>
              <a:rPr lang="zh-CN" altLang="en-US"/>
              <a:t>、</a:t>
            </a:r>
            <a:r>
              <a:rPr lang="en-US" altLang="zh-CN"/>
              <a:t>sendHeartbeat</a:t>
            </a:r>
            <a:r>
              <a:rPr lang="zh-CN" altLang="en-US"/>
              <a:t>、</a:t>
            </a:r>
            <a:r>
              <a:rPr lang="en-US" altLang="zh-CN"/>
              <a:t>blockReport</a:t>
            </a:r>
            <a:r>
              <a:rPr lang="zh-CN" altLang="en-US"/>
              <a:t>，在集群规模变大后，</a:t>
            </a:r>
            <a:r>
              <a:rPr lang="en-US" altLang="zh-CN"/>
              <a:t>NN</a:t>
            </a:r>
            <a:r>
              <a:rPr lang="zh-CN" altLang="en-US"/>
              <a:t>成为了性能的瓶颈。</a:t>
            </a:r>
            <a:r>
              <a:rPr lang="en-US" altLang="zh-CN"/>
              <a:t>Hadoop 2.0</a:t>
            </a:r>
            <a:r>
              <a:rPr lang="zh-CN" altLang="en-US"/>
              <a:t>里的</a:t>
            </a:r>
            <a:r>
              <a:rPr lang="en-US" altLang="zh-CN"/>
              <a:t>HDFS Federation</a:t>
            </a:r>
            <a:r>
              <a:rPr lang="zh-CN" altLang="en-US"/>
              <a:t>就是为了解决这两个问题而开发的。</a:t>
            </a: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078F040-DD7A-489F-B36A-14F6AB4CFF5E}" type="slidenum">
              <a:rPr lang="zh-CN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61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利用共享存储来在两个</a:t>
            </a:r>
            <a:r>
              <a:rPr lang="en-US" altLang="zh-CN"/>
              <a:t>NN</a:t>
            </a:r>
            <a:r>
              <a:rPr lang="zh-CN" altLang="en-US"/>
              <a:t>间同步</a:t>
            </a:r>
            <a:r>
              <a:rPr lang="en-US" altLang="zh-CN"/>
              <a:t>edits</a:t>
            </a:r>
            <a:r>
              <a:rPr lang="zh-CN" altLang="en-US"/>
              <a:t>信息。</a:t>
            </a:r>
          </a:p>
          <a:p>
            <a:r>
              <a:rPr lang="zh-CN" altLang="en-US"/>
              <a:t>以前的</a:t>
            </a:r>
            <a:r>
              <a:rPr lang="en-US" altLang="zh-CN"/>
              <a:t>HDFS</a:t>
            </a:r>
            <a:r>
              <a:rPr lang="zh-CN" altLang="en-US"/>
              <a:t>是</a:t>
            </a:r>
            <a:r>
              <a:rPr lang="en-US" altLang="zh-CN"/>
              <a:t>share nothing but NN</a:t>
            </a:r>
            <a:r>
              <a:rPr lang="zh-CN" altLang="en-US"/>
              <a:t>，现在</a:t>
            </a:r>
            <a:r>
              <a:rPr lang="en-US" altLang="zh-CN"/>
              <a:t>NN</a:t>
            </a:r>
            <a:r>
              <a:rPr lang="zh-CN" altLang="en-US"/>
              <a:t>又</a:t>
            </a:r>
            <a:r>
              <a:rPr lang="en-US" altLang="zh-CN"/>
              <a:t>share storage</a:t>
            </a:r>
            <a:r>
              <a:rPr lang="zh-CN" altLang="en-US"/>
              <a:t>，这样其实是转移了单点故障的位置，但中高端的存储设备内部都有各种</a:t>
            </a:r>
            <a:r>
              <a:rPr lang="en-US" altLang="zh-CN"/>
              <a:t>RAID</a:t>
            </a:r>
            <a:r>
              <a:rPr lang="zh-CN" altLang="en-US"/>
              <a:t>以及冗余硬件包括电源以及网卡等，比服务器的可靠性还是略有提高。通过</a:t>
            </a:r>
            <a:r>
              <a:rPr lang="en-US" altLang="zh-CN"/>
              <a:t>NN</a:t>
            </a:r>
            <a:r>
              <a:rPr lang="zh-CN" altLang="en-US"/>
              <a:t>内部每次元数据变动后的</a:t>
            </a:r>
            <a:r>
              <a:rPr lang="en-US" altLang="zh-CN"/>
              <a:t>flush</a:t>
            </a:r>
            <a:r>
              <a:rPr lang="zh-CN" altLang="en-US"/>
              <a:t>操作，加上</a:t>
            </a:r>
            <a:r>
              <a:rPr lang="en-US" altLang="zh-CN"/>
              <a:t>NFS</a:t>
            </a:r>
            <a:r>
              <a:rPr lang="zh-CN" altLang="en-US"/>
              <a:t>的</a:t>
            </a:r>
            <a:r>
              <a:rPr lang="en-US" altLang="zh-CN"/>
              <a:t>close-to-open</a:t>
            </a:r>
            <a:r>
              <a:rPr lang="zh-CN" altLang="en-US"/>
              <a:t>，数据的一致性得到了保证。社区现在也试图把元数据存储放到</a:t>
            </a:r>
            <a:r>
              <a:rPr lang="en-US" altLang="zh-CN">
                <a:hlinkClick r:id="rId3"/>
              </a:rPr>
              <a:t>BookKeeper</a:t>
            </a:r>
            <a:r>
              <a:rPr lang="zh-CN" altLang="en-US"/>
              <a:t>上，以去除对共享存储的依赖，</a:t>
            </a:r>
            <a:r>
              <a:rPr lang="en-US" altLang="zh-CN"/>
              <a:t>Cloudera</a:t>
            </a:r>
            <a:r>
              <a:rPr lang="zh-CN" altLang="en-US"/>
              <a:t>也提供了</a:t>
            </a:r>
            <a:r>
              <a:rPr lang="en-US" altLang="zh-CN"/>
              <a:t>Quorum Journal Manager</a:t>
            </a:r>
            <a:r>
              <a:rPr lang="zh-CN" altLang="en-US"/>
              <a:t>的实现和代码，这篇中文的</a:t>
            </a:r>
            <a:r>
              <a:rPr lang="en-US" altLang="zh-CN"/>
              <a:t>blog</a:t>
            </a:r>
            <a:r>
              <a:rPr lang="zh-CN" altLang="en-US"/>
              <a:t>有详尽分析：</a:t>
            </a:r>
            <a:r>
              <a:rPr lang="zh-CN" altLang="en-US">
                <a:hlinkClick r:id="rId4"/>
              </a:rPr>
              <a:t>基于</a:t>
            </a:r>
            <a:r>
              <a:rPr lang="en-US" altLang="zh-CN">
                <a:hlinkClick r:id="rId4"/>
              </a:rPr>
              <a:t>QJM/Qurom Journal Manager/Paxos</a:t>
            </a:r>
            <a:r>
              <a:rPr lang="zh-CN" altLang="en-US">
                <a:hlinkClick r:id="rId4"/>
              </a:rPr>
              <a:t>的</a:t>
            </a:r>
            <a:r>
              <a:rPr lang="en-US" altLang="zh-CN">
                <a:hlinkClick r:id="rId4"/>
              </a:rPr>
              <a:t>HDFS HA</a:t>
            </a:r>
            <a:r>
              <a:rPr lang="zh-CN" altLang="en-US">
                <a:hlinkClick r:id="rId4"/>
              </a:rPr>
              <a:t>原理及代码分析</a:t>
            </a:r>
            <a:endParaRPr lang="zh-CN" altLang="en-US"/>
          </a:p>
          <a:p>
            <a:r>
              <a:rPr lang="en-US" altLang="zh-CN"/>
              <a:t>DataNode(</a:t>
            </a:r>
            <a:r>
              <a:rPr lang="zh-CN" altLang="en-US"/>
              <a:t>以下简称</a:t>
            </a:r>
            <a:r>
              <a:rPr lang="en-US" altLang="zh-CN"/>
              <a:t>DN)</a:t>
            </a:r>
            <a:r>
              <a:rPr lang="zh-CN" altLang="en-US"/>
              <a:t>同时向两个</a:t>
            </a:r>
            <a:r>
              <a:rPr lang="en-US" altLang="zh-CN"/>
              <a:t>NN</a:t>
            </a:r>
            <a:r>
              <a:rPr lang="zh-CN" altLang="en-US"/>
              <a:t>汇报块信息。</a:t>
            </a:r>
          </a:p>
          <a:p>
            <a:r>
              <a:rPr lang="zh-CN" altLang="en-US"/>
              <a:t>这是让</a:t>
            </a:r>
            <a:r>
              <a:rPr lang="en-US" altLang="zh-CN"/>
              <a:t>Standby NN</a:t>
            </a:r>
            <a:r>
              <a:rPr lang="zh-CN" altLang="en-US"/>
              <a:t>保持集群最新状态的必需步骤，不赘述。</a:t>
            </a:r>
          </a:p>
          <a:p>
            <a:r>
              <a:rPr lang="zh-CN" altLang="en-US"/>
              <a:t>用于监视和控制</a:t>
            </a:r>
            <a:r>
              <a:rPr lang="en-US" altLang="zh-CN"/>
              <a:t>NN</a:t>
            </a:r>
            <a:r>
              <a:rPr lang="zh-CN" altLang="en-US"/>
              <a:t>进程的</a:t>
            </a:r>
            <a:r>
              <a:rPr lang="en-US" altLang="zh-CN"/>
              <a:t>FailoverController</a:t>
            </a:r>
            <a:r>
              <a:rPr lang="zh-CN" altLang="en-US"/>
              <a:t>进程</a:t>
            </a:r>
          </a:p>
          <a:p>
            <a:r>
              <a:rPr lang="zh-CN" altLang="en-US"/>
              <a:t>显然，我们不能在</a:t>
            </a:r>
            <a:r>
              <a:rPr lang="en-US" altLang="zh-CN"/>
              <a:t>NN</a:t>
            </a:r>
            <a:r>
              <a:rPr lang="zh-CN" altLang="en-US"/>
              <a:t>进程内进行心跳等信息同步，最简单的原因，一次</a:t>
            </a:r>
            <a:r>
              <a:rPr lang="en-US" altLang="zh-CN"/>
              <a:t>FullGC</a:t>
            </a:r>
            <a:r>
              <a:rPr lang="zh-CN" altLang="en-US"/>
              <a:t>就可以让</a:t>
            </a:r>
            <a:r>
              <a:rPr lang="en-US" altLang="zh-CN"/>
              <a:t>NN</a:t>
            </a:r>
            <a:r>
              <a:rPr lang="zh-CN" altLang="en-US"/>
              <a:t>挂起十几分钟，所以，必须要有一个独立的短小精悍的</a:t>
            </a:r>
            <a:r>
              <a:rPr lang="en-US" altLang="zh-CN"/>
              <a:t>watchdog</a:t>
            </a:r>
            <a:r>
              <a:rPr lang="zh-CN" altLang="en-US"/>
              <a:t>来专门负责监控。这也是一个松耦合的设计，便于扩展或更改，目前版本里是用</a:t>
            </a:r>
            <a:r>
              <a:rPr lang="en-US" altLang="zh-CN"/>
              <a:t>ZooKeeper(</a:t>
            </a:r>
            <a:r>
              <a:rPr lang="zh-CN" altLang="en-US"/>
              <a:t>以下简称</a:t>
            </a:r>
            <a:r>
              <a:rPr lang="en-US" altLang="zh-CN"/>
              <a:t>ZK)</a:t>
            </a:r>
            <a:r>
              <a:rPr lang="zh-CN" altLang="en-US"/>
              <a:t>来做同步锁，但用户可以方便的把这个</a:t>
            </a:r>
            <a:r>
              <a:rPr lang="en-US" altLang="zh-CN"/>
              <a:t>ZooKeeper FailoverController(</a:t>
            </a:r>
            <a:r>
              <a:rPr lang="zh-CN" altLang="en-US"/>
              <a:t>以下简称</a:t>
            </a:r>
            <a:r>
              <a:rPr lang="en-US" altLang="zh-CN"/>
              <a:t>ZKFC)</a:t>
            </a:r>
            <a:r>
              <a:rPr lang="zh-CN" altLang="en-US"/>
              <a:t>替换为其他的</a:t>
            </a:r>
            <a:r>
              <a:rPr lang="en-US" altLang="zh-CN"/>
              <a:t>HA</a:t>
            </a:r>
            <a:r>
              <a:rPr lang="zh-CN" altLang="en-US"/>
              <a:t>方案或</a:t>
            </a:r>
            <a:r>
              <a:rPr lang="en-US" altLang="zh-CN"/>
              <a:t>leader</a:t>
            </a:r>
            <a:r>
              <a:rPr lang="zh-CN" altLang="en-US"/>
              <a:t>选举方案。</a:t>
            </a:r>
          </a:p>
          <a:p>
            <a:r>
              <a:rPr lang="zh-CN" altLang="en-US">
                <a:hlinkClick r:id="rId5"/>
              </a:rPr>
              <a:t>隔离</a:t>
            </a:r>
            <a:r>
              <a:rPr lang="en-US" altLang="zh-CN">
                <a:hlinkClick r:id="rId5"/>
              </a:rPr>
              <a:t>(Fencing)</a:t>
            </a:r>
            <a:r>
              <a:rPr lang="zh-CN" altLang="en-US"/>
              <a:t>，防止</a:t>
            </a:r>
            <a:r>
              <a:rPr lang="zh-CN" altLang="en-US">
                <a:hlinkClick r:id="rId6"/>
              </a:rPr>
              <a:t>脑裂</a:t>
            </a:r>
            <a:r>
              <a:rPr lang="zh-CN" altLang="en-US"/>
              <a:t>，就是保证在任何时候只有一个主</a:t>
            </a:r>
            <a:r>
              <a:rPr lang="en-US" altLang="zh-CN"/>
              <a:t>NN</a:t>
            </a:r>
            <a:r>
              <a:rPr lang="zh-CN" altLang="en-US"/>
              <a:t>，包括三个方面：</a:t>
            </a:r>
          </a:p>
          <a:p>
            <a:pPr lvl="1"/>
            <a:r>
              <a:rPr lang="zh-CN" altLang="en-US"/>
              <a:t>共享存储</a:t>
            </a:r>
            <a:r>
              <a:rPr lang="en-US" altLang="zh-CN"/>
              <a:t>fencing</a:t>
            </a:r>
            <a:r>
              <a:rPr lang="zh-CN" altLang="en-US"/>
              <a:t>，确保只有一个</a:t>
            </a:r>
            <a:r>
              <a:rPr lang="en-US" altLang="zh-CN"/>
              <a:t>NN</a:t>
            </a:r>
            <a:r>
              <a:rPr lang="zh-CN" altLang="en-US"/>
              <a:t>可以写入</a:t>
            </a:r>
            <a:r>
              <a:rPr lang="en-US" altLang="zh-CN"/>
              <a:t>edits</a:t>
            </a:r>
            <a:r>
              <a:rPr lang="zh-CN" altLang="en-US"/>
              <a:t>。</a:t>
            </a:r>
          </a:p>
          <a:p>
            <a:pPr lvl="1"/>
            <a:r>
              <a:rPr lang="zh-CN" altLang="en-US"/>
              <a:t>客户端</a:t>
            </a:r>
            <a:r>
              <a:rPr lang="en-US" altLang="zh-CN"/>
              <a:t>fencing</a:t>
            </a:r>
            <a:r>
              <a:rPr lang="zh-CN" altLang="en-US"/>
              <a:t>，确保只有一个</a:t>
            </a:r>
            <a:r>
              <a:rPr lang="en-US" altLang="zh-CN"/>
              <a:t>NN</a:t>
            </a:r>
            <a:r>
              <a:rPr lang="zh-CN" altLang="en-US"/>
              <a:t>可以响应客户端的请求。</a:t>
            </a:r>
          </a:p>
          <a:p>
            <a:pPr lvl="1"/>
            <a:r>
              <a:rPr lang="en-US" altLang="zh-CN"/>
              <a:t>DataNode fencing</a:t>
            </a:r>
            <a:r>
              <a:rPr lang="zh-CN" altLang="en-US"/>
              <a:t>，确保只有一个</a:t>
            </a:r>
            <a:r>
              <a:rPr lang="en-US" altLang="zh-CN"/>
              <a:t>NN</a:t>
            </a:r>
            <a:r>
              <a:rPr lang="zh-CN" altLang="en-US"/>
              <a:t>可以向</a:t>
            </a:r>
            <a:r>
              <a:rPr lang="en-US" altLang="zh-CN"/>
              <a:t>DN</a:t>
            </a:r>
            <a:r>
              <a:rPr lang="zh-CN" altLang="en-US"/>
              <a:t>下发命令，譬如删除块，复制块，等等。</a:t>
            </a: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3F68BD7-0701-4E9A-8126-6979A6C6A31A}" type="slidenum">
              <a:rPr lang="zh-CN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76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利用共享存储来在两个</a:t>
            </a:r>
            <a:r>
              <a:rPr lang="en-US" altLang="zh-CN"/>
              <a:t>NN</a:t>
            </a:r>
            <a:r>
              <a:rPr lang="zh-CN" altLang="en-US"/>
              <a:t>间同步</a:t>
            </a:r>
            <a:r>
              <a:rPr lang="en-US" altLang="zh-CN"/>
              <a:t>edits</a:t>
            </a:r>
            <a:r>
              <a:rPr lang="zh-CN" altLang="en-US"/>
              <a:t>信息。</a:t>
            </a:r>
          </a:p>
          <a:p>
            <a:r>
              <a:rPr lang="zh-CN" altLang="en-US"/>
              <a:t>以前的</a:t>
            </a:r>
            <a:r>
              <a:rPr lang="en-US" altLang="zh-CN"/>
              <a:t>HDFS</a:t>
            </a:r>
            <a:r>
              <a:rPr lang="zh-CN" altLang="en-US"/>
              <a:t>是</a:t>
            </a:r>
            <a:r>
              <a:rPr lang="en-US" altLang="zh-CN"/>
              <a:t>share nothing but NN</a:t>
            </a:r>
            <a:r>
              <a:rPr lang="zh-CN" altLang="en-US"/>
              <a:t>，现在</a:t>
            </a:r>
            <a:r>
              <a:rPr lang="en-US" altLang="zh-CN"/>
              <a:t>NN</a:t>
            </a:r>
            <a:r>
              <a:rPr lang="zh-CN" altLang="en-US"/>
              <a:t>又</a:t>
            </a:r>
            <a:r>
              <a:rPr lang="en-US" altLang="zh-CN"/>
              <a:t>share storage</a:t>
            </a:r>
            <a:r>
              <a:rPr lang="zh-CN" altLang="en-US"/>
              <a:t>，这样其实是转移了单点故障的位置，但中高端的存储设备内部都有各种</a:t>
            </a:r>
            <a:r>
              <a:rPr lang="en-US" altLang="zh-CN"/>
              <a:t>RAID</a:t>
            </a:r>
            <a:r>
              <a:rPr lang="zh-CN" altLang="en-US"/>
              <a:t>以及冗余硬件包括电源以及网卡等，比服务器的可靠性还是略有提高。通过</a:t>
            </a:r>
            <a:r>
              <a:rPr lang="en-US" altLang="zh-CN"/>
              <a:t>NN</a:t>
            </a:r>
            <a:r>
              <a:rPr lang="zh-CN" altLang="en-US"/>
              <a:t>内部每次元数据变动后的</a:t>
            </a:r>
            <a:r>
              <a:rPr lang="en-US" altLang="zh-CN"/>
              <a:t>flush</a:t>
            </a:r>
            <a:r>
              <a:rPr lang="zh-CN" altLang="en-US"/>
              <a:t>操作，加上</a:t>
            </a:r>
            <a:r>
              <a:rPr lang="en-US" altLang="zh-CN"/>
              <a:t>NFS</a:t>
            </a:r>
            <a:r>
              <a:rPr lang="zh-CN" altLang="en-US"/>
              <a:t>的</a:t>
            </a:r>
            <a:r>
              <a:rPr lang="en-US" altLang="zh-CN"/>
              <a:t>close-to-open</a:t>
            </a:r>
            <a:r>
              <a:rPr lang="zh-CN" altLang="en-US"/>
              <a:t>，数据的一致性得到了保证。社区现在也试图把元数据存储放到</a:t>
            </a:r>
            <a:r>
              <a:rPr lang="en-US" altLang="zh-CN">
                <a:hlinkClick r:id="rId3"/>
              </a:rPr>
              <a:t>BookKeeper</a:t>
            </a:r>
            <a:r>
              <a:rPr lang="zh-CN" altLang="en-US"/>
              <a:t>上，以去除对共享存储的依赖，</a:t>
            </a:r>
            <a:r>
              <a:rPr lang="en-US" altLang="zh-CN"/>
              <a:t>Cloudera</a:t>
            </a:r>
            <a:r>
              <a:rPr lang="zh-CN" altLang="en-US"/>
              <a:t>也提供了</a:t>
            </a:r>
            <a:r>
              <a:rPr lang="en-US" altLang="zh-CN"/>
              <a:t>Quorum Journal Manager</a:t>
            </a:r>
            <a:r>
              <a:rPr lang="zh-CN" altLang="en-US"/>
              <a:t>的实现和代码，这篇中文的</a:t>
            </a:r>
            <a:r>
              <a:rPr lang="en-US" altLang="zh-CN"/>
              <a:t>blog</a:t>
            </a:r>
            <a:r>
              <a:rPr lang="zh-CN" altLang="en-US"/>
              <a:t>有详尽分析：</a:t>
            </a:r>
            <a:r>
              <a:rPr lang="zh-CN" altLang="en-US">
                <a:hlinkClick r:id="rId4"/>
              </a:rPr>
              <a:t>基于</a:t>
            </a:r>
            <a:r>
              <a:rPr lang="en-US" altLang="zh-CN">
                <a:hlinkClick r:id="rId4"/>
              </a:rPr>
              <a:t>QJM/Qurom Journal Manager/Paxos</a:t>
            </a:r>
            <a:r>
              <a:rPr lang="zh-CN" altLang="en-US">
                <a:hlinkClick r:id="rId4"/>
              </a:rPr>
              <a:t>的</a:t>
            </a:r>
            <a:r>
              <a:rPr lang="en-US" altLang="zh-CN">
                <a:hlinkClick r:id="rId4"/>
              </a:rPr>
              <a:t>HDFS HA</a:t>
            </a:r>
            <a:r>
              <a:rPr lang="zh-CN" altLang="en-US">
                <a:hlinkClick r:id="rId4"/>
              </a:rPr>
              <a:t>原理及代码分析</a:t>
            </a:r>
            <a:endParaRPr lang="zh-CN" altLang="en-US"/>
          </a:p>
          <a:p>
            <a:r>
              <a:rPr lang="en-US" altLang="zh-CN"/>
              <a:t>DataNode(</a:t>
            </a:r>
            <a:r>
              <a:rPr lang="zh-CN" altLang="en-US"/>
              <a:t>以下简称</a:t>
            </a:r>
            <a:r>
              <a:rPr lang="en-US" altLang="zh-CN"/>
              <a:t>DN)</a:t>
            </a:r>
            <a:r>
              <a:rPr lang="zh-CN" altLang="en-US"/>
              <a:t>同时向两个</a:t>
            </a:r>
            <a:r>
              <a:rPr lang="en-US" altLang="zh-CN"/>
              <a:t>NN</a:t>
            </a:r>
            <a:r>
              <a:rPr lang="zh-CN" altLang="en-US"/>
              <a:t>汇报块信息。</a:t>
            </a:r>
          </a:p>
          <a:p>
            <a:r>
              <a:rPr lang="zh-CN" altLang="en-US"/>
              <a:t>这是让</a:t>
            </a:r>
            <a:r>
              <a:rPr lang="en-US" altLang="zh-CN"/>
              <a:t>Standby NN</a:t>
            </a:r>
            <a:r>
              <a:rPr lang="zh-CN" altLang="en-US"/>
              <a:t>保持集群最新状态的必需步骤，不赘述。</a:t>
            </a:r>
          </a:p>
          <a:p>
            <a:r>
              <a:rPr lang="zh-CN" altLang="en-US"/>
              <a:t>用于监视和控制</a:t>
            </a:r>
            <a:r>
              <a:rPr lang="en-US" altLang="zh-CN"/>
              <a:t>NN</a:t>
            </a:r>
            <a:r>
              <a:rPr lang="zh-CN" altLang="en-US"/>
              <a:t>进程的</a:t>
            </a:r>
            <a:r>
              <a:rPr lang="en-US" altLang="zh-CN"/>
              <a:t>FailoverController</a:t>
            </a:r>
            <a:r>
              <a:rPr lang="zh-CN" altLang="en-US"/>
              <a:t>进程</a:t>
            </a:r>
          </a:p>
          <a:p>
            <a:r>
              <a:rPr lang="zh-CN" altLang="en-US"/>
              <a:t>显然，我们不能在</a:t>
            </a:r>
            <a:r>
              <a:rPr lang="en-US" altLang="zh-CN"/>
              <a:t>NN</a:t>
            </a:r>
            <a:r>
              <a:rPr lang="zh-CN" altLang="en-US"/>
              <a:t>进程内进行心跳等信息同步，最简单的原因，一次</a:t>
            </a:r>
            <a:r>
              <a:rPr lang="en-US" altLang="zh-CN"/>
              <a:t>FullGC</a:t>
            </a:r>
            <a:r>
              <a:rPr lang="zh-CN" altLang="en-US"/>
              <a:t>就可以让</a:t>
            </a:r>
            <a:r>
              <a:rPr lang="en-US" altLang="zh-CN"/>
              <a:t>NN</a:t>
            </a:r>
            <a:r>
              <a:rPr lang="zh-CN" altLang="en-US"/>
              <a:t>挂起十几分钟，所以，必须要有一个独立的短小精悍的</a:t>
            </a:r>
            <a:r>
              <a:rPr lang="en-US" altLang="zh-CN"/>
              <a:t>watchdog</a:t>
            </a:r>
            <a:r>
              <a:rPr lang="zh-CN" altLang="en-US"/>
              <a:t>来专门负责监控。这也是一个松耦合的设计，便于扩展或更改，目前版本里是用</a:t>
            </a:r>
            <a:r>
              <a:rPr lang="en-US" altLang="zh-CN"/>
              <a:t>ZooKeeper(</a:t>
            </a:r>
            <a:r>
              <a:rPr lang="zh-CN" altLang="en-US"/>
              <a:t>以下简称</a:t>
            </a:r>
            <a:r>
              <a:rPr lang="en-US" altLang="zh-CN"/>
              <a:t>ZK)</a:t>
            </a:r>
            <a:r>
              <a:rPr lang="zh-CN" altLang="en-US"/>
              <a:t>来做同步锁，但用户可以方便的把这个</a:t>
            </a:r>
            <a:r>
              <a:rPr lang="en-US" altLang="zh-CN"/>
              <a:t>ZooKeeper FailoverController(</a:t>
            </a:r>
            <a:r>
              <a:rPr lang="zh-CN" altLang="en-US"/>
              <a:t>以下简称</a:t>
            </a:r>
            <a:r>
              <a:rPr lang="en-US" altLang="zh-CN"/>
              <a:t>ZKFC)</a:t>
            </a:r>
            <a:r>
              <a:rPr lang="zh-CN" altLang="en-US"/>
              <a:t>替换为其他的</a:t>
            </a:r>
            <a:r>
              <a:rPr lang="en-US" altLang="zh-CN"/>
              <a:t>HA</a:t>
            </a:r>
            <a:r>
              <a:rPr lang="zh-CN" altLang="en-US"/>
              <a:t>方案或</a:t>
            </a:r>
            <a:r>
              <a:rPr lang="en-US" altLang="zh-CN"/>
              <a:t>leader</a:t>
            </a:r>
            <a:r>
              <a:rPr lang="zh-CN" altLang="en-US"/>
              <a:t>选举方案。</a:t>
            </a:r>
          </a:p>
          <a:p>
            <a:r>
              <a:rPr lang="zh-CN" altLang="en-US">
                <a:hlinkClick r:id="rId5"/>
              </a:rPr>
              <a:t>隔离</a:t>
            </a:r>
            <a:r>
              <a:rPr lang="en-US" altLang="zh-CN">
                <a:hlinkClick r:id="rId5"/>
              </a:rPr>
              <a:t>(Fencing)</a:t>
            </a:r>
            <a:r>
              <a:rPr lang="zh-CN" altLang="en-US"/>
              <a:t>，防止</a:t>
            </a:r>
            <a:r>
              <a:rPr lang="zh-CN" altLang="en-US">
                <a:hlinkClick r:id="rId6"/>
              </a:rPr>
              <a:t>脑裂</a:t>
            </a:r>
            <a:r>
              <a:rPr lang="zh-CN" altLang="en-US"/>
              <a:t>，就是保证在任何时候只有一个主</a:t>
            </a:r>
            <a:r>
              <a:rPr lang="en-US" altLang="zh-CN"/>
              <a:t>NN</a:t>
            </a:r>
            <a:r>
              <a:rPr lang="zh-CN" altLang="en-US"/>
              <a:t>，包括三个方面：</a:t>
            </a:r>
          </a:p>
          <a:p>
            <a:pPr lvl="1"/>
            <a:r>
              <a:rPr lang="zh-CN" altLang="en-US"/>
              <a:t>共享存储</a:t>
            </a:r>
            <a:r>
              <a:rPr lang="en-US" altLang="zh-CN"/>
              <a:t>fencing</a:t>
            </a:r>
            <a:r>
              <a:rPr lang="zh-CN" altLang="en-US"/>
              <a:t>，确保只有一个</a:t>
            </a:r>
            <a:r>
              <a:rPr lang="en-US" altLang="zh-CN"/>
              <a:t>NN</a:t>
            </a:r>
            <a:r>
              <a:rPr lang="zh-CN" altLang="en-US"/>
              <a:t>可以写入</a:t>
            </a:r>
            <a:r>
              <a:rPr lang="en-US" altLang="zh-CN"/>
              <a:t>edits</a:t>
            </a:r>
            <a:r>
              <a:rPr lang="zh-CN" altLang="en-US"/>
              <a:t>。</a:t>
            </a:r>
          </a:p>
          <a:p>
            <a:pPr lvl="1"/>
            <a:r>
              <a:rPr lang="zh-CN" altLang="en-US"/>
              <a:t>客户端</a:t>
            </a:r>
            <a:r>
              <a:rPr lang="en-US" altLang="zh-CN"/>
              <a:t>fencing</a:t>
            </a:r>
            <a:r>
              <a:rPr lang="zh-CN" altLang="en-US"/>
              <a:t>，确保只有一个</a:t>
            </a:r>
            <a:r>
              <a:rPr lang="en-US" altLang="zh-CN"/>
              <a:t>NN</a:t>
            </a:r>
            <a:r>
              <a:rPr lang="zh-CN" altLang="en-US"/>
              <a:t>可以响应客户端的请求。</a:t>
            </a:r>
          </a:p>
          <a:p>
            <a:pPr lvl="1"/>
            <a:r>
              <a:rPr lang="en-US" altLang="zh-CN"/>
              <a:t>DataNode fencing</a:t>
            </a:r>
            <a:r>
              <a:rPr lang="zh-CN" altLang="en-US"/>
              <a:t>，确保只有一个</a:t>
            </a:r>
            <a:r>
              <a:rPr lang="en-US" altLang="zh-CN"/>
              <a:t>NN</a:t>
            </a:r>
            <a:r>
              <a:rPr lang="zh-CN" altLang="en-US"/>
              <a:t>可以向</a:t>
            </a:r>
            <a:r>
              <a:rPr lang="en-US" altLang="zh-CN"/>
              <a:t>DN</a:t>
            </a:r>
            <a:r>
              <a:rPr lang="zh-CN" altLang="en-US"/>
              <a:t>下发命令，譬如删除块，复制块，等等。</a:t>
            </a:r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5EC6ACD-7ADB-47A3-87AE-5DD3EA98B49D}" type="slidenum">
              <a:rPr lang="zh-CN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77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8238" y="681038"/>
            <a:ext cx="4572000" cy="3429000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1038" y="4338638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/>
          <a:p>
            <a:r>
              <a:rPr lang="en-US" altLang="zh-CN"/>
              <a:t>1</a:t>
            </a:r>
            <a:r>
              <a:rPr lang="zh-CN" altLang="en-US"/>
              <a:t>）正对日志增量处理，例如十分钟内 数据处理完毕，需要统计各种数据如何处理？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问题？</a:t>
            </a:r>
            <a:endParaRPr lang="en-US" altLang="zh-CN"/>
          </a:p>
          <a:p>
            <a:r>
              <a:rPr lang="en-US" altLang="zh-CN"/>
              <a:t>   3</a:t>
            </a:r>
            <a:r>
              <a:rPr lang="zh-CN" altLang="en-US"/>
              <a:t>）</a:t>
            </a:r>
            <a:r>
              <a:rPr lang="en-US" altLang="zh-CN"/>
              <a:t>hadoop</a:t>
            </a:r>
            <a:r>
              <a:rPr lang="zh-CN" altLang="en-US"/>
              <a:t>名字的由来？</a:t>
            </a:r>
            <a:endParaRPr lang="en-US" altLang="zh-CN"/>
          </a:p>
          <a:p>
            <a:r>
              <a:rPr lang="en-US" altLang="zh-CN"/>
              <a:t>   4</a:t>
            </a:r>
            <a:r>
              <a:rPr lang="zh-CN" altLang="en-US"/>
              <a:t>）</a:t>
            </a:r>
            <a:r>
              <a:rPr lang="en-US" altLang="zh-CN"/>
              <a:t>Combiners</a:t>
            </a:r>
            <a:r>
              <a:rPr lang="zh-CN" altLang="en-US"/>
              <a:t>功能？</a:t>
            </a:r>
            <a:endParaRPr lang="en-US" altLang="zh-CN"/>
          </a:p>
        </p:txBody>
      </p:sp>
      <p:sp>
        <p:nvSpPr>
          <p:cNvPr id="58372" name="灯片编号占位符 3"/>
          <p:cNvSpPr txBox="1">
            <a:spLocks noGrp="1" noChangeArrowheads="1"/>
          </p:cNvSpPr>
          <p:nvPr/>
        </p:nvSpPr>
        <p:spPr bwMode="auto">
          <a:xfrm>
            <a:off x="3878263" y="867886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073B403-E750-4CA3-873D-3B432CC6446C}" type="slidenum">
              <a:rPr lang="zh-CN" altLang="en-US"/>
              <a:pPr algn="r" eaLnBrk="1" hangingPunct="1">
                <a:spcBef>
                  <a:spcPct val="0"/>
                </a:spcBef>
                <a:buFontTx/>
                <a:buNone/>
              </a:pPr>
              <a:t>78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1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B938C3-4898-4E92-B0E4-065BC1DB3E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080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F269A3-63AA-4075-8247-297B2C37AC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6822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187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2040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76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>
            <a:lvl1pPr>
              <a:defRPr sz="3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8239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D3D917-6B42-41B4-A76E-C2DF655FC5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926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5B040B-E67B-4E5D-8717-A83BC517C3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141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08129A-41DE-4C88-B372-A7B0010CB8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218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C8AEB-7AD7-40BA-993B-B0FD28E8F1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2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BEB78F-CA74-4519-A886-72FB335C4E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246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7AB9BD-98C1-4657-A76B-59A1CA85EA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676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21719D-C427-4C40-A8EE-F168ED8431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718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8625" y="56435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71813" y="57150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00813" y="57864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E5DE58D-5D3B-48EA-A141-149D25F7F67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  <p:sldLayoutId id="2147484092" r:id="rId9"/>
    <p:sldLayoutId id="2147484093" r:id="rId10"/>
    <p:sldLayoutId id="2147484094" r:id="rId11"/>
    <p:sldLayoutId id="2147484097" r:id="rId12"/>
    <p:sldLayoutId id="2147484098" r:id="rId13"/>
    <p:sldLayoutId id="2147484099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issues.apache.org/jira/browse/HADOOP-4539" TargetMode="Externa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zh/DRBD" TargetMode="External"/><Relationship Id="rId2" Type="http://schemas.openxmlformats.org/officeDocument/2006/relationships/hyperlink" Target="http://hadoopblog.blogspot.tw/2010/02/hadoop-namenode-high-availability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vmware.com/products/datacenter-virtualization/vsphere/fault-tolerance.html" TargetMode="External"/><Relationship Id="rId4" Type="http://schemas.openxmlformats.org/officeDocument/2006/relationships/hyperlink" Target="http://www.linux-ha.org/wiki/Main_Page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56.jpeg"/><Relationship Id="rId4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红色块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6475"/>
            <a:ext cx="9144000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627313" y="2735263"/>
            <a:ext cx="4978400" cy="6461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/>
              <p14:cNvContentPartPr/>
              <p14:nvPr/>
            </p14:nvContentPartPr>
            <p14:xfrm>
              <a:off x="-2557715" y="3491738"/>
              <a:ext cx="2160" cy="528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561795" y="3487835"/>
                <a:ext cx="9840" cy="1262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96875" y="549275"/>
            <a:ext cx="8382000" cy="554038"/>
          </a:xfrm>
          <a:noFill/>
        </p:spPr>
        <p:txBody>
          <a:bodyPr/>
          <a:lstStyle/>
          <a:p>
            <a:r>
              <a:rPr lang="en-US" altLang="zh-CN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的副本放置策略</a:t>
            </a:r>
          </a:p>
        </p:txBody>
      </p:sp>
      <p:sp>
        <p:nvSpPr>
          <p:cNvPr id="12291" name="文本占位符 2"/>
          <p:cNvSpPr>
            <a:spLocks noGrp="1" noChangeArrowheads="1"/>
          </p:cNvSpPr>
          <p:nvPr>
            <p:ph sz="quarter" idx="4294967295"/>
          </p:nvPr>
        </p:nvSpPr>
        <p:spPr>
          <a:xfrm>
            <a:off x="250825" y="1270000"/>
            <a:ext cx="8382000" cy="3887788"/>
          </a:xfrm>
        </p:spPr>
        <p:txBody>
          <a:bodyPr/>
          <a:lstStyle/>
          <a:p>
            <a:pPr>
              <a:buClr>
                <a:srgbClr val="FF0000"/>
              </a:buClr>
              <a:buFont typeface="宋体" panose="02010600030101010101" pitchFamily="2" charset="-122"/>
              <a:buChar char="☆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第一个副本：放置在上传文件的DN；如果是集群外提交，则随机挑选一台磁盘不太满，CPU不太忙的节点</a:t>
            </a:r>
          </a:p>
          <a:p>
            <a:pPr>
              <a:buClr>
                <a:srgbClr val="FF0000"/>
              </a:buClr>
              <a:buFont typeface="宋体" panose="02010600030101010101" pitchFamily="2" charset="-122"/>
              <a:buChar char="☆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第二个副本：放置在于第一个副本不同的机架的节点上</a:t>
            </a:r>
          </a:p>
          <a:p>
            <a:pPr>
              <a:buClr>
                <a:srgbClr val="FF0000"/>
              </a:buClr>
              <a:buFont typeface="宋体" panose="02010600030101010101" pitchFamily="2" charset="-122"/>
              <a:buChar char="☆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第三个副本：与第二个副本相同集群的节点</a:t>
            </a:r>
          </a:p>
          <a:p>
            <a:pPr>
              <a:buClr>
                <a:srgbClr val="FF0000"/>
              </a:buClr>
              <a:buFont typeface="宋体" panose="02010600030101010101" pitchFamily="2" charset="-122"/>
              <a:buChar char="☆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更多副本：随机节点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 idx="4294967295"/>
          </p:nvPr>
        </p:nvSpPr>
        <p:spPr>
          <a:xfrm>
            <a:off x="457200" y="419100"/>
            <a:ext cx="8229600" cy="511175"/>
          </a:xfrm>
        </p:spPr>
        <p:txBody>
          <a:bodyPr/>
          <a:lstStyle/>
          <a:p>
            <a:r>
              <a:rPr lang="zh-CN" altLang="zh-CN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HDFS基础知识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187450" y="1270000"/>
            <a:ext cx="3384550" cy="4751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5148263" y="1270000"/>
            <a:ext cx="3384550" cy="4751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476375" y="1414463"/>
            <a:ext cx="2808288" cy="431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435600" y="1414463"/>
            <a:ext cx="2809875" cy="431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339975" y="1485900"/>
            <a:ext cx="12588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Rack1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6156325" y="1485900"/>
            <a:ext cx="12588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Rack2</a:t>
            </a:r>
          </a:p>
        </p:txBody>
      </p:sp>
      <p:sp>
        <p:nvSpPr>
          <p:cNvPr id="13321" name="AutoShape 9"/>
          <p:cNvSpPr>
            <a:spLocks noChangeArrowheads="1"/>
          </p:cNvSpPr>
          <p:nvPr/>
        </p:nvSpPr>
        <p:spPr bwMode="auto">
          <a:xfrm>
            <a:off x="1403350" y="2062163"/>
            <a:ext cx="2881313" cy="936625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1331913" y="2062163"/>
            <a:ext cx="28082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NN meta -&gt; foo.bar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1403350" y="2493963"/>
            <a:ext cx="28003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blk1,blk2,blk3,blk4,blk5</a:t>
            </a:r>
          </a:p>
        </p:txBody>
      </p:sp>
      <p:sp>
        <p:nvSpPr>
          <p:cNvPr id="13324" name="AutoShape 12"/>
          <p:cNvSpPr>
            <a:spLocks noChangeArrowheads="1"/>
          </p:cNvSpPr>
          <p:nvPr/>
        </p:nvSpPr>
        <p:spPr bwMode="auto">
          <a:xfrm>
            <a:off x="1403350" y="3286125"/>
            <a:ext cx="2881313" cy="1150938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5" name="AutoShape 13"/>
          <p:cNvSpPr>
            <a:spLocks noChangeArrowheads="1"/>
          </p:cNvSpPr>
          <p:nvPr/>
        </p:nvSpPr>
        <p:spPr bwMode="auto">
          <a:xfrm>
            <a:off x="1403350" y="4725988"/>
            <a:ext cx="2881313" cy="1152525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2014538" y="3379788"/>
            <a:ext cx="16208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DN1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1700213" y="3779838"/>
            <a:ext cx="23685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blk1,blk2,blk3,blk5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1979613" y="4870450"/>
            <a:ext cx="1622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DN2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1692275" y="5302250"/>
            <a:ext cx="23669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blk1,blk4,blk5</a:t>
            </a:r>
          </a:p>
        </p:txBody>
      </p:sp>
      <p:sp>
        <p:nvSpPr>
          <p:cNvPr id="13330" name="AutoShape 18"/>
          <p:cNvSpPr>
            <a:spLocks noChangeArrowheads="1"/>
          </p:cNvSpPr>
          <p:nvPr/>
        </p:nvSpPr>
        <p:spPr bwMode="auto">
          <a:xfrm>
            <a:off x="5435600" y="1989138"/>
            <a:ext cx="2881313" cy="1152525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31" name="AutoShape 19"/>
          <p:cNvSpPr>
            <a:spLocks noChangeArrowheads="1"/>
          </p:cNvSpPr>
          <p:nvPr/>
        </p:nvSpPr>
        <p:spPr bwMode="auto">
          <a:xfrm>
            <a:off x="5435600" y="3286125"/>
            <a:ext cx="2881313" cy="1150938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32" name="AutoShape 20"/>
          <p:cNvSpPr>
            <a:spLocks noChangeArrowheads="1"/>
          </p:cNvSpPr>
          <p:nvPr/>
        </p:nvSpPr>
        <p:spPr bwMode="auto">
          <a:xfrm>
            <a:off x="5435600" y="4725988"/>
            <a:ext cx="2881313" cy="1152525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6011863" y="2062163"/>
            <a:ext cx="1622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DN3</a:t>
            </a: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6011863" y="3357563"/>
            <a:ext cx="1622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DN4</a:t>
            </a: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6084888" y="4799013"/>
            <a:ext cx="16208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DN5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5724525" y="2638425"/>
            <a:ext cx="236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blk2,blk3,blk5</a:t>
            </a:r>
          </a:p>
        </p:txBody>
      </p:sp>
      <p:sp>
        <p:nvSpPr>
          <p:cNvPr id="13337" name="Text Box 25"/>
          <p:cNvSpPr txBox="1">
            <a:spLocks noChangeArrowheads="1"/>
          </p:cNvSpPr>
          <p:nvPr/>
        </p:nvSpPr>
        <p:spPr bwMode="auto">
          <a:xfrm>
            <a:off x="5724525" y="3862388"/>
            <a:ext cx="23685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blk1,blk3,blk4</a:t>
            </a:r>
          </a:p>
        </p:txBody>
      </p:sp>
      <p:sp>
        <p:nvSpPr>
          <p:cNvPr id="13338" name="Text Box 26"/>
          <p:cNvSpPr txBox="1">
            <a:spLocks noChangeArrowheads="1"/>
          </p:cNvSpPr>
          <p:nvPr/>
        </p:nvSpPr>
        <p:spPr bwMode="auto">
          <a:xfrm>
            <a:off x="5724525" y="5302250"/>
            <a:ext cx="236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blk2,blk4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74663"/>
            <a:ext cx="8229600" cy="868362"/>
          </a:xfrm>
          <a:noFill/>
        </p:spPr>
        <p:txBody>
          <a:bodyPr anchor="t"/>
          <a:lstStyle/>
          <a:p>
            <a:r>
              <a:rPr lang="zh-CN" altLang="zh-CN" sz="3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设计目标</a:t>
            </a:r>
          </a:p>
        </p:txBody>
      </p:sp>
      <p:pic>
        <p:nvPicPr>
          <p:cNvPr id="1433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2775" y="2117725"/>
            <a:ext cx="3419475" cy="2562225"/>
          </a:xfrm>
          <a:noFill/>
        </p:spPr>
      </p:pic>
      <p:sp>
        <p:nvSpPr>
          <p:cNvPr id="14340" name="TextBox 5"/>
          <p:cNvSpPr>
            <a:spLocks noChangeArrowheads="1"/>
          </p:cNvSpPr>
          <p:nvPr/>
        </p:nvSpPr>
        <p:spPr bwMode="auto">
          <a:xfrm>
            <a:off x="4572000" y="1617663"/>
            <a:ext cx="3744913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假设：</a:t>
            </a:r>
            <a:endParaRPr lang="en-US" altLang="zh-CN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节点失效是常态</a:t>
            </a:r>
            <a:endParaRPr lang="en-US" altLang="zh-CN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理想：</a:t>
            </a:r>
            <a:endParaRPr lang="en-US" altLang="zh-CN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1. 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任何一个节点失效，不影响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HDFS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服务</a:t>
            </a:r>
            <a:endParaRPr lang="en-US" altLang="zh-CN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2. HDFS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可以自动完成副本的复制</a:t>
            </a:r>
          </a:p>
        </p:txBody>
      </p:sp>
    </p:spTree>
  </p:cSld>
  <p:clrMapOvr>
    <a:masterClrMapping/>
  </p:clrMapOvr>
  <p:transition advTm="49609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17513"/>
            <a:ext cx="8229600" cy="868362"/>
          </a:xfrm>
          <a:noFill/>
        </p:spPr>
        <p:txBody>
          <a:bodyPr anchor="t"/>
          <a:lstStyle/>
          <a:p>
            <a:r>
              <a:rPr lang="zh-CN" altLang="zh-CN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zh-CN" sz="3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</a:p>
        </p:txBody>
      </p:sp>
      <p:sp>
        <p:nvSpPr>
          <p:cNvPr id="15363" name="内容占位符 4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900488"/>
          </a:xfrm>
        </p:spPr>
        <p:txBody>
          <a:bodyPr/>
          <a:lstStyle/>
          <a:p>
            <a:pPr algn="l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write-once-read-many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存取模式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不支持文件并发写入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不支持文件修改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Tm="16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46088" y="184150"/>
            <a:ext cx="8229600" cy="868363"/>
          </a:xfrm>
          <a:noFill/>
        </p:spPr>
        <p:txBody>
          <a:bodyPr/>
          <a:lstStyle/>
          <a:p>
            <a:r>
              <a:rPr lang="en-US" altLang="zh-CN" sz="3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3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主要组件的功能</a:t>
            </a:r>
          </a:p>
        </p:txBody>
      </p:sp>
      <p:sp>
        <p:nvSpPr>
          <p:cNvPr id="16387" name="内容占位符 4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908050"/>
            <a:ext cx="5021263" cy="251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50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479110"/>
              </p:ext>
            </p:extLst>
          </p:nvPr>
        </p:nvGraphicFramePr>
        <p:xfrm>
          <a:off x="1524000" y="3419475"/>
          <a:ext cx="6619876" cy="2702091"/>
        </p:xfrm>
        <a:graphic>
          <a:graphicData uri="http://schemas.openxmlformats.org/drawingml/2006/table">
            <a:tbl>
              <a:tblPr/>
              <a:tblGrid>
                <a:gridCol w="330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9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35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rPr>
                        <a:t>NameNode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Calibri" pitchFamily="34" charset="0"/>
                      </a:endParaRPr>
                    </a:p>
                  </a:txBody>
                  <a:tcPr marT="45718" marB="4571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rPr>
                        <a:t>DataNode</a:t>
                      </a:r>
                    </a:p>
                  </a:txBody>
                  <a:tcPr marT="45718" marB="4571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2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宋体" pitchFamily="2" charset="-122"/>
                        </a:rPr>
                        <a:t>存储元数据</a:t>
                      </a:r>
                    </a:p>
                  </a:txBody>
                  <a:tcPr marT="45718" marB="4571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宋体" pitchFamily="2" charset="-122"/>
                        </a:rPr>
                        <a:t> </a:t>
                      </a:r>
                      <a:r>
                        <a:rPr kumimoji="0" 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宋体" pitchFamily="2" charset="-122"/>
                        </a:rPr>
                        <a:t>存储文件内容</a:t>
                      </a:r>
                    </a:p>
                  </a:txBody>
                  <a:tcPr marT="45718" marB="4571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2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宋体" pitchFamily="2" charset="-122"/>
                        </a:rPr>
                        <a:t>元数据保存在内存中</a:t>
                      </a:r>
                    </a:p>
                  </a:txBody>
                  <a:tcPr marT="45718" marB="4571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宋体" pitchFamily="2" charset="-122"/>
                        </a:rPr>
                        <a:t>文件内容保存在磁盘</a:t>
                      </a:r>
                    </a:p>
                  </a:txBody>
                  <a:tcPr marT="45718" marB="4571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20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宋体" pitchFamily="2" charset="-122"/>
                        </a:rPr>
                        <a:t>保存文件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rPr>
                        <a:t>,block 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宋体" pitchFamily="2" charset="-122"/>
                        </a:rPr>
                        <a:t>，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rPr>
                        <a:t>datanode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宋体" pitchFamily="2" charset="-122"/>
                        </a:rPr>
                        <a:t>之间的映射关系</a:t>
                      </a:r>
                    </a:p>
                  </a:txBody>
                  <a:tcPr marT="45718" marB="4571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宋体" pitchFamily="2" charset="-122"/>
                        </a:rPr>
                        <a:t>维护了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rPr>
                        <a:t>block id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宋体" pitchFamily="2" charset="-122"/>
                        </a:rPr>
                        <a:t>到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rPr>
                        <a:t>datanode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宋体" pitchFamily="2" charset="-122"/>
                        </a:rPr>
                        <a:t>本地文件的映射关系</a:t>
                      </a:r>
                    </a:p>
                  </a:txBody>
                  <a:tcPr marT="45718" marB="4571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395288"/>
            <a:ext cx="8229600" cy="868362"/>
          </a:xfrm>
          <a:noFill/>
        </p:spPr>
        <p:txBody>
          <a:bodyPr anchor="t"/>
          <a:lstStyle/>
          <a:p>
            <a:r>
              <a:rPr lang="zh-CN" altLang="zh-CN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sp>
        <p:nvSpPr>
          <p:cNvPr id="17411" name="内容占位符 4"/>
          <p:cNvSpPr>
            <a:spLocks noGrp="1" noChangeArrowheads="1"/>
          </p:cNvSpPr>
          <p:nvPr>
            <p:ph idx="1"/>
          </p:nvPr>
        </p:nvSpPr>
        <p:spPr>
          <a:xfrm>
            <a:off x="468313" y="1120775"/>
            <a:ext cx="8229600" cy="4829175"/>
          </a:xfrm>
        </p:spPr>
        <p:txBody>
          <a:bodyPr/>
          <a:lstStyle/>
          <a:p>
            <a:pPr algn="l">
              <a:lnSpc>
                <a:spcPct val="150000"/>
              </a:lnSpc>
              <a:buFontTx/>
              <a:buChar char="•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文件切分成块（默认大小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64M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），以块为单位，每个块有多个副本存储在不同的机器上，副本数可在文件生成时指定（默认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3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）</a:t>
            </a:r>
          </a:p>
          <a:p>
            <a:pPr algn="l">
              <a:lnSpc>
                <a:spcPct val="150000"/>
              </a:lnSpc>
              <a:buFontTx/>
              <a:buChar char="•"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NameNode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是主节点，存储文件的元数据如文件名，文件目录结构，文件属性（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生成时间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副本数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文件权限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），以及每个文件的块列表以及块所在的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DataNode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等等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Tx/>
              <a:buChar char="•"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DataNode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在本地文件系统存储文件块数据，以及块数据的校验</a:t>
            </a:r>
          </a:p>
          <a:p>
            <a:pPr algn="l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115888"/>
            <a:ext cx="8229600" cy="796925"/>
          </a:xfrm>
          <a:noFill/>
        </p:spPr>
        <p:txBody>
          <a:bodyPr/>
          <a:lstStyle/>
          <a:p>
            <a:r>
              <a:rPr lang="zh-CN" altLang="zh-CN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pic>
        <p:nvPicPr>
          <p:cNvPr id="1843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836613"/>
            <a:ext cx="7458075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28613"/>
            <a:ext cx="8229600" cy="868362"/>
          </a:xfrm>
          <a:noFill/>
        </p:spPr>
        <p:txBody>
          <a:bodyPr anchor="t"/>
          <a:lstStyle/>
          <a:p>
            <a:r>
              <a:rPr lang="en-US" altLang="zh-CN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NameNode</a:t>
            </a:r>
          </a:p>
        </p:txBody>
      </p:sp>
      <p:sp>
        <p:nvSpPr>
          <p:cNvPr id="19459" name="内容占位符 4"/>
          <p:cNvSpPr>
            <a:spLocks noGrp="1" noChangeArrowheads="1"/>
          </p:cNvSpPr>
          <p:nvPr>
            <p:ph idx="1"/>
          </p:nvPr>
        </p:nvSpPr>
        <p:spPr>
          <a:xfrm>
            <a:off x="673100" y="1268413"/>
            <a:ext cx="8002588" cy="4014787"/>
          </a:xfrm>
        </p:spPr>
        <p:txBody>
          <a:bodyPr/>
          <a:lstStyle/>
          <a:p>
            <a:pPr algn="l">
              <a:lnSpc>
                <a:spcPct val="150000"/>
              </a:lnSpc>
              <a:buFontTx/>
              <a:buChar char="•"/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Namenode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是一个中心服务器，单一节点，负责管理文件系统的名字空间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(namespace)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以及客户端对文件的访问</a:t>
            </a: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FontTx/>
              <a:buChar char="•"/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文件操作，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NameNode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负责文件元数据的操作，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DataNode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负责处理文件内容的读写请求，数据流不经过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NameNode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，只会询问它跟那个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DataNode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联系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28613"/>
            <a:ext cx="8229600" cy="796925"/>
          </a:xfrm>
          <a:noFill/>
        </p:spPr>
        <p:txBody>
          <a:bodyPr anchor="t"/>
          <a:lstStyle/>
          <a:p>
            <a:r>
              <a:rPr lang="en-US" altLang="zh-CN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NameNode</a:t>
            </a:r>
          </a:p>
        </p:txBody>
      </p:sp>
      <p:sp>
        <p:nvSpPr>
          <p:cNvPr id="20483" name="内容占位符 4"/>
          <p:cNvSpPr>
            <a:spLocks noGrp="1" noChangeArrowheads="1"/>
          </p:cNvSpPr>
          <p:nvPr>
            <p:ph idx="1"/>
          </p:nvPr>
        </p:nvSpPr>
        <p:spPr>
          <a:xfrm>
            <a:off x="539750" y="1287463"/>
            <a:ext cx="8064500" cy="2862262"/>
          </a:xfrm>
        </p:spPr>
        <p:txBody>
          <a:bodyPr/>
          <a:lstStyle/>
          <a:p>
            <a:pPr algn="l">
              <a:lnSpc>
                <a:spcPct val="150000"/>
              </a:lnSpc>
              <a:buFontTx/>
              <a:buChar char="•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副本存放在那些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DataNode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上由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NameNode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来控制，根据全局情况做出块放置决定，读取文件时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NameNode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尽量让用户先读取最近的副本，降低带块消耗和读取时延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796925"/>
          </a:xfrm>
          <a:noFill/>
        </p:spPr>
        <p:txBody>
          <a:bodyPr anchor="t"/>
          <a:lstStyle/>
          <a:p>
            <a:r>
              <a:rPr lang="en-US" altLang="zh-CN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NameNode</a:t>
            </a:r>
          </a:p>
        </p:txBody>
      </p:sp>
      <p:sp>
        <p:nvSpPr>
          <p:cNvPr id="21507" name="内容占位符 4"/>
          <p:cNvSpPr>
            <a:spLocks noGrp="1" noChangeArrowheads="1"/>
          </p:cNvSpPr>
          <p:nvPr>
            <p:ph idx="1"/>
          </p:nvPr>
        </p:nvSpPr>
        <p:spPr>
          <a:xfrm>
            <a:off x="673100" y="1143000"/>
            <a:ext cx="8002588" cy="3222625"/>
          </a:xfrm>
        </p:spPr>
        <p:txBody>
          <a:bodyPr/>
          <a:lstStyle/>
          <a:p>
            <a:pPr algn="l">
              <a:lnSpc>
                <a:spcPct val="150000"/>
              </a:lnSpc>
              <a:buFontTx/>
              <a:buChar char="•"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Namenode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全权管理数据块的复制，它周期性地从集群中的每个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Datanode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接收心跳信号和块状态报告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(Blockreport)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。接收到心跳信号意味着该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Datanode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节点工作正常。块状态报告包含了一个该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Datanode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上所有数据块的列表。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98525" y="1998663"/>
            <a:ext cx="7531100" cy="1430337"/>
          </a:xfrm>
        </p:spPr>
        <p:txBody>
          <a:bodyPr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FontTx/>
              <a:buNone/>
            </a:pP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271415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2"/>
          <p:cNvSpPr>
            <a:spLocks noGrp="1"/>
          </p:cNvSpPr>
          <p:nvPr>
            <p:ph idx="4294967295"/>
          </p:nvPr>
        </p:nvSpPr>
        <p:spPr>
          <a:xfrm>
            <a:off x="457200" y="895350"/>
            <a:ext cx="8229600" cy="5197475"/>
          </a:xfrm>
        </p:spPr>
        <p:txBody>
          <a:bodyPr/>
          <a:lstStyle/>
          <a:p>
            <a:pPr>
              <a:buFontTx/>
              <a:buNone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53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87450"/>
            <a:ext cx="267017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1355725"/>
            <a:ext cx="3500437" cy="376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Box 6"/>
          <p:cNvSpPr txBox="1">
            <a:spLocks noChangeArrowheads="1"/>
          </p:cNvSpPr>
          <p:nvPr/>
        </p:nvSpPr>
        <p:spPr bwMode="auto">
          <a:xfrm>
            <a:off x="1143000" y="5278438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ea typeface="微软雅黑" panose="020B0503020204020204" pitchFamily="34" charset="-122"/>
              </a:rPr>
              <a:t>块存储结构</a:t>
            </a:r>
          </a:p>
        </p:txBody>
      </p:sp>
      <p:sp>
        <p:nvSpPr>
          <p:cNvPr id="22534" name="TextBox 7"/>
          <p:cNvSpPr txBox="1">
            <a:spLocks noChangeArrowheads="1"/>
          </p:cNvSpPr>
          <p:nvPr/>
        </p:nvSpPr>
        <p:spPr bwMode="auto">
          <a:xfrm>
            <a:off x="5148263" y="5157788"/>
            <a:ext cx="2743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metadate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物理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存储结构</a:t>
            </a:r>
          </a:p>
        </p:txBody>
      </p:sp>
      <p:sp>
        <p:nvSpPr>
          <p:cNvPr id="21511" name="标题 1"/>
          <p:cNvSpPr txBox="1">
            <a:spLocks noChangeArrowheads="1"/>
          </p:cNvSpPr>
          <p:nvPr/>
        </p:nvSpPr>
        <p:spPr bwMode="auto">
          <a:xfrm>
            <a:off x="446088" y="239713"/>
            <a:ext cx="8229600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buFontTx/>
              <a:buNone/>
              <a:defRPr/>
            </a:pPr>
            <a:r>
              <a:rPr lang="en-US" altLang="zh-CN" sz="3800" b="1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NameNode</a:t>
            </a:r>
            <a:r>
              <a:rPr lang="en-US" altLang="zh-CN" sz="38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(NN</a:t>
            </a:r>
            <a:r>
              <a:rPr lang="en-US" altLang="zh-CN" sz="3800" b="1" dirty="0">
                <a:latin typeface="微软雅黑" pitchFamily="34" charset="-122"/>
                <a:ea typeface="微软雅黑" pitchFamily="34" charset="-122"/>
                <a:cs typeface="+mj-cs"/>
              </a:rPr>
              <a:t>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400050"/>
            <a:ext cx="8229600" cy="725488"/>
          </a:xfrm>
          <a:noFill/>
        </p:spPr>
        <p:txBody>
          <a:bodyPr anchor="t"/>
          <a:lstStyle/>
          <a:p>
            <a:r>
              <a:rPr lang="en-US" altLang="zh-CN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DataNode</a:t>
            </a:r>
            <a:endParaRPr lang="zh-CN" altLang="en-US" sz="3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5" name="内容占位符 4"/>
          <p:cNvSpPr>
            <a:spLocks noGrp="1" noChangeArrowheads="1"/>
          </p:cNvSpPr>
          <p:nvPr>
            <p:ph idx="1"/>
          </p:nvPr>
        </p:nvSpPr>
        <p:spPr>
          <a:xfrm>
            <a:off x="468313" y="1268413"/>
            <a:ext cx="8229600" cy="4157662"/>
          </a:xfrm>
        </p:spPr>
        <p:txBody>
          <a:bodyPr/>
          <a:lstStyle/>
          <a:p>
            <a:pPr algn="l">
              <a:lnSpc>
                <a:spcPct val="150000"/>
              </a:lnSpc>
              <a:buFontTx/>
              <a:buChar char="•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一个数据块在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DataNode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以文件存储在磁盘上，包括两个文件，一个是数据本身，一个是元数据包括数据块的长度，块数据的校验和，以及时间戳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Tx/>
              <a:buChar char="•"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DataNode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启动后向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NameNode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注册，通过后，周期性（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小时）的向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NameNode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上报所有的块信息。 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4"/>
          <p:cNvSpPr>
            <a:spLocks noGrp="1" noChangeArrowheads="1"/>
          </p:cNvSpPr>
          <p:nvPr>
            <p:ph idx="1"/>
          </p:nvPr>
        </p:nvSpPr>
        <p:spPr>
          <a:xfrm>
            <a:off x="395288" y="1216025"/>
            <a:ext cx="8229600" cy="3797300"/>
          </a:xfrm>
        </p:spPr>
        <p:txBody>
          <a:bodyPr/>
          <a:lstStyle/>
          <a:p>
            <a:pPr algn="l">
              <a:lnSpc>
                <a:spcPct val="150000"/>
              </a:lnSpc>
              <a:buFontTx/>
              <a:buChar char="•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心跳是每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秒一次，心跳返回结果带有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NameNode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给该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DataNode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的命令如复制块数据到另一台机器，或删除某个数据块。如果超过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分钟没有收到某个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DataNode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的心跳，则认为该节点不可用。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FontTx/>
              <a:buChar char="•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集群运行中可以安全加入和退出一些机器</a:t>
            </a:r>
          </a:p>
        </p:txBody>
      </p:sp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468313" y="4000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3800" b="1" kern="0">
                <a:latin typeface="微软雅黑" pitchFamily="34" charset="-122"/>
                <a:ea typeface="微软雅黑" pitchFamily="34" charset="-122"/>
              </a:rPr>
              <a:t>DataNode</a:t>
            </a:r>
            <a:endParaRPr lang="zh-CN" altLang="en-US" sz="38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2"/>
          <p:cNvSpPr>
            <a:spLocks noGrp="1"/>
          </p:cNvSpPr>
          <p:nvPr>
            <p:ph idx="4294967295"/>
          </p:nvPr>
        </p:nvSpPr>
        <p:spPr>
          <a:xfrm>
            <a:off x="457200" y="1000125"/>
            <a:ext cx="8229600" cy="5126038"/>
          </a:xfrm>
        </p:spPr>
        <p:txBody>
          <a:bodyPr/>
          <a:lstStyle/>
          <a:p>
            <a:pPr>
              <a:buFontTx/>
              <a:buNone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3" name="文本占位符 3"/>
          <p:cNvSpPr txBox="1">
            <a:spLocks noChangeArrowheads="1"/>
          </p:cNvSpPr>
          <p:nvPr/>
        </p:nvSpPr>
        <p:spPr bwMode="auto">
          <a:xfrm>
            <a:off x="428625" y="981075"/>
            <a:ext cx="8382000" cy="257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DN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线程的时候会向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NN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通过向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NN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发送心跳保持与其联系（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秒一次），如果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NN 10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分钟没有收到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DN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的心跳，则认为其已经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lost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，并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copy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其上的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到其它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DN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708400"/>
            <a:ext cx="6408738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 txBox="1">
            <a:spLocks noChangeArrowheads="1"/>
          </p:cNvSpPr>
          <p:nvPr/>
        </p:nvSpPr>
        <p:spPr bwMode="auto">
          <a:xfrm>
            <a:off x="468313" y="4000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3800" b="1" kern="0">
                <a:latin typeface="微软雅黑" pitchFamily="34" charset="-122"/>
                <a:ea typeface="微软雅黑" pitchFamily="34" charset="-122"/>
              </a:rPr>
              <a:t>DataNode</a:t>
            </a:r>
            <a:endParaRPr lang="zh-CN" altLang="en-US" sz="38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2"/>
          <p:cNvSpPr>
            <a:spLocks noGrp="1"/>
          </p:cNvSpPr>
          <p:nvPr>
            <p:ph idx="4294967295"/>
          </p:nvPr>
        </p:nvSpPr>
        <p:spPr>
          <a:xfrm>
            <a:off x="457200" y="1000125"/>
            <a:ext cx="8229600" cy="5126038"/>
          </a:xfrm>
        </p:spPr>
        <p:txBody>
          <a:bodyPr/>
          <a:lstStyle/>
          <a:p>
            <a:pPr>
              <a:buFontTx/>
              <a:buNone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根据时间</a:t>
            </a:r>
          </a:p>
          <a:p>
            <a:pPr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根据过edits log大小</a:t>
            </a:r>
          </a:p>
          <a:p>
            <a:pPr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只是NN的工具</a:t>
            </a:r>
          </a:p>
          <a:p>
            <a:pPr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没有failover机制</a:t>
            </a:r>
          </a:p>
        </p:txBody>
      </p:sp>
      <p:pic>
        <p:nvPicPr>
          <p:cNvPr id="26627" name="Picture 2" descr="Hadoop secondary namenode fsimage检查点更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1357313"/>
            <a:ext cx="4581525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标题 1"/>
          <p:cNvSpPr>
            <a:spLocks noGrp="1"/>
          </p:cNvSpPr>
          <p:nvPr>
            <p:ph type="title" idx="4294967295"/>
          </p:nvPr>
        </p:nvSpPr>
        <p:spPr>
          <a:xfrm>
            <a:off x="468313" y="312738"/>
            <a:ext cx="8229600" cy="884237"/>
          </a:xfrm>
        </p:spPr>
        <p:txBody>
          <a:bodyPr/>
          <a:lstStyle/>
          <a:p>
            <a:r>
              <a:rPr lang="en-US" altLang="zh-CN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SecondaryNameNode(SNN)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20713" y="314325"/>
            <a:ext cx="7696200" cy="1027113"/>
          </a:xfrm>
          <a:noFill/>
        </p:spPr>
        <p:txBody>
          <a:bodyPr/>
          <a:lstStyle/>
          <a:p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数据损坏</a:t>
            </a:r>
            <a:r>
              <a:rPr lang="en-US" altLang="zh-CN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(corruption)</a:t>
            </a: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</a:p>
        </p:txBody>
      </p:sp>
      <p:sp>
        <p:nvSpPr>
          <p:cNvPr id="27651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571500" y="1484313"/>
            <a:ext cx="8286750" cy="4098925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当DN读取block的时候，它会计算checksum；</a:t>
            </a:r>
          </a:p>
          <a:p>
            <a:pPr marL="0" indent="0"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如果计算后的checksum，与block创建时值不一样，说明该block已经损坏。</a:t>
            </a:r>
          </a:p>
          <a:p>
            <a:pPr marL="0" indent="0"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client读取其它DN上的block；NN标记该块已经损坏，然后复制block达到预期设置的文件备份数；</a:t>
            </a:r>
          </a:p>
          <a:p>
            <a:pPr marL="0" indent="0"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DN在其文件创建后三周验证其checksum。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928938" y="427038"/>
            <a:ext cx="4643437" cy="554037"/>
          </a:xfrm>
          <a:noFill/>
        </p:spPr>
        <p:txBody>
          <a:bodyPr/>
          <a:lstStyle/>
          <a:p>
            <a:pPr algn="l"/>
            <a:r>
              <a:rPr lang="en-US" altLang="zh-CN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文件权限</a:t>
            </a:r>
          </a:p>
        </p:txBody>
      </p:sp>
      <p:sp>
        <p:nvSpPr>
          <p:cNvPr id="28675" name="文本占位符 2"/>
          <p:cNvSpPr>
            <a:spLocks noGrp="1" noChangeArrowheads="1"/>
          </p:cNvSpPr>
          <p:nvPr>
            <p:ph sz="quarter" idx="4294967295"/>
          </p:nvPr>
        </p:nvSpPr>
        <p:spPr>
          <a:xfrm>
            <a:off x="360363" y="1000125"/>
            <a:ext cx="8426450" cy="4286250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与Linux文件权限类似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r: read; w:write; x:execute，权限x对于文件忽略，对于文件夹表示是否允许访问其内容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如果Linux系统用户zhangsan使用hadoop命令创建一个文件，那么这个文件在HDFS中owner是zhangsan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HDFS的权限目的：阻止好人做错事，而不是阻止坏人做坏事。HDFS相信，你告诉我你是谁，我就认为你是谁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214563" y="428625"/>
            <a:ext cx="4429125" cy="714375"/>
          </a:xfrm>
          <a:noFill/>
        </p:spPr>
        <p:txBody>
          <a:bodyPr/>
          <a:lstStyle/>
          <a:p>
            <a:r>
              <a:rPr lang="en-US" altLang="zh-CN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文件存储</a:t>
            </a:r>
          </a:p>
        </p:txBody>
      </p:sp>
      <p:sp>
        <p:nvSpPr>
          <p:cNvPr id="29699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971550" y="3089275"/>
            <a:ext cx="7696200" cy="1995488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--Block为64MB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--replication默认拷贝3份</a:t>
            </a:r>
          </a:p>
        </p:txBody>
      </p:sp>
      <p:sp>
        <p:nvSpPr>
          <p:cNvPr id="29700" name="圆角矩形 5"/>
          <p:cNvSpPr>
            <a:spLocks noChangeArrowheads="1"/>
          </p:cNvSpPr>
          <p:nvPr/>
        </p:nvSpPr>
        <p:spPr bwMode="auto">
          <a:xfrm>
            <a:off x="827088" y="1411288"/>
            <a:ext cx="7777162" cy="1223962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algn="ctr" rotWithShape="0">
              <a:srgbClr val="808080">
                <a:alpha val="37000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两个文件，一个文件</a:t>
            </a:r>
            <a:r>
              <a:rPr lang="en-US" altLang="zh-CN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156M</a:t>
            </a: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，一个文件</a:t>
            </a:r>
            <a:r>
              <a:rPr lang="en-US" altLang="zh-CN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en-US" altLang="zh-CN" sz="2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里面怎么存储？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415925"/>
            <a:ext cx="7696200" cy="857250"/>
          </a:xfrm>
          <a:noFill/>
        </p:spPr>
        <p:txBody>
          <a:bodyPr/>
          <a:lstStyle/>
          <a:p>
            <a:r>
              <a:rPr lang="en-US" altLang="zh-CN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开发常用命令</a:t>
            </a:r>
          </a:p>
        </p:txBody>
      </p:sp>
      <p:sp>
        <p:nvSpPr>
          <p:cNvPr id="30723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755650" y="1362075"/>
            <a:ext cx="7696200" cy="4370388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创建一个文件夹？</a:t>
            </a:r>
          </a:p>
          <a:p>
            <a:pPr marL="0" indent="0"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上传一个文件？</a:t>
            </a:r>
          </a:p>
          <a:p>
            <a:pPr marL="0" indent="0"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删除一个文件和文件夹？</a:t>
            </a:r>
          </a:p>
          <a:p>
            <a:pPr marL="0" indent="0"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查看一个文件夹里面有哪些文件？</a:t>
            </a:r>
          </a:p>
          <a:p>
            <a:pPr marL="0" indent="0"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查看某个文件的内容？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0070C5"/>
                </a:solidFill>
                <a:latin typeface="微软雅黑"/>
                <a:cs typeface="微软雅黑"/>
              </a:rPr>
              <a:t>基本程序的编写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217929"/>
            <a:ext cx="8237855" cy="3769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67740">
              <a:lnSpc>
                <a:spcPct val="100000"/>
              </a:lnSpc>
            </a:pP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NEW_CL</a:t>
            </a:r>
            <a:r>
              <a:rPr sz="2400" spc="-30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400" spc="-45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400" spc="-7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400" spc="-16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TH=${HAD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OP_</a:t>
            </a:r>
            <a:r>
              <a:rPr sz="2400" spc="-75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400" spc="-16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TH}/hadoo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- 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0.20.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1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-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1821"/>
                </a:solidFill>
                <a:latin typeface="Verdana"/>
                <a:cs typeface="Verdana"/>
              </a:rPr>
              <a:t>c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.jar: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$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{HA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P_</a:t>
            </a:r>
            <a:r>
              <a:rPr sz="2400" spc="-6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400" spc="-14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}/lib/*:$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{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HADO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P_</a:t>
            </a:r>
            <a:r>
              <a:rPr sz="2400" spc="-6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400" spc="-14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}/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li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b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/jett</a:t>
            </a:r>
            <a:r>
              <a:rPr sz="2400" spc="-70" dirty="0">
                <a:solidFill>
                  <a:srgbClr val="051821"/>
                </a:solidFill>
                <a:latin typeface="Verdana"/>
                <a:cs typeface="Verdana"/>
              </a:rPr>
              <a:t>y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-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x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t/*:${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CL</a:t>
            </a:r>
            <a:r>
              <a:rPr sz="2400" spc="-3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400" spc="-45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400" spc="-7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400" spc="-16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TH}</a:t>
            </a:r>
            <a:endParaRPr sz="2400">
              <a:latin typeface="Verdana"/>
              <a:cs typeface="Verdana"/>
            </a:endParaRPr>
          </a:p>
          <a:p>
            <a:pPr marL="12700" marR="81280">
              <a:lnSpc>
                <a:spcPts val="5080"/>
              </a:lnSpc>
              <a:spcBef>
                <a:spcPts val="470"/>
              </a:spcBef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上述是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Hadoo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提供的包，类关系都在上述的包中 注意，不同的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ha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1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版本提供的包并不相同，但是所有的编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ts val="2345"/>
              </a:lnSpc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程包都放置在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ha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1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/lib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目录下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ts val="2200"/>
              </a:lnSpc>
              <a:spcBef>
                <a:spcPts val="7"/>
              </a:spcBef>
            </a:pPr>
            <a:endParaRPr sz="2200"/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docs/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api/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里面给出了接口文档</a:t>
            </a:r>
            <a:endParaRPr sz="24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34346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391CF2A-D14E-437D-9EB4-A5FF11FA99CC}" type="slidenum"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725487"/>
          </a:xfrm>
          <a:noFill/>
        </p:spPr>
        <p:txBody>
          <a:bodyPr/>
          <a:lstStyle/>
          <a:p>
            <a:r>
              <a:rPr lang="en-US" altLang="zh-CN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5124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071563"/>
            <a:ext cx="8401050" cy="3000375"/>
          </a:xfrm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HDFS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为了做到可靠性（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reliability）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创建了多份数据块（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data blocks）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的复制（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replicas），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并将它们放置在服务器群的计算节点中（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compute nodes），MapReduce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就可以在它们所在的节点上处理这些数据了。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3000375"/>
            <a:ext cx="75850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30" dirty="0">
                <a:solidFill>
                  <a:srgbClr val="0070C5"/>
                </a:solidFill>
                <a:latin typeface="Verdana"/>
                <a:cs typeface="Verdana"/>
              </a:rPr>
              <a:t>Hadoo</a:t>
            </a:r>
            <a:r>
              <a:rPr sz="3000" b="1" spc="-10" dirty="0">
                <a:solidFill>
                  <a:srgbClr val="0070C5"/>
                </a:solidFill>
                <a:latin typeface="Verdana"/>
                <a:cs typeface="Verdana"/>
              </a:rPr>
              <a:t>p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程序的编译</a:t>
            </a:r>
            <a:r>
              <a:rPr sz="3000" b="1" spc="0" dirty="0">
                <a:solidFill>
                  <a:srgbClr val="0070C5"/>
                </a:solidFill>
                <a:latin typeface="Verdana"/>
                <a:cs typeface="Verdana"/>
              </a:rPr>
              <a:t>(Makef</a:t>
            </a:r>
            <a:r>
              <a:rPr sz="3000" b="1" spc="-15" dirty="0">
                <a:solidFill>
                  <a:srgbClr val="0070C5"/>
                </a:solidFill>
                <a:latin typeface="Verdana"/>
                <a:cs typeface="Verdana"/>
              </a:rPr>
              <a:t>i</a:t>
            </a:r>
            <a:r>
              <a:rPr sz="3000" b="1" spc="-30" dirty="0">
                <a:solidFill>
                  <a:srgbClr val="0070C5"/>
                </a:solidFill>
                <a:latin typeface="Verdana"/>
                <a:cs typeface="Verdana"/>
              </a:rPr>
              <a:t>l</a:t>
            </a:r>
            <a:r>
              <a:rPr sz="3000" b="1" spc="0" dirty="0">
                <a:solidFill>
                  <a:srgbClr val="0070C5"/>
                </a:solidFill>
                <a:latin typeface="Verdana"/>
                <a:cs typeface="Verdana"/>
              </a:rPr>
              <a:t>e)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214881"/>
            <a:ext cx="8278495" cy="4642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487420">
              <a:lnSpc>
                <a:spcPts val="1920"/>
              </a:lnSpc>
            </a:pP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J</a:t>
            </a:r>
            <a:r>
              <a:rPr sz="2000" spc="-65" dirty="0">
                <a:solidFill>
                  <a:srgbClr val="051821"/>
                </a:solidFill>
                <a:latin typeface="Verdana"/>
                <a:cs typeface="Verdana"/>
              </a:rPr>
              <a:t>AV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A_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OME</a:t>
            </a:r>
            <a:r>
              <a:rPr sz="2000" spc="5" dirty="0">
                <a:solidFill>
                  <a:srgbClr val="051821"/>
                </a:solidFill>
                <a:latin typeface="Verdana"/>
                <a:cs typeface="Verdana"/>
              </a:rPr>
              <a:t>=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/us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000" spc="5" dirty="0">
                <a:solidFill>
                  <a:srgbClr val="051821"/>
                </a:solidFill>
                <a:latin typeface="Verdana"/>
                <a:cs typeface="Verdana"/>
              </a:rPr>
              <a:t>/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jdk </a:t>
            </a:r>
            <a:r>
              <a:rPr sz="2000" spc="-45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000" spc="-12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TH:=${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J</a:t>
            </a:r>
            <a:r>
              <a:rPr sz="2000" spc="-65" dirty="0">
                <a:solidFill>
                  <a:srgbClr val="051821"/>
                </a:solidFill>
                <a:latin typeface="Verdana"/>
                <a:cs typeface="Verdana"/>
              </a:rPr>
              <a:t>AV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A_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OME}/bin:${</a:t>
            </a:r>
            <a:r>
              <a:rPr sz="2000" spc="-45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000" spc="-12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TH}</a:t>
            </a:r>
            <a:endParaRPr sz="2000">
              <a:latin typeface="Verdana"/>
              <a:cs typeface="Verdana"/>
            </a:endParaRPr>
          </a:p>
          <a:p>
            <a:pPr marL="12700" marR="1266825">
              <a:lnSpc>
                <a:spcPct val="80000"/>
              </a:lnSpc>
              <a:spcBef>
                <a:spcPts val="15"/>
              </a:spcBef>
            </a:pP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DO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P_</a:t>
            </a:r>
            <a:r>
              <a:rPr sz="2000" spc="-45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000" spc="-12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TH=/h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m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000" spc="5" dirty="0">
                <a:solidFill>
                  <a:srgbClr val="051821"/>
                </a:solidFill>
                <a:latin typeface="Verdana"/>
                <a:cs typeface="Verdana"/>
              </a:rPr>
              <a:t>/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hado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p/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ad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-0.20.1 NEW_CL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000" spc="-30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000" spc="-65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000" spc="-12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TH=${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_</a:t>
            </a:r>
            <a:r>
              <a:rPr sz="2000" spc="-5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000" spc="-13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TH}/hado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op</a:t>
            </a:r>
            <a:r>
              <a:rPr sz="2000" spc="5" dirty="0">
                <a:solidFill>
                  <a:srgbClr val="051821"/>
                </a:solidFill>
                <a:latin typeface="Verdana"/>
                <a:cs typeface="Verdana"/>
              </a:rPr>
              <a:t>-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0.20.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1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-</a:t>
            </a:r>
            <a:endParaRPr sz="2000">
              <a:latin typeface="Verdana"/>
              <a:cs typeface="Verdana"/>
            </a:endParaRPr>
          </a:p>
          <a:p>
            <a:pPr marL="12700" marR="295910">
              <a:lnSpc>
                <a:spcPct val="80000"/>
              </a:lnSpc>
            </a:pPr>
            <a:r>
              <a:rPr sz="2000" dirty="0">
                <a:solidFill>
                  <a:srgbClr val="051821"/>
                </a:solidFill>
                <a:latin typeface="Verdana"/>
                <a:cs typeface="Verdana"/>
              </a:rPr>
              <a:t>co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re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.j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r:${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ADO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P_</a:t>
            </a:r>
            <a:r>
              <a:rPr sz="2000" spc="-45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000" spc="-12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TH}/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li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b/*:${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ADO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P_</a:t>
            </a:r>
            <a:r>
              <a:rPr sz="2000" spc="-45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000" spc="-12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TH}/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li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b/j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051821"/>
                </a:solidFill>
                <a:latin typeface="Verdana"/>
                <a:cs typeface="Verdana"/>
              </a:rPr>
              <a:t>y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- 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xt/*:${CL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000" spc="-30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000" spc="-5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000" spc="-12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TH}</a:t>
            </a:r>
            <a:endParaRPr sz="2000">
              <a:latin typeface="Verdana"/>
              <a:cs typeface="Verdana"/>
            </a:endParaRPr>
          </a:p>
          <a:p>
            <a:pPr marL="12700" marR="5015865">
              <a:lnSpc>
                <a:spcPct val="160000"/>
              </a:lnSpc>
            </a:pPr>
            <a:r>
              <a:rPr sz="2000" dirty="0">
                <a:solidFill>
                  <a:srgbClr val="051821"/>
                </a:solidFill>
                <a:latin typeface="Verdana"/>
                <a:cs typeface="Verdana"/>
              </a:rPr>
              <a:t>SRC</a:t>
            </a:r>
            <a:r>
              <a:rPr sz="2000" spc="-2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= 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$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(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il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dca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d *.j</a:t>
            </a:r>
            <a:r>
              <a:rPr sz="2000" spc="-2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000" spc="-35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a) a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ll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:</a:t>
            </a:r>
            <a:r>
              <a:rPr sz="2000" spc="1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bu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ts val="2160"/>
              </a:lnSpc>
              <a:spcBef>
                <a:spcPts val="1440"/>
              </a:spcBef>
            </a:pPr>
            <a:r>
              <a:rPr sz="2000" dirty="0">
                <a:solidFill>
                  <a:srgbClr val="051821"/>
                </a:solidFill>
                <a:latin typeface="Verdana"/>
                <a:cs typeface="Verdana"/>
              </a:rPr>
              <a:t>bu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:</a:t>
            </a:r>
            <a:r>
              <a:rPr sz="2000" spc="1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${S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C}</a:t>
            </a:r>
            <a:endParaRPr sz="2000">
              <a:latin typeface="Verdana"/>
              <a:cs typeface="Verdana"/>
            </a:endParaRPr>
          </a:p>
          <a:p>
            <a:pPr marL="725805">
              <a:lnSpc>
                <a:spcPts val="1920"/>
              </a:lnSpc>
            </a:pPr>
            <a:r>
              <a:rPr sz="2000" dirty="0">
                <a:solidFill>
                  <a:srgbClr val="051821"/>
                </a:solidFill>
                <a:latin typeface="Verdana"/>
                <a:cs typeface="Verdana"/>
              </a:rPr>
              <a:t>${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J</a:t>
            </a:r>
            <a:r>
              <a:rPr sz="2000" spc="-6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000" spc="-75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A_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OME}/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2000" spc="5" dirty="0">
                <a:solidFill>
                  <a:srgbClr val="051821"/>
                </a:solidFill>
                <a:latin typeface="Verdana"/>
                <a:cs typeface="Verdana"/>
              </a:rPr>
              <a:t>/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j</a:t>
            </a:r>
            <a:r>
              <a:rPr sz="2000" spc="-2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000" spc="-35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ac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-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assp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at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${NEW_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C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000" spc="-40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000" spc="-45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000" spc="-12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TH}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ts val="1920"/>
              </a:lnSpc>
            </a:pPr>
            <a:r>
              <a:rPr sz="2000" dirty="0">
                <a:solidFill>
                  <a:srgbClr val="051821"/>
                </a:solidFill>
                <a:latin typeface="Verdana"/>
                <a:cs typeface="Verdana"/>
              </a:rPr>
              <a:t>${S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C}</a:t>
            </a:r>
            <a:endParaRPr sz="2000">
              <a:latin typeface="Verdana"/>
              <a:cs typeface="Verdana"/>
            </a:endParaRPr>
          </a:p>
          <a:p>
            <a:pPr marL="724535">
              <a:lnSpc>
                <a:spcPts val="2160"/>
              </a:lnSpc>
            </a:pPr>
            <a:r>
              <a:rPr sz="2000" dirty="0">
                <a:solidFill>
                  <a:srgbClr val="051821"/>
                </a:solidFill>
                <a:latin typeface="Verdana"/>
                <a:cs typeface="Verdana"/>
              </a:rPr>
              <a:t>${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J</a:t>
            </a:r>
            <a:r>
              <a:rPr sz="2000" spc="-65" dirty="0">
                <a:solidFill>
                  <a:srgbClr val="051821"/>
                </a:solidFill>
                <a:latin typeface="Verdana"/>
                <a:cs typeface="Verdana"/>
              </a:rPr>
              <a:t>AV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A_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OME}/bin/j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cvf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bu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d.j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r *.c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ass</a:t>
            </a:r>
            <a:endParaRPr sz="2000">
              <a:latin typeface="Verdana"/>
              <a:cs typeface="Verdana"/>
            </a:endParaRPr>
          </a:p>
          <a:p>
            <a:pPr>
              <a:lnSpc>
                <a:spcPts val="1850"/>
              </a:lnSpc>
              <a:spcBef>
                <a:spcPts val="25"/>
              </a:spcBef>
            </a:pPr>
            <a:endParaRPr sz="1850"/>
          </a:p>
          <a:p>
            <a:pPr marL="12700" marR="76835">
              <a:lnSpc>
                <a:spcPct val="80000"/>
              </a:lnSpc>
            </a:pPr>
            <a:r>
              <a:rPr sz="2000" spc="-5" dirty="0">
                <a:solidFill>
                  <a:srgbClr val="051821"/>
                </a:solidFill>
                <a:latin typeface="微软雅黑"/>
                <a:cs typeface="微软雅黑"/>
              </a:rPr>
              <a:t>将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bu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il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d.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j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051821"/>
                </a:solidFill>
                <a:latin typeface="微软雅黑"/>
                <a:cs typeface="微软雅黑"/>
              </a:rPr>
              <a:t>改变成任意的名字，例</a:t>
            </a:r>
            <a:r>
              <a:rPr sz="2000" spc="0" dirty="0">
                <a:solidFill>
                  <a:srgbClr val="051821"/>
                </a:solidFill>
                <a:latin typeface="微软雅黑"/>
                <a:cs typeface="微软雅黑"/>
              </a:rPr>
              <a:t>如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w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.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j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ar </a:t>
            </a:r>
            <a:r>
              <a:rPr sz="2000" spc="0" dirty="0">
                <a:solidFill>
                  <a:srgbClr val="051821"/>
                </a:solidFill>
                <a:latin typeface="微软雅黑"/>
                <a:cs typeface="微软雅黑"/>
              </a:rPr>
              <a:t>例子程序是从源代码中</a:t>
            </a:r>
            <a:r>
              <a:rPr sz="2000" spc="-15" dirty="0">
                <a:solidFill>
                  <a:srgbClr val="051821"/>
                </a:solidFill>
                <a:latin typeface="微软雅黑"/>
                <a:cs typeface="微软雅黑"/>
              </a:rPr>
              <a:t>获</a:t>
            </a:r>
            <a:r>
              <a:rPr sz="2000" spc="0" dirty="0">
                <a:solidFill>
                  <a:srgbClr val="051821"/>
                </a:solidFill>
                <a:latin typeface="微软雅黑"/>
                <a:cs typeface="微软雅黑"/>
              </a:rPr>
              <a:t>得</a:t>
            </a:r>
            <a:r>
              <a:rPr sz="2000" spc="5" dirty="0">
                <a:solidFill>
                  <a:srgbClr val="051821"/>
                </a:solidFill>
                <a:latin typeface="微软雅黑"/>
                <a:cs typeface="微软雅黑"/>
              </a:rPr>
              <a:t>的</a:t>
            </a:r>
            <a:r>
              <a:rPr sz="2000" spc="-110" dirty="0">
                <a:solidFill>
                  <a:srgbClr val="051821"/>
                </a:solidFill>
                <a:latin typeface="Verdana"/>
                <a:cs typeface="Verdana"/>
              </a:rPr>
              <a:t>W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dCo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un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.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j</a:t>
            </a:r>
            <a:r>
              <a:rPr sz="2000" spc="-2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000" spc="-35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000" spc="0" dirty="0">
                <a:solidFill>
                  <a:srgbClr val="051821"/>
                </a:solidFill>
                <a:latin typeface="微软雅黑"/>
                <a:cs typeface="微软雅黑"/>
              </a:rPr>
              <a:t>，</a:t>
            </a:r>
            <a:r>
              <a:rPr sz="2000" spc="-15" dirty="0">
                <a:solidFill>
                  <a:srgbClr val="051821"/>
                </a:solidFill>
                <a:latin typeface="微软雅黑"/>
                <a:cs typeface="微软雅黑"/>
              </a:rPr>
              <a:t>把</a:t>
            </a:r>
            <a:r>
              <a:rPr sz="2000" spc="0" dirty="0">
                <a:solidFill>
                  <a:srgbClr val="051821"/>
                </a:solidFill>
                <a:latin typeface="微软雅黑"/>
                <a:cs typeface="微软雅黑"/>
              </a:rPr>
              <a:t>第一</a:t>
            </a:r>
            <a:r>
              <a:rPr sz="2000" spc="-15" dirty="0">
                <a:solidFill>
                  <a:srgbClr val="051821"/>
                </a:solidFill>
                <a:latin typeface="微软雅黑"/>
                <a:cs typeface="微软雅黑"/>
              </a:rPr>
              <a:t>行</a:t>
            </a:r>
            <a:r>
              <a:rPr sz="2000" spc="0" dirty="0">
                <a:solidFill>
                  <a:srgbClr val="051821"/>
                </a:solidFill>
                <a:latin typeface="微软雅黑"/>
                <a:cs typeface="微软雅黑"/>
              </a:rPr>
              <a:t>，即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pa</a:t>
            </a:r>
            <a:r>
              <a:rPr sz="2000" spc="-20" dirty="0">
                <a:solidFill>
                  <a:srgbClr val="051821"/>
                </a:solidFill>
                <a:latin typeface="Verdana"/>
                <a:cs typeface="Verdana"/>
              </a:rPr>
              <a:t>c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kage </a:t>
            </a:r>
            <a:r>
              <a:rPr sz="2000" spc="0" dirty="0">
                <a:solidFill>
                  <a:srgbClr val="051821"/>
                </a:solidFill>
                <a:latin typeface="微软雅黑"/>
                <a:cs typeface="微软雅黑"/>
              </a:rPr>
              <a:t>这一行删除</a:t>
            </a:r>
            <a:r>
              <a:rPr sz="2000" spc="-5" dirty="0">
                <a:solidFill>
                  <a:srgbClr val="051821"/>
                </a:solidFill>
                <a:latin typeface="微软雅黑"/>
                <a:cs typeface="微软雅黑"/>
              </a:rPr>
              <a:t>，</a:t>
            </a:r>
            <a:r>
              <a:rPr sz="2000" spc="0" dirty="0">
                <a:solidFill>
                  <a:srgbClr val="051821"/>
                </a:solidFill>
                <a:latin typeface="微软雅黑"/>
                <a:cs typeface="微软雅黑"/>
              </a:rPr>
              <a:t>使得最后</a:t>
            </a:r>
            <a:r>
              <a:rPr sz="2000" spc="-15" dirty="0">
                <a:solidFill>
                  <a:srgbClr val="051821"/>
                </a:solidFill>
                <a:latin typeface="微软雅黑"/>
                <a:cs typeface="微软雅黑"/>
              </a:rPr>
              <a:t>的</a:t>
            </a:r>
            <a:r>
              <a:rPr sz="2000" spc="0" dirty="0">
                <a:solidFill>
                  <a:srgbClr val="051821"/>
                </a:solidFill>
                <a:latin typeface="微软雅黑"/>
                <a:cs typeface="微软雅黑"/>
              </a:rPr>
              <a:t>包是</a:t>
            </a:r>
            <a:r>
              <a:rPr sz="2000" spc="-15" dirty="0">
                <a:solidFill>
                  <a:srgbClr val="051821"/>
                </a:solidFill>
                <a:latin typeface="微软雅黑"/>
                <a:cs typeface="微软雅黑"/>
              </a:rPr>
              <a:t>第</a:t>
            </a:r>
            <a:r>
              <a:rPr sz="2000" spc="0" dirty="0">
                <a:solidFill>
                  <a:srgbClr val="051821"/>
                </a:solidFill>
                <a:latin typeface="微软雅黑"/>
                <a:cs typeface="微软雅黑"/>
              </a:rPr>
              <a:t>一级</a:t>
            </a:r>
            <a:r>
              <a:rPr sz="2000" spc="-15" dirty="0">
                <a:solidFill>
                  <a:srgbClr val="051821"/>
                </a:solidFill>
                <a:latin typeface="微软雅黑"/>
                <a:cs typeface="微软雅黑"/>
              </a:rPr>
              <a:t>的</a:t>
            </a:r>
            <a:r>
              <a:rPr sz="2000" spc="0" dirty="0">
                <a:solidFill>
                  <a:srgbClr val="051821"/>
                </a:solidFill>
                <a:latin typeface="微软雅黑"/>
                <a:cs typeface="微软雅黑"/>
              </a:rPr>
              <a:t>包，</a:t>
            </a:r>
            <a:r>
              <a:rPr sz="2000" spc="-15" dirty="0">
                <a:solidFill>
                  <a:srgbClr val="051821"/>
                </a:solidFill>
                <a:latin typeface="微软雅黑"/>
                <a:cs typeface="微软雅黑"/>
              </a:rPr>
              <a:t>而</a:t>
            </a:r>
            <a:r>
              <a:rPr sz="2000" spc="0" dirty="0">
                <a:solidFill>
                  <a:srgbClr val="051821"/>
                </a:solidFill>
                <a:latin typeface="微软雅黑"/>
                <a:cs typeface="微软雅黑"/>
              </a:rPr>
              <a:t>不是</a:t>
            </a:r>
            <a:r>
              <a:rPr sz="2000" spc="-15" dirty="0">
                <a:solidFill>
                  <a:srgbClr val="051821"/>
                </a:solidFill>
                <a:latin typeface="微软雅黑"/>
                <a:cs typeface="微软雅黑"/>
              </a:rPr>
              <a:t>深</a:t>
            </a:r>
            <a:r>
              <a:rPr sz="2000" spc="0" dirty="0">
                <a:solidFill>
                  <a:srgbClr val="051821"/>
                </a:solidFill>
                <a:latin typeface="微软雅黑"/>
                <a:cs typeface="微软雅黑"/>
              </a:rPr>
              <a:t>入到</a:t>
            </a:r>
            <a:r>
              <a:rPr sz="2000" spc="-15" dirty="0">
                <a:solidFill>
                  <a:srgbClr val="051821"/>
                </a:solidFill>
                <a:latin typeface="微软雅黑"/>
                <a:cs typeface="微软雅黑"/>
              </a:rPr>
              <a:t>具</a:t>
            </a:r>
            <a:r>
              <a:rPr sz="2000" spc="0" dirty="0">
                <a:solidFill>
                  <a:srgbClr val="051821"/>
                </a:solidFill>
                <a:latin typeface="微软雅黑"/>
                <a:cs typeface="微软雅黑"/>
              </a:rPr>
              <a:t>体的</a:t>
            </a:r>
            <a:r>
              <a:rPr sz="2000" spc="-15" dirty="0">
                <a:solidFill>
                  <a:srgbClr val="051821"/>
                </a:solidFill>
                <a:latin typeface="微软雅黑"/>
                <a:cs typeface="微软雅黑"/>
              </a:rPr>
              <a:t>目</a:t>
            </a:r>
            <a:r>
              <a:rPr sz="2000" spc="0" dirty="0">
                <a:solidFill>
                  <a:srgbClr val="051821"/>
                </a:solidFill>
                <a:latin typeface="微软雅黑"/>
                <a:cs typeface="微软雅黑"/>
              </a:rPr>
              <a:t>录中</a:t>
            </a:r>
            <a:endParaRPr sz="20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6846221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0070C5"/>
                </a:solidFill>
                <a:latin typeface="微软雅黑"/>
                <a:cs typeface="微软雅黑"/>
              </a:rPr>
              <a:t>程序的编译过程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210309"/>
            <a:ext cx="8529320" cy="2486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如何在</a:t>
            </a:r>
            <a:r>
              <a:rPr sz="2400" dirty="0">
                <a:solidFill>
                  <a:srgbClr val="051821"/>
                </a:solidFill>
                <a:latin typeface="Verdana"/>
                <a:cs typeface="Verdana"/>
              </a:rPr>
              <a:t>eclips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中编写和编译运</a:t>
            </a:r>
            <a:r>
              <a:rPr sz="2400" spc="5" dirty="0">
                <a:solidFill>
                  <a:srgbClr val="051821"/>
                </a:solidFill>
                <a:latin typeface="微软雅黑"/>
                <a:cs typeface="微软雅黑"/>
              </a:rPr>
              <a:t>行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HDF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的读写程序：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ts val="2150"/>
              </a:lnSpc>
              <a:spcBef>
                <a:spcPts val="43"/>
              </a:spcBef>
            </a:pPr>
            <a:endParaRPr sz="2150"/>
          </a:p>
          <a:p>
            <a:pPr marL="12700" marR="358140">
              <a:lnSpc>
                <a:spcPct val="100099"/>
              </a:lnSpc>
            </a:pP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ha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-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c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-60" dirty="0">
                <a:solidFill>
                  <a:srgbClr val="051821"/>
                </a:solidFill>
                <a:latin typeface="Verdana"/>
                <a:cs typeface="Verdana"/>
              </a:rPr>
              <a:t>-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x.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.x.ja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和它所依赖的库导入到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eclips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工程 的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u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il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2400" spc="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pat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中。这个首先需要先下载解</a:t>
            </a:r>
            <a:r>
              <a:rPr sz="2400" spc="5" dirty="0">
                <a:solidFill>
                  <a:srgbClr val="051821"/>
                </a:solidFill>
                <a:latin typeface="微软雅黑"/>
                <a:cs typeface="微软雅黑"/>
              </a:rPr>
              <a:t>压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ha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1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包。然后 在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eclips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中，通过右键工程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-&gt;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属性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-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&gt;J</a:t>
            </a:r>
            <a:r>
              <a:rPr sz="2400" spc="-3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400" spc="-70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Build</a:t>
            </a:r>
            <a:r>
              <a:rPr sz="2400" spc="2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at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-</a:t>
            </a:r>
            <a:endParaRPr sz="2400">
              <a:latin typeface="Verdana"/>
              <a:cs typeface="Verdana"/>
            </a:endParaRPr>
          </a:p>
          <a:p>
            <a:pPr marL="12700" marR="6350">
              <a:lnSpc>
                <a:spcPct val="100000"/>
              </a:lnSpc>
            </a:pP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&gt;Li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b</a:t>
            </a:r>
            <a:r>
              <a:rPr sz="2400" spc="-6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ie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s-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&gt;A</a:t>
            </a:r>
            <a:r>
              <a:rPr sz="2400" spc="10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 E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x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terna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2400" spc="1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051821"/>
                </a:solidFill>
                <a:latin typeface="Verdana"/>
                <a:cs typeface="Verdana"/>
              </a:rPr>
              <a:t>J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AR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，在解压后的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ha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目 录中点选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ha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do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-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co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-60" dirty="0">
                <a:solidFill>
                  <a:srgbClr val="051821"/>
                </a:solidFill>
                <a:latin typeface="Verdana"/>
                <a:cs typeface="Verdana"/>
              </a:rPr>
              <a:t>-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x.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x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.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x.ja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和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lib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目</a:t>
            </a:r>
            <a:r>
              <a:rPr sz="2400" spc="5" dirty="0">
                <a:solidFill>
                  <a:srgbClr val="051821"/>
                </a:solidFill>
                <a:latin typeface="微软雅黑"/>
                <a:cs typeface="微软雅黑"/>
              </a:rPr>
              <a:t>录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下所有</a:t>
            </a:r>
            <a:r>
              <a:rPr sz="2400" spc="5" dirty="0">
                <a:solidFill>
                  <a:srgbClr val="051821"/>
                </a:solidFill>
                <a:latin typeface="微软雅黑"/>
                <a:cs typeface="微软雅黑"/>
              </a:rPr>
              <a:t>的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.ja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即可。</a:t>
            </a:r>
            <a:endParaRPr sz="24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453558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0070C5"/>
                </a:solidFill>
                <a:latin typeface="微软雅黑"/>
                <a:cs typeface="微软雅黑"/>
              </a:rPr>
              <a:t>配置环境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73070" y="1295400"/>
            <a:ext cx="6527165" cy="4937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0179" y="1723644"/>
            <a:ext cx="2240280" cy="138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sz="1800" dirty="0">
                <a:solidFill>
                  <a:srgbClr val="051821"/>
                </a:solidFill>
                <a:latin typeface="微软雅黑"/>
                <a:cs typeface="微软雅黑"/>
              </a:rPr>
              <a:t>下载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ha</a:t>
            </a:r>
            <a:r>
              <a:rPr sz="1800" spc="-25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oo</a:t>
            </a:r>
            <a:r>
              <a:rPr sz="1800" spc="-2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1800" spc="0" dirty="0">
                <a:solidFill>
                  <a:srgbClr val="051821"/>
                </a:solidFill>
                <a:latin typeface="微软雅黑"/>
                <a:cs typeface="微软雅黑"/>
              </a:rPr>
              <a:t>安装包， 解压缩之后将所需要 的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ja</a:t>
            </a:r>
            <a:r>
              <a:rPr sz="1800" spc="-1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800" spc="0" dirty="0">
                <a:solidFill>
                  <a:srgbClr val="051821"/>
                </a:solidFill>
                <a:latin typeface="微软雅黑"/>
                <a:cs typeface="微软雅黑"/>
              </a:rPr>
              <a:t>包通过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Add Externa</a:t>
            </a:r>
            <a:r>
              <a:rPr sz="1800" spc="-5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1800" spc="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51821"/>
                </a:solidFill>
                <a:latin typeface="Verdana"/>
                <a:cs typeface="Verdana"/>
              </a:rPr>
              <a:t>Ja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800" spc="-10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1800" spc="0" dirty="0">
                <a:solidFill>
                  <a:srgbClr val="051821"/>
                </a:solidFill>
                <a:latin typeface="微软雅黑"/>
                <a:cs typeface="微软雅黑"/>
              </a:rPr>
              <a:t>加入 项目中</a:t>
            </a:r>
            <a:endParaRPr sz="18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152550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0070C5"/>
                </a:solidFill>
                <a:latin typeface="微软雅黑"/>
                <a:cs typeface="微软雅黑"/>
              </a:rPr>
              <a:t>新建项目，编写代码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852450"/>
            <a:ext cx="7863840" cy="59326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4414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0070C5"/>
                </a:solidFill>
                <a:latin typeface="微软雅黑"/>
                <a:cs typeface="微软雅黑"/>
              </a:rPr>
              <a:t>导出</a:t>
            </a:r>
            <a:r>
              <a:rPr sz="3000" b="1" spc="-20" dirty="0">
                <a:solidFill>
                  <a:srgbClr val="0070C5"/>
                </a:solidFill>
                <a:latin typeface="Verdana"/>
                <a:cs typeface="Verdana"/>
              </a:rPr>
              <a:t>jar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文件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5206" y="1295438"/>
            <a:ext cx="3974973" cy="4775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30369" y="1175448"/>
            <a:ext cx="4208399" cy="50154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1596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0070C5"/>
                </a:solidFill>
                <a:latin typeface="微软雅黑"/>
                <a:cs typeface="微软雅黑"/>
              </a:rPr>
              <a:t>运行程序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006601"/>
            <a:ext cx="6598920" cy="1871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414780">
              <a:lnSpc>
                <a:spcPts val="5080"/>
              </a:lnSpc>
              <a:tabLst>
                <a:tab pos="3710304" algn="l"/>
              </a:tabLst>
            </a:pP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bi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n/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ha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400" spc="2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fs</a:t>
            </a:r>
            <a:r>
              <a:rPr sz="2400" spc="1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–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mkdir</a:t>
            </a:r>
            <a:r>
              <a:rPr sz="2400" spc="1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in</a:t>
            </a:r>
            <a:r>
              <a:rPr sz="2400" spc="1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ut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bi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n/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ha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400" spc="2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fs</a:t>
            </a:r>
            <a:r>
              <a:rPr sz="2400" spc="1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–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u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file	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in</a:t>
            </a:r>
            <a:r>
              <a:rPr sz="2400" spc="1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ut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path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  <a:tabLst>
                <a:tab pos="4897755" algn="l"/>
              </a:tabLst>
            </a:pP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bi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n/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ha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400" spc="2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ja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*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.jar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in</a:t>
            </a:r>
            <a:r>
              <a:rPr sz="2400" spc="1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ut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path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	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output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path</a:t>
            </a:r>
            <a:endParaRPr sz="24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548804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987824" y="3284984"/>
            <a:ext cx="3300729" cy="59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5" dirty="0">
                <a:latin typeface="Verdana"/>
                <a:cs typeface="Verdana"/>
              </a:rPr>
              <a:t>HDF</a:t>
            </a:r>
            <a:r>
              <a:rPr sz="3800" spc="0" dirty="0">
                <a:latin typeface="Verdana"/>
                <a:cs typeface="Verdana"/>
              </a:rPr>
              <a:t>S</a:t>
            </a:r>
            <a:r>
              <a:rPr sz="3800" spc="0" dirty="0">
                <a:latin typeface="微软雅黑"/>
                <a:cs typeface="微软雅黑"/>
              </a:rPr>
              <a:t>程序设计</a:t>
            </a:r>
            <a:endParaRPr sz="3800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6079214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HD</a:t>
            </a:r>
            <a:r>
              <a:rPr sz="3000" b="1" spc="5" dirty="0">
                <a:solidFill>
                  <a:srgbClr val="0070C5"/>
                </a:solidFill>
                <a:latin typeface="Verdana"/>
                <a:cs typeface="Verdana"/>
              </a:rPr>
              <a:t>FS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核心思想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76099" y="2425950"/>
            <a:ext cx="124460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文件副本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1960" y="2425950"/>
            <a:ext cx="124460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分片保存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6099" y="3072126"/>
            <a:ext cx="124460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一次写入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1960" y="3072126"/>
            <a:ext cx="124460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多次读取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6099" y="3717032"/>
            <a:ext cx="124460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顺序写入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1960" y="3717032"/>
            <a:ext cx="185420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流式顺序读取</a:t>
            </a:r>
            <a:endParaRPr sz="24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635097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HD</a:t>
            </a:r>
            <a:r>
              <a:rPr sz="3000" b="1" spc="5" dirty="0">
                <a:solidFill>
                  <a:srgbClr val="0070C5"/>
                </a:solidFill>
                <a:latin typeface="Verdana"/>
                <a:cs typeface="Verdana"/>
              </a:rPr>
              <a:t>FS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文件系统的特征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84785">
              <a:lnSpc>
                <a:spcPct val="100000"/>
              </a:lnSpc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存储极大数目的信息</a:t>
            </a:r>
            <a:r>
              <a:rPr sz="2400" spc="5" dirty="0">
                <a:solidFill>
                  <a:srgbClr val="051821"/>
                </a:solidFill>
                <a:latin typeface="微软雅黑"/>
                <a:cs typeface="微软雅黑"/>
              </a:rPr>
              <a:t>（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te</a:t>
            </a:r>
            <a:r>
              <a:rPr sz="2400" spc="-5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abytes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or</a:t>
            </a:r>
            <a:r>
              <a:rPr sz="2400" spc="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petabyte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），将数据 保存到大量的节点当中。支持很大单个文件。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ts val="2150"/>
              </a:lnSpc>
              <a:spcBef>
                <a:spcPts val="36"/>
              </a:spcBef>
            </a:pPr>
            <a:endParaRPr sz="2150"/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提供数据的高可靠性，单个或者多个节点不工作，对系统不会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造成任何影响，数据仍然可用。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ts val="2150"/>
              </a:lnSpc>
              <a:spcBef>
                <a:spcPts val="46"/>
              </a:spcBef>
            </a:pPr>
            <a:endParaRPr sz="2150"/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提供对这些信息的快速访问，并提供可扩展的方式。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ts val="2200"/>
              </a:lnSpc>
              <a:spcBef>
                <a:spcPts val="9"/>
              </a:spcBef>
            </a:pPr>
            <a:endParaRPr sz="2200"/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FS</a:t>
            </a: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是针对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Map</a:t>
            </a:r>
            <a:r>
              <a:rPr sz="2400" spc="-6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educ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设计的，使得数据尽可能根据其本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地局部性进行访问与计算。</a:t>
            </a:r>
            <a:endParaRPr sz="24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6781523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HD</a:t>
            </a:r>
            <a:r>
              <a:rPr sz="3000" b="1" spc="5" dirty="0">
                <a:solidFill>
                  <a:srgbClr val="0070C5"/>
                </a:solidFill>
                <a:latin typeface="Verdana"/>
                <a:cs typeface="Verdana"/>
              </a:rPr>
              <a:t>FS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的设计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981"/>
            <a:ext cx="7645400" cy="3424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ts val="5080"/>
              </a:lnSpc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基于块的文件存储 块进行复制的形式放置，按照块的方式随机选择存储节点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副本的默认数目</a:t>
            </a:r>
            <a:r>
              <a:rPr sz="2400" spc="5" dirty="0">
                <a:solidFill>
                  <a:srgbClr val="051821"/>
                </a:solidFill>
                <a:latin typeface="微软雅黑"/>
                <a:cs typeface="微软雅黑"/>
              </a:rPr>
              <a:t>是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3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，并可以通过配置文件进行制定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ts val="2200"/>
              </a:lnSpc>
              <a:spcBef>
                <a:spcPts val="8"/>
              </a:spcBef>
            </a:pPr>
            <a:endParaRPr sz="2200"/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默认的块的大小</a:t>
            </a:r>
            <a:r>
              <a:rPr sz="2400" spc="5" dirty="0">
                <a:solidFill>
                  <a:srgbClr val="051821"/>
                </a:solidFill>
                <a:latin typeface="微软雅黑"/>
                <a:cs typeface="微软雅黑"/>
              </a:rPr>
              <a:t>是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64MB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240665" algn="l"/>
              </a:tabLst>
            </a:pPr>
            <a:r>
              <a:rPr sz="2200" spc="-10" dirty="0">
                <a:solidFill>
                  <a:srgbClr val="051821"/>
                </a:solidFill>
                <a:latin typeface="Arial"/>
                <a:cs typeface="Arial"/>
              </a:rPr>
              <a:t>•	</a:t>
            </a:r>
            <a:r>
              <a:rPr sz="2200" spc="-30" dirty="0">
                <a:solidFill>
                  <a:srgbClr val="051821"/>
                </a:solidFill>
                <a:latin typeface="微软雅黑"/>
                <a:cs typeface="微软雅黑"/>
              </a:rPr>
              <a:t>减少元数据的量</a:t>
            </a:r>
            <a:endParaRPr sz="22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240665" algn="l"/>
              </a:tabLst>
            </a:pPr>
            <a:r>
              <a:rPr sz="2200" spc="-10" dirty="0">
                <a:solidFill>
                  <a:srgbClr val="051821"/>
                </a:solidFill>
                <a:latin typeface="Arial"/>
                <a:cs typeface="Arial"/>
              </a:rPr>
              <a:t>•	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有利于顺序读写（在磁盘上数据顺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序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存放）</a:t>
            </a:r>
            <a:endParaRPr sz="22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2704" y="5335219"/>
            <a:ext cx="5714365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依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据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G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ogle</a:t>
            </a:r>
            <a:r>
              <a:rPr sz="2400" spc="2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File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y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te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m</a:t>
            </a: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的设计进行实现</a:t>
            </a:r>
            <a:endParaRPr sz="24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80118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r>
              <a:rPr lang="zh-CN" altLang="zh-CN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为何会快?</a:t>
            </a:r>
          </a:p>
        </p:txBody>
      </p:sp>
      <p:pic>
        <p:nvPicPr>
          <p:cNvPr id="6147" name="Picture 4" descr="C:\Users\qinjy\Desktop\图例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2736"/>
            <a:ext cx="7272808" cy="545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HD</a:t>
            </a:r>
            <a:r>
              <a:rPr sz="3000" b="1" spc="5" dirty="0">
                <a:solidFill>
                  <a:srgbClr val="0070C5"/>
                </a:solidFill>
                <a:latin typeface="Verdana"/>
                <a:cs typeface="Verdana"/>
              </a:rPr>
              <a:t>FS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系统结构中的主要模块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80000"/>
              </a:lnSpc>
            </a:pPr>
            <a:r>
              <a:rPr sz="1900" spc="-20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1900" spc="-15" dirty="0">
                <a:solidFill>
                  <a:srgbClr val="051821"/>
                </a:solidFill>
                <a:latin typeface="Verdana"/>
                <a:cs typeface="Verdana"/>
              </a:rPr>
              <a:t>DF</a:t>
            </a:r>
            <a:r>
              <a:rPr sz="1900" spc="-10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1900" spc="-20" dirty="0">
                <a:solidFill>
                  <a:srgbClr val="051821"/>
                </a:solidFill>
                <a:latin typeface="微软雅黑"/>
                <a:cs typeface="微软雅黑"/>
              </a:rPr>
              <a:t>系统结构：使用了</a:t>
            </a:r>
            <a:r>
              <a:rPr sz="1900" spc="-15" dirty="0">
                <a:solidFill>
                  <a:srgbClr val="051821"/>
                </a:solidFill>
                <a:latin typeface="Verdana"/>
                <a:cs typeface="Verdana"/>
              </a:rPr>
              <a:t>Mas</a:t>
            </a:r>
            <a:r>
              <a:rPr sz="1900" spc="-2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19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900" spc="-2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900" spc="-10" dirty="0">
                <a:solidFill>
                  <a:srgbClr val="051821"/>
                </a:solidFill>
                <a:latin typeface="微软雅黑"/>
                <a:cs typeface="微软雅黑"/>
              </a:rPr>
              <a:t>与</a:t>
            </a:r>
            <a:r>
              <a:rPr sz="1900" spc="-120" dirty="0">
                <a:solidFill>
                  <a:srgbClr val="051821"/>
                </a:solidFill>
                <a:latin typeface="Verdana"/>
                <a:cs typeface="Verdana"/>
              </a:rPr>
              <a:t>W</a:t>
            </a:r>
            <a:r>
              <a:rPr sz="1900" spc="-10" dirty="0">
                <a:solidFill>
                  <a:srgbClr val="051821"/>
                </a:solidFill>
                <a:latin typeface="Verdana"/>
                <a:cs typeface="Verdana"/>
              </a:rPr>
              <a:t>or</a:t>
            </a:r>
            <a:r>
              <a:rPr sz="1900" spc="-30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19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900" spc="-1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900" spc="-20" dirty="0">
                <a:solidFill>
                  <a:srgbClr val="051821"/>
                </a:solidFill>
                <a:latin typeface="微软雅黑"/>
                <a:cs typeface="微软雅黑"/>
              </a:rPr>
              <a:t>的</a:t>
            </a:r>
            <a:r>
              <a:rPr sz="1900" spc="-15" dirty="0">
                <a:solidFill>
                  <a:srgbClr val="051821"/>
                </a:solidFill>
                <a:latin typeface="微软雅黑"/>
                <a:cs typeface="微软雅黑"/>
              </a:rPr>
              <a:t>结</a:t>
            </a:r>
            <a:r>
              <a:rPr sz="1900" spc="-20" dirty="0">
                <a:solidFill>
                  <a:srgbClr val="051821"/>
                </a:solidFill>
                <a:latin typeface="微软雅黑"/>
                <a:cs typeface="微软雅黑"/>
              </a:rPr>
              <a:t>构，</a:t>
            </a:r>
            <a:r>
              <a:rPr sz="1900" spc="-15" dirty="0">
                <a:solidFill>
                  <a:srgbClr val="051821"/>
                </a:solidFill>
                <a:latin typeface="微软雅黑"/>
                <a:cs typeface="微软雅黑"/>
              </a:rPr>
              <a:t>具</a:t>
            </a:r>
            <a:r>
              <a:rPr sz="1900" spc="-20" dirty="0">
                <a:solidFill>
                  <a:srgbClr val="051821"/>
                </a:solidFill>
                <a:latin typeface="微软雅黑"/>
                <a:cs typeface="微软雅黑"/>
              </a:rPr>
              <a:t>有一</a:t>
            </a:r>
            <a:r>
              <a:rPr sz="1900" spc="-15" dirty="0">
                <a:solidFill>
                  <a:srgbClr val="051821"/>
                </a:solidFill>
                <a:latin typeface="微软雅黑"/>
                <a:cs typeface="微软雅黑"/>
              </a:rPr>
              <a:t>个</a:t>
            </a:r>
            <a:r>
              <a:rPr sz="1900" spc="-20" dirty="0">
                <a:solidFill>
                  <a:srgbClr val="051821"/>
                </a:solidFill>
                <a:latin typeface="微软雅黑"/>
                <a:cs typeface="微软雅黑"/>
              </a:rPr>
              <a:t>单个</a:t>
            </a:r>
            <a:r>
              <a:rPr sz="1900" spc="0" dirty="0">
                <a:solidFill>
                  <a:srgbClr val="051821"/>
                </a:solidFill>
                <a:latin typeface="微软雅黑"/>
                <a:cs typeface="微软雅黑"/>
              </a:rPr>
              <a:t>的</a:t>
            </a:r>
            <a:r>
              <a:rPr sz="1900" spc="-15" dirty="0">
                <a:solidFill>
                  <a:srgbClr val="051821"/>
                </a:solidFill>
                <a:latin typeface="Verdana"/>
                <a:cs typeface="Verdana"/>
              </a:rPr>
              <a:t>Mast</a:t>
            </a:r>
            <a:r>
              <a:rPr sz="1900" spc="-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900" spc="-10" dirty="0">
                <a:solidFill>
                  <a:srgbClr val="051821"/>
                </a:solidFill>
                <a:latin typeface="Verdana"/>
                <a:cs typeface="Verdana"/>
              </a:rPr>
              <a:t>r </a:t>
            </a:r>
            <a:r>
              <a:rPr sz="1900" spc="-20" dirty="0">
                <a:solidFill>
                  <a:srgbClr val="051821"/>
                </a:solidFill>
                <a:latin typeface="微软雅黑"/>
                <a:cs typeface="微软雅黑"/>
              </a:rPr>
              <a:t>以及多个</a:t>
            </a:r>
            <a:r>
              <a:rPr sz="1900" spc="-120" dirty="0">
                <a:solidFill>
                  <a:srgbClr val="051821"/>
                </a:solidFill>
                <a:latin typeface="Verdana"/>
                <a:cs typeface="Verdana"/>
              </a:rPr>
              <a:t>W</a:t>
            </a:r>
            <a:r>
              <a:rPr sz="1900" spc="-10" dirty="0">
                <a:solidFill>
                  <a:srgbClr val="051821"/>
                </a:solidFill>
                <a:latin typeface="Verdana"/>
                <a:cs typeface="Verdana"/>
              </a:rPr>
              <a:t>or</a:t>
            </a:r>
            <a:r>
              <a:rPr sz="1900" spc="-40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19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900" spc="-2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900" spc="-20" dirty="0">
                <a:solidFill>
                  <a:srgbClr val="051821"/>
                </a:solidFill>
                <a:latin typeface="微软雅黑"/>
                <a:cs typeface="微软雅黑"/>
              </a:rPr>
              <a:t>的结构</a:t>
            </a:r>
            <a:r>
              <a:rPr sz="1900" spc="-5" dirty="0">
                <a:solidFill>
                  <a:srgbClr val="051821"/>
                </a:solidFill>
                <a:latin typeface="微软雅黑"/>
                <a:cs typeface="微软雅黑"/>
              </a:rPr>
              <a:t>，</a:t>
            </a:r>
            <a:r>
              <a:rPr sz="1900" spc="-15" dirty="0">
                <a:solidFill>
                  <a:srgbClr val="051821"/>
                </a:solidFill>
                <a:latin typeface="Verdana"/>
                <a:cs typeface="Verdana"/>
              </a:rPr>
              <a:t>Mast</a:t>
            </a:r>
            <a:r>
              <a:rPr sz="1900" spc="-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900" spc="-1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900" spc="-15" dirty="0">
                <a:solidFill>
                  <a:srgbClr val="051821"/>
                </a:solidFill>
                <a:latin typeface="微软雅黑"/>
                <a:cs typeface="微软雅黑"/>
              </a:rPr>
              <a:t>被</a:t>
            </a:r>
            <a:r>
              <a:rPr sz="1900" spc="-20" dirty="0">
                <a:solidFill>
                  <a:srgbClr val="051821"/>
                </a:solidFill>
                <a:latin typeface="微软雅黑"/>
                <a:cs typeface="微软雅黑"/>
              </a:rPr>
              <a:t>称为</a:t>
            </a:r>
            <a:r>
              <a:rPr sz="1900" spc="-15" dirty="0">
                <a:solidFill>
                  <a:srgbClr val="051821"/>
                </a:solidFill>
                <a:latin typeface="微软雅黑"/>
                <a:cs typeface="微软雅黑"/>
              </a:rPr>
              <a:t>名</a:t>
            </a:r>
            <a:r>
              <a:rPr sz="1900" spc="-20" dirty="0">
                <a:solidFill>
                  <a:srgbClr val="051821"/>
                </a:solidFill>
                <a:latin typeface="微软雅黑"/>
                <a:cs typeface="微软雅黑"/>
              </a:rPr>
              <a:t>字节</a:t>
            </a:r>
            <a:r>
              <a:rPr sz="1900" spc="-5" dirty="0">
                <a:solidFill>
                  <a:srgbClr val="051821"/>
                </a:solidFill>
                <a:latin typeface="微软雅黑"/>
                <a:cs typeface="微软雅黑"/>
              </a:rPr>
              <a:t>点</a:t>
            </a:r>
            <a:r>
              <a:rPr sz="1900" spc="-15" dirty="0">
                <a:solidFill>
                  <a:srgbClr val="051821"/>
                </a:solidFill>
                <a:latin typeface="Verdana"/>
                <a:cs typeface="Verdana"/>
              </a:rPr>
              <a:t>Na</a:t>
            </a:r>
            <a:r>
              <a:rPr sz="1900" spc="-10" dirty="0">
                <a:solidFill>
                  <a:srgbClr val="051821"/>
                </a:solidFill>
                <a:latin typeface="Verdana"/>
                <a:cs typeface="Verdana"/>
              </a:rPr>
              <a:t>m</a:t>
            </a:r>
            <a:r>
              <a:rPr sz="1900" spc="-15" dirty="0">
                <a:solidFill>
                  <a:srgbClr val="051821"/>
                </a:solidFill>
                <a:latin typeface="Verdana"/>
                <a:cs typeface="Verdana"/>
              </a:rPr>
              <a:t>eN</a:t>
            </a:r>
            <a:r>
              <a:rPr sz="1900" spc="-10" dirty="0">
                <a:solidFill>
                  <a:srgbClr val="051821"/>
                </a:solidFill>
                <a:latin typeface="Verdana"/>
                <a:cs typeface="Verdana"/>
              </a:rPr>
              <a:t>ode</a:t>
            </a:r>
            <a:r>
              <a:rPr sz="1900" spc="-10" dirty="0">
                <a:solidFill>
                  <a:srgbClr val="051821"/>
                </a:solidFill>
                <a:latin typeface="微软雅黑"/>
                <a:cs typeface="微软雅黑"/>
              </a:rPr>
              <a:t>，</a:t>
            </a:r>
            <a:r>
              <a:rPr sz="1900" spc="-120" dirty="0">
                <a:solidFill>
                  <a:srgbClr val="051821"/>
                </a:solidFill>
                <a:latin typeface="Verdana"/>
                <a:cs typeface="Verdana"/>
              </a:rPr>
              <a:t>W</a:t>
            </a:r>
            <a:r>
              <a:rPr sz="1900" spc="-1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1900" spc="-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900" spc="-35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19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900" spc="-1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900" spc="-5" dirty="0">
                <a:solidFill>
                  <a:srgbClr val="051821"/>
                </a:solidFill>
                <a:latin typeface="微软雅黑"/>
                <a:cs typeface="微软雅黑"/>
              </a:rPr>
              <a:t>被称 </a:t>
            </a:r>
            <a:r>
              <a:rPr sz="1900" spc="-20" dirty="0">
                <a:solidFill>
                  <a:srgbClr val="051821"/>
                </a:solidFill>
                <a:latin typeface="微软雅黑"/>
                <a:cs typeface="微软雅黑"/>
              </a:rPr>
              <a:t>为数据节点</a:t>
            </a:r>
            <a:r>
              <a:rPr sz="1900" spc="-15" dirty="0">
                <a:solidFill>
                  <a:srgbClr val="051821"/>
                </a:solidFill>
                <a:latin typeface="Verdana"/>
                <a:cs typeface="Verdana"/>
              </a:rPr>
              <a:t>DataNo</a:t>
            </a:r>
            <a:r>
              <a:rPr sz="1900" spc="-25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19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endParaRPr sz="1900">
              <a:latin typeface="Verdana"/>
              <a:cs typeface="Verdana"/>
            </a:endParaRPr>
          </a:p>
          <a:p>
            <a:pPr>
              <a:lnSpc>
                <a:spcPts val="1750"/>
              </a:lnSpc>
              <a:spcBef>
                <a:spcPts val="5"/>
              </a:spcBef>
            </a:pPr>
            <a:endParaRPr sz="1750"/>
          </a:p>
          <a:p>
            <a:pPr marL="12700">
              <a:lnSpc>
                <a:spcPct val="100000"/>
              </a:lnSpc>
            </a:pPr>
            <a:r>
              <a:rPr sz="1900" spc="-15" dirty="0">
                <a:solidFill>
                  <a:srgbClr val="051821"/>
                </a:solidFill>
                <a:latin typeface="Verdana"/>
                <a:cs typeface="Verdana"/>
              </a:rPr>
              <a:t>NameNo</a:t>
            </a:r>
            <a:r>
              <a:rPr sz="1900" spc="-25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19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900" spc="-20" dirty="0">
                <a:solidFill>
                  <a:srgbClr val="051821"/>
                </a:solidFill>
                <a:latin typeface="微软雅黑"/>
                <a:cs typeface="微软雅黑"/>
              </a:rPr>
              <a:t>：</a:t>
            </a:r>
            <a:endParaRPr sz="19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240665" algn="l"/>
              </a:tabLst>
            </a:pPr>
            <a:r>
              <a:rPr sz="1700" dirty="0">
                <a:solidFill>
                  <a:srgbClr val="051821"/>
                </a:solidFill>
                <a:latin typeface="Arial"/>
                <a:cs typeface="Arial"/>
              </a:rPr>
              <a:t>•	</a:t>
            </a:r>
            <a:r>
              <a:rPr sz="1700" dirty="0">
                <a:solidFill>
                  <a:srgbClr val="051821"/>
                </a:solidFill>
                <a:latin typeface="微软雅黑"/>
                <a:cs typeface="微软雅黑"/>
              </a:rPr>
              <a:t>名字服务器运行在一</a:t>
            </a:r>
            <a:r>
              <a:rPr sz="1700" spc="5" dirty="0">
                <a:solidFill>
                  <a:srgbClr val="051821"/>
                </a:solidFill>
                <a:latin typeface="微软雅黑"/>
                <a:cs typeface="微软雅黑"/>
              </a:rPr>
              <a:t>个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M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aster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的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服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务器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之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上</a:t>
            </a:r>
            <a:endParaRPr sz="1700">
              <a:latin typeface="微软雅黑"/>
              <a:cs typeface="微软雅黑"/>
            </a:endParaRPr>
          </a:p>
          <a:p>
            <a:pPr marL="241300" marR="101600" indent="-228600">
              <a:lnSpc>
                <a:spcPts val="1630"/>
              </a:lnSpc>
              <a:spcBef>
                <a:spcPts val="885"/>
              </a:spcBef>
              <a:tabLst>
                <a:tab pos="240665" algn="l"/>
              </a:tabLst>
            </a:pPr>
            <a:r>
              <a:rPr sz="1700" dirty="0">
                <a:solidFill>
                  <a:srgbClr val="051821"/>
                </a:solidFill>
                <a:latin typeface="Arial"/>
                <a:cs typeface="Arial"/>
              </a:rPr>
              <a:t>•	</a:t>
            </a:r>
            <a:r>
              <a:rPr sz="1700" dirty="0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meNo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1700" spc="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管理所有文件系统的名字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空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间（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元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数据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）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以及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协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调管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理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客户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端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对于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数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据 的访问</a:t>
            </a:r>
            <a:endParaRPr sz="17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240665" algn="l"/>
              </a:tabLst>
            </a:pPr>
            <a:r>
              <a:rPr sz="1700" dirty="0">
                <a:solidFill>
                  <a:srgbClr val="051821"/>
                </a:solidFill>
                <a:latin typeface="Arial"/>
                <a:cs typeface="Arial"/>
              </a:rPr>
              <a:t>•	</a:t>
            </a:r>
            <a:r>
              <a:rPr sz="1700" dirty="0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meNo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1700" spc="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存储以及调整整个文件系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统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中的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元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数据</a:t>
            </a:r>
            <a:endParaRPr sz="1700">
              <a:latin typeface="微软雅黑"/>
              <a:cs typeface="微软雅黑"/>
            </a:endParaRPr>
          </a:p>
          <a:p>
            <a:pPr>
              <a:lnSpc>
                <a:spcPts val="1700"/>
              </a:lnSpc>
              <a:spcBef>
                <a:spcPts val="45"/>
              </a:spcBef>
            </a:pPr>
            <a:endParaRPr sz="1700"/>
          </a:p>
          <a:p>
            <a:pPr marL="12700">
              <a:lnSpc>
                <a:spcPct val="100000"/>
              </a:lnSpc>
            </a:pPr>
            <a:r>
              <a:rPr sz="1900" spc="-15" dirty="0">
                <a:solidFill>
                  <a:srgbClr val="051821"/>
                </a:solidFill>
                <a:latin typeface="Verdana"/>
                <a:cs typeface="Verdana"/>
              </a:rPr>
              <a:t>Data</a:t>
            </a:r>
            <a:r>
              <a:rPr sz="1900" spc="-30" dirty="0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1900" spc="-1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1900" spc="-25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1900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900" spc="-20" dirty="0">
                <a:solidFill>
                  <a:srgbClr val="051821"/>
                </a:solidFill>
                <a:latin typeface="微软雅黑"/>
                <a:cs typeface="微软雅黑"/>
              </a:rPr>
              <a:t>：</a:t>
            </a:r>
            <a:endParaRPr sz="19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240665" algn="l"/>
              </a:tabLst>
            </a:pPr>
            <a:r>
              <a:rPr sz="1700" dirty="0">
                <a:solidFill>
                  <a:srgbClr val="051821"/>
                </a:solidFill>
                <a:latin typeface="Arial"/>
                <a:cs typeface="Arial"/>
              </a:rPr>
              <a:t>•	</a:t>
            </a:r>
            <a:r>
              <a:rPr sz="1700" dirty="0">
                <a:solidFill>
                  <a:srgbClr val="051821"/>
                </a:solidFill>
                <a:latin typeface="微软雅黑"/>
                <a:cs typeface="微软雅黑"/>
              </a:rPr>
              <a:t>运行在集群中的绝大多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数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节点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之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上</a:t>
            </a:r>
            <a:endParaRPr sz="17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  <a:tabLst>
                <a:tab pos="240665" algn="l"/>
              </a:tabLst>
            </a:pPr>
            <a:r>
              <a:rPr sz="1700" dirty="0">
                <a:solidFill>
                  <a:srgbClr val="051821"/>
                </a:solidFill>
                <a:latin typeface="Arial"/>
                <a:cs typeface="Arial"/>
              </a:rPr>
              <a:t>•	</a:t>
            </a:r>
            <a:r>
              <a:rPr sz="1700" dirty="0">
                <a:solidFill>
                  <a:srgbClr val="051821"/>
                </a:solidFill>
                <a:latin typeface="微软雅黑"/>
                <a:cs typeface="微软雅黑"/>
              </a:rPr>
              <a:t>管理文件系统中的数据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存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储</a:t>
            </a:r>
            <a:endParaRPr sz="17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  <a:tabLst>
                <a:tab pos="240665" algn="l"/>
              </a:tabLst>
            </a:pPr>
            <a:r>
              <a:rPr sz="1700" dirty="0">
                <a:solidFill>
                  <a:srgbClr val="051821"/>
                </a:solidFill>
                <a:latin typeface="Arial"/>
                <a:cs typeface="Arial"/>
              </a:rPr>
              <a:t>•	</a:t>
            </a:r>
            <a:r>
              <a:rPr sz="1700" dirty="0">
                <a:solidFill>
                  <a:srgbClr val="051821"/>
                </a:solidFill>
                <a:latin typeface="微软雅黑"/>
                <a:cs typeface="微软雅黑"/>
              </a:rPr>
              <a:t>从</a:t>
            </a:r>
            <a:r>
              <a:rPr sz="1700" dirty="0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meNo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1700" spc="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中接收命令，并对数据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进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行组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织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管理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上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的操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作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（如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负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载均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衡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）</a:t>
            </a:r>
            <a:endParaRPr sz="17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240665" algn="l"/>
              </a:tabLst>
            </a:pPr>
            <a:r>
              <a:rPr sz="1700" dirty="0">
                <a:solidFill>
                  <a:srgbClr val="051821"/>
                </a:solidFill>
                <a:latin typeface="Arial"/>
                <a:cs typeface="Arial"/>
              </a:rPr>
              <a:t>•	</a:t>
            </a:r>
            <a:r>
              <a:rPr sz="1700" spc="-5" dirty="0">
                <a:solidFill>
                  <a:srgbClr val="051821"/>
                </a:solidFill>
                <a:latin typeface="微软雅黑"/>
                <a:cs typeface="微软雅黑"/>
              </a:rPr>
              <a:t>响应文件系统客户端的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读</a:t>
            </a:r>
            <a:r>
              <a:rPr sz="1700" spc="-5" dirty="0">
                <a:solidFill>
                  <a:srgbClr val="051821"/>
                </a:solidFill>
                <a:latin typeface="微软雅黑"/>
                <a:cs typeface="微软雅黑"/>
              </a:rPr>
              <a:t>写访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问</a:t>
            </a:r>
            <a:r>
              <a:rPr sz="1700" spc="-5" dirty="0">
                <a:solidFill>
                  <a:srgbClr val="051821"/>
                </a:solidFill>
                <a:latin typeface="微软雅黑"/>
                <a:cs typeface="微软雅黑"/>
              </a:rPr>
              <a:t>命令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，</a:t>
            </a:r>
            <a:r>
              <a:rPr sz="1700" spc="-5" dirty="0">
                <a:solidFill>
                  <a:srgbClr val="051821"/>
                </a:solidFill>
                <a:latin typeface="微软雅黑"/>
                <a:cs typeface="微软雅黑"/>
              </a:rPr>
              <a:t>提供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数</a:t>
            </a:r>
            <a:r>
              <a:rPr sz="1700" spc="-5" dirty="0">
                <a:solidFill>
                  <a:srgbClr val="051821"/>
                </a:solidFill>
                <a:latin typeface="微软雅黑"/>
                <a:cs typeface="微软雅黑"/>
              </a:rPr>
              <a:t>据服务</a:t>
            </a:r>
            <a:endParaRPr sz="1700">
              <a:latin typeface="微软雅黑"/>
              <a:cs typeface="微软雅黑"/>
            </a:endParaRPr>
          </a:p>
          <a:p>
            <a:pPr>
              <a:lnSpc>
                <a:spcPts val="1700"/>
              </a:lnSpc>
              <a:spcBef>
                <a:spcPts val="31"/>
              </a:spcBef>
            </a:pPr>
            <a:endParaRPr sz="1700"/>
          </a:p>
          <a:p>
            <a:pPr marL="12700">
              <a:lnSpc>
                <a:spcPct val="100000"/>
              </a:lnSpc>
            </a:pPr>
            <a:r>
              <a:rPr sz="1900" spc="-20" dirty="0">
                <a:solidFill>
                  <a:srgbClr val="051821"/>
                </a:solidFill>
                <a:latin typeface="微软雅黑"/>
                <a:cs typeface="微软雅黑"/>
              </a:rPr>
              <a:t>数据通信的协议使用</a:t>
            </a:r>
            <a:r>
              <a:rPr sz="1900" spc="-6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1900" spc="-20" dirty="0">
                <a:solidFill>
                  <a:srgbClr val="051821"/>
                </a:solidFill>
                <a:latin typeface="Verdana"/>
                <a:cs typeface="Verdana"/>
              </a:rPr>
              <a:t>C</a:t>
            </a:r>
            <a:r>
              <a:rPr sz="1900" spc="-25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1900" spc="-15" dirty="0">
                <a:solidFill>
                  <a:srgbClr val="051821"/>
                </a:solidFill>
                <a:latin typeface="Verdana"/>
                <a:cs typeface="Verdana"/>
              </a:rPr>
              <a:t>/</a:t>
            </a:r>
            <a:r>
              <a:rPr sz="1900" spc="-5" dirty="0">
                <a:solidFill>
                  <a:srgbClr val="051821"/>
                </a:solidFill>
                <a:latin typeface="Verdana"/>
                <a:cs typeface="Verdana"/>
              </a:rPr>
              <a:t>IP</a:t>
            </a:r>
            <a:r>
              <a:rPr sz="1900" spc="-20" dirty="0">
                <a:solidFill>
                  <a:srgbClr val="051821"/>
                </a:solidFill>
                <a:latin typeface="微软雅黑"/>
                <a:cs typeface="微软雅黑"/>
              </a:rPr>
              <a:t>协议</a:t>
            </a:r>
            <a:r>
              <a:rPr sz="1900" spc="-15" dirty="0">
                <a:solidFill>
                  <a:srgbClr val="051821"/>
                </a:solidFill>
                <a:latin typeface="微软雅黑"/>
                <a:cs typeface="微软雅黑"/>
              </a:rPr>
              <a:t>，</a:t>
            </a:r>
            <a:r>
              <a:rPr sz="1900" spc="-20" dirty="0">
                <a:solidFill>
                  <a:srgbClr val="051821"/>
                </a:solidFill>
                <a:latin typeface="微软雅黑"/>
                <a:cs typeface="微软雅黑"/>
              </a:rPr>
              <a:t>使</a:t>
            </a:r>
            <a:r>
              <a:rPr sz="1900" spc="-5" dirty="0">
                <a:solidFill>
                  <a:srgbClr val="051821"/>
                </a:solidFill>
                <a:latin typeface="微软雅黑"/>
                <a:cs typeface="微软雅黑"/>
              </a:rPr>
              <a:t>用</a:t>
            </a:r>
            <a:r>
              <a:rPr sz="1900" spc="-2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900" spc="-1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1900" spc="-20" dirty="0">
                <a:solidFill>
                  <a:srgbClr val="051821"/>
                </a:solidFill>
                <a:latin typeface="Verdana"/>
                <a:cs typeface="Verdana"/>
              </a:rPr>
              <a:t>C</a:t>
            </a:r>
            <a:r>
              <a:rPr sz="1900" spc="-20" dirty="0">
                <a:solidFill>
                  <a:srgbClr val="051821"/>
                </a:solidFill>
                <a:latin typeface="微软雅黑"/>
                <a:cs typeface="微软雅黑"/>
              </a:rPr>
              <a:t>进</a:t>
            </a:r>
            <a:r>
              <a:rPr sz="1900" spc="-15" dirty="0">
                <a:solidFill>
                  <a:srgbClr val="051821"/>
                </a:solidFill>
                <a:latin typeface="微软雅黑"/>
                <a:cs typeface="微软雅黑"/>
              </a:rPr>
              <a:t>行</a:t>
            </a:r>
            <a:r>
              <a:rPr sz="1900" spc="-20" dirty="0">
                <a:solidFill>
                  <a:srgbClr val="051821"/>
                </a:solidFill>
                <a:latin typeface="微软雅黑"/>
                <a:cs typeface="微软雅黑"/>
              </a:rPr>
              <a:t>远程</a:t>
            </a:r>
            <a:r>
              <a:rPr sz="1900" spc="-15" dirty="0">
                <a:solidFill>
                  <a:srgbClr val="051821"/>
                </a:solidFill>
                <a:latin typeface="微软雅黑"/>
                <a:cs typeface="微软雅黑"/>
              </a:rPr>
              <a:t>信</a:t>
            </a:r>
            <a:r>
              <a:rPr sz="1900" spc="-20" dirty="0">
                <a:solidFill>
                  <a:srgbClr val="051821"/>
                </a:solidFill>
                <a:latin typeface="微软雅黑"/>
                <a:cs typeface="微软雅黑"/>
              </a:rPr>
              <a:t>息访</a:t>
            </a:r>
            <a:r>
              <a:rPr sz="1900" spc="-15" dirty="0">
                <a:solidFill>
                  <a:srgbClr val="051821"/>
                </a:solidFill>
                <a:latin typeface="微软雅黑"/>
                <a:cs typeface="微软雅黑"/>
              </a:rPr>
              <a:t>问</a:t>
            </a:r>
            <a:r>
              <a:rPr sz="1900" spc="-20" dirty="0">
                <a:solidFill>
                  <a:srgbClr val="051821"/>
                </a:solidFill>
                <a:latin typeface="微软雅黑"/>
                <a:cs typeface="微软雅黑"/>
              </a:rPr>
              <a:t>请求</a:t>
            </a:r>
            <a:endParaRPr sz="19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132045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20" dirty="0">
                <a:solidFill>
                  <a:srgbClr val="0070C5"/>
                </a:solidFill>
                <a:latin typeface="Verdana"/>
                <a:cs typeface="Verdana"/>
              </a:rPr>
              <a:t>Maste</a:t>
            </a:r>
            <a:r>
              <a:rPr sz="3000" b="1" spc="-25" dirty="0">
                <a:solidFill>
                  <a:srgbClr val="0070C5"/>
                </a:solidFill>
                <a:latin typeface="Verdana"/>
                <a:cs typeface="Verdana"/>
              </a:rPr>
              <a:t>r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与</a:t>
            </a: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Worker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4017" y="1929968"/>
            <a:ext cx="7774178" cy="38554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00220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30" dirty="0">
                <a:solidFill>
                  <a:srgbClr val="0070C5"/>
                </a:solidFill>
                <a:latin typeface="Verdana"/>
                <a:cs typeface="Verdana"/>
              </a:rPr>
              <a:t>Name</a:t>
            </a:r>
            <a:r>
              <a:rPr sz="3000" b="1" spc="-20" dirty="0">
                <a:solidFill>
                  <a:srgbClr val="0070C5"/>
                </a:solidFill>
                <a:latin typeface="Verdana"/>
                <a:cs typeface="Verdana"/>
              </a:rPr>
              <a:t> </a:t>
            </a:r>
            <a:r>
              <a:rPr sz="3000" b="1" spc="-25" dirty="0">
                <a:solidFill>
                  <a:srgbClr val="0070C5"/>
                </a:solidFill>
                <a:latin typeface="Verdana"/>
                <a:cs typeface="Verdana"/>
              </a:rPr>
              <a:t>No</a:t>
            </a:r>
            <a:r>
              <a:rPr sz="3000" b="1" spc="-20" dirty="0">
                <a:solidFill>
                  <a:srgbClr val="0070C5"/>
                </a:solidFill>
                <a:latin typeface="Verdana"/>
                <a:cs typeface="Verdana"/>
              </a:rPr>
              <a:t>d</a:t>
            </a:r>
            <a:r>
              <a:rPr sz="3000" b="1" spc="0" dirty="0">
                <a:solidFill>
                  <a:srgbClr val="0070C5"/>
                </a:solidFill>
                <a:latin typeface="Verdana"/>
                <a:cs typeface="Verdana"/>
              </a:rPr>
              <a:t>e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210310"/>
            <a:ext cx="8312784" cy="452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algn="just">
              <a:lnSpc>
                <a:spcPct val="90000"/>
              </a:lnSpc>
            </a:pP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1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、管理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HDF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集群</a:t>
            </a:r>
            <a:r>
              <a:rPr sz="2400" spc="-15" dirty="0">
                <a:solidFill>
                  <a:srgbClr val="051821"/>
                </a:solidFill>
                <a:latin typeface="微软雅黑"/>
                <a:cs typeface="微软雅黑"/>
              </a:rPr>
              <a:t>中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文件系统的名字空间</a:t>
            </a:r>
            <a:r>
              <a:rPr sz="2400" spc="5" dirty="0">
                <a:solidFill>
                  <a:srgbClr val="051821"/>
                </a:solidFill>
                <a:latin typeface="微软雅黑"/>
                <a:cs typeface="微软雅黑"/>
              </a:rPr>
              <a:t>（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Na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m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esp</a:t>
            </a:r>
            <a:r>
              <a:rPr sz="2400" spc="-30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ce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）， 例如打开文件系统、关闭文件系统、重命名文件或者目录等； 另外，对任何请求对文件系统名字空间或者属性进行修改的操 作，都被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Na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m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enode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记录下来。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ts val="2150"/>
              </a:lnSpc>
              <a:spcBef>
                <a:spcPts val="46"/>
              </a:spcBef>
            </a:pPr>
            <a:endParaRPr sz="2150"/>
          </a:p>
          <a:p>
            <a:pPr marL="12700" marR="240665">
              <a:lnSpc>
                <a:spcPct val="90000"/>
              </a:lnSpc>
            </a:pP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2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、管理客户端</a:t>
            </a:r>
            <a:r>
              <a:rPr sz="2400" spc="5" dirty="0">
                <a:solidFill>
                  <a:srgbClr val="051821"/>
                </a:solidFill>
                <a:latin typeface="微软雅黑"/>
                <a:cs typeface="微软雅黑"/>
              </a:rPr>
              <a:t>对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HDF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集群中的文件系统中的文件</a:t>
            </a:r>
            <a:r>
              <a:rPr sz="2400" spc="5" dirty="0">
                <a:solidFill>
                  <a:srgbClr val="051821"/>
                </a:solidFill>
                <a:latin typeface="微软雅黑"/>
                <a:cs typeface="微软雅黑"/>
              </a:rPr>
              <a:t>的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访问文 件系统客户端与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Na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m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enode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交互的过程中，取到了所请求的 </a:t>
            </a: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文件块所对应的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tanode</a:t>
            </a: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结点，执行文件的读写操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作。 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Na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m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enode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结点负责确定指定的文件块到具体</a:t>
            </a:r>
            <a:r>
              <a:rPr sz="2400" spc="5" dirty="0">
                <a:solidFill>
                  <a:srgbClr val="051821"/>
                </a:solidFill>
                <a:latin typeface="微软雅黑"/>
                <a:cs typeface="微软雅黑"/>
              </a:rPr>
              <a:t>的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Datanode 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结点的映射关系。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ts val="2150"/>
              </a:lnSpc>
              <a:spcBef>
                <a:spcPts val="46"/>
              </a:spcBef>
            </a:pPr>
            <a:endParaRPr sz="2150"/>
          </a:p>
          <a:p>
            <a:pPr marL="12700" marR="63500">
              <a:lnSpc>
                <a:spcPct val="90000"/>
              </a:lnSpc>
            </a:pP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3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、管理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Datanod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结点的状态报告，包括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Datanod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结点的 </a:t>
            </a: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健康状态报告和其所在结点上数据块状态报告，以便能够及时 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处理失效的数据结点。</a:t>
            </a:r>
            <a:endParaRPr sz="24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9243461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25" dirty="0">
                <a:solidFill>
                  <a:srgbClr val="0070C5"/>
                </a:solidFill>
                <a:latin typeface="Verdana"/>
                <a:cs typeface="Verdana"/>
              </a:rPr>
              <a:t>Dat</a:t>
            </a:r>
            <a:r>
              <a:rPr sz="3000" b="1" spc="-20" dirty="0">
                <a:solidFill>
                  <a:srgbClr val="0070C5"/>
                </a:solidFill>
                <a:latin typeface="Verdana"/>
                <a:cs typeface="Verdana"/>
              </a:rPr>
              <a:t>a</a:t>
            </a:r>
            <a:r>
              <a:rPr sz="3000" b="1" spc="-10" dirty="0">
                <a:solidFill>
                  <a:srgbClr val="0070C5"/>
                </a:solidFill>
                <a:latin typeface="Verdana"/>
                <a:cs typeface="Verdana"/>
              </a:rPr>
              <a:t> </a:t>
            </a:r>
            <a:r>
              <a:rPr sz="3000" b="1" spc="-25" dirty="0">
                <a:solidFill>
                  <a:srgbClr val="0070C5"/>
                </a:solidFill>
                <a:latin typeface="Verdana"/>
                <a:cs typeface="Verdana"/>
              </a:rPr>
              <a:t>No</a:t>
            </a:r>
            <a:r>
              <a:rPr sz="3000" b="1" spc="-20" dirty="0">
                <a:solidFill>
                  <a:srgbClr val="0070C5"/>
                </a:solidFill>
                <a:latin typeface="Verdana"/>
                <a:cs typeface="Verdana"/>
              </a:rPr>
              <a:t>d</a:t>
            </a:r>
            <a:r>
              <a:rPr sz="3000" b="1" spc="0" dirty="0">
                <a:solidFill>
                  <a:srgbClr val="0070C5"/>
                </a:solidFill>
                <a:latin typeface="Verdana"/>
                <a:cs typeface="Verdana"/>
              </a:rPr>
              <a:t>e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208278"/>
            <a:ext cx="8195945" cy="4839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sz="2800" spc="-25" dirty="0">
                <a:solidFill>
                  <a:srgbClr val="051821"/>
                </a:solidFill>
                <a:latin typeface="Verdana"/>
                <a:cs typeface="Verdana"/>
              </a:rPr>
              <a:t>1</a:t>
            </a:r>
            <a:r>
              <a:rPr sz="2800" spc="-30" dirty="0">
                <a:solidFill>
                  <a:srgbClr val="051821"/>
                </a:solidFill>
                <a:latin typeface="微软雅黑"/>
                <a:cs typeface="微软雅黑"/>
              </a:rPr>
              <a:t>、负责管理它所在结点上存储的数</a:t>
            </a:r>
            <a:r>
              <a:rPr sz="2800" spc="-25" dirty="0">
                <a:solidFill>
                  <a:srgbClr val="051821"/>
                </a:solidFill>
                <a:latin typeface="微软雅黑"/>
                <a:cs typeface="微软雅黑"/>
              </a:rPr>
              <a:t>据</a:t>
            </a:r>
            <a:r>
              <a:rPr sz="2800" spc="-20" dirty="0">
                <a:solidFill>
                  <a:srgbClr val="051821"/>
                </a:solidFill>
                <a:latin typeface="微软雅黑"/>
                <a:cs typeface="微软雅黑"/>
              </a:rPr>
              <a:t>的</a:t>
            </a:r>
            <a:r>
              <a:rPr sz="2800" spc="-30" dirty="0">
                <a:solidFill>
                  <a:srgbClr val="051821"/>
                </a:solidFill>
                <a:latin typeface="微软雅黑"/>
                <a:cs typeface="微软雅黑"/>
              </a:rPr>
              <a:t>读</a:t>
            </a:r>
            <a:r>
              <a:rPr sz="2800" spc="-25" dirty="0">
                <a:solidFill>
                  <a:srgbClr val="051821"/>
                </a:solidFill>
                <a:latin typeface="微软雅黑"/>
                <a:cs typeface="微软雅黑"/>
              </a:rPr>
              <a:t>写</a:t>
            </a:r>
            <a:r>
              <a:rPr sz="2800" spc="-30" dirty="0">
                <a:solidFill>
                  <a:srgbClr val="051821"/>
                </a:solidFill>
                <a:latin typeface="微软雅黑"/>
                <a:cs typeface="微软雅黑"/>
              </a:rPr>
              <a:t>，一般 是文件系统客户端需要请求对指定</a:t>
            </a:r>
            <a:r>
              <a:rPr sz="2800" spc="-25" dirty="0">
                <a:solidFill>
                  <a:srgbClr val="051821"/>
                </a:solidFill>
                <a:latin typeface="微软雅黑"/>
                <a:cs typeface="微软雅黑"/>
              </a:rPr>
              <a:t>数</a:t>
            </a:r>
            <a:r>
              <a:rPr sz="2800" spc="-30" dirty="0">
                <a:solidFill>
                  <a:srgbClr val="051821"/>
                </a:solidFill>
                <a:latin typeface="微软雅黑"/>
                <a:cs typeface="微软雅黑"/>
              </a:rPr>
              <a:t>据结</a:t>
            </a:r>
            <a:r>
              <a:rPr sz="2800" spc="-25" dirty="0">
                <a:solidFill>
                  <a:srgbClr val="051821"/>
                </a:solidFill>
                <a:latin typeface="微软雅黑"/>
                <a:cs typeface="微软雅黑"/>
              </a:rPr>
              <a:t>点</a:t>
            </a:r>
            <a:r>
              <a:rPr sz="2800" spc="-30" dirty="0">
                <a:solidFill>
                  <a:srgbClr val="051821"/>
                </a:solidFill>
                <a:latin typeface="微软雅黑"/>
                <a:cs typeface="微软雅黑"/>
              </a:rPr>
              <a:t>进行</a:t>
            </a:r>
            <a:r>
              <a:rPr sz="2800" spc="-25" dirty="0">
                <a:solidFill>
                  <a:srgbClr val="051821"/>
                </a:solidFill>
                <a:latin typeface="微软雅黑"/>
                <a:cs typeface="微软雅黑"/>
              </a:rPr>
              <a:t>读</a:t>
            </a:r>
            <a:r>
              <a:rPr sz="2800" spc="-30" dirty="0">
                <a:solidFill>
                  <a:srgbClr val="051821"/>
                </a:solidFill>
                <a:latin typeface="微软雅黑"/>
                <a:cs typeface="微软雅黑"/>
              </a:rPr>
              <a:t>写</a:t>
            </a:r>
            <a:r>
              <a:rPr sz="2800" spc="-10" dirty="0">
                <a:solidFill>
                  <a:srgbClr val="051821"/>
                </a:solidFill>
                <a:latin typeface="微软雅黑"/>
                <a:cs typeface="微软雅黑"/>
              </a:rPr>
              <a:t> </a:t>
            </a:r>
            <a:r>
              <a:rPr sz="2800" spc="-35" dirty="0">
                <a:solidFill>
                  <a:srgbClr val="051821"/>
                </a:solidFill>
                <a:latin typeface="微软雅黑"/>
                <a:cs typeface="微软雅黑"/>
              </a:rPr>
              <a:t>操作，</a:t>
            </a:r>
            <a:r>
              <a:rPr sz="2800" spc="-20" dirty="0">
                <a:solidFill>
                  <a:srgbClr val="051821"/>
                </a:solidFill>
                <a:latin typeface="Verdana"/>
                <a:cs typeface="Verdana"/>
              </a:rPr>
              <a:t>Datan</a:t>
            </a:r>
            <a:r>
              <a:rPr sz="2800" spc="-40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800" spc="-25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2800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800" spc="-30" dirty="0">
                <a:solidFill>
                  <a:srgbClr val="051821"/>
                </a:solidFill>
                <a:latin typeface="微软雅黑"/>
                <a:cs typeface="微软雅黑"/>
              </a:rPr>
              <a:t>作为数据结点的服务</a:t>
            </a:r>
            <a:r>
              <a:rPr sz="2800" spc="-25" dirty="0">
                <a:solidFill>
                  <a:srgbClr val="051821"/>
                </a:solidFill>
                <a:latin typeface="微软雅黑"/>
                <a:cs typeface="微软雅黑"/>
              </a:rPr>
              <a:t>进</a:t>
            </a:r>
            <a:r>
              <a:rPr sz="2800" spc="-30" dirty="0">
                <a:solidFill>
                  <a:srgbClr val="051821"/>
                </a:solidFill>
                <a:latin typeface="微软雅黑"/>
                <a:cs typeface="微软雅黑"/>
              </a:rPr>
              <a:t>程来与文件 系统客户端打交</a:t>
            </a:r>
            <a:r>
              <a:rPr sz="2800" spc="-25" dirty="0">
                <a:solidFill>
                  <a:srgbClr val="051821"/>
                </a:solidFill>
                <a:latin typeface="微软雅黑"/>
                <a:cs typeface="微软雅黑"/>
              </a:rPr>
              <a:t>道</a:t>
            </a:r>
            <a:r>
              <a:rPr sz="2800" spc="-30" dirty="0">
                <a:solidFill>
                  <a:srgbClr val="051821"/>
                </a:solidFill>
                <a:latin typeface="微软雅黑"/>
                <a:cs typeface="微软雅黑"/>
              </a:rPr>
              <a:t>。</a:t>
            </a:r>
            <a:endParaRPr sz="2800">
              <a:latin typeface="微软雅黑"/>
              <a:cs typeface="微软雅黑"/>
            </a:endParaRPr>
          </a:p>
          <a:p>
            <a:pPr marL="12700" marR="59690">
              <a:lnSpc>
                <a:spcPct val="100000"/>
              </a:lnSpc>
              <a:spcBef>
                <a:spcPts val="2195"/>
              </a:spcBef>
            </a:pPr>
            <a:r>
              <a:rPr sz="2800" spc="-25" dirty="0">
                <a:solidFill>
                  <a:srgbClr val="051821"/>
                </a:solidFill>
                <a:latin typeface="Verdana"/>
                <a:cs typeface="Verdana"/>
              </a:rPr>
              <a:t>2</a:t>
            </a:r>
            <a:r>
              <a:rPr sz="2800" spc="-30" dirty="0">
                <a:solidFill>
                  <a:srgbClr val="051821"/>
                </a:solidFill>
                <a:latin typeface="微软雅黑"/>
                <a:cs typeface="微软雅黑"/>
              </a:rPr>
              <a:t>、向</a:t>
            </a:r>
            <a:r>
              <a:rPr sz="2800" spc="-25" dirty="0">
                <a:solidFill>
                  <a:srgbClr val="051821"/>
                </a:solidFill>
                <a:latin typeface="Verdana"/>
                <a:cs typeface="Verdana"/>
              </a:rPr>
              <a:t>Namenod</a:t>
            </a:r>
            <a:r>
              <a:rPr sz="2800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800" spc="-30" dirty="0">
                <a:solidFill>
                  <a:srgbClr val="051821"/>
                </a:solidFill>
                <a:latin typeface="微软雅黑"/>
                <a:cs typeface="微软雅黑"/>
              </a:rPr>
              <a:t>结点报告</a:t>
            </a:r>
            <a:r>
              <a:rPr sz="2800" spc="-25" dirty="0">
                <a:solidFill>
                  <a:srgbClr val="051821"/>
                </a:solidFill>
                <a:latin typeface="微软雅黑"/>
                <a:cs typeface="微软雅黑"/>
              </a:rPr>
              <a:t>状</a:t>
            </a:r>
            <a:r>
              <a:rPr sz="2800" spc="-30" dirty="0">
                <a:solidFill>
                  <a:srgbClr val="051821"/>
                </a:solidFill>
                <a:latin typeface="微软雅黑"/>
                <a:cs typeface="微软雅黑"/>
              </a:rPr>
              <a:t>态。</a:t>
            </a:r>
            <a:r>
              <a:rPr sz="2800" spc="-25" dirty="0">
                <a:solidFill>
                  <a:srgbClr val="051821"/>
                </a:solidFill>
                <a:latin typeface="微软雅黑"/>
                <a:cs typeface="微软雅黑"/>
              </a:rPr>
              <a:t>每</a:t>
            </a:r>
            <a:r>
              <a:rPr sz="2800" spc="-20" dirty="0">
                <a:solidFill>
                  <a:srgbClr val="051821"/>
                </a:solidFill>
                <a:latin typeface="微软雅黑"/>
                <a:cs typeface="微软雅黑"/>
              </a:rPr>
              <a:t>个</a:t>
            </a:r>
            <a:r>
              <a:rPr sz="2800" spc="-10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2800" spc="-15" dirty="0">
                <a:solidFill>
                  <a:srgbClr val="051821"/>
                </a:solidFill>
                <a:latin typeface="Verdana"/>
                <a:cs typeface="Verdana"/>
              </a:rPr>
              <a:t>at</a:t>
            </a:r>
            <a:r>
              <a:rPr sz="2800" spc="-10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800" spc="-20" dirty="0">
                <a:solidFill>
                  <a:srgbClr val="051821"/>
                </a:solidFill>
                <a:latin typeface="Verdana"/>
                <a:cs typeface="Verdana"/>
              </a:rPr>
              <a:t>nod</a:t>
            </a:r>
            <a:r>
              <a:rPr sz="28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800" spc="-20" dirty="0">
                <a:solidFill>
                  <a:srgbClr val="051821"/>
                </a:solidFill>
                <a:latin typeface="微软雅黑"/>
                <a:cs typeface="微软雅黑"/>
              </a:rPr>
              <a:t>结 </a:t>
            </a:r>
            <a:r>
              <a:rPr sz="2800" spc="-35" dirty="0">
                <a:solidFill>
                  <a:srgbClr val="051821"/>
                </a:solidFill>
                <a:latin typeface="微软雅黑"/>
                <a:cs typeface="微软雅黑"/>
              </a:rPr>
              <a:t>点会周期性地</a:t>
            </a:r>
            <a:r>
              <a:rPr sz="2800" spc="-30" dirty="0">
                <a:solidFill>
                  <a:srgbClr val="051821"/>
                </a:solidFill>
                <a:latin typeface="微软雅黑"/>
                <a:cs typeface="微软雅黑"/>
              </a:rPr>
              <a:t>向</a:t>
            </a:r>
            <a:r>
              <a:rPr sz="2800" spc="-30" dirty="0">
                <a:solidFill>
                  <a:srgbClr val="051821"/>
                </a:solidFill>
                <a:latin typeface="Verdana"/>
                <a:cs typeface="Verdana"/>
              </a:rPr>
              <a:t>Name</a:t>
            </a:r>
            <a:r>
              <a:rPr sz="2800" spc="-35" dirty="0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2800" spc="-20" dirty="0">
                <a:solidFill>
                  <a:srgbClr val="051821"/>
                </a:solidFill>
                <a:latin typeface="Verdana"/>
                <a:cs typeface="Verdana"/>
              </a:rPr>
              <a:t>od</a:t>
            </a:r>
            <a:r>
              <a:rPr sz="28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800" spc="-30" dirty="0">
                <a:solidFill>
                  <a:srgbClr val="051821"/>
                </a:solidFill>
                <a:latin typeface="微软雅黑"/>
                <a:cs typeface="微软雅黑"/>
              </a:rPr>
              <a:t>发送心跳</a:t>
            </a:r>
            <a:r>
              <a:rPr sz="2800" spc="-25" dirty="0">
                <a:solidFill>
                  <a:srgbClr val="051821"/>
                </a:solidFill>
                <a:latin typeface="微软雅黑"/>
                <a:cs typeface="微软雅黑"/>
              </a:rPr>
              <a:t>信</a:t>
            </a:r>
            <a:r>
              <a:rPr sz="2800" spc="-30" dirty="0">
                <a:solidFill>
                  <a:srgbClr val="051821"/>
                </a:solidFill>
                <a:latin typeface="微软雅黑"/>
                <a:cs typeface="微软雅黑"/>
              </a:rPr>
              <a:t>号和文件块</a:t>
            </a:r>
            <a:r>
              <a:rPr sz="2800" spc="-25" dirty="0">
                <a:solidFill>
                  <a:srgbClr val="051821"/>
                </a:solidFill>
                <a:latin typeface="微软雅黑"/>
                <a:cs typeface="微软雅黑"/>
              </a:rPr>
              <a:t> 状态报告。</a:t>
            </a:r>
            <a:endParaRPr sz="2800">
              <a:latin typeface="微软雅黑"/>
              <a:cs typeface="微软雅黑"/>
            </a:endParaRPr>
          </a:p>
          <a:p>
            <a:pPr marL="12700" marR="227329">
              <a:lnSpc>
                <a:spcPct val="100000"/>
              </a:lnSpc>
              <a:spcBef>
                <a:spcPts val="2205"/>
              </a:spcBef>
            </a:pPr>
            <a:r>
              <a:rPr sz="2800" spc="-25" dirty="0">
                <a:solidFill>
                  <a:srgbClr val="051821"/>
                </a:solidFill>
                <a:latin typeface="Verdana"/>
                <a:cs typeface="Verdana"/>
              </a:rPr>
              <a:t>3</a:t>
            </a:r>
            <a:r>
              <a:rPr sz="2800" spc="-30" dirty="0">
                <a:solidFill>
                  <a:srgbClr val="051821"/>
                </a:solidFill>
                <a:latin typeface="微软雅黑"/>
                <a:cs typeface="微软雅黑"/>
              </a:rPr>
              <a:t>、执行数据的流水线复制。当文件</a:t>
            </a:r>
            <a:r>
              <a:rPr sz="2800" spc="-25" dirty="0">
                <a:solidFill>
                  <a:srgbClr val="051821"/>
                </a:solidFill>
                <a:latin typeface="微软雅黑"/>
                <a:cs typeface="微软雅黑"/>
              </a:rPr>
              <a:t>系</a:t>
            </a:r>
            <a:r>
              <a:rPr sz="2800" spc="-30" dirty="0">
                <a:solidFill>
                  <a:srgbClr val="051821"/>
                </a:solidFill>
                <a:latin typeface="微软雅黑"/>
                <a:cs typeface="微软雅黑"/>
              </a:rPr>
              <a:t>统客</a:t>
            </a:r>
            <a:r>
              <a:rPr sz="2800" spc="-25" dirty="0">
                <a:solidFill>
                  <a:srgbClr val="051821"/>
                </a:solidFill>
                <a:latin typeface="微软雅黑"/>
                <a:cs typeface="微软雅黑"/>
              </a:rPr>
              <a:t>户</a:t>
            </a:r>
            <a:r>
              <a:rPr sz="2800" spc="-30" dirty="0">
                <a:solidFill>
                  <a:srgbClr val="051821"/>
                </a:solidFill>
                <a:latin typeface="微软雅黑"/>
                <a:cs typeface="微软雅黑"/>
              </a:rPr>
              <a:t>端从</a:t>
            </a:r>
            <a:r>
              <a:rPr sz="2800" spc="-10" dirty="0">
                <a:solidFill>
                  <a:srgbClr val="051821"/>
                </a:solidFill>
                <a:latin typeface="微软雅黑"/>
                <a:cs typeface="微软雅黑"/>
              </a:rPr>
              <a:t> </a:t>
            </a:r>
            <a:r>
              <a:rPr sz="2800" spc="-25" dirty="0">
                <a:solidFill>
                  <a:srgbClr val="051821"/>
                </a:solidFill>
                <a:latin typeface="Verdana"/>
                <a:cs typeface="Verdana"/>
              </a:rPr>
              <a:t>Namenod</a:t>
            </a:r>
            <a:r>
              <a:rPr sz="2800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800" spc="-30" dirty="0">
                <a:solidFill>
                  <a:srgbClr val="051821"/>
                </a:solidFill>
                <a:latin typeface="微软雅黑"/>
                <a:cs typeface="微软雅黑"/>
              </a:rPr>
              <a:t>服务器进程</a:t>
            </a:r>
            <a:r>
              <a:rPr sz="2800" spc="-25" dirty="0">
                <a:solidFill>
                  <a:srgbClr val="051821"/>
                </a:solidFill>
                <a:latin typeface="微软雅黑"/>
                <a:cs typeface="微软雅黑"/>
              </a:rPr>
              <a:t>获</a:t>
            </a:r>
            <a:r>
              <a:rPr sz="2800" spc="-30" dirty="0">
                <a:solidFill>
                  <a:srgbClr val="051821"/>
                </a:solidFill>
                <a:latin typeface="微软雅黑"/>
                <a:cs typeface="微软雅黑"/>
              </a:rPr>
              <a:t>取到</a:t>
            </a:r>
            <a:r>
              <a:rPr sz="2800" spc="-25" dirty="0">
                <a:solidFill>
                  <a:srgbClr val="051821"/>
                </a:solidFill>
                <a:latin typeface="微软雅黑"/>
                <a:cs typeface="微软雅黑"/>
              </a:rPr>
              <a:t>要</a:t>
            </a:r>
            <a:r>
              <a:rPr sz="2800" spc="-30" dirty="0">
                <a:solidFill>
                  <a:srgbClr val="051821"/>
                </a:solidFill>
                <a:latin typeface="微软雅黑"/>
                <a:cs typeface="微软雅黑"/>
              </a:rPr>
              <a:t>进行</a:t>
            </a:r>
            <a:r>
              <a:rPr sz="2800" spc="-25" dirty="0">
                <a:solidFill>
                  <a:srgbClr val="051821"/>
                </a:solidFill>
                <a:latin typeface="微软雅黑"/>
                <a:cs typeface="微软雅黑"/>
              </a:rPr>
              <a:t>复</a:t>
            </a:r>
            <a:r>
              <a:rPr sz="2800" spc="-30" dirty="0">
                <a:solidFill>
                  <a:srgbClr val="051821"/>
                </a:solidFill>
                <a:latin typeface="微软雅黑"/>
                <a:cs typeface="微软雅黑"/>
              </a:rPr>
              <a:t>制的</a:t>
            </a:r>
            <a:r>
              <a:rPr sz="2800" spc="-25" dirty="0">
                <a:solidFill>
                  <a:srgbClr val="051821"/>
                </a:solidFill>
                <a:latin typeface="微软雅黑"/>
                <a:cs typeface="微软雅黑"/>
              </a:rPr>
              <a:t>数</a:t>
            </a:r>
            <a:r>
              <a:rPr sz="2800" spc="-30" dirty="0">
                <a:solidFill>
                  <a:srgbClr val="051821"/>
                </a:solidFill>
                <a:latin typeface="微软雅黑"/>
                <a:cs typeface="微软雅黑"/>
              </a:rPr>
              <a:t>据块 列表后，完成文件块及其块副本的</a:t>
            </a:r>
            <a:r>
              <a:rPr sz="2800" spc="-25" dirty="0">
                <a:solidFill>
                  <a:srgbClr val="051821"/>
                </a:solidFill>
                <a:latin typeface="微软雅黑"/>
                <a:cs typeface="微软雅黑"/>
              </a:rPr>
              <a:t>流</a:t>
            </a:r>
            <a:r>
              <a:rPr sz="2800" spc="-30" dirty="0">
                <a:solidFill>
                  <a:srgbClr val="051821"/>
                </a:solidFill>
                <a:latin typeface="微软雅黑"/>
                <a:cs typeface="微软雅黑"/>
              </a:rPr>
              <a:t>水线</a:t>
            </a:r>
            <a:r>
              <a:rPr sz="2800" spc="-25" dirty="0">
                <a:solidFill>
                  <a:srgbClr val="051821"/>
                </a:solidFill>
                <a:latin typeface="微软雅黑"/>
                <a:cs typeface="微软雅黑"/>
              </a:rPr>
              <a:t>复</a:t>
            </a:r>
            <a:r>
              <a:rPr sz="2800" spc="-30" dirty="0">
                <a:solidFill>
                  <a:srgbClr val="051821"/>
                </a:solidFill>
                <a:latin typeface="微软雅黑"/>
                <a:cs typeface="微软雅黑"/>
              </a:rPr>
              <a:t>制。</a:t>
            </a:r>
            <a:endParaRPr sz="28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8490800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HD</a:t>
            </a:r>
            <a:r>
              <a:rPr sz="3000" b="1" spc="5" dirty="0">
                <a:solidFill>
                  <a:srgbClr val="0070C5"/>
                </a:solidFill>
                <a:latin typeface="Verdana"/>
                <a:cs typeface="Verdana"/>
              </a:rPr>
              <a:t>FS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数据分布设计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49550" y="1303908"/>
            <a:ext cx="1435100" cy="368300"/>
          </a:xfrm>
          <a:custGeom>
            <a:avLst/>
            <a:gdLst/>
            <a:ahLst/>
            <a:cxnLst/>
            <a:rect l="l" t="t" r="r" b="b"/>
            <a:pathLst>
              <a:path w="1435100" h="368300">
                <a:moveTo>
                  <a:pt x="0" y="368300"/>
                </a:moveTo>
                <a:lnTo>
                  <a:pt x="1435100" y="368300"/>
                </a:lnTo>
                <a:lnTo>
                  <a:pt x="1435100" y="0"/>
                </a:lnTo>
                <a:lnTo>
                  <a:pt x="0" y="0"/>
                </a:lnTo>
                <a:lnTo>
                  <a:pt x="0" y="368300"/>
                </a:lnTo>
                <a:close/>
              </a:path>
            </a:pathLst>
          </a:custGeom>
          <a:solidFill>
            <a:srgbClr val="0070C5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49550" y="1303908"/>
            <a:ext cx="1435100" cy="368300"/>
          </a:xfrm>
          <a:custGeom>
            <a:avLst/>
            <a:gdLst/>
            <a:ahLst/>
            <a:cxnLst/>
            <a:rect l="l" t="t" r="r" b="b"/>
            <a:pathLst>
              <a:path w="1435100" h="368300">
                <a:moveTo>
                  <a:pt x="0" y="368300"/>
                </a:moveTo>
                <a:lnTo>
                  <a:pt x="1435100" y="368300"/>
                </a:lnTo>
                <a:lnTo>
                  <a:pt x="1435100" y="0"/>
                </a:lnTo>
                <a:lnTo>
                  <a:pt x="0" y="0"/>
                </a:lnTo>
                <a:lnTo>
                  <a:pt x="0" y="368300"/>
                </a:lnTo>
                <a:close/>
              </a:path>
            </a:pathLst>
          </a:custGeom>
          <a:ln w="38100">
            <a:solidFill>
              <a:srgbClr val="111111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42564" y="1333244"/>
            <a:ext cx="450850" cy="31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SW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66750" y="2440558"/>
            <a:ext cx="1435100" cy="368300"/>
          </a:xfrm>
          <a:custGeom>
            <a:avLst/>
            <a:gdLst/>
            <a:ahLst/>
            <a:cxnLst/>
            <a:rect l="l" t="t" r="r" b="b"/>
            <a:pathLst>
              <a:path w="1435100" h="368300">
                <a:moveTo>
                  <a:pt x="0" y="368300"/>
                </a:moveTo>
                <a:lnTo>
                  <a:pt x="1435100" y="368300"/>
                </a:lnTo>
                <a:lnTo>
                  <a:pt x="1435100" y="0"/>
                </a:lnTo>
                <a:lnTo>
                  <a:pt x="0" y="0"/>
                </a:lnTo>
                <a:lnTo>
                  <a:pt x="0" y="368300"/>
                </a:lnTo>
                <a:close/>
              </a:path>
            </a:pathLst>
          </a:custGeom>
          <a:solidFill>
            <a:srgbClr val="0070C5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66750" y="2440558"/>
            <a:ext cx="1435100" cy="368300"/>
          </a:xfrm>
          <a:custGeom>
            <a:avLst/>
            <a:gdLst/>
            <a:ahLst/>
            <a:cxnLst/>
            <a:rect l="l" t="t" r="r" b="b"/>
            <a:pathLst>
              <a:path w="1435100" h="368300">
                <a:moveTo>
                  <a:pt x="0" y="368300"/>
                </a:moveTo>
                <a:lnTo>
                  <a:pt x="1435100" y="368300"/>
                </a:lnTo>
                <a:lnTo>
                  <a:pt x="1435100" y="0"/>
                </a:lnTo>
                <a:lnTo>
                  <a:pt x="0" y="0"/>
                </a:lnTo>
                <a:lnTo>
                  <a:pt x="0" y="368300"/>
                </a:lnTo>
                <a:close/>
              </a:path>
            </a:pathLst>
          </a:custGeom>
          <a:ln w="38100">
            <a:solidFill>
              <a:srgbClr val="111111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59636" y="2470148"/>
            <a:ext cx="450850" cy="31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SW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13300" y="2440558"/>
            <a:ext cx="1435100" cy="368300"/>
          </a:xfrm>
          <a:custGeom>
            <a:avLst/>
            <a:gdLst/>
            <a:ahLst/>
            <a:cxnLst/>
            <a:rect l="l" t="t" r="r" b="b"/>
            <a:pathLst>
              <a:path w="1435100" h="368300">
                <a:moveTo>
                  <a:pt x="0" y="368300"/>
                </a:moveTo>
                <a:lnTo>
                  <a:pt x="1435100" y="368300"/>
                </a:lnTo>
                <a:lnTo>
                  <a:pt x="1435100" y="0"/>
                </a:lnTo>
                <a:lnTo>
                  <a:pt x="0" y="0"/>
                </a:lnTo>
                <a:lnTo>
                  <a:pt x="0" y="368300"/>
                </a:lnTo>
                <a:close/>
              </a:path>
            </a:pathLst>
          </a:custGeom>
          <a:solidFill>
            <a:srgbClr val="0070C5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13300" y="2440558"/>
            <a:ext cx="1435100" cy="368300"/>
          </a:xfrm>
          <a:custGeom>
            <a:avLst/>
            <a:gdLst/>
            <a:ahLst/>
            <a:cxnLst/>
            <a:rect l="l" t="t" r="r" b="b"/>
            <a:pathLst>
              <a:path w="1435100" h="368300">
                <a:moveTo>
                  <a:pt x="0" y="368300"/>
                </a:moveTo>
                <a:lnTo>
                  <a:pt x="1435100" y="368300"/>
                </a:lnTo>
                <a:lnTo>
                  <a:pt x="1435100" y="0"/>
                </a:lnTo>
                <a:lnTo>
                  <a:pt x="0" y="0"/>
                </a:lnTo>
                <a:lnTo>
                  <a:pt x="0" y="368300"/>
                </a:lnTo>
                <a:close/>
              </a:path>
            </a:pathLst>
          </a:custGeom>
          <a:ln w="38100">
            <a:solidFill>
              <a:srgbClr val="111111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06695" y="2470148"/>
            <a:ext cx="450850" cy="31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SW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1650" y="3492753"/>
            <a:ext cx="1703451" cy="2921025"/>
          </a:xfrm>
          <a:custGeom>
            <a:avLst/>
            <a:gdLst/>
            <a:ahLst/>
            <a:cxnLst/>
            <a:rect l="l" t="t" r="r" b="b"/>
            <a:pathLst>
              <a:path w="1703451" h="2921025">
                <a:moveTo>
                  <a:pt x="1419479" y="0"/>
                </a:moveTo>
                <a:lnTo>
                  <a:pt x="283908" y="0"/>
                </a:lnTo>
                <a:lnTo>
                  <a:pt x="260624" y="941"/>
                </a:lnTo>
                <a:lnTo>
                  <a:pt x="215683" y="8252"/>
                </a:lnTo>
                <a:lnTo>
                  <a:pt x="173400" y="22314"/>
                </a:lnTo>
                <a:lnTo>
                  <a:pt x="134359" y="42542"/>
                </a:lnTo>
                <a:lnTo>
                  <a:pt x="99145" y="68353"/>
                </a:lnTo>
                <a:lnTo>
                  <a:pt x="68343" y="99161"/>
                </a:lnTo>
                <a:lnTo>
                  <a:pt x="42537" y="134382"/>
                </a:lnTo>
                <a:lnTo>
                  <a:pt x="22311" y="173432"/>
                </a:lnTo>
                <a:lnTo>
                  <a:pt x="8251" y="215726"/>
                </a:lnTo>
                <a:lnTo>
                  <a:pt x="941" y="260680"/>
                </a:lnTo>
                <a:lnTo>
                  <a:pt x="0" y="283971"/>
                </a:lnTo>
                <a:lnTo>
                  <a:pt x="0" y="2637104"/>
                </a:lnTo>
                <a:lnTo>
                  <a:pt x="3715" y="2683158"/>
                </a:lnTo>
                <a:lnTo>
                  <a:pt x="14474" y="2726845"/>
                </a:lnTo>
                <a:lnTo>
                  <a:pt x="31690" y="2767583"/>
                </a:lnTo>
                <a:lnTo>
                  <a:pt x="54779" y="2804785"/>
                </a:lnTo>
                <a:lnTo>
                  <a:pt x="83156" y="2837867"/>
                </a:lnTo>
                <a:lnTo>
                  <a:pt x="116237" y="2866245"/>
                </a:lnTo>
                <a:lnTo>
                  <a:pt x="153438" y="2889334"/>
                </a:lnTo>
                <a:lnTo>
                  <a:pt x="194173" y="2906551"/>
                </a:lnTo>
                <a:lnTo>
                  <a:pt x="237858" y="2917309"/>
                </a:lnTo>
                <a:lnTo>
                  <a:pt x="283908" y="2921025"/>
                </a:lnTo>
                <a:lnTo>
                  <a:pt x="1419479" y="2921025"/>
                </a:lnTo>
                <a:lnTo>
                  <a:pt x="1465543" y="2917309"/>
                </a:lnTo>
                <a:lnTo>
                  <a:pt x="1509240" y="2906551"/>
                </a:lnTo>
                <a:lnTo>
                  <a:pt x="1549985" y="2889334"/>
                </a:lnTo>
                <a:lnTo>
                  <a:pt x="1587194" y="2866245"/>
                </a:lnTo>
                <a:lnTo>
                  <a:pt x="1620281" y="2837867"/>
                </a:lnTo>
                <a:lnTo>
                  <a:pt x="1648664" y="2804785"/>
                </a:lnTo>
                <a:lnTo>
                  <a:pt x="1671756" y="2767583"/>
                </a:lnTo>
                <a:lnTo>
                  <a:pt x="1688975" y="2726845"/>
                </a:lnTo>
                <a:lnTo>
                  <a:pt x="1699734" y="2683158"/>
                </a:lnTo>
                <a:lnTo>
                  <a:pt x="1703451" y="2637104"/>
                </a:lnTo>
                <a:lnTo>
                  <a:pt x="1703451" y="283971"/>
                </a:lnTo>
                <a:lnTo>
                  <a:pt x="1699734" y="237907"/>
                </a:lnTo>
                <a:lnTo>
                  <a:pt x="1688975" y="194210"/>
                </a:lnTo>
                <a:lnTo>
                  <a:pt x="1671756" y="153465"/>
                </a:lnTo>
                <a:lnTo>
                  <a:pt x="1648664" y="116256"/>
                </a:lnTo>
                <a:lnTo>
                  <a:pt x="1620281" y="83169"/>
                </a:lnTo>
                <a:lnTo>
                  <a:pt x="1587194" y="54786"/>
                </a:lnTo>
                <a:lnTo>
                  <a:pt x="1549985" y="31694"/>
                </a:lnTo>
                <a:lnTo>
                  <a:pt x="1509240" y="14475"/>
                </a:lnTo>
                <a:lnTo>
                  <a:pt x="1465543" y="3716"/>
                </a:lnTo>
                <a:lnTo>
                  <a:pt x="1419479" y="0"/>
                </a:lnTo>
                <a:close/>
              </a:path>
            </a:pathLst>
          </a:custGeom>
          <a:solidFill>
            <a:srgbClr val="0070C5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1650" y="3492753"/>
            <a:ext cx="1703451" cy="2921025"/>
          </a:xfrm>
          <a:custGeom>
            <a:avLst/>
            <a:gdLst/>
            <a:ahLst/>
            <a:cxnLst/>
            <a:rect l="l" t="t" r="r" b="b"/>
            <a:pathLst>
              <a:path w="1703451" h="2921025">
                <a:moveTo>
                  <a:pt x="0" y="283971"/>
                </a:moveTo>
                <a:lnTo>
                  <a:pt x="3715" y="237907"/>
                </a:lnTo>
                <a:lnTo>
                  <a:pt x="14474" y="194210"/>
                </a:lnTo>
                <a:lnTo>
                  <a:pt x="31690" y="153465"/>
                </a:lnTo>
                <a:lnTo>
                  <a:pt x="54779" y="116256"/>
                </a:lnTo>
                <a:lnTo>
                  <a:pt x="83156" y="83169"/>
                </a:lnTo>
                <a:lnTo>
                  <a:pt x="116237" y="54786"/>
                </a:lnTo>
                <a:lnTo>
                  <a:pt x="153438" y="31694"/>
                </a:lnTo>
                <a:lnTo>
                  <a:pt x="194173" y="14475"/>
                </a:lnTo>
                <a:lnTo>
                  <a:pt x="237858" y="3716"/>
                </a:lnTo>
                <a:lnTo>
                  <a:pt x="283908" y="0"/>
                </a:lnTo>
                <a:lnTo>
                  <a:pt x="1419479" y="0"/>
                </a:lnTo>
                <a:lnTo>
                  <a:pt x="1465543" y="3716"/>
                </a:lnTo>
                <a:lnTo>
                  <a:pt x="1509240" y="14475"/>
                </a:lnTo>
                <a:lnTo>
                  <a:pt x="1549985" y="31694"/>
                </a:lnTo>
                <a:lnTo>
                  <a:pt x="1587194" y="54786"/>
                </a:lnTo>
                <a:lnTo>
                  <a:pt x="1620281" y="83169"/>
                </a:lnTo>
                <a:lnTo>
                  <a:pt x="1648664" y="116256"/>
                </a:lnTo>
                <a:lnTo>
                  <a:pt x="1671756" y="153465"/>
                </a:lnTo>
                <a:lnTo>
                  <a:pt x="1688975" y="194210"/>
                </a:lnTo>
                <a:lnTo>
                  <a:pt x="1699734" y="237907"/>
                </a:lnTo>
                <a:lnTo>
                  <a:pt x="1703451" y="283971"/>
                </a:lnTo>
                <a:lnTo>
                  <a:pt x="1703451" y="2637104"/>
                </a:lnTo>
                <a:lnTo>
                  <a:pt x="1699734" y="2683158"/>
                </a:lnTo>
                <a:lnTo>
                  <a:pt x="1688975" y="2726845"/>
                </a:lnTo>
                <a:lnTo>
                  <a:pt x="1671756" y="2767583"/>
                </a:lnTo>
                <a:lnTo>
                  <a:pt x="1648664" y="2804785"/>
                </a:lnTo>
                <a:lnTo>
                  <a:pt x="1620281" y="2837867"/>
                </a:lnTo>
                <a:lnTo>
                  <a:pt x="1587194" y="2866245"/>
                </a:lnTo>
                <a:lnTo>
                  <a:pt x="1549985" y="2889334"/>
                </a:lnTo>
                <a:lnTo>
                  <a:pt x="1509240" y="2906551"/>
                </a:lnTo>
                <a:lnTo>
                  <a:pt x="1465543" y="2917309"/>
                </a:lnTo>
                <a:lnTo>
                  <a:pt x="1419479" y="2921025"/>
                </a:lnTo>
                <a:lnTo>
                  <a:pt x="283908" y="2921025"/>
                </a:lnTo>
                <a:lnTo>
                  <a:pt x="237858" y="2917309"/>
                </a:lnTo>
                <a:lnTo>
                  <a:pt x="194173" y="2906551"/>
                </a:lnTo>
                <a:lnTo>
                  <a:pt x="153438" y="2889334"/>
                </a:lnTo>
                <a:lnTo>
                  <a:pt x="116237" y="2866245"/>
                </a:lnTo>
                <a:lnTo>
                  <a:pt x="83156" y="2837867"/>
                </a:lnTo>
                <a:lnTo>
                  <a:pt x="54779" y="2804785"/>
                </a:lnTo>
                <a:lnTo>
                  <a:pt x="31690" y="2767583"/>
                </a:lnTo>
                <a:lnTo>
                  <a:pt x="14474" y="2726845"/>
                </a:lnTo>
                <a:lnTo>
                  <a:pt x="3715" y="2683158"/>
                </a:lnTo>
                <a:lnTo>
                  <a:pt x="0" y="2637104"/>
                </a:lnTo>
                <a:lnTo>
                  <a:pt x="0" y="283971"/>
                </a:lnTo>
                <a:close/>
              </a:path>
            </a:pathLst>
          </a:custGeom>
          <a:ln w="38100">
            <a:solidFill>
              <a:srgbClr val="111111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60423" y="3501008"/>
            <a:ext cx="1655826" cy="2921000"/>
          </a:xfrm>
          <a:custGeom>
            <a:avLst/>
            <a:gdLst/>
            <a:ahLst/>
            <a:cxnLst/>
            <a:rect l="l" t="t" r="r" b="b"/>
            <a:pathLst>
              <a:path w="1655826" h="2921000">
                <a:moveTo>
                  <a:pt x="1379854" y="0"/>
                </a:moveTo>
                <a:lnTo>
                  <a:pt x="275970" y="0"/>
                </a:lnTo>
                <a:lnTo>
                  <a:pt x="253321" y="914"/>
                </a:lnTo>
                <a:lnTo>
                  <a:pt x="209615" y="8021"/>
                </a:lnTo>
                <a:lnTo>
                  <a:pt x="168503" y="21689"/>
                </a:lnTo>
                <a:lnTo>
                  <a:pt x="130551" y="41350"/>
                </a:lnTo>
                <a:lnTo>
                  <a:pt x="96326" y="66436"/>
                </a:lnTo>
                <a:lnTo>
                  <a:pt x="66393" y="96377"/>
                </a:lnTo>
                <a:lnTo>
                  <a:pt x="41319" y="130607"/>
                </a:lnTo>
                <a:lnTo>
                  <a:pt x="21671" y="168556"/>
                </a:lnTo>
                <a:lnTo>
                  <a:pt x="8014" y="209656"/>
                </a:lnTo>
                <a:lnTo>
                  <a:pt x="914" y="253339"/>
                </a:lnTo>
                <a:lnTo>
                  <a:pt x="0" y="275971"/>
                </a:lnTo>
                <a:lnTo>
                  <a:pt x="0" y="2645016"/>
                </a:lnTo>
                <a:lnTo>
                  <a:pt x="3608" y="2689783"/>
                </a:lnTo>
                <a:lnTo>
                  <a:pt x="14058" y="2732249"/>
                </a:lnTo>
                <a:lnTo>
                  <a:pt x="30782" y="2771848"/>
                </a:lnTo>
                <a:lnTo>
                  <a:pt x="53214" y="2808010"/>
                </a:lnTo>
                <a:lnTo>
                  <a:pt x="80787" y="2840167"/>
                </a:lnTo>
                <a:lnTo>
                  <a:pt x="112937" y="2867752"/>
                </a:lnTo>
                <a:lnTo>
                  <a:pt x="149096" y="2890195"/>
                </a:lnTo>
                <a:lnTo>
                  <a:pt x="188699" y="2906930"/>
                </a:lnTo>
                <a:lnTo>
                  <a:pt x="231179" y="2917387"/>
                </a:lnTo>
                <a:lnTo>
                  <a:pt x="275970" y="2921000"/>
                </a:lnTo>
                <a:lnTo>
                  <a:pt x="1379854" y="2921000"/>
                </a:lnTo>
                <a:lnTo>
                  <a:pt x="1424615" y="2917387"/>
                </a:lnTo>
                <a:lnTo>
                  <a:pt x="1467077" y="2906930"/>
                </a:lnTo>
                <a:lnTo>
                  <a:pt x="1506673" y="2890195"/>
                </a:lnTo>
                <a:lnTo>
                  <a:pt x="1542833" y="2867752"/>
                </a:lnTo>
                <a:lnTo>
                  <a:pt x="1574990" y="2840167"/>
                </a:lnTo>
                <a:lnTo>
                  <a:pt x="1602575" y="2808010"/>
                </a:lnTo>
                <a:lnTo>
                  <a:pt x="1625019" y="2771848"/>
                </a:lnTo>
                <a:lnTo>
                  <a:pt x="1641755" y="2732249"/>
                </a:lnTo>
                <a:lnTo>
                  <a:pt x="1652213" y="2689783"/>
                </a:lnTo>
                <a:lnTo>
                  <a:pt x="1655826" y="2645016"/>
                </a:lnTo>
                <a:lnTo>
                  <a:pt x="1655826" y="275971"/>
                </a:lnTo>
                <a:lnTo>
                  <a:pt x="1652213" y="231210"/>
                </a:lnTo>
                <a:lnTo>
                  <a:pt x="1641755" y="188748"/>
                </a:lnTo>
                <a:lnTo>
                  <a:pt x="1625019" y="149152"/>
                </a:lnTo>
                <a:lnTo>
                  <a:pt x="1602575" y="112992"/>
                </a:lnTo>
                <a:lnTo>
                  <a:pt x="1574990" y="80835"/>
                </a:lnTo>
                <a:lnTo>
                  <a:pt x="1542833" y="53250"/>
                </a:lnTo>
                <a:lnTo>
                  <a:pt x="1506673" y="30806"/>
                </a:lnTo>
                <a:lnTo>
                  <a:pt x="1467077" y="14070"/>
                </a:lnTo>
                <a:lnTo>
                  <a:pt x="1424615" y="3612"/>
                </a:lnTo>
                <a:lnTo>
                  <a:pt x="1379854" y="0"/>
                </a:lnTo>
                <a:close/>
              </a:path>
            </a:pathLst>
          </a:custGeom>
          <a:solidFill>
            <a:srgbClr val="0070C5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60423" y="3501008"/>
            <a:ext cx="1655826" cy="2921000"/>
          </a:xfrm>
          <a:custGeom>
            <a:avLst/>
            <a:gdLst/>
            <a:ahLst/>
            <a:cxnLst/>
            <a:rect l="l" t="t" r="r" b="b"/>
            <a:pathLst>
              <a:path w="1655826" h="2921000">
                <a:moveTo>
                  <a:pt x="0" y="275971"/>
                </a:moveTo>
                <a:lnTo>
                  <a:pt x="3608" y="231210"/>
                </a:lnTo>
                <a:lnTo>
                  <a:pt x="14058" y="188748"/>
                </a:lnTo>
                <a:lnTo>
                  <a:pt x="30782" y="149152"/>
                </a:lnTo>
                <a:lnTo>
                  <a:pt x="53214" y="112992"/>
                </a:lnTo>
                <a:lnTo>
                  <a:pt x="80787" y="80835"/>
                </a:lnTo>
                <a:lnTo>
                  <a:pt x="112937" y="53250"/>
                </a:lnTo>
                <a:lnTo>
                  <a:pt x="149096" y="30806"/>
                </a:lnTo>
                <a:lnTo>
                  <a:pt x="188699" y="14070"/>
                </a:lnTo>
                <a:lnTo>
                  <a:pt x="231179" y="3612"/>
                </a:lnTo>
                <a:lnTo>
                  <a:pt x="275970" y="0"/>
                </a:lnTo>
                <a:lnTo>
                  <a:pt x="1379854" y="0"/>
                </a:lnTo>
                <a:lnTo>
                  <a:pt x="1424615" y="3612"/>
                </a:lnTo>
                <a:lnTo>
                  <a:pt x="1467077" y="14070"/>
                </a:lnTo>
                <a:lnTo>
                  <a:pt x="1506673" y="30806"/>
                </a:lnTo>
                <a:lnTo>
                  <a:pt x="1542833" y="53250"/>
                </a:lnTo>
                <a:lnTo>
                  <a:pt x="1574990" y="80835"/>
                </a:lnTo>
                <a:lnTo>
                  <a:pt x="1602575" y="112992"/>
                </a:lnTo>
                <a:lnTo>
                  <a:pt x="1625019" y="149152"/>
                </a:lnTo>
                <a:lnTo>
                  <a:pt x="1641755" y="188748"/>
                </a:lnTo>
                <a:lnTo>
                  <a:pt x="1652213" y="231210"/>
                </a:lnTo>
                <a:lnTo>
                  <a:pt x="1655826" y="275971"/>
                </a:lnTo>
                <a:lnTo>
                  <a:pt x="1655826" y="2645016"/>
                </a:lnTo>
                <a:lnTo>
                  <a:pt x="1652213" y="2689783"/>
                </a:lnTo>
                <a:lnTo>
                  <a:pt x="1641755" y="2732249"/>
                </a:lnTo>
                <a:lnTo>
                  <a:pt x="1625019" y="2771848"/>
                </a:lnTo>
                <a:lnTo>
                  <a:pt x="1602575" y="2808010"/>
                </a:lnTo>
                <a:lnTo>
                  <a:pt x="1574990" y="2840167"/>
                </a:lnTo>
                <a:lnTo>
                  <a:pt x="1542833" y="2867752"/>
                </a:lnTo>
                <a:lnTo>
                  <a:pt x="1506673" y="2890195"/>
                </a:lnTo>
                <a:lnTo>
                  <a:pt x="1467077" y="2906930"/>
                </a:lnTo>
                <a:lnTo>
                  <a:pt x="1424615" y="2917387"/>
                </a:lnTo>
                <a:lnTo>
                  <a:pt x="1379854" y="2921000"/>
                </a:lnTo>
                <a:lnTo>
                  <a:pt x="275970" y="2921000"/>
                </a:lnTo>
                <a:lnTo>
                  <a:pt x="231179" y="2917387"/>
                </a:lnTo>
                <a:lnTo>
                  <a:pt x="188699" y="2906930"/>
                </a:lnTo>
                <a:lnTo>
                  <a:pt x="149096" y="2890195"/>
                </a:lnTo>
                <a:lnTo>
                  <a:pt x="112937" y="2867752"/>
                </a:lnTo>
                <a:lnTo>
                  <a:pt x="80787" y="2840167"/>
                </a:lnTo>
                <a:lnTo>
                  <a:pt x="53214" y="2808010"/>
                </a:lnTo>
                <a:lnTo>
                  <a:pt x="30782" y="2771848"/>
                </a:lnTo>
                <a:lnTo>
                  <a:pt x="14058" y="2732249"/>
                </a:lnTo>
                <a:lnTo>
                  <a:pt x="3608" y="2689783"/>
                </a:lnTo>
                <a:lnTo>
                  <a:pt x="0" y="2645016"/>
                </a:lnTo>
                <a:lnTo>
                  <a:pt x="0" y="275971"/>
                </a:lnTo>
                <a:close/>
              </a:path>
            </a:pathLst>
          </a:custGeom>
          <a:ln w="38099">
            <a:solidFill>
              <a:srgbClr val="111111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86123" y="3501008"/>
            <a:ext cx="1643126" cy="2921000"/>
          </a:xfrm>
          <a:custGeom>
            <a:avLst/>
            <a:gdLst/>
            <a:ahLst/>
            <a:cxnLst/>
            <a:rect l="l" t="t" r="r" b="b"/>
            <a:pathLst>
              <a:path w="1643126" h="2921000">
                <a:moveTo>
                  <a:pt x="1369314" y="0"/>
                </a:moveTo>
                <a:lnTo>
                  <a:pt x="273812" y="0"/>
                </a:lnTo>
                <a:lnTo>
                  <a:pt x="251350" y="907"/>
                </a:lnTo>
                <a:lnTo>
                  <a:pt x="208000" y="7955"/>
                </a:lnTo>
                <a:lnTo>
                  <a:pt x="167217" y="21512"/>
                </a:lnTo>
                <a:lnTo>
                  <a:pt x="129564" y="41015"/>
                </a:lnTo>
                <a:lnTo>
                  <a:pt x="95603" y="65899"/>
                </a:lnTo>
                <a:lnTo>
                  <a:pt x="65899" y="95603"/>
                </a:lnTo>
                <a:lnTo>
                  <a:pt x="41015" y="129564"/>
                </a:lnTo>
                <a:lnTo>
                  <a:pt x="21512" y="167217"/>
                </a:lnTo>
                <a:lnTo>
                  <a:pt x="7955" y="208000"/>
                </a:lnTo>
                <a:lnTo>
                  <a:pt x="907" y="251350"/>
                </a:lnTo>
                <a:lnTo>
                  <a:pt x="0" y="273812"/>
                </a:lnTo>
                <a:lnTo>
                  <a:pt x="0" y="2647124"/>
                </a:lnTo>
                <a:lnTo>
                  <a:pt x="3582" y="2691548"/>
                </a:lnTo>
                <a:lnTo>
                  <a:pt x="13955" y="2733690"/>
                </a:lnTo>
                <a:lnTo>
                  <a:pt x="30555" y="2772985"/>
                </a:lnTo>
                <a:lnTo>
                  <a:pt x="52819" y="2808871"/>
                </a:lnTo>
                <a:lnTo>
                  <a:pt x="80184" y="2840783"/>
                </a:lnTo>
                <a:lnTo>
                  <a:pt x="112087" y="2868157"/>
                </a:lnTo>
                <a:lnTo>
                  <a:pt x="147964" y="2890430"/>
                </a:lnTo>
                <a:lnTo>
                  <a:pt x="187252" y="2907037"/>
                </a:lnTo>
                <a:lnTo>
                  <a:pt x="229389" y="2917415"/>
                </a:lnTo>
                <a:lnTo>
                  <a:pt x="273812" y="2921000"/>
                </a:lnTo>
                <a:lnTo>
                  <a:pt x="1369314" y="2921000"/>
                </a:lnTo>
                <a:lnTo>
                  <a:pt x="1413736" y="2917415"/>
                </a:lnTo>
                <a:lnTo>
                  <a:pt x="1455873" y="2907037"/>
                </a:lnTo>
                <a:lnTo>
                  <a:pt x="1495161" y="2890430"/>
                </a:lnTo>
                <a:lnTo>
                  <a:pt x="1531038" y="2868157"/>
                </a:lnTo>
                <a:lnTo>
                  <a:pt x="1562941" y="2840783"/>
                </a:lnTo>
                <a:lnTo>
                  <a:pt x="1590306" y="2808871"/>
                </a:lnTo>
                <a:lnTo>
                  <a:pt x="1612570" y="2772985"/>
                </a:lnTo>
                <a:lnTo>
                  <a:pt x="1629170" y="2733690"/>
                </a:lnTo>
                <a:lnTo>
                  <a:pt x="1639543" y="2691548"/>
                </a:lnTo>
                <a:lnTo>
                  <a:pt x="1643126" y="2647124"/>
                </a:lnTo>
                <a:lnTo>
                  <a:pt x="1643126" y="273812"/>
                </a:lnTo>
                <a:lnTo>
                  <a:pt x="1639543" y="229389"/>
                </a:lnTo>
                <a:lnTo>
                  <a:pt x="1629170" y="187252"/>
                </a:lnTo>
                <a:lnTo>
                  <a:pt x="1612570" y="147964"/>
                </a:lnTo>
                <a:lnTo>
                  <a:pt x="1590306" y="112087"/>
                </a:lnTo>
                <a:lnTo>
                  <a:pt x="1562941" y="80184"/>
                </a:lnTo>
                <a:lnTo>
                  <a:pt x="1531038" y="52819"/>
                </a:lnTo>
                <a:lnTo>
                  <a:pt x="1495161" y="30555"/>
                </a:lnTo>
                <a:lnTo>
                  <a:pt x="1455873" y="13955"/>
                </a:lnTo>
                <a:lnTo>
                  <a:pt x="1413736" y="3582"/>
                </a:lnTo>
                <a:lnTo>
                  <a:pt x="1369314" y="0"/>
                </a:lnTo>
                <a:close/>
              </a:path>
            </a:pathLst>
          </a:custGeom>
          <a:solidFill>
            <a:srgbClr val="0070C5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86123" y="3501008"/>
            <a:ext cx="1643126" cy="2921000"/>
          </a:xfrm>
          <a:custGeom>
            <a:avLst/>
            <a:gdLst/>
            <a:ahLst/>
            <a:cxnLst/>
            <a:rect l="l" t="t" r="r" b="b"/>
            <a:pathLst>
              <a:path w="1643126" h="2921000">
                <a:moveTo>
                  <a:pt x="0" y="273812"/>
                </a:moveTo>
                <a:lnTo>
                  <a:pt x="3582" y="229389"/>
                </a:lnTo>
                <a:lnTo>
                  <a:pt x="13955" y="187252"/>
                </a:lnTo>
                <a:lnTo>
                  <a:pt x="30555" y="147964"/>
                </a:lnTo>
                <a:lnTo>
                  <a:pt x="52819" y="112087"/>
                </a:lnTo>
                <a:lnTo>
                  <a:pt x="80184" y="80184"/>
                </a:lnTo>
                <a:lnTo>
                  <a:pt x="112087" y="52819"/>
                </a:lnTo>
                <a:lnTo>
                  <a:pt x="147964" y="30555"/>
                </a:lnTo>
                <a:lnTo>
                  <a:pt x="187252" y="13955"/>
                </a:lnTo>
                <a:lnTo>
                  <a:pt x="229389" y="3582"/>
                </a:lnTo>
                <a:lnTo>
                  <a:pt x="273812" y="0"/>
                </a:lnTo>
                <a:lnTo>
                  <a:pt x="1369314" y="0"/>
                </a:lnTo>
                <a:lnTo>
                  <a:pt x="1413736" y="3582"/>
                </a:lnTo>
                <a:lnTo>
                  <a:pt x="1455873" y="13955"/>
                </a:lnTo>
                <a:lnTo>
                  <a:pt x="1495161" y="30555"/>
                </a:lnTo>
                <a:lnTo>
                  <a:pt x="1531038" y="52819"/>
                </a:lnTo>
                <a:lnTo>
                  <a:pt x="1562941" y="80184"/>
                </a:lnTo>
                <a:lnTo>
                  <a:pt x="1590306" y="112087"/>
                </a:lnTo>
                <a:lnTo>
                  <a:pt x="1612570" y="147964"/>
                </a:lnTo>
                <a:lnTo>
                  <a:pt x="1629170" y="187252"/>
                </a:lnTo>
                <a:lnTo>
                  <a:pt x="1639543" y="229389"/>
                </a:lnTo>
                <a:lnTo>
                  <a:pt x="1643126" y="273812"/>
                </a:lnTo>
                <a:lnTo>
                  <a:pt x="1643126" y="2647124"/>
                </a:lnTo>
                <a:lnTo>
                  <a:pt x="1639543" y="2691548"/>
                </a:lnTo>
                <a:lnTo>
                  <a:pt x="1629170" y="2733690"/>
                </a:lnTo>
                <a:lnTo>
                  <a:pt x="1612570" y="2772985"/>
                </a:lnTo>
                <a:lnTo>
                  <a:pt x="1590306" y="2808871"/>
                </a:lnTo>
                <a:lnTo>
                  <a:pt x="1562941" y="2840783"/>
                </a:lnTo>
                <a:lnTo>
                  <a:pt x="1531038" y="2868157"/>
                </a:lnTo>
                <a:lnTo>
                  <a:pt x="1495161" y="2890430"/>
                </a:lnTo>
                <a:lnTo>
                  <a:pt x="1455873" y="2907037"/>
                </a:lnTo>
                <a:lnTo>
                  <a:pt x="1413736" y="2917415"/>
                </a:lnTo>
                <a:lnTo>
                  <a:pt x="1369314" y="2921000"/>
                </a:lnTo>
                <a:lnTo>
                  <a:pt x="273812" y="2921000"/>
                </a:lnTo>
                <a:lnTo>
                  <a:pt x="229389" y="2917415"/>
                </a:lnTo>
                <a:lnTo>
                  <a:pt x="187252" y="2907037"/>
                </a:lnTo>
                <a:lnTo>
                  <a:pt x="147964" y="2890430"/>
                </a:lnTo>
                <a:lnTo>
                  <a:pt x="112087" y="2868157"/>
                </a:lnTo>
                <a:lnTo>
                  <a:pt x="80184" y="2840783"/>
                </a:lnTo>
                <a:lnTo>
                  <a:pt x="52819" y="2808871"/>
                </a:lnTo>
                <a:lnTo>
                  <a:pt x="30555" y="2772985"/>
                </a:lnTo>
                <a:lnTo>
                  <a:pt x="13955" y="2733690"/>
                </a:lnTo>
                <a:lnTo>
                  <a:pt x="3582" y="2691548"/>
                </a:lnTo>
                <a:lnTo>
                  <a:pt x="0" y="2647124"/>
                </a:lnTo>
                <a:lnTo>
                  <a:pt x="0" y="273812"/>
                </a:lnTo>
                <a:close/>
              </a:path>
            </a:pathLst>
          </a:custGeom>
          <a:ln w="38100">
            <a:solidFill>
              <a:srgbClr val="111111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16193" y="3501008"/>
            <a:ext cx="1674876" cy="2921000"/>
          </a:xfrm>
          <a:custGeom>
            <a:avLst/>
            <a:gdLst/>
            <a:ahLst/>
            <a:cxnLst/>
            <a:rect l="l" t="t" r="r" b="b"/>
            <a:pathLst>
              <a:path w="1674876" h="2921000">
                <a:moveTo>
                  <a:pt x="1395729" y="0"/>
                </a:moveTo>
                <a:lnTo>
                  <a:pt x="279146" y="0"/>
                </a:lnTo>
                <a:lnTo>
                  <a:pt x="256250" y="925"/>
                </a:lnTo>
                <a:lnTo>
                  <a:pt x="212060" y="8112"/>
                </a:lnTo>
                <a:lnTo>
                  <a:pt x="170485" y="21935"/>
                </a:lnTo>
                <a:lnTo>
                  <a:pt x="132099" y="41820"/>
                </a:lnTo>
                <a:lnTo>
                  <a:pt x="97476" y="67192"/>
                </a:lnTo>
                <a:lnTo>
                  <a:pt x="67192" y="97476"/>
                </a:lnTo>
                <a:lnTo>
                  <a:pt x="41820" y="132099"/>
                </a:lnTo>
                <a:lnTo>
                  <a:pt x="21935" y="170485"/>
                </a:lnTo>
                <a:lnTo>
                  <a:pt x="8112" y="212060"/>
                </a:lnTo>
                <a:lnTo>
                  <a:pt x="925" y="256250"/>
                </a:lnTo>
                <a:lnTo>
                  <a:pt x="0" y="279146"/>
                </a:lnTo>
                <a:lnTo>
                  <a:pt x="0" y="2641841"/>
                </a:lnTo>
                <a:lnTo>
                  <a:pt x="3653" y="2687122"/>
                </a:lnTo>
                <a:lnTo>
                  <a:pt x="14230" y="2730078"/>
                </a:lnTo>
                <a:lnTo>
                  <a:pt x="31155" y="2770132"/>
                </a:lnTo>
                <a:lnTo>
                  <a:pt x="53856" y="2806710"/>
                </a:lnTo>
                <a:lnTo>
                  <a:pt x="81756" y="2839237"/>
                </a:lnTo>
                <a:lnTo>
                  <a:pt x="114281" y="2867139"/>
                </a:lnTo>
                <a:lnTo>
                  <a:pt x="150857" y="2889841"/>
                </a:lnTo>
                <a:lnTo>
                  <a:pt x="190910" y="2906768"/>
                </a:lnTo>
                <a:lnTo>
                  <a:pt x="233864" y="2917346"/>
                </a:lnTo>
                <a:lnTo>
                  <a:pt x="279146" y="2921000"/>
                </a:lnTo>
                <a:lnTo>
                  <a:pt x="1395729" y="2921000"/>
                </a:lnTo>
                <a:lnTo>
                  <a:pt x="1441011" y="2917346"/>
                </a:lnTo>
                <a:lnTo>
                  <a:pt x="1483965" y="2906768"/>
                </a:lnTo>
                <a:lnTo>
                  <a:pt x="1524018" y="2889841"/>
                </a:lnTo>
                <a:lnTo>
                  <a:pt x="1560594" y="2867139"/>
                </a:lnTo>
                <a:lnTo>
                  <a:pt x="1593119" y="2839237"/>
                </a:lnTo>
                <a:lnTo>
                  <a:pt x="1621019" y="2806710"/>
                </a:lnTo>
                <a:lnTo>
                  <a:pt x="1643720" y="2770132"/>
                </a:lnTo>
                <a:lnTo>
                  <a:pt x="1660645" y="2730078"/>
                </a:lnTo>
                <a:lnTo>
                  <a:pt x="1671222" y="2687122"/>
                </a:lnTo>
                <a:lnTo>
                  <a:pt x="1674876" y="2641841"/>
                </a:lnTo>
                <a:lnTo>
                  <a:pt x="1674876" y="279146"/>
                </a:lnTo>
                <a:lnTo>
                  <a:pt x="1671222" y="233864"/>
                </a:lnTo>
                <a:lnTo>
                  <a:pt x="1660645" y="190910"/>
                </a:lnTo>
                <a:lnTo>
                  <a:pt x="1643720" y="150857"/>
                </a:lnTo>
                <a:lnTo>
                  <a:pt x="1621019" y="114281"/>
                </a:lnTo>
                <a:lnTo>
                  <a:pt x="1593119" y="81756"/>
                </a:lnTo>
                <a:lnTo>
                  <a:pt x="1560594" y="53856"/>
                </a:lnTo>
                <a:lnTo>
                  <a:pt x="1524018" y="31155"/>
                </a:lnTo>
                <a:lnTo>
                  <a:pt x="1483965" y="14230"/>
                </a:lnTo>
                <a:lnTo>
                  <a:pt x="1441011" y="3653"/>
                </a:lnTo>
                <a:lnTo>
                  <a:pt x="1395729" y="0"/>
                </a:lnTo>
                <a:close/>
              </a:path>
            </a:pathLst>
          </a:custGeom>
          <a:solidFill>
            <a:srgbClr val="0070C5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16193" y="3501008"/>
            <a:ext cx="1674876" cy="2921000"/>
          </a:xfrm>
          <a:custGeom>
            <a:avLst/>
            <a:gdLst/>
            <a:ahLst/>
            <a:cxnLst/>
            <a:rect l="l" t="t" r="r" b="b"/>
            <a:pathLst>
              <a:path w="1674876" h="2921000">
                <a:moveTo>
                  <a:pt x="0" y="279146"/>
                </a:moveTo>
                <a:lnTo>
                  <a:pt x="3653" y="233864"/>
                </a:lnTo>
                <a:lnTo>
                  <a:pt x="14230" y="190910"/>
                </a:lnTo>
                <a:lnTo>
                  <a:pt x="31155" y="150857"/>
                </a:lnTo>
                <a:lnTo>
                  <a:pt x="53856" y="114281"/>
                </a:lnTo>
                <a:lnTo>
                  <a:pt x="81756" y="81756"/>
                </a:lnTo>
                <a:lnTo>
                  <a:pt x="114281" y="53856"/>
                </a:lnTo>
                <a:lnTo>
                  <a:pt x="150857" y="31155"/>
                </a:lnTo>
                <a:lnTo>
                  <a:pt x="190910" y="14230"/>
                </a:lnTo>
                <a:lnTo>
                  <a:pt x="233864" y="3653"/>
                </a:lnTo>
                <a:lnTo>
                  <a:pt x="279146" y="0"/>
                </a:lnTo>
                <a:lnTo>
                  <a:pt x="1395729" y="0"/>
                </a:lnTo>
                <a:lnTo>
                  <a:pt x="1441011" y="3653"/>
                </a:lnTo>
                <a:lnTo>
                  <a:pt x="1483965" y="14230"/>
                </a:lnTo>
                <a:lnTo>
                  <a:pt x="1524018" y="31155"/>
                </a:lnTo>
                <a:lnTo>
                  <a:pt x="1560594" y="53856"/>
                </a:lnTo>
                <a:lnTo>
                  <a:pt x="1593119" y="81756"/>
                </a:lnTo>
                <a:lnTo>
                  <a:pt x="1621019" y="114281"/>
                </a:lnTo>
                <a:lnTo>
                  <a:pt x="1643720" y="150857"/>
                </a:lnTo>
                <a:lnTo>
                  <a:pt x="1660645" y="190910"/>
                </a:lnTo>
                <a:lnTo>
                  <a:pt x="1671222" y="233864"/>
                </a:lnTo>
                <a:lnTo>
                  <a:pt x="1674876" y="279146"/>
                </a:lnTo>
                <a:lnTo>
                  <a:pt x="1674876" y="2641841"/>
                </a:lnTo>
                <a:lnTo>
                  <a:pt x="1671222" y="2687122"/>
                </a:lnTo>
                <a:lnTo>
                  <a:pt x="1660645" y="2730078"/>
                </a:lnTo>
                <a:lnTo>
                  <a:pt x="1643720" y="2770132"/>
                </a:lnTo>
                <a:lnTo>
                  <a:pt x="1621019" y="2806710"/>
                </a:lnTo>
                <a:lnTo>
                  <a:pt x="1593119" y="2839237"/>
                </a:lnTo>
                <a:lnTo>
                  <a:pt x="1560594" y="2867139"/>
                </a:lnTo>
                <a:lnTo>
                  <a:pt x="1524018" y="2889841"/>
                </a:lnTo>
                <a:lnTo>
                  <a:pt x="1483965" y="2906768"/>
                </a:lnTo>
                <a:lnTo>
                  <a:pt x="1441011" y="2917346"/>
                </a:lnTo>
                <a:lnTo>
                  <a:pt x="1395729" y="2921000"/>
                </a:lnTo>
                <a:lnTo>
                  <a:pt x="279146" y="2921000"/>
                </a:lnTo>
                <a:lnTo>
                  <a:pt x="233864" y="2917346"/>
                </a:lnTo>
                <a:lnTo>
                  <a:pt x="190910" y="2906768"/>
                </a:lnTo>
                <a:lnTo>
                  <a:pt x="150857" y="2889841"/>
                </a:lnTo>
                <a:lnTo>
                  <a:pt x="114281" y="2867139"/>
                </a:lnTo>
                <a:lnTo>
                  <a:pt x="81756" y="2839237"/>
                </a:lnTo>
                <a:lnTo>
                  <a:pt x="53856" y="2806710"/>
                </a:lnTo>
                <a:lnTo>
                  <a:pt x="31155" y="2770132"/>
                </a:lnTo>
                <a:lnTo>
                  <a:pt x="14230" y="2730078"/>
                </a:lnTo>
                <a:lnTo>
                  <a:pt x="3653" y="2687122"/>
                </a:lnTo>
                <a:lnTo>
                  <a:pt x="0" y="2641841"/>
                </a:lnTo>
                <a:lnTo>
                  <a:pt x="0" y="279146"/>
                </a:lnTo>
                <a:close/>
              </a:path>
            </a:pathLst>
          </a:custGeom>
          <a:ln w="38100">
            <a:solidFill>
              <a:srgbClr val="111111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4173" y="3687952"/>
            <a:ext cx="1114044" cy="630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2650" y="3730623"/>
            <a:ext cx="1205484" cy="618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6150" y="3729608"/>
            <a:ext cx="990600" cy="508000"/>
          </a:xfrm>
          <a:custGeom>
            <a:avLst/>
            <a:gdLst/>
            <a:ahLst/>
            <a:cxnLst/>
            <a:rect l="l" t="t" r="r" b="b"/>
            <a:pathLst>
              <a:path w="990600" h="508000">
                <a:moveTo>
                  <a:pt x="905891" y="0"/>
                </a:moveTo>
                <a:lnTo>
                  <a:pt x="78322" y="234"/>
                </a:lnTo>
                <a:lnTo>
                  <a:pt x="38551" y="13637"/>
                </a:lnTo>
                <a:lnTo>
                  <a:pt x="10573" y="43651"/>
                </a:lnTo>
                <a:lnTo>
                  <a:pt x="0" y="84709"/>
                </a:lnTo>
                <a:lnTo>
                  <a:pt x="234" y="429652"/>
                </a:lnTo>
                <a:lnTo>
                  <a:pt x="13651" y="469466"/>
                </a:lnTo>
                <a:lnTo>
                  <a:pt x="43667" y="497438"/>
                </a:lnTo>
                <a:lnTo>
                  <a:pt x="84670" y="508000"/>
                </a:lnTo>
                <a:lnTo>
                  <a:pt x="912281" y="507763"/>
                </a:lnTo>
                <a:lnTo>
                  <a:pt x="952082" y="494352"/>
                </a:lnTo>
                <a:lnTo>
                  <a:pt x="980043" y="464340"/>
                </a:lnTo>
                <a:lnTo>
                  <a:pt x="990600" y="423291"/>
                </a:lnTo>
                <a:lnTo>
                  <a:pt x="990363" y="78318"/>
                </a:lnTo>
                <a:lnTo>
                  <a:pt x="976952" y="38517"/>
                </a:lnTo>
                <a:lnTo>
                  <a:pt x="946940" y="10556"/>
                </a:lnTo>
                <a:lnTo>
                  <a:pt x="905891" y="0"/>
                </a:lnTo>
                <a:close/>
              </a:path>
            </a:pathLst>
          </a:custGeom>
          <a:solidFill>
            <a:srgbClr val="FCB812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6150" y="3729608"/>
            <a:ext cx="990600" cy="508000"/>
          </a:xfrm>
          <a:custGeom>
            <a:avLst/>
            <a:gdLst/>
            <a:ahLst/>
            <a:cxnLst/>
            <a:rect l="l" t="t" r="r" b="b"/>
            <a:pathLst>
              <a:path w="990600" h="508000">
                <a:moveTo>
                  <a:pt x="0" y="84709"/>
                </a:moveTo>
                <a:lnTo>
                  <a:pt x="10573" y="43651"/>
                </a:lnTo>
                <a:lnTo>
                  <a:pt x="38551" y="13637"/>
                </a:lnTo>
                <a:lnTo>
                  <a:pt x="78322" y="234"/>
                </a:lnTo>
                <a:lnTo>
                  <a:pt x="905891" y="0"/>
                </a:lnTo>
                <a:lnTo>
                  <a:pt x="920456" y="1241"/>
                </a:lnTo>
                <a:lnTo>
                  <a:pt x="958445" y="18218"/>
                </a:lnTo>
                <a:lnTo>
                  <a:pt x="983542" y="50743"/>
                </a:lnTo>
                <a:lnTo>
                  <a:pt x="990600" y="423291"/>
                </a:lnTo>
                <a:lnTo>
                  <a:pt x="989358" y="437856"/>
                </a:lnTo>
                <a:lnTo>
                  <a:pt x="972381" y="475845"/>
                </a:lnTo>
                <a:lnTo>
                  <a:pt x="939856" y="500942"/>
                </a:lnTo>
                <a:lnTo>
                  <a:pt x="84670" y="508000"/>
                </a:lnTo>
                <a:lnTo>
                  <a:pt x="70128" y="506757"/>
                </a:lnTo>
                <a:lnTo>
                  <a:pt x="32164" y="489774"/>
                </a:lnTo>
                <a:lnTo>
                  <a:pt x="7057" y="457236"/>
                </a:lnTo>
                <a:lnTo>
                  <a:pt x="0" y="84709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95326" y="3829556"/>
            <a:ext cx="751840" cy="31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0" dirty="0">
                <a:solidFill>
                  <a:srgbClr val="FFFFFF"/>
                </a:solidFill>
                <a:latin typeface="Verdana"/>
                <a:cs typeface="Verdana"/>
              </a:rPr>
              <a:t>ta1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911198" y="5509131"/>
            <a:ext cx="1085088" cy="601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95957" y="5536563"/>
            <a:ext cx="1205483" cy="618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58950" y="5533008"/>
            <a:ext cx="990600" cy="50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58950" y="5533008"/>
            <a:ext cx="990600" cy="508000"/>
          </a:xfrm>
          <a:custGeom>
            <a:avLst/>
            <a:gdLst/>
            <a:ahLst/>
            <a:cxnLst/>
            <a:rect l="l" t="t" r="r" b="b"/>
            <a:pathLst>
              <a:path w="990600" h="508000">
                <a:moveTo>
                  <a:pt x="0" y="84709"/>
                </a:moveTo>
                <a:lnTo>
                  <a:pt x="10556" y="43659"/>
                </a:lnTo>
                <a:lnTo>
                  <a:pt x="38517" y="13647"/>
                </a:lnTo>
                <a:lnTo>
                  <a:pt x="78318" y="236"/>
                </a:lnTo>
                <a:lnTo>
                  <a:pt x="905890" y="0"/>
                </a:lnTo>
                <a:lnTo>
                  <a:pt x="920456" y="1241"/>
                </a:lnTo>
                <a:lnTo>
                  <a:pt x="958445" y="18218"/>
                </a:lnTo>
                <a:lnTo>
                  <a:pt x="983542" y="50743"/>
                </a:lnTo>
                <a:lnTo>
                  <a:pt x="990600" y="423329"/>
                </a:lnTo>
                <a:lnTo>
                  <a:pt x="989357" y="437871"/>
                </a:lnTo>
                <a:lnTo>
                  <a:pt x="972374" y="475835"/>
                </a:lnTo>
                <a:lnTo>
                  <a:pt x="939836" y="500942"/>
                </a:lnTo>
                <a:lnTo>
                  <a:pt x="84708" y="508000"/>
                </a:lnTo>
                <a:lnTo>
                  <a:pt x="70139" y="506755"/>
                </a:lnTo>
                <a:lnTo>
                  <a:pt x="32144" y="489757"/>
                </a:lnTo>
                <a:lnTo>
                  <a:pt x="7048" y="457224"/>
                </a:lnTo>
                <a:lnTo>
                  <a:pt x="0" y="84709"/>
                </a:lnTo>
                <a:close/>
              </a:path>
            </a:pathLst>
          </a:custGeom>
          <a:ln w="9525">
            <a:solidFill>
              <a:srgbClr val="FCB60D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078583" y="5633084"/>
            <a:ext cx="751205" cy="31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dat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911198" y="4606923"/>
            <a:ext cx="1085088" cy="6035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95957" y="4635879"/>
            <a:ext cx="1205483" cy="618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58950" y="4631308"/>
            <a:ext cx="990600" cy="50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58950" y="4631308"/>
            <a:ext cx="990600" cy="508000"/>
          </a:xfrm>
          <a:custGeom>
            <a:avLst/>
            <a:gdLst/>
            <a:ahLst/>
            <a:cxnLst/>
            <a:rect l="l" t="t" r="r" b="b"/>
            <a:pathLst>
              <a:path w="990600" h="508000">
                <a:moveTo>
                  <a:pt x="0" y="84708"/>
                </a:moveTo>
                <a:lnTo>
                  <a:pt x="10556" y="43659"/>
                </a:lnTo>
                <a:lnTo>
                  <a:pt x="38517" y="13647"/>
                </a:lnTo>
                <a:lnTo>
                  <a:pt x="78318" y="236"/>
                </a:lnTo>
                <a:lnTo>
                  <a:pt x="905890" y="0"/>
                </a:lnTo>
                <a:lnTo>
                  <a:pt x="920456" y="1241"/>
                </a:lnTo>
                <a:lnTo>
                  <a:pt x="958445" y="18218"/>
                </a:lnTo>
                <a:lnTo>
                  <a:pt x="983542" y="50743"/>
                </a:lnTo>
                <a:lnTo>
                  <a:pt x="990600" y="423291"/>
                </a:lnTo>
                <a:lnTo>
                  <a:pt x="989358" y="437856"/>
                </a:lnTo>
                <a:lnTo>
                  <a:pt x="972381" y="475845"/>
                </a:lnTo>
                <a:lnTo>
                  <a:pt x="939856" y="500942"/>
                </a:lnTo>
                <a:lnTo>
                  <a:pt x="84708" y="508000"/>
                </a:lnTo>
                <a:lnTo>
                  <a:pt x="70143" y="506758"/>
                </a:lnTo>
                <a:lnTo>
                  <a:pt x="32154" y="489781"/>
                </a:lnTo>
                <a:lnTo>
                  <a:pt x="7057" y="457256"/>
                </a:lnTo>
                <a:lnTo>
                  <a:pt x="0" y="84708"/>
                </a:lnTo>
                <a:close/>
              </a:path>
            </a:pathLst>
          </a:custGeom>
          <a:ln w="9525">
            <a:solidFill>
              <a:srgbClr val="FCB60D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58950" y="3767708"/>
            <a:ext cx="990600" cy="508000"/>
          </a:xfrm>
          <a:custGeom>
            <a:avLst/>
            <a:gdLst/>
            <a:ahLst/>
            <a:cxnLst/>
            <a:rect l="l" t="t" r="r" b="b"/>
            <a:pathLst>
              <a:path w="990600" h="508000">
                <a:moveTo>
                  <a:pt x="905890" y="0"/>
                </a:moveTo>
                <a:lnTo>
                  <a:pt x="78318" y="236"/>
                </a:lnTo>
                <a:lnTo>
                  <a:pt x="38517" y="13647"/>
                </a:lnTo>
                <a:lnTo>
                  <a:pt x="10556" y="43659"/>
                </a:lnTo>
                <a:lnTo>
                  <a:pt x="0" y="84709"/>
                </a:lnTo>
                <a:lnTo>
                  <a:pt x="236" y="429681"/>
                </a:lnTo>
                <a:lnTo>
                  <a:pt x="13647" y="469482"/>
                </a:lnTo>
                <a:lnTo>
                  <a:pt x="43659" y="497443"/>
                </a:lnTo>
                <a:lnTo>
                  <a:pt x="84708" y="508000"/>
                </a:lnTo>
                <a:lnTo>
                  <a:pt x="912281" y="507763"/>
                </a:lnTo>
                <a:lnTo>
                  <a:pt x="952082" y="494352"/>
                </a:lnTo>
                <a:lnTo>
                  <a:pt x="980043" y="464340"/>
                </a:lnTo>
                <a:lnTo>
                  <a:pt x="990600" y="423291"/>
                </a:lnTo>
                <a:lnTo>
                  <a:pt x="990363" y="78318"/>
                </a:lnTo>
                <a:lnTo>
                  <a:pt x="976952" y="38517"/>
                </a:lnTo>
                <a:lnTo>
                  <a:pt x="946940" y="10556"/>
                </a:lnTo>
                <a:lnTo>
                  <a:pt x="905890" y="0"/>
                </a:lnTo>
                <a:close/>
              </a:path>
            </a:pathLst>
          </a:custGeom>
          <a:solidFill>
            <a:srgbClr val="0070C5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58950" y="3767708"/>
            <a:ext cx="990600" cy="508000"/>
          </a:xfrm>
          <a:custGeom>
            <a:avLst/>
            <a:gdLst/>
            <a:ahLst/>
            <a:cxnLst/>
            <a:rect l="l" t="t" r="r" b="b"/>
            <a:pathLst>
              <a:path w="990600" h="508000">
                <a:moveTo>
                  <a:pt x="0" y="84709"/>
                </a:moveTo>
                <a:lnTo>
                  <a:pt x="10556" y="43659"/>
                </a:lnTo>
                <a:lnTo>
                  <a:pt x="38517" y="13647"/>
                </a:lnTo>
                <a:lnTo>
                  <a:pt x="78318" y="236"/>
                </a:lnTo>
                <a:lnTo>
                  <a:pt x="905890" y="0"/>
                </a:lnTo>
                <a:lnTo>
                  <a:pt x="920456" y="1241"/>
                </a:lnTo>
                <a:lnTo>
                  <a:pt x="958445" y="18218"/>
                </a:lnTo>
                <a:lnTo>
                  <a:pt x="983542" y="50743"/>
                </a:lnTo>
                <a:lnTo>
                  <a:pt x="990600" y="423291"/>
                </a:lnTo>
                <a:lnTo>
                  <a:pt x="989358" y="437856"/>
                </a:lnTo>
                <a:lnTo>
                  <a:pt x="972381" y="475845"/>
                </a:lnTo>
                <a:lnTo>
                  <a:pt x="939856" y="500942"/>
                </a:lnTo>
                <a:lnTo>
                  <a:pt x="84708" y="508000"/>
                </a:lnTo>
                <a:lnTo>
                  <a:pt x="70143" y="506758"/>
                </a:lnTo>
                <a:lnTo>
                  <a:pt x="32154" y="489781"/>
                </a:lnTo>
                <a:lnTo>
                  <a:pt x="7057" y="457256"/>
                </a:lnTo>
                <a:lnTo>
                  <a:pt x="0" y="84709"/>
                </a:lnTo>
                <a:close/>
              </a:path>
            </a:pathLst>
          </a:custGeom>
          <a:ln w="38100">
            <a:solidFill>
              <a:srgbClr val="111111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84650" y="4669408"/>
            <a:ext cx="990600" cy="508000"/>
          </a:xfrm>
          <a:custGeom>
            <a:avLst/>
            <a:gdLst/>
            <a:ahLst/>
            <a:cxnLst/>
            <a:rect l="l" t="t" r="r" b="b"/>
            <a:pathLst>
              <a:path w="990600" h="508000">
                <a:moveTo>
                  <a:pt x="905890" y="0"/>
                </a:moveTo>
                <a:lnTo>
                  <a:pt x="78318" y="236"/>
                </a:lnTo>
                <a:lnTo>
                  <a:pt x="38517" y="13647"/>
                </a:lnTo>
                <a:lnTo>
                  <a:pt x="10556" y="43659"/>
                </a:lnTo>
                <a:lnTo>
                  <a:pt x="0" y="84708"/>
                </a:lnTo>
                <a:lnTo>
                  <a:pt x="236" y="429681"/>
                </a:lnTo>
                <a:lnTo>
                  <a:pt x="13647" y="469482"/>
                </a:lnTo>
                <a:lnTo>
                  <a:pt x="43659" y="497443"/>
                </a:lnTo>
                <a:lnTo>
                  <a:pt x="84709" y="508000"/>
                </a:lnTo>
                <a:lnTo>
                  <a:pt x="912281" y="507763"/>
                </a:lnTo>
                <a:lnTo>
                  <a:pt x="952082" y="494352"/>
                </a:lnTo>
                <a:lnTo>
                  <a:pt x="980043" y="464340"/>
                </a:lnTo>
                <a:lnTo>
                  <a:pt x="990600" y="423291"/>
                </a:lnTo>
                <a:lnTo>
                  <a:pt x="990363" y="78318"/>
                </a:lnTo>
                <a:lnTo>
                  <a:pt x="976952" y="38517"/>
                </a:lnTo>
                <a:lnTo>
                  <a:pt x="946940" y="10556"/>
                </a:lnTo>
                <a:lnTo>
                  <a:pt x="905890" y="0"/>
                </a:lnTo>
                <a:close/>
              </a:path>
            </a:pathLst>
          </a:custGeom>
          <a:solidFill>
            <a:srgbClr val="0070C5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84650" y="4669408"/>
            <a:ext cx="990600" cy="508000"/>
          </a:xfrm>
          <a:custGeom>
            <a:avLst/>
            <a:gdLst/>
            <a:ahLst/>
            <a:cxnLst/>
            <a:rect l="l" t="t" r="r" b="b"/>
            <a:pathLst>
              <a:path w="990600" h="508000">
                <a:moveTo>
                  <a:pt x="0" y="84708"/>
                </a:moveTo>
                <a:lnTo>
                  <a:pt x="10556" y="43659"/>
                </a:lnTo>
                <a:lnTo>
                  <a:pt x="38517" y="13647"/>
                </a:lnTo>
                <a:lnTo>
                  <a:pt x="78318" y="236"/>
                </a:lnTo>
                <a:lnTo>
                  <a:pt x="905890" y="0"/>
                </a:lnTo>
                <a:lnTo>
                  <a:pt x="920456" y="1241"/>
                </a:lnTo>
                <a:lnTo>
                  <a:pt x="958445" y="18218"/>
                </a:lnTo>
                <a:lnTo>
                  <a:pt x="983542" y="50743"/>
                </a:lnTo>
                <a:lnTo>
                  <a:pt x="990600" y="423291"/>
                </a:lnTo>
                <a:lnTo>
                  <a:pt x="989358" y="437856"/>
                </a:lnTo>
                <a:lnTo>
                  <a:pt x="972381" y="475845"/>
                </a:lnTo>
                <a:lnTo>
                  <a:pt x="939856" y="500942"/>
                </a:lnTo>
                <a:lnTo>
                  <a:pt x="84709" y="508000"/>
                </a:lnTo>
                <a:lnTo>
                  <a:pt x="70143" y="506758"/>
                </a:lnTo>
                <a:lnTo>
                  <a:pt x="32154" y="489781"/>
                </a:lnTo>
                <a:lnTo>
                  <a:pt x="7057" y="457256"/>
                </a:lnTo>
                <a:lnTo>
                  <a:pt x="0" y="84708"/>
                </a:lnTo>
                <a:close/>
              </a:path>
            </a:pathLst>
          </a:custGeom>
          <a:ln w="38100">
            <a:solidFill>
              <a:srgbClr val="111111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84650" y="5583808"/>
            <a:ext cx="990600" cy="508000"/>
          </a:xfrm>
          <a:custGeom>
            <a:avLst/>
            <a:gdLst/>
            <a:ahLst/>
            <a:cxnLst/>
            <a:rect l="l" t="t" r="r" b="b"/>
            <a:pathLst>
              <a:path w="990600" h="508000">
                <a:moveTo>
                  <a:pt x="905890" y="0"/>
                </a:moveTo>
                <a:lnTo>
                  <a:pt x="78318" y="236"/>
                </a:lnTo>
                <a:lnTo>
                  <a:pt x="38517" y="13647"/>
                </a:lnTo>
                <a:lnTo>
                  <a:pt x="10556" y="43659"/>
                </a:lnTo>
                <a:lnTo>
                  <a:pt x="0" y="84709"/>
                </a:lnTo>
                <a:lnTo>
                  <a:pt x="234" y="429677"/>
                </a:lnTo>
                <a:lnTo>
                  <a:pt x="13637" y="469448"/>
                </a:lnTo>
                <a:lnTo>
                  <a:pt x="43651" y="497426"/>
                </a:lnTo>
                <a:lnTo>
                  <a:pt x="84709" y="508000"/>
                </a:lnTo>
                <a:lnTo>
                  <a:pt x="912252" y="507765"/>
                </a:lnTo>
                <a:lnTo>
                  <a:pt x="952066" y="494348"/>
                </a:lnTo>
                <a:lnTo>
                  <a:pt x="980038" y="464332"/>
                </a:lnTo>
                <a:lnTo>
                  <a:pt x="990600" y="423329"/>
                </a:lnTo>
                <a:lnTo>
                  <a:pt x="990363" y="78318"/>
                </a:lnTo>
                <a:lnTo>
                  <a:pt x="976952" y="38517"/>
                </a:lnTo>
                <a:lnTo>
                  <a:pt x="946940" y="10556"/>
                </a:lnTo>
                <a:lnTo>
                  <a:pt x="905890" y="0"/>
                </a:lnTo>
                <a:close/>
              </a:path>
            </a:pathLst>
          </a:custGeom>
          <a:solidFill>
            <a:srgbClr val="05182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84650" y="5583808"/>
            <a:ext cx="990600" cy="508000"/>
          </a:xfrm>
          <a:custGeom>
            <a:avLst/>
            <a:gdLst/>
            <a:ahLst/>
            <a:cxnLst/>
            <a:rect l="l" t="t" r="r" b="b"/>
            <a:pathLst>
              <a:path w="990600" h="508000">
                <a:moveTo>
                  <a:pt x="0" y="84709"/>
                </a:moveTo>
                <a:lnTo>
                  <a:pt x="10556" y="43659"/>
                </a:lnTo>
                <a:lnTo>
                  <a:pt x="38517" y="13647"/>
                </a:lnTo>
                <a:lnTo>
                  <a:pt x="78318" y="236"/>
                </a:lnTo>
                <a:lnTo>
                  <a:pt x="905890" y="0"/>
                </a:lnTo>
                <a:lnTo>
                  <a:pt x="920456" y="1241"/>
                </a:lnTo>
                <a:lnTo>
                  <a:pt x="958445" y="18218"/>
                </a:lnTo>
                <a:lnTo>
                  <a:pt x="983542" y="50743"/>
                </a:lnTo>
                <a:lnTo>
                  <a:pt x="990600" y="423329"/>
                </a:lnTo>
                <a:lnTo>
                  <a:pt x="989357" y="437871"/>
                </a:lnTo>
                <a:lnTo>
                  <a:pt x="972374" y="475835"/>
                </a:lnTo>
                <a:lnTo>
                  <a:pt x="939836" y="500942"/>
                </a:lnTo>
                <a:lnTo>
                  <a:pt x="84709" y="508000"/>
                </a:lnTo>
                <a:lnTo>
                  <a:pt x="70139" y="506755"/>
                </a:lnTo>
                <a:lnTo>
                  <a:pt x="32144" y="489757"/>
                </a:lnTo>
                <a:lnTo>
                  <a:pt x="7048" y="457224"/>
                </a:lnTo>
                <a:lnTo>
                  <a:pt x="0" y="84709"/>
                </a:lnTo>
                <a:close/>
              </a:path>
            </a:pathLst>
          </a:custGeom>
          <a:ln w="25400">
            <a:solidFill>
              <a:srgbClr val="030E16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714718" y="3793108"/>
            <a:ext cx="990600" cy="508000"/>
          </a:xfrm>
          <a:custGeom>
            <a:avLst/>
            <a:gdLst/>
            <a:ahLst/>
            <a:cxnLst/>
            <a:rect l="l" t="t" r="r" b="b"/>
            <a:pathLst>
              <a:path w="990600" h="508000">
                <a:moveTo>
                  <a:pt x="906017" y="0"/>
                </a:moveTo>
                <a:lnTo>
                  <a:pt x="78334" y="236"/>
                </a:lnTo>
                <a:lnTo>
                  <a:pt x="38573" y="13647"/>
                </a:lnTo>
                <a:lnTo>
                  <a:pt x="10583" y="43659"/>
                </a:lnTo>
                <a:lnTo>
                  <a:pt x="0" y="84709"/>
                </a:lnTo>
                <a:lnTo>
                  <a:pt x="237" y="429681"/>
                </a:lnTo>
                <a:lnTo>
                  <a:pt x="13679" y="469482"/>
                </a:lnTo>
                <a:lnTo>
                  <a:pt x="43716" y="497443"/>
                </a:lnTo>
                <a:lnTo>
                  <a:pt x="84708" y="508000"/>
                </a:lnTo>
                <a:lnTo>
                  <a:pt x="912293" y="507771"/>
                </a:lnTo>
                <a:lnTo>
                  <a:pt x="952062" y="494386"/>
                </a:lnTo>
                <a:lnTo>
                  <a:pt x="980032" y="464367"/>
                </a:lnTo>
                <a:lnTo>
                  <a:pt x="990600" y="423291"/>
                </a:lnTo>
                <a:lnTo>
                  <a:pt x="990371" y="78416"/>
                </a:lnTo>
                <a:lnTo>
                  <a:pt x="976992" y="38569"/>
                </a:lnTo>
                <a:lnTo>
                  <a:pt x="947007" y="10571"/>
                </a:lnTo>
                <a:lnTo>
                  <a:pt x="906017" y="0"/>
                </a:lnTo>
                <a:close/>
              </a:path>
            </a:pathLst>
          </a:custGeom>
          <a:solidFill>
            <a:srgbClr val="0070C5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714718" y="3793108"/>
            <a:ext cx="990600" cy="508000"/>
          </a:xfrm>
          <a:custGeom>
            <a:avLst/>
            <a:gdLst/>
            <a:ahLst/>
            <a:cxnLst/>
            <a:rect l="l" t="t" r="r" b="b"/>
            <a:pathLst>
              <a:path w="990600" h="508000">
                <a:moveTo>
                  <a:pt x="0" y="84709"/>
                </a:moveTo>
                <a:lnTo>
                  <a:pt x="10583" y="43659"/>
                </a:lnTo>
                <a:lnTo>
                  <a:pt x="38573" y="13647"/>
                </a:lnTo>
                <a:lnTo>
                  <a:pt x="78334" y="236"/>
                </a:lnTo>
                <a:lnTo>
                  <a:pt x="906017" y="0"/>
                </a:lnTo>
                <a:lnTo>
                  <a:pt x="920558" y="1243"/>
                </a:lnTo>
                <a:lnTo>
                  <a:pt x="958502" y="18243"/>
                </a:lnTo>
                <a:lnTo>
                  <a:pt x="983573" y="50811"/>
                </a:lnTo>
                <a:lnTo>
                  <a:pt x="990600" y="423291"/>
                </a:lnTo>
                <a:lnTo>
                  <a:pt x="989356" y="437867"/>
                </a:lnTo>
                <a:lnTo>
                  <a:pt x="972365" y="475877"/>
                </a:lnTo>
                <a:lnTo>
                  <a:pt x="939840" y="500971"/>
                </a:lnTo>
                <a:lnTo>
                  <a:pt x="84708" y="508000"/>
                </a:lnTo>
                <a:lnTo>
                  <a:pt x="70175" y="506758"/>
                </a:lnTo>
                <a:lnTo>
                  <a:pt x="32208" y="489781"/>
                </a:lnTo>
                <a:lnTo>
                  <a:pt x="7076" y="457256"/>
                </a:lnTo>
                <a:lnTo>
                  <a:pt x="0" y="84709"/>
                </a:lnTo>
                <a:close/>
              </a:path>
            </a:pathLst>
          </a:custGeom>
          <a:ln w="38100">
            <a:solidFill>
              <a:srgbClr val="111111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714718" y="4694808"/>
            <a:ext cx="990600" cy="508000"/>
          </a:xfrm>
          <a:custGeom>
            <a:avLst/>
            <a:gdLst/>
            <a:ahLst/>
            <a:cxnLst/>
            <a:rect l="l" t="t" r="r" b="b"/>
            <a:pathLst>
              <a:path w="990600" h="508000">
                <a:moveTo>
                  <a:pt x="906017" y="0"/>
                </a:moveTo>
                <a:lnTo>
                  <a:pt x="78334" y="236"/>
                </a:lnTo>
                <a:lnTo>
                  <a:pt x="38573" y="13647"/>
                </a:lnTo>
                <a:lnTo>
                  <a:pt x="10583" y="43659"/>
                </a:lnTo>
                <a:lnTo>
                  <a:pt x="0" y="84708"/>
                </a:lnTo>
                <a:lnTo>
                  <a:pt x="237" y="429681"/>
                </a:lnTo>
                <a:lnTo>
                  <a:pt x="13679" y="469482"/>
                </a:lnTo>
                <a:lnTo>
                  <a:pt x="43716" y="497443"/>
                </a:lnTo>
                <a:lnTo>
                  <a:pt x="84708" y="508000"/>
                </a:lnTo>
                <a:lnTo>
                  <a:pt x="912293" y="507771"/>
                </a:lnTo>
                <a:lnTo>
                  <a:pt x="952062" y="494386"/>
                </a:lnTo>
                <a:lnTo>
                  <a:pt x="980032" y="464367"/>
                </a:lnTo>
                <a:lnTo>
                  <a:pt x="990600" y="423291"/>
                </a:lnTo>
                <a:lnTo>
                  <a:pt x="990371" y="78416"/>
                </a:lnTo>
                <a:lnTo>
                  <a:pt x="976992" y="38569"/>
                </a:lnTo>
                <a:lnTo>
                  <a:pt x="947007" y="10571"/>
                </a:lnTo>
                <a:lnTo>
                  <a:pt x="906017" y="0"/>
                </a:lnTo>
                <a:close/>
              </a:path>
            </a:pathLst>
          </a:custGeom>
          <a:solidFill>
            <a:srgbClr val="05182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14718" y="4694808"/>
            <a:ext cx="990600" cy="508000"/>
          </a:xfrm>
          <a:custGeom>
            <a:avLst/>
            <a:gdLst/>
            <a:ahLst/>
            <a:cxnLst/>
            <a:rect l="l" t="t" r="r" b="b"/>
            <a:pathLst>
              <a:path w="990600" h="508000">
                <a:moveTo>
                  <a:pt x="0" y="84708"/>
                </a:moveTo>
                <a:lnTo>
                  <a:pt x="10583" y="43659"/>
                </a:lnTo>
                <a:lnTo>
                  <a:pt x="38573" y="13647"/>
                </a:lnTo>
                <a:lnTo>
                  <a:pt x="78334" y="236"/>
                </a:lnTo>
                <a:lnTo>
                  <a:pt x="906017" y="0"/>
                </a:lnTo>
                <a:lnTo>
                  <a:pt x="920558" y="1243"/>
                </a:lnTo>
                <a:lnTo>
                  <a:pt x="958502" y="18243"/>
                </a:lnTo>
                <a:lnTo>
                  <a:pt x="983573" y="50811"/>
                </a:lnTo>
                <a:lnTo>
                  <a:pt x="990600" y="423291"/>
                </a:lnTo>
                <a:lnTo>
                  <a:pt x="989356" y="437867"/>
                </a:lnTo>
                <a:lnTo>
                  <a:pt x="972365" y="475877"/>
                </a:lnTo>
                <a:lnTo>
                  <a:pt x="939840" y="500971"/>
                </a:lnTo>
                <a:lnTo>
                  <a:pt x="84708" y="508000"/>
                </a:lnTo>
                <a:lnTo>
                  <a:pt x="70175" y="506758"/>
                </a:lnTo>
                <a:lnTo>
                  <a:pt x="32208" y="489781"/>
                </a:lnTo>
                <a:lnTo>
                  <a:pt x="7076" y="457256"/>
                </a:lnTo>
                <a:lnTo>
                  <a:pt x="0" y="84708"/>
                </a:lnTo>
                <a:close/>
              </a:path>
            </a:pathLst>
          </a:custGeom>
          <a:ln w="25400">
            <a:solidFill>
              <a:srgbClr val="030E16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14718" y="5609208"/>
            <a:ext cx="990600" cy="508000"/>
          </a:xfrm>
          <a:custGeom>
            <a:avLst/>
            <a:gdLst/>
            <a:ahLst/>
            <a:cxnLst/>
            <a:rect l="l" t="t" r="r" b="b"/>
            <a:pathLst>
              <a:path w="990600" h="508000">
                <a:moveTo>
                  <a:pt x="906017" y="0"/>
                </a:moveTo>
                <a:lnTo>
                  <a:pt x="78334" y="236"/>
                </a:lnTo>
                <a:lnTo>
                  <a:pt x="38573" y="13647"/>
                </a:lnTo>
                <a:lnTo>
                  <a:pt x="10583" y="43659"/>
                </a:lnTo>
                <a:lnTo>
                  <a:pt x="0" y="84709"/>
                </a:lnTo>
                <a:lnTo>
                  <a:pt x="234" y="429677"/>
                </a:lnTo>
                <a:lnTo>
                  <a:pt x="13669" y="469448"/>
                </a:lnTo>
                <a:lnTo>
                  <a:pt x="43707" y="497426"/>
                </a:lnTo>
                <a:lnTo>
                  <a:pt x="84708" y="508000"/>
                </a:lnTo>
                <a:lnTo>
                  <a:pt x="912264" y="507772"/>
                </a:lnTo>
                <a:lnTo>
                  <a:pt x="952047" y="494382"/>
                </a:lnTo>
                <a:lnTo>
                  <a:pt x="980027" y="464359"/>
                </a:lnTo>
                <a:lnTo>
                  <a:pt x="990600" y="423329"/>
                </a:lnTo>
                <a:lnTo>
                  <a:pt x="990371" y="78416"/>
                </a:lnTo>
                <a:lnTo>
                  <a:pt x="976992" y="38569"/>
                </a:lnTo>
                <a:lnTo>
                  <a:pt x="947007" y="10571"/>
                </a:lnTo>
                <a:lnTo>
                  <a:pt x="906017" y="0"/>
                </a:lnTo>
                <a:close/>
              </a:path>
            </a:pathLst>
          </a:custGeom>
          <a:solidFill>
            <a:srgbClr val="05182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714718" y="5609208"/>
            <a:ext cx="990600" cy="508000"/>
          </a:xfrm>
          <a:custGeom>
            <a:avLst/>
            <a:gdLst/>
            <a:ahLst/>
            <a:cxnLst/>
            <a:rect l="l" t="t" r="r" b="b"/>
            <a:pathLst>
              <a:path w="990600" h="508000">
                <a:moveTo>
                  <a:pt x="0" y="84709"/>
                </a:moveTo>
                <a:lnTo>
                  <a:pt x="10583" y="43659"/>
                </a:lnTo>
                <a:lnTo>
                  <a:pt x="38573" y="13647"/>
                </a:lnTo>
                <a:lnTo>
                  <a:pt x="78334" y="236"/>
                </a:lnTo>
                <a:lnTo>
                  <a:pt x="906017" y="0"/>
                </a:lnTo>
                <a:lnTo>
                  <a:pt x="920558" y="1243"/>
                </a:lnTo>
                <a:lnTo>
                  <a:pt x="958502" y="18243"/>
                </a:lnTo>
                <a:lnTo>
                  <a:pt x="983573" y="50811"/>
                </a:lnTo>
                <a:lnTo>
                  <a:pt x="990600" y="423329"/>
                </a:lnTo>
                <a:lnTo>
                  <a:pt x="989356" y="437881"/>
                </a:lnTo>
                <a:lnTo>
                  <a:pt x="972358" y="475868"/>
                </a:lnTo>
                <a:lnTo>
                  <a:pt x="939820" y="500971"/>
                </a:lnTo>
                <a:lnTo>
                  <a:pt x="84708" y="508000"/>
                </a:lnTo>
                <a:lnTo>
                  <a:pt x="70172" y="506755"/>
                </a:lnTo>
                <a:lnTo>
                  <a:pt x="32198" y="489757"/>
                </a:lnTo>
                <a:lnTo>
                  <a:pt x="7067" y="457224"/>
                </a:lnTo>
                <a:lnTo>
                  <a:pt x="0" y="84709"/>
                </a:lnTo>
                <a:close/>
              </a:path>
            </a:pathLst>
          </a:custGeom>
          <a:ln w="38100">
            <a:solidFill>
              <a:srgbClr val="111111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593698" y="4731129"/>
            <a:ext cx="1236345" cy="31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97205" algn="l"/>
              </a:tabLst>
            </a:pPr>
            <a:r>
              <a:rPr sz="1800" spc="-25" dirty="0">
                <a:solidFill>
                  <a:srgbClr val="FF0000"/>
                </a:solidFill>
                <a:latin typeface="Verdana"/>
                <a:cs typeface="Verdana"/>
              </a:rPr>
              <a:t>b</a:t>
            </a:r>
            <a:r>
              <a:rPr sz="1800" spc="-15" dirty="0">
                <a:solidFill>
                  <a:srgbClr val="FF0000"/>
                </a:solidFill>
                <a:latin typeface="Verdana"/>
                <a:cs typeface="Verdana"/>
              </a:rPr>
              <a:t>2</a:t>
            </a:r>
            <a:r>
              <a:rPr sz="1800" spc="0" dirty="0">
                <a:solidFill>
                  <a:srgbClr val="FF0000"/>
                </a:solidFill>
                <a:latin typeface="Verdana"/>
                <a:cs typeface="Verdana"/>
              </a:rPr>
              <a:t>	</a:t>
            </a:r>
            <a:r>
              <a:rPr sz="2000" spc="0" dirty="0">
                <a:solidFill>
                  <a:srgbClr val="FFFFFF"/>
                </a:solidFill>
                <a:latin typeface="Verdana"/>
                <a:cs typeface="Verdana"/>
              </a:rPr>
              <a:t>dat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019905" y="5683985"/>
            <a:ext cx="1236345" cy="31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97205" algn="l"/>
              </a:tabLst>
            </a:pPr>
            <a:r>
              <a:rPr sz="2700" spc="-22" baseline="1543" dirty="0">
                <a:solidFill>
                  <a:srgbClr val="FF0000"/>
                </a:solidFill>
                <a:latin typeface="Verdana"/>
                <a:cs typeface="Verdana"/>
              </a:rPr>
              <a:t>c3</a:t>
            </a:r>
            <a:r>
              <a:rPr sz="2700" spc="0" baseline="1543" dirty="0">
                <a:solidFill>
                  <a:srgbClr val="FF0000"/>
                </a:solidFill>
                <a:latin typeface="Verdana"/>
                <a:cs typeface="Verdana"/>
              </a:rPr>
              <a:t>	</a:t>
            </a:r>
            <a:r>
              <a:rPr sz="2000" spc="0" dirty="0">
                <a:solidFill>
                  <a:srgbClr val="FFFFFF"/>
                </a:solidFill>
                <a:latin typeface="Verdana"/>
                <a:cs typeface="Verdana"/>
              </a:rPr>
              <a:t>dat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834988" y="4794884"/>
            <a:ext cx="751205" cy="31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dat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372327" y="5709284"/>
            <a:ext cx="1214120" cy="31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74980" algn="l"/>
              </a:tabLst>
            </a:pPr>
            <a:r>
              <a:rPr sz="2700" spc="-37" baseline="1543" dirty="0">
                <a:solidFill>
                  <a:srgbClr val="FF0000"/>
                </a:solidFill>
                <a:latin typeface="Verdana"/>
                <a:cs typeface="Verdana"/>
              </a:rPr>
              <a:t>d</a:t>
            </a:r>
            <a:r>
              <a:rPr sz="2700" spc="-22" baseline="1543" dirty="0">
                <a:solidFill>
                  <a:srgbClr val="FF0000"/>
                </a:solidFill>
                <a:latin typeface="Verdana"/>
                <a:cs typeface="Verdana"/>
              </a:rPr>
              <a:t>3</a:t>
            </a:r>
            <a:r>
              <a:rPr sz="2700" spc="0" baseline="1543" dirty="0">
                <a:solidFill>
                  <a:srgbClr val="FF0000"/>
                </a:solidFill>
                <a:latin typeface="Verdana"/>
                <a:cs typeface="Verdana"/>
              </a:rPr>
              <a:t>	</a:t>
            </a:r>
            <a:r>
              <a:rPr sz="2000" spc="0" dirty="0">
                <a:solidFill>
                  <a:srgbClr val="FFFFFF"/>
                </a:solidFill>
                <a:latin typeface="Verdana"/>
                <a:cs typeface="Verdana"/>
              </a:rPr>
              <a:t>dat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09475" y="3820286"/>
            <a:ext cx="30797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FF0000"/>
                </a:solidFill>
                <a:latin typeface="Verdana"/>
                <a:cs typeface="Verdana"/>
              </a:rPr>
              <a:t>a1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10694" y="4768467"/>
            <a:ext cx="30797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FF0000"/>
                </a:solidFill>
                <a:latin typeface="Verdana"/>
                <a:cs typeface="Verdana"/>
              </a:rPr>
              <a:t>a2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10694" y="5674993"/>
            <a:ext cx="30797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FF0000"/>
                </a:solidFill>
                <a:latin typeface="Verdana"/>
                <a:cs typeface="Verdana"/>
              </a:rPr>
              <a:t>a3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593698" y="3883912"/>
            <a:ext cx="31178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Verdana"/>
                <a:cs typeface="Verdana"/>
              </a:rPr>
              <a:t>b1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593698" y="5674993"/>
            <a:ext cx="31178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5" dirty="0">
                <a:solidFill>
                  <a:srgbClr val="FF0000"/>
                </a:solidFill>
                <a:latin typeface="Verdana"/>
                <a:cs typeface="Verdana"/>
              </a:rPr>
              <a:t>b3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019905" y="3917440"/>
            <a:ext cx="28956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FF0000"/>
                </a:solidFill>
                <a:latin typeface="Verdana"/>
                <a:cs typeface="Verdana"/>
              </a:rPr>
              <a:t>c1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019905" y="4813299"/>
            <a:ext cx="28956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FF0000"/>
                </a:solidFill>
                <a:latin typeface="Verdana"/>
                <a:cs typeface="Verdana"/>
              </a:rPr>
              <a:t>c2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350356" y="3871086"/>
            <a:ext cx="31178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5" dirty="0">
                <a:solidFill>
                  <a:srgbClr val="FF0000"/>
                </a:solidFill>
                <a:latin typeface="Verdana"/>
                <a:cs typeface="Verdana"/>
              </a:rPr>
              <a:t>d1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350356" y="4832222"/>
            <a:ext cx="31178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Verdana"/>
                <a:cs typeface="Verdana"/>
              </a:rPr>
              <a:t>d2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282550" y="2808858"/>
            <a:ext cx="1301750" cy="683895"/>
          </a:xfrm>
          <a:custGeom>
            <a:avLst/>
            <a:gdLst/>
            <a:ahLst/>
            <a:cxnLst/>
            <a:rect l="l" t="t" r="r" b="b"/>
            <a:pathLst>
              <a:path w="1301750" h="683895">
                <a:moveTo>
                  <a:pt x="0" y="683895"/>
                </a:moveTo>
                <a:lnTo>
                  <a:pt x="1301750" y="0"/>
                </a:lnTo>
              </a:path>
            </a:pathLst>
          </a:custGeom>
          <a:ln w="9525">
            <a:solidFill>
              <a:srgbClr val="006EC5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584300" y="1672208"/>
            <a:ext cx="2082800" cy="768350"/>
          </a:xfrm>
          <a:custGeom>
            <a:avLst/>
            <a:gdLst/>
            <a:ahLst/>
            <a:cxnLst/>
            <a:rect l="l" t="t" r="r" b="b"/>
            <a:pathLst>
              <a:path w="2082800" h="768350">
                <a:moveTo>
                  <a:pt x="0" y="768350"/>
                </a:moveTo>
                <a:lnTo>
                  <a:pt x="2082800" y="0"/>
                </a:lnTo>
              </a:path>
            </a:pathLst>
          </a:custGeom>
          <a:ln w="9525">
            <a:solidFill>
              <a:srgbClr val="006EC5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667100" y="1672208"/>
            <a:ext cx="2063750" cy="768350"/>
          </a:xfrm>
          <a:custGeom>
            <a:avLst/>
            <a:gdLst/>
            <a:ahLst/>
            <a:cxnLst/>
            <a:rect l="l" t="t" r="r" b="b"/>
            <a:pathLst>
              <a:path w="2063750" h="768350">
                <a:moveTo>
                  <a:pt x="0" y="0"/>
                </a:moveTo>
                <a:lnTo>
                  <a:pt x="2063750" y="768350"/>
                </a:lnTo>
              </a:path>
            </a:pathLst>
          </a:custGeom>
          <a:ln w="9525">
            <a:solidFill>
              <a:srgbClr val="006EC5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807686" y="2808858"/>
            <a:ext cx="923163" cy="692150"/>
          </a:xfrm>
          <a:custGeom>
            <a:avLst/>
            <a:gdLst/>
            <a:ahLst/>
            <a:cxnLst/>
            <a:rect l="l" t="t" r="r" b="b"/>
            <a:pathLst>
              <a:path w="923163" h="692150">
                <a:moveTo>
                  <a:pt x="923163" y="0"/>
                </a:moveTo>
                <a:lnTo>
                  <a:pt x="0" y="692150"/>
                </a:lnTo>
              </a:path>
            </a:pathLst>
          </a:custGeom>
          <a:ln w="9524">
            <a:solidFill>
              <a:srgbClr val="006EC5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730850" y="2808858"/>
            <a:ext cx="1422780" cy="692150"/>
          </a:xfrm>
          <a:custGeom>
            <a:avLst/>
            <a:gdLst/>
            <a:ahLst/>
            <a:cxnLst/>
            <a:rect l="l" t="t" r="r" b="b"/>
            <a:pathLst>
              <a:path w="1422780" h="692150">
                <a:moveTo>
                  <a:pt x="0" y="0"/>
                </a:moveTo>
                <a:lnTo>
                  <a:pt x="1422780" y="692150"/>
                </a:lnTo>
              </a:path>
            </a:pathLst>
          </a:custGeom>
          <a:ln w="9525">
            <a:solidFill>
              <a:srgbClr val="006EC5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584300" y="2808858"/>
            <a:ext cx="804037" cy="692150"/>
          </a:xfrm>
          <a:custGeom>
            <a:avLst/>
            <a:gdLst/>
            <a:ahLst/>
            <a:cxnLst/>
            <a:rect l="l" t="t" r="r" b="b"/>
            <a:pathLst>
              <a:path w="804037" h="692150">
                <a:moveTo>
                  <a:pt x="0" y="0"/>
                </a:moveTo>
                <a:lnTo>
                  <a:pt x="804037" y="692150"/>
                </a:lnTo>
              </a:path>
            </a:pathLst>
          </a:custGeom>
          <a:ln w="9525">
            <a:solidFill>
              <a:srgbClr val="006EC5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556414" y="3152138"/>
            <a:ext cx="71691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4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ack1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299945" y="3168267"/>
            <a:ext cx="71755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4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ack2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233768" y="3176523"/>
            <a:ext cx="71691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4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ack4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097376" y="3176523"/>
            <a:ext cx="71691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4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ack3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383507" y="3836923"/>
            <a:ext cx="990600" cy="508000"/>
          </a:xfrm>
          <a:custGeom>
            <a:avLst/>
            <a:gdLst/>
            <a:ahLst/>
            <a:cxnLst/>
            <a:rect l="l" t="t" r="r" b="b"/>
            <a:pathLst>
              <a:path w="990600" h="508000">
                <a:moveTo>
                  <a:pt x="905890" y="0"/>
                </a:moveTo>
                <a:lnTo>
                  <a:pt x="78318" y="237"/>
                </a:lnTo>
                <a:lnTo>
                  <a:pt x="38517" y="13679"/>
                </a:lnTo>
                <a:lnTo>
                  <a:pt x="10556" y="43716"/>
                </a:lnTo>
                <a:lnTo>
                  <a:pt x="0" y="84709"/>
                </a:lnTo>
                <a:lnTo>
                  <a:pt x="228" y="429693"/>
                </a:lnTo>
                <a:lnTo>
                  <a:pt x="13613" y="469462"/>
                </a:lnTo>
                <a:lnTo>
                  <a:pt x="43632" y="497432"/>
                </a:lnTo>
                <a:lnTo>
                  <a:pt x="84708" y="508000"/>
                </a:lnTo>
                <a:lnTo>
                  <a:pt x="912167" y="507771"/>
                </a:lnTo>
                <a:lnTo>
                  <a:pt x="951973" y="494392"/>
                </a:lnTo>
                <a:lnTo>
                  <a:pt x="980001" y="464407"/>
                </a:lnTo>
                <a:lnTo>
                  <a:pt x="990600" y="423418"/>
                </a:lnTo>
                <a:lnTo>
                  <a:pt x="990362" y="78334"/>
                </a:lnTo>
                <a:lnTo>
                  <a:pt x="976920" y="38573"/>
                </a:lnTo>
                <a:lnTo>
                  <a:pt x="946883" y="10583"/>
                </a:lnTo>
                <a:lnTo>
                  <a:pt x="905890" y="0"/>
                </a:lnTo>
                <a:close/>
              </a:path>
            </a:pathLst>
          </a:custGeom>
          <a:solidFill>
            <a:srgbClr val="0070C5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383507" y="3836923"/>
            <a:ext cx="990600" cy="508000"/>
          </a:xfrm>
          <a:custGeom>
            <a:avLst/>
            <a:gdLst/>
            <a:ahLst/>
            <a:cxnLst/>
            <a:rect l="l" t="t" r="r" b="b"/>
            <a:pathLst>
              <a:path w="990600" h="508000">
                <a:moveTo>
                  <a:pt x="0" y="84709"/>
                </a:moveTo>
                <a:lnTo>
                  <a:pt x="10556" y="43716"/>
                </a:lnTo>
                <a:lnTo>
                  <a:pt x="38517" y="13679"/>
                </a:lnTo>
                <a:lnTo>
                  <a:pt x="78318" y="237"/>
                </a:lnTo>
                <a:lnTo>
                  <a:pt x="905890" y="0"/>
                </a:lnTo>
                <a:lnTo>
                  <a:pt x="920424" y="1245"/>
                </a:lnTo>
                <a:lnTo>
                  <a:pt x="958391" y="18257"/>
                </a:lnTo>
                <a:lnTo>
                  <a:pt x="983523" y="50797"/>
                </a:lnTo>
                <a:lnTo>
                  <a:pt x="990600" y="423418"/>
                </a:lnTo>
                <a:lnTo>
                  <a:pt x="989352" y="437958"/>
                </a:lnTo>
                <a:lnTo>
                  <a:pt x="972316" y="475902"/>
                </a:lnTo>
                <a:lnTo>
                  <a:pt x="939734" y="500973"/>
                </a:lnTo>
                <a:lnTo>
                  <a:pt x="84708" y="508000"/>
                </a:lnTo>
                <a:lnTo>
                  <a:pt x="70132" y="506756"/>
                </a:lnTo>
                <a:lnTo>
                  <a:pt x="32122" y="489765"/>
                </a:lnTo>
                <a:lnTo>
                  <a:pt x="7028" y="457240"/>
                </a:lnTo>
                <a:lnTo>
                  <a:pt x="0" y="84709"/>
                </a:lnTo>
                <a:close/>
              </a:path>
            </a:pathLst>
          </a:custGeom>
          <a:ln w="38100">
            <a:solidFill>
              <a:srgbClr val="111111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08484" y="4668265"/>
            <a:ext cx="990650" cy="508000"/>
          </a:xfrm>
          <a:custGeom>
            <a:avLst/>
            <a:gdLst/>
            <a:ahLst/>
            <a:cxnLst/>
            <a:rect l="l" t="t" r="r" b="b"/>
            <a:pathLst>
              <a:path w="990650" h="508000">
                <a:moveTo>
                  <a:pt x="905941" y="0"/>
                </a:moveTo>
                <a:lnTo>
                  <a:pt x="78319" y="233"/>
                </a:lnTo>
                <a:lnTo>
                  <a:pt x="38547" y="13633"/>
                </a:lnTo>
                <a:lnTo>
                  <a:pt x="10571" y="43648"/>
                </a:lnTo>
                <a:lnTo>
                  <a:pt x="0" y="84709"/>
                </a:lnTo>
                <a:lnTo>
                  <a:pt x="233" y="429626"/>
                </a:lnTo>
                <a:lnTo>
                  <a:pt x="13644" y="469405"/>
                </a:lnTo>
                <a:lnTo>
                  <a:pt x="43655" y="497410"/>
                </a:lnTo>
                <a:lnTo>
                  <a:pt x="84658" y="508000"/>
                </a:lnTo>
                <a:lnTo>
                  <a:pt x="912316" y="507762"/>
                </a:lnTo>
                <a:lnTo>
                  <a:pt x="952077" y="494320"/>
                </a:lnTo>
                <a:lnTo>
                  <a:pt x="980067" y="464283"/>
                </a:lnTo>
                <a:lnTo>
                  <a:pt x="990650" y="423291"/>
                </a:lnTo>
                <a:lnTo>
                  <a:pt x="990413" y="78318"/>
                </a:lnTo>
                <a:lnTo>
                  <a:pt x="976971" y="38517"/>
                </a:lnTo>
                <a:lnTo>
                  <a:pt x="946934" y="10556"/>
                </a:lnTo>
                <a:lnTo>
                  <a:pt x="905941" y="0"/>
                </a:lnTo>
                <a:close/>
              </a:path>
            </a:pathLst>
          </a:custGeom>
          <a:solidFill>
            <a:srgbClr val="0070C5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08484" y="4668265"/>
            <a:ext cx="990650" cy="508000"/>
          </a:xfrm>
          <a:custGeom>
            <a:avLst/>
            <a:gdLst/>
            <a:ahLst/>
            <a:cxnLst/>
            <a:rect l="l" t="t" r="r" b="b"/>
            <a:pathLst>
              <a:path w="990650" h="508000">
                <a:moveTo>
                  <a:pt x="0" y="84709"/>
                </a:moveTo>
                <a:lnTo>
                  <a:pt x="10571" y="43648"/>
                </a:lnTo>
                <a:lnTo>
                  <a:pt x="38547" y="13633"/>
                </a:lnTo>
                <a:lnTo>
                  <a:pt x="78319" y="233"/>
                </a:lnTo>
                <a:lnTo>
                  <a:pt x="905941" y="0"/>
                </a:lnTo>
                <a:lnTo>
                  <a:pt x="920475" y="1241"/>
                </a:lnTo>
                <a:lnTo>
                  <a:pt x="958442" y="18218"/>
                </a:lnTo>
                <a:lnTo>
                  <a:pt x="983574" y="50743"/>
                </a:lnTo>
                <a:lnTo>
                  <a:pt x="990650" y="423291"/>
                </a:lnTo>
                <a:lnTo>
                  <a:pt x="989405" y="437824"/>
                </a:lnTo>
                <a:lnTo>
                  <a:pt x="972393" y="475791"/>
                </a:lnTo>
                <a:lnTo>
                  <a:pt x="939852" y="500923"/>
                </a:lnTo>
                <a:lnTo>
                  <a:pt x="84658" y="508000"/>
                </a:lnTo>
                <a:lnTo>
                  <a:pt x="70115" y="506753"/>
                </a:lnTo>
                <a:lnTo>
                  <a:pt x="32153" y="489732"/>
                </a:lnTo>
                <a:lnTo>
                  <a:pt x="7052" y="457175"/>
                </a:lnTo>
                <a:lnTo>
                  <a:pt x="0" y="84709"/>
                </a:lnTo>
                <a:close/>
              </a:path>
            </a:pathLst>
          </a:custGeom>
          <a:ln w="38100">
            <a:solidFill>
              <a:srgbClr val="111111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08471" y="5582665"/>
            <a:ext cx="990663" cy="507987"/>
          </a:xfrm>
          <a:custGeom>
            <a:avLst/>
            <a:gdLst/>
            <a:ahLst/>
            <a:cxnLst/>
            <a:rect l="l" t="t" r="r" b="b"/>
            <a:pathLst>
              <a:path w="990663" h="507987">
                <a:moveTo>
                  <a:pt x="905954" y="0"/>
                </a:moveTo>
                <a:lnTo>
                  <a:pt x="78322" y="234"/>
                </a:lnTo>
                <a:lnTo>
                  <a:pt x="38551" y="13637"/>
                </a:lnTo>
                <a:lnTo>
                  <a:pt x="10573" y="43651"/>
                </a:lnTo>
                <a:lnTo>
                  <a:pt x="0" y="84709"/>
                </a:lnTo>
                <a:lnTo>
                  <a:pt x="232" y="429635"/>
                </a:lnTo>
                <a:lnTo>
                  <a:pt x="13641" y="469420"/>
                </a:lnTo>
                <a:lnTo>
                  <a:pt x="43659" y="497409"/>
                </a:lnTo>
                <a:lnTo>
                  <a:pt x="84670" y="507987"/>
                </a:lnTo>
                <a:lnTo>
                  <a:pt x="912299" y="507752"/>
                </a:lnTo>
                <a:lnTo>
                  <a:pt x="952074" y="494335"/>
                </a:lnTo>
                <a:lnTo>
                  <a:pt x="980075" y="464319"/>
                </a:lnTo>
                <a:lnTo>
                  <a:pt x="990663" y="423316"/>
                </a:lnTo>
                <a:lnTo>
                  <a:pt x="990426" y="78318"/>
                </a:lnTo>
                <a:lnTo>
                  <a:pt x="976984" y="38517"/>
                </a:lnTo>
                <a:lnTo>
                  <a:pt x="946947" y="10556"/>
                </a:lnTo>
                <a:lnTo>
                  <a:pt x="905954" y="0"/>
                </a:lnTo>
                <a:close/>
              </a:path>
            </a:pathLst>
          </a:custGeom>
          <a:solidFill>
            <a:srgbClr val="0070C5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08471" y="5582665"/>
            <a:ext cx="990663" cy="507987"/>
          </a:xfrm>
          <a:custGeom>
            <a:avLst/>
            <a:gdLst/>
            <a:ahLst/>
            <a:cxnLst/>
            <a:rect l="l" t="t" r="r" b="b"/>
            <a:pathLst>
              <a:path w="990663" h="507987">
                <a:moveTo>
                  <a:pt x="0" y="84709"/>
                </a:moveTo>
                <a:lnTo>
                  <a:pt x="10573" y="43651"/>
                </a:lnTo>
                <a:lnTo>
                  <a:pt x="38551" y="13637"/>
                </a:lnTo>
                <a:lnTo>
                  <a:pt x="78322" y="234"/>
                </a:lnTo>
                <a:lnTo>
                  <a:pt x="905954" y="0"/>
                </a:lnTo>
                <a:lnTo>
                  <a:pt x="920488" y="1241"/>
                </a:lnTo>
                <a:lnTo>
                  <a:pt x="958455" y="18218"/>
                </a:lnTo>
                <a:lnTo>
                  <a:pt x="983587" y="50743"/>
                </a:lnTo>
                <a:lnTo>
                  <a:pt x="990663" y="423316"/>
                </a:lnTo>
                <a:lnTo>
                  <a:pt x="989417" y="437858"/>
                </a:lnTo>
                <a:lnTo>
                  <a:pt x="972398" y="475822"/>
                </a:lnTo>
                <a:lnTo>
                  <a:pt x="939845" y="500929"/>
                </a:lnTo>
                <a:lnTo>
                  <a:pt x="84670" y="507987"/>
                </a:lnTo>
                <a:lnTo>
                  <a:pt x="70125" y="506742"/>
                </a:lnTo>
                <a:lnTo>
                  <a:pt x="32154" y="489736"/>
                </a:lnTo>
                <a:lnTo>
                  <a:pt x="7048" y="457191"/>
                </a:lnTo>
                <a:lnTo>
                  <a:pt x="0" y="84709"/>
                </a:lnTo>
                <a:close/>
              </a:path>
            </a:pathLst>
          </a:custGeom>
          <a:ln w="38100">
            <a:solidFill>
              <a:srgbClr val="111111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01752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HD</a:t>
            </a:r>
            <a:r>
              <a:rPr sz="3000" b="1" spc="5" dirty="0">
                <a:solidFill>
                  <a:srgbClr val="0070C5"/>
                </a:solidFill>
                <a:latin typeface="Verdana"/>
                <a:cs typeface="Verdana"/>
              </a:rPr>
              <a:t>FS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可靠性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对于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DataNod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节点失效的问题：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240665" algn="l"/>
              </a:tabLst>
            </a:pPr>
            <a:r>
              <a:rPr sz="2200" spc="-10" dirty="0">
                <a:solidFill>
                  <a:srgbClr val="051821"/>
                </a:solidFill>
                <a:latin typeface="Arial"/>
                <a:cs typeface="Arial"/>
              </a:rPr>
              <a:t>•	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通过心跳信息来获得节点的情况</a:t>
            </a:r>
            <a:endParaRPr sz="22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240665" algn="l"/>
              </a:tabLst>
            </a:pPr>
            <a:r>
              <a:rPr sz="2200" spc="-10" dirty="0">
                <a:solidFill>
                  <a:srgbClr val="051821"/>
                </a:solidFill>
                <a:latin typeface="Arial"/>
                <a:cs typeface="Arial"/>
              </a:rPr>
              <a:t>•	</a:t>
            </a:r>
            <a:r>
              <a:rPr sz="2200" spc="-25" dirty="0">
                <a:solidFill>
                  <a:srgbClr val="051821"/>
                </a:solidFill>
                <a:latin typeface="Verdana"/>
                <a:cs typeface="Verdana"/>
              </a:rPr>
              <a:t>NameNode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可以</a:t>
            </a:r>
            <a:r>
              <a:rPr sz="2200" spc="-35" dirty="0">
                <a:solidFill>
                  <a:srgbClr val="051821"/>
                </a:solidFill>
                <a:latin typeface="微软雅黑"/>
                <a:cs typeface="微软雅黑"/>
              </a:rPr>
              <a:t>进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行节点失效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时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候的数据重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新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分布</a:t>
            </a:r>
            <a:endParaRPr sz="2200">
              <a:latin typeface="微软雅黑"/>
              <a:cs typeface="微软雅黑"/>
            </a:endParaRPr>
          </a:p>
          <a:p>
            <a:pPr marL="12700" marR="6350">
              <a:lnSpc>
                <a:spcPct val="176100"/>
              </a:lnSpc>
              <a:spcBef>
                <a:spcPts val="5"/>
              </a:spcBef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集群数据的重新进行负载均衡 数据的完整性通过数</a:t>
            </a:r>
            <a:r>
              <a:rPr sz="2400" spc="5" dirty="0">
                <a:solidFill>
                  <a:srgbClr val="051821"/>
                </a:solidFill>
                <a:latin typeface="微软雅黑"/>
                <a:cs typeface="微软雅黑"/>
              </a:rPr>
              <a:t>据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校验获得 如果元数据磁盘失效，处理的办法：使用多个元数据的映像文</a:t>
            </a:r>
            <a:endParaRPr sz="2400">
              <a:latin typeface="微软雅黑"/>
              <a:cs typeface="微软雅黑"/>
            </a:endParaRPr>
          </a:p>
          <a:p>
            <a:pPr marL="12700" marR="180340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件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FsImag</a:t>
            </a:r>
            <a:r>
              <a:rPr sz="2400" spc="-15" dirty="0">
                <a:solidFill>
                  <a:srgbClr val="051821"/>
                </a:solidFill>
                <a:latin typeface="微软雅黑"/>
                <a:cs typeface="微软雅黑"/>
              </a:rPr>
              <a:t>，使用元数据的修改日</a:t>
            </a:r>
            <a:r>
              <a:rPr sz="2400" spc="5" dirty="0">
                <a:solidFill>
                  <a:srgbClr val="051821"/>
                </a:solidFill>
                <a:latin typeface="微软雅黑"/>
                <a:cs typeface="微软雅黑"/>
              </a:rPr>
              <a:t>志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EditLo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g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，以及通过检查 点的方式进行恢复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ts val="2150"/>
              </a:lnSpc>
              <a:spcBef>
                <a:spcPts val="48"/>
              </a:spcBef>
            </a:pPr>
            <a:endParaRPr sz="2150"/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快照方式：快照方式可以进行数据的回滚</a:t>
            </a:r>
            <a:endParaRPr sz="24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573400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771800" y="2852936"/>
            <a:ext cx="3783965" cy="59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5" dirty="0">
                <a:latin typeface="Verdana"/>
                <a:cs typeface="Verdana"/>
              </a:rPr>
              <a:t>HDF</a:t>
            </a:r>
            <a:r>
              <a:rPr sz="3800" spc="0" dirty="0">
                <a:latin typeface="Verdana"/>
                <a:cs typeface="Verdana"/>
              </a:rPr>
              <a:t>S</a:t>
            </a:r>
            <a:r>
              <a:rPr sz="3800" spc="0" dirty="0">
                <a:latin typeface="微软雅黑"/>
                <a:cs typeface="微软雅黑"/>
              </a:rPr>
              <a:t>的交互操作</a:t>
            </a:r>
            <a:endParaRPr sz="3800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4397661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HD</a:t>
            </a:r>
            <a:r>
              <a:rPr sz="3000" b="1" spc="5" dirty="0">
                <a:solidFill>
                  <a:srgbClr val="0070C5"/>
                </a:solidFill>
                <a:latin typeface="Verdana"/>
                <a:cs typeface="Verdana"/>
              </a:rPr>
              <a:t>FS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简单交互交互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7743" y="1208532"/>
            <a:ext cx="8673084" cy="464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6595" y="1184147"/>
            <a:ext cx="7744968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5724" y="1236205"/>
            <a:ext cx="8578215" cy="3693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724" y="1236205"/>
            <a:ext cx="8578215" cy="369328"/>
          </a:xfrm>
          <a:custGeom>
            <a:avLst/>
            <a:gdLst/>
            <a:ahLst/>
            <a:cxnLst/>
            <a:rect l="l" t="t" r="r" b="b"/>
            <a:pathLst>
              <a:path w="8578215" h="369328">
                <a:moveTo>
                  <a:pt x="0" y="369328"/>
                </a:moveTo>
                <a:lnTo>
                  <a:pt x="8578215" y="369328"/>
                </a:lnTo>
                <a:lnTo>
                  <a:pt x="8578215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ln w="9525">
            <a:solidFill>
              <a:srgbClr val="A3CD34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3172" y="1679448"/>
            <a:ext cx="8677656" cy="1295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2023" y="1655064"/>
            <a:ext cx="8034528" cy="13944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0022" y="1707337"/>
            <a:ext cx="8583930" cy="12003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0022" y="1707337"/>
            <a:ext cx="8583930" cy="1200327"/>
          </a:xfrm>
          <a:custGeom>
            <a:avLst/>
            <a:gdLst/>
            <a:ahLst/>
            <a:cxnLst/>
            <a:rect l="l" t="t" r="r" b="b"/>
            <a:pathLst>
              <a:path w="8583930" h="1200327">
                <a:moveTo>
                  <a:pt x="0" y="1200327"/>
                </a:moveTo>
                <a:lnTo>
                  <a:pt x="8583930" y="1200327"/>
                </a:lnTo>
                <a:lnTo>
                  <a:pt x="8583930" y="0"/>
                </a:lnTo>
                <a:lnTo>
                  <a:pt x="0" y="0"/>
                </a:lnTo>
                <a:lnTo>
                  <a:pt x="0" y="1200327"/>
                </a:lnTo>
                <a:close/>
              </a:path>
            </a:pathLst>
          </a:custGeom>
          <a:ln w="9525">
            <a:solidFill>
              <a:srgbClr val="00408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2315" y="2953511"/>
            <a:ext cx="8668512" cy="4648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1168" y="2929127"/>
            <a:ext cx="7866888" cy="571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9140" y="2980931"/>
            <a:ext cx="8574786" cy="3693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9140" y="2980931"/>
            <a:ext cx="8574786" cy="369328"/>
          </a:xfrm>
          <a:custGeom>
            <a:avLst/>
            <a:gdLst/>
            <a:ahLst/>
            <a:cxnLst/>
            <a:rect l="l" t="t" r="r" b="b"/>
            <a:pathLst>
              <a:path w="8574786" h="369328">
                <a:moveTo>
                  <a:pt x="0" y="369328"/>
                </a:moveTo>
                <a:lnTo>
                  <a:pt x="8574786" y="369328"/>
                </a:lnTo>
                <a:lnTo>
                  <a:pt x="8574786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ln w="9525">
            <a:solidFill>
              <a:srgbClr val="006EC5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2315" y="3467100"/>
            <a:ext cx="8668512" cy="7406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1168" y="3442715"/>
            <a:ext cx="8694420" cy="8458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9140" y="3494252"/>
            <a:ext cx="8574786" cy="64632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9140" y="3494252"/>
            <a:ext cx="8574786" cy="646328"/>
          </a:xfrm>
          <a:custGeom>
            <a:avLst/>
            <a:gdLst/>
            <a:ahLst/>
            <a:cxnLst/>
            <a:rect l="l" t="t" r="r" b="b"/>
            <a:pathLst>
              <a:path w="8574786" h="646328">
                <a:moveTo>
                  <a:pt x="0" y="646328"/>
                </a:moveTo>
                <a:lnTo>
                  <a:pt x="8574786" y="646328"/>
                </a:lnTo>
                <a:lnTo>
                  <a:pt x="8574786" y="0"/>
                </a:lnTo>
                <a:lnTo>
                  <a:pt x="0" y="0"/>
                </a:lnTo>
                <a:lnTo>
                  <a:pt x="0" y="646328"/>
                </a:lnTo>
                <a:close/>
              </a:path>
            </a:pathLst>
          </a:custGeom>
          <a:ln w="9525">
            <a:solidFill>
              <a:srgbClr val="00ACEE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58851" y="1274698"/>
            <a:ext cx="8370570" cy="282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ct val="100000"/>
              </a:lnSpc>
              <a:tabLst>
                <a:tab pos="5723255" algn="l"/>
              </a:tabLst>
            </a:pP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som</a:t>
            </a:r>
            <a:r>
              <a:rPr sz="1800" spc="-2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one@</a:t>
            </a:r>
            <a:r>
              <a:rPr sz="1800" spc="-2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1800" spc="-30" dirty="0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ynod</a:t>
            </a:r>
            <a:r>
              <a:rPr sz="1800" spc="-2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051821"/>
                </a:solidFill>
                <a:latin typeface="Verdana"/>
                <a:cs typeface="Verdana"/>
              </a:rPr>
              <a:t>:ha</a:t>
            </a:r>
            <a:r>
              <a:rPr sz="1800" spc="-25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oo</a:t>
            </a:r>
            <a:r>
              <a:rPr sz="1800" spc="-2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$</a:t>
            </a:r>
            <a:r>
              <a:rPr sz="1800" spc="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51821"/>
                </a:solidFill>
                <a:latin typeface="Verdana"/>
                <a:cs typeface="Verdana"/>
              </a:rPr>
              <a:t>b</a:t>
            </a:r>
            <a:r>
              <a:rPr sz="1800" spc="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n/ha</a:t>
            </a:r>
            <a:r>
              <a:rPr sz="1800" spc="-25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oop</a:t>
            </a:r>
            <a:r>
              <a:rPr sz="1800" spc="-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51821"/>
                </a:solidFill>
                <a:latin typeface="Verdana"/>
                <a:cs typeface="Verdana"/>
              </a:rPr>
              <a:t>dfs</a:t>
            </a:r>
            <a:r>
              <a:rPr sz="1800" spc="1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51821"/>
                </a:solidFill>
                <a:latin typeface="Verdana"/>
                <a:cs typeface="Verdana"/>
              </a:rPr>
              <a:t>–</a:t>
            </a:r>
            <a:r>
              <a:rPr sz="1800" spc="10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1800" spc="0" dirty="0">
                <a:solidFill>
                  <a:srgbClr val="051821"/>
                </a:solidFill>
                <a:latin typeface="Verdana"/>
                <a:cs typeface="Verdana"/>
              </a:rPr>
              <a:t>s	</a:t>
            </a:r>
            <a:r>
              <a:rPr sz="1800" spc="0" dirty="0">
                <a:solidFill>
                  <a:srgbClr val="051821"/>
                </a:solidFill>
                <a:latin typeface="微软雅黑"/>
                <a:cs typeface="微软雅黑"/>
              </a:rPr>
              <a:t>列目录中的内容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som</a:t>
            </a:r>
            <a:r>
              <a:rPr sz="1800" spc="-2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one@</a:t>
            </a:r>
            <a:r>
              <a:rPr sz="1800" spc="-2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1800" spc="-30" dirty="0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ynod</a:t>
            </a:r>
            <a:r>
              <a:rPr sz="1800" spc="-2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051821"/>
                </a:solidFill>
                <a:latin typeface="Verdana"/>
                <a:cs typeface="Verdana"/>
              </a:rPr>
              <a:t>:ha</a:t>
            </a:r>
            <a:r>
              <a:rPr sz="1800" spc="-25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oo</a:t>
            </a:r>
            <a:r>
              <a:rPr sz="1800" spc="-2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$</a:t>
            </a:r>
            <a:r>
              <a:rPr sz="1800" spc="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51821"/>
                </a:solidFill>
                <a:latin typeface="Verdana"/>
                <a:cs typeface="Verdana"/>
              </a:rPr>
              <a:t>b</a:t>
            </a:r>
            <a:r>
              <a:rPr sz="1800" spc="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n/ha</a:t>
            </a:r>
            <a:r>
              <a:rPr sz="1800" spc="-25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oop</a:t>
            </a:r>
            <a:r>
              <a:rPr sz="1800" spc="-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51821"/>
                </a:solidFill>
                <a:latin typeface="Verdana"/>
                <a:cs typeface="Verdana"/>
              </a:rPr>
              <a:t>dfs</a:t>
            </a:r>
            <a:r>
              <a:rPr sz="1800" spc="1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51821"/>
                </a:solidFill>
                <a:latin typeface="Verdana"/>
                <a:cs typeface="Verdana"/>
              </a:rPr>
              <a:t>-</a:t>
            </a:r>
            <a:r>
              <a:rPr sz="1800" spc="10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1800" spc="0" dirty="0">
                <a:solidFill>
                  <a:srgbClr val="051821"/>
                </a:solidFill>
                <a:latin typeface="Verdana"/>
                <a:cs typeface="Verdana"/>
              </a:rPr>
              <a:t>s / </a:t>
            </a:r>
            <a:r>
              <a:rPr sz="1800" spc="0" dirty="0">
                <a:solidFill>
                  <a:srgbClr val="051821"/>
                </a:solidFill>
                <a:latin typeface="微软雅黑"/>
                <a:cs typeface="微软雅黑"/>
              </a:rPr>
              <a:t>列根目录中的内容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spc="-65" dirty="0">
                <a:solidFill>
                  <a:srgbClr val="051821"/>
                </a:solidFill>
                <a:latin typeface="Verdana"/>
                <a:cs typeface="Verdana"/>
              </a:rPr>
              <a:t>F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ound</a:t>
            </a:r>
            <a:r>
              <a:rPr sz="18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2</a:t>
            </a:r>
            <a:r>
              <a:rPr sz="1800" spc="5" dirty="0">
                <a:solidFill>
                  <a:srgbClr val="051821"/>
                </a:solidFill>
                <a:latin typeface="Verdana"/>
                <a:cs typeface="Verdana"/>
              </a:rPr>
              <a:t> i</a:t>
            </a:r>
            <a:r>
              <a:rPr sz="1800" spc="-1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1800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ms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rwx</a:t>
            </a:r>
            <a:r>
              <a:rPr sz="1800" spc="-2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800" spc="-50" dirty="0">
                <a:solidFill>
                  <a:srgbClr val="051821"/>
                </a:solidFill>
                <a:latin typeface="Verdana"/>
                <a:cs typeface="Verdana"/>
              </a:rPr>
              <a:t>-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x</a:t>
            </a:r>
            <a:r>
              <a:rPr sz="1800" spc="-2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800" spc="-50" dirty="0">
                <a:solidFill>
                  <a:srgbClr val="051821"/>
                </a:solidFill>
                <a:latin typeface="Verdana"/>
                <a:cs typeface="Verdana"/>
              </a:rPr>
              <a:t>-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x</a:t>
            </a:r>
            <a:r>
              <a:rPr sz="1800" spc="-3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800" spc="0" dirty="0">
                <a:solidFill>
                  <a:srgbClr val="051821"/>
                </a:solidFill>
                <a:latin typeface="Verdana"/>
                <a:cs typeface="Verdana"/>
              </a:rPr>
              <a:t>- 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ha</a:t>
            </a:r>
            <a:r>
              <a:rPr sz="1800" spc="-25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oop</a:t>
            </a:r>
            <a:r>
              <a:rPr sz="1800" spc="-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su</a:t>
            </a:r>
            <a:r>
              <a:rPr sz="1800" spc="-25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er</a:t>
            </a:r>
            <a:r>
              <a:rPr sz="1800" spc="-10" dirty="0">
                <a:solidFill>
                  <a:srgbClr val="051821"/>
                </a:solidFill>
                <a:latin typeface="Verdana"/>
                <a:cs typeface="Verdana"/>
              </a:rPr>
              <a:t>g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roup</a:t>
            </a:r>
            <a:r>
              <a:rPr sz="1800" spc="2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0</a:t>
            </a:r>
            <a:r>
              <a:rPr sz="18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2</a:t>
            </a:r>
            <a:r>
              <a:rPr sz="1800" spc="-25" dirty="0">
                <a:solidFill>
                  <a:srgbClr val="051821"/>
                </a:solidFill>
                <a:latin typeface="Verdana"/>
                <a:cs typeface="Verdana"/>
              </a:rPr>
              <a:t>0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0</a:t>
            </a:r>
            <a:r>
              <a:rPr sz="1800" spc="-25" dirty="0">
                <a:solidFill>
                  <a:srgbClr val="051821"/>
                </a:solidFill>
                <a:latin typeface="Verdana"/>
                <a:cs typeface="Verdana"/>
              </a:rPr>
              <a:t>8</a:t>
            </a:r>
            <a:r>
              <a:rPr sz="1800" spc="-5" dirty="0">
                <a:solidFill>
                  <a:srgbClr val="051821"/>
                </a:solidFill>
                <a:latin typeface="Verdana"/>
                <a:cs typeface="Verdana"/>
              </a:rPr>
              <a:t>-</a:t>
            </a:r>
            <a:r>
              <a:rPr sz="1800" spc="-20" dirty="0">
                <a:solidFill>
                  <a:srgbClr val="051821"/>
                </a:solidFill>
                <a:latin typeface="Verdana"/>
                <a:cs typeface="Verdana"/>
              </a:rPr>
              <a:t>09</a:t>
            </a:r>
            <a:r>
              <a:rPr sz="1800" spc="-5" dirty="0">
                <a:solidFill>
                  <a:srgbClr val="051821"/>
                </a:solidFill>
                <a:latin typeface="Verdana"/>
                <a:cs typeface="Verdana"/>
              </a:rPr>
              <a:t>-</a:t>
            </a:r>
            <a:r>
              <a:rPr sz="1800" spc="-10" dirty="0">
                <a:solidFill>
                  <a:srgbClr val="051821"/>
                </a:solidFill>
                <a:latin typeface="Verdana"/>
                <a:cs typeface="Verdana"/>
              </a:rPr>
              <a:t>2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0</a:t>
            </a:r>
            <a:r>
              <a:rPr sz="1800" spc="5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1</a:t>
            </a:r>
            <a:r>
              <a:rPr sz="1800" spc="-25" dirty="0">
                <a:solidFill>
                  <a:srgbClr val="051821"/>
                </a:solidFill>
                <a:latin typeface="Verdana"/>
                <a:cs typeface="Verdana"/>
              </a:rPr>
              <a:t>9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:40</a:t>
            </a:r>
            <a:r>
              <a:rPr sz="1800" spc="3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800" spc="0" dirty="0">
                <a:solidFill>
                  <a:srgbClr val="051821"/>
                </a:solidFill>
                <a:latin typeface="Verdana"/>
                <a:cs typeface="Verdana"/>
              </a:rPr>
              <a:t>/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ha</a:t>
            </a:r>
            <a:r>
              <a:rPr sz="1800" spc="-25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oop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rwx</a:t>
            </a:r>
            <a:r>
              <a:rPr sz="1800" spc="-2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800" spc="-50" dirty="0">
                <a:solidFill>
                  <a:srgbClr val="051821"/>
                </a:solidFill>
                <a:latin typeface="Verdana"/>
                <a:cs typeface="Verdana"/>
              </a:rPr>
              <a:t>-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x</a:t>
            </a:r>
            <a:r>
              <a:rPr sz="1800" spc="-2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800" spc="-50" dirty="0">
                <a:solidFill>
                  <a:srgbClr val="051821"/>
                </a:solidFill>
                <a:latin typeface="Verdana"/>
                <a:cs typeface="Verdana"/>
              </a:rPr>
              <a:t>-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x</a:t>
            </a:r>
            <a:r>
              <a:rPr sz="1800" spc="-3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800" spc="0" dirty="0">
                <a:solidFill>
                  <a:srgbClr val="051821"/>
                </a:solidFill>
                <a:latin typeface="Verdana"/>
                <a:cs typeface="Verdana"/>
              </a:rPr>
              <a:t>- 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ha</a:t>
            </a:r>
            <a:r>
              <a:rPr sz="1800" spc="-25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oop</a:t>
            </a:r>
            <a:r>
              <a:rPr sz="1800" spc="-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su</a:t>
            </a:r>
            <a:r>
              <a:rPr sz="1800" spc="-25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er</a:t>
            </a:r>
            <a:r>
              <a:rPr sz="1800" spc="-10" dirty="0">
                <a:solidFill>
                  <a:srgbClr val="051821"/>
                </a:solidFill>
                <a:latin typeface="Verdana"/>
                <a:cs typeface="Verdana"/>
              </a:rPr>
              <a:t>g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roup</a:t>
            </a:r>
            <a:r>
              <a:rPr sz="1800" spc="2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0</a:t>
            </a:r>
            <a:r>
              <a:rPr sz="18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2</a:t>
            </a:r>
            <a:r>
              <a:rPr sz="1800" spc="-25" dirty="0">
                <a:solidFill>
                  <a:srgbClr val="051821"/>
                </a:solidFill>
                <a:latin typeface="Verdana"/>
                <a:cs typeface="Verdana"/>
              </a:rPr>
              <a:t>0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0</a:t>
            </a:r>
            <a:r>
              <a:rPr sz="1800" spc="-25" dirty="0">
                <a:solidFill>
                  <a:srgbClr val="051821"/>
                </a:solidFill>
                <a:latin typeface="Verdana"/>
                <a:cs typeface="Verdana"/>
              </a:rPr>
              <a:t>8</a:t>
            </a:r>
            <a:r>
              <a:rPr sz="1800" spc="-5" dirty="0">
                <a:solidFill>
                  <a:srgbClr val="051821"/>
                </a:solidFill>
                <a:latin typeface="Verdana"/>
                <a:cs typeface="Verdana"/>
              </a:rPr>
              <a:t>-</a:t>
            </a:r>
            <a:r>
              <a:rPr sz="1800" spc="-20" dirty="0">
                <a:solidFill>
                  <a:srgbClr val="051821"/>
                </a:solidFill>
                <a:latin typeface="Verdana"/>
                <a:cs typeface="Verdana"/>
              </a:rPr>
              <a:t>09</a:t>
            </a:r>
            <a:r>
              <a:rPr sz="1800" spc="-5" dirty="0">
                <a:solidFill>
                  <a:srgbClr val="051821"/>
                </a:solidFill>
                <a:latin typeface="Verdana"/>
                <a:cs typeface="Verdana"/>
              </a:rPr>
              <a:t>-</a:t>
            </a:r>
            <a:r>
              <a:rPr sz="1800" spc="-10" dirty="0">
                <a:solidFill>
                  <a:srgbClr val="051821"/>
                </a:solidFill>
                <a:latin typeface="Verdana"/>
                <a:cs typeface="Verdana"/>
              </a:rPr>
              <a:t>2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0</a:t>
            </a:r>
            <a:r>
              <a:rPr sz="1800" spc="5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2</a:t>
            </a:r>
            <a:r>
              <a:rPr sz="1800" spc="-25" dirty="0">
                <a:solidFill>
                  <a:srgbClr val="051821"/>
                </a:solidFill>
                <a:latin typeface="Verdana"/>
                <a:cs typeface="Verdana"/>
              </a:rPr>
              <a:t>0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:08</a:t>
            </a:r>
            <a:r>
              <a:rPr sz="1800" spc="3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800" spc="0" dirty="0">
                <a:solidFill>
                  <a:srgbClr val="051821"/>
                </a:solidFill>
                <a:latin typeface="Verdana"/>
                <a:cs typeface="Verdana"/>
              </a:rPr>
              <a:t>/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tmp</a:t>
            </a:r>
            <a:endParaRPr sz="1800">
              <a:latin typeface="Verdana"/>
              <a:cs typeface="Verdana"/>
            </a:endParaRPr>
          </a:p>
          <a:p>
            <a:pPr marL="21590">
              <a:lnSpc>
                <a:spcPct val="100000"/>
              </a:lnSpc>
              <a:spcBef>
                <a:spcPts val="1340"/>
              </a:spcBef>
            </a:pP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som</a:t>
            </a:r>
            <a:r>
              <a:rPr sz="1800" spc="-2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one@</a:t>
            </a:r>
            <a:r>
              <a:rPr sz="1800" spc="-2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1800" spc="-30" dirty="0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ynod</a:t>
            </a:r>
            <a:r>
              <a:rPr sz="1800" spc="-2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051821"/>
                </a:solidFill>
                <a:latin typeface="Verdana"/>
                <a:cs typeface="Verdana"/>
              </a:rPr>
              <a:t>:ha</a:t>
            </a:r>
            <a:r>
              <a:rPr sz="1800" spc="-25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oo</a:t>
            </a:r>
            <a:r>
              <a:rPr sz="1800" spc="-2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$</a:t>
            </a:r>
            <a:r>
              <a:rPr sz="1800" spc="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51821"/>
                </a:solidFill>
                <a:latin typeface="Verdana"/>
                <a:cs typeface="Verdana"/>
              </a:rPr>
              <a:t>b</a:t>
            </a:r>
            <a:r>
              <a:rPr sz="1800" spc="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n/ha</a:t>
            </a:r>
            <a:r>
              <a:rPr sz="1800" spc="-25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oop</a:t>
            </a:r>
            <a:r>
              <a:rPr sz="1800" spc="-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51821"/>
                </a:solidFill>
                <a:latin typeface="Verdana"/>
                <a:cs typeface="Verdana"/>
              </a:rPr>
              <a:t>dfs</a:t>
            </a:r>
            <a:r>
              <a:rPr sz="1800" spc="1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51821"/>
                </a:solidFill>
                <a:latin typeface="Verdana"/>
                <a:cs typeface="Verdana"/>
              </a:rPr>
              <a:t>-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mkd</a:t>
            </a:r>
            <a:r>
              <a:rPr sz="1800" spc="0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800" spc="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/us</a:t>
            </a:r>
            <a:r>
              <a:rPr sz="1800" spc="-2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800" spc="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800" spc="0" dirty="0">
                <a:solidFill>
                  <a:srgbClr val="051821"/>
                </a:solidFill>
                <a:latin typeface="微软雅黑"/>
                <a:cs typeface="微软雅黑"/>
              </a:rPr>
              <a:t>建目录</a:t>
            </a:r>
            <a:endParaRPr sz="1800">
              <a:latin typeface="微软雅黑"/>
              <a:cs typeface="微软雅黑"/>
            </a:endParaRPr>
          </a:p>
          <a:p>
            <a:pPr>
              <a:lnSpc>
                <a:spcPts val="1800"/>
              </a:lnSpc>
              <a:spcBef>
                <a:spcPts val="84"/>
              </a:spcBef>
            </a:pPr>
            <a:endParaRPr sz="1800"/>
          </a:p>
          <a:p>
            <a:pPr marL="21590" marR="6350">
              <a:lnSpc>
                <a:spcPct val="100000"/>
              </a:lnSpc>
            </a:pP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som</a:t>
            </a:r>
            <a:r>
              <a:rPr sz="1800" spc="-2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one@</a:t>
            </a:r>
            <a:r>
              <a:rPr sz="1800" spc="-2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1800" spc="-30" dirty="0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ynod</a:t>
            </a:r>
            <a:r>
              <a:rPr sz="1800" spc="-2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051821"/>
                </a:solidFill>
                <a:latin typeface="Verdana"/>
                <a:cs typeface="Verdana"/>
              </a:rPr>
              <a:t>:ha</a:t>
            </a:r>
            <a:r>
              <a:rPr sz="1800" spc="-25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oo</a:t>
            </a:r>
            <a:r>
              <a:rPr sz="1800" spc="-2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$</a:t>
            </a:r>
            <a:r>
              <a:rPr sz="1800" spc="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51821"/>
                </a:solidFill>
                <a:latin typeface="Verdana"/>
                <a:cs typeface="Verdana"/>
              </a:rPr>
              <a:t>b</a:t>
            </a:r>
            <a:r>
              <a:rPr sz="1800" spc="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n/ha</a:t>
            </a:r>
            <a:r>
              <a:rPr sz="1800" spc="-25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oop</a:t>
            </a:r>
            <a:r>
              <a:rPr sz="1800" spc="-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51821"/>
                </a:solidFill>
                <a:latin typeface="Verdana"/>
                <a:cs typeface="Verdana"/>
              </a:rPr>
              <a:t>dfs</a:t>
            </a:r>
            <a:r>
              <a:rPr sz="1800" spc="1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51821"/>
                </a:solidFill>
                <a:latin typeface="Verdana"/>
                <a:cs typeface="Verdana"/>
              </a:rPr>
              <a:t>-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mkd</a:t>
            </a:r>
            <a:r>
              <a:rPr sz="1800" spc="0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800" spc="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/us</a:t>
            </a:r>
            <a:r>
              <a:rPr sz="1800" spc="-2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r/som</a:t>
            </a:r>
            <a:r>
              <a:rPr sz="1800" spc="-2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one </a:t>
            </a:r>
            <a:r>
              <a:rPr sz="1800" spc="0" dirty="0">
                <a:solidFill>
                  <a:srgbClr val="051821"/>
                </a:solidFill>
                <a:latin typeface="微软雅黑"/>
                <a:cs typeface="微软雅黑"/>
              </a:rPr>
              <a:t>建用 户目录，依据</a:t>
            </a:r>
            <a:r>
              <a:rPr sz="1800" spc="-20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1800" spc="-10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FS</a:t>
            </a:r>
            <a:r>
              <a:rPr sz="1800" spc="0" dirty="0">
                <a:solidFill>
                  <a:srgbClr val="051821"/>
                </a:solidFill>
                <a:latin typeface="微软雅黑"/>
                <a:cs typeface="微软雅黑"/>
              </a:rPr>
              <a:t>用户以及权限模型需要在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/us</a:t>
            </a:r>
            <a:r>
              <a:rPr sz="1800" spc="-2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800" spc="0" dirty="0">
                <a:solidFill>
                  <a:srgbClr val="051821"/>
                </a:solidFill>
                <a:latin typeface="微软雅黑"/>
                <a:cs typeface="微软雅黑"/>
              </a:rPr>
              <a:t>下面为每一个用户建立目录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3172" y="4267200"/>
            <a:ext cx="8677656" cy="10180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2023" y="4248911"/>
            <a:ext cx="8717280" cy="11140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0022" y="4293958"/>
            <a:ext cx="8583930" cy="92332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0022" y="4293958"/>
            <a:ext cx="8583930" cy="923328"/>
          </a:xfrm>
          <a:custGeom>
            <a:avLst/>
            <a:gdLst/>
            <a:ahLst/>
            <a:cxnLst/>
            <a:rect l="l" t="t" r="r" b="b"/>
            <a:pathLst>
              <a:path w="8583930" h="923328">
                <a:moveTo>
                  <a:pt x="0" y="923328"/>
                </a:moveTo>
                <a:lnTo>
                  <a:pt x="8583930" y="923328"/>
                </a:lnTo>
                <a:lnTo>
                  <a:pt x="8583930" y="0"/>
                </a:lnTo>
                <a:lnTo>
                  <a:pt x="0" y="0"/>
                </a:lnTo>
                <a:lnTo>
                  <a:pt x="0" y="923328"/>
                </a:lnTo>
                <a:close/>
              </a:path>
            </a:pathLst>
          </a:custGeom>
          <a:ln w="9525">
            <a:solidFill>
              <a:srgbClr val="00408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58851" y="4339082"/>
            <a:ext cx="6625590" cy="829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5"/>
              </a:lnSpc>
            </a:pP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som</a:t>
            </a:r>
            <a:r>
              <a:rPr sz="1800" spc="-2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one@</a:t>
            </a:r>
            <a:r>
              <a:rPr sz="1800" spc="-2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1800" spc="-30" dirty="0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ynod</a:t>
            </a:r>
            <a:r>
              <a:rPr sz="1800" spc="-2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051821"/>
                </a:solidFill>
                <a:latin typeface="Verdana"/>
                <a:cs typeface="Verdana"/>
              </a:rPr>
              <a:t>:ha</a:t>
            </a:r>
            <a:r>
              <a:rPr sz="1800" spc="-25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oo</a:t>
            </a:r>
            <a:r>
              <a:rPr sz="1800" spc="-2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$</a:t>
            </a:r>
            <a:r>
              <a:rPr sz="1800" spc="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51821"/>
                </a:solidFill>
                <a:latin typeface="Verdana"/>
                <a:cs typeface="Verdana"/>
              </a:rPr>
              <a:t>b</a:t>
            </a:r>
            <a:r>
              <a:rPr sz="1800" spc="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n/ha</a:t>
            </a:r>
            <a:r>
              <a:rPr sz="1800" spc="-25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oop</a:t>
            </a:r>
            <a:r>
              <a:rPr sz="1800" spc="-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51821"/>
                </a:solidFill>
                <a:latin typeface="Verdana"/>
                <a:cs typeface="Verdana"/>
              </a:rPr>
              <a:t>dfs</a:t>
            </a:r>
            <a:r>
              <a:rPr sz="1800" spc="1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51821"/>
                </a:solidFill>
                <a:latin typeface="Verdana"/>
                <a:cs typeface="Verdana"/>
              </a:rPr>
              <a:t>-</a:t>
            </a:r>
            <a:r>
              <a:rPr sz="1800" spc="-10" dirty="0">
                <a:solidFill>
                  <a:srgbClr val="051821"/>
                </a:solidFill>
                <a:latin typeface="Verdana"/>
                <a:cs typeface="Verdana"/>
              </a:rPr>
              <a:t>put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135"/>
              </a:lnSpc>
            </a:pPr>
            <a:r>
              <a:rPr sz="1800" spc="-20" dirty="0">
                <a:solidFill>
                  <a:srgbClr val="051821"/>
                </a:solidFill>
                <a:latin typeface="Verdana"/>
                <a:cs typeface="Verdana"/>
              </a:rPr>
              <a:t>/home/som</a:t>
            </a:r>
            <a:r>
              <a:rPr sz="1800" spc="-2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one/</a:t>
            </a:r>
            <a:r>
              <a:rPr sz="1800" spc="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051821"/>
                </a:solidFill>
                <a:latin typeface="Verdana"/>
                <a:cs typeface="Verdana"/>
              </a:rPr>
              <a:t>nte</a:t>
            </a:r>
            <a:r>
              <a:rPr sz="1800" spc="-2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1800" spc="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1800" spc="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ng</a:t>
            </a:r>
            <a:r>
              <a:rPr sz="1800" spc="-25" dirty="0">
                <a:solidFill>
                  <a:srgbClr val="051821"/>
                </a:solidFill>
                <a:latin typeface="Verdana"/>
                <a:cs typeface="Verdana"/>
              </a:rPr>
              <a:t>F</a:t>
            </a:r>
            <a:r>
              <a:rPr sz="1800" spc="5" dirty="0">
                <a:solidFill>
                  <a:srgbClr val="051821"/>
                </a:solidFill>
                <a:latin typeface="Verdana"/>
                <a:cs typeface="Verdana"/>
              </a:rPr>
              <a:t>il</a:t>
            </a:r>
            <a:r>
              <a:rPr sz="1800" spc="-10" dirty="0">
                <a:solidFill>
                  <a:srgbClr val="051821"/>
                </a:solidFill>
                <a:latin typeface="Verdana"/>
                <a:cs typeface="Verdana"/>
              </a:rPr>
              <a:t>e.txt</a:t>
            </a:r>
            <a:r>
              <a:rPr sz="1800" spc="-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/user</a:t>
            </a:r>
            <a:r>
              <a:rPr sz="1800" spc="5" dirty="0">
                <a:solidFill>
                  <a:srgbClr val="051821"/>
                </a:solidFill>
                <a:latin typeface="Verdana"/>
                <a:cs typeface="Verdana"/>
              </a:rPr>
              <a:t>/</a:t>
            </a:r>
            <a:r>
              <a:rPr sz="1800" i="1" spc="-15" dirty="0">
                <a:solidFill>
                  <a:srgbClr val="051821"/>
                </a:solidFill>
                <a:latin typeface="Verdana"/>
                <a:cs typeface="Verdana"/>
              </a:rPr>
              <a:t>yourUs</a:t>
            </a:r>
            <a:r>
              <a:rPr sz="1800" i="1" spc="-2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800" i="1" spc="-15" dirty="0">
                <a:solidFill>
                  <a:srgbClr val="051821"/>
                </a:solidFill>
                <a:latin typeface="Verdana"/>
                <a:cs typeface="Verdana"/>
              </a:rPr>
              <a:t>rNam</a:t>
            </a:r>
            <a:r>
              <a:rPr sz="1800" i="1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800" spc="0" dirty="0">
                <a:solidFill>
                  <a:srgbClr val="051821"/>
                </a:solidFill>
                <a:latin typeface="Verdana"/>
                <a:cs typeface="Verdana"/>
              </a:rPr>
              <a:t>/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51821"/>
                </a:solidFill>
                <a:latin typeface="微软雅黑"/>
                <a:cs typeface="微软雅黑"/>
              </a:rPr>
              <a:t>到</a:t>
            </a:r>
            <a:r>
              <a:rPr sz="1800" spc="-20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1800" spc="-10" dirty="0">
                <a:solidFill>
                  <a:srgbClr val="051821"/>
                </a:solidFill>
                <a:latin typeface="Verdana"/>
                <a:cs typeface="Verdana"/>
              </a:rPr>
              <a:t>Dfs</a:t>
            </a:r>
            <a:r>
              <a:rPr sz="1800" spc="0" dirty="0">
                <a:solidFill>
                  <a:srgbClr val="051821"/>
                </a:solidFill>
                <a:latin typeface="微软雅黑"/>
                <a:cs typeface="微软雅黑"/>
              </a:rPr>
              <a:t>文件系统中，</a:t>
            </a:r>
            <a:r>
              <a:rPr sz="1800" spc="-5" dirty="0">
                <a:solidFill>
                  <a:srgbClr val="051821"/>
                </a:solidFill>
                <a:latin typeface="Verdana"/>
                <a:cs typeface="Verdana"/>
              </a:rPr>
              <a:t>-</a:t>
            </a:r>
            <a:r>
              <a:rPr sz="1800" spc="-1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ut</a:t>
            </a:r>
            <a:r>
              <a:rPr sz="1800" spc="0" dirty="0">
                <a:solidFill>
                  <a:srgbClr val="051821"/>
                </a:solidFill>
                <a:latin typeface="微软雅黑"/>
                <a:cs typeface="微软雅黑"/>
              </a:rPr>
              <a:t>等同于</a:t>
            </a:r>
            <a:r>
              <a:rPr sz="1800" spc="-5" dirty="0">
                <a:solidFill>
                  <a:srgbClr val="051821"/>
                </a:solidFill>
                <a:latin typeface="Verdana"/>
                <a:cs typeface="Verdana"/>
              </a:rPr>
              <a:t>-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co</a:t>
            </a:r>
            <a:r>
              <a:rPr sz="1800" spc="-25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yFrom</a:t>
            </a:r>
            <a:r>
              <a:rPr sz="1800" spc="-20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1800" spc="-10" dirty="0">
                <a:solidFill>
                  <a:srgbClr val="051821"/>
                </a:solidFill>
                <a:latin typeface="Verdana"/>
                <a:cs typeface="Verdana"/>
              </a:rPr>
              <a:t>ocal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17460" y="4607305"/>
            <a:ext cx="16256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51821"/>
                </a:solidFill>
                <a:latin typeface="微软雅黑"/>
                <a:cs typeface="微软雅黑"/>
              </a:rPr>
              <a:t>从本地复制数据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42315" y="5343144"/>
            <a:ext cx="8668512" cy="74066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1168" y="5318759"/>
            <a:ext cx="4806696" cy="8458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9140" y="5370703"/>
            <a:ext cx="8574786" cy="64632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9140" y="5370703"/>
            <a:ext cx="8574786" cy="646328"/>
          </a:xfrm>
          <a:custGeom>
            <a:avLst/>
            <a:gdLst/>
            <a:ahLst/>
            <a:cxnLst/>
            <a:rect l="l" t="t" r="r" b="b"/>
            <a:pathLst>
              <a:path w="8574786" h="646328">
                <a:moveTo>
                  <a:pt x="0" y="646328"/>
                </a:moveTo>
                <a:lnTo>
                  <a:pt x="8574786" y="646328"/>
                </a:lnTo>
                <a:lnTo>
                  <a:pt x="8574786" y="0"/>
                </a:lnTo>
                <a:lnTo>
                  <a:pt x="0" y="0"/>
                </a:lnTo>
                <a:lnTo>
                  <a:pt x="0" y="646328"/>
                </a:lnTo>
                <a:close/>
              </a:path>
            </a:pathLst>
          </a:custGeom>
          <a:ln w="9525">
            <a:solidFill>
              <a:srgbClr val="FCB60D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67995" y="5409895"/>
            <a:ext cx="4391660" cy="561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Pu</a:t>
            </a:r>
            <a:r>
              <a:rPr sz="1800" spc="-2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1800" spc="0" dirty="0">
                <a:solidFill>
                  <a:srgbClr val="051821"/>
                </a:solidFill>
                <a:latin typeface="微软雅黑"/>
                <a:cs typeface="微软雅黑"/>
              </a:rPr>
              <a:t>上传整个目录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B</a:t>
            </a:r>
            <a:r>
              <a:rPr sz="1800" spc="0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n/ha</a:t>
            </a:r>
            <a:r>
              <a:rPr sz="1800" spc="-25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oop</a:t>
            </a:r>
            <a:r>
              <a:rPr sz="1800" spc="-5" dirty="0">
                <a:solidFill>
                  <a:srgbClr val="051821"/>
                </a:solidFill>
                <a:latin typeface="Verdana"/>
                <a:cs typeface="Verdana"/>
              </a:rPr>
              <a:t> –</a:t>
            </a:r>
            <a:r>
              <a:rPr sz="1800" spc="-10" dirty="0">
                <a:solidFill>
                  <a:srgbClr val="051821"/>
                </a:solidFill>
                <a:latin typeface="Verdana"/>
                <a:cs typeface="Verdana"/>
              </a:rPr>
              <a:t>put</a:t>
            </a:r>
            <a:r>
              <a:rPr sz="1800" spc="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1800" spc="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800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051821"/>
                </a:solidFill>
                <a:latin typeface="Verdana"/>
                <a:cs typeface="Verdana"/>
              </a:rPr>
              <a:t>ctory</a:t>
            </a:r>
            <a:r>
              <a:rPr sz="1800" spc="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1800" spc="-2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800" spc="0" dirty="0">
                <a:solidFill>
                  <a:srgbClr val="051821"/>
                </a:solidFill>
                <a:latin typeface="Verdana"/>
                <a:cs typeface="Verdana"/>
              </a:rPr>
              <a:t>sti</a:t>
            </a:r>
            <a:r>
              <a:rPr sz="1800" spc="-10" dirty="0">
                <a:solidFill>
                  <a:srgbClr val="051821"/>
                </a:solidFill>
                <a:latin typeface="Verdana"/>
                <a:cs typeface="Verdana"/>
              </a:rPr>
              <a:t>nat</a:t>
            </a:r>
            <a:r>
              <a:rPr sz="1800" spc="0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on</a:t>
            </a:r>
            <a:endParaRPr sz="18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3725508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20" dirty="0">
                <a:solidFill>
                  <a:srgbClr val="0070C5"/>
                </a:solidFill>
                <a:latin typeface="Verdana"/>
                <a:cs typeface="Verdana"/>
              </a:rPr>
              <a:t>Cat</a:t>
            </a: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 </a:t>
            </a:r>
            <a:r>
              <a:rPr sz="3000" b="1" spc="0" dirty="0">
                <a:solidFill>
                  <a:srgbClr val="0070C5"/>
                </a:solidFill>
                <a:latin typeface="Verdana"/>
                <a:cs typeface="Verdana"/>
              </a:rPr>
              <a:t>and</a:t>
            </a: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 </a:t>
            </a:r>
            <a:r>
              <a:rPr sz="3000" b="1" spc="-25" dirty="0">
                <a:solidFill>
                  <a:srgbClr val="0070C5"/>
                </a:solidFill>
                <a:latin typeface="Verdana"/>
                <a:cs typeface="Verdana"/>
              </a:rPr>
              <a:t>Get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210309"/>
            <a:ext cx="3787775" cy="1022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打印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HDF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中文件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fo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的内容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ts val="2250"/>
              </a:lnSpc>
              <a:spcBef>
                <a:spcPts val="6"/>
              </a:spcBef>
            </a:pPr>
            <a:endParaRPr sz="2250"/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bi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n/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ha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400" spc="2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df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400" spc="2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– 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cat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foo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3146171"/>
            <a:ext cx="5154930" cy="1022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将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HDF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中的文件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fo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拷贝到本地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ts val="2250"/>
              </a:lnSpc>
              <a:spcBef>
                <a:spcPts val="7"/>
              </a:spcBef>
            </a:pPr>
            <a:endParaRPr sz="2250"/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bi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/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hado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400" spc="2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df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400" spc="1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– 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ge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f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2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lo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c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al</a:t>
            </a:r>
            <a:r>
              <a:rPr sz="2400" spc="-65" dirty="0">
                <a:solidFill>
                  <a:srgbClr val="051821"/>
                </a:solidFill>
                <a:latin typeface="Verdana"/>
                <a:cs typeface="Verdana"/>
              </a:rPr>
              <a:t>F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oo</a:t>
            </a:r>
            <a:endParaRPr sz="24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3552300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HD</a:t>
            </a:r>
            <a:r>
              <a:rPr sz="3000" b="1" spc="5" dirty="0">
                <a:solidFill>
                  <a:srgbClr val="0070C5"/>
                </a:solidFill>
                <a:latin typeface="Verdana"/>
                <a:cs typeface="Verdana"/>
              </a:rPr>
              <a:t>FS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交互命令行</a:t>
            </a:r>
            <a:endParaRPr sz="3000">
              <a:latin typeface="微软雅黑"/>
              <a:cs typeface="微软雅黑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-3175" y="1182624"/>
          <a:ext cx="9137649" cy="5280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8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2765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-</a:t>
                      </a:r>
                      <a:r>
                        <a:rPr sz="2400" b="1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2400" b="1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400" b="1" spc="1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400" b="1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ath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CACFD7"/>
                    </a:solidFill>
                  </a:tcPr>
                </a:tc>
                <a:tc>
                  <a:txBody>
                    <a:bodyPr/>
                    <a:lstStyle/>
                    <a:p>
                      <a:pPr marL="62230" marR="60960">
                        <a:lnSpc>
                          <a:spcPct val="100800"/>
                        </a:lnSpc>
                      </a:pPr>
                      <a:r>
                        <a:rPr sz="240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列目录信息，包括文件名，权限，拥有者，大小以及修 改时间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CACF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-lsr</a:t>
                      </a:r>
                      <a:r>
                        <a:rPr sz="2400" b="1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 p</a:t>
                      </a:r>
                      <a:r>
                        <a:rPr sz="2400" b="1" spc="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400" b="1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th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与</a:t>
                      </a:r>
                      <a:r>
                        <a:rPr sz="240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-l</a:t>
                      </a:r>
                      <a:r>
                        <a:rPr sz="2400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400" spc="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类似，同时还要列出子目录中的内容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E7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413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-d</a:t>
                      </a:r>
                      <a:r>
                        <a:rPr sz="2400" b="1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u </a:t>
                      </a:r>
                      <a:r>
                        <a:rPr sz="2400" b="1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path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CACFD7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显示某一个目录的磁盘使用情况（每个文件，单位为字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节数）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CACF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59055" marR="82740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-</a:t>
                      </a:r>
                      <a:r>
                        <a:rPr sz="2400" b="1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dus p</a:t>
                      </a:r>
                      <a:r>
                        <a:rPr sz="2400" b="1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ath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与</a:t>
                      </a:r>
                      <a:r>
                        <a:rPr sz="240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-d</a:t>
                      </a:r>
                      <a:r>
                        <a:rPr sz="2400" spc="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2400" spc="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类似，但是打印一个概要信息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E7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0049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-</a:t>
                      </a:r>
                      <a:r>
                        <a:rPr sz="2400" b="1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2400" b="1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v </a:t>
                      </a:r>
                      <a:r>
                        <a:rPr sz="2400" b="1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src</a:t>
                      </a:r>
                      <a:endParaRPr sz="2400">
                        <a:latin typeface="Verdana"/>
                        <a:cs typeface="Verdana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dest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CACFD7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在</a:t>
                      </a:r>
                      <a:r>
                        <a:rPr sz="2400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2400" spc="-1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2400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FS</a:t>
                      </a:r>
                      <a:r>
                        <a:rPr sz="2400" spc="-5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内部移动目录或者文件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CACF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0087">
                <a:tc>
                  <a:txBody>
                    <a:bodyPr/>
                    <a:lstStyle/>
                    <a:p>
                      <a:pPr marL="59055" marR="44640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-</a:t>
                      </a:r>
                      <a:r>
                        <a:rPr sz="2400" b="1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2400" b="1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p </a:t>
                      </a:r>
                      <a:r>
                        <a:rPr sz="2400" b="1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src de</a:t>
                      </a:r>
                      <a:r>
                        <a:rPr sz="2400" b="1" spc="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400" b="1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t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在</a:t>
                      </a:r>
                      <a:r>
                        <a:rPr sz="2400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HDF</a:t>
                      </a:r>
                      <a:r>
                        <a:rPr sz="2400" spc="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400" spc="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内部复制文件或者目录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E7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70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7"/>
          <p:cNvSpPr>
            <a:spLocks noChangeArrowheads="1"/>
          </p:cNvSpPr>
          <p:nvPr/>
        </p:nvSpPr>
        <p:spPr bwMode="auto">
          <a:xfrm>
            <a:off x="2344738" y="3667125"/>
            <a:ext cx="6188075" cy="687388"/>
          </a:xfrm>
          <a:prstGeom prst="roundRect">
            <a:avLst>
              <a:gd name="adj" fmla="val 11505"/>
            </a:avLst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266700" y="3679825"/>
            <a:ext cx="2613025" cy="687388"/>
            <a:chOff x="0" y="0"/>
            <a:chExt cx="1790" cy="433"/>
          </a:xfrm>
        </p:grpSpPr>
        <p:sp>
          <p:nvSpPr>
            <p:cNvPr id="7191" name="AutoShape 9"/>
            <p:cNvSpPr>
              <a:spLocks noChangeArrowheads="1"/>
            </p:cNvSpPr>
            <p:nvPr/>
          </p:nvSpPr>
          <p:spPr bwMode="auto">
            <a:xfrm>
              <a:off x="1547" y="80"/>
              <a:ext cx="243" cy="240"/>
            </a:xfrm>
            <a:prstGeom prst="rightArrow">
              <a:avLst>
                <a:gd name="adj1" fmla="val 50000"/>
                <a:gd name="adj2" fmla="val 59423"/>
              </a:avLst>
            </a:prstGeom>
            <a:solidFill>
              <a:srgbClr val="F8F8F8"/>
            </a:solidFill>
            <a:ln>
              <a:noFill/>
            </a:ln>
            <a:effectLst>
              <a:outerShdw dist="71842" dir="2700000" algn="ctr" rotWithShape="0">
                <a:srgbClr val="010101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" name="Freeform 10"/>
            <p:cNvSpPr>
              <a:spLocks/>
            </p:cNvSpPr>
            <p:nvPr/>
          </p:nvSpPr>
          <p:spPr bwMode="auto">
            <a:xfrm>
              <a:off x="0" y="0"/>
              <a:ext cx="1549" cy="433"/>
            </a:xfrm>
            <a:custGeom>
              <a:avLst/>
              <a:gdLst>
                <a:gd name="T0" fmla="*/ 0 w 1071"/>
                <a:gd name="T1" fmla="*/ 0 h 307"/>
                <a:gd name="T2" fmla="*/ 1071 w 1071"/>
                <a:gd name="T3" fmla="*/ 307 h 307"/>
              </a:gdLst>
              <a:ahLst/>
              <a:cxnLst>
                <a:cxn ang="0">
                  <a:pos x="83" y="0"/>
                </a:cxn>
                <a:cxn ang="0">
                  <a:pos x="1069" y="0"/>
                </a:cxn>
                <a:cxn ang="0">
                  <a:pos x="1069" y="198"/>
                </a:cxn>
                <a:cxn ang="0">
                  <a:pos x="1055" y="270"/>
                </a:cxn>
                <a:cxn ang="0">
                  <a:pos x="987" y="302"/>
                </a:cxn>
                <a:cxn ang="0">
                  <a:pos x="0" y="307"/>
                </a:cxn>
                <a:cxn ang="0">
                  <a:pos x="0" y="89"/>
                </a:cxn>
                <a:cxn ang="0">
                  <a:pos x="21" y="18"/>
                </a:cxn>
                <a:cxn ang="0">
                  <a:pos x="83" y="0"/>
                </a:cxn>
              </a:cxnLst>
              <a:rect l="T0" t="T1" r="T2" b="T3"/>
              <a:pathLst>
                <a:path w="1071" h="307">
                  <a:moveTo>
                    <a:pt x="83" y="0"/>
                  </a:moveTo>
                  <a:lnTo>
                    <a:pt x="1069" y="0"/>
                  </a:lnTo>
                  <a:cubicBezTo>
                    <a:pt x="1069" y="0"/>
                    <a:pt x="1069" y="99"/>
                    <a:pt x="1069" y="198"/>
                  </a:cubicBezTo>
                  <a:cubicBezTo>
                    <a:pt x="1069" y="198"/>
                    <a:pt x="1071" y="248"/>
                    <a:pt x="1055" y="270"/>
                  </a:cubicBezTo>
                  <a:cubicBezTo>
                    <a:pt x="1043" y="288"/>
                    <a:pt x="1019" y="302"/>
                    <a:pt x="987" y="302"/>
                  </a:cubicBezTo>
                  <a:cubicBezTo>
                    <a:pt x="488" y="303"/>
                    <a:pt x="0" y="307"/>
                    <a:pt x="0" y="307"/>
                  </a:cubicBezTo>
                  <a:lnTo>
                    <a:pt x="0" y="89"/>
                  </a:lnTo>
                  <a:cubicBezTo>
                    <a:pt x="3" y="41"/>
                    <a:pt x="7" y="33"/>
                    <a:pt x="21" y="18"/>
                  </a:cubicBezTo>
                  <a:cubicBezTo>
                    <a:pt x="35" y="3"/>
                    <a:pt x="66" y="1"/>
                    <a:pt x="8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76869"/>
                </a:gs>
                <a:gs pos="50000">
                  <a:schemeClr val="accent1"/>
                </a:gs>
                <a:gs pos="100000">
                  <a:srgbClr val="576869"/>
                </a:gs>
              </a:gsLst>
              <a:lin ang="5400000" scaled="1"/>
            </a:gradFill>
            <a:ln w="28575" cmpd="sng">
              <a:solidFill>
                <a:srgbClr val="FFFFFF"/>
              </a:solidFill>
              <a:bevel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72" name="AutoShape 11"/>
          <p:cNvSpPr>
            <a:spLocks noChangeArrowheads="1"/>
          </p:cNvSpPr>
          <p:nvPr/>
        </p:nvSpPr>
        <p:spPr bwMode="auto">
          <a:xfrm>
            <a:off x="2406650" y="1574800"/>
            <a:ext cx="6126163" cy="687388"/>
          </a:xfrm>
          <a:prstGeom prst="roundRect">
            <a:avLst>
              <a:gd name="adj" fmla="val 11505"/>
            </a:avLst>
          </a:prstGeom>
          <a:solidFill>
            <a:schemeClr val="accent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73" name="Group 7"/>
          <p:cNvGrpSpPr>
            <a:grpSpLocks/>
          </p:cNvGrpSpPr>
          <p:nvPr/>
        </p:nvGrpSpPr>
        <p:grpSpPr bwMode="auto">
          <a:xfrm>
            <a:off x="330200" y="1558925"/>
            <a:ext cx="2606675" cy="687388"/>
            <a:chOff x="0" y="0"/>
            <a:chExt cx="1785" cy="433"/>
          </a:xfrm>
        </p:grpSpPr>
        <p:sp>
          <p:nvSpPr>
            <p:cNvPr id="7189" name="AutoShape 13"/>
            <p:cNvSpPr>
              <a:spLocks noChangeArrowheads="1"/>
            </p:cNvSpPr>
            <p:nvPr/>
          </p:nvSpPr>
          <p:spPr bwMode="auto">
            <a:xfrm>
              <a:off x="1543" y="87"/>
              <a:ext cx="242" cy="240"/>
            </a:xfrm>
            <a:prstGeom prst="rightArrow">
              <a:avLst>
                <a:gd name="adj1" fmla="val 50000"/>
                <a:gd name="adj2" fmla="val 59422"/>
              </a:avLst>
            </a:prstGeom>
            <a:solidFill>
              <a:srgbClr val="F8F8F8"/>
            </a:solidFill>
            <a:ln>
              <a:noFill/>
            </a:ln>
            <a:effectLst>
              <a:outerShdw dist="71842" dir="2700000" algn="ctr" rotWithShape="0">
                <a:srgbClr val="010101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" name="Freeform 14"/>
            <p:cNvSpPr>
              <a:spLocks/>
            </p:cNvSpPr>
            <p:nvPr/>
          </p:nvSpPr>
          <p:spPr bwMode="auto">
            <a:xfrm>
              <a:off x="0" y="0"/>
              <a:ext cx="1549" cy="433"/>
            </a:xfrm>
            <a:custGeom>
              <a:avLst/>
              <a:gdLst>
                <a:gd name="T0" fmla="*/ 0 w 1071"/>
                <a:gd name="T1" fmla="*/ 0 h 307"/>
                <a:gd name="T2" fmla="*/ 1071 w 1071"/>
                <a:gd name="T3" fmla="*/ 307 h 307"/>
              </a:gdLst>
              <a:ahLst/>
              <a:cxnLst>
                <a:cxn ang="0">
                  <a:pos x="83" y="0"/>
                </a:cxn>
                <a:cxn ang="0">
                  <a:pos x="1069" y="0"/>
                </a:cxn>
                <a:cxn ang="0">
                  <a:pos x="1069" y="198"/>
                </a:cxn>
                <a:cxn ang="0">
                  <a:pos x="1055" y="270"/>
                </a:cxn>
                <a:cxn ang="0">
                  <a:pos x="987" y="302"/>
                </a:cxn>
                <a:cxn ang="0">
                  <a:pos x="0" y="307"/>
                </a:cxn>
                <a:cxn ang="0">
                  <a:pos x="0" y="89"/>
                </a:cxn>
                <a:cxn ang="0">
                  <a:pos x="21" y="18"/>
                </a:cxn>
                <a:cxn ang="0">
                  <a:pos x="83" y="0"/>
                </a:cxn>
              </a:cxnLst>
              <a:rect l="T0" t="T1" r="T2" b="T3"/>
              <a:pathLst>
                <a:path w="1071" h="307">
                  <a:moveTo>
                    <a:pt x="83" y="0"/>
                  </a:moveTo>
                  <a:lnTo>
                    <a:pt x="1069" y="0"/>
                  </a:lnTo>
                  <a:cubicBezTo>
                    <a:pt x="1069" y="0"/>
                    <a:pt x="1069" y="99"/>
                    <a:pt x="1069" y="198"/>
                  </a:cubicBezTo>
                  <a:cubicBezTo>
                    <a:pt x="1069" y="198"/>
                    <a:pt x="1071" y="248"/>
                    <a:pt x="1055" y="270"/>
                  </a:cubicBezTo>
                  <a:cubicBezTo>
                    <a:pt x="1043" y="288"/>
                    <a:pt x="1019" y="302"/>
                    <a:pt x="987" y="302"/>
                  </a:cubicBezTo>
                  <a:cubicBezTo>
                    <a:pt x="488" y="303"/>
                    <a:pt x="0" y="307"/>
                    <a:pt x="0" y="307"/>
                  </a:cubicBezTo>
                  <a:lnTo>
                    <a:pt x="0" y="89"/>
                  </a:lnTo>
                  <a:cubicBezTo>
                    <a:pt x="3" y="41"/>
                    <a:pt x="7" y="33"/>
                    <a:pt x="21" y="18"/>
                  </a:cubicBezTo>
                  <a:cubicBezTo>
                    <a:pt x="35" y="3"/>
                    <a:pt x="66" y="1"/>
                    <a:pt x="8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22265"/>
                </a:gs>
                <a:gs pos="50000">
                  <a:schemeClr val="accent2"/>
                </a:gs>
                <a:gs pos="100000">
                  <a:srgbClr val="222265"/>
                </a:gs>
              </a:gsLst>
              <a:lin ang="5400000" scaled="1"/>
            </a:gradFill>
            <a:ln w="28575" cmpd="sng">
              <a:solidFill>
                <a:srgbClr val="FFFFFF"/>
              </a:solidFill>
              <a:bevel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74" name="AutoShape 19"/>
          <p:cNvSpPr>
            <a:spLocks noChangeArrowheads="1"/>
          </p:cNvSpPr>
          <p:nvPr/>
        </p:nvSpPr>
        <p:spPr bwMode="auto">
          <a:xfrm>
            <a:off x="2371725" y="2608263"/>
            <a:ext cx="6161088" cy="687387"/>
          </a:xfrm>
          <a:prstGeom prst="roundRect">
            <a:avLst>
              <a:gd name="adj" fmla="val 11505"/>
            </a:avLst>
          </a:prstGeom>
          <a:solidFill>
            <a:srgbClr val="CC33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75" name="Group 11"/>
          <p:cNvGrpSpPr>
            <a:grpSpLocks/>
          </p:cNvGrpSpPr>
          <p:nvPr/>
        </p:nvGrpSpPr>
        <p:grpSpPr bwMode="auto">
          <a:xfrm>
            <a:off x="295275" y="2600325"/>
            <a:ext cx="2613025" cy="687388"/>
            <a:chOff x="0" y="0"/>
            <a:chExt cx="1790" cy="433"/>
          </a:xfrm>
        </p:grpSpPr>
        <p:sp>
          <p:nvSpPr>
            <p:cNvPr id="7187" name="AutoShape 21"/>
            <p:cNvSpPr>
              <a:spLocks noChangeArrowheads="1"/>
            </p:cNvSpPr>
            <p:nvPr/>
          </p:nvSpPr>
          <p:spPr bwMode="auto">
            <a:xfrm>
              <a:off x="1547" y="80"/>
              <a:ext cx="243" cy="240"/>
            </a:xfrm>
            <a:prstGeom prst="rightArrow">
              <a:avLst>
                <a:gd name="adj1" fmla="val 50000"/>
                <a:gd name="adj2" fmla="val 59423"/>
              </a:avLst>
            </a:prstGeom>
            <a:solidFill>
              <a:srgbClr val="F8F8F8"/>
            </a:solidFill>
            <a:ln>
              <a:noFill/>
            </a:ln>
            <a:effectLst>
              <a:outerShdw dist="71842" dir="2700000" algn="ctr" rotWithShape="0">
                <a:srgbClr val="010101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188" name="Freeform 22"/>
            <p:cNvSpPr>
              <a:spLocks/>
            </p:cNvSpPr>
            <p:nvPr/>
          </p:nvSpPr>
          <p:spPr bwMode="auto">
            <a:xfrm>
              <a:off x="0" y="0"/>
              <a:ext cx="1549" cy="433"/>
            </a:xfrm>
            <a:custGeom>
              <a:avLst/>
              <a:gdLst>
                <a:gd name="T0" fmla="*/ 6968 w 1071"/>
                <a:gd name="T1" fmla="*/ 0 h 307"/>
                <a:gd name="T2" fmla="*/ 89543 w 1071"/>
                <a:gd name="T3" fmla="*/ 0 h 307"/>
                <a:gd name="T4" fmla="*/ 89543 w 1071"/>
                <a:gd name="T5" fmla="*/ 12281 h 307"/>
                <a:gd name="T6" fmla="*/ 88396 w 1071"/>
                <a:gd name="T7" fmla="*/ 16722 h 307"/>
                <a:gd name="T8" fmla="*/ 82715 w 1071"/>
                <a:gd name="T9" fmla="*/ 18725 h 307"/>
                <a:gd name="T10" fmla="*/ 0 w 1071"/>
                <a:gd name="T11" fmla="*/ 19044 h 307"/>
                <a:gd name="T12" fmla="*/ 0 w 1071"/>
                <a:gd name="T13" fmla="*/ 5544 h 307"/>
                <a:gd name="T14" fmla="*/ 1720 w 1071"/>
                <a:gd name="T15" fmla="*/ 1078 h 307"/>
                <a:gd name="T16" fmla="*/ 6968 w 1071"/>
                <a:gd name="T17" fmla="*/ 0 h 3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1"/>
                <a:gd name="T28" fmla="*/ 0 h 307"/>
                <a:gd name="T29" fmla="*/ 1071 w 1071"/>
                <a:gd name="T30" fmla="*/ 307 h 30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1" h="307">
                  <a:moveTo>
                    <a:pt x="83" y="0"/>
                  </a:moveTo>
                  <a:lnTo>
                    <a:pt x="1069" y="0"/>
                  </a:lnTo>
                  <a:cubicBezTo>
                    <a:pt x="1069" y="0"/>
                    <a:pt x="1069" y="99"/>
                    <a:pt x="1069" y="198"/>
                  </a:cubicBezTo>
                  <a:cubicBezTo>
                    <a:pt x="1069" y="198"/>
                    <a:pt x="1071" y="248"/>
                    <a:pt x="1055" y="270"/>
                  </a:cubicBezTo>
                  <a:cubicBezTo>
                    <a:pt x="1043" y="288"/>
                    <a:pt x="1019" y="302"/>
                    <a:pt x="987" y="302"/>
                  </a:cubicBezTo>
                  <a:cubicBezTo>
                    <a:pt x="488" y="303"/>
                    <a:pt x="0" y="307"/>
                    <a:pt x="0" y="307"/>
                  </a:cubicBezTo>
                  <a:lnTo>
                    <a:pt x="0" y="89"/>
                  </a:lnTo>
                  <a:cubicBezTo>
                    <a:pt x="3" y="41"/>
                    <a:pt x="7" y="33"/>
                    <a:pt x="21" y="18"/>
                  </a:cubicBezTo>
                  <a:cubicBezTo>
                    <a:pt x="35" y="3"/>
                    <a:pt x="66" y="1"/>
                    <a:pt x="8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822061"/>
                </a:gs>
                <a:gs pos="50000">
                  <a:srgbClr val="CC3399"/>
                </a:gs>
                <a:gs pos="100000">
                  <a:srgbClr val="822061"/>
                </a:gs>
              </a:gsLst>
              <a:lin ang="5400000" scaled="1"/>
            </a:gradFill>
            <a:ln w="28575" cap="flat" cmpd="sng">
              <a:solidFill>
                <a:srgbClr val="FFFFFF"/>
              </a:solidFill>
              <a:bevel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76" name="Rectangle 26"/>
          <p:cNvSpPr>
            <a:spLocks noChangeArrowheads="1"/>
          </p:cNvSpPr>
          <p:nvPr/>
        </p:nvSpPr>
        <p:spPr bwMode="auto">
          <a:xfrm>
            <a:off x="523875" y="1711325"/>
            <a:ext cx="1836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EFEF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2000" b="1">
              <a:solidFill>
                <a:srgbClr val="FEFEF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177" name="Rectangle 27"/>
          <p:cNvSpPr>
            <a:spLocks noChangeArrowheads="1"/>
          </p:cNvSpPr>
          <p:nvPr/>
        </p:nvSpPr>
        <p:spPr bwMode="auto">
          <a:xfrm>
            <a:off x="523875" y="2740025"/>
            <a:ext cx="1836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EFEF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2000" b="1">
              <a:solidFill>
                <a:srgbClr val="FEFEF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178" name="Rectangle 30"/>
          <p:cNvSpPr>
            <a:spLocks noChangeArrowheads="1"/>
          </p:cNvSpPr>
          <p:nvPr/>
        </p:nvSpPr>
        <p:spPr bwMode="auto">
          <a:xfrm>
            <a:off x="523875" y="3805238"/>
            <a:ext cx="1836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EFEF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2000" b="1">
              <a:solidFill>
                <a:srgbClr val="FEFEF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179" name="Text Box 31"/>
          <p:cNvSpPr txBox="1">
            <a:spLocks noChangeArrowheads="1"/>
          </p:cNvSpPr>
          <p:nvPr/>
        </p:nvSpPr>
        <p:spPr bwMode="auto">
          <a:xfrm>
            <a:off x="3011488" y="1733550"/>
            <a:ext cx="48006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存储并管理PB级数据</a:t>
            </a:r>
          </a:p>
        </p:txBody>
      </p:sp>
      <p:sp>
        <p:nvSpPr>
          <p:cNvPr id="7180" name="Text Box 32"/>
          <p:cNvSpPr txBox="1">
            <a:spLocks noChangeArrowheads="1"/>
          </p:cNvSpPr>
          <p:nvPr/>
        </p:nvSpPr>
        <p:spPr bwMode="auto">
          <a:xfrm>
            <a:off x="2992438" y="2751138"/>
            <a:ext cx="4608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处理非结构化数据</a:t>
            </a:r>
          </a:p>
        </p:txBody>
      </p:sp>
      <p:sp>
        <p:nvSpPr>
          <p:cNvPr id="7181" name="Text Box 35"/>
          <p:cNvSpPr txBox="1">
            <a:spLocks noChangeArrowheads="1"/>
          </p:cNvSpPr>
          <p:nvPr/>
        </p:nvSpPr>
        <p:spPr bwMode="auto">
          <a:xfrm>
            <a:off x="2916238" y="3802063"/>
            <a:ext cx="51847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注重数据处理的吞吐量（延迟不敏感）</a:t>
            </a:r>
          </a:p>
        </p:txBody>
      </p:sp>
      <p:sp>
        <p:nvSpPr>
          <p:cNvPr id="7182" name="标题 1"/>
          <p:cNvSpPr txBox="1">
            <a:spLocks noChangeArrowheads="1"/>
          </p:cNvSpPr>
          <p:nvPr/>
        </p:nvSpPr>
        <p:spPr bwMode="auto">
          <a:xfrm>
            <a:off x="457200" y="487363"/>
            <a:ext cx="8229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CN" sz="36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HDFS</a:t>
            </a:r>
            <a:r>
              <a:rPr lang="zh-CN" altLang="en-US" sz="36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适合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做什么？</a:t>
            </a:r>
            <a:endParaRPr lang="zh-CN" altLang="en-US" sz="36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83" name="AutoShape 7"/>
          <p:cNvSpPr>
            <a:spLocks noChangeArrowheads="1"/>
          </p:cNvSpPr>
          <p:nvPr/>
        </p:nvSpPr>
        <p:spPr bwMode="auto">
          <a:xfrm>
            <a:off x="2344738" y="4675188"/>
            <a:ext cx="6188075" cy="687387"/>
          </a:xfrm>
          <a:prstGeom prst="roundRect">
            <a:avLst>
              <a:gd name="adj" fmla="val 11505"/>
            </a:avLst>
          </a:prstGeom>
          <a:solidFill>
            <a:srgbClr val="9ED3D7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7184" name="Group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670425"/>
            <a:ext cx="2682875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5" name="Rectangle 30"/>
          <p:cNvSpPr>
            <a:spLocks noChangeArrowheads="1"/>
          </p:cNvSpPr>
          <p:nvPr/>
        </p:nvSpPr>
        <p:spPr bwMode="auto">
          <a:xfrm>
            <a:off x="523875" y="4813300"/>
            <a:ext cx="1836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EFEF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 sz="2000" b="1">
              <a:solidFill>
                <a:srgbClr val="FEFEF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186" name="Text Box 35"/>
          <p:cNvSpPr txBox="1">
            <a:spLocks noChangeArrowheads="1"/>
          </p:cNvSpPr>
          <p:nvPr/>
        </p:nvSpPr>
        <p:spPr bwMode="auto">
          <a:xfrm>
            <a:off x="2928938" y="4738688"/>
            <a:ext cx="57578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3429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ctr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应用模式为：write-once-read-many存取模式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HD</a:t>
            </a:r>
            <a:r>
              <a:rPr sz="3000" b="1" spc="5" dirty="0">
                <a:solidFill>
                  <a:srgbClr val="0070C5"/>
                </a:solidFill>
                <a:latin typeface="Verdana"/>
                <a:cs typeface="Verdana"/>
              </a:rPr>
              <a:t>FS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交互命令行</a:t>
            </a:r>
            <a:endParaRPr sz="3000">
              <a:latin typeface="微软雅黑"/>
              <a:cs typeface="微软雅黑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-3175" y="1279525"/>
          <a:ext cx="9137650" cy="53357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3694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-</a:t>
                      </a:r>
                      <a:r>
                        <a:rPr sz="2400" b="1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400" b="1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2400" b="1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 p</a:t>
                      </a:r>
                      <a:r>
                        <a:rPr sz="2400" b="1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ath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CACFD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删除文件或者空的目录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CACF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707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-rm</a:t>
                      </a:r>
                      <a:r>
                        <a:rPr sz="2400" b="1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400" b="1" spc="-1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path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删除文件或者目录，删除目录时递归删除所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有子目录以及文件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E7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708">
                <a:tc>
                  <a:txBody>
                    <a:bodyPr/>
                    <a:lstStyle/>
                    <a:p>
                      <a:pPr marL="81915" marR="73088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-</a:t>
                      </a:r>
                      <a:r>
                        <a:rPr sz="2400" b="1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pu</a:t>
                      </a:r>
                      <a:r>
                        <a:rPr sz="2400" b="1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400" b="1" spc="-1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b="1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2400" b="1" spc="-1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2400" b="1" spc="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400" b="1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lS</a:t>
                      </a:r>
                      <a:r>
                        <a:rPr sz="2400" b="1" spc="-1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400" b="1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c </a:t>
                      </a:r>
                      <a:r>
                        <a:rPr sz="2400" b="1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de</a:t>
                      </a:r>
                      <a:r>
                        <a:rPr sz="2400" b="1" spc="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400" b="1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t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CACFD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拷贝本地文件或者目录</a:t>
                      </a:r>
                      <a:r>
                        <a:rPr sz="2400" spc="-2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到</a:t>
                      </a:r>
                      <a:r>
                        <a:rPr sz="2400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HDF</a:t>
                      </a:r>
                      <a:r>
                        <a:rPr sz="2400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400" spc="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中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CACF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59">
                <a:tc>
                  <a:txBody>
                    <a:bodyPr/>
                    <a:lstStyle/>
                    <a:p>
                      <a:pPr marL="81915" marR="17907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-</a:t>
                      </a:r>
                      <a:r>
                        <a:rPr sz="2400" b="1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copyFromLocal </a:t>
                      </a:r>
                      <a:r>
                        <a:rPr sz="2400" b="1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2400" b="1" spc="-1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2400" b="1" spc="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400" b="1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lS</a:t>
                      </a:r>
                      <a:r>
                        <a:rPr sz="2400" b="1" spc="-1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400" b="1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2400" b="1" spc="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de</a:t>
                      </a:r>
                      <a:r>
                        <a:rPr sz="2400" b="1" spc="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400" b="1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t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等同</a:t>
                      </a:r>
                      <a:r>
                        <a:rPr sz="2400" spc="-5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于</a:t>
                      </a:r>
                      <a:r>
                        <a:rPr sz="2400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-c</a:t>
                      </a:r>
                      <a:r>
                        <a:rPr sz="2400" spc="-1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400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py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E7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669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sz="2400">
                        <a:latin typeface="Verdana"/>
                        <a:cs typeface="Verdana"/>
                      </a:endParaRPr>
                    </a:p>
                    <a:p>
                      <a:pPr marL="81915" marR="19113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moveFromL</a:t>
                      </a:r>
                      <a:r>
                        <a:rPr sz="2400" b="1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ocal l</a:t>
                      </a:r>
                      <a:r>
                        <a:rPr sz="2400" b="1" spc="-1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2400" b="1" spc="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400" b="1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lS</a:t>
                      </a:r>
                      <a:r>
                        <a:rPr sz="2400" b="1" spc="-1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400" b="1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2400" b="1" spc="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de</a:t>
                      </a:r>
                      <a:r>
                        <a:rPr sz="2400" b="1" spc="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400" b="1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t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CACFD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拷贝数据</a:t>
                      </a:r>
                      <a:r>
                        <a:rPr sz="2400" spc="-1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到</a:t>
                      </a:r>
                      <a:r>
                        <a:rPr sz="2400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HDF</a:t>
                      </a:r>
                      <a:r>
                        <a:rPr sz="2400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400" spc="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，并且在成功后删除本地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数据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CACF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0073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267744" y="2996952"/>
            <a:ext cx="5215086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b="1" spc="-5" dirty="0">
                <a:latin typeface="Verdana"/>
                <a:cs typeface="Verdana"/>
              </a:rPr>
              <a:t>HDF</a:t>
            </a:r>
            <a:r>
              <a:rPr sz="3800" b="1" spc="0" dirty="0">
                <a:latin typeface="Verdana"/>
                <a:cs typeface="Verdana"/>
              </a:rPr>
              <a:t>S</a:t>
            </a:r>
            <a:r>
              <a:rPr sz="3800" b="1" spc="0" dirty="0">
                <a:latin typeface="微软雅黑"/>
                <a:cs typeface="微软雅黑"/>
              </a:rPr>
              <a:t>编程访问接口</a:t>
            </a:r>
            <a:endParaRPr sz="3800" b="1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7927358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0070C5"/>
                </a:solidFill>
                <a:latin typeface="微软雅黑"/>
                <a:cs typeface="微软雅黑"/>
              </a:rPr>
              <a:t>在程序中使用</a:t>
            </a: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HD</a:t>
            </a:r>
            <a:r>
              <a:rPr sz="3000" b="1" spc="5" dirty="0">
                <a:solidFill>
                  <a:srgbClr val="0070C5"/>
                </a:solidFill>
                <a:latin typeface="Verdana"/>
                <a:cs typeface="Verdana"/>
              </a:rPr>
              <a:t>F</a:t>
            </a:r>
            <a:r>
              <a:rPr sz="3000" b="1" spc="10" dirty="0">
                <a:solidFill>
                  <a:srgbClr val="0070C5"/>
                </a:solidFill>
                <a:latin typeface="Verdana"/>
                <a:cs typeface="Verdana"/>
              </a:rPr>
              <a:t>S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接口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210309"/>
            <a:ext cx="8207375" cy="284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HDF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接口包括：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240665" algn="l"/>
              </a:tabLst>
            </a:pPr>
            <a:r>
              <a:rPr sz="2200" spc="-10" dirty="0">
                <a:solidFill>
                  <a:srgbClr val="051821"/>
                </a:solidFill>
                <a:latin typeface="Arial"/>
                <a:cs typeface="Arial"/>
              </a:rPr>
              <a:t>•	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命令行接口</a:t>
            </a:r>
            <a:endParaRPr sz="2200">
              <a:latin typeface="微软雅黑"/>
              <a:cs typeface="微软雅黑"/>
            </a:endParaRPr>
          </a:p>
          <a:p>
            <a:pPr marL="241300" marR="6350" indent="-228600">
              <a:lnSpc>
                <a:spcPct val="100000"/>
              </a:lnSpc>
              <a:spcBef>
                <a:spcPts val="900"/>
              </a:spcBef>
              <a:buClr>
                <a:srgbClr val="051821"/>
              </a:buClr>
              <a:buFont typeface="Arial"/>
              <a:buChar char="•"/>
              <a:tabLst>
                <a:tab pos="241300" algn="l"/>
              </a:tabLst>
            </a:pP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Hadoo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200" spc="3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Ma</a:t>
            </a:r>
            <a:r>
              <a:rPr sz="2200" spc="-25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200" spc="-7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edu</a:t>
            </a:r>
            <a:r>
              <a:rPr sz="2200" spc="-25" dirty="0">
                <a:solidFill>
                  <a:srgbClr val="051821"/>
                </a:solidFill>
                <a:latin typeface="Verdana"/>
                <a:cs typeface="Verdana"/>
              </a:rPr>
              <a:t>c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200" spc="3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051821"/>
                </a:solidFill>
                <a:latin typeface="Verdana"/>
                <a:cs typeface="Verdana"/>
              </a:rPr>
              <a:t>J</a:t>
            </a:r>
            <a:r>
              <a:rPr sz="2200" spc="-2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b</a:t>
            </a:r>
            <a:r>
              <a:rPr sz="2200" spc="-30" dirty="0">
                <a:solidFill>
                  <a:srgbClr val="051821"/>
                </a:solidFill>
                <a:latin typeface="微软雅黑"/>
                <a:cs typeface="微软雅黑"/>
              </a:rPr>
              <a:t>的隐含的输入（在这种情况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下</a:t>
            </a:r>
            <a:r>
              <a:rPr sz="2200" spc="-30" dirty="0">
                <a:solidFill>
                  <a:srgbClr val="051821"/>
                </a:solidFill>
                <a:latin typeface="微软雅黑"/>
                <a:cs typeface="微软雅黑"/>
              </a:rPr>
              <a:t>，只需</a:t>
            </a:r>
            <a:r>
              <a:rPr sz="2200" spc="-15" dirty="0">
                <a:solidFill>
                  <a:srgbClr val="051821"/>
                </a:solidFill>
                <a:latin typeface="微软雅黑"/>
                <a:cs typeface="微软雅黑"/>
              </a:rPr>
              <a:t> 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要将任务交给</a:t>
            </a: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Map</a:t>
            </a:r>
            <a:r>
              <a:rPr sz="2200" spc="-7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educ</a:t>
            </a: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系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统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即可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，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会自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动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调</a:t>
            </a:r>
            <a:r>
              <a:rPr sz="2200" spc="-15" dirty="0">
                <a:solidFill>
                  <a:srgbClr val="051821"/>
                </a:solidFill>
                <a:latin typeface="微软雅黑"/>
                <a:cs typeface="微软雅黑"/>
              </a:rPr>
              <a:t>度</a:t>
            </a: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HDF</a:t>
            </a:r>
            <a:r>
              <a:rPr sz="2200" spc="-10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服务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来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提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 供数据）</a:t>
            </a:r>
            <a:endParaRPr sz="22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240665" algn="l"/>
              </a:tabLst>
            </a:pPr>
            <a:r>
              <a:rPr sz="2200" spc="-10" dirty="0">
                <a:solidFill>
                  <a:srgbClr val="051821"/>
                </a:solidFill>
                <a:latin typeface="Arial"/>
                <a:cs typeface="Arial"/>
              </a:rPr>
              <a:t>•	</a:t>
            </a:r>
            <a:r>
              <a:rPr sz="2200" spc="-10" dirty="0">
                <a:solidFill>
                  <a:srgbClr val="051821"/>
                </a:solidFill>
                <a:latin typeface="Verdana"/>
                <a:cs typeface="Verdana"/>
              </a:rPr>
              <a:t>J</a:t>
            </a:r>
            <a:r>
              <a:rPr sz="2200" spc="-30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200" spc="-70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程序直接操作</a:t>
            </a:r>
            <a:endParaRPr sz="22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900"/>
              </a:spcBef>
              <a:buClr>
                <a:srgbClr val="051821"/>
              </a:buClr>
              <a:buFont typeface="Arial"/>
              <a:buChar char="•"/>
              <a:tabLst>
                <a:tab pos="241300" algn="l"/>
              </a:tabLst>
            </a:pP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libhd</a:t>
            </a:r>
            <a:r>
              <a:rPr sz="2200" spc="-10" dirty="0">
                <a:solidFill>
                  <a:srgbClr val="051821"/>
                </a:solidFill>
                <a:latin typeface="Verdana"/>
                <a:cs typeface="Verdana"/>
              </a:rPr>
              <a:t>f</a:t>
            </a:r>
            <a:r>
              <a:rPr sz="2200" spc="-30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200" spc="-30" dirty="0">
                <a:solidFill>
                  <a:srgbClr val="051821"/>
                </a:solidFill>
                <a:latin typeface="微软雅黑"/>
                <a:cs typeface="微软雅黑"/>
              </a:rPr>
              <a:t>从</a:t>
            </a:r>
            <a:r>
              <a:rPr sz="2200" spc="-25" dirty="0">
                <a:solidFill>
                  <a:srgbClr val="051821"/>
                </a:solidFill>
                <a:latin typeface="Verdana"/>
                <a:cs typeface="Verdana"/>
              </a:rPr>
              <a:t>c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/c+</a:t>
            </a:r>
            <a:r>
              <a:rPr sz="2200" spc="-25" dirty="0">
                <a:solidFill>
                  <a:srgbClr val="051821"/>
                </a:solidFill>
                <a:latin typeface="Verdana"/>
                <a:cs typeface="Verdana"/>
              </a:rPr>
              <a:t>+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程序中操作</a:t>
            </a:r>
            <a:endParaRPr sz="22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826163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0070C5"/>
                </a:solidFill>
                <a:latin typeface="微软雅黑"/>
                <a:cs typeface="微软雅黑"/>
              </a:rPr>
              <a:t>程序的编译过程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210309"/>
            <a:ext cx="8529320" cy="2486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如何在</a:t>
            </a:r>
            <a:r>
              <a:rPr sz="2400" dirty="0">
                <a:solidFill>
                  <a:srgbClr val="051821"/>
                </a:solidFill>
                <a:latin typeface="Verdana"/>
                <a:cs typeface="Verdana"/>
              </a:rPr>
              <a:t>eclips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中编写和编译运</a:t>
            </a:r>
            <a:r>
              <a:rPr sz="2400" spc="5" dirty="0">
                <a:solidFill>
                  <a:srgbClr val="051821"/>
                </a:solidFill>
                <a:latin typeface="微软雅黑"/>
                <a:cs typeface="微软雅黑"/>
              </a:rPr>
              <a:t>行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HDF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的读写程序：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ts val="2150"/>
              </a:lnSpc>
              <a:spcBef>
                <a:spcPts val="43"/>
              </a:spcBef>
            </a:pPr>
            <a:endParaRPr sz="2150"/>
          </a:p>
          <a:p>
            <a:pPr marL="12700" marR="358140">
              <a:lnSpc>
                <a:spcPct val="100099"/>
              </a:lnSpc>
            </a:pP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ha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-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c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-60" dirty="0">
                <a:solidFill>
                  <a:srgbClr val="051821"/>
                </a:solidFill>
                <a:latin typeface="Verdana"/>
                <a:cs typeface="Verdana"/>
              </a:rPr>
              <a:t>-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x.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.x.ja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和它所依赖的库导入到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eclips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工程 的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u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il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2400" spc="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pat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中。这个首先需要先下载解</a:t>
            </a:r>
            <a:r>
              <a:rPr sz="2400" spc="5" dirty="0">
                <a:solidFill>
                  <a:srgbClr val="051821"/>
                </a:solidFill>
                <a:latin typeface="微软雅黑"/>
                <a:cs typeface="微软雅黑"/>
              </a:rPr>
              <a:t>压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ha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1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包。然后 在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eclips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中，通过右键工程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-&gt;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属性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-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&gt;J</a:t>
            </a:r>
            <a:r>
              <a:rPr sz="2400" spc="-3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400" spc="-70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Build</a:t>
            </a:r>
            <a:r>
              <a:rPr sz="2400" spc="2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at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-</a:t>
            </a:r>
            <a:endParaRPr sz="2400">
              <a:latin typeface="Verdana"/>
              <a:cs typeface="Verdana"/>
            </a:endParaRPr>
          </a:p>
          <a:p>
            <a:pPr marL="12700" marR="6350">
              <a:lnSpc>
                <a:spcPct val="100000"/>
              </a:lnSpc>
            </a:pP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&gt;Li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b</a:t>
            </a:r>
            <a:r>
              <a:rPr sz="2400" spc="-6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ie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s-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&gt;A</a:t>
            </a:r>
            <a:r>
              <a:rPr sz="2400" spc="10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 E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x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terna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2400" spc="1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051821"/>
                </a:solidFill>
                <a:latin typeface="Verdana"/>
                <a:cs typeface="Verdana"/>
              </a:rPr>
              <a:t>J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AR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，在解压后的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ha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目 录中点选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ha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do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-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co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-60" dirty="0">
                <a:solidFill>
                  <a:srgbClr val="051821"/>
                </a:solidFill>
                <a:latin typeface="Verdana"/>
                <a:cs typeface="Verdana"/>
              </a:rPr>
              <a:t>-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x.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x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.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x.ja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和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lib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目</a:t>
            </a:r>
            <a:r>
              <a:rPr sz="2400" spc="5" dirty="0">
                <a:solidFill>
                  <a:srgbClr val="051821"/>
                </a:solidFill>
                <a:latin typeface="微软雅黑"/>
                <a:cs typeface="微软雅黑"/>
              </a:rPr>
              <a:t>录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下所有</a:t>
            </a:r>
            <a:r>
              <a:rPr sz="2400" spc="5" dirty="0">
                <a:solidFill>
                  <a:srgbClr val="051821"/>
                </a:solidFill>
                <a:latin typeface="微软雅黑"/>
                <a:cs typeface="微软雅黑"/>
              </a:rPr>
              <a:t>的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.ja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即可。</a:t>
            </a:r>
            <a:endParaRPr sz="24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179639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0070C5"/>
                </a:solidFill>
                <a:latin typeface="微软雅黑"/>
                <a:cs typeface="微软雅黑"/>
              </a:rPr>
              <a:t>配置环境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73070" y="1295400"/>
            <a:ext cx="6527165" cy="4937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0179" y="1723644"/>
            <a:ext cx="2240280" cy="138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sz="1800" dirty="0">
                <a:solidFill>
                  <a:srgbClr val="051821"/>
                </a:solidFill>
                <a:latin typeface="微软雅黑"/>
                <a:cs typeface="微软雅黑"/>
              </a:rPr>
              <a:t>下载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ha</a:t>
            </a:r>
            <a:r>
              <a:rPr sz="1800" spc="-25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oo</a:t>
            </a:r>
            <a:r>
              <a:rPr sz="1800" spc="-2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1800" spc="0" dirty="0">
                <a:solidFill>
                  <a:srgbClr val="051821"/>
                </a:solidFill>
                <a:latin typeface="微软雅黑"/>
                <a:cs typeface="微软雅黑"/>
              </a:rPr>
              <a:t>安装包， 解压缩之后将所需要 的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ja</a:t>
            </a:r>
            <a:r>
              <a:rPr sz="1800" spc="-1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800" spc="0" dirty="0">
                <a:solidFill>
                  <a:srgbClr val="051821"/>
                </a:solidFill>
                <a:latin typeface="微软雅黑"/>
                <a:cs typeface="微软雅黑"/>
              </a:rPr>
              <a:t>包通过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Add Externa</a:t>
            </a:r>
            <a:r>
              <a:rPr sz="1800" spc="-5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1800" spc="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51821"/>
                </a:solidFill>
                <a:latin typeface="Verdana"/>
                <a:cs typeface="Verdana"/>
              </a:rPr>
              <a:t>Ja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800" spc="-10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1800" spc="0" dirty="0">
                <a:solidFill>
                  <a:srgbClr val="051821"/>
                </a:solidFill>
                <a:latin typeface="微软雅黑"/>
                <a:cs typeface="微软雅黑"/>
              </a:rPr>
              <a:t>加入 项目中</a:t>
            </a:r>
            <a:endParaRPr sz="18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519732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52835"/>
            <a:ext cx="786384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0070C5"/>
                </a:solidFill>
                <a:latin typeface="微软雅黑"/>
                <a:cs typeface="微软雅黑"/>
              </a:rPr>
              <a:t>新建项目，编写代码</a:t>
            </a:r>
            <a:endParaRPr sz="3000" dirty="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852450"/>
            <a:ext cx="7863840" cy="59326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74381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0070C5"/>
                </a:solidFill>
                <a:latin typeface="微软雅黑"/>
                <a:cs typeface="微软雅黑"/>
              </a:rPr>
              <a:t>导出</a:t>
            </a:r>
            <a:r>
              <a:rPr sz="3000" b="1" spc="-20" dirty="0">
                <a:solidFill>
                  <a:srgbClr val="0070C5"/>
                </a:solidFill>
                <a:latin typeface="Verdana"/>
                <a:cs typeface="Verdana"/>
              </a:rPr>
              <a:t>jar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文件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5206" y="1295438"/>
            <a:ext cx="3974973" cy="4775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30369" y="1175448"/>
            <a:ext cx="4208399" cy="50154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84379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0070C5"/>
                </a:solidFill>
                <a:latin typeface="微软雅黑"/>
                <a:cs typeface="微软雅黑"/>
              </a:rPr>
              <a:t>拷贝程序到</a:t>
            </a: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L</a:t>
            </a:r>
            <a:r>
              <a:rPr sz="3000" b="1" spc="-10" dirty="0">
                <a:solidFill>
                  <a:srgbClr val="0070C5"/>
                </a:solidFill>
                <a:latin typeface="Verdana"/>
                <a:cs typeface="Verdana"/>
              </a:rPr>
              <a:t>i</a:t>
            </a: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nu</a:t>
            </a:r>
            <a:r>
              <a:rPr sz="3000" b="1" spc="0" dirty="0">
                <a:solidFill>
                  <a:srgbClr val="0070C5"/>
                </a:solidFill>
                <a:latin typeface="Verdana"/>
                <a:cs typeface="Verdana"/>
              </a:rPr>
              <a:t>x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主机，并运行程序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217929"/>
            <a:ext cx="4925060" cy="7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psc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400" spc="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(o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sc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p)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051821"/>
                </a:solidFill>
                <a:latin typeface="Verdana"/>
                <a:cs typeface="Verdana"/>
              </a:rPr>
              <a:t>m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yhd.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j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ar ha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op@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m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aste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:/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ome/ha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endParaRPr sz="24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9060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277114"/>
            <a:ext cx="1549400" cy="79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95"/>
              </a:lnSpc>
            </a:pPr>
            <a:r>
              <a:rPr sz="3000" b="1" dirty="0">
                <a:solidFill>
                  <a:srgbClr val="0070C5"/>
                </a:solidFill>
                <a:latin typeface="微软雅黑"/>
                <a:cs typeface="微软雅黑"/>
              </a:rPr>
              <a:t>程序代码</a:t>
            </a:r>
            <a:endParaRPr sz="3000">
              <a:latin typeface="微软雅黑"/>
              <a:cs typeface="微软雅黑"/>
            </a:endParaRPr>
          </a:p>
          <a:p>
            <a:pPr marL="12700">
              <a:lnSpc>
                <a:spcPts val="3095"/>
              </a:lnSpc>
            </a:pPr>
            <a:r>
              <a:rPr sz="3000" b="1" spc="-5" dirty="0">
                <a:solidFill>
                  <a:srgbClr val="0070C5"/>
                </a:solidFill>
                <a:latin typeface="微软雅黑"/>
                <a:cs typeface="微软雅黑"/>
              </a:rPr>
              <a:t>概览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7225" y="1502155"/>
            <a:ext cx="4781550" cy="160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81450" y="2863989"/>
            <a:ext cx="5162549" cy="3457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59528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277114"/>
            <a:ext cx="1549400" cy="79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95"/>
              </a:lnSpc>
            </a:pPr>
            <a:r>
              <a:rPr sz="3000" b="1" dirty="0">
                <a:solidFill>
                  <a:srgbClr val="0070C5"/>
                </a:solidFill>
                <a:latin typeface="微软雅黑"/>
                <a:cs typeface="微软雅黑"/>
              </a:rPr>
              <a:t>程序代码</a:t>
            </a:r>
            <a:endParaRPr sz="3000">
              <a:latin typeface="微软雅黑"/>
              <a:cs typeface="微软雅黑"/>
            </a:endParaRPr>
          </a:p>
          <a:p>
            <a:pPr marL="12700">
              <a:lnSpc>
                <a:spcPts val="3095"/>
              </a:lnSpc>
            </a:pPr>
            <a:r>
              <a:rPr sz="3000" b="1" spc="-5" dirty="0">
                <a:solidFill>
                  <a:srgbClr val="0070C5"/>
                </a:solidFill>
                <a:latin typeface="微软雅黑"/>
                <a:cs typeface="微软雅黑"/>
              </a:rPr>
              <a:t>概览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9310" y="1418716"/>
            <a:ext cx="5666105" cy="2259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06953" y="3808272"/>
            <a:ext cx="5567172" cy="20521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4123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7"/>
          <p:cNvSpPr>
            <a:spLocks noChangeArrowheads="1"/>
          </p:cNvSpPr>
          <p:nvPr/>
        </p:nvSpPr>
        <p:spPr bwMode="auto">
          <a:xfrm>
            <a:off x="2789238" y="4024313"/>
            <a:ext cx="5400675" cy="687387"/>
          </a:xfrm>
          <a:prstGeom prst="roundRect">
            <a:avLst>
              <a:gd name="adj" fmla="val 11505"/>
            </a:avLst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711200" y="4037013"/>
            <a:ext cx="2613025" cy="687387"/>
            <a:chOff x="0" y="0"/>
            <a:chExt cx="1790" cy="433"/>
          </a:xfrm>
        </p:grpSpPr>
        <p:sp>
          <p:nvSpPr>
            <p:cNvPr id="8211" name="AutoShape 9"/>
            <p:cNvSpPr>
              <a:spLocks noChangeArrowheads="1"/>
            </p:cNvSpPr>
            <p:nvPr/>
          </p:nvSpPr>
          <p:spPr bwMode="auto">
            <a:xfrm>
              <a:off x="1547" y="80"/>
              <a:ext cx="243" cy="240"/>
            </a:xfrm>
            <a:prstGeom prst="rightArrow">
              <a:avLst>
                <a:gd name="adj1" fmla="val 50000"/>
                <a:gd name="adj2" fmla="val 59423"/>
              </a:avLst>
            </a:prstGeom>
            <a:solidFill>
              <a:srgbClr val="F8F8F8"/>
            </a:solidFill>
            <a:ln>
              <a:noFill/>
            </a:ln>
            <a:effectLst>
              <a:outerShdw dist="71842" dir="2700000" algn="ctr" rotWithShape="0">
                <a:srgbClr val="010101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Freeform 10"/>
            <p:cNvSpPr>
              <a:spLocks/>
            </p:cNvSpPr>
            <p:nvPr/>
          </p:nvSpPr>
          <p:spPr bwMode="auto">
            <a:xfrm>
              <a:off x="0" y="0"/>
              <a:ext cx="1549" cy="433"/>
            </a:xfrm>
            <a:custGeom>
              <a:avLst/>
              <a:gdLst>
                <a:gd name="T0" fmla="*/ 0 w 1071"/>
                <a:gd name="T1" fmla="*/ 0 h 307"/>
                <a:gd name="T2" fmla="*/ 1071 w 1071"/>
                <a:gd name="T3" fmla="*/ 307 h 307"/>
              </a:gdLst>
              <a:ahLst/>
              <a:cxnLst>
                <a:cxn ang="0">
                  <a:pos x="83" y="0"/>
                </a:cxn>
                <a:cxn ang="0">
                  <a:pos x="1069" y="0"/>
                </a:cxn>
                <a:cxn ang="0">
                  <a:pos x="1069" y="198"/>
                </a:cxn>
                <a:cxn ang="0">
                  <a:pos x="1055" y="270"/>
                </a:cxn>
                <a:cxn ang="0">
                  <a:pos x="987" y="302"/>
                </a:cxn>
                <a:cxn ang="0">
                  <a:pos x="0" y="307"/>
                </a:cxn>
                <a:cxn ang="0">
                  <a:pos x="0" y="89"/>
                </a:cxn>
                <a:cxn ang="0">
                  <a:pos x="21" y="18"/>
                </a:cxn>
                <a:cxn ang="0">
                  <a:pos x="83" y="0"/>
                </a:cxn>
              </a:cxnLst>
              <a:rect l="T0" t="T1" r="T2" b="T3"/>
              <a:pathLst>
                <a:path w="1071" h="307">
                  <a:moveTo>
                    <a:pt x="83" y="0"/>
                  </a:moveTo>
                  <a:lnTo>
                    <a:pt x="1069" y="0"/>
                  </a:lnTo>
                  <a:cubicBezTo>
                    <a:pt x="1069" y="0"/>
                    <a:pt x="1069" y="99"/>
                    <a:pt x="1069" y="198"/>
                  </a:cubicBezTo>
                  <a:cubicBezTo>
                    <a:pt x="1069" y="198"/>
                    <a:pt x="1071" y="248"/>
                    <a:pt x="1055" y="270"/>
                  </a:cubicBezTo>
                  <a:cubicBezTo>
                    <a:pt x="1043" y="288"/>
                    <a:pt x="1019" y="302"/>
                    <a:pt x="987" y="302"/>
                  </a:cubicBezTo>
                  <a:cubicBezTo>
                    <a:pt x="488" y="303"/>
                    <a:pt x="0" y="307"/>
                    <a:pt x="0" y="307"/>
                  </a:cubicBezTo>
                  <a:lnTo>
                    <a:pt x="0" y="89"/>
                  </a:lnTo>
                  <a:cubicBezTo>
                    <a:pt x="3" y="41"/>
                    <a:pt x="7" y="33"/>
                    <a:pt x="21" y="18"/>
                  </a:cubicBezTo>
                  <a:cubicBezTo>
                    <a:pt x="35" y="3"/>
                    <a:pt x="66" y="1"/>
                    <a:pt x="8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76869"/>
                </a:gs>
                <a:gs pos="50000">
                  <a:schemeClr val="accent1"/>
                </a:gs>
                <a:gs pos="100000">
                  <a:srgbClr val="576869"/>
                </a:gs>
              </a:gsLst>
              <a:lin ang="5400000" scaled="1"/>
            </a:gradFill>
            <a:ln w="28575" cmpd="sng">
              <a:solidFill>
                <a:srgbClr val="FFFFFF"/>
              </a:solidFill>
              <a:bevel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196" name="AutoShape 11"/>
          <p:cNvSpPr>
            <a:spLocks noChangeArrowheads="1"/>
          </p:cNvSpPr>
          <p:nvPr/>
        </p:nvSpPr>
        <p:spPr bwMode="auto">
          <a:xfrm>
            <a:off x="2838450" y="1816100"/>
            <a:ext cx="5330825" cy="687388"/>
          </a:xfrm>
          <a:prstGeom prst="roundRect">
            <a:avLst>
              <a:gd name="adj" fmla="val 11505"/>
            </a:avLst>
          </a:prstGeom>
          <a:solidFill>
            <a:schemeClr val="accent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197" name="Group 7"/>
          <p:cNvGrpSpPr>
            <a:grpSpLocks/>
          </p:cNvGrpSpPr>
          <p:nvPr/>
        </p:nvGrpSpPr>
        <p:grpSpPr bwMode="auto">
          <a:xfrm>
            <a:off x="762000" y="1800225"/>
            <a:ext cx="2606675" cy="687388"/>
            <a:chOff x="0" y="0"/>
            <a:chExt cx="1785" cy="433"/>
          </a:xfrm>
        </p:grpSpPr>
        <p:sp>
          <p:nvSpPr>
            <p:cNvPr id="8209" name="AutoShape 13"/>
            <p:cNvSpPr>
              <a:spLocks noChangeArrowheads="1"/>
            </p:cNvSpPr>
            <p:nvPr/>
          </p:nvSpPr>
          <p:spPr bwMode="auto">
            <a:xfrm>
              <a:off x="1543" y="87"/>
              <a:ext cx="242" cy="240"/>
            </a:xfrm>
            <a:prstGeom prst="rightArrow">
              <a:avLst>
                <a:gd name="adj1" fmla="val 50000"/>
                <a:gd name="adj2" fmla="val 59422"/>
              </a:avLst>
            </a:prstGeom>
            <a:solidFill>
              <a:srgbClr val="F8F8F8"/>
            </a:solidFill>
            <a:ln>
              <a:noFill/>
            </a:ln>
            <a:effectLst>
              <a:outerShdw dist="71842" dir="2700000" algn="ctr" rotWithShape="0">
                <a:srgbClr val="010101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Freeform 14"/>
            <p:cNvSpPr>
              <a:spLocks/>
            </p:cNvSpPr>
            <p:nvPr/>
          </p:nvSpPr>
          <p:spPr bwMode="auto">
            <a:xfrm>
              <a:off x="0" y="0"/>
              <a:ext cx="1549" cy="433"/>
            </a:xfrm>
            <a:custGeom>
              <a:avLst/>
              <a:gdLst>
                <a:gd name="T0" fmla="*/ 0 w 1071"/>
                <a:gd name="T1" fmla="*/ 0 h 307"/>
                <a:gd name="T2" fmla="*/ 1071 w 1071"/>
                <a:gd name="T3" fmla="*/ 307 h 307"/>
              </a:gdLst>
              <a:ahLst/>
              <a:cxnLst>
                <a:cxn ang="0">
                  <a:pos x="83" y="0"/>
                </a:cxn>
                <a:cxn ang="0">
                  <a:pos x="1069" y="0"/>
                </a:cxn>
                <a:cxn ang="0">
                  <a:pos x="1069" y="198"/>
                </a:cxn>
                <a:cxn ang="0">
                  <a:pos x="1055" y="270"/>
                </a:cxn>
                <a:cxn ang="0">
                  <a:pos x="987" y="302"/>
                </a:cxn>
                <a:cxn ang="0">
                  <a:pos x="0" y="307"/>
                </a:cxn>
                <a:cxn ang="0">
                  <a:pos x="0" y="89"/>
                </a:cxn>
                <a:cxn ang="0">
                  <a:pos x="21" y="18"/>
                </a:cxn>
                <a:cxn ang="0">
                  <a:pos x="83" y="0"/>
                </a:cxn>
              </a:cxnLst>
              <a:rect l="T0" t="T1" r="T2" b="T3"/>
              <a:pathLst>
                <a:path w="1071" h="307">
                  <a:moveTo>
                    <a:pt x="83" y="0"/>
                  </a:moveTo>
                  <a:lnTo>
                    <a:pt x="1069" y="0"/>
                  </a:lnTo>
                  <a:cubicBezTo>
                    <a:pt x="1069" y="0"/>
                    <a:pt x="1069" y="99"/>
                    <a:pt x="1069" y="198"/>
                  </a:cubicBezTo>
                  <a:cubicBezTo>
                    <a:pt x="1069" y="198"/>
                    <a:pt x="1071" y="248"/>
                    <a:pt x="1055" y="270"/>
                  </a:cubicBezTo>
                  <a:cubicBezTo>
                    <a:pt x="1043" y="288"/>
                    <a:pt x="1019" y="302"/>
                    <a:pt x="987" y="302"/>
                  </a:cubicBezTo>
                  <a:cubicBezTo>
                    <a:pt x="488" y="303"/>
                    <a:pt x="0" y="307"/>
                    <a:pt x="0" y="307"/>
                  </a:cubicBezTo>
                  <a:lnTo>
                    <a:pt x="0" y="89"/>
                  </a:lnTo>
                  <a:cubicBezTo>
                    <a:pt x="3" y="41"/>
                    <a:pt x="7" y="33"/>
                    <a:pt x="21" y="18"/>
                  </a:cubicBezTo>
                  <a:cubicBezTo>
                    <a:pt x="35" y="3"/>
                    <a:pt x="66" y="1"/>
                    <a:pt x="8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22265"/>
                </a:gs>
                <a:gs pos="50000">
                  <a:schemeClr val="accent2"/>
                </a:gs>
                <a:gs pos="100000">
                  <a:srgbClr val="222265"/>
                </a:gs>
              </a:gsLst>
              <a:lin ang="5400000" scaled="1"/>
            </a:gradFill>
            <a:ln w="28575" cmpd="sng">
              <a:solidFill>
                <a:srgbClr val="FFFFFF"/>
              </a:solidFill>
              <a:bevel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198" name="AutoShape 19"/>
          <p:cNvSpPr>
            <a:spLocks noChangeArrowheads="1"/>
          </p:cNvSpPr>
          <p:nvPr/>
        </p:nvSpPr>
        <p:spPr bwMode="auto">
          <a:xfrm>
            <a:off x="2822575" y="2913063"/>
            <a:ext cx="5356225" cy="687387"/>
          </a:xfrm>
          <a:prstGeom prst="roundRect">
            <a:avLst>
              <a:gd name="adj" fmla="val 11505"/>
            </a:avLst>
          </a:prstGeom>
          <a:solidFill>
            <a:srgbClr val="CC33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199" name="Group 11"/>
          <p:cNvGrpSpPr>
            <a:grpSpLocks/>
          </p:cNvGrpSpPr>
          <p:nvPr/>
        </p:nvGrpSpPr>
        <p:grpSpPr bwMode="auto">
          <a:xfrm>
            <a:off x="746125" y="2905125"/>
            <a:ext cx="2613025" cy="687388"/>
            <a:chOff x="0" y="0"/>
            <a:chExt cx="1790" cy="433"/>
          </a:xfrm>
        </p:grpSpPr>
        <p:sp>
          <p:nvSpPr>
            <p:cNvPr id="8207" name="AutoShape 21"/>
            <p:cNvSpPr>
              <a:spLocks noChangeArrowheads="1"/>
            </p:cNvSpPr>
            <p:nvPr/>
          </p:nvSpPr>
          <p:spPr bwMode="auto">
            <a:xfrm>
              <a:off x="1547" y="80"/>
              <a:ext cx="243" cy="240"/>
            </a:xfrm>
            <a:prstGeom prst="rightArrow">
              <a:avLst>
                <a:gd name="adj1" fmla="val 50000"/>
                <a:gd name="adj2" fmla="val 59423"/>
              </a:avLst>
            </a:prstGeom>
            <a:solidFill>
              <a:srgbClr val="F8F8F8"/>
            </a:solidFill>
            <a:ln>
              <a:noFill/>
            </a:ln>
            <a:effectLst>
              <a:outerShdw dist="71842" dir="2700000" algn="ctr" rotWithShape="0">
                <a:srgbClr val="010101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08" name="Freeform 22"/>
            <p:cNvSpPr>
              <a:spLocks/>
            </p:cNvSpPr>
            <p:nvPr/>
          </p:nvSpPr>
          <p:spPr bwMode="auto">
            <a:xfrm>
              <a:off x="0" y="0"/>
              <a:ext cx="1549" cy="433"/>
            </a:xfrm>
            <a:custGeom>
              <a:avLst/>
              <a:gdLst>
                <a:gd name="T0" fmla="*/ 6968 w 1071"/>
                <a:gd name="T1" fmla="*/ 0 h 307"/>
                <a:gd name="T2" fmla="*/ 89543 w 1071"/>
                <a:gd name="T3" fmla="*/ 0 h 307"/>
                <a:gd name="T4" fmla="*/ 89543 w 1071"/>
                <a:gd name="T5" fmla="*/ 12281 h 307"/>
                <a:gd name="T6" fmla="*/ 88396 w 1071"/>
                <a:gd name="T7" fmla="*/ 16722 h 307"/>
                <a:gd name="T8" fmla="*/ 82715 w 1071"/>
                <a:gd name="T9" fmla="*/ 18725 h 307"/>
                <a:gd name="T10" fmla="*/ 0 w 1071"/>
                <a:gd name="T11" fmla="*/ 19044 h 307"/>
                <a:gd name="T12" fmla="*/ 0 w 1071"/>
                <a:gd name="T13" fmla="*/ 5544 h 307"/>
                <a:gd name="T14" fmla="*/ 1720 w 1071"/>
                <a:gd name="T15" fmla="*/ 1078 h 307"/>
                <a:gd name="T16" fmla="*/ 6968 w 1071"/>
                <a:gd name="T17" fmla="*/ 0 h 3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1"/>
                <a:gd name="T28" fmla="*/ 0 h 307"/>
                <a:gd name="T29" fmla="*/ 1071 w 1071"/>
                <a:gd name="T30" fmla="*/ 307 h 30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1" h="307">
                  <a:moveTo>
                    <a:pt x="83" y="0"/>
                  </a:moveTo>
                  <a:lnTo>
                    <a:pt x="1069" y="0"/>
                  </a:lnTo>
                  <a:cubicBezTo>
                    <a:pt x="1069" y="0"/>
                    <a:pt x="1069" y="99"/>
                    <a:pt x="1069" y="198"/>
                  </a:cubicBezTo>
                  <a:cubicBezTo>
                    <a:pt x="1069" y="198"/>
                    <a:pt x="1071" y="248"/>
                    <a:pt x="1055" y="270"/>
                  </a:cubicBezTo>
                  <a:cubicBezTo>
                    <a:pt x="1043" y="288"/>
                    <a:pt x="1019" y="302"/>
                    <a:pt x="987" y="302"/>
                  </a:cubicBezTo>
                  <a:cubicBezTo>
                    <a:pt x="488" y="303"/>
                    <a:pt x="0" y="307"/>
                    <a:pt x="0" y="307"/>
                  </a:cubicBezTo>
                  <a:lnTo>
                    <a:pt x="0" y="89"/>
                  </a:lnTo>
                  <a:cubicBezTo>
                    <a:pt x="3" y="41"/>
                    <a:pt x="7" y="33"/>
                    <a:pt x="21" y="18"/>
                  </a:cubicBezTo>
                  <a:cubicBezTo>
                    <a:pt x="35" y="3"/>
                    <a:pt x="66" y="1"/>
                    <a:pt x="8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822061"/>
                </a:gs>
                <a:gs pos="50000">
                  <a:srgbClr val="CC3399"/>
                </a:gs>
                <a:gs pos="100000">
                  <a:srgbClr val="822061"/>
                </a:gs>
              </a:gsLst>
              <a:lin ang="5400000" scaled="1"/>
            </a:gradFill>
            <a:ln w="28575" cap="flat" cmpd="sng">
              <a:solidFill>
                <a:srgbClr val="FFFFFF"/>
              </a:solidFill>
              <a:bevel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00" name="Rectangle 26"/>
          <p:cNvSpPr>
            <a:spLocks noChangeArrowheads="1"/>
          </p:cNvSpPr>
          <p:nvPr/>
        </p:nvSpPr>
        <p:spPr bwMode="auto">
          <a:xfrm>
            <a:off x="955675" y="1952625"/>
            <a:ext cx="1836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EFE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201" name="Rectangle 27"/>
          <p:cNvSpPr>
            <a:spLocks noChangeArrowheads="1"/>
          </p:cNvSpPr>
          <p:nvPr/>
        </p:nvSpPr>
        <p:spPr bwMode="auto">
          <a:xfrm>
            <a:off x="974725" y="3044825"/>
            <a:ext cx="1836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EFE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8202" name="Rectangle 30"/>
          <p:cNvSpPr>
            <a:spLocks noChangeArrowheads="1"/>
          </p:cNvSpPr>
          <p:nvPr/>
        </p:nvSpPr>
        <p:spPr bwMode="auto">
          <a:xfrm>
            <a:off x="968375" y="4162425"/>
            <a:ext cx="1836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EFE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8203" name="Text Box 31"/>
          <p:cNvSpPr txBox="1">
            <a:spLocks noChangeArrowheads="1"/>
          </p:cNvSpPr>
          <p:nvPr/>
        </p:nvSpPr>
        <p:spPr bwMode="auto">
          <a:xfrm>
            <a:off x="3389313" y="1898650"/>
            <a:ext cx="48006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存储小文件 (不建议使用)</a:t>
            </a:r>
          </a:p>
        </p:txBody>
      </p:sp>
      <p:sp>
        <p:nvSpPr>
          <p:cNvPr id="8204" name="Text Box 32"/>
          <p:cNvSpPr txBox="1">
            <a:spLocks noChangeArrowheads="1"/>
          </p:cNvSpPr>
          <p:nvPr/>
        </p:nvSpPr>
        <p:spPr bwMode="auto">
          <a:xfrm>
            <a:off x="3457575" y="2874963"/>
            <a:ext cx="4608513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大量的随机读 (不建议使用)</a:t>
            </a:r>
          </a:p>
        </p:txBody>
      </p:sp>
      <p:sp>
        <p:nvSpPr>
          <p:cNvPr id="8205" name="Text Box 35"/>
          <p:cNvSpPr txBox="1">
            <a:spLocks noChangeArrowheads="1"/>
          </p:cNvSpPr>
          <p:nvPr/>
        </p:nvSpPr>
        <p:spPr bwMode="auto">
          <a:xfrm>
            <a:off x="3311525" y="3906838"/>
            <a:ext cx="51847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需要对文件的修改 (不支持)</a:t>
            </a:r>
          </a:p>
        </p:txBody>
      </p:sp>
      <p:sp>
        <p:nvSpPr>
          <p:cNvPr id="8206" name="标题 1"/>
          <p:cNvSpPr txBox="1">
            <a:spLocks noChangeArrowheads="1"/>
          </p:cNvSpPr>
          <p:nvPr/>
        </p:nvSpPr>
        <p:spPr bwMode="auto">
          <a:xfrm>
            <a:off x="457200" y="517525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不适合做什么？</a:t>
            </a:r>
            <a:endParaRPr lang="zh-CN" altLang="en-US" sz="36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41350" y="2359025"/>
            <a:ext cx="7531100" cy="782638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HA——High Availability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90538"/>
            <a:ext cx="8229600" cy="622300"/>
          </a:xfrm>
          <a:noFill/>
        </p:spPr>
        <p:txBody>
          <a:bodyPr/>
          <a:lstStyle/>
          <a:p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</a:t>
            </a:r>
            <a:r>
              <a:rPr lang="en-US" altLang="zh-CN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HA</a:t>
            </a: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32771" name="内容占位符 2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401050" cy="3887787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  <a:buFontTx/>
              <a:buChar char="•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单点故障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20000"/>
              </a:lnSpc>
              <a:buFontTx/>
              <a:buChar char="•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集群容量和集群性能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17513"/>
            <a:ext cx="8229600" cy="725487"/>
          </a:xfrm>
          <a:noFill/>
        </p:spPr>
        <p:txBody>
          <a:bodyPr/>
          <a:lstStyle/>
          <a:p>
            <a:r>
              <a:rPr lang="en-US" altLang="zh-CN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Hadoop1.0</a:t>
            </a: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尝试的方式</a:t>
            </a:r>
          </a:p>
        </p:txBody>
      </p:sp>
      <p:sp>
        <p:nvSpPr>
          <p:cNvPr id="33795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430338"/>
            <a:ext cx="8401050" cy="3870325"/>
          </a:xfrm>
        </p:spPr>
        <p:txBody>
          <a:bodyPr/>
          <a:lstStyle/>
          <a:p>
            <a:pPr marL="457200" indent="-457200" algn="l">
              <a:lnSpc>
                <a:spcPct val="150000"/>
              </a:lnSpc>
              <a:buFontTx/>
              <a:buChar char="•"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Secondary NameNode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。它不是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HA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，它只是阶段性的合并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edits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fsimage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，以缩短集群启动的时间。当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NameNode(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以下简称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NN)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失效的时候，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Secondary NN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并无法立刻提供服务，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Secondary NN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甚至无法保证数据完整性：如果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NN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数据丢失的话，在上一次合并后的文件系统的改动会丢失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19100"/>
            <a:ext cx="8229600" cy="725488"/>
          </a:xfrm>
          <a:noFill/>
        </p:spPr>
        <p:txBody>
          <a:bodyPr/>
          <a:lstStyle/>
          <a:p>
            <a:r>
              <a:rPr lang="en-US" altLang="zh-CN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Hadoop1.0</a:t>
            </a: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尝试的方式</a:t>
            </a:r>
          </a:p>
        </p:txBody>
      </p:sp>
      <p:sp>
        <p:nvSpPr>
          <p:cNvPr id="31748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216025"/>
            <a:ext cx="8401050" cy="3941763"/>
          </a:xfrm>
        </p:spPr>
        <p:txBody>
          <a:bodyPr/>
          <a:lstStyle/>
          <a:p>
            <a:pPr marL="457200" indent="-457200" algn="l">
              <a:lnSpc>
                <a:spcPct val="150000"/>
              </a:lnSpc>
              <a:buFontTx/>
              <a:buChar char="•"/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Backup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NameNode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hlinkClick r:id="rId2"/>
              </a:rPr>
              <a:t>HADOOP-4539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。它在内存中复制了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NN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的当前状态，算是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Warm Standby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，可也就仅限于此，并没有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failover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等。它同样是阶段性的做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checkpoint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，也无法保证数据完整性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lnSpc>
                <a:spcPct val="150000"/>
              </a:lnSpc>
              <a:buFontTx/>
              <a:buChar char="•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手动把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name.dir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指向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NFS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。这是安全的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Cold Standby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，可以保证元数据不丢失，但集群的恢复则完全靠手动。</a:t>
            </a:r>
          </a:p>
          <a:p>
            <a:pPr algn="l">
              <a:lnSpc>
                <a:spcPct val="150000"/>
              </a:lnSpc>
              <a:defRPr/>
            </a:pP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17513"/>
            <a:ext cx="8229600" cy="725487"/>
          </a:xfrm>
          <a:noFill/>
        </p:spPr>
        <p:txBody>
          <a:bodyPr/>
          <a:lstStyle/>
          <a:p>
            <a:r>
              <a:rPr lang="en-US" altLang="zh-CN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Hadoop1.0</a:t>
            </a: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尝试的方式</a:t>
            </a:r>
          </a:p>
        </p:txBody>
      </p:sp>
      <p:sp>
        <p:nvSpPr>
          <p:cNvPr id="35843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195388"/>
            <a:ext cx="8147050" cy="4105275"/>
          </a:xfrm>
        </p:spPr>
        <p:txBody>
          <a:bodyPr/>
          <a:lstStyle/>
          <a:p>
            <a:pPr marL="457200" indent="-457200" algn="l">
              <a:lnSpc>
                <a:spcPct val="150000"/>
              </a:lnSpc>
              <a:buFontTx/>
              <a:buChar char="•"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Facebook AvatarNode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Facebook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有强大的运维做后盾，所以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Avatarnode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只是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Hot Standby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，并没有自动切换，当主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NN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失效的时候，需要管理员确认，然后手动把对外提供服务的虚拟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映射到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Standby NN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，这样做的好处是确保不会发生脑裂的场景。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150000"/>
              </a:lnSpc>
              <a:buFontTx/>
              <a:buChar char="•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还有若干解决方案，基本都是依赖外部的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HA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机制，譬如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DRBD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Linux HA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VMware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FT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等等。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39725"/>
            <a:ext cx="8229600" cy="725488"/>
          </a:xfrm>
          <a:noFill/>
        </p:spPr>
        <p:txBody>
          <a:bodyPr/>
          <a:lstStyle/>
          <a:p>
            <a:r>
              <a:rPr lang="en-US" altLang="zh-CN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Hadoop HA</a:t>
            </a: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解决方案架构</a:t>
            </a:r>
          </a:p>
        </p:txBody>
      </p:sp>
      <p:sp>
        <p:nvSpPr>
          <p:cNvPr id="5124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136650"/>
            <a:ext cx="6851650" cy="4229100"/>
          </a:xfrm>
        </p:spPr>
        <p:txBody>
          <a:bodyPr/>
          <a:lstStyle/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手动模式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20000"/>
              </a:lnSpc>
              <a:defRPr/>
            </a:pP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686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765300"/>
            <a:ext cx="6048375" cy="418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6075"/>
            <a:ext cx="8229600" cy="725488"/>
          </a:xfrm>
          <a:noFill/>
        </p:spPr>
        <p:txBody>
          <a:bodyPr/>
          <a:lstStyle/>
          <a:p>
            <a:r>
              <a:rPr lang="en-US" altLang="zh-CN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Hadoop HA</a:t>
            </a: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解决方案架构</a:t>
            </a:r>
          </a:p>
        </p:txBody>
      </p:sp>
      <p:sp>
        <p:nvSpPr>
          <p:cNvPr id="5124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071563"/>
            <a:ext cx="6851650" cy="4660900"/>
          </a:xfrm>
        </p:spPr>
        <p:txBody>
          <a:bodyPr/>
          <a:lstStyle/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自动模式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20000"/>
              </a:lnSpc>
              <a:defRPr/>
            </a:pP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789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690688"/>
            <a:ext cx="5730875" cy="440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17513"/>
            <a:ext cx="8229600" cy="725487"/>
          </a:xfrm>
          <a:noFill/>
        </p:spPr>
        <p:txBody>
          <a:bodyPr/>
          <a:lstStyle/>
          <a:p>
            <a:r>
              <a:rPr lang="en-US" altLang="zh-CN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Hadoop HA</a:t>
            </a: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 主要组件</a:t>
            </a:r>
          </a:p>
        </p:txBody>
      </p:sp>
      <p:sp>
        <p:nvSpPr>
          <p:cNvPr id="38915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214438"/>
            <a:ext cx="8075613" cy="4302125"/>
          </a:xfrm>
        </p:spPr>
        <p:txBody>
          <a:bodyPr/>
          <a:lstStyle/>
          <a:p>
            <a:pPr marL="342900" indent="-342900" algn="l">
              <a:buFontTx/>
              <a:buChar char="•"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MasterHADaemon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：与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服务运行在同一个进程中，可接收外部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命令，以控制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服务的启动和停</a:t>
            </a:r>
          </a:p>
          <a:p>
            <a:pPr marL="342900" indent="-342900" algn="l">
              <a:buFontTx/>
              <a:buChar char="•"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SharedStorage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：共享存储系统，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active master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将信息写入共享存储系统，而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standby master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则读取该信息以保持与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active master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的同步，从而减少切换时间。常用的共享存储系统有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（被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YARN HA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采用）、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NFS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（被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HDFS HA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采用）、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（被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MapReduce HA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采用）和类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bookeeper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系统（被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HDFS HA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采用）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2"/>
          <p:cNvSpPr>
            <a:spLocks noGrp="1" noChangeArrowheads="1"/>
          </p:cNvSpPr>
          <p:nvPr>
            <p:ph idx="1"/>
          </p:nvPr>
        </p:nvSpPr>
        <p:spPr>
          <a:xfrm>
            <a:off x="539750" y="1214438"/>
            <a:ext cx="8280400" cy="430212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ZKFailoverController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：基于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实现的切换控制器，主要由两个核心组件构成：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ActiveStandbyElector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HealthMonitor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，其中，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ActiveStandbyElector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负责与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集群交互，通过尝试获取全局锁，以判断所管理的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active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还是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standby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状态；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HealthMonitor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负责监控各个活动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的状态，以根据它们状态进行状态切换。</a:t>
            </a:r>
          </a:p>
        </p:txBody>
      </p:sp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457200" y="417513"/>
            <a:ext cx="82296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3800" b="1" kern="0">
                <a:latin typeface="微软雅黑" pitchFamily="34" charset="-122"/>
                <a:ea typeface="微软雅黑" pitchFamily="34" charset="-122"/>
              </a:rPr>
              <a:t>Hadoop HA</a:t>
            </a:r>
            <a:r>
              <a:rPr lang="zh-CN" altLang="en-US" sz="3800" b="1" kern="0">
                <a:latin typeface="微软雅黑" pitchFamily="34" charset="-122"/>
                <a:ea typeface="微软雅黑" pitchFamily="34" charset="-122"/>
              </a:rPr>
              <a:t> 主要组件</a:t>
            </a:r>
            <a:endParaRPr lang="zh-CN" altLang="en-US" sz="38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2"/>
          <p:cNvSpPr>
            <a:spLocks noGrp="1" noChangeArrowheads="1"/>
          </p:cNvSpPr>
          <p:nvPr>
            <p:ph idx="1"/>
          </p:nvPr>
        </p:nvSpPr>
        <p:spPr>
          <a:xfrm>
            <a:off x="757238" y="1503363"/>
            <a:ext cx="7847012" cy="430212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：核心功能通过维护一把全局锁控制整个集群有且仅有一个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active master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。当然，如果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ShardStorge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采用了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，则还会记录一些其他状态和运行时信息。</a:t>
            </a:r>
          </a:p>
        </p:txBody>
      </p:sp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457200" y="404813"/>
            <a:ext cx="82296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3800" b="1" kern="0">
                <a:latin typeface="微软雅黑" pitchFamily="34" charset="-122"/>
                <a:ea typeface="微软雅黑" pitchFamily="34" charset="-122"/>
              </a:rPr>
              <a:t>Hadoop HA</a:t>
            </a:r>
            <a:r>
              <a:rPr lang="zh-CN" altLang="en-US" sz="3800" b="1" kern="0">
                <a:latin typeface="微软雅黑" pitchFamily="34" charset="-122"/>
                <a:ea typeface="微软雅黑" pitchFamily="34" charset="-122"/>
              </a:rPr>
              <a:t> 主要组件</a:t>
            </a:r>
            <a:endParaRPr lang="zh-CN" altLang="en-US" sz="38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98525" y="1998663"/>
            <a:ext cx="7531100" cy="1430337"/>
          </a:xfrm>
        </p:spPr>
        <p:txBody>
          <a:bodyPr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FontTx/>
              <a:buNone/>
            </a:pP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思考 10PB 级别数据如何存储 ？</a:t>
            </a: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31788"/>
            <a:ext cx="8229600" cy="646112"/>
          </a:xfrm>
          <a:noFill/>
        </p:spPr>
        <p:txBody>
          <a:bodyPr/>
          <a:lstStyle/>
          <a:p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en-US" altLang="zh-CN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HA</a:t>
            </a: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考虑两个问题</a:t>
            </a:r>
          </a:p>
        </p:txBody>
      </p:sp>
      <p:sp>
        <p:nvSpPr>
          <p:cNvPr id="12292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927100"/>
            <a:ext cx="8147050" cy="5238750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脑裂（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brain-split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>
              <a:lnSpc>
                <a:spcPct val="150000"/>
              </a:lnSpc>
              <a:defRPr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脑裂是指在主备切换时，由于切换不彻底或其他原因，导致客户端和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Slave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误以为出现两个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active master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，最终使得整个集群处于混乱状态。解决脑裂问题，通常采用隔离（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Fencing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）机制，包括三个方面：</a:t>
            </a: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共享存储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fencing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：确保只有一个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往共享存储中写数据</a:t>
            </a: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fencing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：确保只有一个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可以响应客户端的请求</a:t>
            </a: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Slave fencing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：确保只有一个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可以向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Slave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下发命令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287463"/>
            <a:ext cx="8401050" cy="3941762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切换对外透明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为了保证整个切换是对外透明的，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应保证所有客户端和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Slave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能自动重定向到新的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active master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上，这通常是通过若干次尝试连接旧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不成功后，再重新尝试链接新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完成的，整个过程有一定延迟。在新版本的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Hadoop RPC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中，用户可自行设置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客户端尝试机制、尝试次数和尝试超时时间等参数。</a:t>
            </a:r>
          </a:p>
        </p:txBody>
      </p:sp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457200" y="331788"/>
            <a:ext cx="8229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 sz="3800" b="1" kern="0">
                <a:latin typeface="微软雅黑" pitchFamily="34" charset="-122"/>
                <a:ea typeface="微软雅黑" pitchFamily="34" charset="-122"/>
              </a:rPr>
              <a:t>解决</a:t>
            </a:r>
            <a:r>
              <a:rPr lang="en-US" altLang="zh-CN" sz="3800" b="1" kern="0">
                <a:latin typeface="微软雅黑" pitchFamily="34" charset="-122"/>
                <a:ea typeface="微软雅黑" pitchFamily="34" charset="-122"/>
              </a:rPr>
              <a:t>HA</a:t>
            </a:r>
            <a:r>
              <a:rPr lang="zh-CN" altLang="en-US" sz="3800" b="1" kern="0">
                <a:latin typeface="微软雅黑" pitchFamily="34" charset="-122"/>
                <a:ea typeface="微软雅黑" pitchFamily="34" charset="-122"/>
              </a:rPr>
              <a:t>考虑两个问题</a:t>
            </a:r>
            <a:endParaRPr lang="zh-CN" altLang="en-US" sz="38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90538"/>
            <a:ext cx="8229600" cy="725487"/>
          </a:xfrm>
          <a:noFill/>
        </p:spPr>
        <p:txBody>
          <a:bodyPr/>
          <a:lstStyle/>
          <a:p>
            <a:r>
              <a:rPr lang="en-US" altLang="zh-CN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HA</a:t>
            </a: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基本原理</a:t>
            </a:r>
            <a:r>
              <a:rPr lang="en-US" altLang="zh-CN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NN</a:t>
            </a: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</a:p>
        </p:txBody>
      </p:sp>
      <p:sp>
        <p:nvSpPr>
          <p:cNvPr id="44035" name="内容占位符 2"/>
          <p:cNvSpPr>
            <a:spLocks noGrp="1" noChangeArrowheads="1"/>
          </p:cNvSpPr>
          <p:nvPr>
            <p:ph idx="1"/>
          </p:nvPr>
        </p:nvSpPr>
        <p:spPr>
          <a:xfrm>
            <a:off x="395288" y="1484313"/>
            <a:ext cx="8281987" cy="38893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HA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机制有两个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namenode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，一个是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active namenode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，状态是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active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；另外一个是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standby namenode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，状态是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standby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。两者的状态是可以切换的，但不能同时两个都是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active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状态，最多只有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个是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active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状态。只有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active namenode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提供对外的服务，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standby namenode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是不对外服务的。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active namenode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standby namenode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之间通过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NFS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JN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journalnode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QJM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方式）来同步数据。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2"/>
          <p:cNvSpPr>
            <a:spLocks noGrp="1" noChangeArrowheads="1"/>
          </p:cNvSpPr>
          <p:nvPr>
            <p:ph idx="1"/>
          </p:nvPr>
        </p:nvSpPr>
        <p:spPr>
          <a:xfrm>
            <a:off x="395288" y="1485900"/>
            <a:ext cx="8291512" cy="3887788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active namenode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会把最近的操作记录写到本地的一个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edits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文件中（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edits file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），并传输到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NFS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JN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standby namenode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定期的检查，从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NFS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JN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把最近的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edit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文件读过来，然后把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edits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文件和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fsimage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文件合并成一个新的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fsimage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，合并完成之后会通知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active namenode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获取这个新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fsimage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active namenode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获得这个新的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fsimage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文件之后，替换原来旧的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fsimage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457200" y="490538"/>
            <a:ext cx="82296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3800" b="1" kern="0">
                <a:latin typeface="微软雅黑" pitchFamily="34" charset="-122"/>
                <a:ea typeface="微软雅黑" pitchFamily="34" charset="-122"/>
              </a:rPr>
              <a:t>HA</a:t>
            </a:r>
            <a:r>
              <a:rPr lang="zh-CN" altLang="en-US" sz="3800" b="1" kern="0">
                <a:latin typeface="微软雅黑" pitchFamily="34" charset="-122"/>
                <a:ea typeface="微软雅黑" pitchFamily="34" charset="-122"/>
              </a:rPr>
              <a:t>基本原理</a:t>
            </a:r>
            <a:r>
              <a:rPr lang="en-US" altLang="zh-CN" sz="3800" b="1" ker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800" b="1" kern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en-US" altLang="zh-CN" sz="3800" b="1" kern="0">
                <a:latin typeface="微软雅黑" pitchFamily="34" charset="-122"/>
                <a:ea typeface="微软雅黑" pitchFamily="34" charset="-122"/>
              </a:rPr>
              <a:t>NN</a:t>
            </a:r>
            <a:r>
              <a:rPr lang="zh-CN" altLang="en-US" sz="3800" b="1" kern="0">
                <a:latin typeface="微软雅黑" pitchFamily="34" charset="-122"/>
                <a:ea typeface="微软雅黑" pitchFamily="34" charset="-122"/>
              </a:rPr>
              <a:t>为例</a:t>
            </a:r>
            <a:endParaRPr lang="zh-CN" altLang="en-US" sz="38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574800"/>
            <a:ext cx="8401050" cy="387032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standby namenode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可以随时切换成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active namenode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（譬如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active namenode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挂了）。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hadoop1.0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secondarynamenode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checkpointnode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buckcupnode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的功能：合并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edits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文件和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fsimage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文件，使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fsimage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文件一直保持更新。所以启动了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hadoop2.0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HA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机制之后，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secondarynamenode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checkpointnode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buckcupnode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这些都不需要了。</a:t>
            </a:r>
          </a:p>
        </p:txBody>
      </p:sp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457200" y="490538"/>
            <a:ext cx="82296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3800" b="1" kern="0">
                <a:latin typeface="微软雅黑" pitchFamily="34" charset="-122"/>
                <a:ea typeface="微软雅黑" pitchFamily="34" charset="-122"/>
              </a:rPr>
              <a:t>HA</a:t>
            </a:r>
            <a:r>
              <a:rPr lang="zh-CN" altLang="en-US" sz="3800" b="1" kern="0">
                <a:latin typeface="微软雅黑" pitchFamily="34" charset="-122"/>
                <a:ea typeface="微软雅黑" pitchFamily="34" charset="-122"/>
              </a:rPr>
              <a:t>基本原理</a:t>
            </a:r>
            <a:r>
              <a:rPr lang="en-US" altLang="zh-CN" sz="3800" b="1" ker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800" b="1" kern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en-US" altLang="zh-CN" sz="3800" b="1" kern="0">
                <a:latin typeface="微软雅黑" pitchFamily="34" charset="-122"/>
                <a:ea typeface="微软雅黑" pitchFamily="34" charset="-122"/>
              </a:rPr>
              <a:t>NN</a:t>
            </a:r>
            <a:r>
              <a:rPr lang="zh-CN" altLang="en-US" sz="3800" b="1" kern="0">
                <a:latin typeface="微软雅黑" pitchFamily="34" charset="-122"/>
                <a:ea typeface="微软雅黑" pitchFamily="34" charset="-122"/>
              </a:rPr>
              <a:t>为例</a:t>
            </a:r>
            <a:endParaRPr lang="zh-CN" altLang="en-US" sz="38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04813"/>
            <a:ext cx="8229600" cy="725487"/>
          </a:xfrm>
          <a:noFill/>
        </p:spPr>
        <p:txBody>
          <a:bodyPr/>
          <a:lstStyle/>
          <a:p>
            <a:r>
              <a:rPr lang="en-US" altLang="zh-CN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Hadoop 2.0 HA</a:t>
            </a: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实现方式</a:t>
            </a:r>
          </a:p>
        </p:txBody>
      </p:sp>
      <p:pic>
        <p:nvPicPr>
          <p:cNvPr id="47107" name="Picture 2" descr="C:\Users\liuyu\Desktop\HDFS_HA_arch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1196975"/>
            <a:ext cx="7886700" cy="4679950"/>
          </a:xfrm>
          <a:noFill/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431925"/>
            <a:ext cx="8401050" cy="4805363"/>
          </a:xfrm>
        </p:spPr>
        <p:txBody>
          <a:bodyPr/>
          <a:lstStyle/>
          <a:p>
            <a:pPr marL="457200" indent="-457200" algn="l">
              <a:lnSpc>
                <a:spcPct val="150000"/>
              </a:lnSpc>
              <a:buFontTx/>
              <a:buChar char="•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利用共享存储来在两个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NN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间同步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edits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NN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内部每次元数据变动后的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flush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操作，加上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NFS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close-to-open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，数据的一致性得到了保证。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150000"/>
              </a:lnSpc>
              <a:buFontTx/>
              <a:buChar char="•"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DN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同时向两个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NN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汇报块信息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Standby NN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保持集群最新状态的必需步骤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457200" y="41910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3800" b="1" kern="0">
                <a:latin typeface="微软雅黑" pitchFamily="34" charset="-122"/>
                <a:ea typeface="微软雅黑" pitchFamily="34" charset="-122"/>
              </a:rPr>
              <a:t>Hadoop 2.0 HA</a:t>
            </a:r>
            <a:r>
              <a:rPr lang="zh-CN" altLang="en-US" sz="3800" b="1" kern="0">
                <a:latin typeface="微软雅黑" pitchFamily="34" charset="-122"/>
                <a:ea typeface="微软雅黑" pitchFamily="34" charset="-122"/>
              </a:rPr>
              <a:t>实现方式</a:t>
            </a:r>
            <a:endParaRPr lang="zh-CN" altLang="en-US" sz="38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内容占位符 2"/>
          <p:cNvSpPr>
            <a:spLocks noGrp="1" noChangeArrowheads="1"/>
          </p:cNvSpPr>
          <p:nvPr>
            <p:ph idx="1"/>
          </p:nvPr>
        </p:nvSpPr>
        <p:spPr>
          <a:xfrm>
            <a:off x="528638" y="1574800"/>
            <a:ext cx="8075612" cy="3870325"/>
          </a:xfrm>
        </p:spPr>
        <p:txBody>
          <a:bodyPr/>
          <a:lstStyle/>
          <a:p>
            <a:pPr marL="457200" indent="-457200" algn="l">
              <a:lnSpc>
                <a:spcPct val="150000"/>
              </a:lnSpc>
              <a:buFontTx/>
              <a:buChar char="•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用于监视和控制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NN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进程的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FailoverController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</a:p>
          <a:p>
            <a:pPr lvl="1"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来做同步锁，但用户可以方便的把这个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ZooKeeper FailoverController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替换为其他的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HA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方案或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选举方案。</a:t>
            </a:r>
          </a:p>
        </p:txBody>
      </p:sp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457200" y="41910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3800" b="1" kern="0">
                <a:latin typeface="微软雅黑" pitchFamily="34" charset="-122"/>
                <a:ea typeface="微软雅黑" pitchFamily="34" charset="-122"/>
              </a:rPr>
              <a:t>Hadoop 2.0 HA</a:t>
            </a:r>
            <a:r>
              <a:rPr lang="zh-CN" altLang="en-US" sz="3800" b="1" kern="0">
                <a:latin typeface="微软雅黑" pitchFamily="34" charset="-122"/>
                <a:ea typeface="微软雅黑" pitchFamily="34" charset="-122"/>
              </a:rPr>
              <a:t>实现方式</a:t>
            </a:r>
            <a:endParaRPr lang="zh-CN" altLang="en-US" sz="38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163" y="3021013"/>
            <a:ext cx="166052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2349500" y="1652588"/>
            <a:ext cx="4454525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7200">
                <a:latin typeface="微软雅黑" panose="020B0503020204020204" pitchFamily="34" charset="-122"/>
                <a:ea typeface="微软雅黑" panose="020B0503020204020204" pitchFamily="34" charset="-122"/>
              </a:rPr>
              <a:t>Question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350"/>
            <a:ext cx="230822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41" descr="u=3953197318,3976210372&amp;fm=0&amp;gp=3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298950"/>
            <a:ext cx="998537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墨迹 1"/>
              <p14:cNvContentPartPr/>
              <p14:nvPr/>
            </p14:nvContentPartPr>
            <p14:xfrm>
              <a:off x="10457520" y="2918720"/>
              <a:ext cx="11280" cy="151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53440" y="2914640"/>
                <a:ext cx="18960" cy="22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31913" y="404813"/>
            <a:ext cx="5535612" cy="714375"/>
          </a:xfrm>
        </p:spPr>
        <p:txBody>
          <a:bodyPr/>
          <a:lstStyle/>
          <a:p>
            <a:r>
              <a:rPr lang="zh-CN" altLang="zh-CN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HDFS 基本结构</a:t>
            </a:r>
          </a:p>
        </p:txBody>
      </p:sp>
      <p:pic>
        <p:nvPicPr>
          <p:cNvPr id="10243" name="Picture 3" descr="isl67wqw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7543" y="1268760"/>
            <a:ext cx="8011191" cy="4896544"/>
          </a:xfrm>
          <a:noFill/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35150" y="333375"/>
            <a:ext cx="4757738" cy="500063"/>
          </a:xfrm>
        </p:spPr>
        <p:txBody>
          <a:bodyPr/>
          <a:lstStyle/>
          <a:p>
            <a:r>
              <a:rPr lang="zh-CN" altLang="zh-CN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Task和HDFS交互</a:t>
            </a:r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7525" y="1143000"/>
            <a:ext cx="8105775" cy="4795838"/>
          </a:xfrm>
          <a:noFill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company2">
  <a:themeElements>
    <a:clrScheme name="company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mpany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company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2021</TotalTime>
  <Pages>0</Pages>
  <Words>4049</Words>
  <Characters>0</Characters>
  <Application>Microsoft Office PowerPoint</Application>
  <DocSecurity>0</DocSecurity>
  <PresentationFormat>全屏显示(4:3)</PresentationFormat>
  <Lines>0</Lines>
  <Paragraphs>408</Paragraphs>
  <Slides>78</Slides>
  <Notes>9</Notes>
  <HiddenSlides>5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78</vt:i4>
      </vt:variant>
    </vt:vector>
  </HeadingPairs>
  <TitlesOfParts>
    <vt:vector size="87" baseType="lpstr">
      <vt:lpstr>黑体</vt:lpstr>
      <vt:lpstr>宋体</vt:lpstr>
      <vt:lpstr>微软雅黑</vt:lpstr>
      <vt:lpstr>Arial</vt:lpstr>
      <vt:lpstr>Calibri</vt:lpstr>
      <vt:lpstr>Times New Roman</vt:lpstr>
      <vt:lpstr>Verdana</vt:lpstr>
      <vt:lpstr>Wingdings</vt:lpstr>
      <vt:lpstr>company2</vt:lpstr>
      <vt:lpstr>PowerPoint 演示文稿</vt:lpstr>
      <vt:lpstr>PowerPoint 演示文稿</vt:lpstr>
      <vt:lpstr>HDFS简介</vt:lpstr>
      <vt:lpstr>Hadoop为何会快?</vt:lpstr>
      <vt:lpstr>PowerPoint 演示文稿</vt:lpstr>
      <vt:lpstr>PowerPoint 演示文稿</vt:lpstr>
      <vt:lpstr>PowerPoint 演示文稿</vt:lpstr>
      <vt:lpstr>HDFS 基本结构</vt:lpstr>
      <vt:lpstr>Task和HDFS交互</vt:lpstr>
      <vt:lpstr>Block的副本放置策略</vt:lpstr>
      <vt:lpstr>HDFS基础知识</vt:lpstr>
      <vt:lpstr>设计目标</vt:lpstr>
      <vt:lpstr>设计目标</vt:lpstr>
      <vt:lpstr>HDFS主要组件的功能</vt:lpstr>
      <vt:lpstr>文件</vt:lpstr>
      <vt:lpstr>文件</vt:lpstr>
      <vt:lpstr>NameNode</vt:lpstr>
      <vt:lpstr>NameNode</vt:lpstr>
      <vt:lpstr>NameNode</vt:lpstr>
      <vt:lpstr>PowerPoint 演示文稿</vt:lpstr>
      <vt:lpstr>DataNode</vt:lpstr>
      <vt:lpstr>PowerPoint 演示文稿</vt:lpstr>
      <vt:lpstr>PowerPoint 演示文稿</vt:lpstr>
      <vt:lpstr>SecondaryNameNode(SNN)</vt:lpstr>
      <vt:lpstr>数据损坏(corruption)处理</vt:lpstr>
      <vt:lpstr>HDFS文件权限</vt:lpstr>
      <vt:lpstr>HDFS文件存储</vt:lpstr>
      <vt:lpstr>HDFS开发常用命令</vt:lpstr>
      <vt:lpstr>基本程序的编写</vt:lpstr>
      <vt:lpstr>Hadoop程序的编译(Makefile)</vt:lpstr>
      <vt:lpstr>程序的编译过程</vt:lpstr>
      <vt:lpstr>配置环境</vt:lpstr>
      <vt:lpstr>新建项目，编写代码</vt:lpstr>
      <vt:lpstr>导出jar文件</vt:lpstr>
      <vt:lpstr>运行程序</vt:lpstr>
      <vt:lpstr>PowerPoint 演示文稿</vt:lpstr>
      <vt:lpstr>HDFS核心思想</vt:lpstr>
      <vt:lpstr>HDFS文件系统的特征</vt:lpstr>
      <vt:lpstr>HDFS的设计</vt:lpstr>
      <vt:lpstr>HDFS系统结构中的主要模块</vt:lpstr>
      <vt:lpstr>Master与Worker</vt:lpstr>
      <vt:lpstr>Name Node</vt:lpstr>
      <vt:lpstr>Data Node</vt:lpstr>
      <vt:lpstr>HDFS数据分布设计</vt:lpstr>
      <vt:lpstr>HDFS可靠性</vt:lpstr>
      <vt:lpstr>PowerPoint 演示文稿</vt:lpstr>
      <vt:lpstr>HDFS简单交互交互</vt:lpstr>
      <vt:lpstr>Cat and Get</vt:lpstr>
      <vt:lpstr>HDFS交互命令行</vt:lpstr>
      <vt:lpstr>HDFS交互命令行</vt:lpstr>
      <vt:lpstr>PowerPoint 演示文稿</vt:lpstr>
      <vt:lpstr>在程序中使用HDFS接口</vt:lpstr>
      <vt:lpstr>程序的编译过程</vt:lpstr>
      <vt:lpstr>配置环境</vt:lpstr>
      <vt:lpstr>新建项目，编写代码</vt:lpstr>
      <vt:lpstr>导出jar文件</vt:lpstr>
      <vt:lpstr>拷贝程序到Linux主机，并运行程序</vt:lpstr>
      <vt:lpstr>PowerPoint 演示文稿</vt:lpstr>
      <vt:lpstr>PowerPoint 演示文稿</vt:lpstr>
      <vt:lpstr>PowerPoint 演示文稿</vt:lpstr>
      <vt:lpstr>为什么需要HA？</vt:lpstr>
      <vt:lpstr>Hadoop1.0尝试的方式</vt:lpstr>
      <vt:lpstr>Hadoop1.0尝试的方式</vt:lpstr>
      <vt:lpstr>Hadoop1.0尝试的方式</vt:lpstr>
      <vt:lpstr>Hadoop HA解决方案架构</vt:lpstr>
      <vt:lpstr>Hadoop HA解决方案架构</vt:lpstr>
      <vt:lpstr>Hadoop HA 主要组件</vt:lpstr>
      <vt:lpstr>PowerPoint 演示文稿</vt:lpstr>
      <vt:lpstr>PowerPoint 演示文稿</vt:lpstr>
      <vt:lpstr>解决HA考虑两个问题</vt:lpstr>
      <vt:lpstr>PowerPoint 演示文稿</vt:lpstr>
      <vt:lpstr>HA基本原理——以NN为例</vt:lpstr>
      <vt:lpstr>PowerPoint 演示文稿</vt:lpstr>
      <vt:lpstr>PowerPoint 演示文稿</vt:lpstr>
      <vt:lpstr>Hadoop 2.0 HA实现方式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Xiang Lei</dc:creator>
  <cp:lastModifiedBy>武永亮</cp:lastModifiedBy>
  <cp:revision>57</cp:revision>
  <dcterms:created xsi:type="dcterms:W3CDTF">2012-06-06T01:30:27Z</dcterms:created>
  <dcterms:modified xsi:type="dcterms:W3CDTF">2017-04-04T23:55:18Z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2052-9.1.0.4249</vt:lpwstr>
  </property>
</Properties>
</file>