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4"/>
  </p:notesMasterIdLst>
  <p:sldIdLst>
    <p:sldId id="269" r:id="rId2"/>
    <p:sldId id="273" r:id="rId3"/>
    <p:sldId id="274" r:id="rId4"/>
    <p:sldId id="275" r:id="rId5"/>
    <p:sldId id="449" r:id="rId6"/>
    <p:sldId id="293" r:id="rId7"/>
    <p:sldId id="277" r:id="rId8"/>
    <p:sldId id="278" r:id="rId9"/>
    <p:sldId id="279" r:id="rId10"/>
    <p:sldId id="287" r:id="rId11"/>
    <p:sldId id="280" r:id="rId12"/>
    <p:sldId id="281" r:id="rId13"/>
    <p:sldId id="282" r:id="rId14"/>
    <p:sldId id="283" r:id="rId15"/>
    <p:sldId id="284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271" r:id="rId27"/>
    <p:sldId id="294" r:id="rId28"/>
    <p:sldId id="295" r:id="rId29"/>
    <p:sldId id="466" r:id="rId30"/>
    <p:sldId id="320" r:id="rId31"/>
    <p:sldId id="467" r:id="rId32"/>
    <p:sldId id="321" r:id="rId33"/>
    <p:sldId id="322" r:id="rId34"/>
    <p:sldId id="323" r:id="rId35"/>
    <p:sldId id="324" r:id="rId36"/>
    <p:sldId id="325" r:id="rId37"/>
    <p:sldId id="451" r:id="rId38"/>
    <p:sldId id="326" r:id="rId39"/>
    <p:sldId id="468" r:id="rId40"/>
    <p:sldId id="327" r:id="rId41"/>
    <p:sldId id="329" r:id="rId42"/>
    <p:sldId id="469" r:id="rId43"/>
    <p:sldId id="470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330" r:id="rId52"/>
    <p:sldId id="331" r:id="rId53"/>
    <p:sldId id="332" r:id="rId54"/>
    <p:sldId id="452" r:id="rId55"/>
    <p:sldId id="471" r:id="rId56"/>
    <p:sldId id="472" r:id="rId57"/>
    <p:sldId id="473" r:id="rId58"/>
    <p:sldId id="336" r:id="rId59"/>
    <p:sldId id="453" r:id="rId60"/>
    <p:sldId id="289" r:id="rId61"/>
    <p:sldId id="257" r:id="rId62"/>
    <p:sldId id="454" r:id="rId63"/>
    <p:sldId id="258" r:id="rId64"/>
    <p:sldId id="296" r:id="rId65"/>
    <p:sldId id="455" r:id="rId66"/>
    <p:sldId id="297" r:id="rId67"/>
    <p:sldId id="450" r:id="rId68"/>
    <p:sldId id="259" r:id="rId69"/>
    <p:sldId id="260" r:id="rId70"/>
    <p:sldId id="261" r:id="rId71"/>
    <p:sldId id="262" r:id="rId72"/>
    <p:sldId id="337" r:id="rId73"/>
  </p:sldIdLst>
  <p:sldSz cx="9144000" cy="6858000" type="screen4x3"/>
  <p:notesSz cx="7008813" cy="9294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59" autoAdjust="0"/>
  </p:normalViewPr>
  <p:slideViewPr>
    <p:cSldViewPr snapToObjects="1">
      <p:cViewPr varScale="1">
        <p:scale>
          <a:sx n="53" d="100"/>
          <a:sy n="53" d="100"/>
        </p:scale>
        <p:origin x="44" y="520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93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3150" y="766763"/>
            <a:ext cx="4672013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459288"/>
            <a:ext cx="5907088" cy="40179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41650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9675"/>
            <a:ext cx="3041650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3959728C-1993-46C6-9CC7-4BE892D539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967163" y="8829675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5B298AC-FF62-4882-A9B1-B8CA8A747D45}" type="slidenum">
              <a:rPr lang="zh-CN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备注占位符 2"/>
          <p:cNvSpPr>
            <a:spLocks noGrp="1"/>
          </p:cNvSpPr>
          <p:nvPr>
            <p:ph type="body" idx="1"/>
          </p:nvPr>
        </p:nvSpPr>
        <p:spPr>
          <a:xfrm>
            <a:off x="700088" y="4413250"/>
            <a:ext cx="5607050" cy="418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）正对日志增量处理，例如十分钟内 数据处理完毕，需要统计各种数据如何处理？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问题？</a:t>
            </a:r>
            <a:endParaRPr lang="en-US" altLang="zh-CN"/>
          </a:p>
          <a:p>
            <a:r>
              <a:rPr lang="en-US" altLang="zh-CN"/>
              <a:t>   3</a:t>
            </a:r>
            <a:r>
              <a:rPr lang="zh-CN" altLang="en-US"/>
              <a:t>）</a:t>
            </a:r>
            <a:r>
              <a:rPr lang="en-US" altLang="zh-CN"/>
              <a:t>hadoop</a:t>
            </a:r>
            <a:r>
              <a:rPr lang="zh-CN" altLang="en-US"/>
              <a:t>名字的由来？</a:t>
            </a:r>
            <a:endParaRPr lang="en-US" altLang="zh-CN"/>
          </a:p>
          <a:p>
            <a:r>
              <a:rPr lang="en-US" altLang="zh-CN"/>
              <a:t>   4</a:t>
            </a:r>
            <a:r>
              <a:rPr lang="zh-CN" altLang="en-US"/>
              <a:t>）</a:t>
            </a:r>
            <a:r>
              <a:rPr lang="en-US" altLang="zh-CN"/>
              <a:t>Combiners</a:t>
            </a:r>
            <a:r>
              <a:rPr lang="zh-CN" altLang="en-US"/>
              <a:t>功能？</a:t>
            </a:r>
            <a:endParaRPr lang="en-US" altLang="zh-CN"/>
          </a:p>
        </p:txBody>
      </p:sp>
      <p:sp>
        <p:nvSpPr>
          <p:cNvPr id="39941" name="灯片编号占位符 3"/>
          <p:cNvSpPr txBox="1">
            <a:spLocks noGrp="1" noChangeArrowheads="1"/>
          </p:cNvSpPr>
          <p:nvPr/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913C18-919A-498D-947D-F33672599EA1}" type="slidenum">
              <a:rPr lang="zh-CN" altLang="en-US"/>
              <a:pPr algn="r" eaLnBrk="1" hangingPunct="1">
                <a:spcBef>
                  <a:spcPct val="0"/>
                </a:spcBef>
              </a:pPr>
              <a:t>60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6338" y="692150"/>
            <a:ext cx="4646612" cy="3484563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96913" y="4410075"/>
            <a:ext cx="5605462" cy="418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/>
          <a:p>
            <a:r>
              <a:rPr lang="en-US" altLang="zh-CN"/>
              <a:t>1</a:t>
            </a:r>
            <a:r>
              <a:rPr lang="zh-CN" altLang="en-US"/>
              <a:t>）正对日志增量处理，例如十分钟内 数据处理完毕，需要统计各种数据如何处理？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问题？</a:t>
            </a:r>
            <a:endParaRPr lang="en-US" altLang="zh-CN"/>
          </a:p>
          <a:p>
            <a:r>
              <a:rPr lang="en-US" altLang="zh-CN"/>
              <a:t>   3</a:t>
            </a:r>
            <a:r>
              <a:rPr lang="zh-CN" altLang="en-US"/>
              <a:t>）</a:t>
            </a:r>
            <a:r>
              <a:rPr lang="en-US" altLang="zh-CN"/>
              <a:t>hadoop</a:t>
            </a:r>
            <a:r>
              <a:rPr lang="zh-CN" altLang="en-US"/>
              <a:t>名字的由来？</a:t>
            </a:r>
            <a:endParaRPr lang="en-US" altLang="zh-CN"/>
          </a:p>
          <a:p>
            <a:r>
              <a:rPr lang="en-US" altLang="zh-CN"/>
              <a:t>   4</a:t>
            </a:r>
            <a:r>
              <a:rPr lang="zh-CN" altLang="en-US"/>
              <a:t>）</a:t>
            </a:r>
            <a:r>
              <a:rPr lang="en-US" altLang="zh-CN"/>
              <a:t>Combiners</a:t>
            </a:r>
            <a:r>
              <a:rPr lang="zh-CN" altLang="en-US"/>
              <a:t>功能？</a:t>
            </a:r>
            <a:endParaRPr lang="en-US" altLang="zh-CN"/>
          </a:p>
        </p:txBody>
      </p:sp>
      <p:sp>
        <p:nvSpPr>
          <p:cNvPr id="53252" name="灯片编号占位符 3"/>
          <p:cNvSpPr txBox="1">
            <a:spLocks noGrp="1" noChangeArrowheads="1"/>
          </p:cNvSpPr>
          <p:nvPr/>
        </p:nvSpPr>
        <p:spPr bwMode="auto">
          <a:xfrm>
            <a:off x="3962400" y="8821738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E5D5CC0-FCC7-4BD1-AA8E-F2072E794F27}" type="slidenum">
              <a:rPr lang="zh-CN" altLang="en-US"/>
              <a:pPr algn="r" eaLnBrk="1" hangingPunct="1">
                <a:spcBef>
                  <a:spcPct val="0"/>
                </a:spcBef>
              </a:pPr>
              <a:t>72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21952-8468-4311-B8FE-59784B24D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68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1B8E7-F0B5-49C8-80D7-05D23781F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0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5B50D-FB40-4D82-8469-7999025ED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69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02563"/>
            <a:ext cx="8495030" cy="372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74456" y="301421"/>
            <a:ext cx="865543" cy="5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90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66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DBB9-9879-468F-80FC-83E81DB35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13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8E48-D3F7-49D7-AD8B-6F51A28EA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79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013FF-3AC1-4D1A-957E-4A7823F2C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1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F6E97-4C01-4ACB-A89A-BBA957648E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9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DF163-8BA4-40DC-A036-3D4E0E87E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32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E594-CCA5-4337-9E92-FB1B42552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2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105D4-9E02-4391-99CA-13A5E8338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30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91B68-6AA2-456A-B29B-B67D369379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36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5643563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1813" y="5715000"/>
            <a:ext cx="2895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0813" y="5786438"/>
            <a:ext cx="21336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7911CE96-35A5-4568-BE7F-1A43349343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37318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红色块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144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571875" y="2732088"/>
            <a:ext cx="3357563" cy="708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ive开发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3071813" y="357188"/>
            <a:ext cx="3071812" cy="582612"/>
          </a:xfrm>
        </p:spPr>
        <p:txBody>
          <a:bodyPr/>
          <a:lstStyle/>
          <a:p>
            <a:pPr algn="l"/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 应用</a:t>
            </a:r>
          </a:p>
        </p:txBody>
      </p:sp>
      <p:pic>
        <p:nvPicPr>
          <p:cNvPr id="13315" name="Picture 5" descr="hive流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5920"/>
            <a:ext cx="876458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1203325" y="377825"/>
            <a:ext cx="7726363" cy="582613"/>
          </a:xfrm>
        </p:spPr>
        <p:txBody>
          <a:bodyPr/>
          <a:lstStyle/>
          <a:p>
            <a:pPr algn="l"/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Hive Application Cases 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565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19113" y="1344613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某视频播放和搜索指数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1857375" y="428625"/>
            <a:ext cx="6643688" cy="582613"/>
          </a:xfrm>
        </p:spPr>
        <p:txBody>
          <a:bodyPr/>
          <a:lstStyle/>
          <a:p>
            <a:pPr algn="l"/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 Hive Application Cases 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00213"/>
            <a:ext cx="78581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519113" y="119697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某视频播放和搜索指数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1643063" y="428625"/>
            <a:ext cx="6429375" cy="582613"/>
          </a:xfrm>
        </p:spPr>
        <p:txBody>
          <a:bodyPr/>
          <a:lstStyle/>
          <a:p>
            <a:pPr algn="l"/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 Hive Application Cases 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036638" y="1196975"/>
            <a:ext cx="162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相关搜索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700213"/>
            <a:ext cx="7321550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1095375" y="357188"/>
            <a:ext cx="7602538" cy="582612"/>
          </a:xfrm>
        </p:spPr>
        <p:txBody>
          <a:bodyPr/>
          <a:lstStyle/>
          <a:p>
            <a:pPr algn="l"/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Hive Application Cases 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Box 6"/>
          <p:cNvSpPr txBox="1">
            <a:spLocks noChangeArrowheads="1"/>
          </p:cNvSpPr>
          <p:nvPr/>
        </p:nvSpPr>
        <p:spPr bwMode="auto">
          <a:xfrm>
            <a:off x="900113" y="1052513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相关播放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7338"/>
            <a:ext cx="6840239" cy="504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2036763" y="357188"/>
            <a:ext cx="6892925" cy="582612"/>
          </a:xfrm>
        </p:spPr>
        <p:txBody>
          <a:bodyPr/>
          <a:lstStyle/>
          <a:p>
            <a:pPr algn="l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 vs SQL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55830"/>
              </p:ext>
            </p:extLst>
          </p:nvPr>
        </p:nvGraphicFramePr>
        <p:xfrm>
          <a:off x="1251124" y="1412776"/>
          <a:ext cx="6953251" cy="4665664"/>
        </p:xfrm>
        <a:graphic>
          <a:graphicData uri="http://schemas.openxmlformats.org/drawingml/2006/table">
            <a:tbl>
              <a:tblPr/>
              <a:tblGrid>
                <a:gridCol w="198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对比项目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Hive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数据插入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支持批量导入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支持单条和批量导入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数据更新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索引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分区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执行延迟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扩展性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好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有限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 err="1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 err="1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 err="1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25" dirty="0" err="1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 err="1">
                <a:solidFill>
                  <a:srgbClr val="0070C5"/>
                </a:solidFill>
                <a:latin typeface="微软雅黑"/>
                <a:cs typeface="微软雅黑"/>
              </a:rPr>
              <a:t>简介</a:t>
            </a:r>
            <a:endParaRPr sz="3000" dirty="0">
              <a:latin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417638"/>
            <a:ext cx="84352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Hive</a:t>
            </a:r>
            <a:r>
              <a:rPr lang="zh-CN" altLang="en-US" sz="2400" dirty="0"/>
              <a:t>可以被认为是一种数据仓库，包括数据的存储以及查询 </a:t>
            </a:r>
            <a:r>
              <a:rPr lang="en-US" altLang="zh-CN" sz="2400" dirty="0"/>
              <a:t>Hive</a:t>
            </a:r>
            <a:r>
              <a:rPr lang="zh-CN" altLang="en-US" sz="2400" dirty="0"/>
              <a:t>包括一个高层语言的执行引擎，类似于</a:t>
            </a:r>
            <a:r>
              <a:rPr lang="en-US" altLang="zh-CN" sz="2400" dirty="0"/>
              <a:t>SQL</a:t>
            </a:r>
            <a:r>
              <a:rPr lang="zh-CN" altLang="en-US" sz="2400" dirty="0"/>
              <a:t>的执行 </a:t>
            </a:r>
            <a:r>
              <a:rPr lang="en-US" altLang="zh-CN" sz="2400" dirty="0"/>
              <a:t>Hive</a:t>
            </a:r>
            <a:r>
              <a:rPr lang="zh-CN" altLang="en-US" sz="2400" dirty="0"/>
              <a:t>建立在</a:t>
            </a:r>
            <a:r>
              <a:rPr lang="en-US" altLang="zh-CN" sz="2400" dirty="0"/>
              <a:t>Hadoop</a:t>
            </a:r>
            <a:r>
              <a:rPr lang="zh-CN" altLang="en-US" sz="2400" dirty="0"/>
              <a:t>的其它组成部分之上，包括</a:t>
            </a:r>
            <a:r>
              <a:rPr lang="en-US" altLang="zh-CN" sz="2400" dirty="0"/>
              <a:t>Hive</a:t>
            </a:r>
            <a:r>
              <a:rPr lang="zh-CN" altLang="en-US" sz="2400" dirty="0"/>
              <a:t>依赖于</a:t>
            </a:r>
            <a:r>
              <a:rPr lang="en-US" altLang="zh-CN" sz="2400" dirty="0"/>
              <a:t>HDFS</a:t>
            </a:r>
          </a:p>
          <a:p>
            <a:r>
              <a:rPr lang="zh-CN" altLang="en-US" sz="2400" dirty="0"/>
              <a:t>进行数据保存，依赖于</a:t>
            </a:r>
            <a:r>
              <a:rPr lang="en-US" altLang="zh-CN" sz="2400" dirty="0"/>
              <a:t>MapReduce</a:t>
            </a:r>
            <a:r>
              <a:rPr lang="zh-CN" altLang="en-US" sz="2400" dirty="0"/>
              <a:t>完成查询操作。</a:t>
            </a:r>
          </a:p>
          <a:p>
            <a:endParaRPr lang="zh-CN" altLang="en-US" sz="2400" dirty="0"/>
          </a:p>
          <a:p>
            <a:r>
              <a:rPr lang="en-US" altLang="zh-CN" sz="2400" dirty="0"/>
              <a:t>Hive</a:t>
            </a:r>
            <a:r>
              <a:rPr lang="zh-CN" altLang="en-US" sz="2400" dirty="0"/>
              <a:t>最初的开发由</a:t>
            </a:r>
            <a:r>
              <a:rPr lang="en-US" altLang="zh-CN" sz="2400" dirty="0"/>
              <a:t>Facebook</a:t>
            </a:r>
            <a:r>
              <a:rPr lang="zh-CN" altLang="en-US" sz="2400" dirty="0"/>
              <a:t>推动，在</a:t>
            </a:r>
            <a:r>
              <a:rPr lang="en-US" altLang="zh-CN" sz="2400" dirty="0"/>
              <a:t>Facebook</a:t>
            </a:r>
            <a:r>
              <a:rPr lang="zh-CN" altLang="en-US" sz="2400" dirty="0"/>
              <a:t>内部每天会搜集大量的数据，并需要在这些数据上进行大量分析最初的分析是通过手工的</a:t>
            </a:r>
            <a:r>
              <a:rPr lang="en-US" altLang="zh-CN" sz="2400" dirty="0"/>
              <a:t>python</a:t>
            </a:r>
            <a:r>
              <a:rPr lang="zh-CN" altLang="en-US" sz="2400" dirty="0"/>
              <a:t>脚本形式进行数据分析的数量十分巨大，在</a:t>
            </a:r>
            <a:r>
              <a:rPr lang="en-US" altLang="zh-CN" sz="2400" dirty="0"/>
              <a:t>2006</a:t>
            </a:r>
            <a:r>
              <a:rPr lang="zh-CN" altLang="en-US" sz="2400" dirty="0"/>
              <a:t>年每天需要分析数十个</a:t>
            </a:r>
            <a:r>
              <a:rPr lang="en-US" altLang="zh-CN" sz="2400" dirty="0"/>
              <a:t>10 GB</a:t>
            </a:r>
            <a:r>
              <a:rPr lang="zh-CN" altLang="en-US" sz="2400" dirty="0"/>
              <a:t>左右的数据，在</a:t>
            </a:r>
            <a:r>
              <a:rPr lang="en-US" altLang="zh-CN" sz="2400" dirty="0"/>
              <a:t>2007</a:t>
            </a:r>
            <a:r>
              <a:rPr lang="zh-CN" altLang="en-US" sz="2400" dirty="0"/>
              <a:t>年增长到大约</a:t>
            </a:r>
            <a:r>
              <a:rPr lang="en-US" altLang="zh-CN" sz="2400" dirty="0"/>
              <a:t>TB</a:t>
            </a:r>
            <a:r>
              <a:rPr lang="zh-CN" altLang="en-US" sz="2400" dirty="0"/>
              <a:t>的量级，现在数据分析的数量可能是这个数量的</a:t>
            </a:r>
            <a:r>
              <a:rPr lang="en-US" altLang="zh-CN" sz="2400" dirty="0"/>
              <a:t>10</a:t>
            </a:r>
            <a:r>
              <a:rPr lang="zh-CN" altLang="en-US" sz="2400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180989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使用</a:t>
            </a:r>
            <a:r>
              <a:rPr sz="3000" b="1" spc="-30" dirty="0">
                <a:solidFill>
                  <a:srgbClr val="0070C5"/>
                </a:solidFill>
                <a:latin typeface="Verdana"/>
                <a:cs typeface="Verdana"/>
              </a:rPr>
              <a:t>Hadoo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p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进行数据分析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417638"/>
            <a:ext cx="8686800" cy="3912496"/>
          </a:xfrm>
          <a:prstGeom prst="rect">
            <a:avLst/>
          </a:prstGeom>
        </p:spPr>
        <p:txBody>
          <a:bodyPr vert="horz" wrap="square" lIns="0" tIns="213502" rIns="0" bIns="0" rtlCol="0">
            <a:spAutoFit/>
          </a:bodyPr>
          <a:lstStyle/>
          <a:p>
            <a:pPr marL="12700" marR="62865" algn="just">
              <a:lnSpc>
                <a:spcPct val="901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上述的分析任务可以通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过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Hadoo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集群进行，即可以通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过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Hadoo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集群将任务分布到数百甚至上千个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节点中进行分析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通过并行执行锁定分析的时间</a:t>
            </a:r>
            <a:r>
              <a:rPr lang="zh-CN" altLang="en-US" sz="2400" spc="-5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150" dirty="0"/>
          </a:p>
          <a:p>
            <a:pPr marL="12700" marR="6350">
              <a:lnSpc>
                <a:spcPct val="902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如果原始数据使用数据库形式的话，则需要进行数据的转换， </a:t>
            </a:r>
            <a:r>
              <a:rPr sz="2400" dirty="0" err="1">
                <a:solidFill>
                  <a:srgbClr val="051821"/>
                </a:solidFill>
                <a:latin typeface="微软雅黑"/>
                <a:cs typeface="微软雅黑"/>
              </a:rPr>
              <a:t>将数据存储到分布式文件系</a:t>
            </a:r>
            <a:r>
              <a:rPr sz="2400" spc="5" dirty="0" err="1">
                <a:solidFill>
                  <a:srgbClr val="051821"/>
                </a:solidFill>
                <a:latin typeface="微软雅黑"/>
                <a:cs typeface="微软雅黑"/>
              </a:rPr>
              <a:t>统</a:t>
            </a:r>
            <a:r>
              <a:rPr sz="2400" spc="-25" dirty="0" err="1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 err="1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中，然后通过</a:t>
            </a:r>
            <a:r>
              <a:rPr sz="2400" spc="-20" dirty="0" err="1">
                <a:solidFill>
                  <a:srgbClr val="051821"/>
                </a:solidFill>
                <a:latin typeface="Verdana"/>
                <a:cs typeface="Verdana"/>
              </a:rPr>
              <a:t>Ma</a:t>
            </a:r>
            <a:r>
              <a:rPr sz="2400" spc="-10" dirty="0" err="1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65" dirty="0" err="1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 err="1">
                <a:solidFill>
                  <a:srgbClr val="051821"/>
                </a:solidFill>
                <a:latin typeface="Verdana"/>
                <a:cs typeface="Verdana"/>
              </a:rPr>
              <a:t>educ</a:t>
            </a:r>
            <a:r>
              <a:rPr sz="2400" spc="-10" dirty="0" err="1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程序进行分析</a:t>
            </a:r>
            <a:r>
              <a:rPr lang="zh-CN" altLang="en-US"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lang="en-US" sz="2400" dirty="0">
              <a:latin typeface="微软雅黑"/>
              <a:cs typeface="微软雅黑"/>
            </a:endParaRPr>
          </a:p>
          <a:p>
            <a:pPr marL="12700" marR="151765" algn="just">
              <a:lnSpc>
                <a:spcPts val="2735"/>
              </a:lnSpc>
              <a:spcBef>
                <a:spcPts val="1910"/>
              </a:spcBef>
            </a:pPr>
            <a:r>
              <a:rPr lang="en-US" sz="24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lang="en-US" sz="24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lang="en-US" sz="2400" spc="-5" dirty="0">
                <a:solidFill>
                  <a:srgbClr val="051821"/>
                </a:solidFill>
                <a:latin typeface="Verdana"/>
                <a:cs typeface="Verdana"/>
              </a:rPr>
              <a:t>do</a:t>
            </a:r>
            <a:r>
              <a:rPr lang="en-US"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lang="en-US" sz="2400" spc="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lang="zh-CN" altLang="en-US" sz="2400" spc="-5" dirty="0">
                <a:solidFill>
                  <a:srgbClr val="051821"/>
                </a:solidFill>
                <a:latin typeface="微软雅黑"/>
                <a:cs typeface="微软雅黑"/>
              </a:rPr>
              <a:t>通过</a:t>
            </a:r>
            <a:r>
              <a:rPr lang="en-US" sz="2400" spc="0" dirty="0">
                <a:solidFill>
                  <a:srgbClr val="051821"/>
                </a:solidFill>
                <a:latin typeface="Verdana"/>
                <a:cs typeface="Verdana"/>
              </a:rPr>
              <a:t>Map</a:t>
            </a:r>
            <a:r>
              <a:rPr lang="en-US" sz="2400" spc="-6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lang="en-US" sz="2400" spc="0" dirty="0">
                <a:solidFill>
                  <a:srgbClr val="051821"/>
                </a:solidFill>
                <a:latin typeface="Verdana"/>
                <a:cs typeface="Verdana"/>
              </a:rPr>
              <a:t>educ</a:t>
            </a:r>
            <a:r>
              <a:rPr lang="en-US"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lang="zh-CN" altLang="en-US"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的并行化方式进行并行处理，</a:t>
            </a:r>
            <a:r>
              <a:rPr lang="zh-CN" altLang="en-US" sz="2400" spc="-5" dirty="0">
                <a:solidFill>
                  <a:srgbClr val="051821"/>
                </a:solidFill>
                <a:latin typeface="Verdana"/>
                <a:cs typeface="Verdana"/>
              </a:rPr>
              <a:t>能够</a:t>
            </a:r>
            <a:r>
              <a:rPr sz="2400" spc="-5" dirty="0" err="1">
                <a:solidFill>
                  <a:srgbClr val="051821"/>
                </a:solidFill>
                <a:latin typeface="Verdana"/>
                <a:cs typeface="Verdana"/>
              </a:rPr>
              <a:t>充分利用数目庞大的分析机器</a:t>
            </a:r>
            <a:r>
              <a:rPr lang="zh-CN" altLang="en-US" sz="2400" spc="-5" dirty="0">
                <a:solidFill>
                  <a:srgbClr val="051821"/>
                </a:solidFill>
                <a:latin typeface="Verdana"/>
                <a:cs typeface="Verdana"/>
              </a:rPr>
              <a:t>。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但是，MapReduce是一个底层的编程接口，对于数据分析人员来说，这个编程接口并不是十分友好，还需要进行大量的编程以及调试工作</a:t>
            </a:r>
            <a:r>
              <a:rPr lang="zh-CN" altLang="en-US" sz="2400" spc="-5" dirty="0">
                <a:solidFill>
                  <a:srgbClr val="051821"/>
                </a:solidFill>
                <a:latin typeface="Verdana"/>
                <a:cs typeface="Verdana"/>
              </a:rPr>
              <a:t>。</a:t>
            </a:r>
            <a:endParaRPr sz="2400" spc="-5" dirty="0">
              <a:solidFill>
                <a:srgbClr val="05182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2515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在</a:t>
            </a:r>
            <a:r>
              <a:rPr sz="3000" b="1" spc="-30" dirty="0">
                <a:solidFill>
                  <a:srgbClr val="0070C5"/>
                </a:solidFill>
                <a:latin typeface="Verdana"/>
                <a:cs typeface="Verdana"/>
              </a:rPr>
              <a:t>Hadoo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p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上加入数据分析的功能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344"/>
            <a:ext cx="8197850" cy="379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99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显然，为了能够支持一个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类似</a:t>
            </a:r>
            <a:r>
              <a:rPr sz="2400" spc="5" dirty="0">
                <a:solidFill>
                  <a:srgbClr val="FF0000"/>
                </a:solidFill>
                <a:latin typeface="微软雅黑"/>
                <a:cs typeface="微软雅黑"/>
              </a:rPr>
              <a:t>于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SQ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相关的数据查询语言， 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Hadoo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还需要加入一些额外的模块才能够方便数据分析人员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的使用，这些额外的模块包括：</a:t>
            </a:r>
            <a:endParaRPr sz="2400" dirty="0">
              <a:latin typeface="微软雅黑"/>
              <a:cs typeface="微软雅黑"/>
            </a:endParaRPr>
          </a:p>
          <a:p>
            <a:pPr marL="241300" marR="135890" indent="-228600">
              <a:lnSpc>
                <a:spcPct val="100499"/>
              </a:lnSpc>
              <a:spcBef>
                <a:spcPts val="869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数据查询语言本身的定义与构造，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这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是与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终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端用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进行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交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互的接 口，最简单的可以通过命令行接口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方式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展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开用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户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与系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统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的交互</a:t>
            </a:r>
            <a:endParaRPr sz="2200" dirty="0">
              <a:latin typeface="微软雅黑"/>
              <a:cs typeface="微软雅黑"/>
            </a:endParaRPr>
          </a:p>
          <a:p>
            <a:pPr marL="241300" marR="15240" indent="-228600" algn="just">
              <a:lnSpc>
                <a:spcPct val="100200"/>
              </a:lnSpc>
              <a:spcBef>
                <a:spcPts val="88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构造数据查询语言的执行引擎，即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将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上述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查询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语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言进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行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编译， 并通过分布式的执行引擎完成查询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spc="-5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中，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执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行引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擎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会将查 询语言翻译为多个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Map</a:t>
            </a:r>
            <a:r>
              <a:rPr sz="2200" spc="-7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educ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的任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务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序列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交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给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Map</a:t>
            </a:r>
            <a:r>
              <a:rPr sz="2200" spc="-7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du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程 序去执行</a:t>
            </a:r>
            <a:endParaRPr sz="2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数据查询语言本身需要定义一套数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据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组织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格式</a:t>
            </a:r>
            <a:endParaRPr sz="22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1862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的组成模块（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1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）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528" y="1198117"/>
            <a:ext cx="8568951" cy="3279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2600">
              <a:lnSpc>
                <a:spcPts val="259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的模块非常类似于传统的数据库的模块，下面是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的必要组成模块以及对应的功能介绍</a:t>
            </a:r>
            <a:endParaRPr sz="2400" dirty="0">
              <a:latin typeface="微软雅黑"/>
              <a:cs typeface="微软雅黑"/>
            </a:endParaRPr>
          </a:p>
          <a:p>
            <a:pPr marL="355600" marR="6350" indent="-342900">
              <a:lnSpc>
                <a:spcPct val="90000"/>
              </a:lnSpc>
              <a:spcBef>
                <a:spcPts val="215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eQ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这是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的数据查询语言，</a:t>
            </a:r>
            <a:r>
              <a:rPr sz="2400" spc="-20" dirty="0">
                <a:solidFill>
                  <a:srgbClr val="051821"/>
                </a:solidFill>
                <a:latin typeface="微软雅黑"/>
                <a:cs typeface="微软雅黑"/>
              </a:rPr>
              <a:t>与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QL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非常</a:t>
            </a:r>
            <a:r>
              <a:rPr sz="2400" spc="15" dirty="0">
                <a:solidFill>
                  <a:srgbClr val="051821"/>
                </a:solidFill>
                <a:latin typeface="微软雅黑"/>
                <a:cs typeface="微软雅黑"/>
              </a:rPr>
              <a:t>类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似。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提供了这个数据查询语言与用户的接口，包括一个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she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ll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的接口，可以进行用户的交</a:t>
            </a:r>
            <a:r>
              <a:rPr sz="2400" spc="-25" dirty="0">
                <a:solidFill>
                  <a:srgbClr val="051821"/>
                </a:solidFill>
                <a:latin typeface="微软雅黑"/>
                <a:cs typeface="微软雅黑"/>
              </a:rPr>
              <a:t>互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以及网络接口与 </a:t>
            </a:r>
            <a:r>
              <a:rPr sz="2400" spc="-20" dirty="0" err="1">
                <a:solidFill>
                  <a:srgbClr val="051821"/>
                </a:solidFill>
                <a:latin typeface="Verdana"/>
                <a:cs typeface="Verdana"/>
              </a:rPr>
              <a:t>JDBC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接口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200" dirty="0"/>
          </a:p>
          <a:p>
            <a:pPr marL="355600" marR="358140" indent="-342900">
              <a:lnSpc>
                <a:spcPts val="2590"/>
              </a:lnSpc>
              <a:buFont typeface="Arial" panose="020B0604020202020204" pitchFamily="34" charset="0"/>
              <a:buChar char="•"/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JDBC</a:t>
            </a:r>
            <a:r>
              <a:rPr sz="2400" spc="-20" dirty="0">
                <a:solidFill>
                  <a:srgbClr val="051821"/>
                </a:solidFill>
                <a:latin typeface="微软雅黑"/>
                <a:cs typeface="微软雅黑"/>
              </a:rPr>
              <a:t>接口可以用于编程，与传统的数据库编程类似， </a:t>
            </a:r>
            <a:r>
              <a:rPr sz="2400" spc="-20" dirty="0" err="1">
                <a:solidFill>
                  <a:srgbClr val="051821"/>
                </a:solidFill>
                <a:latin typeface="微软雅黑"/>
                <a:cs typeface="微软雅黑"/>
              </a:rPr>
              <a:t>使得程序可以直接使用</a:t>
            </a:r>
            <a:r>
              <a:rPr sz="2400" spc="-5" dirty="0" err="1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 err="1">
                <a:solidFill>
                  <a:srgbClr val="051821"/>
                </a:solidFill>
                <a:latin typeface="Verdana"/>
                <a:cs typeface="Verdana"/>
              </a:rPr>
              <a:t>ve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功能</a:t>
            </a:r>
            <a:r>
              <a:rPr lang="zh-CN" altLang="en-US"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  <a:p>
            <a:pPr marL="355600" marR="358140" indent="-342900">
              <a:lnSpc>
                <a:spcPts val="2590"/>
              </a:lnSpc>
              <a:buFont typeface="Arial" panose="020B0604020202020204" pitchFamily="34" charset="0"/>
              <a:buChar char="•"/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Driver: </a:t>
            </a:r>
            <a:r>
              <a:rPr sz="2400" spc="-20" dirty="0" err="1">
                <a:solidFill>
                  <a:srgbClr val="051821"/>
                </a:solidFill>
                <a:latin typeface="Verdana"/>
                <a:cs typeface="Verdana"/>
              </a:rPr>
              <a:t>执行的驱动，用以将各个组成部分形成一个有机的执行系统，包括会话的处理，查询获取以及执行驱动</a:t>
            </a:r>
            <a:r>
              <a:rPr lang="zh-CN" altLang="en-US" sz="2400" spc="-20" dirty="0">
                <a:solidFill>
                  <a:srgbClr val="051821"/>
                </a:solidFill>
                <a:latin typeface="Verdana"/>
                <a:cs typeface="Verdana"/>
              </a:rPr>
              <a:t>。</a:t>
            </a:r>
            <a:endParaRPr sz="2400" spc="-20" dirty="0">
              <a:solidFill>
                <a:srgbClr val="05182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1357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60350"/>
            <a:ext cx="7138988" cy="1143000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5123" name="Line 121"/>
          <p:cNvSpPr>
            <a:spLocks noChangeShapeType="1"/>
          </p:cNvSpPr>
          <p:nvPr/>
        </p:nvSpPr>
        <p:spPr bwMode="auto">
          <a:xfrm>
            <a:off x="2362200" y="245745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Rectangle 122"/>
          <p:cNvSpPr>
            <a:spLocks noChangeArrowheads="1"/>
          </p:cNvSpPr>
          <p:nvPr/>
        </p:nvSpPr>
        <p:spPr bwMode="auto">
          <a:xfrm rot="3419336">
            <a:off x="2078037" y="188118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57686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 Box 123"/>
          <p:cNvSpPr txBox="1">
            <a:spLocks noChangeArrowheads="1"/>
          </p:cNvSpPr>
          <p:nvPr/>
        </p:nvSpPr>
        <p:spPr bwMode="auto">
          <a:xfrm>
            <a:off x="2843213" y="1976438"/>
            <a:ext cx="471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了解基于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hadoop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的数据平台架构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126" name="Text Box 124"/>
          <p:cNvSpPr txBox="1">
            <a:spLocks noChangeArrowheads="1"/>
          </p:cNvSpPr>
          <p:nvPr/>
        </p:nvSpPr>
        <p:spPr bwMode="auto">
          <a:xfrm>
            <a:off x="2124075" y="192405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127" name="Line 125"/>
          <p:cNvSpPr>
            <a:spLocks noChangeShapeType="1"/>
          </p:cNvSpPr>
          <p:nvPr/>
        </p:nvSpPr>
        <p:spPr bwMode="auto">
          <a:xfrm>
            <a:off x="2362200" y="3295650"/>
            <a:ext cx="5211763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126"/>
          <p:cNvSpPr>
            <a:spLocks noChangeArrowheads="1"/>
          </p:cNvSpPr>
          <p:nvPr/>
        </p:nvSpPr>
        <p:spPr bwMode="auto">
          <a:xfrm rot="3419336">
            <a:off x="2078037" y="271938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1818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Text Box 127"/>
          <p:cNvSpPr txBox="1">
            <a:spLocks noChangeArrowheads="1"/>
          </p:cNvSpPr>
          <p:nvPr/>
        </p:nvSpPr>
        <p:spPr bwMode="auto">
          <a:xfrm>
            <a:off x="2124075" y="276225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130" name="Text Box 134"/>
          <p:cNvSpPr txBox="1">
            <a:spLocks noChangeArrowheads="1"/>
          </p:cNvSpPr>
          <p:nvPr/>
        </p:nvSpPr>
        <p:spPr bwMode="auto">
          <a:xfrm>
            <a:off x="2916238" y="2767013"/>
            <a:ext cx="484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了解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Hive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的应用环境、作用及原理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的组成模块（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2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）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344"/>
            <a:ext cx="844798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8430" indent="-342900">
              <a:lnSpc>
                <a:spcPct val="100099"/>
              </a:lnSpc>
              <a:buFont typeface="Arial" panose="020B0604020202020204" pitchFamily="34" charset="0"/>
              <a:buChar char="•"/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Com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ile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需要一个编译器，将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语言编译成中间表示，包括对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于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Q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语言的分析，执行计划的生成以及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优化等工作</a:t>
            </a:r>
            <a:endParaRPr sz="2150" dirty="0"/>
          </a:p>
          <a:p>
            <a:pPr marL="355600" marR="89535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ecution</a:t>
            </a:r>
            <a:r>
              <a:rPr lang="en-US" altLang="zh-CN"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 err="1">
                <a:solidFill>
                  <a:srgbClr val="051821"/>
                </a:solidFill>
                <a:latin typeface="Verdana"/>
                <a:cs typeface="Verdana"/>
              </a:rPr>
              <a:t>Engi</a:t>
            </a:r>
            <a:r>
              <a:rPr sz="2400" spc="10" dirty="0" err="1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-10" dirty="0" err="1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：执行引擎，在</a:t>
            </a:r>
            <a:r>
              <a:rPr sz="2400" spc="-20" dirty="0" err="1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25" dirty="0" err="1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5" dirty="0" err="1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30" dirty="0" err="1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 err="1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5" dirty="0" err="1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的驱动下，具体完成执行操作，包</a:t>
            </a:r>
            <a:r>
              <a:rPr sz="2400" spc="5" dirty="0" err="1">
                <a:solidFill>
                  <a:srgbClr val="051821"/>
                </a:solidFill>
                <a:latin typeface="微软雅黑"/>
                <a:cs typeface="微软雅黑"/>
              </a:rPr>
              <a:t>括</a:t>
            </a:r>
            <a:r>
              <a:rPr sz="2400" spc="-20" dirty="0" err="1">
                <a:solidFill>
                  <a:srgbClr val="051821"/>
                </a:solidFill>
                <a:latin typeface="Verdana"/>
                <a:cs typeface="Verdana"/>
              </a:rPr>
              <a:t>Ma</a:t>
            </a:r>
            <a:r>
              <a:rPr sz="2400" spc="-10" dirty="0" err="1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65" dirty="0" err="1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 err="1">
                <a:solidFill>
                  <a:srgbClr val="051821"/>
                </a:solidFill>
                <a:latin typeface="Verdana"/>
                <a:cs typeface="Verdana"/>
              </a:rPr>
              <a:t>educ</a:t>
            </a:r>
            <a:r>
              <a:rPr sz="2400" spc="-10" dirty="0" err="1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执行，或者</a:t>
            </a:r>
            <a:r>
              <a:rPr sz="2400" spc="-25" dirty="0" err="1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15" dirty="0" err="1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 err="1">
                <a:solidFill>
                  <a:srgbClr val="051821"/>
                </a:solidFill>
                <a:latin typeface="微软雅黑"/>
                <a:cs typeface="微软雅黑"/>
              </a:rPr>
              <a:t>操作，或者</a:t>
            </a:r>
            <a:r>
              <a:rPr sz="2400" spc="-5" dirty="0" err="1">
                <a:solidFill>
                  <a:srgbClr val="051821"/>
                </a:solidFill>
                <a:latin typeface="微软雅黑"/>
                <a:cs typeface="微软雅黑"/>
              </a:rPr>
              <a:t>元数据操作</a:t>
            </a:r>
            <a:endParaRPr sz="2150" dirty="0"/>
          </a:p>
          <a:p>
            <a:pPr marL="355600" marR="635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Metastor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：用以存储元数据：存储操作的数据对象的格式信息，在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中的存储位置的信息以及其他的用于数据转换的信息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Ser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等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1932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的系统结构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027" y="1417638"/>
            <a:ext cx="8703945" cy="4501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556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的数据模型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528" y="1417638"/>
            <a:ext cx="8568952" cy="3806549"/>
          </a:xfrm>
          <a:prstGeom prst="rect">
            <a:avLst/>
          </a:prstGeom>
        </p:spPr>
        <p:txBody>
          <a:bodyPr vert="horz" wrap="square" lIns="0" tIns="207893" rIns="0" bIns="0" rtlCol="0">
            <a:spAutoFit/>
          </a:bodyPr>
          <a:lstStyle/>
          <a:p>
            <a:pPr marL="0" marR="6350" indent="0">
              <a:lnSpc>
                <a:spcPct val="100800"/>
              </a:lnSpc>
              <a:buNone/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每一个类似于数据库的系统都首先需要定义一个数据模型，然 后才是在这个数据模型之上的各种操作</a:t>
            </a:r>
            <a:endParaRPr sz="2400" dirty="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9"/>
              </a:spcBef>
            </a:pPr>
            <a:endParaRPr sz="2150" dirty="0"/>
          </a:p>
          <a:p>
            <a:pPr marL="12700">
              <a:lnSpc>
                <a:spcPct val="100000"/>
              </a:lnSpc>
            </a:pPr>
            <a:r>
              <a:rPr sz="2400" spc="-28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able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：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的数据模型由数据表组成</a:t>
            </a:r>
            <a:endParaRPr sz="2400" dirty="0">
              <a:latin typeface="微软雅黑"/>
              <a:cs typeface="微软雅黑"/>
            </a:endParaRPr>
          </a:p>
          <a:p>
            <a:pPr marL="755650" lvl="1">
              <a:spcBef>
                <a:spcPts val="905"/>
              </a:spcBef>
              <a:buClr>
                <a:srgbClr val="051821"/>
              </a:buClr>
              <a:buFont typeface="Wingdings" panose="05000000000000000000" pitchFamily="2" charset="2"/>
              <a:buChar char="ü"/>
              <a:tabLst>
                <a:tab pos="241300" algn="l"/>
              </a:tabLst>
            </a:pPr>
            <a:r>
              <a:rPr sz="1800" spc="-25" dirty="0">
                <a:solidFill>
                  <a:srgbClr val="051821"/>
                </a:solidFill>
                <a:latin typeface="微软雅黑"/>
                <a:cs typeface="微软雅黑"/>
              </a:rPr>
              <a:t>数据表中的列是有类型的（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in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t,</a:t>
            </a:r>
            <a:r>
              <a:rPr sz="1800" spc="4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oat,</a:t>
            </a:r>
            <a:r>
              <a:rPr sz="18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st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ring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8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data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18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boolea</a:t>
            </a:r>
            <a:r>
              <a:rPr sz="1800" spc="-1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800" spc="-25" dirty="0">
                <a:solidFill>
                  <a:srgbClr val="051821"/>
                </a:solidFill>
                <a:latin typeface="微软雅黑"/>
                <a:cs typeface="微软雅黑"/>
              </a:rPr>
              <a:t>）</a:t>
            </a:r>
            <a:endParaRPr sz="1800" dirty="0">
              <a:latin typeface="微软雅黑"/>
              <a:cs typeface="微软雅黑"/>
            </a:endParaRPr>
          </a:p>
          <a:p>
            <a:pPr lvl="1">
              <a:spcBef>
                <a:spcPts val="900"/>
              </a:spcBef>
              <a:buFont typeface="Wingdings" panose="05000000000000000000" pitchFamily="2" charset="2"/>
              <a:buChar char="ü"/>
              <a:tabLst>
                <a:tab pos="240665" algn="l"/>
              </a:tabLst>
            </a:pPr>
            <a:r>
              <a:rPr sz="1800" spc="-25" dirty="0" err="1">
                <a:solidFill>
                  <a:srgbClr val="051821"/>
                </a:solidFill>
                <a:latin typeface="微软雅黑"/>
                <a:cs typeface="微软雅黑"/>
              </a:rPr>
              <a:t>也可以是复合的类型，如</a:t>
            </a:r>
            <a:r>
              <a:rPr sz="1800" spc="-15" dirty="0" err="1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1800" spc="-25" dirty="0" err="1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1800" spc="-15" dirty="0" err="1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51821"/>
                </a:solidFill>
                <a:latin typeface="Verdana"/>
                <a:cs typeface="Verdana"/>
              </a:rPr>
              <a:t>:</a:t>
            </a:r>
            <a:r>
              <a:rPr sz="1800" spc="4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51821"/>
                </a:solidFill>
                <a:latin typeface="Verdana"/>
                <a:cs typeface="Verdana"/>
              </a:rPr>
              <a:t>map</a:t>
            </a:r>
            <a:r>
              <a:rPr sz="18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51821"/>
                </a:solidFill>
                <a:latin typeface="微软雅黑"/>
                <a:cs typeface="微软雅黑"/>
              </a:rPr>
              <a:t>（</a:t>
            </a:r>
            <a:r>
              <a:rPr sz="1800" spc="-25" dirty="0" err="1">
                <a:solidFill>
                  <a:srgbClr val="051821"/>
                </a:solidFill>
                <a:latin typeface="微软雅黑"/>
                <a:cs typeface="微软雅黑"/>
              </a:rPr>
              <a:t>类似于</a:t>
            </a:r>
            <a:r>
              <a:rPr sz="1800" spc="-15" dirty="0" err="1">
                <a:solidFill>
                  <a:srgbClr val="051821"/>
                </a:solidFill>
                <a:latin typeface="Verdana"/>
                <a:cs typeface="Verdana"/>
              </a:rPr>
              <a:t>JSO</a:t>
            </a:r>
            <a:r>
              <a:rPr sz="1800" spc="-25" dirty="0" err="1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1800" spc="-25" dirty="0" err="1">
                <a:solidFill>
                  <a:srgbClr val="051821"/>
                </a:solidFill>
                <a:latin typeface="微软雅黑"/>
                <a:cs typeface="微软雅黑"/>
              </a:rPr>
              <a:t>形式的数据</a:t>
            </a:r>
            <a:r>
              <a:rPr sz="1800" spc="-25" dirty="0">
                <a:solidFill>
                  <a:srgbClr val="051821"/>
                </a:solidFill>
                <a:latin typeface="微软雅黑"/>
                <a:cs typeface="微软雅黑"/>
              </a:rPr>
              <a:t>）</a:t>
            </a:r>
            <a:endParaRPr sz="1750" dirty="0"/>
          </a:p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tition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：数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据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表可以按照一定的规则进行划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分</a:t>
            </a:r>
            <a:r>
              <a:rPr sz="2400" spc="-6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tition</a:t>
            </a:r>
            <a:endParaRPr sz="2400" dirty="0">
              <a:latin typeface="Verdana"/>
              <a:cs typeface="Verdana"/>
            </a:endParaRPr>
          </a:p>
          <a:p>
            <a:pPr lvl="1">
              <a:spcBef>
                <a:spcPts val="905"/>
              </a:spcBef>
              <a:buFont typeface="Wingdings" panose="05000000000000000000" pitchFamily="2" charset="2"/>
              <a:buChar char="ü"/>
              <a:tabLst>
                <a:tab pos="240665" algn="l"/>
              </a:tabLst>
            </a:pPr>
            <a:r>
              <a:rPr sz="1800" spc="-25" dirty="0" err="1">
                <a:solidFill>
                  <a:srgbClr val="051821"/>
                </a:solidFill>
                <a:latin typeface="微软雅黑"/>
                <a:cs typeface="微软雅黑"/>
              </a:rPr>
              <a:t>例如，通过日期的方式将数据表进</a:t>
            </a:r>
            <a:r>
              <a:rPr sz="1800" spc="-20" dirty="0" err="1">
                <a:solidFill>
                  <a:srgbClr val="051821"/>
                </a:solidFill>
                <a:latin typeface="微软雅黑"/>
                <a:cs typeface="微软雅黑"/>
              </a:rPr>
              <a:t>行</a:t>
            </a:r>
            <a:r>
              <a:rPr sz="1800" spc="-25" dirty="0" err="1">
                <a:solidFill>
                  <a:srgbClr val="051821"/>
                </a:solidFill>
                <a:latin typeface="微软雅黑"/>
                <a:cs typeface="微软雅黑"/>
              </a:rPr>
              <a:t>划分</a:t>
            </a:r>
            <a:endParaRPr sz="1800" dirty="0"/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Buc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et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：数据存储的桶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0096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元数据存储</a:t>
            </a:r>
            <a:r>
              <a:rPr sz="3000" b="1" spc="-5" dirty="0">
                <a:solidFill>
                  <a:srgbClr val="0070C5"/>
                </a:solidFill>
                <a:latin typeface="微软雅黑"/>
                <a:cs typeface="微软雅黑"/>
              </a:rPr>
              <a:t>：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Metastore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8011795" cy="212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中由一系列的数据表格组成一个名字空间，关于这个 名字空间的描述信息会保存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Metastor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的空间中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9"/>
              </a:spcBef>
            </a:pPr>
            <a:endParaRPr sz="2150"/>
          </a:p>
          <a:p>
            <a:pPr marL="12700" marR="55244" algn="just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元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数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据使用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SQ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的形式存储在传统的关系数据库中，因此可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以使用任意一种关系数据库，例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如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by(apach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的关系数 据库实现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MySQL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以及其他的多种关系数据库存储方法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4343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数据的物理分布情况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7790"/>
            <a:ext cx="8183245" cy="439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259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中有固定的位置，通常被放置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的如下目 录中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/home/hi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e/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ehouse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每个数据表被存放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ehous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的子目录中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数据划分</a:t>
            </a:r>
            <a:r>
              <a:rPr sz="2200" spc="-7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artit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，数据桶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Bu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2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形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成了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数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据表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子目录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42"/>
              </a:spcBef>
            </a:pPr>
            <a:endParaRPr sz="2200"/>
          </a:p>
          <a:p>
            <a:pPr marL="12700" marR="104775">
              <a:lnSpc>
                <a:spcPts val="259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上述数据实际上是数据表文件的元数据，保存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FS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 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Na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meNode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中，实际数据则存储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DataNod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中，可能以任 意一种形式存储，例如：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使用分隔符的文本文件，或者是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quenc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File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0665" algn="l"/>
              </a:tabLst>
            </a:pPr>
            <a:r>
              <a:rPr sz="2200" spc="-10" dirty="0">
                <a:solidFill>
                  <a:srgbClr val="051821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使用用户自定义的形式</a:t>
            </a:r>
            <a:endParaRPr sz="22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692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系统的配置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097" y="1348994"/>
            <a:ext cx="8250555" cy="470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要想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使用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进行数据仓库的存储，使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用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6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educe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进行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Q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语言的执行，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需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要进行相应的配置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 marR="187325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首先，需要创建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的配置文件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site.xml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注意，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安装包中包含一个配置文件模板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－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-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def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ult.xml.template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）。</a:t>
            </a:r>
            <a:endParaRPr sz="2400">
              <a:latin typeface="微软雅黑"/>
              <a:cs typeface="微软雅黑"/>
            </a:endParaRPr>
          </a:p>
          <a:p>
            <a:pPr marL="241300" marR="226695" indent="-228600">
              <a:lnSpc>
                <a:spcPct val="100000"/>
              </a:lnSpc>
              <a:spcBef>
                <a:spcPts val="905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.default.name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用以告知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spc="-5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对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应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HDFS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文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件系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统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的名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字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节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 点在什么位置</a:t>
            </a:r>
            <a:endParaRPr sz="22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lr>
                <a:srgbClr val="051821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mapred.jo</a:t>
            </a:r>
            <a:r>
              <a:rPr sz="2200" spc="-45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.t</a:t>
            </a:r>
            <a:r>
              <a:rPr sz="2200" spc="-5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ac</a:t>
            </a:r>
            <a:r>
              <a:rPr sz="2200" spc="-50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用以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告知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spc="-5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对应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200" spc="-7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ed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ce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理系统</a:t>
            </a:r>
            <a:endParaRPr sz="2200">
              <a:latin typeface="微软雅黑"/>
              <a:cs typeface="微软雅黑"/>
            </a:endParaRPr>
          </a:p>
          <a:p>
            <a:pPr marL="241300">
              <a:lnSpc>
                <a:spcPct val="100000"/>
              </a:lnSpc>
            </a:pPr>
            <a:r>
              <a:rPr sz="2200" spc="-30" dirty="0">
                <a:solidFill>
                  <a:srgbClr val="051821"/>
                </a:solidFill>
                <a:latin typeface="微软雅黑"/>
                <a:cs typeface="微软雅黑"/>
              </a:rPr>
              <a:t>的任务管理器在什么位置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37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通过上面两点的配置，就可以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让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系统与对应的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HDF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以及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Ma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6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educ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进行交互，完成数据的存取以及查询的操作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5684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1763713" y="428625"/>
            <a:ext cx="5832475" cy="511175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Hive部署及安装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44563" y="1500188"/>
            <a:ext cx="72707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下载tar.gz，解压缩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设置HADOOP_HOME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为什么使用JDBC连接数据库做Metastore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访问Hive 通过 thrift或JDBC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Hive与其他数据库的对接与数据ETL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519113" y="1412875"/>
            <a:ext cx="8229600" cy="41767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默认使用内存数据库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derby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存储元数据，使用时不需要修改任何配置，缺点：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hive server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重启后所有的元数据都会丢失。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oracle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等任何支持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JDBC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连接方式的数据库来存储元数据，需要修改相应的配置项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3" name="矩形 4"/>
          <p:cNvSpPr>
            <a:spLocks noChangeArrowheads="1"/>
          </p:cNvSpPr>
          <p:nvPr/>
        </p:nvSpPr>
        <p:spPr bwMode="auto">
          <a:xfrm>
            <a:off x="879475" y="1262063"/>
            <a:ext cx="3313113" cy="798512"/>
          </a:xfrm>
          <a:prstGeom prst="rect">
            <a:avLst/>
          </a:prstGeom>
          <a:gradFill rotWithShape="1">
            <a:gsLst>
              <a:gs pos="0">
                <a:srgbClr val="E4FEFF"/>
              </a:gs>
              <a:gs pos="35001">
                <a:srgbClr val="EBFEFF"/>
              </a:gs>
              <a:gs pos="100000">
                <a:srgbClr val="F6FFFF"/>
              </a:gs>
            </a:gsLst>
            <a:lin ang="5400000" scaled="1"/>
          </a:gradFill>
          <a:ln w="9525">
            <a:solidFill>
              <a:srgbClr val="D5E8EA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的元数据存储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763713" y="428625"/>
            <a:ext cx="58324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</a:rPr>
              <a:t>Hive部署及安装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519113" y="1184275"/>
            <a:ext cx="8229600" cy="47656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063750"/>
            <a:ext cx="81867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82925"/>
            <a:ext cx="7164388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92200"/>
            <a:ext cx="55895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1763713" y="428625"/>
            <a:ext cx="58324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</a:rPr>
              <a:t>Hive部署及安装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启动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30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的命令行界面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she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l</a:t>
            </a:r>
            <a:r>
              <a:rPr sz="3000" b="1" spc="-15" dirty="0">
                <a:solidFill>
                  <a:srgbClr val="0070C5"/>
                </a:solidFill>
                <a:latin typeface="Verdana"/>
                <a:cs typeface="Verdana"/>
              </a:rPr>
              <a:t>l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8094345" cy="36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完成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系统的合适配置之后，打开任意一个命令行界面， 执行下面的命令就可以启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动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的界面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150"/>
              </a:lnSpc>
              <a:spcBef>
                <a:spcPts val="49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$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/hi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e/install/direct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ry</a:t>
            </a:r>
            <a:r>
              <a:rPr sz="2400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进入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的安装目录，如果通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过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IDH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安装，并配置好环境变量，则不需要这一步</a:t>
            </a:r>
            <a:endParaRPr sz="2400">
              <a:latin typeface="微软雅黑"/>
              <a:cs typeface="微软雅黑"/>
            </a:endParaRPr>
          </a:p>
          <a:p>
            <a:pPr marL="12700" marR="7189470">
              <a:lnSpc>
                <a:spcPct val="176700"/>
              </a:lnSpc>
              <a:spcBef>
                <a:spcPts val="45"/>
              </a:spcBef>
            </a:pP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等待用户输入查询命令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274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9263" y="260350"/>
            <a:ext cx="2879725" cy="1143000"/>
          </a:xfrm>
        </p:spPr>
        <p:txBody>
          <a:bodyPr/>
          <a:lstStyle/>
          <a:p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培训目录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779588" y="1757363"/>
            <a:ext cx="5410200" cy="665162"/>
            <a:chOff x="0" y="0"/>
            <a:chExt cx="3408" cy="419"/>
          </a:xfrm>
        </p:grpSpPr>
        <p:grpSp>
          <p:nvGrpSpPr>
            <p:cNvPr id="6156" name="Group 4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6160" name="AutoShape 11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61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62" name="AutoShape 13"/>
              <p:cNvSpPr>
                <a:spLocks noChangeArrowheads="1"/>
              </p:cNvSpPr>
              <p:nvPr/>
            </p:nvSpPr>
            <p:spPr bwMode="auto">
              <a:xfrm>
                <a:off x="90" y="81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gradFill rotWithShape="1">
                <a:gsLst>
                  <a:gs pos="0">
                    <a:srgbClr val="004747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>
              <a:off x="384" y="3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670" y="48"/>
              <a:ext cx="17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前期课程内容回顾</a:t>
              </a:r>
            </a:p>
          </p:txBody>
        </p:sp>
        <p:sp>
          <p:nvSpPr>
            <p:cNvPr id="6159" name="Text Box 20"/>
            <p:cNvSpPr txBox="1">
              <a:spLocks noChangeArrowheads="1"/>
            </p:cNvSpPr>
            <p:nvPr/>
          </p:nvSpPr>
          <p:spPr bwMode="auto">
            <a:xfrm>
              <a:off x="118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6148" name="Group 11"/>
          <p:cNvGrpSpPr>
            <a:grpSpLocks/>
          </p:cNvGrpSpPr>
          <p:nvPr/>
        </p:nvGrpSpPr>
        <p:grpSpPr bwMode="auto">
          <a:xfrm>
            <a:off x="1779588" y="2671763"/>
            <a:ext cx="5410200" cy="665162"/>
            <a:chOff x="0" y="0"/>
            <a:chExt cx="3408" cy="419"/>
          </a:xfrm>
        </p:grpSpPr>
        <p:grpSp>
          <p:nvGrpSpPr>
            <p:cNvPr id="6149" name="Group 12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6153" name="AutoShape 15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4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5" name="AutoShape 17"/>
              <p:cNvSpPr>
                <a:spLocks noChangeArrowheads="1"/>
              </p:cNvSpPr>
              <p:nvPr/>
            </p:nvSpPr>
            <p:spPr bwMode="auto">
              <a:xfrm>
                <a:off x="90" y="81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gradFill rotWithShape="1">
                <a:gsLst>
                  <a:gs pos="0">
                    <a:srgbClr val="576869"/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50" name="Line 21"/>
            <p:cNvSpPr>
              <a:spLocks noChangeShapeType="1"/>
            </p:cNvSpPr>
            <p:nvPr/>
          </p:nvSpPr>
          <p:spPr bwMode="auto">
            <a:xfrm>
              <a:off x="384" y="3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Text Box 22"/>
            <p:cNvSpPr txBox="1">
              <a:spLocks noChangeArrowheads="1"/>
            </p:cNvSpPr>
            <p:nvPr/>
          </p:nvSpPr>
          <p:spPr bwMode="auto">
            <a:xfrm>
              <a:off x="728" y="48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数据仓库：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</a:p>
          </p:txBody>
        </p:sp>
        <p:sp>
          <p:nvSpPr>
            <p:cNvPr id="6152" name="Text Box 23"/>
            <p:cNvSpPr txBox="1">
              <a:spLocks noChangeArrowheads="1"/>
            </p:cNvSpPr>
            <p:nvPr/>
          </p:nvSpPr>
          <p:spPr bwMode="auto">
            <a:xfrm>
              <a:off x="118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87675" y="476250"/>
            <a:ext cx="3308350" cy="511175"/>
          </a:xfrm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QL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Text Box 3"/>
          <p:cNvSpPr>
            <a:spLocks noChangeArrowheads="1"/>
          </p:cNvSpPr>
          <p:nvPr/>
        </p:nvSpPr>
        <p:spPr bwMode="auto">
          <a:xfrm>
            <a:off x="714375" y="1143000"/>
            <a:ext cx="8091488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 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 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 db.table1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 count distinct uid from db.table1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union all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join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left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right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mapjoin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like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where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、各种聚合函数、支持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json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，并不完全支持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创建数据表的命令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33753"/>
            <a:ext cx="8325484" cy="440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show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tables;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显示所有的数据表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50"/>
              </a:lnSpc>
              <a:spcBef>
                <a:spcPts val="49"/>
              </a:spcBef>
            </a:pPr>
            <a:endParaRPr sz="2250"/>
          </a:p>
          <a:p>
            <a:pPr marL="12700" marR="6350">
              <a:lnSpc>
                <a:spcPts val="259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ate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tabl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(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q 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rd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string) r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rmat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delimited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fields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terminated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by </a:t>
            </a:r>
            <a:r>
              <a:rPr sz="2400" spc="30" dirty="0">
                <a:solidFill>
                  <a:srgbClr val="051821"/>
                </a:solidFill>
                <a:latin typeface="Verdana"/>
                <a:cs typeface="Verdana"/>
              </a:rPr>
              <a:t>‘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\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’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sto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ed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textf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il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50"/>
              </a:lnSpc>
              <a:spcBef>
                <a:spcPts val="1800"/>
              </a:spcBef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创建一个表，这个表包括两列，分别是整数类型以及字符串类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ts val="275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型，使用文本文件表达，数据域之间的分隔符</a:t>
            </a:r>
            <a:r>
              <a:rPr sz="2400" spc="10" dirty="0">
                <a:solidFill>
                  <a:srgbClr val="051821"/>
                </a:solidFill>
                <a:latin typeface="微软雅黑"/>
                <a:cs typeface="微软雅黑"/>
              </a:rPr>
              <a:t>为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\t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desc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ib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显示所创建的数据表的描述，即创建时候对于数据表的定义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8205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>
            <a:spLocks noChangeArrowheads="1"/>
          </p:cNvSpPr>
          <p:nvPr/>
        </p:nvSpPr>
        <p:spPr bwMode="auto">
          <a:xfrm>
            <a:off x="682625" y="981075"/>
            <a:ext cx="76612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Hive建表语法</a:t>
            </a:r>
            <a:endParaRPr lang="zh-CN" altLang="en-US" sz="280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7961313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>
            <a:spLocks noChangeArrowheads="1"/>
          </p:cNvSpPr>
          <p:nvPr/>
        </p:nvSpPr>
        <p:spPr bwMode="auto">
          <a:xfrm>
            <a:off x="428625" y="981075"/>
            <a:ext cx="8358188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建表语法格式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external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外部表，类似于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引擎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partitioned by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指定分区字段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clustered by   sorted by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可以对表和分区对某个列进行分桶操作，也可以利用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 by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对某个字段进行排序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row format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指定数据行中字段间的分隔符和数据行分隔符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stored as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指定数据文件格式：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textfile sequence rcfile inputformat (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自定义的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inputformat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location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指定数据文件存放的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>
            <a:spLocks noChangeArrowheads="1"/>
          </p:cNvSpPr>
          <p:nvPr/>
        </p:nvSpPr>
        <p:spPr bwMode="auto">
          <a:xfrm>
            <a:off x="682625" y="1143000"/>
            <a:ext cx="7877175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建表语句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CREATE TABLE page_view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(viewTime INT, userid BIGINT, page_url STRING, referrer_url     STRING, ip STRING COMMENT 'IP Address of the User')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COMMENT 'This is the page view table'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PARTITIONED BY(dt STRING, country STRING)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CLUSTERED BY(userid) SORTED BY(viewTime) INTO 32 BUCKETS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ROW FORMAT DELIMITED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FIELDS TERMINATED BY '\001'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COLLECTION ITEMS TERMINATED BY '\002'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MAP KEYS TERMINATED BY '\003'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STORED AS SEQUENCEFILE;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>
            <a:spLocks noChangeArrowheads="1"/>
          </p:cNvSpPr>
          <p:nvPr/>
        </p:nvSpPr>
        <p:spPr bwMode="auto">
          <a:xfrm>
            <a:off x="682625" y="1771650"/>
            <a:ext cx="7877175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删除表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drop table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[IF EXISTS] table_name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删除内部表时会删除元数据和表数据文件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删除外部表（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external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）时只删除元数据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>
            <a:spLocks noChangeArrowheads="1"/>
          </p:cNvSpPr>
          <p:nvPr/>
        </p:nvSpPr>
        <p:spPr bwMode="auto">
          <a:xfrm>
            <a:off x="250825" y="1196975"/>
            <a:ext cx="85693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修改表  增加分区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ALTER TABLE page_view ADD PARTITION (dt='2008-08-08', country='us') location '/path/to/us/part080808' PARTITION (dt='2008-08-09', country='us') location '/path/to/us/part080809';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>
            <a:spLocks noChangeArrowheads="1"/>
          </p:cNvSpPr>
          <p:nvPr/>
        </p:nvSpPr>
        <p:spPr bwMode="auto">
          <a:xfrm>
            <a:off x="395288" y="1052513"/>
            <a:ext cx="770572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修改表 删除分区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ALTER TABLE page_view DROP PARTITION (dt='2008-08-08', country='us');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修改表 重命名表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ALTER TABLE table_name RENAME TO new_table_name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修改表  修改字段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ALTER TABLE test_change CHANGE a a1 STRING AFTER b;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>
            <a:spLocks noChangeArrowheads="1"/>
          </p:cNvSpPr>
          <p:nvPr/>
        </p:nvSpPr>
        <p:spPr bwMode="auto">
          <a:xfrm>
            <a:off x="500063" y="1200150"/>
            <a:ext cx="828675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加载数据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LOAD DATA INPATH '/user/myname/kv2.txt' OVERWRITE INTO TABLE invites PARTITION (ds='2008-08-15');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加载（本地、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）文件到指定的表 分区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FROM src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INSERT OVERWRITE TABLE dest1 SELECT src.* WHERE src.key &lt; 100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INSERT OVERWRITE TABLE dest2 SELECT src.key, src.value WHERE src.key &gt;= 100 and src.key &lt; 200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从指定表中选取数据插入到其他表中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装入数据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62709"/>
            <a:ext cx="8187690" cy="138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数据装入到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50"/>
              </a:lnSpc>
              <a:spcBef>
                <a:spcPts val="9"/>
              </a:spcBef>
            </a:pPr>
            <a:endParaRPr sz="2250"/>
          </a:p>
          <a:p>
            <a:pPr marL="12700" marR="635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loa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dat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in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ath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“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e_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q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”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in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table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76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1779588" y="1412875"/>
            <a:ext cx="5410200" cy="665163"/>
            <a:chOff x="0" y="0"/>
            <a:chExt cx="3408" cy="419"/>
          </a:xfrm>
        </p:grpSpPr>
        <p:grpSp>
          <p:nvGrpSpPr>
            <p:cNvPr id="7181" name="Group 4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85" name="AutoShape 11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6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7" name="AutoShape 13"/>
              <p:cNvSpPr>
                <a:spLocks noChangeArrowheads="1"/>
              </p:cNvSpPr>
              <p:nvPr/>
            </p:nvSpPr>
            <p:spPr bwMode="auto">
              <a:xfrm>
                <a:off x="90" y="81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gradFill rotWithShape="1">
                <a:gsLst>
                  <a:gs pos="0">
                    <a:srgbClr val="004747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82" name="Line 18"/>
            <p:cNvSpPr>
              <a:spLocks noChangeShapeType="1"/>
            </p:cNvSpPr>
            <p:nvPr/>
          </p:nvSpPr>
          <p:spPr bwMode="auto">
            <a:xfrm>
              <a:off x="384" y="3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Text Box 19"/>
            <p:cNvSpPr txBox="1">
              <a:spLocks noChangeArrowheads="1"/>
            </p:cNvSpPr>
            <p:nvPr/>
          </p:nvSpPr>
          <p:spPr bwMode="auto">
            <a:xfrm>
              <a:off x="670" y="48"/>
              <a:ext cx="17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前期课程内容回顾</a:t>
              </a:r>
            </a:p>
          </p:txBody>
        </p:sp>
        <p:sp>
          <p:nvSpPr>
            <p:cNvPr id="7184" name="Text Box 20"/>
            <p:cNvSpPr txBox="1">
              <a:spLocks noChangeArrowheads="1"/>
            </p:cNvSpPr>
            <p:nvPr/>
          </p:nvSpPr>
          <p:spPr bwMode="auto">
            <a:xfrm>
              <a:off x="118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7171" name="Group 11"/>
          <p:cNvGrpSpPr>
            <a:grpSpLocks/>
          </p:cNvGrpSpPr>
          <p:nvPr/>
        </p:nvGrpSpPr>
        <p:grpSpPr bwMode="auto">
          <a:xfrm>
            <a:off x="1779588" y="2327275"/>
            <a:ext cx="5410200" cy="665163"/>
            <a:chOff x="0" y="0"/>
            <a:chExt cx="3408" cy="419"/>
          </a:xfrm>
        </p:grpSpPr>
        <p:grpSp>
          <p:nvGrpSpPr>
            <p:cNvPr id="7174" name="Group 12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178" name="AutoShape 15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79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0" name="AutoShape 17"/>
              <p:cNvSpPr>
                <a:spLocks noChangeArrowheads="1"/>
              </p:cNvSpPr>
              <p:nvPr/>
            </p:nvSpPr>
            <p:spPr bwMode="auto">
              <a:xfrm>
                <a:off x="90" y="81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gradFill rotWithShape="1">
                <a:gsLst>
                  <a:gs pos="0">
                    <a:srgbClr val="576869"/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75" name="Line 21"/>
            <p:cNvSpPr>
              <a:spLocks noChangeShapeType="1"/>
            </p:cNvSpPr>
            <p:nvPr/>
          </p:nvSpPr>
          <p:spPr bwMode="auto">
            <a:xfrm>
              <a:off x="384" y="3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Text Box 22"/>
            <p:cNvSpPr txBox="1">
              <a:spLocks noChangeArrowheads="1"/>
            </p:cNvSpPr>
            <p:nvPr/>
          </p:nvSpPr>
          <p:spPr bwMode="auto">
            <a:xfrm>
              <a:off x="728" y="48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数据仓库：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</a:p>
          </p:txBody>
        </p:sp>
        <p:sp>
          <p:nvSpPr>
            <p:cNvPr id="7177" name="Text Box 23"/>
            <p:cNvSpPr txBox="1">
              <a:spLocks noChangeArrowheads="1"/>
            </p:cNvSpPr>
            <p:nvPr/>
          </p:nvSpPr>
          <p:spPr bwMode="auto">
            <a:xfrm>
              <a:off x="118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7172" name="Freeform 22"/>
          <p:cNvSpPr>
            <a:spLocks/>
          </p:cNvSpPr>
          <p:nvPr/>
        </p:nvSpPr>
        <p:spPr bwMode="auto">
          <a:xfrm>
            <a:off x="7643813" y="1022350"/>
            <a:ext cx="968375" cy="966788"/>
          </a:xfrm>
          <a:custGeom>
            <a:avLst/>
            <a:gdLst>
              <a:gd name="T0" fmla="*/ 2147483646 w 610"/>
              <a:gd name="T1" fmla="*/ 2147483646 h 609"/>
              <a:gd name="T2" fmla="*/ 2147483646 w 610"/>
              <a:gd name="T3" fmla="*/ 2147483646 h 609"/>
              <a:gd name="T4" fmla="*/ 2147483646 w 610"/>
              <a:gd name="T5" fmla="*/ 2147483646 h 609"/>
              <a:gd name="T6" fmla="*/ 2147483646 w 610"/>
              <a:gd name="T7" fmla="*/ 2147483646 h 609"/>
              <a:gd name="T8" fmla="*/ 2147483646 w 610"/>
              <a:gd name="T9" fmla="*/ 2147483646 h 609"/>
              <a:gd name="T10" fmla="*/ 2147483646 w 610"/>
              <a:gd name="T11" fmla="*/ 2147483646 h 609"/>
              <a:gd name="T12" fmla="*/ 2147483646 w 610"/>
              <a:gd name="T13" fmla="*/ 2147483646 h 609"/>
              <a:gd name="T14" fmla="*/ 2147483646 w 610"/>
              <a:gd name="T15" fmla="*/ 2147483646 h 609"/>
              <a:gd name="T16" fmla="*/ 2147483646 w 610"/>
              <a:gd name="T17" fmla="*/ 2147483646 h 609"/>
              <a:gd name="T18" fmla="*/ 2147483646 w 610"/>
              <a:gd name="T19" fmla="*/ 2147483646 h 609"/>
              <a:gd name="T20" fmla="*/ 2147483646 w 610"/>
              <a:gd name="T21" fmla="*/ 2147483646 h 609"/>
              <a:gd name="T22" fmla="*/ 2147483646 w 610"/>
              <a:gd name="T23" fmla="*/ 2147483646 h 609"/>
              <a:gd name="T24" fmla="*/ 2147483646 w 610"/>
              <a:gd name="T25" fmla="*/ 2147483646 h 609"/>
              <a:gd name="T26" fmla="*/ 2147483646 w 610"/>
              <a:gd name="T27" fmla="*/ 2147483646 h 609"/>
              <a:gd name="T28" fmla="*/ 2147483646 w 610"/>
              <a:gd name="T29" fmla="*/ 2147483646 h 609"/>
              <a:gd name="T30" fmla="*/ 2147483646 w 610"/>
              <a:gd name="T31" fmla="*/ 2147483646 h 609"/>
              <a:gd name="T32" fmla="*/ 2147483646 w 610"/>
              <a:gd name="T33" fmla="*/ 2147483646 h 609"/>
              <a:gd name="T34" fmla="*/ 2147483646 w 610"/>
              <a:gd name="T35" fmla="*/ 2147483646 h 609"/>
              <a:gd name="T36" fmla="*/ 2147483646 w 610"/>
              <a:gd name="T37" fmla="*/ 2147483646 h 609"/>
              <a:gd name="T38" fmla="*/ 2147483646 w 610"/>
              <a:gd name="T39" fmla="*/ 2147483646 h 609"/>
              <a:gd name="T40" fmla="*/ 2147483646 w 610"/>
              <a:gd name="T41" fmla="*/ 0 h 609"/>
              <a:gd name="T42" fmla="*/ 2147483646 w 610"/>
              <a:gd name="T43" fmla="*/ 2147483646 h 609"/>
              <a:gd name="T44" fmla="*/ 2147483646 w 610"/>
              <a:gd name="T45" fmla="*/ 2147483646 h 609"/>
              <a:gd name="T46" fmla="*/ 2147483646 w 610"/>
              <a:gd name="T47" fmla="*/ 2147483646 h 609"/>
              <a:gd name="T48" fmla="*/ 2147483646 w 610"/>
              <a:gd name="T49" fmla="*/ 2147483646 h 609"/>
              <a:gd name="T50" fmla="*/ 2147483646 w 610"/>
              <a:gd name="T51" fmla="*/ 2147483646 h 609"/>
              <a:gd name="T52" fmla="*/ 2147483646 w 610"/>
              <a:gd name="T53" fmla="*/ 2147483646 h 609"/>
              <a:gd name="T54" fmla="*/ 2147483646 w 610"/>
              <a:gd name="T55" fmla="*/ 2147483646 h 609"/>
              <a:gd name="T56" fmla="*/ 2147483646 w 610"/>
              <a:gd name="T57" fmla="*/ 2147483646 h 609"/>
              <a:gd name="T58" fmla="*/ 2147483646 w 610"/>
              <a:gd name="T59" fmla="*/ 2147483646 h 609"/>
              <a:gd name="T60" fmla="*/ 2147483646 w 610"/>
              <a:gd name="T61" fmla="*/ 2147483646 h 609"/>
              <a:gd name="T62" fmla="*/ 2147483646 w 610"/>
              <a:gd name="T63" fmla="*/ 2147483646 h 609"/>
              <a:gd name="T64" fmla="*/ 2147483646 w 610"/>
              <a:gd name="T65" fmla="*/ 2147483646 h 609"/>
              <a:gd name="T66" fmla="*/ 2147483646 w 610"/>
              <a:gd name="T67" fmla="*/ 2147483646 h 609"/>
              <a:gd name="T68" fmla="*/ 2147483646 w 610"/>
              <a:gd name="T69" fmla="*/ 2147483646 h 609"/>
              <a:gd name="T70" fmla="*/ 2147483646 w 610"/>
              <a:gd name="T71" fmla="*/ 2147483646 h 609"/>
              <a:gd name="T72" fmla="*/ 2147483646 w 610"/>
              <a:gd name="T73" fmla="*/ 2147483646 h 60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10"/>
              <a:gd name="T112" fmla="*/ 0 h 609"/>
              <a:gd name="T113" fmla="*/ 610 w 610"/>
              <a:gd name="T114" fmla="*/ 609 h 60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10" h="609">
                <a:moveTo>
                  <a:pt x="88" y="470"/>
                </a:moveTo>
                <a:lnTo>
                  <a:pt x="90" y="472"/>
                </a:lnTo>
                <a:lnTo>
                  <a:pt x="96" y="476"/>
                </a:lnTo>
                <a:lnTo>
                  <a:pt x="105" y="481"/>
                </a:lnTo>
                <a:lnTo>
                  <a:pt x="116" y="487"/>
                </a:lnTo>
                <a:lnTo>
                  <a:pt x="126" y="497"/>
                </a:lnTo>
                <a:lnTo>
                  <a:pt x="138" y="509"/>
                </a:lnTo>
                <a:lnTo>
                  <a:pt x="150" y="520"/>
                </a:lnTo>
                <a:lnTo>
                  <a:pt x="159" y="535"/>
                </a:lnTo>
                <a:lnTo>
                  <a:pt x="168" y="551"/>
                </a:lnTo>
                <a:lnTo>
                  <a:pt x="176" y="564"/>
                </a:lnTo>
                <a:lnTo>
                  <a:pt x="183" y="576"/>
                </a:lnTo>
                <a:lnTo>
                  <a:pt x="189" y="586"/>
                </a:lnTo>
                <a:lnTo>
                  <a:pt x="193" y="596"/>
                </a:lnTo>
                <a:lnTo>
                  <a:pt x="197" y="601"/>
                </a:lnTo>
                <a:lnTo>
                  <a:pt x="200" y="606"/>
                </a:lnTo>
                <a:lnTo>
                  <a:pt x="200" y="608"/>
                </a:lnTo>
                <a:lnTo>
                  <a:pt x="203" y="601"/>
                </a:lnTo>
                <a:lnTo>
                  <a:pt x="206" y="582"/>
                </a:lnTo>
                <a:lnTo>
                  <a:pt x="214" y="553"/>
                </a:lnTo>
                <a:lnTo>
                  <a:pt x="226" y="519"/>
                </a:lnTo>
                <a:lnTo>
                  <a:pt x="239" y="478"/>
                </a:lnTo>
                <a:lnTo>
                  <a:pt x="255" y="435"/>
                </a:lnTo>
                <a:lnTo>
                  <a:pt x="274" y="391"/>
                </a:lnTo>
                <a:lnTo>
                  <a:pt x="296" y="348"/>
                </a:lnTo>
                <a:lnTo>
                  <a:pt x="337" y="276"/>
                </a:lnTo>
                <a:lnTo>
                  <a:pt x="378" y="217"/>
                </a:lnTo>
                <a:lnTo>
                  <a:pt x="416" y="168"/>
                </a:lnTo>
                <a:lnTo>
                  <a:pt x="450" y="130"/>
                </a:lnTo>
                <a:lnTo>
                  <a:pt x="481" y="101"/>
                </a:lnTo>
                <a:lnTo>
                  <a:pt x="504" y="80"/>
                </a:lnTo>
                <a:lnTo>
                  <a:pt x="523" y="65"/>
                </a:lnTo>
                <a:lnTo>
                  <a:pt x="533" y="59"/>
                </a:lnTo>
                <a:lnTo>
                  <a:pt x="537" y="56"/>
                </a:lnTo>
                <a:lnTo>
                  <a:pt x="545" y="51"/>
                </a:lnTo>
                <a:lnTo>
                  <a:pt x="557" y="43"/>
                </a:lnTo>
                <a:lnTo>
                  <a:pt x="570" y="34"/>
                </a:lnTo>
                <a:lnTo>
                  <a:pt x="583" y="23"/>
                </a:lnTo>
                <a:lnTo>
                  <a:pt x="595" y="15"/>
                </a:lnTo>
                <a:lnTo>
                  <a:pt x="605" y="7"/>
                </a:lnTo>
                <a:lnTo>
                  <a:pt x="609" y="3"/>
                </a:lnTo>
                <a:lnTo>
                  <a:pt x="602" y="0"/>
                </a:lnTo>
                <a:lnTo>
                  <a:pt x="577" y="7"/>
                </a:lnTo>
                <a:lnTo>
                  <a:pt x="540" y="27"/>
                </a:lnTo>
                <a:lnTo>
                  <a:pt x="491" y="56"/>
                </a:lnTo>
                <a:lnTo>
                  <a:pt x="437" y="94"/>
                </a:lnTo>
                <a:lnTo>
                  <a:pt x="382" y="141"/>
                </a:lnTo>
                <a:lnTo>
                  <a:pt x="328" y="193"/>
                </a:lnTo>
                <a:lnTo>
                  <a:pt x="279" y="253"/>
                </a:lnTo>
                <a:lnTo>
                  <a:pt x="268" y="266"/>
                </a:lnTo>
                <a:lnTo>
                  <a:pt x="254" y="287"/>
                </a:lnTo>
                <a:lnTo>
                  <a:pt x="237" y="311"/>
                </a:lnTo>
                <a:lnTo>
                  <a:pt x="218" y="337"/>
                </a:lnTo>
                <a:lnTo>
                  <a:pt x="201" y="362"/>
                </a:lnTo>
                <a:lnTo>
                  <a:pt x="187" y="382"/>
                </a:lnTo>
                <a:lnTo>
                  <a:pt x="177" y="396"/>
                </a:lnTo>
                <a:lnTo>
                  <a:pt x="174" y="403"/>
                </a:lnTo>
                <a:lnTo>
                  <a:pt x="170" y="399"/>
                </a:lnTo>
                <a:lnTo>
                  <a:pt x="160" y="390"/>
                </a:lnTo>
                <a:lnTo>
                  <a:pt x="147" y="378"/>
                </a:lnTo>
                <a:lnTo>
                  <a:pt x="130" y="365"/>
                </a:lnTo>
                <a:lnTo>
                  <a:pt x="112" y="353"/>
                </a:lnTo>
                <a:lnTo>
                  <a:pt x="93" y="344"/>
                </a:lnTo>
                <a:lnTo>
                  <a:pt x="75" y="340"/>
                </a:lnTo>
                <a:lnTo>
                  <a:pt x="58" y="345"/>
                </a:lnTo>
                <a:lnTo>
                  <a:pt x="43" y="356"/>
                </a:lnTo>
                <a:lnTo>
                  <a:pt x="31" y="369"/>
                </a:lnTo>
                <a:lnTo>
                  <a:pt x="21" y="383"/>
                </a:lnTo>
                <a:lnTo>
                  <a:pt x="13" y="398"/>
                </a:lnTo>
                <a:lnTo>
                  <a:pt x="7" y="411"/>
                </a:lnTo>
                <a:lnTo>
                  <a:pt x="3" y="423"/>
                </a:lnTo>
                <a:lnTo>
                  <a:pt x="1" y="431"/>
                </a:lnTo>
                <a:lnTo>
                  <a:pt x="0" y="433"/>
                </a:lnTo>
                <a:lnTo>
                  <a:pt x="88" y="470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989263" y="277813"/>
            <a:ext cx="2879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200" kern="0">
                <a:latin typeface="微软雅黑" pitchFamily="34" charset="-122"/>
                <a:ea typeface="微软雅黑" pitchFamily="34" charset="-122"/>
              </a:rPr>
              <a:t>培训目录</a:t>
            </a:r>
            <a:endParaRPr lang="zh-CN" altLang="zh-CN" sz="32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>
            <a:spLocks noChangeArrowheads="1"/>
          </p:cNvSpPr>
          <p:nvPr/>
        </p:nvSpPr>
        <p:spPr bwMode="auto">
          <a:xfrm>
            <a:off x="682625" y="1125538"/>
            <a:ext cx="7877175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select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语法结构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[ALL | DISTINCT] select_expr, select_expr, ...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FROM table_reference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[WHERE where_condition]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[GROUP BY col_list]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[ CLUSTER BY col_list | [DISTRIBUTE BY col_list] [SORT BY col_list] ] </a:t>
            </a:r>
            <a:b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[LIMIT number] 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>
            <a:spLocks noChangeArrowheads="1"/>
          </p:cNvSpPr>
          <p:nvPr/>
        </p:nvSpPr>
        <p:spPr bwMode="auto">
          <a:xfrm>
            <a:off x="107505" y="1285875"/>
            <a:ext cx="845229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pv.pageid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u.age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FROM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page_view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 JOIN user u ON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pv.userid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u.userid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JOIN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newuser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 on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u.age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987675" y="476250"/>
            <a:ext cx="33083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Hive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QL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数据查询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sel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c</a:t>
            </a:r>
            <a:r>
              <a:rPr sz="3000" b="1" spc="-15" dirty="0">
                <a:solidFill>
                  <a:srgbClr val="0070C5"/>
                </a:solidFill>
                <a:latin typeface="Verdana"/>
                <a:cs typeface="Verdana"/>
              </a:rPr>
              <a:t>t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语句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70329"/>
            <a:ext cx="647319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select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*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om</a:t>
            </a:r>
            <a:r>
              <a:rPr sz="2400" spc="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10;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660015"/>
            <a:ext cx="786892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select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*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om</a:t>
            </a:r>
            <a:r>
              <a:rPr sz="2400" spc="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w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eq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100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 s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rt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eq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10;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11553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查询语句，获取频率最高的单词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70329"/>
            <a:ext cx="787717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select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q,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t(1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f2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om</a:t>
            </a:r>
            <a:r>
              <a:rPr sz="2400" spc="4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grou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eq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rt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f2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des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10;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025775"/>
            <a:ext cx="793877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x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plai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select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fr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q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t(1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)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as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f2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om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 sha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espea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grou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3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eq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rt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y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f2</a:t>
            </a:r>
            <a:r>
              <a:rPr sz="2400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des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li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10;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3891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2716276"/>
            <a:ext cx="3989704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sz="3800" spc="-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800" spc="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800" spc="0" dirty="0">
                <a:solidFill>
                  <a:srgbClr val="FFFFFF"/>
                </a:solidFill>
                <a:latin typeface="微软雅黑"/>
                <a:cs typeface="微软雅黑"/>
              </a:rPr>
              <a:t>中的连接操作</a:t>
            </a:r>
            <a:endParaRPr sz="3800" dirty="0">
              <a:latin typeface="微软雅黑"/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chemeClr val="tx1"/>
                </a:solidFill>
                <a:latin typeface="Verdana"/>
                <a:cs typeface="Verdana"/>
              </a:rPr>
              <a:t>Hi</a:t>
            </a:r>
            <a:r>
              <a:rPr lang="en-US" altLang="zh-CN" spc="-30" dirty="0">
                <a:solidFill>
                  <a:schemeClr val="tx1"/>
                </a:solidFill>
                <a:latin typeface="Verdana"/>
                <a:cs typeface="Verdana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Verdana"/>
                <a:cs typeface="Verdana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微软雅黑"/>
                <a:cs typeface="微软雅黑"/>
              </a:rPr>
              <a:t>中的连接操作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72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e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中的连接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568" y="1700808"/>
            <a:ext cx="1266825" cy="1878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2740">
              <a:lnSpc>
                <a:spcPts val="508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内连接 外连接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Ma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连接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704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微软雅黑"/>
                <a:cs typeface="微软雅黑"/>
              </a:rPr>
              <a:t>数据表举例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76" y="1377315"/>
            <a:ext cx="3992245" cy="323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051821"/>
                </a:solidFill>
                <a:latin typeface="Verdana"/>
                <a:cs typeface="Verdana"/>
              </a:rPr>
              <a:t>SELEC</a:t>
            </a:r>
            <a:r>
              <a:rPr sz="2000" b="1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b="1" spc="0" dirty="0">
                <a:solidFill>
                  <a:srgbClr val="051821"/>
                </a:solidFill>
                <a:latin typeface="Verdana"/>
                <a:cs typeface="Verdana"/>
              </a:rPr>
              <a:t>* </a:t>
            </a:r>
            <a:r>
              <a:rPr sz="2000" b="1" spc="5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000" b="1" spc="-5" dirty="0">
                <a:solidFill>
                  <a:srgbClr val="051821"/>
                </a:solidFill>
                <a:latin typeface="Verdana"/>
                <a:cs typeface="Verdana"/>
              </a:rPr>
              <a:t>RO</a:t>
            </a:r>
            <a:r>
              <a:rPr sz="2000" b="1" spc="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b="1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051821"/>
                </a:solidFill>
                <a:latin typeface="Verdana"/>
                <a:cs typeface="Verdana"/>
              </a:rPr>
              <a:t>sales;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200"/>
              </a:lnSpc>
              <a:spcBef>
                <a:spcPts val="9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Joe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100"/>
              </a:lnSpc>
              <a:spcBef>
                <a:spcPts val="96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nk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100"/>
              </a:lnSpc>
              <a:spcBef>
                <a:spcPts val="95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i 0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200"/>
              </a:lnSpc>
              <a:spcBef>
                <a:spcPts val="11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2100"/>
              </a:lnSpc>
              <a:spcBef>
                <a:spcPts val="95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nk</a:t>
            </a:r>
            <a:r>
              <a:rPr sz="20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3086" y="1377315"/>
            <a:ext cx="415861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000" spc="-2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051821"/>
                </a:solidFill>
                <a:latin typeface="Verdana"/>
                <a:cs typeface="Verdana"/>
              </a:rPr>
              <a:t>SE</a:t>
            </a:r>
            <a:r>
              <a:rPr sz="2000" b="1" spc="-15" dirty="0">
                <a:solidFill>
                  <a:srgbClr val="051821"/>
                </a:solidFill>
                <a:latin typeface="Verdana"/>
                <a:cs typeface="Verdana"/>
              </a:rPr>
              <a:t>LE</a:t>
            </a:r>
            <a:r>
              <a:rPr sz="2000" b="1" spc="0" dirty="0">
                <a:solidFill>
                  <a:srgbClr val="051821"/>
                </a:solidFill>
                <a:latin typeface="Verdana"/>
                <a:cs typeface="Verdana"/>
              </a:rPr>
              <a:t>CT * </a:t>
            </a:r>
            <a:r>
              <a:rPr sz="2000" b="1" spc="-5" dirty="0">
                <a:solidFill>
                  <a:srgbClr val="051821"/>
                </a:solidFill>
                <a:latin typeface="Verdana"/>
                <a:cs typeface="Verdana"/>
              </a:rPr>
              <a:t>FRO</a:t>
            </a:r>
            <a:r>
              <a:rPr sz="2000" b="1" spc="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000" b="1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000" b="1" spc="0" dirty="0">
                <a:solidFill>
                  <a:srgbClr val="051821"/>
                </a:solidFill>
                <a:latin typeface="Verdana"/>
                <a:cs typeface="Verdana"/>
              </a:rPr>
              <a:t>things;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3086" y="1962784"/>
            <a:ext cx="65405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2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3086" y="2546477"/>
            <a:ext cx="86233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4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Coat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3086" y="3130169"/>
            <a:ext cx="72009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3 </a:t>
            </a:r>
            <a:r>
              <a:rPr sz="20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3086" y="3715766"/>
            <a:ext cx="93408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51821"/>
                </a:solidFill>
                <a:latin typeface="Verdana"/>
                <a:cs typeface="Verdana"/>
              </a:rPr>
              <a:t>1 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051821"/>
                </a:solidFill>
                <a:latin typeface="Verdana"/>
                <a:cs typeface="Verdana"/>
              </a:rPr>
              <a:t>rf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6785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内连接的结果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70329"/>
            <a:ext cx="8219440" cy="396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SELE</a:t>
            </a:r>
            <a:r>
              <a:rPr sz="2400" b="1" spc="5" dirty="0">
                <a:solidFill>
                  <a:srgbClr val="051821"/>
                </a:solidFill>
                <a:latin typeface="Verdana"/>
                <a:cs typeface="Verdana"/>
              </a:rPr>
              <a:t>C</a:t>
            </a:r>
            <a:r>
              <a:rPr sz="2400" b="1" spc="-2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400" b="1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b="1" spc="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les.*,</a:t>
            </a:r>
            <a:r>
              <a:rPr sz="2400" b="1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15" dirty="0">
                <a:solidFill>
                  <a:srgbClr val="051821"/>
                </a:solidFill>
                <a:latin typeface="Verdana"/>
                <a:cs typeface="Verdana"/>
              </a:rPr>
              <a:t>th</a:t>
            </a:r>
            <a:r>
              <a:rPr sz="2400" b="1" spc="-2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ng</a:t>
            </a:r>
            <a:r>
              <a:rPr sz="2400" b="1" spc="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*</a:t>
            </a:r>
            <a:r>
              <a:rPr sz="2400" b="1" spc="5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FRO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M 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sale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b="1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051821"/>
                </a:solidFill>
                <a:latin typeface="Verdana"/>
                <a:cs typeface="Verdana"/>
              </a:rPr>
              <a:t>JOIN</a:t>
            </a:r>
            <a:r>
              <a:rPr sz="2400" b="1" spc="-15" dirty="0">
                <a:solidFill>
                  <a:srgbClr val="051821"/>
                </a:solidFill>
                <a:latin typeface="Verdana"/>
                <a:cs typeface="Verdana"/>
              </a:rPr>
              <a:t> th</a:t>
            </a:r>
            <a:r>
              <a:rPr sz="2400" b="1" spc="-2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ng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b="1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b="1" spc="-25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 (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400" b="1" spc="5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les.id</a:t>
            </a:r>
            <a:r>
              <a:rPr sz="2400" b="1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400" b="1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b="1" spc="-15" dirty="0">
                <a:solidFill>
                  <a:srgbClr val="051821"/>
                </a:solidFill>
                <a:latin typeface="Verdana"/>
                <a:cs typeface="Verdana"/>
              </a:rPr>
              <a:t>th</a:t>
            </a:r>
            <a:r>
              <a:rPr sz="2400" b="1" spc="-2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b="1" spc="-5" dirty="0">
                <a:solidFill>
                  <a:srgbClr val="051821"/>
                </a:solidFill>
                <a:latin typeface="Verdana"/>
                <a:cs typeface="Verdana"/>
              </a:rPr>
              <a:t>ngs.id);</a:t>
            </a:r>
            <a:endParaRPr sz="240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8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e 2 2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Tie</a:t>
            </a:r>
            <a:endParaRPr sz="240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6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Han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Tie</a:t>
            </a:r>
            <a:endParaRPr sz="2400">
              <a:latin typeface="Verdana"/>
              <a:cs typeface="Verdana"/>
            </a:endParaRPr>
          </a:p>
          <a:p>
            <a:pPr>
              <a:lnSpc>
                <a:spcPts val="2200"/>
              </a:lnSpc>
              <a:spcBef>
                <a:spcPts val="9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a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12700" marR="1737995">
              <a:lnSpc>
                <a:spcPct val="174300"/>
              </a:lnSpc>
              <a:spcBef>
                <a:spcPts val="55"/>
              </a:spcBef>
            </a:pP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Han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Coat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中只支持等值连接，在谓词中只能使用等号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66193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左外连接的结果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398719"/>
            <a:ext cx="702500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左表中的所有数据（没有对应匹配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数据</a:t>
            </a:r>
            <a:r>
              <a:rPr sz="2200" spc="-20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200" spc="-15" dirty="0">
                <a:solidFill>
                  <a:srgbClr val="051821"/>
                </a:solidFill>
                <a:latin typeface="微软雅黑"/>
                <a:cs typeface="微软雅黑"/>
              </a:rPr>
              <a:t>表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thing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中）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39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200" spc="-4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SELEC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sa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.*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200" b="1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ings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.*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  <a:spcBef>
                <a:spcPts val="1664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FROM</a:t>
            </a:r>
            <a:r>
              <a:rPr sz="2200" b="1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sa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s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LEF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TER</a:t>
            </a:r>
            <a:r>
              <a:rPr sz="2200" b="1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IN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things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200" b="1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(sal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s.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thi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gs.id);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Ali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NU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NULL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Joe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Han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Tie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4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2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Hat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Hank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Coat</a:t>
            </a:r>
            <a:endParaRPr sz="2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9278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右外连接的结果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398719"/>
            <a:ext cx="423037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返回所有在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thing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spc="-25" dirty="0">
                <a:solidFill>
                  <a:srgbClr val="051821"/>
                </a:solidFill>
                <a:latin typeface="微软雅黑"/>
                <a:cs typeface="微软雅黑"/>
              </a:rPr>
              <a:t>里面出现的内容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39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200" spc="-4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SELEC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sa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.*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200" b="1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ings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.*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  <a:spcBef>
                <a:spcPts val="1664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FROM</a:t>
            </a:r>
            <a:r>
              <a:rPr sz="2200" b="1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sa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s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RIG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2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TER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OI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200" b="1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ings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ON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(sale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.i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200" b="1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200" b="1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ings.id);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NUL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NUL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Sca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Joe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ie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Han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k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Tie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4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2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Hat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Hank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Coat</a:t>
            </a:r>
            <a:endParaRPr sz="2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433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1779588" y="1412875"/>
            <a:ext cx="5410200" cy="665163"/>
            <a:chOff x="0" y="0"/>
            <a:chExt cx="3408" cy="419"/>
          </a:xfrm>
        </p:grpSpPr>
        <p:grpSp>
          <p:nvGrpSpPr>
            <p:cNvPr id="8205" name="Group 4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09" name="AutoShape 11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0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1" name="AutoShape 13"/>
              <p:cNvSpPr>
                <a:spLocks noChangeArrowheads="1"/>
              </p:cNvSpPr>
              <p:nvPr/>
            </p:nvSpPr>
            <p:spPr bwMode="auto">
              <a:xfrm>
                <a:off x="90" y="81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gradFill rotWithShape="1">
                <a:gsLst>
                  <a:gs pos="0">
                    <a:srgbClr val="004747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06" name="Line 18"/>
            <p:cNvSpPr>
              <a:spLocks noChangeShapeType="1"/>
            </p:cNvSpPr>
            <p:nvPr/>
          </p:nvSpPr>
          <p:spPr bwMode="auto">
            <a:xfrm>
              <a:off x="384" y="3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Text Box 19"/>
            <p:cNvSpPr txBox="1">
              <a:spLocks noChangeArrowheads="1"/>
            </p:cNvSpPr>
            <p:nvPr/>
          </p:nvSpPr>
          <p:spPr bwMode="auto">
            <a:xfrm>
              <a:off x="670" y="48"/>
              <a:ext cx="17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前期课程内容回顾</a:t>
              </a:r>
            </a:p>
          </p:txBody>
        </p:sp>
        <p:sp>
          <p:nvSpPr>
            <p:cNvPr id="8208" name="Text Box 20"/>
            <p:cNvSpPr txBox="1">
              <a:spLocks noChangeArrowheads="1"/>
            </p:cNvSpPr>
            <p:nvPr/>
          </p:nvSpPr>
          <p:spPr bwMode="auto">
            <a:xfrm>
              <a:off x="118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8195" name="Group 11"/>
          <p:cNvGrpSpPr>
            <a:grpSpLocks/>
          </p:cNvGrpSpPr>
          <p:nvPr/>
        </p:nvGrpSpPr>
        <p:grpSpPr bwMode="auto">
          <a:xfrm>
            <a:off x="1779588" y="2327275"/>
            <a:ext cx="5410200" cy="665163"/>
            <a:chOff x="0" y="0"/>
            <a:chExt cx="3408" cy="419"/>
          </a:xfrm>
        </p:grpSpPr>
        <p:grpSp>
          <p:nvGrpSpPr>
            <p:cNvPr id="8198" name="Group 12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8202" name="AutoShape 15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3" name="AutoShap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4" name="AutoShape 17"/>
              <p:cNvSpPr>
                <a:spLocks noChangeArrowheads="1"/>
              </p:cNvSpPr>
              <p:nvPr/>
            </p:nvSpPr>
            <p:spPr bwMode="auto">
              <a:xfrm>
                <a:off x="90" y="81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gradFill rotWithShape="1">
                <a:gsLst>
                  <a:gs pos="0">
                    <a:srgbClr val="576869"/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99" name="Line 21"/>
            <p:cNvSpPr>
              <a:spLocks noChangeShapeType="1"/>
            </p:cNvSpPr>
            <p:nvPr/>
          </p:nvSpPr>
          <p:spPr bwMode="auto">
            <a:xfrm>
              <a:off x="384" y="3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0" name="Text Box 22"/>
            <p:cNvSpPr txBox="1">
              <a:spLocks noChangeArrowheads="1"/>
            </p:cNvSpPr>
            <p:nvPr/>
          </p:nvSpPr>
          <p:spPr bwMode="auto">
            <a:xfrm>
              <a:off x="728" y="48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数据仓库：</a:t>
              </a: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Hive</a:t>
              </a:r>
            </a:p>
          </p:txBody>
        </p:sp>
        <p:sp>
          <p:nvSpPr>
            <p:cNvPr id="8201" name="Text Box 23"/>
            <p:cNvSpPr txBox="1">
              <a:spLocks noChangeArrowheads="1"/>
            </p:cNvSpPr>
            <p:nvPr/>
          </p:nvSpPr>
          <p:spPr bwMode="auto">
            <a:xfrm>
              <a:off x="118" y="6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8196" name="Freeform 22"/>
          <p:cNvSpPr>
            <a:spLocks/>
          </p:cNvSpPr>
          <p:nvPr/>
        </p:nvSpPr>
        <p:spPr bwMode="auto">
          <a:xfrm>
            <a:off x="7643813" y="1957388"/>
            <a:ext cx="968375" cy="966787"/>
          </a:xfrm>
          <a:custGeom>
            <a:avLst/>
            <a:gdLst>
              <a:gd name="T0" fmla="*/ 2147483646 w 610"/>
              <a:gd name="T1" fmla="*/ 2147483646 h 609"/>
              <a:gd name="T2" fmla="*/ 2147483646 w 610"/>
              <a:gd name="T3" fmla="*/ 2147483646 h 609"/>
              <a:gd name="T4" fmla="*/ 2147483646 w 610"/>
              <a:gd name="T5" fmla="*/ 2147483646 h 609"/>
              <a:gd name="T6" fmla="*/ 2147483646 w 610"/>
              <a:gd name="T7" fmla="*/ 2147483646 h 609"/>
              <a:gd name="T8" fmla="*/ 2147483646 w 610"/>
              <a:gd name="T9" fmla="*/ 2147483646 h 609"/>
              <a:gd name="T10" fmla="*/ 2147483646 w 610"/>
              <a:gd name="T11" fmla="*/ 2147483646 h 609"/>
              <a:gd name="T12" fmla="*/ 2147483646 w 610"/>
              <a:gd name="T13" fmla="*/ 2147483646 h 609"/>
              <a:gd name="T14" fmla="*/ 2147483646 w 610"/>
              <a:gd name="T15" fmla="*/ 2147483646 h 609"/>
              <a:gd name="T16" fmla="*/ 2147483646 w 610"/>
              <a:gd name="T17" fmla="*/ 2147483646 h 609"/>
              <a:gd name="T18" fmla="*/ 2147483646 w 610"/>
              <a:gd name="T19" fmla="*/ 2147483646 h 609"/>
              <a:gd name="T20" fmla="*/ 2147483646 w 610"/>
              <a:gd name="T21" fmla="*/ 2147483646 h 609"/>
              <a:gd name="T22" fmla="*/ 2147483646 w 610"/>
              <a:gd name="T23" fmla="*/ 2147483646 h 609"/>
              <a:gd name="T24" fmla="*/ 2147483646 w 610"/>
              <a:gd name="T25" fmla="*/ 2147483646 h 609"/>
              <a:gd name="T26" fmla="*/ 2147483646 w 610"/>
              <a:gd name="T27" fmla="*/ 2147483646 h 609"/>
              <a:gd name="T28" fmla="*/ 2147483646 w 610"/>
              <a:gd name="T29" fmla="*/ 2147483646 h 609"/>
              <a:gd name="T30" fmla="*/ 2147483646 w 610"/>
              <a:gd name="T31" fmla="*/ 2147483646 h 609"/>
              <a:gd name="T32" fmla="*/ 2147483646 w 610"/>
              <a:gd name="T33" fmla="*/ 2147483646 h 609"/>
              <a:gd name="T34" fmla="*/ 2147483646 w 610"/>
              <a:gd name="T35" fmla="*/ 2147483646 h 609"/>
              <a:gd name="T36" fmla="*/ 2147483646 w 610"/>
              <a:gd name="T37" fmla="*/ 2147483646 h 609"/>
              <a:gd name="T38" fmla="*/ 2147483646 w 610"/>
              <a:gd name="T39" fmla="*/ 2147483646 h 609"/>
              <a:gd name="T40" fmla="*/ 2147483646 w 610"/>
              <a:gd name="T41" fmla="*/ 0 h 609"/>
              <a:gd name="T42" fmla="*/ 2147483646 w 610"/>
              <a:gd name="T43" fmla="*/ 2147483646 h 609"/>
              <a:gd name="T44" fmla="*/ 2147483646 w 610"/>
              <a:gd name="T45" fmla="*/ 2147483646 h 609"/>
              <a:gd name="T46" fmla="*/ 2147483646 w 610"/>
              <a:gd name="T47" fmla="*/ 2147483646 h 609"/>
              <a:gd name="T48" fmla="*/ 2147483646 w 610"/>
              <a:gd name="T49" fmla="*/ 2147483646 h 609"/>
              <a:gd name="T50" fmla="*/ 2147483646 w 610"/>
              <a:gd name="T51" fmla="*/ 2147483646 h 609"/>
              <a:gd name="T52" fmla="*/ 2147483646 w 610"/>
              <a:gd name="T53" fmla="*/ 2147483646 h 609"/>
              <a:gd name="T54" fmla="*/ 2147483646 w 610"/>
              <a:gd name="T55" fmla="*/ 2147483646 h 609"/>
              <a:gd name="T56" fmla="*/ 2147483646 w 610"/>
              <a:gd name="T57" fmla="*/ 2147483646 h 609"/>
              <a:gd name="T58" fmla="*/ 2147483646 w 610"/>
              <a:gd name="T59" fmla="*/ 2147483646 h 609"/>
              <a:gd name="T60" fmla="*/ 2147483646 w 610"/>
              <a:gd name="T61" fmla="*/ 2147483646 h 609"/>
              <a:gd name="T62" fmla="*/ 2147483646 w 610"/>
              <a:gd name="T63" fmla="*/ 2147483646 h 609"/>
              <a:gd name="T64" fmla="*/ 2147483646 w 610"/>
              <a:gd name="T65" fmla="*/ 2147483646 h 609"/>
              <a:gd name="T66" fmla="*/ 2147483646 w 610"/>
              <a:gd name="T67" fmla="*/ 2147483646 h 609"/>
              <a:gd name="T68" fmla="*/ 2147483646 w 610"/>
              <a:gd name="T69" fmla="*/ 2147483646 h 609"/>
              <a:gd name="T70" fmla="*/ 2147483646 w 610"/>
              <a:gd name="T71" fmla="*/ 2147483646 h 609"/>
              <a:gd name="T72" fmla="*/ 2147483646 w 610"/>
              <a:gd name="T73" fmla="*/ 2147483646 h 60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10"/>
              <a:gd name="T112" fmla="*/ 0 h 609"/>
              <a:gd name="T113" fmla="*/ 610 w 610"/>
              <a:gd name="T114" fmla="*/ 609 h 60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10" h="609">
                <a:moveTo>
                  <a:pt x="88" y="470"/>
                </a:moveTo>
                <a:lnTo>
                  <a:pt x="90" y="472"/>
                </a:lnTo>
                <a:lnTo>
                  <a:pt x="96" y="476"/>
                </a:lnTo>
                <a:lnTo>
                  <a:pt x="105" y="481"/>
                </a:lnTo>
                <a:lnTo>
                  <a:pt x="116" y="487"/>
                </a:lnTo>
                <a:lnTo>
                  <a:pt x="126" y="497"/>
                </a:lnTo>
                <a:lnTo>
                  <a:pt x="138" y="509"/>
                </a:lnTo>
                <a:lnTo>
                  <a:pt x="150" y="520"/>
                </a:lnTo>
                <a:lnTo>
                  <a:pt x="159" y="535"/>
                </a:lnTo>
                <a:lnTo>
                  <a:pt x="168" y="551"/>
                </a:lnTo>
                <a:lnTo>
                  <a:pt x="176" y="564"/>
                </a:lnTo>
                <a:lnTo>
                  <a:pt x="183" y="576"/>
                </a:lnTo>
                <a:lnTo>
                  <a:pt x="189" y="586"/>
                </a:lnTo>
                <a:lnTo>
                  <a:pt x="193" y="596"/>
                </a:lnTo>
                <a:lnTo>
                  <a:pt x="197" y="601"/>
                </a:lnTo>
                <a:lnTo>
                  <a:pt x="200" y="606"/>
                </a:lnTo>
                <a:lnTo>
                  <a:pt x="200" y="608"/>
                </a:lnTo>
                <a:lnTo>
                  <a:pt x="203" y="601"/>
                </a:lnTo>
                <a:lnTo>
                  <a:pt x="206" y="582"/>
                </a:lnTo>
                <a:lnTo>
                  <a:pt x="214" y="553"/>
                </a:lnTo>
                <a:lnTo>
                  <a:pt x="226" y="519"/>
                </a:lnTo>
                <a:lnTo>
                  <a:pt x="239" y="478"/>
                </a:lnTo>
                <a:lnTo>
                  <a:pt x="255" y="435"/>
                </a:lnTo>
                <a:lnTo>
                  <a:pt x="274" y="391"/>
                </a:lnTo>
                <a:lnTo>
                  <a:pt x="296" y="348"/>
                </a:lnTo>
                <a:lnTo>
                  <a:pt x="337" y="276"/>
                </a:lnTo>
                <a:lnTo>
                  <a:pt x="378" y="217"/>
                </a:lnTo>
                <a:lnTo>
                  <a:pt x="416" y="168"/>
                </a:lnTo>
                <a:lnTo>
                  <a:pt x="450" y="130"/>
                </a:lnTo>
                <a:lnTo>
                  <a:pt x="481" y="101"/>
                </a:lnTo>
                <a:lnTo>
                  <a:pt x="504" y="80"/>
                </a:lnTo>
                <a:lnTo>
                  <a:pt x="523" y="65"/>
                </a:lnTo>
                <a:lnTo>
                  <a:pt x="533" y="59"/>
                </a:lnTo>
                <a:lnTo>
                  <a:pt x="537" y="56"/>
                </a:lnTo>
                <a:lnTo>
                  <a:pt x="545" y="51"/>
                </a:lnTo>
                <a:lnTo>
                  <a:pt x="557" y="43"/>
                </a:lnTo>
                <a:lnTo>
                  <a:pt x="570" y="34"/>
                </a:lnTo>
                <a:lnTo>
                  <a:pt x="583" y="23"/>
                </a:lnTo>
                <a:lnTo>
                  <a:pt x="595" y="15"/>
                </a:lnTo>
                <a:lnTo>
                  <a:pt x="605" y="7"/>
                </a:lnTo>
                <a:lnTo>
                  <a:pt x="609" y="3"/>
                </a:lnTo>
                <a:lnTo>
                  <a:pt x="602" y="0"/>
                </a:lnTo>
                <a:lnTo>
                  <a:pt x="577" y="7"/>
                </a:lnTo>
                <a:lnTo>
                  <a:pt x="540" y="27"/>
                </a:lnTo>
                <a:lnTo>
                  <a:pt x="491" y="56"/>
                </a:lnTo>
                <a:lnTo>
                  <a:pt x="437" y="94"/>
                </a:lnTo>
                <a:lnTo>
                  <a:pt x="382" y="141"/>
                </a:lnTo>
                <a:lnTo>
                  <a:pt x="328" y="193"/>
                </a:lnTo>
                <a:lnTo>
                  <a:pt x="279" y="253"/>
                </a:lnTo>
                <a:lnTo>
                  <a:pt x="268" y="266"/>
                </a:lnTo>
                <a:lnTo>
                  <a:pt x="254" y="287"/>
                </a:lnTo>
                <a:lnTo>
                  <a:pt x="237" y="311"/>
                </a:lnTo>
                <a:lnTo>
                  <a:pt x="218" y="337"/>
                </a:lnTo>
                <a:lnTo>
                  <a:pt x="201" y="362"/>
                </a:lnTo>
                <a:lnTo>
                  <a:pt x="187" y="382"/>
                </a:lnTo>
                <a:lnTo>
                  <a:pt x="177" y="396"/>
                </a:lnTo>
                <a:lnTo>
                  <a:pt x="174" y="403"/>
                </a:lnTo>
                <a:lnTo>
                  <a:pt x="170" y="399"/>
                </a:lnTo>
                <a:lnTo>
                  <a:pt x="160" y="390"/>
                </a:lnTo>
                <a:lnTo>
                  <a:pt x="147" y="378"/>
                </a:lnTo>
                <a:lnTo>
                  <a:pt x="130" y="365"/>
                </a:lnTo>
                <a:lnTo>
                  <a:pt x="112" y="353"/>
                </a:lnTo>
                <a:lnTo>
                  <a:pt x="93" y="344"/>
                </a:lnTo>
                <a:lnTo>
                  <a:pt x="75" y="340"/>
                </a:lnTo>
                <a:lnTo>
                  <a:pt x="58" y="345"/>
                </a:lnTo>
                <a:lnTo>
                  <a:pt x="43" y="356"/>
                </a:lnTo>
                <a:lnTo>
                  <a:pt x="31" y="369"/>
                </a:lnTo>
                <a:lnTo>
                  <a:pt x="21" y="383"/>
                </a:lnTo>
                <a:lnTo>
                  <a:pt x="13" y="398"/>
                </a:lnTo>
                <a:lnTo>
                  <a:pt x="7" y="411"/>
                </a:lnTo>
                <a:lnTo>
                  <a:pt x="3" y="423"/>
                </a:lnTo>
                <a:lnTo>
                  <a:pt x="1" y="431"/>
                </a:lnTo>
                <a:lnTo>
                  <a:pt x="0" y="433"/>
                </a:lnTo>
                <a:lnTo>
                  <a:pt x="88" y="470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989263" y="277813"/>
            <a:ext cx="2879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200" kern="0">
                <a:latin typeface="微软雅黑" pitchFamily="34" charset="-122"/>
                <a:ea typeface="微软雅黑" pitchFamily="34" charset="-122"/>
              </a:rPr>
              <a:t>培训目录</a:t>
            </a:r>
            <a:endParaRPr lang="zh-CN" altLang="zh-CN" sz="32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70C5"/>
                </a:solidFill>
                <a:latin typeface="微软雅黑"/>
                <a:cs typeface="微软雅黑"/>
              </a:rPr>
              <a:t>全外连接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404815"/>
            <a:ext cx="2036445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Hank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4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Coat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39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200" spc="-4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e&gt;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SELEC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sa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s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.*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,</a:t>
            </a:r>
            <a:r>
              <a:rPr sz="2200" b="1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ings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.*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  <a:spcBef>
                <a:spcPts val="1664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&gt;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FROM</a:t>
            </a:r>
            <a:r>
              <a:rPr sz="2200" b="1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sa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s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FU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U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TER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200" b="1" spc="-25" dirty="0">
                <a:solidFill>
                  <a:srgbClr val="051821"/>
                </a:solidFill>
                <a:latin typeface="Verdana"/>
                <a:cs typeface="Verdana"/>
              </a:rPr>
              <a:t>OI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200" b="1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t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ings</a:t>
            </a:r>
            <a:r>
              <a:rPr sz="2200" b="1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(sal</a:t>
            </a:r>
            <a:r>
              <a:rPr sz="2200" b="1" spc="-1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s.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=</a:t>
            </a:r>
            <a:r>
              <a:rPr sz="2200" b="1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b="1" spc="-15" dirty="0">
                <a:solidFill>
                  <a:srgbClr val="051821"/>
                </a:solidFill>
                <a:latin typeface="Verdana"/>
                <a:cs typeface="Verdana"/>
              </a:rPr>
              <a:t>thi</a:t>
            </a:r>
            <a:r>
              <a:rPr sz="2200" b="1" spc="-30" dirty="0">
                <a:solidFill>
                  <a:srgbClr val="051821"/>
                </a:solidFill>
                <a:latin typeface="Verdana"/>
                <a:cs typeface="Verdana"/>
              </a:rPr>
              <a:t>n</a:t>
            </a:r>
            <a:r>
              <a:rPr sz="2200" b="1" spc="-20" dirty="0">
                <a:solidFill>
                  <a:srgbClr val="051821"/>
                </a:solidFill>
                <a:latin typeface="Verdana"/>
                <a:cs typeface="Verdana"/>
              </a:rPr>
              <a:t>gs.id);</a:t>
            </a:r>
            <a:endParaRPr sz="2200">
              <a:latin typeface="Verdana"/>
              <a:cs typeface="Verdana"/>
            </a:endParaRPr>
          </a:p>
          <a:p>
            <a:pPr marL="12700" marR="5462270">
              <a:lnSpc>
                <a:spcPct val="163200"/>
              </a:lnSpc>
              <a:spcBef>
                <a:spcPts val="10"/>
              </a:spcBef>
            </a:pP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Ali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NU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NULL NUL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NUL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L</a:t>
            </a:r>
            <a:r>
              <a:rPr sz="2200" spc="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1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Sca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J</a:t>
            </a:r>
            <a:r>
              <a:rPr sz="22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Tie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Hank</a:t>
            </a:r>
            <a:r>
              <a:rPr sz="22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2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Tie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2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4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200" spc="1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3</a:t>
            </a:r>
            <a:r>
              <a:rPr sz="2200" spc="-5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51821"/>
                </a:solidFill>
                <a:latin typeface="Verdana"/>
                <a:cs typeface="Verdana"/>
              </a:rPr>
              <a:t>Hat</a:t>
            </a:r>
            <a:endParaRPr sz="2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7477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763838" y="530225"/>
            <a:ext cx="3968750" cy="511175"/>
          </a:xfrm>
        </p:spPr>
        <p:txBody>
          <a:bodyPr/>
          <a:lstStyle/>
          <a:p>
            <a:pPr algn="l"/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Extension</a:t>
            </a:r>
          </a:p>
        </p:txBody>
      </p:sp>
      <p:sp>
        <p:nvSpPr>
          <p:cNvPr id="32771" name="Text Box 3"/>
          <p:cNvSpPr>
            <a:spLocks noChangeArrowheads="1"/>
          </p:cNvSpPr>
          <p:nvPr/>
        </p:nvSpPr>
        <p:spPr bwMode="auto">
          <a:xfrm>
            <a:off x="682625" y="1357313"/>
            <a:ext cx="787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User-defined Function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UDF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作用于单个数据行，输出一个数据 ，如字符处理函数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UDAF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作用于多个数据行，输出一个数据，如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UDTF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作用于单个数据行，输出多个数据行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支持用户使用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自定义开发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Hive streaming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支持用户在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hive  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语句中嵌入自定义的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streaming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处理脚本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785938" y="684213"/>
            <a:ext cx="5832475" cy="511175"/>
          </a:xfrm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 UDF</a:t>
            </a:r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682625" y="1771650"/>
            <a:ext cx="78771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add jar /tmp/helloUDF.jar;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function helloworld as 'com.hrj.hive.udf.HelloUDF';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select helloworld(t.col1) from t limit 10;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drop temporary function helloworld;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71700" y="563563"/>
            <a:ext cx="4951413" cy="511175"/>
          </a:xfrm>
        </p:spPr>
        <p:txBody>
          <a:bodyPr/>
          <a:lstStyle/>
          <a:p>
            <a:pPr algn="l"/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 优化策略思路</a:t>
            </a:r>
          </a:p>
        </p:txBody>
      </p:sp>
      <p:sp>
        <p:nvSpPr>
          <p:cNvPr id="34819" name="Text Box 3"/>
          <p:cNvSpPr>
            <a:spLocks noChangeArrowheads="1"/>
          </p:cNvSpPr>
          <p:nvPr/>
        </p:nvSpPr>
        <p:spPr bwMode="auto">
          <a:xfrm>
            <a:off x="730250" y="1590675"/>
            <a:ext cx="739775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 Partition 减少扫描数量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使用Map端Join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配置Reduce数量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 INSERT INTO LOCAL DIRECTORY ‘/home/me/pv_age_sum.dir’ ,而非适用 HiveServer 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92338" y="430213"/>
            <a:ext cx="4951412" cy="511175"/>
          </a:xfrm>
        </p:spPr>
        <p:txBody>
          <a:bodyPr/>
          <a:lstStyle/>
          <a:p>
            <a:pPr algn="l"/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 优化策略思路</a:t>
            </a:r>
          </a:p>
        </p:txBody>
      </p:sp>
      <p:sp>
        <p:nvSpPr>
          <p:cNvPr id="35843" name="Text Box 3"/>
          <p:cNvSpPr>
            <a:spLocks noChangeArrowheads="1"/>
          </p:cNvSpPr>
          <p:nvPr/>
        </p:nvSpPr>
        <p:spPr bwMode="auto">
          <a:xfrm>
            <a:off x="704850" y="1517650"/>
            <a:ext cx="739775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 Partition 减少扫描数量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使用Map端Join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配置Reduce数量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 INSERT INTO LOCAL DIRECTORY ‘/home/me/pv_age_sum.dir’ ,而非适用 HiveServer 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2716276"/>
            <a:ext cx="348424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sz="3800" spc="-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800" spc="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spc="0" dirty="0">
                <a:solidFill>
                  <a:srgbClr val="FFFFFF"/>
                </a:solidFill>
                <a:latin typeface="Verdana"/>
                <a:cs typeface="Verdana"/>
              </a:rPr>
              <a:t>JD</a:t>
            </a:r>
            <a:r>
              <a:rPr sz="3800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8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800" spc="0" dirty="0">
                <a:solidFill>
                  <a:srgbClr val="FFFFFF"/>
                </a:solidFill>
                <a:latin typeface="微软雅黑"/>
                <a:cs typeface="微软雅黑"/>
              </a:rPr>
              <a:t>编程</a:t>
            </a:r>
            <a:endParaRPr sz="3800" dirty="0">
              <a:latin typeface="微软雅黑"/>
              <a:cs typeface="微软雅黑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chemeClr val="tx1"/>
                </a:solidFill>
                <a:latin typeface="Verdana"/>
                <a:cs typeface="Verdana"/>
              </a:rPr>
              <a:t>Hi</a:t>
            </a:r>
            <a:r>
              <a:rPr lang="en-US" altLang="zh-CN" spc="-30" dirty="0">
                <a:solidFill>
                  <a:schemeClr val="tx1"/>
                </a:solidFill>
                <a:latin typeface="Verdana"/>
                <a:cs typeface="Verdana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Verdana"/>
                <a:cs typeface="Verdana"/>
              </a:rPr>
              <a:t>e</a:t>
            </a:r>
            <a:r>
              <a:rPr lang="en-US" altLang="zh-CN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Verdana"/>
                <a:cs typeface="Verdana"/>
              </a:rPr>
              <a:t>JD</a:t>
            </a:r>
            <a:r>
              <a:rPr lang="en-US" altLang="zh-CN" spc="-10" dirty="0">
                <a:solidFill>
                  <a:schemeClr val="tx1"/>
                </a:solidFill>
                <a:latin typeface="Verdana"/>
                <a:cs typeface="Verdana"/>
              </a:rPr>
              <a:t>B</a:t>
            </a:r>
            <a:r>
              <a:rPr lang="en-US" altLang="zh-CN" spc="-5" dirty="0">
                <a:solidFill>
                  <a:schemeClr val="tx1"/>
                </a:solidFill>
                <a:latin typeface="Verdana"/>
                <a:cs typeface="Verdana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微软雅黑"/>
                <a:cs typeface="微软雅黑"/>
              </a:rPr>
              <a:t>编程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84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ve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 J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D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BC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51381"/>
            <a:ext cx="8198484" cy="463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96745">
              <a:lnSpc>
                <a:spcPts val="5080"/>
              </a:lnSpc>
            </a:pP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支</a:t>
            </a:r>
            <a:r>
              <a:rPr sz="2400" spc="-5" dirty="0">
                <a:solidFill>
                  <a:srgbClr val="051821"/>
                </a:solidFill>
                <a:latin typeface="微软雅黑"/>
                <a:cs typeface="微软雅黑"/>
              </a:rPr>
              <a:t>持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了标准的数据库查询接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口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JDBC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在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JDBC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中需要指定驱动字符串以及连接字符串</a:t>
            </a:r>
            <a:endParaRPr sz="2400">
              <a:latin typeface="微软雅黑"/>
              <a:cs typeface="微软雅黑"/>
            </a:endParaRPr>
          </a:p>
          <a:p>
            <a:pPr marL="12700" marR="146050">
              <a:lnSpc>
                <a:spcPct val="100200"/>
              </a:lnSpc>
              <a:spcBef>
                <a:spcPts val="1639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驱动器字符串为 </a:t>
            </a: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“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g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apache.hado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p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.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e.jd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b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c.Hi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eD</a:t>
            </a:r>
            <a:r>
              <a:rPr sz="2400" spc="-2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10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45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35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”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，即在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51821"/>
                </a:solidFill>
                <a:latin typeface="Verdana"/>
                <a:cs typeface="Verdana"/>
              </a:rPr>
              <a:t> 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的软件包中已经加入了对应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JDBC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的驱动程序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ts val="2200"/>
              </a:lnSpc>
              <a:spcBef>
                <a:spcPts val="10"/>
              </a:spcBef>
            </a:pPr>
            <a:endParaRPr sz="220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连接字符串则是标志了对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应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服务器，例如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051821"/>
                </a:solidFill>
                <a:latin typeface="Verdana"/>
                <a:cs typeface="Verdana"/>
              </a:rPr>
              <a:t>"j</a:t>
            </a:r>
            <a:r>
              <a:rPr sz="2400" spc="5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bc: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h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e://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m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aste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:1000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0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/</a:t>
            </a:r>
            <a:r>
              <a:rPr sz="2400" spc="0" dirty="0">
                <a:solidFill>
                  <a:srgbClr val="05182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51821"/>
                </a:solidFill>
                <a:latin typeface="Verdana"/>
                <a:cs typeface="Verdana"/>
              </a:rPr>
              <a:t>ault"</a:t>
            </a:r>
            <a:endParaRPr sz="2400">
              <a:latin typeface="Verdana"/>
              <a:cs typeface="Verdana"/>
            </a:endParaRPr>
          </a:p>
          <a:p>
            <a:pPr marL="12700" marR="6350">
              <a:lnSpc>
                <a:spcPct val="100000"/>
              </a:lnSpc>
              <a:spcBef>
                <a:spcPts val="2140"/>
              </a:spcBef>
            </a:pPr>
            <a:r>
              <a:rPr sz="2400" dirty="0">
                <a:solidFill>
                  <a:srgbClr val="051821"/>
                </a:solidFill>
                <a:latin typeface="微软雅黑"/>
                <a:cs typeface="微软雅黑"/>
              </a:rPr>
              <a:t>之后，可以直接使用传统</a:t>
            </a:r>
            <a:r>
              <a:rPr sz="2400" spc="5" dirty="0">
                <a:solidFill>
                  <a:srgbClr val="051821"/>
                </a:solidFill>
                <a:latin typeface="微软雅黑"/>
                <a:cs typeface="微软雅黑"/>
              </a:rPr>
              <a:t>的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JDBC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编程技术去访问</a:t>
            </a:r>
            <a:r>
              <a:rPr sz="2400" spc="-5" dirty="0">
                <a:solidFill>
                  <a:srgbClr val="051821"/>
                </a:solidFill>
                <a:latin typeface="Verdana"/>
                <a:cs typeface="Verdana"/>
              </a:rPr>
              <a:t>Hi</a:t>
            </a:r>
            <a:r>
              <a:rPr sz="2400" spc="-30" dirty="0">
                <a:solidFill>
                  <a:srgbClr val="051821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051821"/>
                </a:solidFill>
                <a:latin typeface="Verdana"/>
                <a:cs typeface="Verdana"/>
              </a:rPr>
              <a:t>e</a:t>
            </a:r>
            <a:r>
              <a:rPr sz="2400" spc="0" dirty="0">
                <a:solidFill>
                  <a:srgbClr val="051821"/>
                </a:solidFill>
                <a:latin typeface="微软雅黑"/>
                <a:cs typeface="微软雅黑"/>
              </a:rPr>
              <a:t>所提供 的功能</a:t>
            </a:r>
            <a:endParaRPr sz="24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73456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H</a:t>
            </a:r>
            <a:r>
              <a:rPr sz="3000" b="1" spc="-10" dirty="0">
                <a:solidFill>
                  <a:srgbClr val="0070C5"/>
                </a:solidFill>
                <a:latin typeface="Verdana"/>
                <a:cs typeface="Verdana"/>
              </a:rPr>
              <a:t>i</a:t>
            </a:r>
            <a:r>
              <a:rPr sz="3000" b="1" spc="-20" dirty="0">
                <a:solidFill>
                  <a:srgbClr val="0070C5"/>
                </a:solidFill>
                <a:latin typeface="Verdana"/>
                <a:cs typeface="Verdana"/>
              </a:rPr>
              <a:t>ve</a:t>
            </a:r>
            <a:r>
              <a:rPr sz="3000" b="1" spc="-5" dirty="0">
                <a:solidFill>
                  <a:srgbClr val="0070C5"/>
                </a:solidFill>
                <a:latin typeface="Verdana"/>
                <a:cs typeface="Verdana"/>
              </a:rPr>
              <a:t> J</a:t>
            </a:r>
            <a:r>
              <a:rPr sz="3000" b="1" spc="5" dirty="0">
                <a:solidFill>
                  <a:srgbClr val="0070C5"/>
                </a:solidFill>
                <a:latin typeface="Verdana"/>
                <a:cs typeface="Verdana"/>
              </a:rPr>
              <a:t>D</a:t>
            </a:r>
            <a:r>
              <a:rPr sz="3000" b="1" spc="-25" dirty="0">
                <a:solidFill>
                  <a:srgbClr val="0070C5"/>
                </a:solidFill>
                <a:latin typeface="Verdana"/>
                <a:cs typeface="Verdana"/>
              </a:rPr>
              <a:t>BC</a:t>
            </a:r>
            <a:r>
              <a:rPr sz="3000" b="1" spc="0" dirty="0">
                <a:solidFill>
                  <a:srgbClr val="0070C5"/>
                </a:solidFill>
                <a:latin typeface="微软雅黑"/>
                <a:cs typeface="微软雅黑"/>
              </a:rPr>
              <a:t>程序举例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163332"/>
            <a:ext cx="8022208" cy="4735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49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08175" y="423863"/>
            <a:ext cx="5715000" cy="511175"/>
          </a:xfrm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Hive学习参考资料</a:t>
            </a:r>
          </a:p>
        </p:txBody>
      </p:sp>
      <p:sp>
        <p:nvSpPr>
          <p:cNvPr id="36867" name="Text Box 3"/>
          <p:cNvSpPr>
            <a:spLocks noChangeArrowheads="1"/>
          </p:cNvSpPr>
          <p:nvPr/>
        </p:nvSpPr>
        <p:spPr bwMode="auto">
          <a:xfrm>
            <a:off x="684213" y="1125538"/>
            <a:ext cx="7732712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http://trac.nchc.org.tw/cloud/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http://www.cloudera.com/downloads/sqoop/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查询界面：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http://www.phphiveadmin.net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任务调度：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http://incubator.apache.org/oozie/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http://www.cronhub.com/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http://sna-projects.com/azkaban/screenshots.php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908175" y="423863"/>
            <a:ext cx="5715000" cy="511175"/>
          </a:xfrm>
        </p:spPr>
        <p:txBody>
          <a:bodyPr/>
          <a:lstStyle/>
          <a:p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Hive学习参考资料</a:t>
            </a:r>
          </a:p>
        </p:txBody>
      </p:sp>
      <p:sp>
        <p:nvSpPr>
          <p:cNvPr id="37891" name="Text Box 3"/>
          <p:cNvSpPr>
            <a:spLocks noChangeArrowheads="1"/>
          </p:cNvSpPr>
          <p:nvPr/>
        </p:nvSpPr>
        <p:spPr bwMode="auto">
          <a:xfrm>
            <a:off x="684213" y="1125538"/>
            <a:ext cx="7732712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http://code.taobao.org/p/datax/wiki/DataX%E4%BA%A7%E5%93%81%E8%AF%B4%E6%98%8E/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https://github.com/zhuyeqing/ComETL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http://sqoop.apache.org/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http://archive.cloudera.com/cdh/3/sqoop/SqoopUserGuide.html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hadoop windows 版本：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http://trac.nchc.org.tw/cloud/wiki/Hadoop4Win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190500"/>
            <a:ext cx="8059738" cy="1063625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Warehousing at Facebook</a:t>
            </a: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>
            <a:off x="642938" y="1430338"/>
            <a:ext cx="7815262" cy="4806950"/>
            <a:chOff x="0" y="0"/>
            <a:chExt cx="11845" cy="866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94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720"/>
              <a:ext cx="94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480"/>
              <a:ext cx="94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" y="5520"/>
              <a:ext cx="1045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" y="6480"/>
              <a:ext cx="1045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0" y="6240"/>
              <a:ext cx="1045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" y="4440"/>
              <a:ext cx="1883" cy="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3240"/>
              <a:ext cx="2567" cy="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" y="0"/>
              <a:ext cx="96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" y="480"/>
              <a:ext cx="96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720"/>
              <a:ext cx="96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0" y="1560"/>
              <a:ext cx="1058" cy="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" y="1200"/>
              <a:ext cx="1058" cy="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0" y="2520"/>
              <a:ext cx="1058" cy="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Bent Arrow 29"/>
            <p:cNvSpPr>
              <a:spLocks/>
            </p:cNvSpPr>
            <p:nvPr/>
          </p:nvSpPr>
          <p:spPr bwMode="auto">
            <a:xfrm rot="5400000">
              <a:off x="8759" y="-242"/>
              <a:ext cx="782" cy="2703"/>
            </a:xfrm>
            <a:custGeom>
              <a:avLst/>
              <a:gdLst>
                <a:gd name="T0" fmla="*/ 0 w 533400"/>
                <a:gd name="T1" fmla="*/ 0 h 1752600"/>
                <a:gd name="T2" fmla="*/ 0 w 533400"/>
                <a:gd name="T3" fmla="*/ 0 h 1752600"/>
                <a:gd name="T4" fmla="*/ 0 w 533400"/>
                <a:gd name="T5" fmla="*/ 0 h 1752600"/>
                <a:gd name="T6" fmla="*/ 0 w 533400"/>
                <a:gd name="T7" fmla="*/ 0 h 1752600"/>
                <a:gd name="T8" fmla="*/ 0 w 533400"/>
                <a:gd name="T9" fmla="*/ 0 h 1752600"/>
                <a:gd name="T10" fmla="*/ 0 w 533400"/>
                <a:gd name="T11" fmla="*/ 0 h 1752600"/>
                <a:gd name="T12" fmla="*/ 0 w 533400"/>
                <a:gd name="T13" fmla="*/ 0 h 1752600"/>
                <a:gd name="T14" fmla="*/ 0 w 533400"/>
                <a:gd name="T15" fmla="*/ 0 h 1752600"/>
                <a:gd name="T16" fmla="*/ 0 w 533400"/>
                <a:gd name="T17" fmla="*/ 0 h 1752600"/>
                <a:gd name="T18" fmla="*/ 0 w 533400"/>
                <a:gd name="T19" fmla="*/ 0 h 1752600"/>
                <a:gd name="T20" fmla="*/ 0 w 533400"/>
                <a:gd name="T21" fmla="*/ 0 h 1752600"/>
                <a:gd name="T22" fmla="*/ 0 w 533400"/>
                <a:gd name="T23" fmla="*/ 0 h 1752600"/>
                <a:gd name="T24" fmla="*/ 0 w 533400"/>
                <a:gd name="T25" fmla="*/ 0 h 1752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3400"/>
                <a:gd name="T40" fmla="*/ 0 h 1752600"/>
                <a:gd name="T41" fmla="*/ 533400 w 533400"/>
                <a:gd name="T42" fmla="*/ 1752600 h 1752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3400" h="1752600">
                  <a:moveTo>
                    <a:pt x="0" y="1752600"/>
                  </a:moveTo>
                  <a:lnTo>
                    <a:pt x="0" y="300038"/>
                  </a:lnTo>
                  <a:cubicBezTo>
                    <a:pt x="0" y="171155"/>
                    <a:pt x="104480" y="66675"/>
                    <a:pt x="233362" y="66675"/>
                  </a:cubicBezTo>
                  <a:lnTo>
                    <a:pt x="400050" y="66675"/>
                  </a:lnTo>
                  <a:lnTo>
                    <a:pt x="400050" y="0"/>
                  </a:lnTo>
                  <a:lnTo>
                    <a:pt x="533400" y="133350"/>
                  </a:lnTo>
                  <a:lnTo>
                    <a:pt x="400050" y="266700"/>
                  </a:lnTo>
                  <a:lnTo>
                    <a:pt x="400050" y="200025"/>
                  </a:lnTo>
                  <a:lnTo>
                    <a:pt x="233363" y="200025"/>
                  </a:lnTo>
                  <a:lnTo>
                    <a:pt x="233362" y="200025"/>
                  </a:lnTo>
                  <a:cubicBezTo>
                    <a:pt x="178127" y="200025"/>
                    <a:pt x="133350" y="244802"/>
                    <a:pt x="133350" y="300037"/>
                  </a:cubicBezTo>
                  <a:lnTo>
                    <a:pt x="133350" y="1752600"/>
                  </a:lnTo>
                  <a:lnTo>
                    <a:pt x="0" y="175260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5" name="Bent Arrow 30"/>
            <p:cNvSpPr>
              <a:spLocks/>
            </p:cNvSpPr>
            <p:nvPr/>
          </p:nvSpPr>
          <p:spPr bwMode="auto">
            <a:xfrm rot="10800000">
              <a:off x="6960" y="3360"/>
              <a:ext cx="3408" cy="782"/>
            </a:xfrm>
            <a:custGeom>
              <a:avLst/>
              <a:gdLst>
                <a:gd name="T0" fmla="*/ 0 w 2209800"/>
                <a:gd name="T1" fmla="*/ 0 h 533400"/>
                <a:gd name="T2" fmla="*/ 0 w 2209800"/>
                <a:gd name="T3" fmla="*/ 0 h 533400"/>
                <a:gd name="T4" fmla="*/ 0 w 2209800"/>
                <a:gd name="T5" fmla="*/ 0 h 533400"/>
                <a:gd name="T6" fmla="*/ 0 w 2209800"/>
                <a:gd name="T7" fmla="*/ 0 h 533400"/>
                <a:gd name="T8" fmla="*/ 0 w 2209800"/>
                <a:gd name="T9" fmla="*/ 0 h 533400"/>
                <a:gd name="T10" fmla="*/ 0 w 2209800"/>
                <a:gd name="T11" fmla="*/ 0 h 533400"/>
                <a:gd name="T12" fmla="*/ 0 w 2209800"/>
                <a:gd name="T13" fmla="*/ 0 h 533400"/>
                <a:gd name="T14" fmla="*/ 0 w 2209800"/>
                <a:gd name="T15" fmla="*/ 0 h 533400"/>
                <a:gd name="T16" fmla="*/ 0 w 2209800"/>
                <a:gd name="T17" fmla="*/ 0 h 533400"/>
                <a:gd name="T18" fmla="*/ 0 w 2209800"/>
                <a:gd name="T19" fmla="*/ 0 h 533400"/>
                <a:gd name="T20" fmla="*/ 0 w 2209800"/>
                <a:gd name="T21" fmla="*/ 0 h 533400"/>
                <a:gd name="T22" fmla="*/ 0 w 2209800"/>
                <a:gd name="T23" fmla="*/ 0 h 533400"/>
                <a:gd name="T24" fmla="*/ 0 w 2209800"/>
                <a:gd name="T25" fmla="*/ 0 h 5334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09800"/>
                <a:gd name="T40" fmla="*/ 0 h 533400"/>
                <a:gd name="T41" fmla="*/ 2209800 w 2209800"/>
                <a:gd name="T42" fmla="*/ 533400 h 5334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09800" h="533400">
                  <a:moveTo>
                    <a:pt x="0" y="533400"/>
                  </a:moveTo>
                  <a:lnTo>
                    <a:pt x="0" y="300038"/>
                  </a:lnTo>
                  <a:cubicBezTo>
                    <a:pt x="0" y="171155"/>
                    <a:pt x="104480" y="66675"/>
                    <a:pt x="233362" y="66675"/>
                  </a:cubicBezTo>
                  <a:lnTo>
                    <a:pt x="2076450" y="66675"/>
                  </a:lnTo>
                  <a:lnTo>
                    <a:pt x="2076450" y="0"/>
                  </a:lnTo>
                  <a:lnTo>
                    <a:pt x="2209800" y="133350"/>
                  </a:lnTo>
                  <a:lnTo>
                    <a:pt x="2076450" y="266700"/>
                  </a:lnTo>
                  <a:lnTo>
                    <a:pt x="2076450" y="200025"/>
                  </a:lnTo>
                  <a:lnTo>
                    <a:pt x="233363" y="200025"/>
                  </a:lnTo>
                  <a:lnTo>
                    <a:pt x="233362" y="200025"/>
                  </a:lnTo>
                  <a:cubicBezTo>
                    <a:pt x="178127" y="200025"/>
                    <a:pt x="133350" y="244802"/>
                    <a:pt x="133350" y="300037"/>
                  </a:cubicBezTo>
                  <a:lnTo>
                    <a:pt x="1333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36" name="TextBox 34"/>
            <p:cNvSpPr txBox="1">
              <a:spLocks noChangeArrowheads="1"/>
            </p:cNvSpPr>
            <p:nvPr/>
          </p:nvSpPr>
          <p:spPr bwMode="auto">
            <a:xfrm>
              <a:off x="0" y="1560"/>
              <a:ext cx="2468" cy="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 Servers</a:t>
              </a:r>
            </a:p>
          </p:txBody>
        </p:sp>
        <p:sp>
          <p:nvSpPr>
            <p:cNvPr id="9237" name="TextBox 35"/>
            <p:cNvSpPr txBox="1">
              <a:spLocks noChangeArrowheads="1"/>
            </p:cNvSpPr>
            <p:nvPr/>
          </p:nvSpPr>
          <p:spPr bwMode="auto">
            <a:xfrm>
              <a:off x="4800" y="1560"/>
              <a:ext cx="2313" cy="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Scribe Servers</a:t>
              </a:r>
            </a:p>
          </p:txBody>
        </p:sp>
        <p:sp>
          <p:nvSpPr>
            <p:cNvPr id="9238" name="TextBox 36"/>
            <p:cNvSpPr txBox="1">
              <a:spLocks noChangeArrowheads="1"/>
            </p:cNvSpPr>
            <p:nvPr/>
          </p:nvSpPr>
          <p:spPr bwMode="auto">
            <a:xfrm>
              <a:off x="10455" y="3885"/>
              <a:ext cx="1390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Filers</a:t>
              </a:r>
            </a:p>
          </p:txBody>
        </p:sp>
        <p:sp>
          <p:nvSpPr>
            <p:cNvPr id="9239" name="TextBox 38"/>
            <p:cNvSpPr txBox="1">
              <a:spLocks noChangeArrowheads="1"/>
            </p:cNvSpPr>
            <p:nvPr/>
          </p:nvSpPr>
          <p:spPr bwMode="auto">
            <a:xfrm>
              <a:off x="4040" y="6831"/>
              <a:ext cx="3073" cy="1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Hive on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 Cluster</a:t>
              </a:r>
            </a:p>
          </p:txBody>
        </p:sp>
        <p:sp>
          <p:nvSpPr>
            <p:cNvPr id="9240" name="TextBox 39"/>
            <p:cNvSpPr txBox="1">
              <a:spLocks noChangeArrowheads="1"/>
            </p:cNvSpPr>
            <p:nvPr/>
          </p:nvSpPr>
          <p:spPr bwMode="auto">
            <a:xfrm>
              <a:off x="240" y="6962"/>
              <a:ext cx="2280" cy="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 RAC</a:t>
              </a:r>
            </a:p>
          </p:txBody>
        </p:sp>
        <p:sp>
          <p:nvSpPr>
            <p:cNvPr id="9241" name="TextBox 40"/>
            <p:cNvSpPr txBox="1">
              <a:spLocks noChangeArrowheads="1"/>
            </p:cNvSpPr>
            <p:nvPr/>
          </p:nvSpPr>
          <p:spPr bwMode="auto">
            <a:xfrm>
              <a:off x="9000" y="7248"/>
              <a:ext cx="2845" cy="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Federated MySQL</a:t>
              </a:r>
            </a:p>
          </p:txBody>
        </p:sp>
        <p:sp>
          <p:nvSpPr>
            <p:cNvPr id="9242" name="Left Arrow 42"/>
            <p:cNvSpPr>
              <a:spLocks noChangeArrowheads="1"/>
            </p:cNvSpPr>
            <p:nvPr/>
          </p:nvSpPr>
          <p:spPr bwMode="auto">
            <a:xfrm>
              <a:off x="2135" y="5840"/>
              <a:ext cx="1905" cy="375"/>
            </a:xfrm>
            <a:prstGeom prst="leftArrow">
              <a:avLst>
                <a:gd name="adj1" fmla="val 50000"/>
                <a:gd name="adj2" fmla="val 52658"/>
              </a:avLst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3" name="Bent Arrow 46"/>
            <p:cNvSpPr>
              <a:spLocks/>
            </p:cNvSpPr>
            <p:nvPr/>
          </p:nvSpPr>
          <p:spPr bwMode="auto">
            <a:xfrm flipH="1">
              <a:off x="6960" y="4440"/>
              <a:ext cx="3525" cy="785"/>
            </a:xfrm>
            <a:custGeom>
              <a:avLst/>
              <a:gdLst>
                <a:gd name="T0" fmla="*/ 0 w 2286000"/>
                <a:gd name="T1" fmla="*/ 0 h 533400"/>
                <a:gd name="T2" fmla="*/ 0 w 2286000"/>
                <a:gd name="T3" fmla="*/ 0 h 533400"/>
                <a:gd name="T4" fmla="*/ 0 w 2286000"/>
                <a:gd name="T5" fmla="*/ 0 h 533400"/>
                <a:gd name="T6" fmla="*/ 0 w 2286000"/>
                <a:gd name="T7" fmla="*/ 0 h 533400"/>
                <a:gd name="T8" fmla="*/ 0 w 2286000"/>
                <a:gd name="T9" fmla="*/ 0 h 533400"/>
                <a:gd name="T10" fmla="*/ 0 w 2286000"/>
                <a:gd name="T11" fmla="*/ 0 h 533400"/>
                <a:gd name="T12" fmla="*/ 0 w 2286000"/>
                <a:gd name="T13" fmla="*/ 0 h 533400"/>
                <a:gd name="T14" fmla="*/ 0 w 2286000"/>
                <a:gd name="T15" fmla="*/ 0 h 533400"/>
                <a:gd name="T16" fmla="*/ 0 w 2286000"/>
                <a:gd name="T17" fmla="*/ 0 h 533400"/>
                <a:gd name="T18" fmla="*/ 0 w 2286000"/>
                <a:gd name="T19" fmla="*/ 0 h 533400"/>
                <a:gd name="T20" fmla="*/ 0 w 2286000"/>
                <a:gd name="T21" fmla="*/ 0 h 533400"/>
                <a:gd name="T22" fmla="*/ 0 w 2286000"/>
                <a:gd name="T23" fmla="*/ 0 h 533400"/>
                <a:gd name="T24" fmla="*/ 0 w 2286000"/>
                <a:gd name="T25" fmla="*/ 0 h 5334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6000"/>
                <a:gd name="T40" fmla="*/ 0 h 533400"/>
                <a:gd name="T41" fmla="*/ 2286000 w 2286000"/>
                <a:gd name="T42" fmla="*/ 533400 h 5334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6000" h="533400">
                  <a:moveTo>
                    <a:pt x="0" y="533400"/>
                  </a:moveTo>
                  <a:lnTo>
                    <a:pt x="0" y="300038"/>
                  </a:lnTo>
                  <a:cubicBezTo>
                    <a:pt x="0" y="171155"/>
                    <a:pt x="104480" y="66675"/>
                    <a:pt x="233362" y="66675"/>
                  </a:cubicBezTo>
                  <a:lnTo>
                    <a:pt x="2152650" y="66675"/>
                  </a:lnTo>
                  <a:lnTo>
                    <a:pt x="2152650" y="0"/>
                  </a:lnTo>
                  <a:lnTo>
                    <a:pt x="2286000" y="133350"/>
                  </a:lnTo>
                  <a:lnTo>
                    <a:pt x="2152650" y="266700"/>
                  </a:lnTo>
                  <a:lnTo>
                    <a:pt x="2152650" y="200025"/>
                  </a:lnTo>
                  <a:lnTo>
                    <a:pt x="233363" y="200025"/>
                  </a:lnTo>
                  <a:lnTo>
                    <a:pt x="233362" y="200025"/>
                  </a:lnTo>
                  <a:cubicBezTo>
                    <a:pt x="178127" y="200025"/>
                    <a:pt x="133350" y="244802"/>
                    <a:pt x="133350" y="300037"/>
                  </a:cubicBezTo>
                  <a:lnTo>
                    <a:pt x="133350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4" name="Left Arrow 48"/>
            <p:cNvSpPr>
              <a:spLocks noChangeArrowheads="1"/>
            </p:cNvSpPr>
            <p:nvPr/>
          </p:nvSpPr>
          <p:spPr bwMode="auto">
            <a:xfrm rot="10800000">
              <a:off x="6960" y="5880"/>
              <a:ext cx="1905" cy="375"/>
            </a:xfrm>
            <a:prstGeom prst="leftArrow">
              <a:avLst>
                <a:gd name="adj1" fmla="val 50000"/>
                <a:gd name="adj2" fmla="val 52658"/>
              </a:avLst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5" name="Left Arrow 49"/>
            <p:cNvSpPr>
              <a:spLocks noChangeArrowheads="1"/>
            </p:cNvSpPr>
            <p:nvPr/>
          </p:nvSpPr>
          <p:spPr bwMode="auto">
            <a:xfrm rot="10800000">
              <a:off x="2520" y="720"/>
              <a:ext cx="1905" cy="375"/>
            </a:xfrm>
            <a:prstGeom prst="leftArrow">
              <a:avLst>
                <a:gd name="adj1" fmla="val 50000"/>
                <a:gd name="adj2" fmla="val 52658"/>
              </a:avLst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http://image.photophoto.cn/nm-6/001/050/0010500018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BFA"/>
              </a:clrFrom>
              <a:clrTo>
                <a:srgbClr val="F7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9204" r="16249" b="3731"/>
          <a:stretch>
            <a:fillRect/>
          </a:stretch>
        </p:blipFill>
        <p:spPr bwMode="auto">
          <a:xfrm>
            <a:off x="5715000" y="1428750"/>
            <a:ext cx="3286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250825" y="3141663"/>
            <a:ext cx="5715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0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总结与提问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2916238" y="620713"/>
            <a:ext cx="3325812" cy="511175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Hive参数优化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9750" y="1352550"/>
            <a:ext cx="8135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mapred.reduce.tasks = -1 [ 每任务最大使用reduce数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hive.exec.reducers.max = 999 [ Hive最大使用reduce槽位数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hive.exec.local.scratchdir = /tmp/${user.name} [ 本地日志路径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javax.jdo.option.ConnectionURL = jdbc:mysql://192.168.1.44:3306/hive?createDatabaseIfNotExist=true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539750" y="1250950"/>
            <a:ext cx="8208963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[ 元数据保存位置 ]  默认Derby，建议mysql或pgsql或oracle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javax.jdo.option.ConnectionDriverName=com.mysql.jdbc.Driver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[ jdbc驱动 ]javax.jdo.option.ConnectionUserName = hive </a:t>
            </a:r>
            <a:endParaRPr lang="en-US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[ jdbc 用户名 ]javax.jdo.option.ConnectionPassword = hive [ jdbc密码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javax.jdo.option.Multithreaded = true [ jdbc采用多线程并发 ]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916238" y="620713"/>
            <a:ext cx="33258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 sz="3800" b="1" kern="0">
                <a:latin typeface="微软雅黑" pitchFamily="34" charset="-122"/>
                <a:ea typeface="微软雅黑" pitchFamily="34" charset="-122"/>
              </a:rPr>
              <a:t>Hive参数优化</a:t>
            </a:r>
            <a:endParaRPr lang="zh-CN" altLang="zh-CN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xfrm>
            <a:off x="2771775" y="285750"/>
            <a:ext cx="3663950" cy="511175"/>
          </a:xfrm>
        </p:spPr>
        <p:txBody>
          <a:bodyPr/>
          <a:lstStyle/>
          <a:p>
            <a:pPr algn="l"/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Hive参数优化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36600" y="868363"/>
            <a:ext cx="8091488" cy="556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hive.groupby.skewindata = true [ group by 数据倾斜校正 ] 默认false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hive.map.aggr = true [ Map聚合，相当于Combiner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hive.optimize.groupby = true [ 优化group by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hive.optimize.union.remove = true [ union在大量union情况下 优化] 默认false需要partition表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hive.exec.parallel = true [ 并行执行嵌套select ] 默认 false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hive.exec.parallel.thread.number = 12 [ 并行最大线程数 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>
          <a:xfrm>
            <a:off x="663575" y="563563"/>
            <a:ext cx="8229600" cy="582612"/>
          </a:xfrm>
        </p:spPr>
        <p:txBody>
          <a:bodyPr/>
          <a:lstStyle/>
          <a:p>
            <a:pPr algn="l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Hive其他优化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排序优化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4294967295"/>
          </p:nvPr>
        </p:nvSpPr>
        <p:spPr>
          <a:xfrm>
            <a:off x="519113" y="1558925"/>
            <a:ext cx="7940675" cy="381476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排序优化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Order by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实现全局排序，一个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reduce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实现，效率低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Sort by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实现部分有序，单个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reduce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输出的结果是有序的，效率高，通常和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DISTRIBUTE BY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关键字一起使用（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DISTRIBUTE BY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 可以指定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reduce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端的分发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CLUSTER BY col1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等价于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DISTRIBUTE BY col1 SORT BY col1.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663575" y="492125"/>
            <a:ext cx="8229600" cy="5826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Hive其他优化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合并小文件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519113" y="1343025"/>
            <a:ext cx="8229600" cy="460692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合并小文件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文件数目过多，会给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HDFS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带来压力，并且会影响处理效率，可以通过合并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Map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Reduce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的结果文件来消除这样的影响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hive.merge.mapfiles = true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是否和并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Map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输出文件，默认为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hive.merge.mapredfiles = false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是否合并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Reduce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输出文件，默认为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hive.merge.size.per.task = 256*1000*1000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合并文件的大小。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958975" y="333375"/>
            <a:ext cx="6042025" cy="582613"/>
          </a:xfrm>
        </p:spPr>
        <p:txBody>
          <a:bodyPr/>
          <a:lstStyle/>
          <a:p>
            <a:pPr algn="l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Hive其他优化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527050" y="981075"/>
            <a:ext cx="82296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defRPr/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优化</a:t>
            </a:r>
            <a:endParaRPr lang="en-US" altLang="zh-CN" sz="28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查找操作的基本原则：应该将条目少的表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子查询放在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操作符的左边。原因是在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操作的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Reduce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阶段，位于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操作符左边的表的内容会被加载进内存，将条目少的表放在左边，可以有效减少发生内存溢出错误的几率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查找操作中如果存在多个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，且所有参与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的表中其参与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key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都相同，则会将所有的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合并到一个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mapred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程序中。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1958975" y="403225"/>
            <a:ext cx="6042025" cy="582613"/>
          </a:xfrm>
        </p:spPr>
        <p:txBody>
          <a:bodyPr/>
          <a:lstStyle/>
          <a:p>
            <a:pPr algn="l"/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Hive其他优化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>
          <a:xfrm>
            <a:off x="527050" y="1195388"/>
            <a:ext cx="8005763" cy="511333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案例：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a.val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b.val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c.val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FROM a JOIN b ON 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= b.key1) JOIN c ON 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c.key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= b.key1) 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在一个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mapre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程序中执行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a.val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b.val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c.val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FROM a JOIN b ON 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= b.key1) JOIN c ON 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c.key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= b.key2)  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在两个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mapred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程序中执行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Map 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的关键在于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操作中的某个表的数据量很小，案例：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SELECT /*+ MAPJOIN(b) */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,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a.value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FROM a join b on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a.key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= 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b.key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</a:p>
          <a:p>
            <a:pPr marL="0" indent="0">
              <a:buFontTx/>
              <a:buNone/>
              <a:defRPr/>
            </a:pPr>
            <a:endParaRPr lang="en-US" altLang="zh-CN" sz="24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1958975" y="690563"/>
            <a:ext cx="5684838" cy="511175"/>
          </a:xfrm>
        </p:spPr>
        <p:txBody>
          <a:bodyPr/>
          <a:lstStyle/>
          <a:p>
            <a:pPr algn="l"/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Hive其他优化 - 使用优化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55650" y="1417638"/>
            <a:ext cx="7083425" cy="445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执行队列优化：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set mapred.job.queue.name=name;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使用优化：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大小表，大大表join？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把重复关联少的表放在join前面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小维度group by？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用sum() group by的方式来替换count(distinct)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外部表vs内部表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3094038" y="609600"/>
            <a:ext cx="6049962" cy="511175"/>
          </a:xfrm>
        </p:spPr>
        <p:txBody>
          <a:bodyPr/>
          <a:lstStyle/>
          <a:p>
            <a:pPr algn="l"/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Hive其他优化 - 并行执行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71500" y="1336675"/>
            <a:ext cx="7786688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嵌套SQL并行执行优化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set hive.exec.parallel=true;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set hive.exec.parallel.thread.number=16;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效率可提升至少100%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   例如：某job需要11个stage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非并行35分钟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并行8个job执行10分钟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并行16个job执行6分钟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519113" y="1543050"/>
            <a:ext cx="7797800" cy="31813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构建于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Hadoop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HDFS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MapReduce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上，用于管理和查询结构化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非结构化数据的数据仓库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HQL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作为查询接口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HDFS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作为底层存储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作为执行层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2120900" y="501650"/>
            <a:ext cx="47371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sz="3200" b="1" ker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3800" b="1" kern="0">
                <a:latin typeface="微软雅黑" pitchFamily="34" charset="-122"/>
                <a:ea typeface="微软雅黑" pitchFamily="34" charset="-122"/>
              </a:rPr>
              <a:t>What is Hive</a:t>
            </a:r>
            <a:endParaRPr lang="zh-CN" altLang="en-US" sz="38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0" y="331788"/>
            <a:ext cx="8229600" cy="511175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自行编写ETL工具思路</a:t>
            </a: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755650" y="1339850"/>
            <a:ext cx="1871663" cy="11525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2987675" y="1339850"/>
            <a:ext cx="1871663" cy="11525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5148263" y="1339850"/>
            <a:ext cx="1871662" cy="11525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58888" y="1916113"/>
            <a:ext cx="103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490913" y="1916113"/>
            <a:ext cx="103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507038" y="1916113"/>
            <a:ext cx="1393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2843213" y="2852738"/>
            <a:ext cx="2232025" cy="1006475"/>
          </a:xfrm>
          <a:prstGeom prst="diamo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706813" y="3211513"/>
            <a:ext cx="976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</a:p>
        </p:txBody>
      </p:sp>
      <p:sp>
        <p:nvSpPr>
          <p:cNvPr id="50187" name="箭头 1688"/>
          <p:cNvSpPr>
            <a:spLocks noChangeShapeType="1"/>
          </p:cNvSpPr>
          <p:nvPr/>
        </p:nvSpPr>
        <p:spPr bwMode="auto">
          <a:xfrm>
            <a:off x="1619250" y="2492375"/>
            <a:ext cx="12239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箭头 1689"/>
          <p:cNvSpPr>
            <a:spLocks noChangeShapeType="1"/>
          </p:cNvSpPr>
          <p:nvPr/>
        </p:nvSpPr>
        <p:spPr bwMode="auto">
          <a:xfrm>
            <a:off x="3922713" y="2492375"/>
            <a:ext cx="730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箭头 1690"/>
          <p:cNvSpPr>
            <a:spLocks noChangeShapeType="1"/>
          </p:cNvSpPr>
          <p:nvPr/>
        </p:nvSpPr>
        <p:spPr bwMode="auto">
          <a:xfrm flipH="1">
            <a:off x="5003800" y="2492375"/>
            <a:ext cx="10795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619250" y="4292600"/>
            <a:ext cx="4103688" cy="504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987675" y="4365625"/>
            <a:ext cx="216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TEXT file</a:t>
            </a:r>
          </a:p>
        </p:txBody>
      </p:sp>
      <p:sp>
        <p:nvSpPr>
          <p:cNvPr id="50192" name="箭头 1693"/>
          <p:cNvSpPr>
            <a:spLocks noChangeShapeType="1"/>
          </p:cNvSpPr>
          <p:nvPr/>
        </p:nvSpPr>
        <p:spPr bwMode="auto">
          <a:xfrm flipH="1">
            <a:off x="3778250" y="3859213"/>
            <a:ext cx="144463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3" name="AutoShape 17"/>
          <p:cNvSpPr>
            <a:spLocks noChangeArrowheads="1"/>
          </p:cNvSpPr>
          <p:nvPr/>
        </p:nvSpPr>
        <p:spPr bwMode="auto">
          <a:xfrm>
            <a:off x="1619250" y="5229225"/>
            <a:ext cx="3959225" cy="8636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4" name="箭头 1695"/>
          <p:cNvSpPr>
            <a:spLocks noChangeShapeType="1"/>
          </p:cNvSpPr>
          <p:nvPr/>
        </p:nvSpPr>
        <p:spPr bwMode="auto">
          <a:xfrm flipH="1">
            <a:off x="3562350" y="479742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916238" y="5589588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</a:p>
        </p:txBody>
      </p:sp>
      <p:sp>
        <p:nvSpPr>
          <p:cNvPr id="50196" name="AutoShape 20"/>
          <p:cNvSpPr>
            <a:spLocks noChangeArrowheads="1"/>
          </p:cNvSpPr>
          <p:nvPr/>
        </p:nvSpPr>
        <p:spPr bwMode="auto">
          <a:xfrm>
            <a:off x="6227763" y="4797425"/>
            <a:ext cx="2447925" cy="1295400"/>
          </a:xfrm>
          <a:prstGeom prst="hexagon">
            <a:avLst>
              <a:gd name="adj" fmla="val 4724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6802438" y="525621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Map/Reduce</a:t>
            </a:r>
          </a:p>
        </p:txBody>
      </p:sp>
      <p:sp>
        <p:nvSpPr>
          <p:cNvPr id="50198" name="箭头 1700"/>
          <p:cNvSpPr>
            <a:spLocks noChangeShapeType="1"/>
          </p:cNvSpPr>
          <p:nvPr/>
        </p:nvSpPr>
        <p:spPr bwMode="auto">
          <a:xfrm flipV="1">
            <a:off x="5578475" y="5445125"/>
            <a:ext cx="6492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>
          <a:xfrm>
            <a:off x="0" y="406400"/>
            <a:ext cx="8229600" cy="511175"/>
          </a:xfrm>
        </p:spPr>
        <p:txBody>
          <a:bodyPr/>
          <a:lstStyle/>
          <a:p>
            <a:r>
              <a:rPr lang="zh-CN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自行编写ETL工具思路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9750" y="1560513"/>
            <a:ext cx="81470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★一切皆配置文件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★将数据库导出成map/reduce可操作的格式，如TEXT或CSV，再put到HDFS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★在数据库，mapred间相互转换</a:t>
            </a:r>
          </a:p>
        </p:txBody>
      </p:sp>
      <p:pic>
        <p:nvPicPr>
          <p:cNvPr id="51204" name="Picture 5" descr="C:\Documents and Settings\wangchm\Local Settings\Temporary Internet Files\Content.IE5\A5UCUB76\MC90007881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273425"/>
            <a:ext cx="23701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021013"/>
            <a:ext cx="16605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2349500" y="1652588"/>
            <a:ext cx="44545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7200"/>
              <a:t>Question</a:t>
            </a:r>
          </a:p>
        </p:txBody>
      </p:sp>
      <p:pic>
        <p:nvPicPr>
          <p:cNvPr id="52228" name="Picture 41" descr="u=3953197318,3976210372&amp;fm=0&amp;gp=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98950"/>
            <a:ext cx="9985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2120900" y="541338"/>
            <a:ext cx="4737100" cy="584200"/>
          </a:xfrm>
        </p:spPr>
        <p:txBody>
          <a:bodyPr/>
          <a:lstStyle/>
          <a:p>
            <a:pPr algn="l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What is Hive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691"/>
            <a:ext cx="6912768" cy="580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2214563" y="357188"/>
            <a:ext cx="4572000" cy="582612"/>
          </a:xfrm>
        </p:spPr>
        <p:txBody>
          <a:bodyPr/>
          <a:lstStyle/>
          <a:p>
            <a:pPr algn="l"/>
            <a:r>
              <a:rPr lang="en-US" altLang="zh-CN" sz="3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What is Hive</a:t>
            </a:r>
            <a:endParaRPr lang="zh-CN" altLang="en-US" sz="3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519113" y="1184275"/>
            <a:ext cx="8229600" cy="3181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125538"/>
            <a:ext cx="7620000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any2_5">
  <a:themeElements>
    <a:clrScheme name="company2_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2_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ompany2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2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2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2644</Words>
  <Application>Microsoft Office PowerPoint</Application>
  <PresentationFormat>全屏显示(4:3)</PresentationFormat>
  <Paragraphs>421</Paragraphs>
  <Slides>72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Arial Unicode MS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company2_5</vt:lpstr>
      <vt:lpstr>PowerPoint 演示文稿</vt:lpstr>
      <vt:lpstr>课程目标</vt:lpstr>
      <vt:lpstr>培训目录</vt:lpstr>
      <vt:lpstr>PowerPoint 演示文稿</vt:lpstr>
      <vt:lpstr>PowerPoint 演示文稿</vt:lpstr>
      <vt:lpstr>Data Warehousing at Facebook</vt:lpstr>
      <vt:lpstr>PowerPoint 演示文稿</vt:lpstr>
      <vt:lpstr>          What is Hive</vt:lpstr>
      <vt:lpstr>     What is Hive</vt:lpstr>
      <vt:lpstr>Hive 应用</vt:lpstr>
      <vt:lpstr>    Hive Application Cases </vt:lpstr>
      <vt:lpstr>  Hive Application Cases </vt:lpstr>
      <vt:lpstr>  Hive Application Cases </vt:lpstr>
      <vt:lpstr>        Hive Application Cases </vt:lpstr>
      <vt:lpstr>          Hive vs SQL</vt:lpstr>
      <vt:lpstr>Hive简介</vt:lpstr>
      <vt:lpstr>使用Hadoop进行数据分析</vt:lpstr>
      <vt:lpstr>在Hadoop上加入数据分析的功能</vt:lpstr>
      <vt:lpstr>Hive的组成模块（1）</vt:lpstr>
      <vt:lpstr>Hive的组成模块（2）</vt:lpstr>
      <vt:lpstr>Hive的系统结构</vt:lpstr>
      <vt:lpstr>Hive的数据模型</vt:lpstr>
      <vt:lpstr>元数据存储：Metastore</vt:lpstr>
      <vt:lpstr>数据的物理分布情况</vt:lpstr>
      <vt:lpstr>Hive系统的配置</vt:lpstr>
      <vt:lpstr>Hive部署及安装</vt:lpstr>
      <vt:lpstr>PowerPoint 演示文稿</vt:lpstr>
      <vt:lpstr>PowerPoint 演示文稿</vt:lpstr>
      <vt:lpstr>启动Hive的命令行界面shell</vt:lpstr>
      <vt:lpstr>HiveQL</vt:lpstr>
      <vt:lpstr>创建数据表的命令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装入数据</vt:lpstr>
      <vt:lpstr>PowerPoint 演示文稿</vt:lpstr>
      <vt:lpstr>PowerPoint 演示文稿</vt:lpstr>
      <vt:lpstr>数据查询select语句</vt:lpstr>
      <vt:lpstr>查询语句，获取频率最高的单词</vt:lpstr>
      <vt:lpstr>Hive中的连接操作</vt:lpstr>
      <vt:lpstr>Hive中的连接</vt:lpstr>
      <vt:lpstr>数据表举例</vt:lpstr>
      <vt:lpstr>内连接的结果</vt:lpstr>
      <vt:lpstr>左外连接的结果</vt:lpstr>
      <vt:lpstr>右外连接的结果</vt:lpstr>
      <vt:lpstr>全外连接</vt:lpstr>
      <vt:lpstr>Hive Extension</vt:lpstr>
      <vt:lpstr>Hive UDF</vt:lpstr>
      <vt:lpstr>Hive 优化策略思路</vt:lpstr>
      <vt:lpstr>Hive 优化策略思路</vt:lpstr>
      <vt:lpstr>Hive JDBC编程</vt:lpstr>
      <vt:lpstr>Hive JDBC</vt:lpstr>
      <vt:lpstr>Hive JDBC程序举例</vt:lpstr>
      <vt:lpstr>Hive学习参考资料</vt:lpstr>
      <vt:lpstr>Hive学习参考资料</vt:lpstr>
      <vt:lpstr>PowerPoint 演示文稿</vt:lpstr>
      <vt:lpstr>Hive参数优化</vt:lpstr>
      <vt:lpstr>PowerPoint 演示文稿</vt:lpstr>
      <vt:lpstr>Hive参数优化</vt:lpstr>
      <vt:lpstr>          Hive其他优化 – 排序优化</vt:lpstr>
      <vt:lpstr>  Hive其他优化 –合并小文件</vt:lpstr>
      <vt:lpstr> Hive其他优化 – join优化</vt:lpstr>
      <vt:lpstr> Hive其他优化 – join优化</vt:lpstr>
      <vt:lpstr>Hive其他优化 - 使用优化</vt:lpstr>
      <vt:lpstr>Hive其他优化 - 并行执行</vt:lpstr>
      <vt:lpstr>自行编写ETL工具思路</vt:lpstr>
      <vt:lpstr>自行编写ETL工具思路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武永亮</cp:lastModifiedBy>
  <cp:revision>57</cp:revision>
  <dcterms:modified xsi:type="dcterms:W3CDTF">2017-02-15T08:27:46Z</dcterms:modified>
</cp:coreProperties>
</file>