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09"/>
  </p:notesMasterIdLst>
  <p:sldIdLst>
    <p:sldId id="820" r:id="rId2"/>
    <p:sldId id="299" r:id="rId3"/>
    <p:sldId id="300" r:id="rId4"/>
    <p:sldId id="391" r:id="rId5"/>
    <p:sldId id="410" r:id="rId6"/>
    <p:sldId id="411" r:id="rId7"/>
    <p:sldId id="415" r:id="rId8"/>
    <p:sldId id="414" r:id="rId9"/>
    <p:sldId id="413" r:id="rId10"/>
    <p:sldId id="412" r:id="rId11"/>
    <p:sldId id="405" r:id="rId12"/>
    <p:sldId id="406" r:id="rId13"/>
    <p:sldId id="407" r:id="rId14"/>
    <p:sldId id="408" r:id="rId15"/>
    <p:sldId id="409" r:id="rId16"/>
    <p:sldId id="404" r:id="rId17"/>
    <p:sldId id="301" r:id="rId18"/>
    <p:sldId id="671" r:id="rId19"/>
    <p:sldId id="302" r:id="rId20"/>
    <p:sldId id="303" r:id="rId21"/>
    <p:sldId id="304" r:id="rId22"/>
    <p:sldId id="305" r:id="rId23"/>
    <p:sldId id="416" r:id="rId24"/>
    <p:sldId id="417" r:id="rId25"/>
    <p:sldId id="418" r:id="rId26"/>
    <p:sldId id="306" r:id="rId27"/>
    <p:sldId id="419" r:id="rId28"/>
    <p:sldId id="307" r:id="rId29"/>
    <p:sldId id="392" r:id="rId30"/>
    <p:sldId id="308" r:id="rId31"/>
    <p:sldId id="309" r:id="rId32"/>
    <p:sldId id="421" r:id="rId33"/>
    <p:sldId id="422" r:id="rId34"/>
    <p:sldId id="423" r:id="rId35"/>
    <p:sldId id="424" r:id="rId36"/>
    <p:sldId id="420" r:id="rId37"/>
    <p:sldId id="425" r:id="rId38"/>
    <p:sldId id="426" r:id="rId39"/>
    <p:sldId id="427" r:id="rId40"/>
    <p:sldId id="429" r:id="rId41"/>
    <p:sldId id="310" r:id="rId42"/>
    <p:sldId id="428" r:id="rId43"/>
    <p:sldId id="430" r:id="rId44"/>
    <p:sldId id="431" r:id="rId45"/>
    <p:sldId id="432" r:id="rId46"/>
    <p:sldId id="433" r:id="rId47"/>
    <p:sldId id="312" r:id="rId48"/>
    <p:sldId id="393" r:id="rId49"/>
    <p:sldId id="399" r:id="rId50"/>
    <p:sldId id="400" r:id="rId51"/>
    <p:sldId id="401" r:id="rId52"/>
    <p:sldId id="402" r:id="rId53"/>
    <p:sldId id="403" r:id="rId54"/>
    <p:sldId id="314" r:id="rId55"/>
    <p:sldId id="39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95" r:id="rId67"/>
    <p:sldId id="512" r:id="rId68"/>
    <p:sldId id="325" r:id="rId69"/>
    <p:sldId id="814" r:id="rId70"/>
    <p:sldId id="815" r:id="rId71"/>
    <p:sldId id="816" r:id="rId72"/>
    <p:sldId id="817" r:id="rId73"/>
    <p:sldId id="818" r:id="rId74"/>
    <p:sldId id="819" r:id="rId75"/>
    <p:sldId id="326" r:id="rId76"/>
    <p:sldId id="344" r:id="rId77"/>
    <p:sldId id="327" r:id="rId78"/>
    <p:sldId id="328" r:id="rId79"/>
    <p:sldId id="821" r:id="rId80"/>
    <p:sldId id="822" r:id="rId81"/>
    <p:sldId id="823" r:id="rId82"/>
    <p:sldId id="824" r:id="rId83"/>
    <p:sldId id="825" r:id="rId84"/>
    <p:sldId id="826" r:id="rId85"/>
    <p:sldId id="630" r:id="rId86"/>
    <p:sldId id="672" r:id="rId87"/>
    <p:sldId id="791" r:id="rId88"/>
    <p:sldId id="632" r:id="rId89"/>
    <p:sldId id="633" r:id="rId90"/>
    <p:sldId id="789" r:id="rId91"/>
    <p:sldId id="792" r:id="rId92"/>
    <p:sldId id="793" r:id="rId93"/>
    <p:sldId id="796" r:id="rId94"/>
    <p:sldId id="329" r:id="rId95"/>
    <p:sldId id="795" r:id="rId96"/>
    <p:sldId id="797" r:id="rId97"/>
    <p:sldId id="807" r:id="rId98"/>
    <p:sldId id="798" r:id="rId99"/>
    <p:sldId id="808" r:id="rId100"/>
    <p:sldId id="799" r:id="rId101"/>
    <p:sldId id="794" r:id="rId102"/>
    <p:sldId id="809" r:id="rId103"/>
    <p:sldId id="673" r:id="rId104"/>
    <p:sldId id="810" r:id="rId105"/>
    <p:sldId id="811" r:id="rId106"/>
    <p:sldId id="812" r:id="rId107"/>
    <p:sldId id="343" r:id="rId10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01" autoAdjust="0"/>
  </p:normalViewPr>
  <p:slideViewPr>
    <p:cSldViewPr>
      <p:cViewPr varScale="1">
        <p:scale>
          <a:sx n="53" d="100"/>
          <a:sy n="53" d="100"/>
        </p:scale>
        <p:origin x="40" y="520"/>
      </p:cViewPr>
      <p:guideLst>
        <p:guide orient="horz" pos="2160"/>
        <p:guide pos="2795"/>
      </p:guideLst>
    </p:cSldViewPr>
  </p:slideViewPr>
  <p:outlineViewPr>
    <p:cViewPr>
      <p:scale>
        <a:sx n="33" d="100"/>
        <a:sy n="33" d="100"/>
      </p:scale>
      <p:origin x="0" y="56196"/>
    </p:cViewPr>
  </p:outlin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12788"/>
            <a:ext cx="4570412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2813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/>
              <a:t>            </a:t>
            </a:r>
          </a:p>
          <a:p>
            <a:pPr>
              <a:defRPr/>
            </a:pPr>
            <a:r>
              <a:rPr lang="zh-CN" altLang="zh-CN"/>
              <a:t>   </a:t>
            </a:r>
          </a:p>
          <a:p>
            <a:pPr>
              <a:defRPr/>
            </a:pPr>
            <a:r>
              <a:rPr lang="zh-CN" altLang="zh-CN"/>
              <a:t>   </a:t>
            </a:r>
          </a:p>
          <a:p>
            <a:pPr>
              <a:defRPr/>
            </a:pPr>
            <a:r>
              <a:rPr lang="zh-CN" altLang="zh-CN"/>
              <a:t>   </a:t>
            </a:r>
          </a:p>
          <a:p>
            <a:pPr>
              <a:defRPr/>
            </a:pPr>
            <a:r>
              <a:rPr lang="zh-CN" altLang="zh-CN"/>
              <a:t>   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8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800" smtClean="0"/>
            </a:lvl1pPr>
          </a:lstStyle>
          <a:p>
            <a:pPr>
              <a:defRPr/>
            </a:pPr>
            <a:fld id="{EC02C313-1159-4A42-8624-0540832141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12850" y="712788"/>
            <a:ext cx="4573588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2C313-1159-4A42-8624-05408321419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50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12850" y="712788"/>
            <a:ext cx="4573588" cy="34305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2C313-1159-4A42-8624-054083214190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79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12850" y="712788"/>
            <a:ext cx="4573588" cy="3430587"/>
          </a:xfrm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E80406-71D1-4144-89D8-BC7CC93736BD}" type="slidenum">
              <a:rPr lang="zh-CN" altLang="en-US" sz="1800"/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4213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9572" name="灯片编号占位符 3"/>
          <p:cNvSpPr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ED33235-C26C-46B8-978E-7F80D6741612}" type="slidenum"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/>
              <a:t>107</a:t>
            </a:fld>
            <a:endParaRPr lang="zh-CN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585CF-29BE-47E4-AADE-2D6CB96B6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70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A423D-7C4E-4D4A-858D-7A9BF10276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06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432C8-8E2F-4EAD-AA1E-5BE6A44F13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01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44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C3DEF-60CD-42D8-9F46-F03EEFAB6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8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A5368-81BA-4EA7-84A4-9068AB707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3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E64B0-EDD8-49D9-86CB-91746AB3EF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47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2E012-5350-4771-B9AF-EFCA9AD194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86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A6D1F-75C7-4622-87C4-BAB15061A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84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0E8C3-626C-4ACF-8C07-848C34626E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22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FFA45-B252-463D-82BD-952A1A67C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98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74867-5059-47C8-B170-4B03B0F3B1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5643563"/>
            <a:ext cx="2133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71813" y="5715000"/>
            <a:ext cx="2895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0813" y="5786438"/>
            <a:ext cx="2133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A92544D3-14A1-4E2F-AEA0-721A49718E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红色块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144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197100" y="2636838"/>
            <a:ext cx="6858000" cy="646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海量数据实时处理框架</a:t>
            </a: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606550"/>
            <a:ext cx="8364537" cy="4056063"/>
          </a:xfrm>
        </p:spPr>
        <p:txBody>
          <a:bodyPr tIns="22532"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hbase-0.20.6 -&gt; hbase-0.89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很大的版本跳跃，原因：</a:t>
            </a:r>
          </a:p>
          <a:p>
            <a:pPr marL="742950" lvl="1" indent="-285750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不在跟hadoop步伐一致</a:t>
            </a:r>
          </a:p>
          <a:p>
            <a:pPr marL="742950" lvl="1" indent="-285750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更接近1.0，基本实现bigtable功能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更多参见：http://wiki.apache.org/hadoop/Hbase/HBaseVersions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260350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hbase-env.sh</a:t>
            </a:r>
            <a:endParaRPr lang="zh-CN" altLang="en-US" sz="3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84313"/>
            <a:ext cx="7378700" cy="3832225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环境变量配置文件，配置：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JAVA_HOME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HEAP_SIZE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 GC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MANAGE ZK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参照文件课堂讲解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2636838"/>
            <a:ext cx="7510463" cy="1144587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案例剖析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03" name="Picture 3" descr="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571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260350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案例剖析</a:t>
            </a:r>
            <a:endParaRPr lang="zh-CN" altLang="zh-CN" sz="3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4038600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推荐服务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实时计算系统底层存储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特殊报表统计需求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数据质量监控系统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 sz="3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 sz="3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115888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用户属性库（推荐、广告）</a:t>
            </a: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1195388"/>
            <a:ext cx="74199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187325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用户属性库（推荐、广告）</a:t>
            </a:r>
            <a:endParaRPr lang="zh-CN" altLang="en-US" sz="3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3427" name="Group 3"/>
          <p:cNvGraphicFramePr>
            <a:graphicFrameLocks noGrp="1"/>
          </p:cNvGraphicFramePr>
          <p:nvPr/>
        </p:nvGraphicFramePr>
        <p:xfrm>
          <a:off x="898525" y="1339850"/>
          <a:ext cx="7707313" cy="4538665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主键、列簇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字段名称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字段解释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字段值举例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rowkey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表主键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拼接主键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attr:movt_area_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timestamp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时间戳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版本控制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cf1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列簇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8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rk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用户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50396612-AB2B-F5B78D8B10A2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uid_cnt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统计字段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253458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cf2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扩展列簇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-28575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实时计算系统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6499" name="图片框 23" descr="广告实时计算系统架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979488"/>
            <a:ext cx="8212137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260350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实时计算系统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/>
        </p:nvSpPr>
        <p:spPr bwMode="auto">
          <a:xfrm>
            <a:off x="538163" y="1484313"/>
            <a:ext cx="73787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indent="-293688">
              <a:spcBef>
                <a:spcPct val="20000"/>
              </a:spcBef>
              <a:buChar char="•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HBase作为最终数据存储系统</a:t>
            </a:r>
          </a:p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HBase提供对外检索服务</a:t>
            </a:r>
          </a:p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检索服务之前可以添加对应缓存层</a:t>
            </a: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矩形 5"/>
          <p:cNvSpPr>
            <a:spLocks noChangeArrowheads="1"/>
          </p:cNvSpPr>
          <p:nvPr/>
        </p:nvSpPr>
        <p:spPr bwMode="auto">
          <a:xfrm>
            <a:off x="827088" y="2794000"/>
            <a:ext cx="366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5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总结与提问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8547" name="Picture 4" descr="http://image.photophoto.cn/nm-6/001/050/0010500018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BFA"/>
              </a:clrFrom>
              <a:clrTo>
                <a:srgbClr val="F7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9203" r="16248" b="3731"/>
          <a:stretch>
            <a:fillRect/>
          </a:stretch>
        </p:blipFill>
        <p:spPr bwMode="auto">
          <a:xfrm>
            <a:off x="5715000" y="1428750"/>
            <a:ext cx="32861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195388"/>
            <a:ext cx="8364537" cy="4827587"/>
          </a:xfrm>
        </p:spPr>
        <p:txBody>
          <a:bodyPr tIns="22532"/>
          <a:lstStyle/>
          <a:p>
            <a:pPr marL="390525" indent="-293688" algn="l">
              <a:lnSpc>
                <a:spcPct val="8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HDFS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提供高可靠底层存储支持</a:t>
            </a:r>
          </a:p>
          <a:p>
            <a:pPr marL="390525" indent="-293688" algn="l">
              <a:lnSpc>
                <a:spcPct val="8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4" descr="hdfs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41" y="1700404"/>
            <a:ext cx="7131256" cy="432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39850"/>
            <a:ext cx="8364537" cy="4538663"/>
          </a:xfrm>
        </p:spPr>
        <p:txBody>
          <a:bodyPr tIns="22532"/>
          <a:lstStyle/>
          <a:p>
            <a:pPr marL="390525" indent="-293688" algn="l">
              <a:lnSpc>
                <a:spcPct val="8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MapReduce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提供高性能计算能力</a:t>
            </a:r>
          </a:p>
          <a:p>
            <a:pPr marL="390525" indent="-293688" algn="l">
              <a:lnSpc>
                <a:spcPct val="8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400532"/>
              </p:ext>
            </p:extLst>
          </p:nvPr>
        </p:nvGraphicFramePr>
        <p:xfrm>
          <a:off x="322053" y="1844274"/>
          <a:ext cx="8501272" cy="4754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r:id="rId3" imgW="4686954" imgH="2647619" progId="Paint.Picture">
                  <p:embed/>
                </p:oleObj>
              </mc:Choice>
              <mc:Fallback>
                <p:oleObj r:id="rId3" imgW="4686954" imgH="2647619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53" y="1844274"/>
                        <a:ext cx="8501272" cy="4754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39850"/>
            <a:ext cx="8364537" cy="4538663"/>
          </a:xfrm>
        </p:spPr>
        <p:txBody>
          <a:bodyPr tIns="22532"/>
          <a:lstStyle/>
          <a:p>
            <a:pPr marL="390525" indent="-293688" algn="l">
              <a:lnSpc>
                <a:spcPct val="8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MapReduce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提供高性能计算能力</a:t>
            </a:r>
          </a:p>
          <a:p>
            <a:pPr marL="390525" indent="-293688" algn="l">
              <a:lnSpc>
                <a:spcPct val="8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7" name="Picture 4" descr="2012030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8" y="1771650"/>
            <a:ext cx="8929820" cy="44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606550"/>
            <a:ext cx="8364537" cy="4271963"/>
          </a:xfrm>
        </p:spPr>
        <p:txBody>
          <a:bodyPr tIns="22532"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Zookeeper 消息协调通信 --Yahoo!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ZooKeeper是一个高可用的分布式数据管理与系统协调框架。基于对Paxos算法的实现，使该框架保证了分布式环境中数据的强一致性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1588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606550"/>
            <a:ext cx="8364537" cy="4271963"/>
          </a:xfrm>
        </p:spPr>
        <p:txBody>
          <a:bodyPr tIns="22532"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数据发布与订阅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 Service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分布通知/协调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分布式锁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集群管理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分布式队列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1288"/>
            <a:ext cx="7378700" cy="5084762"/>
          </a:xfrm>
        </p:spPr>
        <p:txBody>
          <a:bodyPr tIns="22532"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None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NoSQL - Not Only SQL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海量数据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保证一定的查询效率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弱关系型、松散结构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" y="1051911"/>
            <a:ext cx="8285535" cy="512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273050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HBase使用场景</a:t>
            </a:r>
            <a:endParaRPr lang="en-US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3976687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存储大量的数据（&gt;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需要很高的写吞吐量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大规模数据集很好性能的随机访问（按列）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需要进行优雅的数据扩展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结构化和半结构化的数据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不需要全部的关系数据库特性，例如交叉列、交叉表，事务，连接等等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3976687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Client – RPC(management, CRUD)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Zookeeper – Quorum,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协调通信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aster – table/region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的管理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egionServer –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响应用户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I/O,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HDFS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读写数据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87325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86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79488"/>
            <a:ext cx="8229600" cy="4930775"/>
          </a:xfrm>
        </p:spPr>
        <p:txBody>
          <a:bodyPr/>
          <a:lstStyle/>
          <a:p>
            <a:pPr marL="430213" indent="-322263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HBase架构原理</a:t>
            </a:r>
          </a:p>
          <a:p>
            <a:pPr marL="430213" indent="-322263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HBase高级应用</a:t>
            </a:r>
          </a:p>
          <a:p>
            <a:pPr marL="430213" indent="-322263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HBase安装部署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30213" indent="-322263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HBase开发设计</a:t>
            </a:r>
          </a:p>
          <a:p>
            <a:pPr marL="430213" indent="-322263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HBase运营维护</a:t>
            </a:r>
          </a:p>
          <a:p>
            <a:pPr marL="430213" indent="-322263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HBase参数配置和调优</a:t>
            </a:r>
          </a:p>
          <a:p>
            <a:pPr marL="430213" indent="-322263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HBase案例分析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" y="1123943"/>
            <a:ext cx="8955498" cy="554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025" y="273050"/>
            <a:ext cx="8042275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HBase简介与架构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-HMaster</a:t>
            </a:r>
            <a:endParaRPr lang="en-US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900988" cy="3976687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管理用户对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的增、删、改、查操作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HRegionServer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的负载均衡，调整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Region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分布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Region Split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后，负责新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Region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的分配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HRegionServer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停机后，负责失效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HRegionServer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Regions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迁移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2588" y="42863"/>
            <a:ext cx="8439150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HBase简介与架构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-HRegionServer</a:t>
            </a:r>
            <a:endParaRPr lang="en-US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195388"/>
            <a:ext cx="80676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187325"/>
            <a:ext cx="8188325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HBase简介与架构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-HRegionServer</a:t>
            </a:r>
            <a:endParaRPr lang="en-US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 bwMode="auto">
          <a:xfrm>
            <a:off x="457200" y="1604963"/>
            <a:ext cx="8292714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indent="-293688">
              <a:spcBef>
                <a:spcPct val="20000"/>
              </a:spcBef>
              <a:buChar char="•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HRegionServer内部管理了一系列HRegion对象</a:t>
            </a:r>
          </a:p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每个HRegion对应了Table中的一个Region</a:t>
            </a:r>
          </a:p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HRegion中由多个HStore组成</a:t>
            </a:r>
          </a:p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每个HStore对应了Table中的一个Column Family的存储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/>
        </p:nvSpPr>
        <p:spPr bwMode="auto">
          <a:xfrm>
            <a:off x="457200" y="1604963"/>
            <a:ext cx="7900988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indent="-293688">
              <a:spcBef>
                <a:spcPct val="20000"/>
              </a:spcBef>
              <a:buChar char="•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HStore存储是HBase存储核心，其中由两部分组成，一部分是</a:t>
            </a:r>
          </a:p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MemStore: Sorted Memory Buffer，用户写入的数据首先会放入MemStore</a:t>
            </a:r>
          </a:p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StoreFiles: 当MemStore满了以后会Flush成一个StoreFile（底层实现是HFile）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6725" y="273050"/>
            <a:ext cx="81883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-HRegionServer</a:t>
            </a:r>
            <a:endParaRPr lang="en-US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/>
        </p:nvSpPr>
        <p:spPr bwMode="auto">
          <a:xfrm>
            <a:off x="457200" y="1604963"/>
            <a:ext cx="7900988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indent="-293688">
              <a:spcBef>
                <a:spcPct val="20000"/>
              </a:spcBef>
              <a:buChar char="•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当StoreFile文件数量增长到一定阈值，会触发Compact合并操作，将多个StoreFiles合并成一个StoreFile，合并过程中会进 行版本合并和数据删除</a:t>
            </a:r>
          </a:p>
          <a:p>
            <a:pPr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因此可以看出HBase其实只有增加数据，所有的更新和删除操作都是在后续的compact过程中进行的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6725" y="273050"/>
            <a:ext cx="81883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-HRegionServer</a:t>
            </a:r>
            <a:endParaRPr lang="en-US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025" y="273050"/>
            <a:ext cx="8459788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HBase简介与架构-数据逻辑结构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7" y="2132405"/>
            <a:ext cx="8762662" cy="295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025" y="273050"/>
            <a:ext cx="8459788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HBase简介与架构-数据逻辑结构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339850"/>
            <a:ext cx="7380287" cy="4489450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Rowkey -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行键（主键）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Column falmily -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列簇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Timestamp –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时间戳（版本）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 - {row key, column(=&lt;family&gt; + &lt;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qualifier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&gt;), version}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唯一确定，无数据类型，全部是字节码形式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700" y="2781300"/>
            <a:ext cx="8229600" cy="11430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HBase架构原理-核心知识点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7325"/>
            <a:ext cx="8229600" cy="1143000"/>
          </a:xfrm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HBase核心知识点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330325"/>
            <a:ext cx="7378700" cy="37036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LSM 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HFile + WAL + Replication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RIT 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Load Balance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Split &amp; Compaction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  + PUT + SCAN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4063" y="2347913"/>
            <a:ext cx="7512050" cy="1144587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HBase架构原理-基本概念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23950"/>
            <a:ext cx="7177088" cy="1784350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LSM  - Log Structured Merge Tree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顺序存储、内存中、flush磁盘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读写独立、保证一致的写效率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5" name="Picture 4"/>
          <p:cNvPicPr preferRelativeResize="0"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40868"/>
            <a:ext cx="8374471" cy="2737649"/>
          </a:xfr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HBase核心知识点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342900" algn="l">
              <a:lnSpc>
                <a:spcPct val="83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HFILE: 附带索引的数据格式</a:t>
            </a: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103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HBase中KeyValue数据的存储格式，HFile是Hadoop的二进制格式文件，实际上StoreFile就是对HFile做了轻量级包装，即StoreFile底层就是HFile</a:t>
            </a: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4819" name="Picture 4" descr="image0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8513"/>
            <a:ext cx="7634287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HBase核心知识点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1288"/>
            <a:ext cx="8229600" cy="452596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HFile文件是不定长的，长度固定的只有其中的两块：Trailer和FileInfo。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Trailer中有指针指向其他数据块的起始点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Info中记录了文件的一些Meta信息，例如：AVG_KEY_LEN, AVG_VALUE_LEN, LAST_KEY, COMPARATOR, MAX_SEQ_ID_KEY等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 Index和Meta Index块记录了每个Data块和Meta块的起始点。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HBase核心知识点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/>
        </p:nvSpPr>
        <p:spPr bwMode="auto">
          <a:xfrm>
            <a:off x="584200" y="1727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每个Data块除了开头的Magic以外就是一个个KeyValue对拼接而成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Magic内容就是一些随机数字，目的是防止数据损坏。后面会详细介绍每个KeyValue对的内部构造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HBase核心知识点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/>
        </p:nvSpPr>
        <p:spPr bwMode="auto">
          <a:xfrm>
            <a:off x="584200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3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HFile里面的每个KeyValue对就是一个简单的byte数组。但是这个byte数组里面包含了很多项，并且有固定的结构。我们来看看里面的具体结构：</a:t>
            </a:r>
          </a:p>
        </p:txBody>
      </p:sp>
      <p:pic>
        <p:nvPicPr>
          <p:cNvPr id="37892" name="Picture 5" descr="image00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3435511"/>
            <a:ext cx="7877175" cy="201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HBase核心知识点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/>
        </p:nvSpPr>
        <p:spPr bwMode="auto">
          <a:xfrm>
            <a:off x="584200" y="1268413"/>
            <a:ext cx="82296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开始是两个固定长度的数值，分别表示Key的长度和Value的长度。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Key: 开始是固定长度的数值，表示RowKey的长度，RowKey，然后固定长度的数值，表示Family长度，然后是Family，Qualifier，两个固定长度值，表示Time Stamp和Key Type（Put/Delete）。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Value部分没有这么复杂的结构，就是纯粹的二进制数据了。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HBase核心知识点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WAL: 数据持久化 </a:t>
            </a: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Write Ahead Log</a:t>
            </a: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Write Log at first, then write data</a:t>
            </a:r>
            <a:endParaRPr lang="zh-CN" altLang="zh-CN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Tx/>
              <a:buChar char="•"/>
              <a:defRPr/>
            </a:pPr>
            <a:endParaRPr lang="zh-CN" altLang="zh-CN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HBase核心知识点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9488"/>
            <a:ext cx="7378700" cy="528637"/>
          </a:xfrm>
        </p:spPr>
        <p:txBody>
          <a:bodyPr/>
          <a:lstStyle/>
          <a:p>
            <a:pPr marL="342900" indent="-342900" algn="l">
              <a:lnSpc>
                <a:spcPct val="8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Replication  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                                                                           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3" name="Picture 4" descr="c954c59a-ad2f-336f-aebf-a3319ac63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484313"/>
            <a:ext cx="763587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HBase核心知识点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>
              <a:defRPr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marL="342900" indent="-342900" algn="l">
              <a:buFontTx/>
              <a:buChar char="•"/>
              <a:defRPr/>
            </a:pPr>
            <a:endParaRPr lang="zh-CN" altLang="zh-CN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algn="l">
              <a:buFontTx/>
              <a:buChar char="•"/>
              <a:defRPr/>
            </a:pPr>
            <a:endParaRPr lang="zh-CN" altLang="zh-CN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algn="l">
              <a:buFontTx/>
              <a:buChar char="•"/>
              <a:defRPr/>
            </a:pPr>
            <a:endParaRPr lang="zh-CN" altLang="zh-CN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/>
        </p:nvSpPr>
        <p:spPr bwMode="auto">
          <a:xfrm>
            <a:off x="883443" y="1522708"/>
            <a:ext cx="7377113" cy="213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11150" indent="-3111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3000"/>
              </a:lnSpc>
              <a:spcBef>
                <a:spcPct val="0"/>
              </a:spcBef>
              <a:spcAft>
                <a:spcPts val="1288"/>
              </a:spcAft>
              <a:buFont typeface="Times New Roman" panose="02020603050405020304" pitchFamily="18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RIT：Region In Transition</a:t>
            </a:r>
          </a:p>
          <a:p>
            <a:pPr lvl="1">
              <a:lnSpc>
                <a:spcPct val="83000"/>
              </a:lnSpc>
              <a:spcBef>
                <a:spcPct val="0"/>
              </a:spcBef>
              <a:spcAft>
                <a:spcPts val="1288"/>
              </a:spcAft>
              <a:buFont typeface="Times New Roman" panose="02020603050405020304" pitchFamily="18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opening region</a:t>
            </a:r>
          </a:p>
          <a:p>
            <a:pPr lvl="1">
              <a:lnSpc>
                <a:spcPct val="83000"/>
              </a:lnSpc>
              <a:spcBef>
                <a:spcPct val="0"/>
              </a:spcBef>
              <a:spcAft>
                <a:spcPts val="1288"/>
              </a:spcAft>
              <a:buFont typeface="Times New Roman" panose="02020603050405020304" pitchFamily="18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closing region </a:t>
            </a:r>
          </a:p>
          <a:p>
            <a:pPr lvl="1">
              <a:lnSpc>
                <a:spcPct val="83000"/>
              </a:lnSpc>
              <a:spcBef>
                <a:spcPct val="0"/>
              </a:spcBef>
              <a:spcAft>
                <a:spcPts val="1288"/>
              </a:spcAft>
              <a:buFont typeface="Times New Roman" panose="02020603050405020304" pitchFamily="18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splitting region</a:t>
            </a:r>
          </a:p>
          <a:p>
            <a:pPr>
              <a:lnSpc>
                <a:spcPct val="83000"/>
              </a:lnSpc>
              <a:spcBef>
                <a:spcPct val="0"/>
              </a:spcBef>
              <a:spcAft>
                <a:spcPts val="1288"/>
              </a:spcAft>
              <a:buFontTx/>
              <a:buNone/>
            </a:pPr>
            <a:endParaRPr lang="zh-CN" altLang="en-US" sz="2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>
              <a:lnSpc>
                <a:spcPct val="83000"/>
              </a:lnSpc>
              <a:spcBef>
                <a:spcPct val="0"/>
              </a:spcBef>
              <a:spcAft>
                <a:spcPts val="1288"/>
              </a:spcAft>
              <a:buFontTx/>
              <a:buNone/>
            </a:pPr>
            <a:endParaRPr lang="zh-CN" altLang="en-US" sz="2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>
              <a:lnSpc>
                <a:spcPct val="83000"/>
              </a:lnSpc>
              <a:spcBef>
                <a:spcPct val="0"/>
              </a:spcBef>
              <a:spcAft>
                <a:spcPts val="1288"/>
              </a:spcAft>
              <a:buFontTx/>
              <a:buNone/>
            </a:pPr>
            <a:endParaRPr lang="zh-CN" altLang="en-US" sz="2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graphicFrame>
        <p:nvGraphicFramePr>
          <p:cNvPr id="41988" name="Object 5"/>
          <p:cNvGraphicFramePr>
            <a:graphicFrameLocks/>
          </p:cNvGraphicFramePr>
          <p:nvPr/>
        </p:nvGraphicFramePr>
        <p:xfrm>
          <a:off x="177800" y="3860800"/>
          <a:ext cx="84963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r:id="rId3" imgW="8495238" imgH="847843" progId="Paint.Picture">
                  <p:embed/>
                </p:oleObj>
              </mc:Choice>
              <mc:Fallback>
                <p:oleObj r:id="rId3" imgW="8495238" imgH="847843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860800"/>
                        <a:ext cx="84963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HBase核心知识点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144195"/>
              </p:ext>
            </p:extLst>
          </p:nvPr>
        </p:nvGraphicFramePr>
        <p:xfrm>
          <a:off x="819943" y="1484109"/>
          <a:ext cx="7504113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r:id="rId3" imgW="7504762" imgH="4428571" progId="Paint.Picture">
                  <p:embed/>
                </p:oleObj>
              </mc:Choice>
              <mc:Fallback>
                <p:oleObj r:id="rId3" imgW="7504762" imgH="4428571" progId="Paint.Picture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3" y="1484109"/>
                        <a:ext cx="7504113" cy="442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HBase核心知识点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122238"/>
            <a:ext cx="7510462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HBase简介与架构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268413"/>
            <a:ext cx="8364537" cy="4467225"/>
          </a:xfrm>
        </p:spPr>
        <p:txBody>
          <a:bodyPr tIns="22532"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是一个分布式的、面向列的开源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，该技术来源于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Chang et 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所撰写的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Google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Bigtable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：一个结构化数据的分布式存储系统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高可靠性、高性能、面向列、可伸缩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-Hadoop Database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HDFS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提供高可靠底层存储支持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MapReduce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提供高性能计算能力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Zookeeper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提供稳定服务和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failover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HBase核心知识点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370363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  <a:defRPr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Load Balance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master每5分钟（默认）hbase.balancer.period设定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balance_switch 是shell命令人工控制load balance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/>
        </p:nvSpPr>
        <p:spPr bwMode="auto">
          <a:xfrm>
            <a:off x="1042988" y="908050"/>
            <a:ext cx="7377112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11150" indent="-3111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Split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Split：平衡数据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hbase.hregion.max.filesize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1. 默认10GB，根据rowkey一分为二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当HStore中任何一个HStoreFile &gt;10GB（默认值）时，region会触发split操作，根据rowkey一分为二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HBase核心知识点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HBase核心知识点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Rectangle 4"/>
          <p:cNvSpPr>
            <a:spLocks noGrp="1" noChangeArrowheads="1"/>
          </p:cNvSpPr>
          <p:nvPr/>
        </p:nvSpPr>
        <p:spPr bwMode="auto">
          <a:xfrm>
            <a:off x="1042988" y="1555750"/>
            <a:ext cx="7377112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11150" indent="-3111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Times New Roman" panose="02020603050405020304" pitchFamily="18" charset="0"/>
              <a:buChar char="•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Compaction：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minor compact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major compact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Tx/>
              <a:buNone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HBase核心知识点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7" name="Rectangle 4"/>
          <p:cNvSpPr>
            <a:spLocks noGrp="1" noChangeArrowheads="1"/>
          </p:cNvSpPr>
          <p:nvPr/>
        </p:nvSpPr>
        <p:spPr bwMode="auto">
          <a:xfrm>
            <a:off x="785813" y="1412875"/>
            <a:ext cx="7929562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11150" indent="-3111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Times New Roman" panose="02020603050405020304" pitchFamily="18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minor compact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（1）如果需要合并的文件数&gt;= hbase.hstore.compactionThreshold（默认3），继续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（2）min.size&lt;filesize &amp;&amp; filesize &lt;=sum(比它小的文件) * hbase.hstore.compaction.ratio &amp;&amp; filesize&lt;max.size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HBase核心知识点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/>
        </p:nvSpPr>
        <p:spPr bwMode="auto">
          <a:xfrm>
            <a:off x="969963" y="1758950"/>
            <a:ext cx="7377112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11150" indent="-3111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Times New Roman" panose="02020603050405020304" pitchFamily="18" charset="0"/>
              <a:buNone/>
            </a:pPr>
            <a:r>
              <a:rPr lang="zh-CN" altLang="en-US" sz="2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则将文件按照从老到新的顺序添加到要合并的list中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（3）list.size&lt;= hbase.hstore.compaction.max（10）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（4）合并文件</a:t>
            </a:r>
          </a:p>
          <a:p>
            <a:pPr>
              <a:lnSpc>
                <a:spcPct val="83000"/>
              </a:lnSpc>
              <a:spcBef>
                <a:spcPct val="0"/>
              </a:spcBef>
              <a:spcAft>
                <a:spcPts val="1288"/>
              </a:spcAft>
              <a:buFontTx/>
              <a:buNone/>
            </a:pPr>
            <a:endParaRPr lang="zh-CN" altLang="en-US" sz="29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>
              <a:lnSpc>
                <a:spcPct val="83000"/>
              </a:lnSpc>
              <a:spcBef>
                <a:spcPct val="0"/>
              </a:spcBef>
              <a:spcAft>
                <a:spcPts val="1288"/>
              </a:spcAft>
              <a:buFontTx/>
              <a:buNone/>
            </a:pPr>
            <a:endParaRPr lang="zh-CN" altLang="en-US" sz="29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pPr>
              <a:lnSpc>
                <a:spcPct val="83000"/>
              </a:lnSpc>
              <a:spcBef>
                <a:spcPct val="0"/>
              </a:spcBef>
              <a:spcAft>
                <a:spcPts val="1288"/>
              </a:spcAft>
              <a:buFontTx/>
              <a:buNone/>
            </a:pPr>
            <a:endParaRPr lang="zh-CN" altLang="en-US" sz="29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HBase核心知识点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5" name="Rectangle 4"/>
          <p:cNvSpPr>
            <a:spLocks noGrp="1" noChangeArrowheads="1"/>
          </p:cNvSpPr>
          <p:nvPr/>
        </p:nvSpPr>
        <p:spPr bwMode="auto">
          <a:xfrm>
            <a:off x="825500" y="1195388"/>
            <a:ext cx="73787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11150" indent="-3111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Times New Roman" panose="02020603050405020304" pitchFamily="18" charset="0"/>
              <a:buChar char="•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major compact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当进行完一次major compaction以后所有的store都只有一个storefiles，这对查询性能有很大提升。注意：major compaction将会在一个运行中的系统中重写全部store的数据，不提倡自动运行；major compactions 在大型系统中通常手动进行</a:t>
            </a:r>
            <a:r>
              <a:rPr lang="zh-CN" altLang="en-US" sz="2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HBase核心知识点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79" name="Rectangle 4"/>
          <p:cNvSpPr>
            <a:spLocks noGrp="1" noChangeArrowheads="1"/>
          </p:cNvSpPr>
          <p:nvPr/>
        </p:nvSpPr>
        <p:spPr bwMode="auto">
          <a:xfrm>
            <a:off x="969963" y="1484313"/>
            <a:ext cx="7377112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311150" indent="-3111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1288"/>
              </a:spcAft>
              <a:buFont typeface="Times New Roman" panose="02020603050405020304" pitchFamily="18" charset="0"/>
              <a:buChar char="•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在hbase shell中使用 major_compact命令</a:t>
            </a:r>
          </a:p>
          <a:p>
            <a:pPr>
              <a:spcBef>
                <a:spcPct val="0"/>
              </a:spcBef>
              <a:spcAft>
                <a:spcPts val="1288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如果用户调用了major_compact命令或者majorCompact()API调用，都会强制major compaction运行。否则，服务端会首先检查是否该进行major compaction，通过查看距离上次运行是否满足一定时间，比如是否达到24小时。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700" y="2565400"/>
            <a:ext cx="8229600" cy="11430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HBase高级应用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8288"/>
            <a:ext cx="8229600" cy="1143000"/>
          </a:xfrm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HBase高级应用简单介绍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bulk load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OpenTSDB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 design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二级索引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Coprocessors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bloomfilter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HBase高级应用简单介绍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Bulk load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MapReduce实现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hadoop jar *.jar importcsv -Dimporttsv.columns=a,b,c &lt;tablename&gt; &lt;inputdir&gt;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606550"/>
            <a:ext cx="8364537" cy="4271963"/>
          </a:xfrm>
        </p:spPr>
        <p:txBody>
          <a:bodyPr tIns="22532"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HBase是Google Bigtable的开源实现，两种实现对比：</a:t>
            </a:r>
          </a:p>
          <a:p>
            <a:pPr marL="742950" lvl="1" indent="-285750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HDFS - GFS</a:t>
            </a:r>
          </a:p>
          <a:p>
            <a:pPr marL="742950" lvl="1" indent="-285750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Hadoop MapReduce - MapReduce</a:t>
            </a:r>
          </a:p>
          <a:p>
            <a:pPr marL="742950" lvl="1" indent="-285750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Zookeeper - Chubby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</a:t>
            </a:r>
            <a:r>
              <a:rPr lang="zh-CN" altLang="zh-CN" sz="38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zh-CN" sz="3800" b="1" kern="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与架构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HBase高级应用简单介绍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11288"/>
            <a:ext cx="8229600" cy="452596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hbase-site.xml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JVM OPTS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split &amp; compact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HBase高级应用简单介绍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 design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根据业务需求定义</a:t>
            </a:r>
          </a:p>
          <a:p>
            <a:pPr marL="742950" lvl="1" indent="-285750" algn="l">
              <a:lnSpc>
                <a:spcPct val="150000"/>
              </a:lnSpc>
              <a:buFontTx/>
              <a:buChar char="–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</a:p>
          <a:p>
            <a:pPr marL="742950" lvl="1" indent="-285750" algn="l">
              <a:lnSpc>
                <a:spcPct val="150000"/>
              </a:lnSpc>
              <a:buFontTx/>
              <a:buChar char="–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uid_ts</a:t>
            </a:r>
          </a:p>
          <a:p>
            <a:pPr marL="742950" lvl="1" indent="-285750" algn="l">
              <a:lnSpc>
                <a:spcPct val="150000"/>
              </a:lnSpc>
              <a:buFontTx/>
              <a:buChar char="–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HBase高级应用简单介绍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二级索引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不用于RDBMS索引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rowkey为一级索引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核心是倒排表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MapReduce、server-side、coprocessor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113"/>
            <a:ext cx="8229600" cy="1143000"/>
          </a:xfrm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HBase高级应用简单介绍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2200"/>
            <a:ext cx="8229600" cy="5073650"/>
          </a:xfrm>
        </p:spPr>
        <p:txBody>
          <a:bodyPr/>
          <a:lstStyle/>
          <a:p>
            <a:pPr marL="342900" indent="-342900" algn="l">
              <a:lnSpc>
                <a:spcPct val="83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BloomFilter</a:t>
            </a:r>
          </a:p>
          <a:p>
            <a:pPr marL="342900" indent="-342900" algn="l">
              <a:lnSpc>
                <a:spcPct val="83000"/>
              </a:lnSpc>
              <a:buFontTx/>
              <a:buChar char="•"/>
            </a:pPr>
            <a:endParaRPr lang="zh-CN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348" name="Picture 4" descr="Y4]~HD[9R@C5W[(30USGNP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68463"/>
            <a:ext cx="727551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4063" y="2636838"/>
            <a:ext cx="7510462" cy="1144587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安装部署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273050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安装部署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预装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3976687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SUN-JDK1.6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adoop-1.0.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台服务器（虚拟机）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5013" y="273050"/>
            <a:ext cx="7510462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安装部署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-install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3976687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Hbase-0.94.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download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http://mirrors.tuna.tsinghua.edu.cn/apache/hbase/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 hbase-0.94.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.tar.gz /opt/modules/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 -zxvf hbase-0.94.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.tar.gz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 hbase-0.94.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5013" y="273050"/>
            <a:ext cx="7510462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安装部署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-install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3976687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hostname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iptables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jps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273050"/>
            <a:ext cx="7510462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安装部署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-deploy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3976687"/>
          </a:xfrm>
        </p:spPr>
        <p:txBody>
          <a:bodyPr/>
          <a:lstStyle/>
          <a:p>
            <a:pPr marL="392113" indent="-292100" algn="l">
              <a:lnSpc>
                <a:spcPct val="150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hbase-0.94.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/conf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2113" indent="-292100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regionservers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-- region hostname</a:t>
            </a:r>
          </a:p>
          <a:p>
            <a:pPr marL="392113" indent="-292100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hbase-site.xml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 hbase configuration</a:t>
            </a:r>
          </a:p>
          <a:p>
            <a:pPr marL="392113" indent="-292100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hbase-env.sh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 environment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025" y="-28575"/>
            <a:ext cx="8715375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安装部署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-deploy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052513"/>
            <a:ext cx="8562975" cy="4826000"/>
          </a:xfrm>
        </p:spPr>
        <p:txBody>
          <a:bodyPr/>
          <a:lstStyle/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&lt;property&gt;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&lt;name&gt;hbase.rootdir&lt;/name&gt; &lt;value&gt;hdfs://hbase-master:9000/hbase&lt;/value&gt;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&lt;/property&gt;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&lt;property&gt;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&lt;name&gt;hbase.cluster.distributed&lt;/name&gt;&lt;value&gt;true&lt;/value&gt;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&lt;/property&gt;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&lt;property&gt;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&lt;name&gt;hbase.master&lt;/name&gt;&lt;value&gt;hbase-master:60000&lt;/value&gt;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&lt;/property&gt;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&lt;property&gt;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&lt;name&gt;hbase.zookeeper.quorum&lt;/name&gt;&lt;value&gt;zk0&lt;/value&gt;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&lt;/property&gt;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&lt;property&gt;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&lt;name&gt;dfs.support.append&lt;/name&gt;&lt;value&gt;true&lt;/value&gt;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&lt;/property&gt;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&lt;property&gt;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&lt;name&gt;hbase.tmp.dir&lt;/name&gt;&lt;value&gt;/tmp/hbase-${user.name}&lt;/value&gt;</a:t>
            </a:r>
          </a:p>
          <a:p>
            <a:pPr marL="392113" indent="-292100" algn="l">
              <a:lnSpc>
                <a:spcPct val="73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&lt;/property&gt;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606550"/>
            <a:ext cx="8364537" cy="3695700"/>
          </a:xfrm>
        </p:spPr>
        <p:txBody>
          <a:bodyPr tIns="22532"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None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版本沿革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2006-11 Google releases paper on BigTable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2007-02 HBase作为Hadoop contrib原型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2008-01 第一个不稳定版本 HBase (Hadoop 0.15.0)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5013" y="273050"/>
            <a:ext cx="7510462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安装部署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-deploy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604963"/>
            <a:ext cx="7380288" cy="3976687"/>
          </a:xfrm>
        </p:spPr>
        <p:txBody>
          <a:bodyPr/>
          <a:lstStyle/>
          <a:p>
            <a:pPr marL="392113" indent="-292100" algn="l">
              <a:lnSpc>
                <a:spcPct val="150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export JAVA_HOME=/usr/java/default  </a:t>
            </a:r>
          </a:p>
          <a:p>
            <a:pPr marL="392113" indent="-292100" algn="l">
              <a:lnSpc>
                <a:spcPct val="150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export HBASE_HEAPSIZE=1000</a:t>
            </a:r>
          </a:p>
          <a:p>
            <a:pPr marL="392113" indent="-292100" algn="l">
              <a:lnSpc>
                <a:spcPct val="150000"/>
              </a:lnSpc>
              <a:buSzPct val="45000"/>
              <a:tabLst>
                <a:tab pos="392113" algn="l"/>
                <a:tab pos="485775" algn="l"/>
                <a:tab pos="893763" algn="l"/>
                <a:tab pos="1301750" algn="l"/>
                <a:tab pos="1709738" algn="l"/>
                <a:tab pos="2117725" algn="l"/>
                <a:tab pos="2524125" algn="l"/>
                <a:tab pos="2932113" algn="l"/>
                <a:tab pos="3340100" algn="l"/>
                <a:tab pos="3746500" algn="l"/>
                <a:tab pos="4154488" algn="l"/>
                <a:tab pos="4562475" algn="l"/>
                <a:tab pos="4968875" algn="l"/>
                <a:tab pos="5376863" algn="l"/>
                <a:tab pos="5784850" algn="l"/>
                <a:tab pos="6191250" algn="l"/>
                <a:tab pos="6599238" algn="l"/>
                <a:tab pos="7007225" algn="l"/>
                <a:tab pos="7415213" algn="l"/>
                <a:tab pos="7821613" algn="l"/>
                <a:tab pos="8229600" algn="l"/>
              </a:tabLst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export HBASE_MANAGES_ZK=true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5013" y="273050"/>
            <a:ext cx="7510462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安装部署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-run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972425" cy="4703762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使用hadoop用户：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 hadoop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/usr/java/default/bin/jps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首先启动zookeeper：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bin/hbase-daemon.sh start zookeeper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启动master：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bin/hbase-daemon.sh start master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5013" y="273050"/>
            <a:ext cx="7510462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安装部署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-run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4703762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启动regionserver：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bin/hbase-daemon.sh start regionserver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启动thrift server：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bin/hbase-daemon.sh start thrift -threadpool -m200 -w 2000 -q 2000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5013" y="115888"/>
            <a:ext cx="7510462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安装部署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-run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835025"/>
            <a:ext cx="7378700" cy="4897438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检查是否启动正常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jps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tail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 ui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master机器浏览器中：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127.0.0.1:60010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 shell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master机器hbase目录：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bin/hbase shell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5013" y="273050"/>
            <a:ext cx="7510462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安装部署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启动顺序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3976687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Hadoop -&gt;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ZooKeeper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集群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 -&gt;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停止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 -&gt;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停止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ZooKeeper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集群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停止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Hadoop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启动：一般先启动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 master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，然后是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regionserver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，他们之间没有严格的先后关系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8163" y="2565400"/>
            <a:ext cx="7510462" cy="1144588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开发设计</a:t>
            </a:r>
          </a:p>
        </p:txBody>
      </p:sp>
      <p:pic>
        <p:nvPicPr>
          <p:cNvPr id="70659" name="Picture 3" descr="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571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5500" y="42863"/>
            <a:ext cx="7512050" cy="922337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支持多种访问模式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9488"/>
            <a:ext cx="82105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5500" y="260350"/>
            <a:ext cx="7512050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常用接口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3976687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ase shell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Native Java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Thrift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Batch clients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Mapreduce/hive/pig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025" y="273050"/>
            <a:ext cx="8639175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常用接口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-shell&amp;native java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3976687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Shell command-list/create/scan/get/delete...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Native java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Configuration config;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HTable table;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 HBaseAdmin admin;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开发设计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Get：读操作类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Result get(Get get) throws IOException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Result[] get(List&lt;Get&gt; gets) throws IOException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boolean exists(Get get) throws IOException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411288"/>
            <a:ext cx="8364537" cy="4271962"/>
          </a:xfrm>
        </p:spPr>
        <p:txBody>
          <a:bodyPr tIns="22532"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None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版本沿革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hbase-0.1.0 2008-03-27 release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hbase-0.2.0 2008-08-08 relaase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hbase-0.18.0 2008-9-21 relase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hbase-0.20.6 2010-07-10 release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hbase-0.89.20100621 2010-06-25 release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863"/>
            <a:ext cx="8229600" cy="720725"/>
          </a:xfrm>
        </p:spPr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开发设计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763588"/>
            <a:ext cx="8229600" cy="507365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Configuration conf = HBaseConfiguration.create();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HTable table = new HTable(conf, "testtable");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 get = new Get(Bytes.toBytes("row1"));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get.addColumn(Bytes.toBytes("colfam1"), Bytes.toBytes("qual1"));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 result = table.get(get);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byte[] val = result.getValue(Bytes.toBytes("colfam1"),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Bytes.toBytes("qual1"));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System.out.println("Value: " + Bytes.toString(val));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开发设计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Put：写操作类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Put(byte[] row)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Put(byte[] row, long ts)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123950"/>
            <a:ext cx="8229600" cy="48260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Configuration conf = HBaseConfiguration.create();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HTable table = new HTable(conf, "testtable");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Put put = new Put(Bytes.toBytes("row1"));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put.add(Bytes.toBytes("colfam1"), Bytes.toBytes("qual1"),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Bytes.toBytes("val1"));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table.put(put);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开发设计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开发设计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Scan：扫描（读）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全表扫描类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Scan()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Scan(byte[] startRow, Filter filter)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Scan(byte[] startRow)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Scan(byte[] startRow, byte[] stopRow)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开发设计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62413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•"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Scan scan1 = new Scan();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ResultScanner scanner1 = table.getScanner(scan1);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for (Result res : scanner1) {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System.out.println(res);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342900" indent="-342900" algn="l">
              <a:lnSpc>
                <a:spcPct val="150000"/>
              </a:lnSpc>
              <a:buFontTx/>
              <a:buChar char="•"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scanner1.close();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025" y="265113"/>
            <a:ext cx="849471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常用接口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-thrift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5203825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支持语言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-Java, C++, Perl, PHP, Python, Ruby...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服务端：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bin/hbase thrift start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thrift &amp; thrift2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5203825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客户端：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 cp -r $HBASE_HOME/src/main/resources/org/apache/hadoop/hbase/thrift ~/thrift_src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 cd thrift_src/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 thrift -gen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Hbase.thrift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$HBASE_HOME/src/examples/thrift/DemoClient.php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7025" y="273050"/>
            <a:ext cx="751046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常用接口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-thrift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025" y="-28575"/>
            <a:ext cx="8423275" cy="922338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常用接口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-thrift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19125"/>
            <a:ext cx="7861300" cy="5403850"/>
          </a:xfrm>
        </p:spPr>
        <p:txBody>
          <a:bodyPr tIns="16001"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Host=*.*.*.*(ip); port = 9090;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关键代码：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TTransport transport = new TSocket(host, port);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TProtocol protocol = new TBinaryProtocol(transport, true, true);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Hbase.Client client = new Hbase.Client(protocol);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transport.open();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Mutation - wrapper of PUT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client.mutateRow() – commit PUT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258763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常用接口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-Mapreduce/hive/pig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7378700" cy="3976687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Mapreduce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  <a:p>
            <a:pPr marL="1565275" lvl="1" indent="-519113" algn="l">
              <a:lnSpc>
                <a:spcPct val="150000"/>
              </a:lnSpc>
              <a:buClr>
                <a:srgbClr val="800000"/>
              </a:buClr>
              <a:buSzPct val="75000"/>
              <a:buFont typeface="Symbol" panose="05050102010706020507" pitchFamily="18" charset="2"/>
              <a:buChar char="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LzoTextInputFormat/TextInputFormat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565275" lvl="1" indent="-519113" algn="l">
              <a:lnSpc>
                <a:spcPct val="150000"/>
              </a:lnSpc>
              <a:buClr>
                <a:srgbClr val="800000"/>
              </a:buClr>
              <a:buSzPct val="75000"/>
              <a:buFont typeface="Symbol" panose="05050102010706020507" pitchFamily="18" charset="2"/>
              <a:buChar char="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TableInputFormat/TableOutputFormat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Hive/pig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565275" lvl="1" indent="-519113" algn="l">
              <a:lnSpc>
                <a:spcPct val="150000"/>
              </a:lnSpc>
              <a:buSzPct val="7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50845" y="2636637"/>
            <a:ext cx="407162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latin typeface="Verdana"/>
                <a:cs typeface="Verdana"/>
              </a:rPr>
              <a:t>HB</a:t>
            </a:r>
            <a:r>
              <a:rPr sz="3800" spc="-15" dirty="0">
                <a:latin typeface="Verdana"/>
                <a:cs typeface="Verdana"/>
              </a:rPr>
              <a:t>a</a:t>
            </a:r>
            <a:r>
              <a:rPr sz="3800" spc="0" dirty="0">
                <a:latin typeface="Verdana"/>
                <a:cs typeface="Verdana"/>
              </a:rPr>
              <a:t>se</a:t>
            </a:r>
            <a:r>
              <a:rPr sz="3800" spc="-5" dirty="0">
                <a:latin typeface="微软雅黑"/>
                <a:cs typeface="微软雅黑"/>
              </a:rPr>
              <a:t>的</a:t>
            </a:r>
            <a:r>
              <a:rPr sz="3800" spc="0" dirty="0">
                <a:latin typeface="Verdana"/>
                <a:cs typeface="Verdana"/>
              </a:rPr>
              <a:t>J</a:t>
            </a:r>
            <a:r>
              <a:rPr sz="3800" spc="-35" dirty="0">
                <a:latin typeface="Verdana"/>
                <a:cs typeface="Verdana"/>
              </a:rPr>
              <a:t>a</a:t>
            </a:r>
            <a:r>
              <a:rPr sz="3800" spc="-70" dirty="0">
                <a:latin typeface="Verdana"/>
                <a:cs typeface="Verdana"/>
              </a:rPr>
              <a:t>v</a:t>
            </a:r>
            <a:r>
              <a:rPr sz="3800" spc="-10" dirty="0">
                <a:latin typeface="Verdana"/>
                <a:cs typeface="Verdana"/>
              </a:rPr>
              <a:t>a</a:t>
            </a:r>
            <a:r>
              <a:rPr sz="3800" spc="0" dirty="0">
                <a:latin typeface="微软雅黑"/>
                <a:cs typeface="微软雅黑"/>
              </a:rPr>
              <a:t>编程</a:t>
            </a:r>
            <a:endParaRPr sz="3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8673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606550"/>
            <a:ext cx="8364537" cy="4271963"/>
          </a:xfrm>
        </p:spPr>
        <p:txBody>
          <a:bodyPr tIns="22532"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hbase-0.90.0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hbase-0.92.0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hbase-0.94.0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...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15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B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ase 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Jav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编程接口概述</a:t>
            </a:r>
            <a:endParaRPr sz="3000">
              <a:latin typeface="微软雅黑"/>
              <a:cs typeface="微软雅黑"/>
            </a:endParaRPr>
          </a:p>
          <a:p>
            <a:pPr marL="12700">
              <a:lnSpc>
                <a:spcPts val="3035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5" dirty="0">
                <a:solidFill>
                  <a:srgbClr val="0070C5"/>
                </a:solidFill>
                <a:latin typeface="Verdana"/>
                <a:cs typeface="Verdana"/>
              </a:rPr>
              <a:t>B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ase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C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onfigura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t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ion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7282"/>
            <a:ext cx="8131175" cy="414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2160"/>
              </a:lnSpc>
            </a:pP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as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Con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gu</a:t>
            </a:r>
            <a:r>
              <a:rPr sz="2000" spc="-4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at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是每一个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base</a:t>
            </a:r>
            <a:r>
              <a:rPr sz="2000" spc="-5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li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都会使用到的对象，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它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代表 的是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as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配置信息。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10"/>
              </a:spcBef>
            </a:pPr>
            <a:endParaRPr sz="2200"/>
          </a:p>
          <a:p>
            <a:pPr marL="12700" marR="101600">
              <a:lnSpc>
                <a:spcPts val="2160"/>
              </a:lnSpc>
            </a:pPr>
            <a:r>
              <a:rPr sz="2000" dirty="0">
                <a:solidFill>
                  <a:srgbClr val="051821"/>
                </a:solidFill>
                <a:latin typeface="微软雅黑"/>
                <a:cs typeface="微软雅黑"/>
              </a:rPr>
              <a:t>默认的构造方式会尝试</a:t>
            </a:r>
            <a:r>
              <a:rPr sz="2000" spc="-10" dirty="0">
                <a:solidFill>
                  <a:srgbClr val="051821"/>
                </a:solidFill>
                <a:latin typeface="微软雅黑"/>
                <a:cs typeface="微软雅黑"/>
              </a:rPr>
              <a:t>从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hba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-d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fa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t.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hbas</a:t>
            </a:r>
            <a:r>
              <a:rPr sz="20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-s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te.xm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中读取 配置。如果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assp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没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有这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两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个文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件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，就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需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要你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自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己设</a:t>
            </a:r>
            <a:r>
              <a:rPr sz="2000" spc="-15" dirty="0">
                <a:solidFill>
                  <a:srgbClr val="051821"/>
                </a:solidFill>
                <a:latin typeface="微软雅黑"/>
                <a:cs typeface="微软雅黑"/>
              </a:rPr>
              <a:t>置</a:t>
            </a:r>
            <a:r>
              <a:rPr sz="2000" spc="0" dirty="0">
                <a:solidFill>
                  <a:srgbClr val="051821"/>
                </a:solidFill>
                <a:latin typeface="微软雅黑"/>
                <a:cs typeface="微软雅黑"/>
              </a:rPr>
              <a:t>配置。</a:t>
            </a:r>
            <a:endParaRPr sz="2000">
              <a:latin typeface="微软雅黑"/>
              <a:cs typeface="微软雅黑"/>
            </a:endParaRPr>
          </a:p>
          <a:p>
            <a:pPr marL="12700" marR="289560">
              <a:lnSpc>
                <a:spcPct val="181800"/>
              </a:lnSpc>
              <a:spcBef>
                <a:spcPts val="5"/>
              </a:spcBef>
            </a:pP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Con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gu</a:t>
            </a:r>
            <a:r>
              <a:rPr sz="2000" spc="-4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at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on</a:t>
            </a:r>
            <a:r>
              <a:rPr sz="2000" spc="-3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BA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SE_CONFIG</a:t>
            </a:r>
            <a:r>
              <a:rPr sz="2000" spc="-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= n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000" spc="-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Con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gu</a:t>
            </a:r>
            <a:r>
              <a:rPr sz="2000" spc="-4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at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on();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BA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SE_CONFI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.set(“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ba</a:t>
            </a:r>
            <a:r>
              <a:rPr sz="20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000" spc="-2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-29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.quor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000" spc="-215" dirty="0">
                <a:solidFill>
                  <a:srgbClr val="051821"/>
                </a:solidFill>
                <a:latin typeface="Verdana"/>
                <a:cs typeface="Verdana"/>
              </a:rPr>
              <a:t>”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2000" spc="-4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“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zkSer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ve</a:t>
            </a:r>
            <a:r>
              <a:rPr sz="2000" spc="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”);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BA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SE_CONFI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.set(“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ba</a:t>
            </a:r>
            <a:r>
              <a:rPr sz="20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000" spc="-20" dirty="0">
                <a:solidFill>
                  <a:srgbClr val="051821"/>
                </a:solidFill>
                <a:latin typeface="Verdana"/>
                <a:cs typeface="Verdana"/>
              </a:rPr>
              <a:t>z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-29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.pr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-180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li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nt</a:t>
            </a:r>
            <a:r>
              <a:rPr sz="2000" spc="-5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-215" dirty="0">
                <a:solidFill>
                  <a:srgbClr val="051821"/>
                </a:solidFill>
                <a:latin typeface="Verdana"/>
                <a:cs typeface="Verdana"/>
              </a:rPr>
              <a:t>”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“2181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″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);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2200"/>
              </a:lnSpc>
              <a:spcBef>
                <a:spcPts val="27"/>
              </a:spcBef>
            </a:pPr>
            <a:endParaRPr sz="2200"/>
          </a:p>
          <a:p>
            <a:pPr marL="12700" marR="3199765">
              <a:lnSpc>
                <a:spcPts val="2160"/>
              </a:lnSpc>
            </a:pP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as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Con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gu</a:t>
            </a:r>
            <a:r>
              <a:rPr sz="2000" spc="-4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at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on</a:t>
            </a:r>
            <a:r>
              <a:rPr sz="2000" spc="-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cfg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= n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w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as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Con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gu</a:t>
            </a:r>
            <a:r>
              <a:rPr sz="2000" spc="-4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at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(H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SE_CONFI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);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616878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B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ase 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Jav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编程接口概述</a:t>
            </a:r>
            <a:r>
              <a:rPr sz="3000" b="1" spc="114" dirty="0">
                <a:solidFill>
                  <a:srgbClr val="0070C5"/>
                </a:solidFill>
                <a:latin typeface="微软雅黑"/>
                <a:cs typeface="微软雅黑"/>
              </a:rPr>
              <a:t> 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创建表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202"/>
            <a:ext cx="8103870" cy="442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 algn="just">
              <a:lnSpc>
                <a:spcPct val="80000"/>
              </a:lnSpc>
              <a:buClr>
                <a:srgbClr val="051821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创建表是通过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HBa</a:t>
            </a:r>
            <a:r>
              <a:rPr sz="2200" spc="-3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eAdmin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对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象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来操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作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HB</a:t>
            </a:r>
            <a:r>
              <a:rPr sz="22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seAdmi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负责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 表的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ME</a:t>
            </a:r>
            <a:r>
              <a:rPr sz="2200" spc="-14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信息处理。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HBa</a:t>
            </a:r>
            <a:r>
              <a:rPr sz="2200" spc="-3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eAdmin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提供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了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crea</a:t>
            </a:r>
            <a:r>
              <a:rPr sz="22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spc="-17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26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abl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这个方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 法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publi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2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oid</a:t>
            </a:r>
            <a:r>
              <a:rPr sz="22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cr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at</a:t>
            </a:r>
            <a:r>
              <a:rPr sz="2200" spc="-17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26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abl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(H</a:t>
            </a:r>
            <a:r>
              <a:rPr sz="2200" spc="-26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ableDescri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pto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6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des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)</a:t>
            </a:r>
            <a:endParaRPr sz="2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051821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200" spc="-26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abl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De</a:t>
            </a:r>
            <a:r>
              <a:rPr sz="2200" spc="-3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ipt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4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代表的是表的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3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hema</a:t>
            </a:r>
            <a:endParaRPr sz="2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64"/>
              </a:spcBef>
              <a:buClr>
                <a:srgbClr val="051821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HColumnDescripto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4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代表的是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co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lumn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hema</a:t>
            </a:r>
            <a:endParaRPr sz="2200">
              <a:latin typeface="Verdana"/>
              <a:cs typeface="Verdana"/>
            </a:endParaRPr>
          </a:p>
          <a:p>
            <a:pPr marL="584200" lvl="1" indent="-343535">
              <a:lnSpc>
                <a:spcPct val="100000"/>
              </a:lnSpc>
              <a:spcBef>
                <a:spcPts val="475"/>
              </a:spcBef>
              <a:buClr>
                <a:srgbClr val="051821"/>
              </a:buClr>
              <a:buFont typeface="Arial"/>
              <a:buChar char="•"/>
              <a:tabLst>
                <a:tab pos="584200" algn="l"/>
              </a:tabLst>
            </a:pP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as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Ad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mi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hAdm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= n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as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Ad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mi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(hbas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Con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5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);</a:t>
            </a:r>
            <a:endParaRPr sz="2000">
              <a:latin typeface="Verdana"/>
              <a:cs typeface="Verdana"/>
            </a:endParaRPr>
          </a:p>
          <a:p>
            <a:pPr marL="584200" lvl="1" indent="-343535">
              <a:lnSpc>
                <a:spcPct val="100000"/>
              </a:lnSpc>
              <a:spcBef>
                <a:spcPts val="420"/>
              </a:spcBef>
              <a:buClr>
                <a:srgbClr val="051821"/>
              </a:buClr>
              <a:buFont typeface="Arial"/>
              <a:buChar char="•"/>
              <a:tabLst>
                <a:tab pos="584200" algn="l"/>
              </a:tabLst>
            </a:pP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24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sc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pt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new</a:t>
            </a:r>
            <a:r>
              <a:rPr sz="2000" spc="-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24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sc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pt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r(ta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ame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);</a:t>
            </a:r>
            <a:endParaRPr sz="2000">
              <a:latin typeface="Verdana"/>
              <a:cs typeface="Verdana"/>
            </a:endParaRPr>
          </a:p>
          <a:p>
            <a:pPr marL="584200" lvl="1" indent="-343535">
              <a:lnSpc>
                <a:spcPct val="100000"/>
              </a:lnSpc>
              <a:spcBef>
                <a:spcPts val="420"/>
              </a:spcBef>
              <a:buClr>
                <a:srgbClr val="051821"/>
              </a:buClr>
              <a:buFont typeface="Arial"/>
              <a:buChar char="•"/>
              <a:tabLst>
                <a:tab pos="584200" algn="l"/>
              </a:tabLst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t.add</a:t>
            </a:r>
            <a:r>
              <a:rPr sz="2000" spc="-9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(ne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w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HCo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umnDesc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pto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(“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1″));</a:t>
            </a:r>
            <a:endParaRPr sz="2000">
              <a:latin typeface="Verdana"/>
              <a:cs typeface="Verdana"/>
            </a:endParaRPr>
          </a:p>
          <a:p>
            <a:pPr marL="584200" lvl="1" indent="-343535">
              <a:lnSpc>
                <a:spcPct val="100000"/>
              </a:lnSpc>
              <a:spcBef>
                <a:spcPts val="420"/>
              </a:spcBef>
              <a:buClr>
                <a:srgbClr val="051821"/>
              </a:buClr>
              <a:buFont typeface="Arial"/>
              <a:buChar char="•"/>
              <a:tabLst>
                <a:tab pos="584200" algn="l"/>
              </a:tabLst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t.add</a:t>
            </a:r>
            <a:r>
              <a:rPr sz="2000" spc="-9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(ne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w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HCo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umnDesc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pto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(“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2″));</a:t>
            </a:r>
            <a:endParaRPr sz="2000">
              <a:latin typeface="Verdana"/>
              <a:cs typeface="Verdana"/>
            </a:endParaRPr>
          </a:p>
          <a:p>
            <a:pPr marL="584200" lvl="1" indent="-343535">
              <a:lnSpc>
                <a:spcPct val="100000"/>
              </a:lnSpc>
              <a:spcBef>
                <a:spcPts val="420"/>
              </a:spcBef>
              <a:buClr>
                <a:srgbClr val="051821"/>
              </a:buClr>
              <a:buFont typeface="Arial"/>
              <a:buChar char="•"/>
              <a:tabLst>
                <a:tab pos="584200" algn="l"/>
              </a:tabLst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t.add</a:t>
            </a:r>
            <a:r>
              <a:rPr sz="2000" spc="-9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(ne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w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HCo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umnDesc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pto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(“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3″));</a:t>
            </a:r>
            <a:endParaRPr sz="2000">
              <a:latin typeface="Verdana"/>
              <a:cs typeface="Verdana"/>
            </a:endParaRPr>
          </a:p>
          <a:p>
            <a:pPr marL="584200" lvl="1" indent="-343535">
              <a:lnSpc>
                <a:spcPct val="100000"/>
              </a:lnSpc>
              <a:spcBef>
                <a:spcPts val="420"/>
              </a:spcBef>
              <a:buClr>
                <a:srgbClr val="051821"/>
              </a:buClr>
              <a:buFont typeface="Arial"/>
              <a:buChar char="•"/>
              <a:tabLst>
                <a:tab pos="584200" algn="l"/>
              </a:tabLst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t.ad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000" spc="-10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mil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(ne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 H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nDe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pt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(“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4″));</a:t>
            </a:r>
            <a:endParaRPr sz="2000">
              <a:latin typeface="Verdana"/>
              <a:cs typeface="Verdana"/>
            </a:endParaRPr>
          </a:p>
          <a:p>
            <a:pPr marL="584200" lvl="1" indent="-343535">
              <a:lnSpc>
                <a:spcPct val="100000"/>
              </a:lnSpc>
              <a:spcBef>
                <a:spcPts val="420"/>
              </a:spcBef>
              <a:buClr>
                <a:srgbClr val="051821"/>
              </a:buClr>
              <a:buFont typeface="Arial"/>
              <a:buChar char="•"/>
              <a:tabLst>
                <a:tab pos="584200" algn="l"/>
              </a:tabLst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hAdm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n.cr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at</a:t>
            </a:r>
            <a:r>
              <a:rPr sz="2000" spc="-14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-24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ab</a:t>
            </a:r>
            <a:r>
              <a:rPr sz="20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(t);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758804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B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ase 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Jav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编程接口概述</a:t>
            </a:r>
            <a:r>
              <a:rPr sz="3000" b="1" spc="114" dirty="0">
                <a:solidFill>
                  <a:srgbClr val="0070C5"/>
                </a:solidFill>
                <a:latin typeface="微软雅黑"/>
                <a:cs typeface="微软雅黑"/>
              </a:rPr>
              <a:t> 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删除表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344"/>
            <a:ext cx="8213725" cy="437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901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删除表通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过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HBa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seAdm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来操作，删除表之前首先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要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disab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表。这是一个非常耗时的操作，所以不建议频繁删</a:t>
            </a:r>
            <a:r>
              <a:rPr sz="2400" spc="10" dirty="0">
                <a:solidFill>
                  <a:srgbClr val="051821"/>
                </a:solidFill>
                <a:latin typeface="微软雅黑"/>
                <a:cs typeface="微软雅黑"/>
              </a:rPr>
              <a:t>除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表。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disabl</a:t>
            </a:r>
            <a:r>
              <a:rPr sz="2400" spc="-17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abl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dele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abl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分别用来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disabl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delete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表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50"/>
              </a:lnSpc>
              <a:spcBef>
                <a:spcPts val="45"/>
              </a:spcBef>
            </a:pPr>
            <a:endParaRPr sz="2250"/>
          </a:p>
          <a:p>
            <a:pPr marL="12700" marR="15875">
              <a:lnSpc>
                <a:spcPts val="2590"/>
              </a:lnSpc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HBa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seAdm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400" b="1" spc="4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HBa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seAdm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2400" i="1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i="1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i="1" spc="-15" dirty="0">
                <a:solidFill>
                  <a:srgbClr val="051821"/>
                </a:solidFill>
                <a:latin typeface="Verdana"/>
                <a:cs typeface="Verdana"/>
              </a:rPr>
              <a:t>as</a:t>
            </a:r>
            <a:r>
              <a:rPr sz="2400" i="1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i="1" spc="-20" dirty="0">
                <a:solidFill>
                  <a:srgbClr val="051821"/>
                </a:solidFill>
                <a:latin typeface="Verdana"/>
                <a:cs typeface="Verdana"/>
              </a:rPr>
              <a:t>Conf</a:t>
            </a:r>
            <a:r>
              <a:rPr sz="2400" i="1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i="1" spc="-2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);</a:t>
            </a:r>
            <a:endParaRPr sz="2400">
              <a:latin typeface="Verdana"/>
              <a:cs typeface="Verdana"/>
            </a:endParaRPr>
          </a:p>
          <a:p>
            <a:pPr marL="768350" marR="2257425" indent="-756285">
              <a:lnSpc>
                <a:spcPts val="4800"/>
              </a:lnSpc>
              <a:spcBef>
                <a:spcPts val="430"/>
              </a:spcBef>
            </a:pP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b="1" spc="3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Admin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tableExists(tableNa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me))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{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 hA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dmin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.disab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-18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able(tab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leName);</a:t>
            </a:r>
            <a:endParaRPr sz="2400">
              <a:latin typeface="Verdana"/>
              <a:cs typeface="Verdana"/>
            </a:endParaRPr>
          </a:p>
          <a:p>
            <a:pPr marL="768350">
              <a:lnSpc>
                <a:spcPct val="100000"/>
              </a:lnSpc>
              <a:spcBef>
                <a:spcPts val="1425"/>
              </a:spcBef>
            </a:pP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dmin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dele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able(tab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leName);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96713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B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ase 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Jav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编程接口概述</a:t>
            </a:r>
            <a:r>
              <a:rPr sz="3000" b="1" spc="114" dirty="0">
                <a:solidFill>
                  <a:srgbClr val="0070C5"/>
                </a:solidFill>
                <a:latin typeface="微软雅黑"/>
                <a:cs typeface="微软雅黑"/>
              </a:rPr>
              <a:t> 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删除表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344"/>
            <a:ext cx="8213725" cy="437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901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删除表通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过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HBa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seAdm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来操作，删除表之前首先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要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disab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表。这是一个非常耗时的操作，所以不建议频繁删</a:t>
            </a:r>
            <a:r>
              <a:rPr sz="2400" spc="10" dirty="0">
                <a:solidFill>
                  <a:srgbClr val="051821"/>
                </a:solidFill>
                <a:latin typeface="微软雅黑"/>
                <a:cs typeface="微软雅黑"/>
              </a:rPr>
              <a:t>除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表。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disabl</a:t>
            </a:r>
            <a:r>
              <a:rPr sz="2400" spc="-17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abl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dele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abl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分别用来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disabl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delete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表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50"/>
              </a:lnSpc>
              <a:spcBef>
                <a:spcPts val="45"/>
              </a:spcBef>
            </a:pPr>
            <a:endParaRPr sz="2250"/>
          </a:p>
          <a:p>
            <a:pPr marL="12700" marR="15875">
              <a:lnSpc>
                <a:spcPts val="2590"/>
              </a:lnSpc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HBa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seAdm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400" b="1" spc="4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HBa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seAdm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2400" i="1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i="1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i="1" spc="-15" dirty="0">
                <a:solidFill>
                  <a:srgbClr val="051821"/>
                </a:solidFill>
                <a:latin typeface="Verdana"/>
                <a:cs typeface="Verdana"/>
              </a:rPr>
              <a:t>as</a:t>
            </a:r>
            <a:r>
              <a:rPr sz="2400" i="1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i="1" spc="-20" dirty="0">
                <a:solidFill>
                  <a:srgbClr val="051821"/>
                </a:solidFill>
                <a:latin typeface="Verdana"/>
                <a:cs typeface="Verdana"/>
              </a:rPr>
              <a:t>Conf</a:t>
            </a:r>
            <a:r>
              <a:rPr sz="2400" i="1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i="1" spc="-2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);</a:t>
            </a:r>
            <a:endParaRPr sz="2400">
              <a:latin typeface="Verdana"/>
              <a:cs typeface="Verdana"/>
            </a:endParaRPr>
          </a:p>
          <a:p>
            <a:pPr marL="768350" marR="2257425" indent="-756285">
              <a:lnSpc>
                <a:spcPts val="4800"/>
              </a:lnSpc>
              <a:spcBef>
                <a:spcPts val="430"/>
              </a:spcBef>
            </a:pP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b="1" spc="3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Admin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tableExists(tableNa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me))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{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 hA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dmin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.disab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-18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able(tab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leName);</a:t>
            </a:r>
            <a:endParaRPr sz="2400">
              <a:latin typeface="Verdana"/>
              <a:cs typeface="Verdana"/>
            </a:endParaRPr>
          </a:p>
          <a:p>
            <a:pPr marL="768350">
              <a:lnSpc>
                <a:spcPct val="100000"/>
              </a:lnSpc>
              <a:spcBef>
                <a:spcPts val="1425"/>
              </a:spcBef>
            </a:pP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dmin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dele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able(tab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leName);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789210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B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ase 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Jav</a:t>
            </a:r>
            <a:r>
              <a:rPr sz="3000" b="1" spc="0" dirty="0">
                <a:solidFill>
                  <a:srgbClr val="0070C5"/>
                </a:solidFill>
                <a:latin typeface="Verdana"/>
                <a:cs typeface="Verdana"/>
              </a:rPr>
              <a:t>a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编程接口</a:t>
            </a:r>
            <a:r>
              <a:rPr sz="3000" b="1" spc="110" dirty="0">
                <a:solidFill>
                  <a:srgbClr val="0070C5"/>
                </a:solidFill>
                <a:latin typeface="微软雅黑"/>
                <a:cs typeface="微软雅黑"/>
              </a:rPr>
              <a:t> 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查询数据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3829"/>
              </a:lnSpc>
            </a:pPr>
            <a:r>
              <a:rPr sz="1700" dirty="0">
                <a:solidFill>
                  <a:srgbClr val="051821"/>
                </a:solidFill>
                <a:latin typeface="微软雅黑"/>
                <a:cs typeface="微软雅黑"/>
              </a:rPr>
              <a:t>查询分为单条随机查询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和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批量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查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询。 单条查询是通过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row</a:t>
            </a:r>
            <a:r>
              <a:rPr sz="1700" spc="-2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ta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中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查询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某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一行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数据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700" spc="-2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提供</a:t>
            </a:r>
            <a:r>
              <a:rPr sz="1700" spc="-10" dirty="0">
                <a:solidFill>
                  <a:srgbClr val="051821"/>
                </a:solidFill>
                <a:latin typeface="微软雅黑"/>
                <a:cs typeface="微软雅黑"/>
              </a:rPr>
              <a:t>了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et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方法来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完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成单</a:t>
            </a:r>
            <a:endParaRPr sz="1700">
              <a:latin typeface="微软雅黑"/>
              <a:cs typeface="微软雅黑"/>
            </a:endParaRPr>
          </a:p>
          <a:p>
            <a:pPr marL="12700">
              <a:lnSpc>
                <a:spcPts val="1205"/>
              </a:lnSpc>
            </a:pPr>
            <a:r>
              <a:rPr sz="1700" spc="-5" dirty="0">
                <a:solidFill>
                  <a:srgbClr val="051821"/>
                </a:solidFill>
                <a:latin typeface="微软雅黑"/>
                <a:cs typeface="微软雅黑"/>
              </a:rPr>
              <a:t>条查询。</a:t>
            </a:r>
            <a:endParaRPr sz="1700">
              <a:latin typeface="微软雅黑"/>
              <a:cs typeface="微软雅黑"/>
            </a:endParaRPr>
          </a:p>
          <a:p>
            <a:pPr>
              <a:lnSpc>
                <a:spcPts val="2100"/>
              </a:lnSpc>
              <a:spcBef>
                <a:spcPts val="98"/>
              </a:spcBef>
            </a:pPr>
            <a:endParaRPr sz="2100"/>
          </a:p>
          <a:p>
            <a:pPr marL="12700" marR="91440">
              <a:lnSpc>
                <a:spcPts val="1630"/>
              </a:lnSpc>
            </a:pPr>
            <a:r>
              <a:rPr sz="1700" dirty="0">
                <a:solidFill>
                  <a:srgbClr val="051821"/>
                </a:solidFill>
                <a:latin typeface="微软雅黑"/>
                <a:cs typeface="微软雅黑"/>
              </a:rPr>
              <a:t>批量查询是通过制定一</a:t>
            </a:r>
            <a:r>
              <a:rPr sz="1700" spc="-10" dirty="0">
                <a:solidFill>
                  <a:srgbClr val="051821"/>
                </a:solidFill>
                <a:latin typeface="微软雅黑"/>
                <a:cs typeface="微软雅黑"/>
              </a:rPr>
              <a:t>段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row</a:t>
            </a:r>
            <a:r>
              <a:rPr sz="1700" spc="-2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范围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来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查询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1700" spc="-20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7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提供</a:t>
            </a:r>
            <a:r>
              <a:rPr sz="1700" spc="-15" dirty="0">
                <a:solidFill>
                  <a:srgbClr val="051821"/>
                </a:solidFill>
                <a:latin typeface="微软雅黑"/>
                <a:cs typeface="微软雅黑"/>
              </a:rPr>
              <a:t>了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个</a:t>
            </a:r>
            <a:r>
              <a:rPr sz="1700" spc="-1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etScan</a:t>
            </a:r>
            <a:r>
              <a:rPr sz="1700" spc="-1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7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700" spc="-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700" spc="0" dirty="0">
                <a:solidFill>
                  <a:srgbClr val="051821"/>
                </a:solidFill>
                <a:latin typeface="微软雅黑"/>
                <a:cs typeface="微软雅黑"/>
              </a:rPr>
              <a:t>方法来 完成批量查询。</a:t>
            </a:r>
            <a:endParaRPr sz="17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Clr>
                <a:srgbClr val="051821"/>
              </a:buClr>
              <a:buFont typeface="Arial"/>
              <a:buChar char="•"/>
              <a:tabLst>
                <a:tab pos="241300" algn="l"/>
              </a:tabLst>
            </a:pPr>
            <a:r>
              <a:rPr sz="1500" spc="-2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can</a:t>
            </a:r>
            <a:r>
              <a:rPr sz="15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 =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ca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);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Clr>
                <a:srgbClr val="051821"/>
              </a:buClr>
              <a:buFont typeface="Arial"/>
              <a:buChar char="•"/>
              <a:tabLst>
                <a:tab pos="241300" algn="l"/>
              </a:tabLst>
            </a:pP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2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ax</a:t>
            </a:r>
            <a:r>
              <a:rPr sz="1500" spc="-9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si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ons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();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Clr>
                <a:srgbClr val="051821"/>
              </a:buClr>
              <a:buFont typeface="Arial"/>
              <a:buChar char="•"/>
              <a:tabLst>
                <a:tab pos="241300" algn="l"/>
              </a:tabLst>
            </a:pPr>
            <a:r>
              <a:rPr sz="1500" spc="-4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3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e.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ne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r(s);</a:t>
            </a:r>
            <a:endParaRPr sz="15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Clr>
                <a:srgbClr val="051821"/>
              </a:buClr>
              <a:buFont typeface="Arial"/>
              <a:buChar char="•"/>
              <a:tabLst>
                <a:tab pos="241300" algn="l"/>
              </a:tabLst>
            </a:pP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for(</a:t>
            </a:r>
            <a:r>
              <a:rPr sz="1500" spc="-5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su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t 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:ss){</a:t>
            </a:r>
            <a:endParaRPr sz="1500">
              <a:latin typeface="Verdana"/>
              <a:cs typeface="Verdana"/>
            </a:endParaRPr>
          </a:p>
          <a:p>
            <a:pPr marL="508000" indent="-495934">
              <a:lnSpc>
                <a:spcPct val="100000"/>
              </a:lnSpc>
              <a:spcBef>
                <a:spcPts val="540"/>
              </a:spcBef>
              <a:buClr>
                <a:srgbClr val="051821"/>
              </a:buClr>
              <a:buFont typeface="Arial"/>
              <a:buChar char="•"/>
              <a:tabLst>
                <a:tab pos="508000" algn="l"/>
              </a:tabLst>
            </a:pPr>
            <a:r>
              <a:rPr sz="1500" spc="-4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ys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out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pr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(ne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1500" spc="4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ri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ng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1500" spc="-23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4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ow()));</a:t>
            </a:r>
            <a:endParaRPr sz="1500">
              <a:latin typeface="Verdana"/>
              <a:cs typeface="Verdana"/>
            </a:endParaRPr>
          </a:p>
          <a:p>
            <a:pPr marL="508000" indent="-495934">
              <a:lnSpc>
                <a:spcPct val="100000"/>
              </a:lnSpc>
              <a:spcBef>
                <a:spcPts val="540"/>
              </a:spcBef>
              <a:buClr>
                <a:srgbClr val="051821"/>
              </a:buClr>
              <a:buFont typeface="Arial"/>
              <a:buChar char="•"/>
              <a:tabLst>
                <a:tab pos="508000" algn="l"/>
              </a:tabLst>
            </a:pP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for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1500" spc="-6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1500" spc="-9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ue kv:</a:t>
            </a:r>
            <a:r>
              <a:rPr sz="1500" spc="-229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500" spc="-4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1500" spc="-2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()){</a:t>
            </a:r>
            <a:endParaRPr sz="1500">
              <a:latin typeface="Verdana"/>
              <a:cs typeface="Verdana"/>
            </a:endParaRPr>
          </a:p>
          <a:p>
            <a:pPr marL="707390" indent="-695325">
              <a:lnSpc>
                <a:spcPct val="100000"/>
              </a:lnSpc>
              <a:spcBef>
                <a:spcPts val="540"/>
              </a:spcBef>
              <a:buClr>
                <a:srgbClr val="051821"/>
              </a:buClr>
              <a:buFont typeface="Arial"/>
              <a:buChar char="•"/>
              <a:tabLst>
                <a:tab pos="707390" algn="l"/>
              </a:tabLst>
            </a:pPr>
            <a:r>
              <a:rPr sz="1500" spc="-4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ys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out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pr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500" spc="-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(ne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1500" spc="5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ri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ng(k</a:t>
            </a:r>
            <a:r>
              <a:rPr sz="1500" spc="-14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1500" spc="-2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051821"/>
                </a:solidFill>
                <a:latin typeface="Verdana"/>
                <a:cs typeface="Verdana"/>
              </a:rPr>
              <a:t>lumn</a:t>
            </a:r>
            <a:r>
              <a:rPr sz="1500" spc="0" dirty="0">
                <a:solidFill>
                  <a:srgbClr val="051821"/>
                </a:solidFill>
                <a:latin typeface="Verdana"/>
                <a:cs typeface="Verdana"/>
              </a:rPr>
              <a:t>()));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508000" algn="l"/>
              </a:tabLst>
            </a:pPr>
            <a:r>
              <a:rPr sz="150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1500" dirty="0">
                <a:solidFill>
                  <a:srgbClr val="051821"/>
                </a:solidFill>
                <a:latin typeface="Verdana"/>
                <a:cs typeface="Verdana"/>
              </a:rPr>
              <a:t>}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40665" algn="l"/>
              </a:tabLst>
            </a:pPr>
            <a:r>
              <a:rPr sz="150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1500" spc="-10" dirty="0">
                <a:solidFill>
                  <a:srgbClr val="051821"/>
                </a:solidFill>
                <a:latin typeface="Verdana"/>
                <a:cs typeface="Verdana"/>
              </a:rPr>
              <a:t>}</a:t>
            </a:r>
            <a:endParaRPr sz="15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004175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2636838"/>
            <a:ext cx="7510463" cy="1144587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HBase运营维护</a:t>
            </a:r>
          </a:p>
        </p:txBody>
      </p:sp>
      <p:pic>
        <p:nvPicPr>
          <p:cNvPr id="86019" name="Picture 3" descr="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571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025" y="273050"/>
            <a:ext cx="8207375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HBase监控</a:t>
            </a:r>
            <a:endParaRPr lang="zh-CN" altLang="zh-CN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043863" cy="4511675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WEB UI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(自带)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Ganglia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OpenTSDB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Ella</a:t>
            </a: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025" y="-28575"/>
            <a:ext cx="8207375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 WEB UI</a:t>
            </a:r>
          </a:p>
        </p:txBody>
      </p:sp>
      <p:pic>
        <p:nvPicPr>
          <p:cNvPr id="88067" name="Picture 3" descr="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052513"/>
            <a:ext cx="777875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9963" y="49213"/>
            <a:ext cx="7510462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9488"/>
            <a:ext cx="8220075" cy="4602162"/>
          </a:xfrm>
        </p:spPr>
        <p:txBody>
          <a:bodyPr/>
          <a:lstStyle/>
          <a:p>
            <a:pPr marL="390525" indent="-293688" algn="l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Ganglia</a:t>
            </a:r>
          </a:p>
          <a:p>
            <a:pPr marL="390525" indent="-293688" algn="l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609600" y="1628775"/>
          <a:ext cx="7996238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1" r:id="rId3" imgW="11341946" imgH="5685714" progId="PBrush">
                  <p:embed/>
                </p:oleObj>
              </mc:Choice>
              <mc:Fallback>
                <p:oleObj r:id="rId3" imgW="11341946" imgH="568571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28775"/>
                        <a:ext cx="7996238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004175" cy="4457700"/>
          </a:xfrm>
        </p:spPr>
        <p:txBody>
          <a:bodyPr/>
          <a:lstStyle/>
          <a:p>
            <a:pPr marL="390525" indent="-293688" algn="l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OpenTSDB</a:t>
            </a:r>
          </a:p>
          <a:p>
            <a:pPr marL="390525" indent="-293688" algn="l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90115" name="Object 4"/>
          <p:cNvGraphicFramePr>
            <a:graphicFrameLocks noChangeAspect="1"/>
          </p:cNvGraphicFramePr>
          <p:nvPr/>
        </p:nvGraphicFramePr>
        <p:xfrm>
          <a:off x="682625" y="1893888"/>
          <a:ext cx="7851775" cy="394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r:id="rId3" imgW="11632815" imgH="5839640" progId="PBrush">
                  <p:embed/>
                </p:oleObj>
              </mc:Choice>
              <mc:Fallback>
                <p:oleObj r:id="rId3" imgW="11632815" imgH="583964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893888"/>
                        <a:ext cx="7851775" cy="394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9963" y="49213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Monitor</a:t>
            </a:r>
            <a:endParaRPr lang="en-US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606550"/>
            <a:ext cx="8364537" cy="4271963"/>
          </a:xfrm>
        </p:spPr>
        <p:txBody>
          <a:bodyPr tIns="22532"/>
          <a:lstStyle/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hbase-0.94.6.1 old stable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hbase-0.94.7  old stable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hbase-0.94.18  stable version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hbase-0.96  current develop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开发者是Jim Kellerman、Michael Stack和Bryan Duxbury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08038" y="122238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HBase简介与架构</a:t>
            </a:r>
            <a:endParaRPr lang="zh-CN" altLang="zh-CN" sz="3800" b="1" ker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123950"/>
            <a:ext cx="7378700" cy="4192588"/>
          </a:xfrm>
        </p:spPr>
        <p:txBody>
          <a:bodyPr/>
          <a:lstStyle/>
          <a:p>
            <a:pPr marL="390525" indent="-293688" algn="l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Ella：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Table、Region级别监控</a:t>
            </a:r>
          </a:p>
          <a:p>
            <a:pPr marL="390525" indent="-293688" algn="l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1650"/>
            <a:ext cx="808990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9963" y="49213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Monitor</a:t>
            </a:r>
            <a:endParaRPr lang="en-US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123950"/>
            <a:ext cx="8067675" cy="4192588"/>
          </a:xfrm>
        </p:spPr>
        <p:txBody>
          <a:bodyPr/>
          <a:lstStyle/>
          <a:p>
            <a:pPr marL="390525" indent="-293688" algn="l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PhpHBaseAdmin</a:t>
            </a:r>
          </a:p>
          <a:p>
            <a:pPr marL="390525" indent="-293688" algn="l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2163" name="Picture 4" descr="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628775"/>
            <a:ext cx="7851775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9963" y="49213"/>
            <a:ext cx="7510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526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  <a:defRPr/>
            </a:pP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Monitor</a:t>
            </a:r>
            <a:endParaRPr lang="en-US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260350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 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3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运维命令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84313"/>
            <a:ext cx="7378700" cy="3962400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spcBef>
                <a:spcPct val="0"/>
              </a:spcBef>
              <a:spcAft>
                <a:spcPts val="1425"/>
              </a:spcAft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Group name: tools</a:t>
            </a:r>
          </a:p>
          <a:p>
            <a:pPr marL="390525" indent="-293688" algn="l">
              <a:lnSpc>
                <a:spcPct val="150000"/>
              </a:lnSpc>
              <a:spcBef>
                <a:spcPct val="0"/>
              </a:spcBef>
              <a:spcAft>
                <a:spcPts val="1425"/>
              </a:spcAft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Commands:  assign, balance_switch, balancer, close_region, compact, flush, hlog_roll, major_compact, move, split, unassign, zk_dump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510463" cy="792162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 Shell</a:t>
            </a:r>
            <a:endParaRPr lang="zh-CN" altLang="en-US" sz="3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2163" name="Group 3"/>
          <p:cNvGraphicFramePr>
            <a:graphicFrameLocks noGrp="1"/>
          </p:cNvGraphicFramePr>
          <p:nvPr/>
        </p:nvGraphicFramePr>
        <p:xfrm>
          <a:off x="609600" y="1052513"/>
          <a:ext cx="7996238" cy="4895852"/>
        </p:xfrm>
        <a:graphic>
          <a:graphicData uri="http://schemas.openxmlformats.org/drawingml/2006/table">
            <a:tbl>
              <a:tblPr/>
              <a:tblGrid>
                <a:gridCol w="197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7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命令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命令含义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命令使用实例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assign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分配Region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assign 'region1'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balance_switch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启用或关闭负载均衡器，返回结果是当前均衡器状态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balance_switch truebalance_switch false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balancer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触发集群负载均衡器。如果成功运行返回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balancer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close_region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关闭某个Region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close_region 'REGIONNAME'close_region 'REGIONNAME', 'SERVER_NAME'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compact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合并表或Region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compact 't1'compact 'r1', 'c1'compact 't1', 'c1'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flush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Flush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flush 'TABLENAME'flush 'REGIONNAME'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hlog_roll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HLog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hlog_roll 'REGIONSERVERNAME'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major_compact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大合并表或Region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major_compact 't1'major_compact 'r1', 'c1'major_compact 't1', 'c1'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move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移动Region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move 'ENCODED_REGIONNAME'move 'ENCODED_REGIONNAME', 'SERVER_NAME'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split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分裂表或Region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split 'tableName'split 'regionName' # format: 'tableName,startKey,id'split 'tableName', 'splitKey'split 'regionName', 'splitKey'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unassign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解除指定某个Region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unassign 'REGIONNAME'unassign 'REGIONNAME', true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zk_dump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打印输出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zk_dump</a:t>
                      </a:r>
                    </a:p>
                  </a:txBody>
                  <a:tcPr marL="91447" marR="91447" horzOverflow="overflow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2636838"/>
            <a:ext cx="7510463" cy="1144587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5235" name="Picture 3" descr="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2571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260350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3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339850"/>
            <a:ext cx="7378700" cy="3976688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hbase-0.94.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/conf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regionservers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-- region hostname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hbase-site.xml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 hbase configuration</a:t>
            </a:r>
          </a:p>
          <a:p>
            <a:pPr marL="390525" indent="-293688" algn="l">
              <a:lnSpc>
                <a:spcPct val="150000"/>
              </a:lnSpc>
              <a:buClr>
                <a:srgbClr val="800000"/>
              </a:buClr>
              <a:buSzPct val="45000"/>
              <a:buFont typeface="Wingdings" panose="05000000000000000000" pitchFamily="2" charset="2"/>
              <a:buChar char="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hbase-env.sh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-- environment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260350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regionservers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378700" cy="3760788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配置所有的RS的hostname列表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（1）可以不配置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（2）使用start-hbase.sh命令必须配置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260350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regionservers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339850"/>
            <a:ext cx="7378700" cy="3976688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示例：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cat conf/regionservers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hbase-rs1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hbase-rs2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hbase-rs3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265113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hbase-site.xml</a:t>
            </a:r>
            <a:endParaRPr lang="zh-CN" altLang="en-US" sz="3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339850"/>
            <a:ext cx="7378700" cy="3976688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主要的配置参数文件，包含所有hbase相关的细节参数：HDFS、端口、日志、客户端、RegionServer、Master、Region、Store级别、zk、安全等等</a:t>
            </a:r>
          </a:p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详细见 src/main/resources/hbase-default.xml文件，课堂讲解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260350"/>
            <a:ext cx="7510463" cy="1146175"/>
          </a:xfrm>
        </p:spPr>
        <p:txBody>
          <a:bodyPr tIns="35268"/>
          <a:lstStyle/>
          <a:p>
            <a:pPr>
              <a:tabLst>
                <a:tab pos="0" algn="l"/>
                <a:tab pos="406400" algn="l"/>
                <a:tab pos="812800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7125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0650" algn="l"/>
                <a:tab pos="8148638" algn="l"/>
              </a:tabLst>
            </a:pP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3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site</a:t>
            </a:r>
            <a:r>
              <a:rPr lang="zh-CN" altLang="en-US" sz="3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.xml</a:t>
            </a:r>
            <a:endParaRPr lang="zh-CN" altLang="en-US" sz="3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339850"/>
            <a:ext cx="7378700" cy="3976688"/>
          </a:xfrm>
        </p:spPr>
        <p:txBody>
          <a:bodyPr/>
          <a:lstStyle/>
          <a:p>
            <a:pPr marL="390525" indent="-293688" algn="l">
              <a:lnSpc>
                <a:spcPct val="150000"/>
              </a:lnSpc>
              <a:buSzPct val="45000"/>
              <a:tabLst>
                <a:tab pos="390525" algn="l"/>
                <a:tab pos="485775" algn="l"/>
                <a:tab pos="892175" algn="l"/>
                <a:tab pos="1300163" algn="l"/>
                <a:tab pos="1708150" algn="l"/>
                <a:tab pos="2114550" algn="l"/>
                <a:tab pos="2522538" algn="l"/>
                <a:tab pos="2930525" algn="l"/>
                <a:tab pos="3338513" algn="l"/>
                <a:tab pos="3744913" algn="l"/>
                <a:tab pos="4152900" algn="l"/>
                <a:tab pos="4560888" algn="l"/>
                <a:tab pos="4968875" algn="l"/>
                <a:tab pos="5375275" algn="l"/>
                <a:tab pos="5783263" algn="l"/>
                <a:tab pos="6191250" algn="l"/>
                <a:tab pos="6597650" algn="l"/>
                <a:tab pos="7005638" algn="l"/>
                <a:tab pos="7413625" algn="l"/>
                <a:tab pos="7820025" algn="l"/>
                <a:tab pos="8228013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主要的配置参数文件，包含所有hbase相关的细节参数：HDFS、端口、日志、客户端、RegionServer、Master、Region、Store级别、zk、安全等等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mpany2">
  <a:themeElements>
    <a:clrScheme name="company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ompany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3741</Words>
  <Application>Microsoft Office PowerPoint</Application>
  <PresentationFormat>全屏显示(4:3)</PresentationFormat>
  <Paragraphs>557</Paragraphs>
  <Slides>107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18" baseType="lpstr">
      <vt:lpstr>Arial Unicode MS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Wingdings</vt:lpstr>
      <vt:lpstr>company2</vt:lpstr>
      <vt:lpstr>Bitmap Image</vt:lpstr>
      <vt:lpstr>PowerPoint 演示文稿</vt:lpstr>
      <vt:lpstr>主要内容</vt:lpstr>
      <vt:lpstr>HBase架构原理-基本概念</vt:lpstr>
      <vt:lpstr>HBase简介与架构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HBase使用场景</vt:lpstr>
      <vt:lpstr>PowerPoint 演示文稿</vt:lpstr>
      <vt:lpstr>PowerPoint 演示文稿</vt:lpstr>
      <vt:lpstr>HBase简介与架构-HMaster</vt:lpstr>
      <vt:lpstr>HBase简介与架构-HRegionServer</vt:lpstr>
      <vt:lpstr>HBase简介与架构-HRegionServer</vt:lpstr>
      <vt:lpstr>PowerPoint 演示文稿</vt:lpstr>
      <vt:lpstr>PowerPoint 演示文稿</vt:lpstr>
      <vt:lpstr>HBase简介与架构-数据逻辑结构</vt:lpstr>
      <vt:lpstr>HBase简介与架构-数据逻辑结构</vt:lpstr>
      <vt:lpstr>HBase架构原理-核心知识点</vt:lpstr>
      <vt:lpstr>HBase核心知识点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HBase核心知识点</vt:lpstr>
      <vt:lpstr>PowerPoint 演示文稿</vt:lpstr>
      <vt:lpstr>HBase核心知识点</vt:lpstr>
      <vt:lpstr>HBase核心知识点</vt:lpstr>
      <vt:lpstr>HBase核心知识点</vt:lpstr>
      <vt:lpstr>HBase核心知识点</vt:lpstr>
      <vt:lpstr>HBase核心知识点</vt:lpstr>
      <vt:lpstr>HBase高级应用</vt:lpstr>
      <vt:lpstr>HBase高级应用简单介绍</vt:lpstr>
      <vt:lpstr>HBase高级应用简单介绍</vt:lpstr>
      <vt:lpstr>HBase高级应用简单介绍</vt:lpstr>
      <vt:lpstr>HBase高级应用简单介绍</vt:lpstr>
      <vt:lpstr>HBase高级应用简单介绍</vt:lpstr>
      <vt:lpstr>HBase高级应用简单介绍</vt:lpstr>
      <vt:lpstr>安装部署</vt:lpstr>
      <vt:lpstr>安装部署-预装</vt:lpstr>
      <vt:lpstr>安装部署-install</vt:lpstr>
      <vt:lpstr>安装部署-install</vt:lpstr>
      <vt:lpstr>安装部署-deploy</vt:lpstr>
      <vt:lpstr>安装部署-deploy</vt:lpstr>
      <vt:lpstr>安装部署-deploy</vt:lpstr>
      <vt:lpstr>安装部署-run</vt:lpstr>
      <vt:lpstr>安装部署-run</vt:lpstr>
      <vt:lpstr>安装部署-run</vt:lpstr>
      <vt:lpstr>安装部署-启动顺序</vt:lpstr>
      <vt:lpstr>开发设计</vt:lpstr>
      <vt:lpstr>支持多种访问模式</vt:lpstr>
      <vt:lpstr>常用接口</vt:lpstr>
      <vt:lpstr>常用接口-shell&amp;native java</vt:lpstr>
      <vt:lpstr>开发设计</vt:lpstr>
      <vt:lpstr>开发设计</vt:lpstr>
      <vt:lpstr>开发设计</vt:lpstr>
      <vt:lpstr>PowerPoint 演示文稿</vt:lpstr>
      <vt:lpstr>开发设计</vt:lpstr>
      <vt:lpstr>开发设计</vt:lpstr>
      <vt:lpstr>常用接口-thrift</vt:lpstr>
      <vt:lpstr>PowerPoint 演示文稿</vt:lpstr>
      <vt:lpstr>常用接口-thrift</vt:lpstr>
      <vt:lpstr>常用接口-Mapreduce/hive/pig</vt:lpstr>
      <vt:lpstr>PowerPoint 演示文稿</vt:lpstr>
      <vt:lpstr>HBase Java编程接口概述 HBaseConfiguration</vt:lpstr>
      <vt:lpstr>HBase Java编程接口概述 创建表</vt:lpstr>
      <vt:lpstr>HBase Java编程接口概述 删除表</vt:lpstr>
      <vt:lpstr>HBase Java编程接口概述 删除表</vt:lpstr>
      <vt:lpstr>HBase Java编程接口 查询数据</vt:lpstr>
      <vt:lpstr>HBase运营维护</vt:lpstr>
      <vt:lpstr>HBase监控</vt:lpstr>
      <vt:lpstr>Master WEB UI</vt:lpstr>
      <vt:lpstr>Monitor</vt:lpstr>
      <vt:lpstr>PowerPoint 演示文稿</vt:lpstr>
      <vt:lpstr>PowerPoint 演示文稿</vt:lpstr>
      <vt:lpstr>PowerPoint 演示文稿</vt:lpstr>
      <vt:lpstr>HBase Shell运维命令</vt:lpstr>
      <vt:lpstr>HBase Shell</vt:lpstr>
      <vt:lpstr>参数配置</vt:lpstr>
      <vt:lpstr>HBase Shell</vt:lpstr>
      <vt:lpstr>regionservers</vt:lpstr>
      <vt:lpstr>regionservers</vt:lpstr>
      <vt:lpstr>hbase-site.xml</vt:lpstr>
      <vt:lpstr>hbase-site.xml</vt:lpstr>
      <vt:lpstr>hbase-env.sh</vt:lpstr>
      <vt:lpstr>案例剖析</vt:lpstr>
      <vt:lpstr>案例剖析</vt:lpstr>
      <vt:lpstr>用户属性库（推荐、广告）</vt:lpstr>
      <vt:lpstr>用户属性库（推荐、广告）</vt:lpstr>
      <vt:lpstr>实时计算系统</vt:lpstr>
      <vt:lpstr>实时计算系统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武永亮</cp:lastModifiedBy>
  <cp:revision>34</cp:revision>
  <dcterms:modified xsi:type="dcterms:W3CDTF">2017-02-15T07:00:40Z</dcterms:modified>
</cp:coreProperties>
</file>