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1"/>
  </p:notesMasterIdLst>
  <p:sldIdLst>
    <p:sldId id="1872" r:id="rId2"/>
    <p:sldId id="1873" r:id="rId3"/>
    <p:sldId id="1874" r:id="rId4"/>
    <p:sldId id="1875" r:id="rId5"/>
    <p:sldId id="1876" r:id="rId6"/>
    <p:sldId id="1877" r:id="rId7"/>
    <p:sldId id="1878" r:id="rId8"/>
    <p:sldId id="1879" r:id="rId9"/>
    <p:sldId id="1880" r:id="rId10"/>
    <p:sldId id="1881" r:id="rId11"/>
    <p:sldId id="1882" r:id="rId12"/>
    <p:sldId id="1883" r:id="rId13"/>
    <p:sldId id="1884" r:id="rId14"/>
    <p:sldId id="1885" r:id="rId15"/>
    <p:sldId id="1886" r:id="rId16"/>
    <p:sldId id="1887" r:id="rId17"/>
    <p:sldId id="1888" r:id="rId18"/>
    <p:sldId id="1889" r:id="rId19"/>
    <p:sldId id="1890" r:id="rId20"/>
    <p:sldId id="1891" r:id="rId21"/>
    <p:sldId id="1892" r:id="rId22"/>
    <p:sldId id="1893" r:id="rId23"/>
    <p:sldId id="1894" r:id="rId24"/>
    <p:sldId id="1895" r:id="rId25"/>
    <p:sldId id="1896" r:id="rId26"/>
    <p:sldId id="1897" r:id="rId27"/>
    <p:sldId id="1898" r:id="rId28"/>
    <p:sldId id="1899" r:id="rId29"/>
    <p:sldId id="1900" r:id="rId30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8" y="324"/>
      </p:cViewPr>
      <p:guideLst>
        <p:guide orient="horz" pos="2160"/>
        <p:guide pos="2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B4EC4AD-2A52-4C42-97D3-A3DCA6428481}" type="datetime1">
              <a:rPr lang="zh-CN" altLang="en-US"/>
              <a:pPr/>
              <a:t>2017/2/15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Rot="1" noChangeAspect="1" noChangeArrowheads="1"/>
          </p:cNvSpPr>
          <p:nvPr/>
        </p:nvSpPr>
        <p:spPr bwMode="auto">
          <a:xfrm>
            <a:off x="676275" y="4721225"/>
            <a:ext cx="5408613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289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2450"/>
            <a:ext cx="29305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00808D3-F774-483D-A826-A27840189EC8}" type="slidenum">
              <a:rPr lang="zh-CN" altLang="en-US"/>
              <a:pPr/>
              <a:t>‹#›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544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707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949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8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44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022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4438"/>
            <a:ext cx="4038600" cy="4911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4438"/>
            <a:ext cx="4038600" cy="4911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55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922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813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4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541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红色块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12888" y="2711450"/>
            <a:ext cx="6858000" cy="646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600" b="1" dirty="0" err="1">
                <a:solidFill>
                  <a:schemeClr val="bg1"/>
                </a:solidFill>
                <a:sym typeface="宋体" panose="02010600030101010101" pitchFamily="2" charset="-122"/>
              </a:rPr>
              <a:t>ZooKeeper</a:t>
            </a:r>
            <a:r>
              <a:rPr lang="zh-CN" altLang="en-US" sz="3600" b="1" dirty="0">
                <a:solidFill>
                  <a:schemeClr val="bg1"/>
                </a:solidFill>
                <a:sym typeface="宋体" panose="02010600030101010101" pitchFamily="2" charset="-122"/>
              </a:rPr>
              <a:t>的操作与编程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命令行工具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70329"/>
            <a:ext cx="3453765" cy="1746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806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zkCli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–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er master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2181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命令可以列出支持的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命令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5757" y="1370329"/>
            <a:ext cx="5184647" cy="4080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86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的命令操作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344"/>
            <a:ext cx="268541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099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使用</a:t>
            </a:r>
            <a:r>
              <a:rPr sz="2400" spc="14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ls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命令来查看 当前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所包含的内容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5395" y="3062223"/>
            <a:ext cx="633412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8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的操作命</a:t>
            </a:r>
            <a:r>
              <a:rPr sz="3000" b="1" spc="5" dirty="0">
                <a:solidFill>
                  <a:srgbClr val="0070C5"/>
                </a:solidFill>
                <a:latin typeface="微软雅黑"/>
                <a:cs typeface="微软雅黑"/>
              </a:rPr>
              <a:t>令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670" y="1362344"/>
            <a:ext cx="8608695" cy="175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99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创建一个新的</a:t>
            </a:r>
            <a:r>
              <a:rPr sz="2400" spc="14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，使用</a:t>
            </a:r>
            <a:r>
              <a:rPr sz="2400" spc="12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eate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/</a:t>
            </a:r>
            <a:r>
              <a:rPr sz="2400" spc="-40" dirty="0">
                <a:solidFill>
                  <a:srgbClr val="051821"/>
                </a:solidFill>
                <a:latin typeface="Verdana"/>
                <a:cs typeface="Verdana"/>
              </a:rPr>
              <a:t>my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dat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IntelData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。这 个命令创建了一个新的</a:t>
            </a:r>
            <a:r>
              <a:rPr sz="2400" spc="14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节点“</a:t>
            </a:r>
            <a:r>
              <a:rPr sz="2400" spc="-40" dirty="0">
                <a:solidFill>
                  <a:srgbClr val="051821"/>
                </a:solidFill>
                <a:latin typeface="Verdana"/>
                <a:cs typeface="Verdana"/>
              </a:rPr>
              <a:t>my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dat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”以及与它关联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的字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符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串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IntelD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ta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运行</a:t>
            </a:r>
            <a:r>
              <a:rPr sz="2400" spc="14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ge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命令获得数据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6902" y="3429000"/>
            <a:ext cx="5895975" cy="342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07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77114"/>
            <a:ext cx="449897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的命令操</a:t>
            </a:r>
            <a:r>
              <a:rPr sz="3000" b="1" spc="5" dirty="0">
                <a:solidFill>
                  <a:srgbClr val="0070C5"/>
                </a:solidFill>
                <a:latin typeface="微软雅黑"/>
                <a:cs typeface="微软雅黑"/>
              </a:rPr>
              <a:t>作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3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7249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通过</a:t>
            </a:r>
            <a:r>
              <a:rPr sz="2400" spc="14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命令来对</a:t>
            </a:r>
            <a:r>
              <a:rPr sz="2400" spc="14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40" dirty="0">
                <a:solidFill>
                  <a:srgbClr val="051821"/>
                </a:solidFill>
                <a:latin typeface="Verdana"/>
                <a:cs typeface="Verdana"/>
              </a:rPr>
              <a:t>my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dat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所关联的字符串进行设置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044" y="2066925"/>
            <a:ext cx="6334125" cy="4791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48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77114"/>
            <a:ext cx="449897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的命令操</a:t>
            </a:r>
            <a:r>
              <a:rPr sz="3000" b="1" spc="5" dirty="0">
                <a:solidFill>
                  <a:srgbClr val="0070C5"/>
                </a:solidFill>
                <a:latin typeface="微软雅黑"/>
                <a:cs typeface="微软雅黑"/>
              </a:rPr>
              <a:t>作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4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删除命令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2625" y="3014598"/>
            <a:ext cx="5238750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74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的编程接口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5250"/>
            <a:ext cx="8267700" cy="252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8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pe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API</a:t>
            </a:r>
            <a:r>
              <a:rPr sz="16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包含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5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个包：</a:t>
            </a:r>
            <a:r>
              <a:rPr sz="1600" spc="10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g.apac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2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6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g.apac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2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ep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3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data</a:t>
            </a:r>
            <a:r>
              <a:rPr sz="1600" spc="7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600" spc="9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g.apac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6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2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pe</a:t>
            </a:r>
            <a:r>
              <a:rPr sz="1600" spc="-2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ser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29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quo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6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1600" spc="9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rg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ap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600" spc="-2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2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1600" spc="-2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.u</a:t>
            </a:r>
            <a:r>
              <a:rPr sz="1600" spc="-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ade</a:t>
            </a:r>
            <a:r>
              <a:rPr sz="16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051821"/>
                </a:solidFill>
                <a:latin typeface="微软雅黑"/>
                <a:cs typeface="微软雅黑"/>
              </a:rPr>
              <a:t>其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中</a:t>
            </a:r>
            <a:r>
              <a:rPr sz="1600" spc="10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org.apa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e.</a:t>
            </a:r>
            <a:r>
              <a:rPr sz="1600" spc="-2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er</a:t>
            </a:r>
            <a:r>
              <a:rPr sz="1600" spc="6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51821"/>
                </a:solidFill>
                <a:latin typeface="微软雅黑"/>
                <a:cs typeface="微软雅黑"/>
              </a:rPr>
              <a:t>包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含</a:t>
            </a:r>
            <a:r>
              <a:rPr sz="1600" spc="8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7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8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pe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5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51821"/>
                </a:solidFill>
                <a:latin typeface="微软雅黑"/>
                <a:cs typeface="微软雅黑"/>
              </a:rPr>
              <a:t>类是编程时最常用的类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文件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ts val="2100"/>
              </a:lnSpc>
              <a:spcBef>
                <a:spcPts val="96"/>
              </a:spcBef>
            </a:pPr>
            <a:endParaRPr sz="2100"/>
          </a:p>
          <a:p>
            <a:pPr marL="12700" marR="27305">
              <a:lnSpc>
                <a:spcPct val="100000"/>
              </a:lnSpc>
            </a:pP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为了使用</a:t>
            </a:r>
            <a:r>
              <a:rPr sz="1600" spc="10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8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per</a:t>
            </a:r>
            <a:r>
              <a:rPr sz="1600" spc="5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服务，应用程序首先创建一个</a:t>
            </a:r>
            <a:r>
              <a:rPr sz="16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1600" spc="6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实例，与</a:t>
            </a:r>
            <a:r>
              <a:rPr sz="16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8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per</a:t>
            </a:r>
            <a:r>
              <a:rPr sz="1600" spc="6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51821"/>
                </a:solidFill>
                <a:latin typeface="微软雅黑"/>
                <a:cs typeface="微软雅黑"/>
              </a:rPr>
              <a:t>服务 建立起连接，</a:t>
            </a:r>
            <a:r>
              <a:rPr sz="1600" spc="114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8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per</a:t>
            </a:r>
            <a:r>
              <a:rPr sz="1600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系统将会分配给此连接回话一个</a:t>
            </a:r>
            <a:r>
              <a:rPr sz="1600" spc="15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6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值，客户端会周期地向服务 器发送心跳来维持会话的</a:t>
            </a:r>
            <a:r>
              <a:rPr sz="1600" spc="-15" dirty="0">
                <a:solidFill>
                  <a:srgbClr val="051821"/>
                </a:solidFill>
                <a:latin typeface="微软雅黑"/>
                <a:cs typeface="微软雅黑"/>
              </a:rPr>
              <a:t>连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接，并</a:t>
            </a:r>
            <a:r>
              <a:rPr sz="1600" spc="-10" dirty="0">
                <a:solidFill>
                  <a:srgbClr val="051821"/>
                </a:solidFill>
                <a:latin typeface="微软雅黑"/>
                <a:cs typeface="微软雅黑"/>
              </a:rPr>
              <a:t>调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1600" spc="15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16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600" spc="-8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pe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600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51821"/>
                </a:solidFill>
                <a:latin typeface="Verdana"/>
                <a:cs typeface="Verdana"/>
              </a:rPr>
              <a:t>API</a:t>
            </a:r>
            <a:r>
              <a:rPr sz="16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来做相应的处理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10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与命令行提供的功能类似，</a:t>
            </a:r>
            <a:r>
              <a:rPr sz="1600" spc="-15" dirty="0">
                <a:solidFill>
                  <a:srgbClr val="051821"/>
                </a:solidFill>
                <a:latin typeface="Verdana"/>
                <a:cs typeface="Verdana"/>
              </a:rPr>
              <a:t>API</a:t>
            </a:r>
            <a:r>
              <a:rPr sz="1600" spc="-10" dirty="0">
                <a:solidFill>
                  <a:srgbClr val="051821"/>
                </a:solidFill>
                <a:latin typeface="微软雅黑"/>
                <a:cs typeface="微软雅黑"/>
              </a:rPr>
              <a:t>也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1600" spc="-10" dirty="0">
                <a:solidFill>
                  <a:srgbClr val="051821"/>
                </a:solidFill>
                <a:latin typeface="微软雅黑"/>
                <a:cs typeface="微软雅黑"/>
              </a:rPr>
              <a:t>类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似的</a:t>
            </a:r>
            <a:r>
              <a:rPr sz="1600" spc="-10" dirty="0">
                <a:solidFill>
                  <a:srgbClr val="051821"/>
                </a:solidFill>
                <a:latin typeface="微软雅黑"/>
                <a:cs typeface="微软雅黑"/>
              </a:rPr>
              <a:t>功</a:t>
            </a:r>
            <a:r>
              <a:rPr sz="1600" spc="-20" dirty="0">
                <a:solidFill>
                  <a:srgbClr val="051821"/>
                </a:solidFill>
                <a:latin typeface="微软雅黑"/>
                <a:cs typeface="微软雅黑"/>
              </a:rPr>
              <a:t>能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4411" y="4031234"/>
          <a:ext cx="82037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功能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878787"/>
                      </a:solidFill>
                      <a:prstDash val="solid"/>
                    </a:lnL>
                    <a:lnR w="12700">
                      <a:solidFill>
                        <a:srgbClr val="878787"/>
                      </a:solidFill>
                      <a:prstDash val="solid"/>
                    </a:lnR>
                    <a:lnT w="12700">
                      <a:solidFill>
                        <a:srgbClr val="878787"/>
                      </a:solidFill>
                      <a:prstDash val="solid"/>
                    </a:lnT>
                    <a:lnB w="12700">
                      <a:solidFill>
                        <a:srgbClr val="878787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878787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176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cr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ate	</a:t>
                      </a:r>
                      <a:r>
                        <a:rPr sz="2700" spc="-7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在本地目录树中创建一个节点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ele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删除一个节点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sts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测试本地是否存在目标节点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/s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ata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从目标节点上读取</a:t>
                      </a:r>
                      <a:r>
                        <a:rPr sz="2700" spc="157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写数据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/s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获取</a:t>
                      </a:r>
                      <a:r>
                        <a:rPr sz="2700" spc="15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设置目标节点访问控制列表信息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et</a:t>
                      </a:r>
                      <a:r>
                        <a:rPr sz="1800" spc="1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ch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il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n	</a:t>
                      </a:r>
                      <a:r>
                        <a:rPr sz="2700" spc="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检索一个子节点上的列表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887980" algn="l"/>
                        </a:tabLst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sync	</a:t>
                      </a:r>
                      <a:r>
                        <a:rPr sz="2700" baseline="1543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等待要被传送的数据</a:t>
                      </a:r>
                      <a:endParaRPr sz="2700" baseline="1543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88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的客户端工作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8366125" cy="3411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4960">
              <a:lnSpc>
                <a:spcPct val="100000"/>
              </a:lnSpc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与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服务端进行通信，包括：连接，发送消息， 接受消息。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发送心跳信息，保持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与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8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per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服务端的有效连接与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Sessi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的有效性。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3"/>
              </a:spcBef>
            </a:pPr>
            <a:endParaRPr sz="2150"/>
          </a:p>
          <a:p>
            <a:pPr marL="12700" marR="6350">
              <a:lnSpc>
                <a:spcPct val="100099"/>
              </a:lnSpc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错误处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理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，如果客户端当前连接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服务端失效， 自动切换到另一台有效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服务端。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7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管理</a:t>
            </a:r>
            <a:r>
              <a:rPr sz="2400" spc="-145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atche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，处理异常调用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-145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atche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3906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Verdana"/>
                <a:cs typeface="Verdana"/>
              </a:rPr>
              <a:t>ZooKeepe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-5" dirty="0">
                <a:solidFill>
                  <a:srgbClr val="0070C5"/>
                </a:solidFill>
                <a:latin typeface="微软雅黑"/>
                <a:cs typeface="微软雅黑"/>
              </a:rPr>
              <a:t>代码举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例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1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867" y="1506218"/>
            <a:ext cx="7094358" cy="451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718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57200" y="365324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0070C5"/>
                </a:solidFill>
                <a:latin typeface="Verdana"/>
                <a:cs typeface="Verdana"/>
              </a:rPr>
              <a:t>ZooKeepe</a:t>
            </a:r>
            <a:r>
              <a:rPr lang="en-US" altLang="zh-CN" sz="4000" b="1" spc="-5" dirty="0" err="1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lang="zh-CN" altLang="en-US" sz="4000" b="1" spc="-5" dirty="0">
                <a:solidFill>
                  <a:srgbClr val="0070C5"/>
                </a:solidFill>
                <a:cs typeface="微软雅黑"/>
              </a:rPr>
              <a:t>代码举</a:t>
            </a:r>
            <a:r>
              <a:rPr lang="zh-CN" altLang="en-US" sz="4000" b="1" dirty="0">
                <a:solidFill>
                  <a:srgbClr val="0070C5"/>
                </a:solidFill>
                <a:cs typeface="微软雅黑"/>
              </a:rPr>
              <a:t>例</a:t>
            </a:r>
            <a:r>
              <a:rPr lang="en-US" altLang="zh-CN" sz="4000" b="1" dirty="0">
                <a:solidFill>
                  <a:srgbClr val="0070C5"/>
                </a:solidFill>
                <a:latin typeface="Verdana"/>
                <a:cs typeface="Verdana"/>
              </a:rPr>
              <a:t>2</a:t>
            </a:r>
            <a:endParaRPr sz="3800" dirty="0">
              <a:latin typeface="Courier New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2875"/>
            <a:ext cx="88677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Verdana"/>
                <a:cs typeface="Verdana"/>
              </a:rPr>
              <a:t>ZooKeepe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-5" dirty="0">
                <a:solidFill>
                  <a:srgbClr val="0070C5"/>
                </a:solidFill>
                <a:latin typeface="微软雅黑"/>
                <a:cs typeface="微软雅黑"/>
              </a:rPr>
              <a:t>示例代码的执行结果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129" y="2077847"/>
            <a:ext cx="8747760" cy="2494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79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简介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0678"/>
            <a:ext cx="8280400" cy="438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>
              <a:lnSpc>
                <a:spcPts val="1639"/>
              </a:lnSpc>
            </a:pP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从前面的原理章节中，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我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们知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道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分布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式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程序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需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要一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定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的协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功能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以便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能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够在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多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个运行 的进程之间建立联系</a:t>
            </a:r>
            <a:endParaRPr sz="1700" dirty="0">
              <a:latin typeface="微软雅黑"/>
              <a:cs typeface="微软雅黑"/>
            </a:endParaRPr>
          </a:p>
          <a:p>
            <a:pPr marL="12700">
              <a:lnSpc>
                <a:spcPts val="1625"/>
              </a:lnSpc>
              <a:spcBef>
                <a:spcPts val="545"/>
              </a:spcBef>
              <a:tabLst>
                <a:tab pos="240665" algn="l"/>
              </a:tabLst>
            </a:pPr>
            <a:r>
              <a:rPr sz="15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500" dirty="0">
                <a:solidFill>
                  <a:srgbClr val="051821"/>
                </a:solidFill>
                <a:latin typeface="微软雅黑"/>
                <a:cs typeface="微软雅黑"/>
              </a:rPr>
              <a:t>其中一个重要的协同功能就是进行分布式锁，这样就可以在多个应用程序进行共享资源访问的时</a:t>
            </a:r>
            <a:endParaRPr sz="1500" dirty="0">
              <a:latin typeface="微软雅黑"/>
              <a:cs typeface="微软雅黑"/>
            </a:endParaRPr>
          </a:p>
          <a:p>
            <a:pPr marL="241300">
              <a:lnSpc>
                <a:spcPts val="1625"/>
              </a:lnSpc>
            </a:pP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候起到保护作用</a:t>
            </a:r>
            <a:endParaRPr sz="1500" dirty="0">
              <a:latin typeface="微软雅黑"/>
              <a:cs typeface="微软雅黑"/>
            </a:endParaRPr>
          </a:p>
          <a:p>
            <a:pPr>
              <a:lnSpc>
                <a:spcPts val="2100"/>
              </a:lnSpc>
              <a:spcBef>
                <a:spcPts val="78"/>
              </a:spcBef>
            </a:pPr>
            <a:endParaRPr sz="2100" dirty="0"/>
          </a:p>
          <a:p>
            <a:pPr marL="12700" marR="187960">
              <a:lnSpc>
                <a:spcPts val="1630"/>
              </a:lnSpc>
            </a:pP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就是一个为分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布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式应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程序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进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行协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调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的服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务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，这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样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的话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每一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分布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式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的 应用程序如果需要进行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协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调的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话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就可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以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直接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使</a:t>
            </a:r>
            <a:r>
              <a:rPr sz="1700" spc="5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所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服务</a:t>
            </a:r>
            <a:endParaRPr sz="1700" dirty="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9"/>
              </a:spcBef>
            </a:pPr>
            <a:endParaRPr sz="2200" dirty="0"/>
          </a:p>
          <a:p>
            <a:pPr marL="12700" marR="106045">
              <a:lnSpc>
                <a:spcPts val="1630"/>
              </a:lnSpc>
            </a:pP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提供了一系列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布式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系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统的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基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本服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务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或者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可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以基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于</a:t>
            </a: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完成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布式 系统的基本服务：同步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、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配置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管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理、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组和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命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名</a:t>
            </a:r>
            <a:endParaRPr sz="1700" dirty="0">
              <a:latin typeface="微软雅黑"/>
              <a:cs typeface="微软雅黑"/>
            </a:endParaRPr>
          </a:p>
          <a:p>
            <a:pPr>
              <a:lnSpc>
                <a:spcPts val="1800"/>
              </a:lnSpc>
              <a:spcBef>
                <a:spcPts val="3"/>
              </a:spcBef>
            </a:pPr>
            <a:endParaRPr sz="1800" dirty="0"/>
          </a:p>
          <a:p>
            <a:pPr marL="12700">
              <a:lnSpc>
                <a:spcPts val="1835"/>
              </a:lnSpc>
            </a:pP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一个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易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于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编程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环境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实现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一个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简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化的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文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件系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统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，提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供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类似</a:t>
            </a:r>
            <a:r>
              <a:rPr sz="17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目</a:t>
            </a:r>
            <a:endParaRPr sz="1700" dirty="0">
              <a:latin typeface="微软雅黑"/>
              <a:cs typeface="微软雅黑"/>
            </a:endParaRPr>
          </a:p>
          <a:p>
            <a:pPr marL="12700">
              <a:lnSpc>
                <a:spcPts val="1835"/>
              </a:lnSpc>
            </a:pP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录树结构</a:t>
            </a:r>
            <a:endParaRPr sz="1700" dirty="0">
              <a:latin typeface="微软雅黑"/>
              <a:cs typeface="微软雅黑"/>
            </a:endParaRPr>
          </a:p>
          <a:p>
            <a:pPr marL="12700" marR="6350">
              <a:lnSpc>
                <a:spcPts val="3840"/>
              </a:lnSpc>
              <a:spcBef>
                <a:spcPts val="415"/>
              </a:spcBef>
            </a:pP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使用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-4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编写，支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持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了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-5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以及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语言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绑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定 分布式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协调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服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务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coor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dinatio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非常容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易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出错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出错之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后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也很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难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恢复，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例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如死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锁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状态，</a:t>
            </a:r>
            <a:endParaRPr sz="1700" dirty="0">
              <a:latin typeface="微软雅黑"/>
              <a:cs typeface="微软雅黑"/>
            </a:endParaRPr>
          </a:p>
          <a:p>
            <a:pPr marL="12700">
              <a:lnSpc>
                <a:spcPts val="1000"/>
              </a:lnSpc>
            </a:pP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或者出现资源竞争状态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通</a:t>
            </a:r>
            <a:r>
              <a:rPr sz="1700" spc="5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1700" spc="-6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可以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以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良好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编程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接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口将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程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序员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从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自己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造</a:t>
            </a:r>
            <a:endParaRPr sz="1700" dirty="0">
              <a:latin typeface="微软雅黑"/>
              <a:cs typeface="微软雅黑"/>
            </a:endParaRPr>
          </a:p>
          <a:p>
            <a:pPr marL="12700">
              <a:lnSpc>
                <a:spcPts val="1835"/>
              </a:lnSpc>
            </a:pP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协调服务的负担中解放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出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来</a:t>
            </a:r>
            <a:endParaRPr sz="17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4756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34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ZNo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d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51381"/>
            <a:ext cx="8559800" cy="454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9880">
              <a:lnSpc>
                <a:spcPts val="5080"/>
              </a:lnSpc>
            </a:pP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树中的节点称作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会维护一个包含数据修改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修改版本号的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Stat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结构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345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体，这个结构体还包含时间戳字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段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5"/>
              </a:spcBef>
            </a:pPr>
            <a:endParaRPr sz="2150"/>
          </a:p>
          <a:p>
            <a:pPr marL="12700" marR="505459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版本号和时间戳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让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可以校验缓存，协调更新。每 次修改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数据的时候，版本号会增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加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12700" marR="6350">
              <a:lnSpc>
                <a:spcPct val="176300"/>
              </a:lnSpc>
              <a:spcBef>
                <a:spcPts val="10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客户端获取数据的同时，也会取得数据的版本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号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 执行更新或者删除操作时，客户端必须提供版本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号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如果提供的版本号与数据的实际版本不匹配，则更新操作失败。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4892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92639"/>
            <a:ext cx="8229600" cy="56092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 err="1">
                <a:solidFill>
                  <a:srgbClr val="0070C5"/>
                </a:solidFill>
                <a:latin typeface="Verdana"/>
                <a:cs typeface="Verdana"/>
              </a:rPr>
              <a:t>Z</a:t>
            </a:r>
            <a:r>
              <a:rPr lang="en-US" altLang="zh-CN" sz="3000" b="1" dirty="0" err="1">
                <a:solidFill>
                  <a:srgbClr val="0070C5"/>
                </a:solidFill>
                <a:latin typeface="Verdana"/>
                <a:cs typeface="Verdana"/>
              </a:rPr>
              <a:t>N</a:t>
            </a:r>
            <a:r>
              <a:rPr sz="3000" b="1" dirty="0" err="1">
                <a:solidFill>
                  <a:srgbClr val="0070C5"/>
                </a:solidFill>
                <a:latin typeface="Verdana"/>
                <a:cs typeface="Verdana"/>
              </a:rPr>
              <a:t>od</a:t>
            </a:r>
            <a:r>
              <a:rPr sz="3000" b="1" spc="5" dirty="0" err="1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 err="1">
                <a:solidFill>
                  <a:srgbClr val="0070C5"/>
                </a:solidFill>
                <a:latin typeface="微软雅黑"/>
                <a:cs typeface="微软雅黑"/>
              </a:rPr>
              <a:t>上的观察器</a:t>
            </a:r>
            <a:endParaRPr sz="3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344"/>
            <a:ext cx="8247380" cy="175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99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客户端可以在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上设置观察器。对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的修改将触发观 察器，然后移除观察器。观察器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被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触发时，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向客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户端发送一个通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知。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观察器用来让应用程序可以得到异步的通知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597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Sta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t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结构体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20038"/>
            <a:ext cx="8162290" cy="458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51821"/>
                </a:solidFill>
                <a:latin typeface="Verdana"/>
                <a:cs typeface="Verdana"/>
              </a:rPr>
              <a:t>czx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：创建节点的事务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zx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  <a:p>
            <a:pPr>
              <a:lnSpc>
                <a:spcPts val="1800"/>
              </a:lnSpc>
              <a:spcBef>
                <a:spcPts val="35"/>
              </a:spcBef>
            </a:pPr>
            <a:endParaRPr sz="1800"/>
          </a:p>
          <a:p>
            <a:pPr marL="12700">
              <a:lnSpc>
                <a:spcPct val="100000"/>
              </a:lnSpc>
            </a:pP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mzx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对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最近修改的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zx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  <a:p>
            <a:pPr marL="12700" marR="2963545">
              <a:lnSpc>
                <a:spcPct val="202199"/>
              </a:lnSpc>
              <a:spcBef>
                <a:spcPts val="10"/>
              </a:spcBef>
            </a:pPr>
            <a:r>
              <a:rPr sz="150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：毫秒数表示的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znode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创建时间（自从创建开始） 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me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毫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秒数表示的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最近修改时间（自从修改开始） 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si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数据的修改次数 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si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子节点修改次数 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av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si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r>
              <a:rPr sz="1500" spc="-5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修改次数</a:t>
            </a:r>
            <a:endParaRPr sz="1500">
              <a:latin typeface="微软雅黑"/>
              <a:cs typeface="微软雅黑"/>
            </a:endParaRPr>
          </a:p>
          <a:p>
            <a:pPr>
              <a:lnSpc>
                <a:spcPts val="2100"/>
              </a:lnSpc>
              <a:spcBef>
                <a:spcPts val="96"/>
              </a:spcBef>
            </a:pPr>
            <a:endParaRPr sz="2100"/>
          </a:p>
          <a:p>
            <a:pPr marL="12700" marR="6350">
              <a:lnSpc>
                <a:spcPct val="80000"/>
              </a:lnSpc>
            </a:pP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ph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wn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：如果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是临时节点，则指示节点所有者的会话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；如果不是临时节点， 则为零。</a:t>
            </a:r>
            <a:endParaRPr sz="1500">
              <a:latin typeface="微软雅黑"/>
              <a:cs typeface="微软雅黑"/>
            </a:endParaRPr>
          </a:p>
          <a:p>
            <a:pPr marL="12700" marR="5027295">
              <a:lnSpc>
                <a:spcPct val="202000"/>
              </a:lnSpc>
              <a:spcBef>
                <a:spcPts val="15"/>
              </a:spcBef>
            </a:pP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dat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ngt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数据长度。 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numCh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dr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nod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微软雅黑"/>
                <a:cs typeface="微软雅黑"/>
              </a:rPr>
              <a:t>子节点个数。</a:t>
            </a:r>
            <a:endParaRPr sz="15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714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会话过期的处理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48842"/>
            <a:ext cx="8249284" cy="464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5610">
              <a:lnSpc>
                <a:spcPts val="4850"/>
              </a:lnSpc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会话过期由</a:t>
            </a:r>
            <a:r>
              <a:rPr sz="2200" spc="-8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2200" spc="-9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集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群，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而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不是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客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户端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来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管</a:t>
            </a:r>
            <a:r>
              <a:rPr sz="2200" spc="-10" dirty="0">
                <a:solidFill>
                  <a:srgbClr val="051821"/>
                </a:solidFill>
                <a:latin typeface="微软雅黑"/>
                <a:cs typeface="微软雅黑"/>
              </a:rPr>
              <a:t>理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 客户端与集群建立会话时会提供上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面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讨论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超时</a:t>
            </a:r>
            <a:r>
              <a:rPr sz="2200" spc="0" dirty="0">
                <a:solidFill>
                  <a:srgbClr val="051821"/>
                </a:solidFill>
                <a:latin typeface="微软雅黑"/>
                <a:cs typeface="微软雅黑"/>
              </a:rPr>
              <a:t>值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2700" marR="132715">
              <a:lnSpc>
                <a:spcPts val="4840"/>
              </a:lnSpc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集群使用这个值来确定客户端会话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何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时过</a:t>
            </a:r>
            <a:r>
              <a:rPr sz="2200" spc="-5" dirty="0">
                <a:solidFill>
                  <a:srgbClr val="051821"/>
                </a:solidFill>
                <a:latin typeface="微软雅黑"/>
                <a:cs typeface="微软雅黑"/>
              </a:rPr>
              <a:t>期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 集群在指定的超时时间内没有得到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客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户端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消息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时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发生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会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话过</a:t>
            </a:r>
            <a:r>
              <a:rPr sz="2200" spc="5" dirty="0">
                <a:solidFill>
                  <a:srgbClr val="051821"/>
                </a:solidFill>
                <a:latin typeface="微软雅黑"/>
                <a:cs typeface="微软雅黑"/>
              </a:rPr>
              <a:t>期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2700" marR="6350" algn="just">
              <a:lnSpc>
                <a:spcPct val="100000"/>
              </a:lnSpc>
              <a:spcBef>
                <a:spcPts val="1680"/>
              </a:spcBef>
            </a:pP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会话过期时集群将删除会话的所有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临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时节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点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，立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即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通知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所</a:t>
            </a:r>
            <a:r>
              <a:rPr sz="2200" spc="-5" dirty="0">
                <a:solidFill>
                  <a:srgbClr val="051821"/>
                </a:solidFill>
                <a:latin typeface="微软雅黑"/>
                <a:cs typeface="微软雅黑"/>
              </a:rPr>
              <a:t>有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观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察器</a:t>
            </a:r>
            <a:endParaRPr sz="2200">
              <a:latin typeface="微软雅黑"/>
              <a:cs typeface="微软雅黑"/>
            </a:endParaRPr>
          </a:p>
          <a:p>
            <a:pPr marL="12700" marR="6150610" algn="just">
              <a:lnSpc>
                <a:spcPct val="100000"/>
              </a:lnSpc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节点的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客户端。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26"/>
              </a:spcBef>
            </a:pPr>
            <a:endParaRPr sz="2150"/>
          </a:p>
          <a:p>
            <a:pPr marL="12700" marR="135890" algn="just">
              <a:lnSpc>
                <a:spcPct val="100299"/>
              </a:lnSpc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此时已过期会话的客户端还是同集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群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断开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连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接的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不会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被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通知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会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话</a:t>
            </a:r>
            <a:r>
              <a:rPr sz="2200" spc="-1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已经过期，直到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除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非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客户</a:t>
            </a:r>
            <a:r>
              <a:rPr sz="2200" spc="-35" dirty="0">
                <a:solidFill>
                  <a:srgbClr val="051821"/>
                </a:solidFill>
                <a:latin typeface="微软雅黑"/>
                <a:cs typeface="微软雅黑"/>
              </a:rPr>
              <a:t>端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重新建立到集群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连接，这时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候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已过 期会话的观察器才会收到“会话已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期”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通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知。</a:t>
            </a:r>
            <a:endParaRPr sz="22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404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的观察器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Watches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020">
              <a:lnSpc>
                <a:spcPct val="9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观察器是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中一个非常重要的概念，实际是一个观 察器，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中的所有读操作：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getDat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()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、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getC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ildre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()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ists(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，都有一个设置观察器作为进行触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发的选项。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36"/>
              </a:spcBef>
            </a:pPr>
            <a:endParaRPr sz="2200"/>
          </a:p>
          <a:p>
            <a:pPr marL="12700" marR="6350">
              <a:lnSpc>
                <a:spcPts val="2590"/>
              </a:lnSpc>
            </a:pP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对观察器的定义是：观察器事件是在被观察器数 据发生变化时，发送给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建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立观察器的客户端的一次性观察器。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一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次触发：触发一次之后，观察器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会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被删除</a:t>
            </a:r>
            <a:endParaRPr sz="2200">
              <a:latin typeface="微软雅黑"/>
              <a:cs typeface="微软雅黑"/>
            </a:endParaRPr>
          </a:p>
          <a:p>
            <a:pPr marL="241300" marR="88265" indent="-228600">
              <a:lnSpc>
                <a:spcPct val="90100"/>
              </a:lnSpc>
              <a:spcBef>
                <a:spcPts val="88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发送给客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端：观察器事件是异步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地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发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送给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观察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器者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（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客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户端）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的。</a:t>
            </a:r>
            <a:r>
              <a:rPr sz="2200" spc="-8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2200" spc="-9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会保证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顺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序：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收到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观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察器</a:t>
            </a:r>
            <a:r>
              <a:rPr sz="2200" spc="-10" dirty="0">
                <a:solidFill>
                  <a:srgbClr val="051821"/>
                </a:solidFill>
                <a:latin typeface="微软雅黑"/>
                <a:cs typeface="微软雅黑"/>
              </a:rPr>
              <a:t>事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件之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前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，客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端不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会看到已经为之设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置观察器的节点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改动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网络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延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迟或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者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其他因</a:t>
            </a:r>
            <a:r>
              <a:rPr sz="2200" spc="-1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素可能会让不同的客户端在不同的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时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间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收到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观察器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事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件和更新操 作的返回码。但是不同客户端看到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事情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都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有一</a:t>
            </a:r>
            <a:r>
              <a:rPr sz="2200" spc="-5" dirty="0">
                <a:solidFill>
                  <a:srgbClr val="051821"/>
                </a:solidFill>
                <a:latin typeface="微软雅黑"/>
                <a:cs typeface="微软雅黑"/>
              </a:rPr>
              <a:t>致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的顺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序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9093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关于观察</a:t>
            </a:r>
            <a:r>
              <a:rPr sz="3000" b="1" spc="5" dirty="0">
                <a:solidFill>
                  <a:srgbClr val="0070C5"/>
                </a:solidFill>
                <a:latin typeface="微软雅黑"/>
                <a:cs typeface="微软雅黑"/>
              </a:rPr>
              <a:t>器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Watche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s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的保证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59661"/>
            <a:ext cx="8061325" cy="203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观察器与其他事件、其他观察器和异步回应是顺序的。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客户端库保证一切都是按顺序分发的。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客户端将在看到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znod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的新数据之前收到其观察器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事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件。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5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观察器事件的次序与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服务看到的更新次序一致。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2631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中的权限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214438"/>
            <a:ext cx="8147080" cy="4141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2380"/>
              </a:lnSpc>
            </a:pPr>
            <a:r>
              <a:rPr sz="2200" spc="-8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2200" spc="-9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使用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控制对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节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点的</a:t>
            </a:r>
            <a:r>
              <a:rPr sz="2200" spc="-10" dirty="0">
                <a:solidFill>
                  <a:srgbClr val="051821"/>
                </a:solidFill>
                <a:latin typeface="微软雅黑"/>
                <a:cs typeface="微软雅黑"/>
              </a:rPr>
              <a:t>访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问，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AC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指定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一个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集合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以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及与这些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相关联的权限。</a:t>
            </a:r>
            <a:endParaRPr sz="2200" dirty="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6"/>
              </a:spcBef>
            </a:pPr>
            <a:endParaRPr sz="2200" dirty="0"/>
          </a:p>
          <a:p>
            <a:pPr marL="12700" marR="31750" algn="just">
              <a:lnSpc>
                <a:spcPts val="2380"/>
              </a:lnSpc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仅仅用于某特定节点，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不会应用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到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子节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点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。比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如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说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只能被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ip:1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7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.16.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6.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读取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/stat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us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可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以被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所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有用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读取。</a:t>
            </a:r>
            <a:r>
              <a:rPr sz="2200" spc="-1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200" spc="-15" dirty="0" err="1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2200" spc="-25" dirty="0" err="1">
                <a:solidFill>
                  <a:srgbClr val="051821"/>
                </a:solidFill>
                <a:latin typeface="微软雅黑"/>
                <a:cs typeface="微软雅黑"/>
              </a:rPr>
              <a:t>不是递归</a:t>
            </a:r>
            <a:r>
              <a:rPr sz="2200" spc="-30" dirty="0" err="1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lang="en-US" sz="2200" spc="-25" dirty="0">
              <a:solidFill>
                <a:srgbClr val="051821"/>
              </a:solidFill>
              <a:latin typeface="微软雅黑"/>
              <a:cs typeface="微软雅黑"/>
            </a:endParaRPr>
          </a:p>
          <a:p>
            <a:pPr marL="12700" marR="31750" algn="just">
              <a:lnSpc>
                <a:spcPts val="2380"/>
              </a:lnSpc>
            </a:pPr>
            <a:r>
              <a:rPr sz="2200" dirty="0" err="1"/>
              <a:t>ZooKeeper支持下述权限</a:t>
            </a:r>
            <a:r>
              <a:rPr sz="2200" dirty="0"/>
              <a:t>：</a:t>
            </a:r>
            <a:endParaRPr lang="en-US" sz="2200" dirty="0"/>
          </a:p>
          <a:p>
            <a:pPr marL="812800" marR="31750" lvl="2" algn="just">
              <a:lnSpc>
                <a:spcPts val="2380"/>
              </a:lnSpc>
            </a:pPr>
            <a:r>
              <a:rPr sz="1800" dirty="0" err="1"/>
              <a:t>CREATE：可创建子节点</a:t>
            </a:r>
            <a:endParaRPr lang="en-US" sz="1800" dirty="0"/>
          </a:p>
          <a:p>
            <a:pPr marL="812800" marR="31750" lvl="2" algn="just">
              <a:lnSpc>
                <a:spcPts val="2380"/>
              </a:lnSpc>
            </a:pPr>
            <a:r>
              <a:rPr sz="1800" dirty="0" err="1"/>
              <a:t>READ：可获取节点数据和子节点列表</a:t>
            </a:r>
            <a:endParaRPr lang="en-US" sz="1800" dirty="0"/>
          </a:p>
          <a:p>
            <a:pPr marL="812800" marR="31750" lvl="2" algn="just">
              <a:lnSpc>
                <a:spcPts val="2380"/>
              </a:lnSpc>
            </a:pPr>
            <a:r>
              <a:rPr sz="1800" dirty="0" err="1"/>
              <a:t>WRITE：可设置节点数据</a:t>
            </a:r>
            <a:endParaRPr lang="en-US" sz="1800" dirty="0"/>
          </a:p>
          <a:p>
            <a:pPr marL="812800" marR="31750" lvl="2" algn="just">
              <a:lnSpc>
                <a:spcPts val="2380"/>
              </a:lnSpc>
            </a:pPr>
            <a:r>
              <a:rPr sz="1800" dirty="0" err="1"/>
              <a:t>DELETE：可删除子节点</a:t>
            </a:r>
            <a:endParaRPr lang="en-US" sz="1800" dirty="0"/>
          </a:p>
          <a:p>
            <a:pPr marL="812800" marR="31750" lvl="2" algn="just">
              <a:lnSpc>
                <a:spcPts val="2380"/>
              </a:lnSpc>
            </a:pPr>
            <a:r>
              <a:rPr sz="1800" dirty="0" err="1"/>
              <a:t>ADMIN：可设置节点权限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92917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节点的权限设置（创建节点）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70838"/>
            <a:ext cx="8220075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List&lt;AC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acls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Ar</a:t>
            </a:r>
            <a:r>
              <a:rPr sz="17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yList&lt;AC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>
              <a:lnSpc>
                <a:spcPts val="2000"/>
              </a:lnSpc>
              <a:spcBef>
                <a:spcPts val="39"/>
              </a:spcBef>
            </a:pPr>
            <a:endParaRPr sz="2000"/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id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7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igest"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Digest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uth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nticationPr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vi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24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.g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ateDi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est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min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: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min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23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AC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L acl1</a:t>
            </a:r>
            <a:r>
              <a:rPr sz="1700" spc="-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efs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700" spc="-3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ms.ALL,</a:t>
            </a:r>
            <a:r>
              <a:rPr sz="1700" spc="-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1)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>
              <a:lnSpc>
                <a:spcPts val="2000"/>
              </a:lnSpc>
              <a:spcBef>
                <a:spcPts val="39"/>
              </a:spcBef>
            </a:pPr>
            <a:endParaRPr sz="2000"/>
          </a:p>
          <a:p>
            <a:pPr marL="12700" marR="6350">
              <a:lnSpc>
                <a:spcPct val="100000"/>
              </a:lnSpc>
            </a:pP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id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7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igest"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Digest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uth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nticationPr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vi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24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.g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3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ateDi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est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u est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:g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uest1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))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AC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L acl2</a:t>
            </a:r>
            <a:r>
              <a:rPr sz="1700" spc="-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efs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700" spc="-3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ms.R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-4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700" spc="-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2)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>
              <a:lnSpc>
                <a:spcPts val="2000"/>
              </a:lnSpc>
              <a:spcBef>
                <a:spcPts val="42"/>
              </a:spcBef>
            </a:pPr>
            <a:endParaRPr sz="2000"/>
          </a:p>
          <a:p>
            <a:pPr marL="12700" marR="6576695">
              <a:lnSpc>
                <a:spcPct val="100000"/>
              </a:lnSpc>
            </a:pP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acls.a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1)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 acls.a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d(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acl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2)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>
              <a:lnSpc>
                <a:spcPts val="2000"/>
              </a:lnSpc>
              <a:spcBef>
                <a:spcPts val="40"/>
              </a:spcBef>
            </a:pPr>
            <a:endParaRPr sz="2000"/>
          </a:p>
          <a:p>
            <a:pPr marL="12700">
              <a:lnSpc>
                <a:spcPct val="100000"/>
              </a:lnSpc>
            </a:pP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er zk</a:t>
            </a:r>
            <a:r>
              <a:rPr sz="1700" spc="-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1700" spc="-5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1700" spc="-7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7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: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700" spc="-2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8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"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700" spc="-4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10000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700" spc="-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efaultW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tcher(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))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51821"/>
                </a:solidFill>
                <a:latin typeface="Verdana"/>
                <a:cs typeface="Verdana"/>
              </a:rPr>
              <a:t>zk.c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ate(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"/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test",</a:t>
            </a:r>
            <a:r>
              <a:rPr sz="1700" spc="-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700" b="1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700" b="1" spc="-1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1700" b="1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700" b="1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[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]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acls,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Cr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ateMode.P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RSI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ENT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17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7484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的一致性保</a:t>
            </a:r>
            <a:r>
              <a:rPr sz="3000" b="1" spc="5" dirty="0">
                <a:solidFill>
                  <a:srgbClr val="0070C5"/>
                </a:solidFill>
                <a:latin typeface="微软雅黑"/>
                <a:cs typeface="微软雅黑"/>
              </a:rPr>
              <a:t>证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8149590" cy="343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400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是一种高性能、可扩展的服务。</a:t>
            </a:r>
            <a:r>
              <a:rPr sz="2400" spc="14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 读写速度非常快，并且读的速度要比写的速度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更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快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在进行读操作的时候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400" spc="14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8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pe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依然能够为旧的数据提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供服务。这些都是由于</a:t>
            </a:r>
            <a:r>
              <a:rPr sz="2400" spc="145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所提供的一致性保证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顺序一致性：客户端的更新顺序与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它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们被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发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送的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顺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序一致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原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子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性：更新操作要么成功，要么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失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败，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没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有第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三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种结果</a:t>
            </a:r>
            <a:endParaRPr sz="2200">
              <a:latin typeface="微软雅黑"/>
              <a:cs typeface="微软雅黑"/>
            </a:endParaRPr>
          </a:p>
          <a:p>
            <a:pPr marL="241300" marR="87630" indent="-228600">
              <a:lnSpc>
                <a:spcPct val="100499"/>
              </a:lnSpc>
              <a:spcBef>
                <a:spcPts val="87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单系统镜像：无论客户端连接到哪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一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个客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端，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客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户端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将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看到相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同的</a:t>
            </a:r>
            <a:r>
              <a:rPr sz="2200" spc="-8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2200" spc="-9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视图</a:t>
            </a:r>
            <a:endParaRPr sz="22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2716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一致性保</a:t>
            </a:r>
            <a:r>
              <a:rPr sz="3000" b="1" spc="5" dirty="0">
                <a:solidFill>
                  <a:srgbClr val="0070C5"/>
                </a:solidFill>
                <a:latin typeface="微软雅黑"/>
                <a:cs typeface="微软雅黑"/>
              </a:rPr>
              <a:t>证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360169"/>
            <a:ext cx="7970520" cy="375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755">
              <a:lnSpc>
                <a:spcPct val="100499"/>
              </a:lnSpc>
            </a:pPr>
            <a:r>
              <a:rPr sz="2000" dirty="0">
                <a:solidFill>
                  <a:srgbClr val="051821"/>
                </a:solidFill>
                <a:latin typeface="微软雅黑"/>
                <a:cs typeface="微软雅黑"/>
              </a:rPr>
              <a:t>可靠性：一旦一个更新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操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作被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应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用，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那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么在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客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户端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再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次更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新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它之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前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，它 的值将不会改变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19"/>
              </a:spcBef>
            </a:pPr>
            <a:endParaRPr sz="2200"/>
          </a:p>
          <a:p>
            <a:pPr marL="184785" marR="6350" algn="just">
              <a:lnSpc>
                <a:spcPct val="100000"/>
              </a:lnSpc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18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．如果客户端成功地获得了正确的返回代码，那么说明更新已经成果。如果 不能够获得返回代码（由于通信错误、超时等等），那么客户端将不知道更新 操作是否生效。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2100"/>
              </a:lnSpc>
              <a:spcBef>
                <a:spcPts val="95"/>
              </a:spcBef>
            </a:pPr>
            <a:endParaRPr sz="2100"/>
          </a:p>
          <a:p>
            <a:pPr marL="184785" marR="6985" algn="just">
              <a:lnSpc>
                <a:spcPct val="100000"/>
              </a:lnSpc>
            </a:pP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18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0" dirty="0">
                <a:solidFill>
                  <a:srgbClr val="051821"/>
                </a:solidFill>
                <a:latin typeface="微软雅黑"/>
                <a:cs typeface="微软雅黑"/>
              </a:rPr>
              <a:t>．当从故障恢复的时候，任何客户端能够看到的执行成功的更新操作将不会</a:t>
            </a:r>
            <a:endParaRPr sz="1800">
              <a:latin typeface="微软雅黑"/>
              <a:cs typeface="微软雅黑"/>
            </a:endParaRPr>
          </a:p>
          <a:p>
            <a:pPr marL="184785" marR="6864350" algn="just">
              <a:lnSpc>
                <a:spcPct val="100000"/>
              </a:lnSpc>
            </a:pPr>
            <a:r>
              <a:rPr sz="1800" spc="-5" dirty="0">
                <a:solidFill>
                  <a:srgbClr val="051821"/>
                </a:solidFill>
                <a:latin typeface="微软雅黑"/>
                <a:cs typeface="微软雅黑"/>
              </a:rPr>
              <a:t>被回滚。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ts val="2100"/>
              </a:lnSpc>
              <a:spcBef>
                <a:spcPts val="76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微软雅黑"/>
                <a:cs typeface="微软雅黑"/>
              </a:rPr>
              <a:t>实时性：在特定的一段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时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间内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客户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端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看到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系统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需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要被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保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证是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实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时的</a:t>
            </a:r>
            <a:endParaRPr sz="2000">
              <a:latin typeface="微软雅黑"/>
              <a:cs typeface="微软雅黑"/>
            </a:endParaRPr>
          </a:p>
          <a:p>
            <a:pPr marL="12700" marR="71755">
              <a:lnSpc>
                <a:spcPts val="2410"/>
              </a:lnSpc>
              <a:spcBef>
                <a:spcPts val="70"/>
              </a:spcBef>
            </a:pPr>
            <a:r>
              <a:rPr sz="2000" dirty="0">
                <a:solidFill>
                  <a:srgbClr val="051821"/>
                </a:solidFill>
                <a:latin typeface="微软雅黑"/>
                <a:cs typeface="微软雅黑"/>
              </a:rPr>
              <a:t>（在十几秒的时间里）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在此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时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间段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内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，任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何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系统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改变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将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被客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端看 到，或者被客户端侦测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到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399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的特性</a:t>
            </a:r>
            <a:endParaRPr sz="3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5855335" cy="411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结构简单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8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oo</a:t>
            </a:r>
            <a:r>
              <a:rPr sz="2200" spc="-9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提供了文件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系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统的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树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状结构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2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数据备份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05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数据一致性，快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照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+</a:t>
            </a:r>
            <a:r>
              <a:rPr sz="2200" spc="-7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AL</a:t>
            </a:r>
            <a:r>
              <a:rPr sz="22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(writ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ahead</a:t>
            </a:r>
            <a:r>
              <a:rPr sz="22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log)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0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有序性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有序的事务编号</a:t>
            </a:r>
            <a:r>
              <a:rPr sz="2200" spc="150" dirty="0">
                <a:solidFill>
                  <a:srgbClr val="051821"/>
                </a:solidFill>
                <a:latin typeface="微软雅黑"/>
                <a:cs typeface="微软雅黑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zxi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220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高效性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所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有的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5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er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都提</a:t>
            </a:r>
            <a:r>
              <a:rPr sz="2200" spc="-35" dirty="0">
                <a:solidFill>
                  <a:srgbClr val="051821"/>
                </a:solidFill>
                <a:latin typeface="微软雅黑"/>
                <a:cs typeface="微软雅黑"/>
              </a:rPr>
              <a:t>供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读服务</a:t>
            </a:r>
            <a:endParaRPr sz="22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28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安装过程概述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51381"/>
            <a:ext cx="6278880" cy="252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508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下载并将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zo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解压缩到任意一个目录 修改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nf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目录下的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zo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_s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am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le.cf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为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.c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修改配置参数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8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启动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eeper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337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ts val="3595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程序的启动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87552"/>
            <a:ext cx="7950200" cy="203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在完成配置之后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5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将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拷贝到多个需要执行的对应节点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注意需要在每个运行的节点中的数据存储目录中创建一个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yi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文件，在其中写入一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id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号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578730"/>
            <a:ext cx="775652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分别在多个节点中启动运行多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服务器的实例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1071" y="2717673"/>
            <a:ext cx="3762375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496" y="5002441"/>
            <a:ext cx="6029325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0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28927"/>
            <a:ext cx="9144000" cy="5529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855" y="5733288"/>
            <a:ext cx="0" cy="15239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239"/>
                </a:moveTo>
                <a:lnTo>
                  <a:pt x="0" y="0"/>
                </a:lnTo>
              </a:path>
            </a:pathLst>
          </a:custGeom>
          <a:ln w="15240">
            <a:solidFill>
              <a:srgbClr val="4F4844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39" y="5913120"/>
            <a:ext cx="0" cy="15239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239"/>
                </a:moveTo>
                <a:lnTo>
                  <a:pt x="0" y="0"/>
                </a:lnTo>
              </a:path>
            </a:pathLst>
          </a:custGeom>
          <a:ln w="15239">
            <a:solidFill>
              <a:srgbClr val="4F483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831" y="5190744"/>
            <a:ext cx="0" cy="15239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239"/>
                </a:moveTo>
                <a:lnTo>
                  <a:pt x="0" y="0"/>
                </a:lnTo>
              </a:path>
            </a:pathLst>
          </a:custGeom>
          <a:ln w="15240">
            <a:solidFill>
              <a:srgbClr val="4F4B44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512" y="4224528"/>
            <a:ext cx="179831" cy="94487"/>
          </a:xfrm>
          <a:custGeom>
            <a:avLst/>
            <a:gdLst/>
            <a:ahLst/>
            <a:cxnLst/>
            <a:rect l="l" t="t" r="r" b="b"/>
            <a:pathLst>
              <a:path w="179831" h="94487">
                <a:moveTo>
                  <a:pt x="0" y="0"/>
                </a:moveTo>
                <a:lnTo>
                  <a:pt x="179832" y="0"/>
                </a:lnTo>
                <a:lnTo>
                  <a:pt x="179832" y="94488"/>
                </a:lnTo>
                <a:lnTo>
                  <a:pt x="0" y="94488"/>
                </a:lnTo>
                <a:lnTo>
                  <a:pt x="0" y="0"/>
                </a:lnTo>
                <a:close/>
              </a:path>
            </a:pathLst>
          </a:custGeom>
          <a:solidFill>
            <a:srgbClr val="F2F2D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512" y="4224528"/>
            <a:ext cx="179831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023" y="4739640"/>
            <a:ext cx="274320" cy="121919"/>
          </a:xfrm>
          <a:custGeom>
            <a:avLst/>
            <a:gdLst/>
            <a:ahLst/>
            <a:cxnLst/>
            <a:rect l="l" t="t" r="r" b="b"/>
            <a:pathLst>
              <a:path w="274319" h="121920">
                <a:moveTo>
                  <a:pt x="0" y="0"/>
                </a:moveTo>
                <a:lnTo>
                  <a:pt x="274320" y="0"/>
                </a:lnTo>
                <a:lnTo>
                  <a:pt x="27432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F2F2C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023" y="4739640"/>
            <a:ext cx="274320" cy="12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047" y="5102352"/>
            <a:ext cx="551688" cy="121919"/>
          </a:xfrm>
          <a:custGeom>
            <a:avLst/>
            <a:gdLst/>
            <a:ahLst/>
            <a:cxnLst/>
            <a:rect l="l" t="t" r="r" b="b"/>
            <a:pathLst>
              <a:path w="551688" h="121920">
                <a:moveTo>
                  <a:pt x="0" y="0"/>
                </a:moveTo>
                <a:lnTo>
                  <a:pt x="551688" y="0"/>
                </a:lnTo>
                <a:lnTo>
                  <a:pt x="551688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D4953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047" y="5102352"/>
            <a:ext cx="551688" cy="12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631" y="5309615"/>
            <a:ext cx="262128" cy="94487"/>
          </a:xfrm>
          <a:custGeom>
            <a:avLst/>
            <a:gdLst/>
            <a:ahLst/>
            <a:cxnLst/>
            <a:rect l="l" t="t" r="r" b="b"/>
            <a:pathLst>
              <a:path w="262128" h="94487">
                <a:moveTo>
                  <a:pt x="0" y="0"/>
                </a:moveTo>
                <a:lnTo>
                  <a:pt x="262128" y="0"/>
                </a:lnTo>
                <a:lnTo>
                  <a:pt x="262128" y="94488"/>
                </a:lnTo>
                <a:lnTo>
                  <a:pt x="0" y="94488"/>
                </a:lnTo>
                <a:lnTo>
                  <a:pt x="0" y="0"/>
                </a:lnTo>
                <a:close/>
              </a:path>
            </a:pathLst>
          </a:custGeom>
          <a:solidFill>
            <a:srgbClr val="DBC89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631" y="5309615"/>
            <a:ext cx="262128" cy="94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023" y="5462015"/>
            <a:ext cx="179832" cy="121919"/>
          </a:xfrm>
          <a:custGeom>
            <a:avLst/>
            <a:gdLst/>
            <a:ahLst/>
            <a:cxnLst/>
            <a:rect l="l" t="t" r="r" b="b"/>
            <a:pathLst>
              <a:path w="179832" h="121920">
                <a:moveTo>
                  <a:pt x="0" y="0"/>
                </a:moveTo>
                <a:lnTo>
                  <a:pt x="179832" y="0"/>
                </a:lnTo>
                <a:lnTo>
                  <a:pt x="179832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F2F2C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023" y="5462015"/>
            <a:ext cx="179832" cy="121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023" y="5644896"/>
            <a:ext cx="554736" cy="121919"/>
          </a:xfrm>
          <a:custGeom>
            <a:avLst/>
            <a:gdLst/>
            <a:ahLst/>
            <a:cxnLst/>
            <a:rect l="l" t="t" r="r" b="b"/>
            <a:pathLst>
              <a:path w="554736" h="121920">
                <a:moveTo>
                  <a:pt x="0" y="0"/>
                </a:moveTo>
                <a:lnTo>
                  <a:pt x="554736" y="0"/>
                </a:lnTo>
                <a:lnTo>
                  <a:pt x="554736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9E521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023" y="5644896"/>
            <a:ext cx="554736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095" y="5824728"/>
            <a:ext cx="460247" cy="121919"/>
          </a:xfrm>
          <a:custGeom>
            <a:avLst/>
            <a:gdLst/>
            <a:ahLst/>
            <a:cxnLst/>
            <a:rect l="l" t="t" r="r" b="b"/>
            <a:pathLst>
              <a:path w="460247" h="121920">
                <a:moveTo>
                  <a:pt x="0" y="0"/>
                </a:moveTo>
                <a:lnTo>
                  <a:pt x="460248" y="0"/>
                </a:lnTo>
                <a:lnTo>
                  <a:pt x="460248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89542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095" y="5824728"/>
            <a:ext cx="460247" cy="121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4608" y="5282184"/>
            <a:ext cx="262128" cy="121919"/>
          </a:xfrm>
          <a:custGeom>
            <a:avLst/>
            <a:gdLst/>
            <a:ahLst/>
            <a:cxnLst/>
            <a:rect l="l" t="t" r="r" b="b"/>
            <a:pathLst>
              <a:path w="262128" h="121920">
                <a:moveTo>
                  <a:pt x="0" y="0"/>
                </a:moveTo>
                <a:lnTo>
                  <a:pt x="262128" y="0"/>
                </a:lnTo>
                <a:lnTo>
                  <a:pt x="262128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F2F2D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4608" y="5282184"/>
            <a:ext cx="262128" cy="121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6047" y="5852159"/>
            <a:ext cx="170687" cy="94487"/>
          </a:xfrm>
          <a:custGeom>
            <a:avLst/>
            <a:gdLst/>
            <a:ahLst/>
            <a:cxnLst/>
            <a:rect l="l" t="t" r="r" b="b"/>
            <a:pathLst>
              <a:path w="170687" h="94487">
                <a:moveTo>
                  <a:pt x="0" y="0"/>
                </a:moveTo>
                <a:lnTo>
                  <a:pt x="170688" y="0"/>
                </a:lnTo>
                <a:lnTo>
                  <a:pt x="170688" y="94488"/>
                </a:lnTo>
                <a:lnTo>
                  <a:pt x="0" y="94488"/>
                </a:lnTo>
                <a:lnTo>
                  <a:pt x="0" y="0"/>
                </a:lnTo>
                <a:close/>
              </a:path>
            </a:pathLst>
          </a:custGeom>
          <a:solidFill>
            <a:srgbClr val="F2EBB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047" y="5852159"/>
            <a:ext cx="170687" cy="94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5608" y="4376928"/>
            <a:ext cx="268223" cy="121919"/>
          </a:xfrm>
          <a:custGeom>
            <a:avLst/>
            <a:gdLst/>
            <a:ahLst/>
            <a:cxnLst/>
            <a:rect l="l" t="t" r="r" b="b"/>
            <a:pathLst>
              <a:path w="268224" h="121920">
                <a:moveTo>
                  <a:pt x="0" y="0"/>
                </a:moveTo>
                <a:lnTo>
                  <a:pt x="268224" y="0"/>
                </a:lnTo>
                <a:lnTo>
                  <a:pt x="268224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D1A56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5608" y="4376928"/>
            <a:ext cx="268223" cy="121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7047" y="5672328"/>
            <a:ext cx="170688" cy="94487"/>
          </a:xfrm>
          <a:custGeom>
            <a:avLst/>
            <a:gdLst/>
            <a:ahLst/>
            <a:cxnLst/>
            <a:rect l="l" t="t" r="r" b="b"/>
            <a:pathLst>
              <a:path w="170687" h="94487">
                <a:moveTo>
                  <a:pt x="0" y="0"/>
                </a:moveTo>
                <a:lnTo>
                  <a:pt x="170688" y="0"/>
                </a:lnTo>
                <a:lnTo>
                  <a:pt x="170688" y="94488"/>
                </a:lnTo>
                <a:lnTo>
                  <a:pt x="0" y="94488"/>
                </a:lnTo>
                <a:lnTo>
                  <a:pt x="0" y="0"/>
                </a:lnTo>
                <a:close/>
              </a:path>
            </a:pathLst>
          </a:custGeom>
          <a:solidFill>
            <a:srgbClr val="F2F2C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7047" y="5672328"/>
            <a:ext cx="170688" cy="94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2535" y="5672328"/>
            <a:ext cx="274319" cy="94487"/>
          </a:xfrm>
          <a:custGeom>
            <a:avLst/>
            <a:gdLst/>
            <a:ahLst/>
            <a:cxnLst/>
            <a:rect l="l" t="t" r="r" b="b"/>
            <a:pathLst>
              <a:path w="274319" h="94487">
                <a:moveTo>
                  <a:pt x="0" y="0"/>
                </a:moveTo>
                <a:lnTo>
                  <a:pt x="274320" y="0"/>
                </a:lnTo>
                <a:lnTo>
                  <a:pt x="274320" y="94488"/>
                </a:lnTo>
                <a:lnTo>
                  <a:pt x="0" y="94488"/>
                </a:lnTo>
                <a:lnTo>
                  <a:pt x="0" y="0"/>
                </a:lnTo>
                <a:close/>
              </a:path>
            </a:pathLst>
          </a:custGeom>
          <a:solidFill>
            <a:srgbClr val="F2F2C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2535" y="5672328"/>
            <a:ext cx="274319" cy="944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2095" y="4767071"/>
            <a:ext cx="173736" cy="94487"/>
          </a:xfrm>
          <a:custGeom>
            <a:avLst/>
            <a:gdLst/>
            <a:ahLst/>
            <a:cxnLst/>
            <a:rect l="l" t="t" r="r" b="b"/>
            <a:pathLst>
              <a:path w="173736" h="94487">
                <a:moveTo>
                  <a:pt x="0" y="0"/>
                </a:moveTo>
                <a:lnTo>
                  <a:pt x="173736" y="0"/>
                </a:lnTo>
                <a:lnTo>
                  <a:pt x="173736" y="94488"/>
                </a:lnTo>
                <a:lnTo>
                  <a:pt x="0" y="94488"/>
                </a:lnTo>
                <a:lnTo>
                  <a:pt x="0" y="0"/>
                </a:lnTo>
                <a:close/>
              </a:path>
            </a:pathLst>
          </a:custGeom>
          <a:solidFill>
            <a:srgbClr val="DDB17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2095" y="4767071"/>
            <a:ext cx="173736" cy="94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32632" y="5644896"/>
            <a:ext cx="259079" cy="121919"/>
          </a:xfrm>
          <a:custGeom>
            <a:avLst/>
            <a:gdLst/>
            <a:ahLst/>
            <a:cxnLst/>
            <a:rect l="l" t="t" r="r" b="b"/>
            <a:pathLst>
              <a:path w="259079" h="121920">
                <a:moveTo>
                  <a:pt x="0" y="0"/>
                </a:moveTo>
                <a:lnTo>
                  <a:pt x="259079" y="0"/>
                </a:lnTo>
                <a:lnTo>
                  <a:pt x="259079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C6AA7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2632" y="5644896"/>
            <a:ext cx="259079" cy="1219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7200" y="380713"/>
            <a:ext cx="82296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95" dirty="0" err="1">
                <a:solidFill>
                  <a:srgbClr val="0070C4"/>
                </a:solidFill>
                <a:latin typeface="Calibri"/>
                <a:cs typeface="Calibri"/>
              </a:rPr>
              <a:t>ZooKeepe</a:t>
            </a:r>
            <a:r>
              <a:rPr lang="en-US" altLang="zh-CN" sz="3800" spc="95" dirty="0" err="1">
                <a:solidFill>
                  <a:srgbClr val="0070C4"/>
                </a:solidFill>
                <a:latin typeface="Calibri"/>
                <a:cs typeface="Calibri"/>
              </a:rPr>
              <a:t>r</a:t>
            </a:r>
            <a:r>
              <a:rPr lang="zh-CN" altLang="en-US" sz="3800" spc="95" dirty="0">
                <a:solidFill>
                  <a:srgbClr val="0070C4"/>
                </a:solidFill>
                <a:latin typeface="Calibri"/>
                <a:cs typeface="Calibri"/>
              </a:rPr>
              <a:t>启动成功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86076" y="1292605"/>
            <a:ext cx="4835525" cy="224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2123440" algn="just">
              <a:lnSpc>
                <a:spcPts val="1265"/>
              </a:lnSpc>
            </a:pPr>
            <a:r>
              <a:rPr sz="1150" spc="-30" dirty="0">
                <a:solidFill>
                  <a:srgbClr val="286493"/>
                </a:solidFill>
                <a:latin typeface="Arial"/>
                <a:cs typeface="Arial"/>
              </a:rPr>
              <a:t>hadoopgsiaste</a:t>
            </a:r>
            <a:r>
              <a:rPr sz="1150" spc="-60" dirty="0">
                <a:solidFill>
                  <a:srgbClr val="286493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23423B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23423B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0C153B"/>
                </a:solidFill>
                <a:latin typeface="Arial"/>
                <a:cs typeface="Arial"/>
              </a:rPr>
              <a:t>:</a:t>
            </a:r>
            <a:r>
              <a:rPr sz="1150" spc="95" dirty="0">
                <a:solidFill>
                  <a:srgbClr val="4F5959"/>
                </a:solidFill>
                <a:latin typeface="Arial"/>
                <a:cs typeface="Arial"/>
              </a:rPr>
              <a:t>-$</a:t>
            </a:r>
            <a:r>
              <a:rPr sz="1150" spc="0" dirty="0">
                <a:solidFill>
                  <a:srgbClr val="4F5959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4F5959"/>
                </a:solidFill>
                <a:latin typeface="Arial"/>
                <a:cs typeface="Arial"/>
              </a:rPr>
              <a:t> </a:t>
            </a:r>
            <a:r>
              <a:rPr sz="1150" spc="45" dirty="0">
                <a:latin typeface="Arial"/>
                <a:cs typeface="Arial"/>
              </a:rPr>
              <a:t>cat</a:t>
            </a:r>
            <a:r>
              <a:rPr sz="1150" spc="0" dirty="0">
                <a:latin typeface="Arial"/>
                <a:cs typeface="Arial"/>
              </a:rPr>
              <a:t> </a:t>
            </a:r>
            <a:r>
              <a:rPr sz="1150" spc="145" dirty="0">
                <a:latin typeface="Arial"/>
                <a:cs typeface="Arial"/>
              </a:rPr>
              <a:t> </a:t>
            </a:r>
            <a:r>
              <a:rPr sz="1150" spc="55" dirty="0">
                <a:latin typeface="Arial"/>
                <a:cs typeface="Arial"/>
              </a:rPr>
              <a:t>sta</a:t>
            </a:r>
            <a:r>
              <a:rPr sz="1150" spc="-145" dirty="0">
                <a:latin typeface="Arial"/>
                <a:cs typeface="Arial"/>
              </a:rPr>
              <a:t> </a:t>
            </a:r>
            <a:r>
              <a:rPr sz="1150" spc="195" dirty="0">
                <a:solidFill>
                  <a:srgbClr val="0E2A54"/>
                </a:solidFill>
                <a:latin typeface="Arial"/>
                <a:cs typeface="Arial"/>
              </a:rPr>
              <a:t>r</a:t>
            </a:r>
            <a:r>
              <a:rPr sz="1150" spc="240" dirty="0">
                <a:solidFill>
                  <a:srgbClr val="0E2A54"/>
                </a:solidFill>
                <a:latin typeface="Arial"/>
                <a:cs typeface="Arial"/>
              </a:rPr>
              <a:t>t</a:t>
            </a:r>
            <a:r>
              <a:rPr sz="1150" spc="-15" dirty="0">
                <a:solidFill>
                  <a:srgbClr val="113D59"/>
                </a:solidFill>
                <a:latin typeface="Arial"/>
                <a:cs typeface="Arial"/>
              </a:rPr>
              <a:t>zookeeper</a:t>
            </a:r>
            <a:endParaRPr sz="1150" dirty="0">
              <a:latin typeface="Arial"/>
              <a:cs typeface="Arial"/>
            </a:endParaRPr>
          </a:p>
          <a:p>
            <a:pPr marL="18415" marR="1948180" algn="just">
              <a:lnSpc>
                <a:spcPts val="1165"/>
              </a:lnSpc>
            </a:pPr>
            <a:r>
              <a:rPr sz="1150" spc="-40" dirty="0">
                <a:solidFill>
                  <a:srgbClr val="526767"/>
                </a:solidFill>
                <a:latin typeface="Arial"/>
                <a:cs typeface="Arial"/>
              </a:rPr>
              <a:t>zookeepe </a:t>
            </a:r>
            <a:r>
              <a:rPr sz="1150" spc="60" dirty="0">
                <a:solidFill>
                  <a:srgbClr val="46463D"/>
                </a:solidFill>
                <a:latin typeface="Arial"/>
                <a:cs typeface="Arial"/>
              </a:rPr>
              <a:t>r</a:t>
            </a:r>
            <a:r>
              <a:rPr sz="1150" spc="-165" dirty="0">
                <a:solidFill>
                  <a:srgbClr val="46463D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6463D"/>
                </a:solidFill>
                <a:latin typeface="Arial"/>
                <a:cs typeface="Arial"/>
              </a:rPr>
              <a:t>-</a:t>
            </a:r>
            <a:r>
              <a:rPr sz="1150" spc="-130" dirty="0">
                <a:solidFill>
                  <a:srgbClr val="46463D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0E133A"/>
                </a:solidFill>
                <a:latin typeface="Arial"/>
                <a:cs typeface="Arial"/>
              </a:rPr>
              <a:t>3.</a:t>
            </a:r>
            <a:r>
              <a:rPr sz="1150" spc="-180" dirty="0">
                <a:solidFill>
                  <a:srgbClr val="0E133A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150A08"/>
                </a:solidFill>
                <a:latin typeface="Arial"/>
                <a:cs typeface="Arial"/>
              </a:rPr>
              <a:t>4.</a:t>
            </a:r>
            <a:r>
              <a:rPr sz="1150" spc="-140" dirty="0">
                <a:solidFill>
                  <a:srgbClr val="150A08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051323"/>
                </a:solidFill>
                <a:latin typeface="Arial"/>
                <a:cs typeface="Arial"/>
              </a:rPr>
              <a:t>37b±n7</a:t>
            </a:r>
            <a:r>
              <a:rPr sz="1150" spc="-145" dirty="0">
                <a:solidFill>
                  <a:srgbClr val="051323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0A111C"/>
                </a:solidFill>
                <a:latin typeface="Arial"/>
                <a:cs typeface="Arial"/>
              </a:rPr>
              <a:t>zkserve</a:t>
            </a:r>
            <a:r>
              <a:rPr sz="1150" spc="-75" dirty="0">
                <a:solidFill>
                  <a:srgbClr val="0A111C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2A564F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2A564F"/>
                </a:solidFill>
                <a:latin typeface="Arial"/>
                <a:cs typeface="Arial"/>
              </a:rPr>
              <a:t> </a:t>
            </a:r>
            <a:r>
              <a:rPr sz="1150" spc="150" dirty="0">
                <a:solidFill>
                  <a:srgbClr val="0E133B"/>
                </a:solidFill>
                <a:latin typeface="Arial"/>
                <a:cs typeface="Arial"/>
              </a:rPr>
              <a:t>.</a:t>
            </a:r>
            <a:r>
              <a:rPr sz="1150" spc="-50" dirty="0">
                <a:solidFill>
                  <a:srgbClr val="23160A"/>
                </a:solidFill>
                <a:latin typeface="Arial"/>
                <a:cs typeface="Arial"/>
              </a:rPr>
              <a:t>sh</a:t>
            </a:r>
            <a:r>
              <a:rPr sz="1150" spc="0" dirty="0">
                <a:solidFill>
                  <a:srgbClr val="23160A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23160A"/>
                </a:solidFill>
                <a:latin typeface="Arial"/>
                <a:cs typeface="Arial"/>
              </a:rPr>
              <a:t> </a:t>
            </a:r>
            <a:r>
              <a:rPr sz="1150" spc="55" dirty="0">
                <a:latin typeface="Arial"/>
                <a:cs typeface="Arial"/>
              </a:rPr>
              <a:t>sta</a:t>
            </a:r>
            <a:r>
              <a:rPr sz="1150" spc="-145" dirty="0">
                <a:latin typeface="Arial"/>
                <a:cs typeface="Arial"/>
              </a:rPr>
              <a:t> </a:t>
            </a:r>
            <a:r>
              <a:rPr sz="1150" spc="180" dirty="0">
                <a:solidFill>
                  <a:srgbClr val="03050C"/>
                </a:solidFill>
                <a:latin typeface="Arial"/>
                <a:cs typeface="Arial"/>
              </a:rPr>
              <a:t>rt</a:t>
            </a:r>
            <a:endParaRPr sz="1150" dirty="0">
              <a:latin typeface="Arial"/>
              <a:cs typeface="Arial"/>
            </a:endParaRPr>
          </a:p>
          <a:p>
            <a:pPr marL="15240" marR="85725" indent="2540" algn="just">
              <a:lnSpc>
                <a:spcPct val="84300"/>
              </a:lnSpc>
              <a:spcBef>
                <a:spcPts val="115"/>
              </a:spcBef>
            </a:pPr>
            <a:r>
              <a:rPr sz="1150" spc="-20" dirty="0">
                <a:solidFill>
                  <a:srgbClr val="080F1A"/>
                </a:solidFill>
                <a:latin typeface="Arial"/>
                <a:cs typeface="Arial"/>
              </a:rPr>
              <a:t>ssh </a:t>
            </a:r>
            <a:r>
              <a:rPr sz="1150" spc="70" dirty="0">
                <a:solidFill>
                  <a:srgbClr val="080F1A"/>
                </a:solidFill>
                <a:latin typeface="Arial"/>
                <a:cs typeface="Arial"/>
              </a:rPr>
              <a:t> </a:t>
            </a:r>
            <a:r>
              <a:rPr sz="1150" spc="50" dirty="0">
                <a:latin typeface="Arial"/>
                <a:cs typeface="Arial"/>
              </a:rPr>
              <a:t>stave1</a:t>
            </a:r>
            <a:r>
              <a:rPr sz="1150" spc="0" dirty="0">
                <a:latin typeface="Arial"/>
                <a:cs typeface="Arial"/>
              </a:rPr>
              <a:t> </a:t>
            </a:r>
            <a:r>
              <a:rPr sz="1150" spc="-120" dirty="0">
                <a:latin typeface="Arial"/>
                <a:cs typeface="Arial"/>
              </a:rPr>
              <a:t> </a:t>
            </a:r>
            <a:r>
              <a:rPr sz="1150" spc="-55" dirty="0">
                <a:latin typeface="Arial"/>
                <a:cs typeface="Arial"/>
              </a:rPr>
              <a:t>7hosie7hadoop7</a:t>
            </a:r>
            <a:r>
              <a:rPr sz="1150" spc="-90" dirty="0"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114266"/>
                </a:solidFill>
                <a:latin typeface="Arial"/>
                <a:cs typeface="Arial"/>
              </a:rPr>
              <a:t>zookeeper</a:t>
            </a:r>
            <a:r>
              <a:rPr sz="1150" spc="10" dirty="0">
                <a:solidFill>
                  <a:srgbClr val="114266"/>
                </a:solidFill>
                <a:latin typeface="Arial"/>
                <a:cs typeface="Arial"/>
              </a:rPr>
              <a:t> </a:t>
            </a:r>
            <a:r>
              <a:rPr sz="1150" spc="-100" dirty="0">
                <a:solidFill>
                  <a:srgbClr val="0F0F0E"/>
                </a:solidFill>
                <a:latin typeface="Arial"/>
                <a:cs typeface="Arial"/>
              </a:rPr>
              <a:t>-</a:t>
            </a:r>
            <a:r>
              <a:rPr sz="1150" spc="-130" dirty="0">
                <a:solidFill>
                  <a:srgbClr val="0F0F0E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051F5B"/>
                </a:solidFill>
                <a:latin typeface="Arial"/>
                <a:cs typeface="Arial"/>
              </a:rPr>
              <a:t>3.</a:t>
            </a:r>
            <a:r>
              <a:rPr sz="1150" spc="-180" dirty="0">
                <a:solidFill>
                  <a:srgbClr val="051F5B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031F5D"/>
                </a:solidFill>
                <a:latin typeface="Arial"/>
                <a:cs typeface="Arial"/>
              </a:rPr>
              <a:t>4.</a:t>
            </a:r>
            <a:r>
              <a:rPr sz="1150" spc="-140" dirty="0">
                <a:solidFill>
                  <a:srgbClr val="031F5D"/>
                </a:solidFill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37b±n7zkServe</a:t>
            </a:r>
            <a:r>
              <a:rPr sz="1150" spc="0" dirty="0"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111F23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111F23"/>
                </a:solidFill>
                <a:latin typeface="Arial"/>
                <a:cs typeface="Arial"/>
              </a:rPr>
              <a:t> </a:t>
            </a:r>
            <a:r>
              <a:rPr sz="1150" spc="150" dirty="0">
                <a:solidFill>
                  <a:srgbClr val="051F5B"/>
                </a:solidFill>
                <a:latin typeface="Arial"/>
                <a:cs typeface="Arial"/>
              </a:rPr>
              <a:t>.</a:t>
            </a:r>
            <a:r>
              <a:rPr sz="1150" spc="-50" dirty="0">
                <a:solidFill>
                  <a:srgbClr val="080F1A"/>
                </a:solidFill>
                <a:latin typeface="Arial"/>
                <a:cs typeface="Arial"/>
              </a:rPr>
              <a:t>sh</a:t>
            </a:r>
            <a:r>
              <a:rPr sz="1150" spc="0" dirty="0">
                <a:solidFill>
                  <a:srgbClr val="080F1A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080F1A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15133B"/>
                </a:solidFill>
                <a:latin typeface="Arial"/>
                <a:cs typeface="Arial"/>
              </a:rPr>
              <a:t>sta</a:t>
            </a:r>
            <a:r>
              <a:rPr sz="1150" spc="-130" dirty="0">
                <a:solidFill>
                  <a:srgbClr val="15133B"/>
                </a:solidFill>
                <a:latin typeface="Arial"/>
                <a:cs typeface="Arial"/>
              </a:rPr>
              <a:t> </a:t>
            </a:r>
            <a:r>
              <a:rPr sz="1150" spc="170" dirty="0">
                <a:solidFill>
                  <a:srgbClr val="465756"/>
                </a:solidFill>
                <a:latin typeface="Arial"/>
                <a:cs typeface="Arial"/>
              </a:rPr>
              <a:t>rt</a:t>
            </a:r>
            <a:r>
              <a:rPr sz="1150" spc="155" dirty="0">
                <a:solidFill>
                  <a:srgbClr val="465756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050A13"/>
                </a:solidFill>
                <a:latin typeface="Arial"/>
                <a:cs typeface="Arial"/>
              </a:rPr>
              <a:t>ssh</a:t>
            </a:r>
            <a:r>
              <a:rPr sz="1150" spc="0" dirty="0">
                <a:solidFill>
                  <a:srgbClr val="050A13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50A13"/>
                </a:solidFill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stave2</a:t>
            </a:r>
            <a:r>
              <a:rPr sz="1150" spc="0" dirty="0">
                <a:latin typeface="Arial"/>
                <a:cs typeface="Arial"/>
              </a:rPr>
              <a:t> 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050A13"/>
                </a:solidFill>
                <a:latin typeface="Arial"/>
                <a:cs typeface="Arial"/>
              </a:rPr>
              <a:t>7hosie7hadoop7</a:t>
            </a:r>
            <a:r>
              <a:rPr sz="1150" spc="-90" dirty="0">
                <a:solidFill>
                  <a:srgbClr val="050A13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0E344F"/>
                </a:solidFill>
                <a:latin typeface="Arial"/>
                <a:cs typeface="Arial"/>
              </a:rPr>
              <a:t>zookeeper</a:t>
            </a:r>
            <a:r>
              <a:rPr sz="1150" spc="10" dirty="0">
                <a:solidFill>
                  <a:srgbClr val="0E34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051F5B"/>
                </a:solidFill>
                <a:latin typeface="Arial"/>
                <a:cs typeface="Arial"/>
              </a:rPr>
              <a:t>-3.</a:t>
            </a:r>
            <a:r>
              <a:rPr sz="1150" spc="-160" dirty="0">
                <a:solidFill>
                  <a:srgbClr val="051F5B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031F5D"/>
                </a:solidFill>
                <a:latin typeface="Arial"/>
                <a:cs typeface="Arial"/>
              </a:rPr>
              <a:t>4.</a:t>
            </a:r>
            <a:r>
              <a:rPr sz="1150" spc="-140" dirty="0">
                <a:solidFill>
                  <a:srgbClr val="031F5D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28243B"/>
                </a:solidFill>
                <a:latin typeface="Arial"/>
                <a:cs typeface="Arial"/>
              </a:rPr>
              <a:t>37b:tn7</a:t>
            </a:r>
            <a:r>
              <a:rPr sz="1150" spc="-155" dirty="0">
                <a:solidFill>
                  <a:srgbClr val="28243B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28243B"/>
                </a:solidFill>
                <a:latin typeface="Arial"/>
                <a:cs typeface="Arial"/>
              </a:rPr>
              <a:t>zkServe</a:t>
            </a:r>
            <a:r>
              <a:rPr sz="1150" spc="-65" dirty="0">
                <a:solidFill>
                  <a:srgbClr val="28243B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131A13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131A13"/>
                </a:solidFill>
                <a:latin typeface="Arial"/>
                <a:cs typeface="Arial"/>
              </a:rPr>
              <a:t> </a:t>
            </a:r>
            <a:r>
              <a:rPr sz="1150" spc="150" dirty="0">
                <a:solidFill>
                  <a:srgbClr val="051F5B"/>
                </a:solidFill>
                <a:latin typeface="Arial"/>
                <a:cs typeface="Arial"/>
              </a:rPr>
              <a:t>.</a:t>
            </a:r>
            <a:r>
              <a:rPr sz="1150" spc="-50" dirty="0">
                <a:solidFill>
                  <a:srgbClr val="050C16"/>
                </a:solidFill>
                <a:latin typeface="Arial"/>
                <a:cs typeface="Arial"/>
              </a:rPr>
              <a:t>sh</a:t>
            </a:r>
            <a:r>
              <a:rPr sz="1150" spc="0" dirty="0">
                <a:solidFill>
                  <a:srgbClr val="050C16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050C16"/>
                </a:solidFill>
                <a:latin typeface="Arial"/>
                <a:cs typeface="Arial"/>
              </a:rPr>
              <a:t> </a:t>
            </a:r>
            <a:r>
              <a:rPr sz="1150" spc="55" dirty="0">
                <a:latin typeface="Arial"/>
                <a:cs typeface="Arial"/>
              </a:rPr>
              <a:t>sta</a:t>
            </a:r>
            <a:r>
              <a:rPr sz="1150" spc="-120" dirty="0">
                <a:latin typeface="Arial"/>
                <a:cs typeface="Arial"/>
              </a:rPr>
              <a:t> </a:t>
            </a:r>
            <a:r>
              <a:rPr sz="1150" spc="170" dirty="0">
                <a:solidFill>
                  <a:srgbClr val="3F5E67"/>
                </a:solidFill>
                <a:latin typeface="Arial"/>
                <a:cs typeface="Arial"/>
              </a:rPr>
              <a:t>rt</a:t>
            </a:r>
            <a:r>
              <a:rPr sz="1150" spc="155" dirty="0">
                <a:solidFill>
                  <a:srgbClr val="3F5E67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030811"/>
                </a:solidFill>
                <a:latin typeface="Arial"/>
                <a:cs typeface="Arial"/>
              </a:rPr>
              <a:t>hadoopgaaste</a:t>
            </a:r>
            <a:r>
              <a:rPr sz="1150" spc="-95" dirty="0">
                <a:solidFill>
                  <a:srgbClr val="030811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2F5E59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2F5E59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0C153B"/>
                </a:solidFill>
                <a:latin typeface="Arial"/>
                <a:cs typeface="Arial"/>
              </a:rPr>
              <a:t>:</a:t>
            </a:r>
            <a:r>
              <a:rPr sz="1150" spc="95" dirty="0">
                <a:solidFill>
                  <a:srgbClr val="4D4D41"/>
                </a:solidFill>
                <a:latin typeface="Arial"/>
                <a:cs typeface="Arial"/>
              </a:rPr>
              <a:t>-$</a:t>
            </a:r>
            <a:r>
              <a:rPr sz="1150" spc="0" dirty="0">
                <a:solidFill>
                  <a:srgbClr val="4D4D41"/>
                </a:solidFill>
                <a:latin typeface="Arial"/>
                <a:cs typeface="Arial"/>
              </a:rPr>
              <a:t>  </a:t>
            </a:r>
            <a:r>
              <a:rPr sz="1150" spc="-140" dirty="0">
                <a:solidFill>
                  <a:srgbClr val="4D4D41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0C1642"/>
                </a:solidFill>
                <a:latin typeface="Arial"/>
                <a:cs typeface="Arial"/>
              </a:rPr>
              <a:t>.</a:t>
            </a:r>
            <a:r>
              <a:rPr sz="1150" spc="-105" dirty="0">
                <a:latin typeface="Arial"/>
                <a:cs typeface="Arial"/>
              </a:rPr>
              <a:t>7</a:t>
            </a:r>
            <a:r>
              <a:rPr sz="1150" spc="-210" dirty="0">
                <a:latin typeface="Arial"/>
                <a:cs typeface="Arial"/>
              </a:rPr>
              <a:t> </a:t>
            </a:r>
            <a:r>
              <a:rPr sz="1150" spc="55" dirty="0">
                <a:latin typeface="Arial"/>
                <a:cs typeface="Arial"/>
              </a:rPr>
              <a:t>sta</a:t>
            </a:r>
            <a:r>
              <a:rPr sz="1150" spc="-145" dirty="0">
                <a:latin typeface="Arial"/>
                <a:cs typeface="Arial"/>
              </a:rPr>
              <a:t> </a:t>
            </a:r>
            <a:r>
              <a:rPr sz="1150" spc="195" dirty="0">
                <a:latin typeface="Arial"/>
                <a:cs typeface="Arial"/>
              </a:rPr>
              <a:t>r</a:t>
            </a:r>
            <a:r>
              <a:rPr sz="1150" spc="240" dirty="0">
                <a:latin typeface="Arial"/>
                <a:cs typeface="Arial"/>
              </a:rPr>
              <a:t>t</a:t>
            </a:r>
            <a:r>
              <a:rPr sz="1150" spc="-15" dirty="0">
                <a:solidFill>
                  <a:srgbClr val="11182D"/>
                </a:solidFill>
                <a:latin typeface="Arial"/>
                <a:cs typeface="Arial"/>
              </a:rPr>
              <a:t>zookeeper</a:t>
            </a:r>
            <a:endParaRPr sz="1150" dirty="0">
              <a:latin typeface="Arial"/>
              <a:cs typeface="Arial"/>
            </a:endParaRPr>
          </a:p>
          <a:p>
            <a:pPr marL="12700" marR="3127375" algn="just">
              <a:lnSpc>
                <a:spcPts val="1060"/>
              </a:lnSpc>
            </a:pPr>
            <a:r>
              <a:rPr sz="1100" spc="-120" dirty="0">
                <a:solidFill>
                  <a:srgbClr val="08050F"/>
                </a:solidFill>
                <a:latin typeface="Arial"/>
                <a:cs typeface="Arial"/>
              </a:rPr>
              <a:t>JHX </a:t>
            </a:r>
            <a:r>
              <a:rPr sz="1100" spc="90" dirty="0">
                <a:solidFill>
                  <a:srgbClr val="08050F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080E2A"/>
                </a:solidFill>
                <a:latin typeface="Arial"/>
                <a:cs typeface="Arial"/>
              </a:rPr>
              <a:t>enabled</a:t>
            </a:r>
            <a:r>
              <a:rPr sz="1100" spc="0" dirty="0">
                <a:solidFill>
                  <a:srgbClr val="080E2A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080E2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0E0318"/>
                </a:solidFill>
                <a:latin typeface="Arial"/>
                <a:cs typeface="Arial"/>
              </a:rPr>
              <a:t>by</a:t>
            </a:r>
            <a:r>
              <a:rPr sz="1100" spc="0" dirty="0">
                <a:solidFill>
                  <a:srgbClr val="0E0318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0E0318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0F1D23"/>
                </a:solidFill>
                <a:latin typeface="Arial"/>
                <a:cs typeface="Arial"/>
              </a:rPr>
              <a:t>default</a:t>
            </a:r>
            <a:endParaRPr sz="1100" dirty="0">
              <a:latin typeface="Arial"/>
              <a:cs typeface="Arial"/>
            </a:endParaRPr>
          </a:p>
          <a:p>
            <a:pPr marL="12700" marR="6350" algn="just">
              <a:lnSpc>
                <a:spcPts val="1140"/>
              </a:lnSpc>
            </a:pPr>
            <a:r>
              <a:rPr sz="1100" spc="-105" dirty="0">
                <a:solidFill>
                  <a:srgbClr val="050123"/>
                </a:solidFill>
                <a:latin typeface="Arial"/>
                <a:cs typeface="Arial"/>
              </a:rPr>
              <a:t>Us</a:t>
            </a:r>
            <a:r>
              <a:rPr sz="1100" spc="-204" dirty="0">
                <a:solidFill>
                  <a:srgbClr val="050123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050123"/>
                </a:solidFill>
                <a:latin typeface="Arial"/>
                <a:cs typeface="Arial"/>
              </a:rPr>
              <a:t>±ng</a:t>
            </a:r>
            <a:r>
              <a:rPr sz="1100" spc="0" dirty="0">
                <a:solidFill>
                  <a:srgbClr val="050123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050123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16132F"/>
                </a:solidFill>
                <a:latin typeface="Arial"/>
                <a:cs typeface="Arial"/>
              </a:rPr>
              <a:t>conf</a:t>
            </a:r>
            <a:r>
              <a:rPr sz="1100" spc="-105" dirty="0">
                <a:solidFill>
                  <a:srgbClr val="16132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16132F"/>
                </a:solidFill>
                <a:latin typeface="Arial"/>
                <a:cs typeface="Arial"/>
              </a:rPr>
              <a:t>±g</a:t>
            </a:r>
            <a:r>
              <a:rPr sz="1100" spc="-80" dirty="0">
                <a:solidFill>
                  <a:srgbClr val="16132F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081A4F"/>
                </a:solidFill>
                <a:latin typeface="Arial"/>
                <a:cs typeface="Arial"/>
              </a:rPr>
              <a:t>:</a:t>
            </a:r>
            <a:r>
              <a:rPr sz="1100" spc="0" dirty="0">
                <a:solidFill>
                  <a:srgbClr val="081A4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081A4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424D4D"/>
                </a:solidFill>
                <a:latin typeface="Arial"/>
                <a:cs typeface="Arial"/>
              </a:rPr>
              <a:t>7hosie7hadoop7</a:t>
            </a:r>
            <a:r>
              <a:rPr sz="1100" spc="-65" dirty="0">
                <a:solidFill>
                  <a:srgbClr val="424D4D"/>
                </a:solidFill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zookeeper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444238"/>
                </a:solidFill>
                <a:latin typeface="Arial"/>
                <a:cs typeface="Arial"/>
              </a:rPr>
              <a:t>-</a:t>
            </a:r>
            <a:r>
              <a:rPr sz="1100" spc="-120" dirty="0">
                <a:solidFill>
                  <a:srgbClr val="444238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0A1849"/>
                </a:solidFill>
                <a:latin typeface="Arial"/>
                <a:cs typeface="Arial"/>
              </a:rPr>
              <a:t>3.</a:t>
            </a:r>
            <a:r>
              <a:rPr sz="1100" spc="-170" dirty="0">
                <a:solidFill>
                  <a:srgbClr val="0A1849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081A4B"/>
                </a:solidFill>
                <a:latin typeface="Arial"/>
                <a:cs typeface="Arial"/>
              </a:rPr>
              <a:t>4.</a:t>
            </a:r>
            <a:r>
              <a:rPr sz="1100" spc="-105" dirty="0">
                <a:solidFill>
                  <a:srgbClr val="081A4B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050E3B"/>
                </a:solidFill>
                <a:latin typeface="Arial"/>
                <a:cs typeface="Arial"/>
              </a:rPr>
              <a:t>37b±n7</a:t>
            </a:r>
            <a:r>
              <a:rPr sz="1100" spc="15" dirty="0">
                <a:solidFill>
                  <a:srgbClr val="050E3B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050E3B"/>
                </a:solidFill>
                <a:latin typeface="Arial"/>
                <a:cs typeface="Arial"/>
              </a:rPr>
              <a:t>.</a:t>
            </a:r>
            <a:r>
              <a:rPr sz="1100" spc="-100" dirty="0">
                <a:solidFill>
                  <a:srgbClr val="050E3B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051C56"/>
                </a:solidFill>
                <a:latin typeface="Arial"/>
                <a:cs typeface="Arial"/>
              </a:rPr>
              <a:t>.</a:t>
            </a:r>
            <a:r>
              <a:rPr sz="1100" spc="-75" dirty="0">
                <a:solidFill>
                  <a:srgbClr val="1A1A38"/>
                </a:solidFill>
                <a:latin typeface="Arial"/>
                <a:cs typeface="Arial"/>
              </a:rPr>
              <a:t>7</a:t>
            </a:r>
            <a:r>
              <a:rPr sz="1100" spc="-200" dirty="0">
                <a:solidFill>
                  <a:srgbClr val="1A1A38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111C4B"/>
                </a:solidFill>
                <a:latin typeface="Arial"/>
                <a:cs typeface="Arial"/>
              </a:rPr>
              <a:t>conf</a:t>
            </a:r>
            <a:r>
              <a:rPr sz="1100" spc="-130" dirty="0">
                <a:solidFill>
                  <a:srgbClr val="111C4B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111C4B"/>
                </a:solidFill>
                <a:latin typeface="Arial"/>
                <a:cs typeface="Arial"/>
              </a:rPr>
              <a:t>7</a:t>
            </a:r>
            <a:r>
              <a:rPr sz="1100" spc="-190" dirty="0">
                <a:solidFill>
                  <a:srgbClr val="111C4B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495E62"/>
                </a:solidFill>
                <a:latin typeface="Arial"/>
                <a:cs typeface="Arial"/>
              </a:rPr>
              <a:t>zoo</a:t>
            </a:r>
            <a:r>
              <a:rPr sz="1100" spc="-55" dirty="0">
                <a:solidFill>
                  <a:srgbClr val="495E62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0E1338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0F1834"/>
                </a:solidFill>
                <a:latin typeface="Arial"/>
                <a:cs typeface="Arial"/>
              </a:rPr>
              <a:t>cfg</a:t>
            </a:r>
            <a:endParaRPr sz="1100" dirty="0">
              <a:latin typeface="Arial"/>
              <a:cs typeface="Arial"/>
            </a:endParaRPr>
          </a:p>
          <a:p>
            <a:pPr marL="12700" marR="2498090" algn="just">
              <a:lnSpc>
                <a:spcPts val="1195"/>
              </a:lnSpc>
            </a:pPr>
            <a:r>
              <a:rPr sz="1150" spc="10" dirty="0">
                <a:solidFill>
                  <a:srgbClr val="01266E"/>
                </a:solidFill>
                <a:latin typeface="Arial"/>
                <a:cs typeface="Arial"/>
              </a:rPr>
              <a:t>Sta</a:t>
            </a:r>
            <a:r>
              <a:rPr sz="1150" spc="-155" dirty="0">
                <a:solidFill>
                  <a:srgbClr val="01266E"/>
                </a:solidFill>
                <a:latin typeface="Arial"/>
                <a:cs typeface="Arial"/>
              </a:rPr>
              <a:t> </a:t>
            </a:r>
            <a:r>
              <a:rPr sz="1150" spc="55" dirty="0">
                <a:latin typeface="Arial"/>
                <a:cs typeface="Arial"/>
              </a:rPr>
              <a:t>rt±ng</a:t>
            </a:r>
            <a:r>
              <a:rPr sz="1150" spc="0" dirty="0">
                <a:latin typeface="Arial"/>
                <a:cs typeface="Arial"/>
              </a:rPr>
              <a:t> </a:t>
            </a:r>
            <a:r>
              <a:rPr sz="1150" spc="35" dirty="0"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4B544D"/>
                </a:solidFill>
                <a:latin typeface="Arial"/>
                <a:cs typeface="Arial"/>
              </a:rPr>
              <a:t>zookeeper</a:t>
            </a:r>
            <a:r>
              <a:rPr sz="1150" spc="0" dirty="0">
                <a:solidFill>
                  <a:srgbClr val="4B544D"/>
                </a:solidFill>
                <a:latin typeface="Arial"/>
                <a:cs typeface="Arial"/>
              </a:rPr>
              <a:t>  </a:t>
            </a:r>
            <a:r>
              <a:rPr sz="1150" spc="15" dirty="0">
                <a:solidFill>
                  <a:srgbClr val="4B544D"/>
                </a:solidFill>
                <a:latin typeface="Arial"/>
                <a:cs typeface="Arial"/>
              </a:rPr>
              <a:t> </a:t>
            </a:r>
            <a:r>
              <a:rPr sz="1150" spc="135" dirty="0">
                <a:solidFill>
                  <a:srgbClr val="0A1644"/>
                </a:solidFill>
                <a:latin typeface="Arial"/>
                <a:cs typeface="Arial"/>
              </a:rPr>
              <a:t>.</a:t>
            </a:r>
            <a:r>
              <a:rPr sz="1150" spc="-155" dirty="0">
                <a:solidFill>
                  <a:srgbClr val="0A1644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51F5B"/>
                </a:solidFill>
                <a:latin typeface="Arial"/>
                <a:cs typeface="Arial"/>
              </a:rPr>
              <a:t>.</a:t>
            </a:r>
            <a:r>
              <a:rPr sz="1150" spc="-114" dirty="0">
                <a:solidFill>
                  <a:srgbClr val="051F5B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A1848"/>
                </a:solidFill>
                <a:latin typeface="Arial"/>
                <a:cs typeface="Arial"/>
              </a:rPr>
              <a:t>.</a:t>
            </a:r>
            <a:r>
              <a:rPr sz="1150" spc="0" dirty="0">
                <a:solidFill>
                  <a:srgbClr val="0A1848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0A1848"/>
                </a:solidFill>
                <a:latin typeface="Arial"/>
                <a:cs typeface="Arial"/>
              </a:rPr>
              <a:t> </a:t>
            </a:r>
            <a:r>
              <a:rPr sz="1150" spc="-180" dirty="0">
                <a:solidFill>
                  <a:srgbClr val="0C4289"/>
                </a:solidFill>
                <a:latin typeface="Arial"/>
                <a:cs typeface="Arial"/>
              </a:rPr>
              <a:t>STARTED</a:t>
            </a:r>
            <a:endParaRPr sz="1150" dirty="0">
              <a:latin typeface="Arial"/>
              <a:cs typeface="Arial"/>
            </a:endParaRPr>
          </a:p>
          <a:p>
            <a:pPr marL="12700" marR="3127375" algn="just">
              <a:lnSpc>
                <a:spcPts val="1120"/>
              </a:lnSpc>
            </a:pPr>
            <a:r>
              <a:rPr sz="1100" spc="-120" dirty="0">
                <a:solidFill>
                  <a:srgbClr val="261F1D"/>
                </a:solidFill>
                <a:latin typeface="Arial"/>
                <a:cs typeface="Arial"/>
              </a:rPr>
              <a:t>JHX </a:t>
            </a:r>
            <a:r>
              <a:rPr sz="1100" spc="90" dirty="0">
                <a:solidFill>
                  <a:srgbClr val="261F1D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050A13"/>
                </a:solidFill>
                <a:latin typeface="Arial"/>
                <a:cs typeface="Arial"/>
              </a:rPr>
              <a:t>enabled</a:t>
            </a:r>
            <a:r>
              <a:rPr sz="1100" spc="0" dirty="0">
                <a:solidFill>
                  <a:srgbClr val="050A13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050A1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110316"/>
                </a:solidFill>
                <a:latin typeface="Arial"/>
                <a:cs typeface="Arial"/>
              </a:rPr>
              <a:t>by</a:t>
            </a:r>
            <a:r>
              <a:rPr sz="1100" spc="0" dirty="0">
                <a:solidFill>
                  <a:srgbClr val="110316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110316"/>
                </a:solidFill>
                <a:latin typeface="Arial"/>
                <a:cs typeface="Arial"/>
              </a:rPr>
              <a:t> </a:t>
            </a:r>
            <a:r>
              <a:rPr sz="1100" spc="110" dirty="0">
                <a:latin typeface="Arial"/>
                <a:cs typeface="Arial"/>
              </a:rPr>
              <a:t>default</a:t>
            </a:r>
            <a:endParaRPr sz="1100" dirty="0">
              <a:latin typeface="Arial"/>
              <a:cs typeface="Arial"/>
            </a:endParaRPr>
          </a:p>
          <a:p>
            <a:pPr marL="12700" marR="7620" algn="just">
              <a:lnSpc>
                <a:spcPts val="1195"/>
              </a:lnSpc>
            </a:pPr>
            <a:r>
              <a:rPr sz="1150" spc="-135" dirty="0">
                <a:solidFill>
                  <a:srgbClr val="050123"/>
                </a:solidFill>
                <a:latin typeface="Arial"/>
                <a:cs typeface="Arial"/>
              </a:rPr>
              <a:t>Us</a:t>
            </a:r>
            <a:r>
              <a:rPr sz="1150" spc="-210" dirty="0">
                <a:solidFill>
                  <a:srgbClr val="050123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050123"/>
                </a:solidFill>
                <a:latin typeface="Arial"/>
                <a:cs typeface="Arial"/>
              </a:rPr>
              <a:t>±ng</a:t>
            </a:r>
            <a:r>
              <a:rPr sz="1150" spc="0" dirty="0">
                <a:solidFill>
                  <a:srgbClr val="050123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50123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444438"/>
                </a:solidFill>
                <a:latin typeface="Arial"/>
                <a:cs typeface="Arial"/>
              </a:rPr>
              <a:t>conf</a:t>
            </a:r>
            <a:r>
              <a:rPr sz="1150" spc="-110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44438"/>
                </a:solidFill>
                <a:latin typeface="Arial"/>
                <a:cs typeface="Arial"/>
              </a:rPr>
              <a:t>±g</a:t>
            </a:r>
            <a:r>
              <a:rPr sz="1150" spc="-95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81A4F"/>
                </a:solidFill>
                <a:latin typeface="Arial"/>
                <a:cs typeface="Arial"/>
              </a:rPr>
              <a:t>:</a:t>
            </a:r>
            <a:r>
              <a:rPr sz="1150" spc="0" dirty="0">
                <a:solidFill>
                  <a:srgbClr val="081A4F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081A4F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444438"/>
                </a:solidFill>
                <a:latin typeface="Arial"/>
                <a:cs typeface="Arial"/>
              </a:rPr>
              <a:t>7hone7hadoop7</a:t>
            </a:r>
            <a:r>
              <a:rPr sz="1150" spc="-85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444438"/>
                </a:solidFill>
                <a:latin typeface="Arial"/>
                <a:cs typeface="Arial"/>
              </a:rPr>
              <a:t>zookeeper</a:t>
            </a:r>
            <a:r>
              <a:rPr sz="1150" spc="10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44438"/>
                </a:solidFill>
                <a:latin typeface="Arial"/>
                <a:cs typeface="Arial"/>
              </a:rPr>
              <a:t>-</a:t>
            </a:r>
            <a:r>
              <a:rPr sz="1150" spc="-130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0A1849"/>
                </a:solidFill>
                <a:latin typeface="Arial"/>
                <a:cs typeface="Arial"/>
              </a:rPr>
              <a:t>3.</a:t>
            </a:r>
            <a:r>
              <a:rPr sz="1150" spc="-175" dirty="0">
                <a:solidFill>
                  <a:srgbClr val="0A1849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081A4B"/>
                </a:solidFill>
                <a:latin typeface="Arial"/>
                <a:cs typeface="Arial"/>
              </a:rPr>
              <a:t>4.</a:t>
            </a:r>
            <a:r>
              <a:rPr sz="1150" spc="-120" dirty="0">
                <a:solidFill>
                  <a:srgbClr val="081A4B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080C36"/>
                </a:solidFill>
                <a:latin typeface="Arial"/>
                <a:cs typeface="Arial"/>
              </a:rPr>
              <a:t>37b±n7</a:t>
            </a:r>
            <a:r>
              <a:rPr sz="1150" spc="-5" dirty="0">
                <a:solidFill>
                  <a:srgbClr val="080C36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80C36"/>
                </a:solidFill>
                <a:latin typeface="Arial"/>
                <a:cs typeface="Arial"/>
              </a:rPr>
              <a:t>.</a:t>
            </a:r>
            <a:r>
              <a:rPr sz="1150" spc="-114" dirty="0">
                <a:solidFill>
                  <a:srgbClr val="080C36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110F2B"/>
                </a:solidFill>
                <a:latin typeface="Arial"/>
                <a:cs typeface="Arial"/>
              </a:rPr>
              <a:t>.</a:t>
            </a:r>
            <a:r>
              <a:rPr sz="1150" spc="-105" dirty="0">
                <a:solidFill>
                  <a:srgbClr val="1C2F54"/>
                </a:solidFill>
                <a:latin typeface="Arial"/>
                <a:cs typeface="Arial"/>
              </a:rPr>
              <a:t>7</a:t>
            </a:r>
            <a:r>
              <a:rPr sz="1150" spc="-210" dirty="0">
                <a:solidFill>
                  <a:srgbClr val="1C2F54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444438"/>
                </a:solidFill>
                <a:latin typeface="Arial"/>
                <a:cs typeface="Arial"/>
              </a:rPr>
              <a:t>conf</a:t>
            </a:r>
            <a:r>
              <a:rPr sz="1150" spc="-135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444438"/>
                </a:solidFill>
                <a:latin typeface="Arial"/>
                <a:cs typeface="Arial"/>
              </a:rPr>
              <a:t>7zoo</a:t>
            </a:r>
            <a:r>
              <a:rPr sz="1150" spc="-75" dirty="0">
                <a:solidFill>
                  <a:srgbClr val="444438"/>
                </a:solidFill>
                <a:latin typeface="Arial"/>
                <a:cs typeface="Arial"/>
              </a:rPr>
              <a:t> </a:t>
            </a:r>
            <a:r>
              <a:rPr sz="1150" spc="125" dirty="0">
                <a:solidFill>
                  <a:srgbClr val="0E1338"/>
                </a:solidFill>
                <a:latin typeface="Arial"/>
                <a:cs typeface="Arial"/>
              </a:rPr>
              <a:t>.</a:t>
            </a:r>
            <a:r>
              <a:rPr sz="1150" spc="70" dirty="0">
                <a:solidFill>
                  <a:srgbClr val="0E0818"/>
                </a:solidFill>
                <a:latin typeface="Arial"/>
                <a:cs typeface="Arial"/>
              </a:rPr>
              <a:t>cfg</a:t>
            </a:r>
            <a:endParaRPr sz="1150" dirty="0">
              <a:latin typeface="Arial"/>
              <a:cs typeface="Arial"/>
            </a:endParaRPr>
          </a:p>
          <a:p>
            <a:pPr marL="12700" marR="2501900" algn="just">
              <a:lnSpc>
                <a:spcPts val="1160"/>
              </a:lnSpc>
            </a:pPr>
            <a:r>
              <a:rPr sz="1100" spc="35" dirty="0">
                <a:solidFill>
                  <a:srgbClr val="01266E"/>
                </a:solidFill>
                <a:latin typeface="Arial"/>
                <a:cs typeface="Arial"/>
              </a:rPr>
              <a:t>Sta</a:t>
            </a:r>
            <a:r>
              <a:rPr sz="1100" spc="-145" dirty="0">
                <a:solidFill>
                  <a:srgbClr val="01266E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112D62"/>
                </a:solidFill>
                <a:latin typeface="Arial"/>
                <a:cs typeface="Arial"/>
              </a:rPr>
              <a:t>rt:Ing</a:t>
            </a:r>
            <a:r>
              <a:rPr sz="1100" spc="0" dirty="0">
                <a:solidFill>
                  <a:srgbClr val="112D6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112D6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113F5E"/>
                </a:solidFill>
                <a:latin typeface="Arial"/>
                <a:cs typeface="Arial"/>
              </a:rPr>
              <a:t>zookeeper</a:t>
            </a:r>
            <a:r>
              <a:rPr sz="1100" spc="0" dirty="0">
                <a:solidFill>
                  <a:srgbClr val="113F5E"/>
                </a:solidFill>
                <a:latin typeface="Arial"/>
                <a:cs typeface="Arial"/>
              </a:rPr>
              <a:t>  </a:t>
            </a:r>
            <a:r>
              <a:rPr sz="1100" spc="80" dirty="0">
                <a:solidFill>
                  <a:srgbClr val="113F5E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0A1644"/>
                </a:solidFill>
                <a:latin typeface="Arial"/>
                <a:cs typeface="Arial"/>
              </a:rPr>
              <a:t>.</a:t>
            </a:r>
            <a:r>
              <a:rPr sz="1100" spc="-145" dirty="0">
                <a:solidFill>
                  <a:srgbClr val="0A1644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051F5B"/>
                </a:solidFill>
                <a:latin typeface="Arial"/>
                <a:cs typeface="Arial"/>
              </a:rPr>
              <a:t>.</a:t>
            </a:r>
            <a:r>
              <a:rPr sz="1100" spc="-100" dirty="0">
                <a:solidFill>
                  <a:srgbClr val="051F5B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0A1848"/>
                </a:solidFill>
                <a:latin typeface="Arial"/>
                <a:cs typeface="Arial"/>
              </a:rPr>
              <a:t>.</a:t>
            </a:r>
            <a:r>
              <a:rPr sz="1100" spc="0" dirty="0">
                <a:solidFill>
                  <a:srgbClr val="0A1848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0A1848"/>
                </a:solidFill>
                <a:latin typeface="Arial"/>
                <a:cs typeface="Arial"/>
              </a:rPr>
              <a:t> </a:t>
            </a:r>
            <a:r>
              <a:rPr sz="1100" spc="-150" dirty="0">
                <a:solidFill>
                  <a:srgbClr val="0C4289"/>
                </a:solidFill>
                <a:latin typeface="Arial"/>
                <a:cs typeface="Arial"/>
              </a:rPr>
              <a:t>STARTED</a:t>
            </a:r>
            <a:endParaRPr sz="1100" dirty="0">
              <a:latin typeface="Arial"/>
              <a:cs typeface="Arial"/>
            </a:endParaRPr>
          </a:p>
          <a:p>
            <a:pPr marL="12700" marR="3127375" algn="just">
              <a:lnSpc>
                <a:spcPts val="1140"/>
              </a:lnSpc>
            </a:pPr>
            <a:r>
              <a:rPr sz="1100" spc="-120" dirty="0">
                <a:solidFill>
                  <a:srgbClr val="01010C"/>
                </a:solidFill>
                <a:latin typeface="Arial"/>
                <a:cs typeface="Arial"/>
              </a:rPr>
              <a:t>JHX </a:t>
            </a:r>
            <a:r>
              <a:rPr sz="1100" spc="90" dirty="0">
                <a:solidFill>
                  <a:srgbClr val="01010C"/>
                </a:solidFill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enabled</a:t>
            </a:r>
            <a:r>
              <a:rPr sz="1100" spc="0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130313"/>
                </a:solidFill>
                <a:latin typeface="Arial"/>
                <a:cs typeface="Arial"/>
              </a:rPr>
              <a:t>by</a:t>
            </a:r>
            <a:r>
              <a:rPr sz="1100" spc="0" dirty="0">
                <a:solidFill>
                  <a:srgbClr val="130313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130313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05011C"/>
                </a:solidFill>
                <a:latin typeface="Arial"/>
                <a:cs typeface="Arial"/>
              </a:rPr>
              <a:t>default</a:t>
            </a:r>
            <a:endParaRPr sz="1100" dirty="0">
              <a:latin typeface="Arial"/>
              <a:cs typeface="Arial"/>
            </a:endParaRPr>
          </a:p>
          <a:p>
            <a:pPr marL="12700" marR="7620" algn="just">
              <a:lnSpc>
                <a:spcPts val="1195"/>
              </a:lnSpc>
            </a:pPr>
            <a:r>
              <a:rPr sz="1150" spc="-135" dirty="0">
                <a:solidFill>
                  <a:srgbClr val="01001D"/>
                </a:solidFill>
                <a:latin typeface="Arial"/>
                <a:cs typeface="Arial"/>
              </a:rPr>
              <a:t>Us</a:t>
            </a:r>
            <a:r>
              <a:rPr sz="1150" spc="-210" dirty="0">
                <a:solidFill>
                  <a:srgbClr val="01001D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01001D"/>
                </a:solidFill>
                <a:latin typeface="Arial"/>
                <a:cs typeface="Arial"/>
              </a:rPr>
              <a:t>±ng</a:t>
            </a:r>
            <a:r>
              <a:rPr sz="1150" spc="0" dirty="0">
                <a:solidFill>
                  <a:srgbClr val="01001D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1001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4B5249"/>
                </a:solidFill>
                <a:latin typeface="Arial"/>
                <a:cs typeface="Arial"/>
              </a:rPr>
              <a:t>conf</a:t>
            </a:r>
            <a:r>
              <a:rPr sz="1150" spc="-110" dirty="0">
                <a:solidFill>
                  <a:srgbClr val="4B5249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B5249"/>
                </a:solidFill>
                <a:latin typeface="Arial"/>
                <a:cs typeface="Arial"/>
              </a:rPr>
              <a:t>±g</a:t>
            </a:r>
            <a:r>
              <a:rPr sz="1150" spc="-95" dirty="0">
                <a:solidFill>
                  <a:srgbClr val="4B5249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130C26"/>
                </a:solidFill>
                <a:latin typeface="Arial"/>
                <a:cs typeface="Arial"/>
              </a:rPr>
              <a:t>:</a:t>
            </a:r>
            <a:r>
              <a:rPr sz="1150" spc="0" dirty="0">
                <a:solidFill>
                  <a:srgbClr val="130C26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130C26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49524B"/>
                </a:solidFill>
                <a:latin typeface="Arial"/>
                <a:cs typeface="Arial"/>
              </a:rPr>
              <a:t>7hoise7hadoop7zookeeper</a:t>
            </a:r>
            <a:r>
              <a:rPr sz="1150" spc="0" dirty="0">
                <a:solidFill>
                  <a:srgbClr val="49524B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49524B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9524B"/>
                </a:solidFill>
                <a:latin typeface="Arial"/>
                <a:cs typeface="Arial"/>
              </a:rPr>
              <a:t>-</a:t>
            </a:r>
            <a:r>
              <a:rPr sz="1150" spc="-130" dirty="0">
                <a:solidFill>
                  <a:srgbClr val="49524B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0A1849"/>
                </a:solidFill>
                <a:latin typeface="Arial"/>
                <a:cs typeface="Arial"/>
              </a:rPr>
              <a:t>3.</a:t>
            </a:r>
            <a:r>
              <a:rPr sz="1150" spc="-175" dirty="0">
                <a:solidFill>
                  <a:srgbClr val="0A1849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0F0A0E"/>
                </a:solidFill>
                <a:latin typeface="Arial"/>
                <a:cs typeface="Arial"/>
              </a:rPr>
              <a:t>4.</a:t>
            </a:r>
            <a:r>
              <a:rPr sz="1150" spc="-120" dirty="0">
                <a:solidFill>
                  <a:srgbClr val="0F0A0E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070F1C"/>
                </a:solidFill>
                <a:latin typeface="Arial"/>
                <a:cs typeface="Arial"/>
              </a:rPr>
              <a:t>37b±n7</a:t>
            </a:r>
            <a:r>
              <a:rPr sz="1150" spc="-5" dirty="0">
                <a:solidFill>
                  <a:srgbClr val="070F1C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070F1C"/>
                </a:solidFill>
                <a:latin typeface="Arial"/>
                <a:cs typeface="Arial"/>
              </a:rPr>
              <a:t>.</a:t>
            </a:r>
            <a:r>
              <a:rPr sz="1150" spc="-114" dirty="0">
                <a:solidFill>
                  <a:srgbClr val="070F1C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051C56"/>
                </a:solidFill>
                <a:latin typeface="Arial"/>
                <a:cs typeface="Arial"/>
              </a:rPr>
              <a:t>.</a:t>
            </a:r>
            <a:r>
              <a:rPr sz="1150" spc="-105" dirty="0">
                <a:solidFill>
                  <a:srgbClr val="1C2A4F"/>
                </a:solidFill>
                <a:latin typeface="Arial"/>
                <a:cs typeface="Arial"/>
              </a:rPr>
              <a:t>7</a:t>
            </a:r>
            <a:r>
              <a:rPr sz="1150" spc="-210" dirty="0">
                <a:solidFill>
                  <a:srgbClr val="1C2A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4B5249"/>
                </a:solidFill>
                <a:latin typeface="Arial"/>
                <a:cs typeface="Arial"/>
              </a:rPr>
              <a:t>conf</a:t>
            </a:r>
            <a:r>
              <a:rPr sz="1150" spc="-135" dirty="0">
                <a:solidFill>
                  <a:srgbClr val="4B5249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4B5249"/>
                </a:solidFill>
                <a:latin typeface="Arial"/>
                <a:cs typeface="Arial"/>
              </a:rPr>
              <a:t>7zoo</a:t>
            </a:r>
            <a:r>
              <a:rPr sz="1150" spc="-75" dirty="0">
                <a:solidFill>
                  <a:srgbClr val="4B5249"/>
                </a:solidFill>
                <a:latin typeface="Arial"/>
                <a:cs typeface="Arial"/>
              </a:rPr>
              <a:t> </a:t>
            </a:r>
            <a:r>
              <a:rPr sz="1150" spc="125" dirty="0">
                <a:solidFill>
                  <a:srgbClr val="0E1338"/>
                </a:solidFill>
                <a:latin typeface="Arial"/>
                <a:cs typeface="Arial"/>
              </a:rPr>
              <a:t>.</a:t>
            </a:r>
            <a:r>
              <a:rPr sz="1150" spc="70" dirty="0">
                <a:solidFill>
                  <a:srgbClr val="0C0718"/>
                </a:solidFill>
                <a:latin typeface="Arial"/>
                <a:cs typeface="Arial"/>
              </a:rPr>
              <a:t>cfg</a:t>
            </a:r>
            <a:endParaRPr sz="1150" dirty="0">
              <a:latin typeface="Arial"/>
              <a:cs typeface="Arial"/>
            </a:endParaRPr>
          </a:p>
          <a:p>
            <a:pPr marL="12700" marR="2501900" algn="just">
              <a:lnSpc>
                <a:spcPts val="1145"/>
              </a:lnSpc>
            </a:pPr>
            <a:r>
              <a:rPr sz="1100" spc="35" dirty="0">
                <a:solidFill>
                  <a:srgbClr val="0F0305"/>
                </a:solidFill>
                <a:latin typeface="Arial"/>
                <a:cs typeface="Arial"/>
              </a:rPr>
              <a:t>Sta</a:t>
            </a:r>
            <a:r>
              <a:rPr sz="1100" spc="-145" dirty="0">
                <a:solidFill>
                  <a:srgbClr val="0F0305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132F66"/>
                </a:solidFill>
                <a:latin typeface="Arial"/>
                <a:cs typeface="Arial"/>
              </a:rPr>
              <a:t>rt:Ing</a:t>
            </a:r>
            <a:r>
              <a:rPr sz="1100" spc="0" dirty="0">
                <a:solidFill>
                  <a:srgbClr val="132F66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132F66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F3856"/>
                </a:solidFill>
                <a:latin typeface="Arial"/>
                <a:cs typeface="Arial"/>
              </a:rPr>
              <a:t>zookeeper</a:t>
            </a:r>
            <a:r>
              <a:rPr sz="1100" spc="0" dirty="0">
                <a:solidFill>
                  <a:srgbClr val="0F3856"/>
                </a:solidFill>
                <a:latin typeface="Arial"/>
                <a:cs typeface="Arial"/>
              </a:rPr>
              <a:t>  </a:t>
            </a:r>
            <a:r>
              <a:rPr sz="1100" spc="80" dirty="0">
                <a:solidFill>
                  <a:srgbClr val="0F3856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0A1644"/>
                </a:solidFill>
                <a:latin typeface="Arial"/>
                <a:cs typeface="Arial"/>
              </a:rPr>
              <a:t>.</a:t>
            </a:r>
            <a:r>
              <a:rPr sz="1100" spc="-145" dirty="0">
                <a:solidFill>
                  <a:srgbClr val="0A1644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051F5B"/>
                </a:solidFill>
                <a:latin typeface="Arial"/>
                <a:cs typeface="Arial"/>
              </a:rPr>
              <a:t>.</a:t>
            </a:r>
            <a:r>
              <a:rPr sz="1100" spc="-100" dirty="0">
                <a:solidFill>
                  <a:srgbClr val="051F5B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0A1848"/>
                </a:solidFill>
                <a:latin typeface="Arial"/>
                <a:cs typeface="Arial"/>
              </a:rPr>
              <a:t>.</a:t>
            </a:r>
            <a:r>
              <a:rPr sz="1100" spc="0" dirty="0">
                <a:solidFill>
                  <a:srgbClr val="0A1848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0A1848"/>
                </a:solidFill>
                <a:latin typeface="Arial"/>
                <a:cs typeface="Arial"/>
              </a:rPr>
              <a:t> </a:t>
            </a:r>
            <a:r>
              <a:rPr sz="1100" spc="-150" dirty="0">
                <a:solidFill>
                  <a:srgbClr val="0F4287"/>
                </a:solidFill>
                <a:latin typeface="Arial"/>
                <a:cs typeface="Arial"/>
              </a:rPr>
              <a:t>STARTED</a:t>
            </a:r>
            <a:endParaRPr sz="1100" dirty="0">
              <a:latin typeface="Arial"/>
              <a:cs typeface="Arial"/>
            </a:endParaRPr>
          </a:p>
          <a:p>
            <a:pPr marL="15240" marR="3576320" algn="just">
              <a:lnSpc>
                <a:spcPts val="1235"/>
              </a:lnSpc>
            </a:pPr>
            <a:r>
              <a:rPr sz="1100" spc="-10" dirty="0">
                <a:solidFill>
                  <a:srgbClr val="030511"/>
                </a:solidFill>
                <a:latin typeface="Arial"/>
                <a:cs typeface="Arial"/>
              </a:rPr>
              <a:t>hadoopgsiaste</a:t>
            </a:r>
            <a:r>
              <a:rPr sz="1100" spc="-20" dirty="0">
                <a:solidFill>
                  <a:srgbClr val="030511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2B5954"/>
                </a:solidFill>
                <a:latin typeface="Arial"/>
                <a:cs typeface="Arial"/>
              </a:rPr>
              <a:t>r</a:t>
            </a:r>
            <a:r>
              <a:rPr sz="1100" spc="-85" dirty="0">
                <a:solidFill>
                  <a:srgbClr val="2B5954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0C153B"/>
                </a:solidFill>
                <a:latin typeface="Arial"/>
                <a:cs typeface="Arial"/>
              </a:rPr>
              <a:t>:</a:t>
            </a:r>
            <a:r>
              <a:rPr sz="1100" spc="114" dirty="0">
                <a:solidFill>
                  <a:srgbClr val="464234"/>
                </a:solidFill>
                <a:latin typeface="Arial"/>
                <a:cs typeface="Arial"/>
              </a:rPr>
              <a:t>-$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6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的四字命令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96845"/>
            <a:ext cx="8139430" cy="175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099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如同前面一页看到的命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令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ruo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一样，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支持一系列 的四个字母的命令，可以询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问</a:t>
            </a:r>
            <a:r>
              <a:rPr sz="2400" spc="-75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eepe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的运行状态，用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nc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工具就可以打印状态，或者如同前一页一样使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telne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工具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 dirty="0"/>
          </a:p>
          <a:p>
            <a:pPr marL="12700" marR="342900" algn="just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ech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命令可以直接将命令行输入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给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（尚未试验成功）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810" y="3065064"/>
            <a:ext cx="5729224" cy="362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4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四字命令举例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31" y="937260"/>
            <a:ext cx="8456676" cy="5454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9394" y="959485"/>
            <a:ext cx="8371205" cy="5370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35166"/>
              </p:ext>
            </p:extLst>
          </p:nvPr>
        </p:nvGraphicFramePr>
        <p:xfrm>
          <a:off x="484631" y="1313000"/>
          <a:ext cx="8375968" cy="4717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80">
                <a:tc gridSpan="2">
                  <a:txBody>
                    <a:bodyPr/>
                    <a:lstStyle/>
                    <a:p>
                      <a:pPr marL="1082675" marR="2379345" indent="-957580">
                        <a:lnSpc>
                          <a:spcPct val="150000"/>
                        </a:lnSpc>
                        <a:tabLst>
                          <a:tab pos="5059680" algn="l"/>
                        </a:tabLst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Zoo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800" b="1" spc="-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-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0" dirty="0" err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spc="0" dirty="0" err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四字命</a:t>
                      </a:r>
                      <a:r>
                        <a:rPr lang="zh-CN" altLang="en-US" sz="1800" b="1" spc="0" dirty="0">
                          <a:solidFill>
                            <a:srgbClr val="FFFFFF"/>
                          </a:solidFill>
                          <a:latin typeface="+mn-lt"/>
                          <a:cs typeface="微软雅黑"/>
                        </a:rPr>
                        <a:t>令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sz="1800" b="1" spc="0" dirty="0" err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功能描述</a:t>
                      </a:r>
                      <a:endParaRPr sz="18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1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conf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输出相关服务配置的详细信息。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5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cons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52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列出所有连接到服务器的客户端的完全的连接</a:t>
                      </a:r>
                      <a:r>
                        <a:rPr sz="1800" spc="10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会话的详 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细信息。包括“接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受</a:t>
                      </a:r>
                      <a:r>
                        <a:rPr sz="1800" spc="1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发送”的包数量、会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话</a:t>
                      </a:r>
                      <a:r>
                        <a:rPr sz="1800" spc="1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、操作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延迟、最后的操作执行等等信息。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83">
                <a:tc>
                  <a:txBody>
                    <a:bodyPr/>
                    <a:lstStyle/>
                    <a:p>
                      <a:pPr marL="44450">
                        <a:lnSpc>
                          <a:spcPts val="213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du</a:t>
                      </a:r>
                      <a:r>
                        <a:rPr sz="18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列出未经处理的会话和临时节点。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7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输出关于服务环境的详细信息（区别于</a:t>
                      </a:r>
                      <a:r>
                        <a:rPr sz="1800" spc="10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conf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命令）。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83">
                <a:tc>
                  <a:txBody>
                    <a:bodyPr/>
                    <a:lstStyle/>
                    <a:p>
                      <a:pPr marL="44450">
                        <a:lnSpc>
                          <a:spcPts val="213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qs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列出未经处理的请求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52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uok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89865">
                        <a:lnSpc>
                          <a:spcPct val="1006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测试服务是否处于正确状态。如果确实如此，那么服务返 回“</a:t>
                      </a:r>
                      <a:r>
                        <a:rPr sz="1800" spc="1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mok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”，否则不做任何相应。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83">
                <a:tc>
                  <a:txBody>
                    <a:bodyPr/>
                    <a:lstStyle/>
                    <a:p>
                      <a:pPr marL="44450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b="1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输出关于性能和连接的客户端的列表。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183">
                <a:tc>
                  <a:txBody>
                    <a:bodyPr/>
                    <a:lstStyle/>
                    <a:p>
                      <a:pPr marL="44450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wchs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列出服务器</a:t>
                      </a:r>
                      <a:r>
                        <a:rPr sz="1800" spc="1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atch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的详细信息。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89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wchc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784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通过</a:t>
                      </a:r>
                      <a:r>
                        <a:rPr sz="1800" spc="1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ssion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列出服务器</a:t>
                      </a:r>
                      <a:r>
                        <a:rPr sz="1800" spc="10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atch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的详细信息，它的输出 是一个与</a:t>
                      </a:r>
                      <a:r>
                        <a:rPr sz="1800" spc="1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atch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相关的会话的列表。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292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wchp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ACEE"/>
                      </a:solidFill>
                      <a:prstDash val="solid"/>
                    </a:lnL>
                    <a:lnR w="25400">
                      <a:solidFill>
                        <a:srgbClr val="00AD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通过路径列出服务器</a:t>
                      </a:r>
                      <a:r>
                        <a:rPr sz="1800" spc="10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atch</a:t>
                      </a:r>
                      <a:r>
                        <a:rPr sz="18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的详细信息。它输出一个与</a:t>
                      </a:r>
                      <a:endParaRPr sz="1800" dirty="0">
                        <a:latin typeface="微软雅黑"/>
                        <a:cs typeface="微软雅黑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ssion</a:t>
                      </a:r>
                      <a:r>
                        <a:rPr sz="18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相关的路径。</a:t>
                      </a:r>
                      <a:endParaRPr sz="18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5400">
                      <a:solidFill>
                        <a:srgbClr val="00ADEE"/>
                      </a:solidFill>
                      <a:prstDash val="solid"/>
                    </a:lnL>
                    <a:lnR w="9525">
                      <a:solidFill>
                        <a:srgbClr val="00ACEE"/>
                      </a:solidFill>
                      <a:prstDash val="solid"/>
                    </a:lnR>
                    <a:lnT w="9525">
                      <a:solidFill>
                        <a:srgbClr val="00ACEE"/>
                      </a:solidFill>
                      <a:prstDash val="solid"/>
                    </a:lnT>
                    <a:lnB w="9525">
                      <a:solidFill>
                        <a:srgbClr val="00AC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9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Zoo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K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eepe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r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的命令行工具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5950" y="1227721"/>
            <a:ext cx="6372225" cy="494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04447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2">
  <a:themeElements>
    <a:clrScheme name="company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mpany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Pages>0</Pages>
  <Words>1026</Words>
  <Characters>0</Characters>
  <Application>Microsoft Office PowerPoint</Application>
  <DocSecurity>0</DocSecurity>
  <PresentationFormat>全屏显示(4:3)</PresentationFormat>
  <Lines>0</Lines>
  <Paragraphs>207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Courier New</vt:lpstr>
      <vt:lpstr>Verdana</vt:lpstr>
      <vt:lpstr>company2</vt:lpstr>
      <vt:lpstr>PowerPoint 演示文稿</vt:lpstr>
      <vt:lpstr>ZooKeeper简介</vt:lpstr>
      <vt:lpstr>ZooKeeper的特性</vt:lpstr>
      <vt:lpstr>安装过程概述</vt:lpstr>
      <vt:lpstr>ZooKeeper程序的启动</vt:lpstr>
      <vt:lpstr>ZooKeeper启动成功</vt:lpstr>
      <vt:lpstr>ZooKeeper的四字命令</vt:lpstr>
      <vt:lpstr>ZooKeeper四字命令举例</vt:lpstr>
      <vt:lpstr>ZooKeeper的命令行工具</vt:lpstr>
      <vt:lpstr>ZooKeeper命令行工具</vt:lpstr>
      <vt:lpstr>ZooKeeper的命令操作1</vt:lpstr>
      <vt:lpstr>ZooKeeper的操作命令2</vt:lpstr>
      <vt:lpstr>PowerPoint 演示文稿</vt:lpstr>
      <vt:lpstr>PowerPoint 演示文稿</vt:lpstr>
      <vt:lpstr>ZooKeeper的编程接口</vt:lpstr>
      <vt:lpstr>ZooKeeper的客户端工作</vt:lpstr>
      <vt:lpstr>ZooKeeper代码举例1</vt:lpstr>
      <vt:lpstr>ZooKeeper代码举例2</vt:lpstr>
      <vt:lpstr>ZooKeeper示例代码的执行结果</vt:lpstr>
      <vt:lpstr>ZNode</vt:lpstr>
      <vt:lpstr>ZNode上的观察器</vt:lpstr>
      <vt:lpstr>ZooKeeper的Stat结构体</vt:lpstr>
      <vt:lpstr>会话过期的处理</vt:lpstr>
      <vt:lpstr>ZooKeeper的观察器Watches</vt:lpstr>
      <vt:lpstr>ZooKeeper关于观察器Watches的保证</vt:lpstr>
      <vt:lpstr>ZooKeeper中的权限</vt:lpstr>
      <vt:lpstr>节点的权限设置（创建节点）</vt:lpstr>
      <vt:lpstr>ZooKeeper的一致性保证1</vt:lpstr>
      <vt:lpstr>ZooKeeper一致性保证2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让数据改变工作与生活！</dc:title>
  <dc:subject/>
  <dc:creator>BONC</dc:creator>
  <cp:keywords/>
  <dc:description/>
  <cp:lastModifiedBy>武永亮</cp:lastModifiedBy>
  <cp:revision>2944</cp:revision>
  <cp:lastPrinted>2013-06-04T10:04:00Z</cp:lastPrinted>
  <dcterms:created xsi:type="dcterms:W3CDTF">2009-12-17T00:51:00Z</dcterms:created>
  <dcterms:modified xsi:type="dcterms:W3CDTF">2017-02-15T07:01:54Z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2052-9.1.0.5155</vt:lpwstr>
  </property>
</Properties>
</file>