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16"/>
  </p:handoutMasterIdLst>
  <p:sldIdLst>
    <p:sldId id="256" r:id="rId3"/>
    <p:sldId id="401" r:id="rId4"/>
    <p:sldId id="472" r:id="rId5"/>
    <p:sldId id="473" r:id="rId6"/>
    <p:sldId id="462" r:id="rId7"/>
    <p:sldId id="394" r:id="rId9"/>
    <p:sldId id="327" r:id="rId10"/>
    <p:sldId id="371" r:id="rId11"/>
    <p:sldId id="417" r:id="rId12"/>
    <p:sldId id="372" r:id="rId13"/>
    <p:sldId id="461" r:id="rId14"/>
    <p:sldId id="353" r:id="rId1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smtClean="0">
              <a:latin typeface="微软雅黑" panose="020B0503020204020204" pitchFamily="34" charset="-122"/>
              <a:ea typeface="微软雅黑" panose="020B0503020204020204" pitchFamily="34" charset="-122"/>
            </a:rPr>
            <a:t>管理</a:t>
          </a:r>
          <a:endParaRPr lang="zh-CN" altLang="en-US" dirty="0">
            <a:latin typeface="微软雅黑" panose="020B0503020204020204" pitchFamily="34" charset="-122"/>
            <a:ea typeface="微软雅黑" panose="020B0503020204020204" pitchFamily="34" charset="-122"/>
          </a:endParaRPr>
        </a:p>
      </dgm:t>
    </dgm:pt>
    <dgm:pt modelId="{E940D990-9FD2-431F-B3E0-2A2F0725F670}" cxnId="{0873D453-7BE8-4005-8705-946B854010D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1085329-9DE2-4FDD-953E-1AA7267B3FA9}" cxnId="{0873D453-7BE8-4005-8705-946B854010D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E5D7542-64ED-4C78-AB90-8EC6A1B1C658}">
      <dgm:prSet phldrT="[文本]"/>
      <dgm:spPr/>
      <dgm:t>
        <a:bodyPr/>
        <a:lstStyle/>
        <a:p>
          <a:r>
            <a:rPr lang="zh-CN" altLang="en-US" dirty="0" smtClean="0">
              <a:latin typeface="微软雅黑" panose="020B0503020204020204" pitchFamily="34" charset="-122"/>
              <a:ea typeface="微软雅黑" panose="020B0503020204020204" pitchFamily="34" charset="-122"/>
            </a:rPr>
            <a:t>管事</a:t>
          </a:r>
          <a:endParaRPr lang="zh-CN" altLang="en-US" dirty="0">
            <a:latin typeface="微软雅黑" panose="020B0503020204020204" pitchFamily="34" charset="-122"/>
            <a:ea typeface="微软雅黑" panose="020B0503020204020204" pitchFamily="34" charset="-122"/>
          </a:endParaRPr>
        </a:p>
      </dgm:t>
    </dgm:pt>
    <dgm:pt modelId="{83FB8AF9-9933-4F91-A068-D791DE96DBD9}" cxnId="{29801A14-7C34-488F-B00E-7C642B58C9F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635532-C36D-4BE1-AC59-CB760B1F6202}" cxnId="{29801A14-7C34-488F-B00E-7C642B58C9F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92EFFC1-ADB9-4D32-82EA-07358DADAB75}">
      <dgm:prSet phldrT="[文本]"/>
      <dgm:spPr/>
      <dgm:t>
        <a:bodyPr/>
        <a:lstStyle/>
        <a:p>
          <a:r>
            <a:rPr lang="zh-CN" altLang="en-US" dirty="0" smtClean="0">
              <a:solidFill>
                <a:srgbClr val="FF0000"/>
              </a:solidFill>
              <a:latin typeface="微软雅黑" panose="020B0503020204020204" pitchFamily="34" charset="-122"/>
              <a:ea typeface="微软雅黑" panose="020B0503020204020204" pitchFamily="34" charset="-122"/>
            </a:rPr>
            <a:t>理人</a:t>
          </a:r>
          <a:endParaRPr lang="zh-CN" altLang="en-US" dirty="0">
            <a:solidFill>
              <a:srgbClr val="FF0000"/>
            </a:solidFill>
            <a:latin typeface="微软雅黑" panose="020B0503020204020204" pitchFamily="34" charset="-122"/>
            <a:ea typeface="微软雅黑" panose="020B0503020204020204" pitchFamily="34" charset="-122"/>
          </a:endParaRPr>
        </a:p>
      </dgm:t>
    </dgm:pt>
    <dgm:pt modelId="{16803AF9-588D-418A-BE21-328B7F8672C0}" cxnId="{38227C8A-E7BB-41D8-9F9E-58A0F1FBBEB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59C6B18-D641-4B26-B4C2-6911F6A50C82}" cxnId="{38227C8A-E7BB-41D8-9F9E-58A0F1FBBEB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t>
        <a:bodyPr/>
        <a:lstStyle/>
        <a:p>
          <a:endParaRPr lang="zh-CN" altLang="en-US"/>
        </a:p>
      </dgm:t>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t>
        <a:bodyPr/>
        <a:lstStyle/>
        <a:p>
          <a:endParaRPr lang="zh-CN" altLang="en-US"/>
        </a:p>
      </dgm:t>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t>
        <a:bodyPr/>
        <a:lstStyle/>
        <a:p>
          <a:endParaRPr lang="zh-CN" altLang="en-US"/>
        </a:p>
      </dgm:t>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t>
        <a:bodyPr/>
        <a:lstStyle/>
        <a:p>
          <a:endParaRPr lang="zh-CN" altLang="en-US"/>
        </a:p>
      </dgm:t>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t>
        <a:bodyPr/>
        <a:lstStyle/>
        <a:p>
          <a:endParaRPr lang="zh-CN" altLang="en-US"/>
        </a:p>
      </dgm:t>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t>
        <a:bodyPr/>
        <a:lstStyle/>
        <a:p>
          <a:endParaRPr lang="zh-CN" altLang="en-US"/>
        </a:p>
      </dgm:t>
    </dgm:pt>
    <dgm:pt modelId="{F33EBD38-39E4-494C-A610-FD5740EB1301}" type="pres">
      <dgm:prSet presAssocID="{B92EFFC1-ADB9-4D32-82EA-07358DADAB75}" presName="hierChild3" presStyleCnt="0"/>
      <dgm:spPr/>
    </dgm:pt>
  </dgm:ptLst>
  <dgm:cxnLst>
    <dgm:cxn modelId="{E7687DE2-B1EB-4CB2-8E2F-E2043B5A1761}"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BE3A2E3C-D772-4E1C-8D72-767F6684805A}" type="presOf" srcId="{83FB8AF9-9933-4F91-A068-D791DE96DBD9}" destId="{C1CB94A1-00A1-455D-A666-820D936A1815}" srcOrd="0" destOrd="0" presId="urn:microsoft.com/office/officeart/2005/8/layout/hierarchy1"/>
    <dgm:cxn modelId="{01C54DFB-6AD0-4196-96EA-CBB854E64CB3}" type="presOf" srcId="{B92EFFC1-ADB9-4D32-82EA-07358DADAB75}" destId="{439D8C08-8279-49A6-B271-42CB646D4711}" srcOrd="0" destOrd="0" presId="urn:microsoft.com/office/officeart/2005/8/layout/hierarchy1"/>
    <dgm:cxn modelId="{41A56D0A-1243-4FC8-8704-DF74AD421FB8}" type="presOf" srcId="{14419E8F-7F2E-4BEE-AC59-38AB4862F3AB}" destId="{07D7CF1B-1E3F-4D08-8F9F-0A71EBA0D92F}" srcOrd="0" destOrd="0" presId="urn:microsoft.com/office/officeart/2005/8/layout/hierarchy1"/>
    <dgm:cxn modelId="{29801A14-7C34-488F-B00E-7C642B58C9F1}" srcId="{14419E8F-7F2E-4BEE-AC59-38AB4862F3AB}" destId="{1E5D7542-64ED-4C78-AB90-8EC6A1B1C658}" srcOrd="0" destOrd="0" parTransId="{83FB8AF9-9933-4F91-A068-D791DE96DBD9}" sibTransId="{A4635532-C36D-4BE1-AC59-CB760B1F6202}"/>
    <dgm:cxn modelId="{95FEAFAD-CC19-43EC-AA89-D09D45B6B5EF}" type="presOf" srcId="{16803AF9-588D-418A-BE21-328B7F8672C0}" destId="{F3BA41BF-9FB6-40FD-87A1-BE3F2A982E38}" srcOrd="0" destOrd="0" presId="urn:microsoft.com/office/officeart/2005/8/layout/hierarchy1"/>
    <dgm:cxn modelId="{8C343E56-DBF4-4A5E-B988-BBAA8845FF0A}" type="presOf" srcId="{239249BF-F40E-4467-B042-2A948CE104D0}" destId="{8F6EC1D1-C32E-4A99-B088-11EC1C89D7E7}" srcOrd="0" destOrd="0" presId="urn:microsoft.com/office/officeart/2005/8/layout/hierarchy1"/>
    <dgm:cxn modelId="{0D7A1F74-6B55-4AE4-9FDE-1A489E8F8E26}" type="presParOf" srcId="{8F6EC1D1-C32E-4A99-B088-11EC1C89D7E7}" destId="{2AB0E51C-F0F8-48DF-8260-7194D41E62AD}" srcOrd="0" destOrd="0" presId="urn:microsoft.com/office/officeart/2005/8/layout/hierarchy1"/>
    <dgm:cxn modelId="{F1C3FC84-6E95-49BA-96E7-AEBD4F326D20}" type="presParOf" srcId="{2AB0E51C-F0F8-48DF-8260-7194D41E62AD}" destId="{DCBFE763-87F2-462F-8671-7F41AE1BC19F}" srcOrd="0" destOrd="0" presId="urn:microsoft.com/office/officeart/2005/8/layout/hierarchy1"/>
    <dgm:cxn modelId="{4F1383F0-AA05-4191-A329-15EE8F6F8D76}" type="presParOf" srcId="{DCBFE763-87F2-462F-8671-7F41AE1BC19F}" destId="{4CA821E4-695D-4615-A7EB-319A7443EB4A}" srcOrd="0" destOrd="0" presId="urn:microsoft.com/office/officeart/2005/8/layout/hierarchy1"/>
    <dgm:cxn modelId="{B65354A0-2C27-4D38-8BA5-05E47F498D24}" type="presParOf" srcId="{DCBFE763-87F2-462F-8671-7F41AE1BC19F}" destId="{07D7CF1B-1E3F-4D08-8F9F-0A71EBA0D92F}" srcOrd="1" destOrd="0" presId="urn:microsoft.com/office/officeart/2005/8/layout/hierarchy1"/>
    <dgm:cxn modelId="{7367EA54-3D59-4C14-A22D-AE6F6E3389DE}" type="presParOf" srcId="{2AB0E51C-F0F8-48DF-8260-7194D41E62AD}" destId="{30E027BD-3556-4A0C-9E4C-A88E6C599D8E}" srcOrd="1" destOrd="0" presId="urn:microsoft.com/office/officeart/2005/8/layout/hierarchy1"/>
    <dgm:cxn modelId="{F0EB9079-6734-45E8-BC03-30A33DDE08B6}" type="presParOf" srcId="{30E027BD-3556-4A0C-9E4C-A88E6C599D8E}" destId="{C1CB94A1-00A1-455D-A666-820D936A1815}" srcOrd="0" destOrd="0" presId="urn:microsoft.com/office/officeart/2005/8/layout/hierarchy1"/>
    <dgm:cxn modelId="{E856F4D3-09A0-4023-B6DB-BAA3C7DD56C6}" type="presParOf" srcId="{30E027BD-3556-4A0C-9E4C-A88E6C599D8E}" destId="{670B1257-A00C-4D75-9060-93D445606FD7}" srcOrd="1" destOrd="0" presId="urn:microsoft.com/office/officeart/2005/8/layout/hierarchy1"/>
    <dgm:cxn modelId="{81AE61DF-71E9-47E1-A78A-E1747E84486C}" type="presParOf" srcId="{670B1257-A00C-4D75-9060-93D445606FD7}" destId="{0A4D22B2-575A-450E-9EE9-D39FC838D30D}" srcOrd="0" destOrd="0" presId="urn:microsoft.com/office/officeart/2005/8/layout/hierarchy1"/>
    <dgm:cxn modelId="{0D062A3D-978C-4394-8BFA-EA5A90C6DB3C}" type="presParOf" srcId="{0A4D22B2-575A-450E-9EE9-D39FC838D30D}" destId="{479A5264-6FE5-48E8-9DB9-7D142FB3ACA8}" srcOrd="0" destOrd="0" presId="urn:microsoft.com/office/officeart/2005/8/layout/hierarchy1"/>
    <dgm:cxn modelId="{6D85F1CA-3F51-4498-B514-9222E450E1B6}" type="presParOf" srcId="{0A4D22B2-575A-450E-9EE9-D39FC838D30D}" destId="{3CB0FDAC-B7EA-4DCB-A6B2-001AFC09B322}" srcOrd="1" destOrd="0" presId="urn:microsoft.com/office/officeart/2005/8/layout/hierarchy1"/>
    <dgm:cxn modelId="{7E5851F9-5459-440D-BC41-19385AE40C52}" type="presParOf" srcId="{670B1257-A00C-4D75-9060-93D445606FD7}" destId="{AF8FCCA1-2AAA-4EF3-9AF0-83EC27344E8A}" srcOrd="1" destOrd="0" presId="urn:microsoft.com/office/officeart/2005/8/layout/hierarchy1"/>
    <dgm:cxn modelId="{C6077932-65A5-4AB0-B120-921BB3B44503}" type="presParOf" srcId="{30E027BD-3556-4A0C-9E4C-A88E6C599D8E}" destId="{F3BA41BF-9FB6-40FD-87A1-BE3F2A982E38}" srcOrd="2" destOrd="0" presId="urn:microsoft.com/office/officeart/2005/8/layout/hierarchy1"/>
    <dgm:cxn modelId="{AE1E1A58-6A29-4F3C-8014-493064F50AF3}" type="presParOf" srcId="{30E027BD-3556-4A0C-9E4C-A88E6C599D8E}" destId="{36F12850-F359-46CE-BDA8-8BE8FEC2F3A8}" srcOrd="3" destOrd="0" presId="urn:microsoft.com/office/officeart/2005/8/layout/hierarchy1"/>
    <dgm:cxn modelId="{0546F3EE-7A41-461A-A8FB-425B74BD446B}" type="presParOf" srcId="{36F12850-F359-46CE-BDA8-8BE8FEC2F3A8}" destId="{3D8130F7-4A91-4AF6-81DC-9DB9C597B8F3}" srcOrd="0" destOrd="0" presId="urn:microsoft.com/office/officeart/2005/8/layout/hierarchy1"/>
    <dgm:cxn modelId="{0A2B318B-53A6-4ED5-8510-C5EDD0F3CCA4}" type="presParOf" srcId="{3D8130F7-4A91-4AF6-81DC-9DB9C597B8F3}" destId="{7EBE767A-1B4A-4EFE-82C0-8C6F760BC6D6}" srcOrd="0" destOrd="0" presId="urn:microsoft.com/office/officeart/2005/8/layout/hierarchy1"/>
    <dgm:cxn modelId="{E24662B9-F427-4BE7-A815-E144EF967D79}" type="presParOf" srcId="{3D8130F7-4A91-4AF6-81DC-9DB9C597B8F3}" destId="{439D8C08-8279-49A6-B271-42CB646D4711}" srcOrd="1" destOrd="0" presId="urn:microsoft.com/office/officeart/2005/8/layout/hierarchy1"/>
    <dgm:cxn modelId="{74E80A80-6E8B-4D9F-B0E5-508AECBA2B84}"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管理</a:t>
          </a:r>
          <a:endParaRPr lang="zh-CN" altLang="en-US" sz="3600" kern="1200" dirty="0">
            <a:latin typeface="微软雅黑" pitchFamily="34" charset="-122"/>
            <a:ea typeface="微软雅黑" pitchFamily="34" charset="-122"/>
          </a:endParaRP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管事</a:t>
          </a:r>
          <a:endParaRPr lang="zh-CN" altLang="en-US" sz="3600" kern="1200" dirty="0">
            <a:latin typeface="微软雅黑" pitchFamily="34" charset="-122"/>
            <a:ea typeface="微软雅黑" pitchFamily="34" charset="-122"/>
          </a:endParaRP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FF0000"/>
              </a:solidFill>
              <a:latin typeface="微软雅黑" pitchFamily="34" charset="-122"/>
              <a:ea typeface="微软雅黑" pitchFamily="34" charset="-122"/>
            </a:rPr>
            <a:t>理人</a:t>
          </a:r>
          <a:endParaRPr lang="zh-CN" altLang="en-US" sz="3600" kern="1200" dirty="0">
            <a:solidFill>
              <a:srgbClr val="FF0000"/>
            </a:solidFill>
            <a:latin typeface="微软雅黑" pitchFamily="34" charset="-122"/>
            <a:ea typeface="微软雅黑" pitchFamily="34" charset="-122"/>
          </a:endParaRPr>
        </a:p>
      </dsp:txBody>
      <dsp:txXfrm>
        <a:off x="2441985" y="1786669"/>
        <a:ext cx="1637782" cy="10168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沟通</a:t>
            </a:r>
            <a:endParaRPr lang="zh-CN" altLang="en-US" sz="2800" dirty="0" smtClean="0"/>
          </a:p>
        </p:txBody>
      </p:sp>
      <p:sp>
        <p:nvSpPr>
          <p:cNvPr id="2051" name="Rectangle 3"/>
          <p:cNvSpPr>
            <a:spLocks noGrp="1" noChangeArrowheads="1"/>
          </p:cNvSpPr>
          <p:nvPr>
            <p:ph type="subTitle" idx="1"/>
          </p:nvPr>
        </p:nvSpPr>
        <p:spPr>
          <a:xfrm>
            <a:off x="2540" y="214630"/>
            <a:ext cx="65436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sz="2400" dirty="0" smtClean="0"/>
              <a:t>项目经理大多数时间（</a:t>
            </a:r>
            <a:r>
              <a:rPr lang="en-US" altLang="zh-CN" sz="2400" dirty="0" smtClean="0">
                <a:solidFill>
                  <a:srgbClr val="FF0000"/>
                </a:solidFill>
              </a:rPr>
              <a:t>75%</a:t>
            </a:r>
            <a:r>
              <a:rPr lang="zh-CN" altLang="en-US" sz="2400" dirty="0" smtClean="0">
                <a:solidFill>
                  <a:srgbClr val="FF0000"/>
                </a:solidFill>
              </a:rPr>
              <a:t>以上</a:t>
            </a:r>
            <a:r>
              <a:rPr lang="zh-CN" altLang="en-US" sz="2400" dirty="0" smtClean="0"/>
              <a:t>）都用在与团队成员和其他干系人的沟通上，无论这些成员和干系人是来自组织内部还是组织外部</a:t>
            </a:r>
            <a:endParaRPr lang="en-US" altLang="zh-CN" sz="2400" dirty="0" smtClean="0"/>
          </a:p>
          <a:p>
            <a:r>
              <a:rPr lang="zh-CN" altLang="en-US" sz="2400" dirty="0" smtClean="0"/>
              <a:t>有效的沟通能把具有不同文化和组织背景、不同技能水平以及对项目执行或结果有不同观点的利益的干系人联系起来</a:t>
            </a:r>
            <a:endParaRPr lang="en-US" altLang="zh-CN" sz="2400" dirty="0" smtClean="0"/>
          </a:p>
          <a:p>
            <a:r>
              <a:rPr lang="zh-CN" altLang="en-US" sz="2400" dirty="0" smtClean="0"/>
              <a:t>沟通规划不当，将会导致信息传递延误、向错误的受众传递敏感信息或与某些干系人沟通不足等问题</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分析出</a:t>
            </a:r>
            <a:r>
              <a:rPr lang="en-US" altLang="zh-CN" sz="2200" dirty="0">
                <a:solidFill>
                  <a:srgbClr val="FF0000"/>
                </a:solidFill>
              </a:rPr>
              <a:t>5</a:t>
            </a:r>
            <a:r>
              <a:rPr lang="zh-CN" altLang="en-US" sz="2200" dirty="0">
                <a:solidFill>
                  <a:srgbClr val="FF0000"/>
                </a:solidFill>
              </a:rPr>
              <a:t>名左右干系人，制定相应的沟通管理计划，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完成大学生电子商务项目的规划沟通工作，形成沟通管理计划。</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en-US" altLang="zh-CN" sz="2400" dirty="0"/>
              <a:t>IT</a:t>
            </a:r>
            <a:r>
              <a:rPr lang="zh-CN" altLang="en-US" sz="2400" dirty="0"/>
              <a:t>项目的智慧密集型特征决定了应特别关注稀缺或有限人力资源的可得性，或者各方面对这些资源的竞争；</a:t>
            </a:r>
            <a:endParaRPr lang="en-US" altLang="zh-CN" sz="2400" dirty="0"/>
          </a:p>
          <a:p>
            <a:r>
              <a:rPr lang="en-US" altLang="zh-CN" sz="2400" dirty="0"/>
              <a:t>IT</a:t>
            </a:r>
            <a:r>
              <a:rPr lang="zh-CN" altLang="en-US" sz="2400" dirty="0"/>
              <a:t>项目需要各种专家，必须提前规划好团队组织结构、人员具体要求才能有目标地网罗人才；</a:t>
            </a:r>
            <a:endParaRPr lang="en-US" altLang="zh-CN" sz="2400" dirty="0"/>
          </a:p>
          <a:p>
            <a:r>
              <a:rPr lang="zh-CN" altLang="en-US" sz="2400" dirty="0"/>
              <a:t>项目经理必须做好人才的招募、培养、使用、团结、激励等工作才能确保项目其它指标的实现；</a:t>
            </a:r>
            <a:endParaRPr lang="en-US" alt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做什么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如何沟通？</a:t>
            </a:r>
            <a:br>
              <a:rPr lang="en-US" altLang="zh-CN" sz="1800" b="1" dirty="0">
                <a:solidFill>
                  <a:srgbClr val="FF0000"/>
                </a:solidFill>
                <a:latin typeface="微软雅黑" panose="020B0503020204020204" pitchFamily="34" charset="-122"/>
                <a:ea typeface="微软雅黑" panose="020B0503020204020204" pitchFamily="34" charset="-122"/>
              </a:rPr>
            </a:b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沟通管理</a:t>
            </a: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sz="2400" dirty="0" smtClean="0"/>
              <a:t>思考：无论何种紧密人际关系（团队、朋友、家庭），造成矛盾、不睦的主要因素是？</a:t>
            </a:r>
            <a:endParaRPr lang="en-US" altLang="zh-CN" sz="2400" dirty="0" smtClean="0"/>
          </a:p>
          <a:p>
            <a:pPr lvl="1"/>
            <a:r>
              <a:rPr lang="zh-CN" altLang="en-US" sz="2200" dirty="0" smtClean="0"/>
              <a:t>利益冲突</a:t>
            </a:r>
            <a:endParaRPr lang="en-US" altLang="zh-CN" sz="2200" dirty="0" smtClean="0"/>
          </a:p>
          <a:p>
            <a:pPr lvl="1"/>
            <a:r>
              <a:rPr lang="zh-CN" altLang="en-US" sz="2200" dirty="0" smtClean="0"/>
              <a:t>目标和追求不同</a:t>
            </a:r>
            <a:endParaRPr lang="en-US" altLang="zh-CN" sz="2200" dirty="0" smtClean="0"/>
          </a:p>
          <a:p>
            <a:pPr lvl="1"/>
            <a:r>
              <a:rPr lang="zh-CN" altLang="en-US" sz="2200" dirty="0" smtClean="0"/>
              <a:t>身份、特长、见识有差别</a:t>
            </a:r>
            <a:endParaRPr lang="en-US" altLang="zh-CN" sz="2200" dirty="0" smtClean="0"/>
          </a:p>
          <a:p>
            <a:pPr lvl="1"/>
            <a:r>
              <a:rPr lang="zh-CN" altLang="en-US" sz="2200" dirty="0" smtClean="0"/>
              <a:t>沟通</a:t>
            </a:r>
            <a:r>
              <a:rPr lang="zh-CN" altLang="en-US" sz="2200" dirty="0"/>
              <a:t>交流不</a:t>
            </a:r>
            <a:r>
              <a:rPr lang="zh-CN" altLang="en-US" sz="2200" dirty="0" smtClean="0"/>
              <a:t>充分</a:t>
            </a:r>
            <a:endParaRPr lang="en-US" altLang="zh-CN" sz="2200" dirty="0" smtClean="0"/>
          </a:p>
          <a:p>
            <a:pPr lvl="1"/>
            <a:r>
              <a:rPr lang="en-US" altLang="zh-CN" sz="2200" dirty="0" smtClean="0"/>
              <a:t>……</a:t>
            </a:r>
            <a:endParaRPr lang="en-US" altLang="zh-CN" sz="2200" dirty="0"/>
          </a:p>
          <a:p>
            <a:pPr lvl="1"/>
            <a:endParaRPr lang="zh-CN" alt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a:t>
            </a:r>
            <a:endParaRPr lang="zh-CN" altLang="en-US" dirty="0"/>
          </a:p>
        </p:txBody>
      </p:sp>
      <p:sp>
        <p:nvSpPr>
          <p:cNvPr id="3" name="内容占位符 2"/>
          <p:cNvSpPr>
            <a:spLocks noGrp="1"/>
          </p:cNvSpPr>
          <p:nvPr>
            <p:ph idx="1"/>
          </p:nvPr>
        </p:nvSpPr>
        <p:spPr>
          <a:xfrm>
            <a:off x="400685" y="1489075"/>
            <a:ext cx="5739765" cy="4313555"/>
          </a:xfrm>
        </p:spPr>
        <p:txBody>
          <a:bodyPr/>
          <a:lstStyle/>
          <a:p>
            <a:r>
              <a:rPr lang="zh-CN" altLang="en-US" sz="2400" dirty="0" smtClean="0"/>
              <a:t>规划沟通回答的是“</a:t>
            </a:r>
            <a:r>
              <a:rPr lang="zh-CN" altLang="en-US" sz="2400" dirty="0" smtClean="0">
                <a:solidFill>
                  <a:srgbClr val="FF0000"/>
                </a:solidFill>
              </a:rPr>
              <a:t>如何与不同的干系人交流，以达到紧密有效合作的目的</a:t>
            </a:r>
            <a:r>
              <a:rPr lang="zh-CN" altLang="en-US" sz="2400" dirty="0" smtClean="0"/>
              <a:t>”，由</a:t>
            </a:r>
            <a:r>
              <a:rPr lang="zh-CN" altLang="en-US" sz="2400" dirty="0" smtClean="0">
                <a:solidFill>
                  <a:srgbClr val="FF0000"/>
                </a:solidFill>
              </a:rPr>
              <a:t>项目经理</a:t>
            </a:r>
            <a:r>
              <a:rPr lang="zh-CN" altLang="en-US" sz="2400" dirty="0" smtClean="0"/>
              <a:t>负责。</a:t>
            </a:r>
            <a:endParaRPr lang="zh-CN" altLang="en-US" sz="2000" dirty="0"/>
          </a:p>
        </p:txBody>
      </p:sp>
      <p:graphicFrame>
        <p:nvGraphicFramePr>
          <p:cNvPr id="4" name="图示 3"/>
          <p:cNvGraphicFramePr/>
          <p:nvPr/>
        </p:nvGraphicFramePr>
        <p:xfrm>
          <a:off x="6204152" y="1297860"/>
          <a:ext cx="4253679" cy="28357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椭圆形标注 4"/>
          <p:cNvSpPr/>
          <p:nvPr/>
        </p:nvSpPr>
        <p:spPr bwMode="auto">
          <a:xfrm>
            <a:off x="7010400" y="4925961"/>
            <a:ext cx="3052916" cy="1268362"/>
          </a:xfrm>
          <a:prstGeom prst="wedgeEllipseCallout">
            <a:avLst>
              <a:gd name="adj1" fmla="val 26993"/>
              <a:gd name="adj2" fmla="val -130523"/>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r>
              <a:rPr kumimoji="0" lang="zh-CN" altLang="en-US" sz="2000" b="1" i="0" u="none" strike="noStrike" cap="none" normalizeH="0" baseline="0" dirty="0" smtClean="0">
                <a:ln>
                  <a:noFill/>
                </a:ln>
                <a:solidFill>
                  <a:srgbClr val="FF0000"/>
                </a:solidFill>
                <a:effectLst/>
              </a:rPr>
              <a:t>项目经理应该花</a:t>
            </a:r>
            <a:endParaRPr kumimoji="0" lang="en-US" altLang="zh-CN" sz="2000" b="1" i="0" u="none" strike="noStrike" cap="none" normalizeH="0" baseline="0" dirty="0" smtClean="0">
              <a:ln>
                <a:noFill/>
              </a:ln>
              <a:solidFill>
                <a:srgbClr val="FF0000"/>
              </a:solidFill>
              <a:effectLst/>
            </a:endParaRPr>
          </a:p>
          <a:p>
            <a:r>
              <a:rPr lang="en-US" altLang="zh-CN" b="1" dirty="0" smtClean="0">
                <a:solidFill>
                  <a:srgbClr val="FF0000"/>
                </a:solidFill>
              </a:rPr>
              <a:t>75</a:t>
            </a:r>
            <a:r>
              <a:rPr lang="en-US" altLang="zh-CN" b="1" dirty="0">
                <a:solidFill>
                  <a:srgbClr val="FF0000"/>
                </a:solidFill>
              </a:rPr>
              <a:t>%</a:t>
            </a:r>
            <a:r>
              <a:rPr lang="zh-CN" altLang="en-US" b="1" dirty="0" smtClean="0">
                <a:solidFill>
                  <a:srgbClr val="FF0000"/>
                </a:solidFill>
              </a:rPr>
              <a:t>以上的精力</a:t>
            </a:r>
            <a:endParaRPr lang="en-US" altLang="zh-CN" b="1" dirty="0" smtClean="0">
              <a:solidFill>
                <a:srgbClr val="FF0000"/>
              </a:solidFill>
            </a:endParaRPr>
          </a:p>
          <a:p>
            <a:r>
              <a:rPr lang="zh-CN" altLang="en-US" b="1" dirty="0" smtClean="0">
                <a:solidFill>
                  <a:srgbClr val="FF0000"/>
                </a:solidFill>
              </a:rPr>
              <a:t>在沟通工作上</a:t>
            </a:r>
            <a:endParaRPr kumimoji="0" lang="zh-CN" altLang="en-US" sz="2000" b="1"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规划沟通的方法和成果</a:t>
            </a:r>
            <a:endParaRPr lang="zh-CN" altLang="en-US" dirty="0"/>
          </a:p>
        </p:txBody>
      </p:sp>
      <p:sp>
        <p:nvSpPr>
          <p:cNvPr id="3" name="内容占位符 2"/>
          <p:cNvSpPr>
            <a:spLocks noGrp="1"/>
          </p:cNvSpPr>
          <p:nvPr>
            <p:ph idx="1"/>
          </p:nvPr>
        </p:nvSpPr>
        <p:spPr/>
        <p:txBody>
          <a:bodyPr/>
          <a:lstStyle/>
          <a:p>
            <a:r>
              <a:rPr lang="zh-CN" altLang="en-US" sz="2400" dirty="0" smtClean="0"/>
              <a:t>项目经理依据</a:t>
            </a:r>
            <a:r>
              <a:rPr lang="en-US" altLang="zh-CN" sz="2400" dirty="0"/>
              <a:t>《</a:t>
            </a:r>
            <a:r>
              <a:rPr lang="zh-CN" altLang="en-US" sz="2400" dirty="0"/>
              <a:t>干系人登记册</a:t>
            </a:r>
            <a:r>
              <a:rPr lang="en-US" altLang="zh-CN" sz="2400" dirty="0"/>
              <a:t>》 </a:t>
            </a:r>
            <a:r>
              <a:rPr lang="zh-CN" altLang="en-US" sz="2400" dirty="0" smtClean="0"/>
              <a:t>中不同干系人的重要性、特点、与项目的关联性等，制定出不同的沟通计划，形成</a:t>
            </a:r>
            <a:r>
              <a:rPr lang="en-US" altLang="zh-CN" sz="2400" dirty="0" smtClean="0"/>
              <a:t>《</a:t>
            </a:r>
            <a:r>
              <a:rPr lang="zh-CN" altLang="en-US" sz="2400" dirty="0"/>
              <a:t>沟通管理计划</a:t>
            </a:r>
            <a:r>
              <a:rPr lang="en-US" altLang="zh-CN" sz="2400" dirty="0"/>
              <a:t>》</a:t>
            </a:r>
            <a:r>
              <a:rPr lang="zh-CN" altLang="en-US" sz="2400" dirty="0"/>
              <a:t>，主要内容包括：</a:t>
            </a:r>
            <a:endParaRPr lang="en-US" altLang="zh-CN" sz="2400" dirty="0"/>
          </a:p>
          <a:p>
            <a:pPr lvl="1"/>
            <a:r>
              <a:rPr lang="zh-CN" altLang="en-US" sz="2000" dirty="0"/>
              <a:t>需要沟通的干系人。例如发起人</a:t>
            </a:r>
            <a:endParaRPr lang="en-US" altLang="zh-CN" sz="2000" dirty="0"/>
          </a:p>
          <a:p>
            <a:pPr lvl="1"/>
            <a:r>
              <a:rPr lang="zh-CN" altLang="en-US" sz="2000" dirty="0"/>
              <a:t>干系人对于沟通的需求。例如项目进度</a:t>
            </a:r>
            <a:endParaRPr lang="en-US" altLang="zh-CN" sz="2000" dirty="0"/>
          </a:p>
          <a:p>
            <a:pPr lvl="1"/>
            <a:r>
              <a:rPr lang="zh-CN" altLang="en-US" sz="2000" dirty="0"/>
              <a:t>沟通信息的要求。例如进度报告</a:t>
            </a:r>
            <a:endParaRPr lang="en-US" altLang="zh-CN" sz="2000" dirty="0"/>
          </a:p>
          <a:p>
            <a:pPr lvl="1"/>
            <a:r>
              <a:rPr lang="zh-CN" altLang="en-US" sz="2000" dirty="0"/>
              <a:t>沟通的时限和频率。例如每周一次</a:t>
            </a:r>
            <a:endParaRPr lang="en-US" altLang="zh-CN" sz="2000" dirty="0"/>
          </a:p>
          <a:p>
            <a:pPr lvl="1"/>
            <a:r>
              <a:rPr lang="zh-CN" altLang="en-US" sz="2000" dirty="0"/>
              <a:t>沟通的负责人。例如项目经理</a:t>
            </a:r>
            <a:endParaRPr lang="en-US" altLang="zh-CN" sz="2000" dirty="0"/>
          </a:p>
          <a:p>
            <a:pPr lvl="1"/>
            <a:r>
              <a:rPr lang="zh-CN" altLang="en-US" sz="2000" dirty="0"/>
              <a:t>信息传递的方式。例如电子邮件</a:t>
            </a:r>
            <a:endParaRPr lang="en-US" altLang="zh-CN" sz="2000" dirty="0"/>
          </a:p>
          <a:p>
            <a:pPr lvl="1"/>
            <a:r>
              <a:rPr lang="zh-CN" altLang="en-US" sz="2000" dirty="0"/>
              <a:t>沟通所需要的资源。例如占用时间</a:t>
            </a:r>
            <a:r>
              <a:rPr lang="en-US" altLang="zh-CN" sz="2000" dirty="0"/>
              <a:t>2</a:t>
            </a:r>
            <a:r>
              <a:rPr lang="zh-CN" altLang="en-US" sz="2000" dirty="0"/>
              <a:t>小时</a:t>
            </a:r>
            <a:endParaRPr lang="zh-CN" altLang="en-US" sz="2000" dirty="0"/>
          </a:p>
          <a:p>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思考：通常</a:t>
            </a:r>
            <a:r>
              <a:rPr lang="en-US" altLang="zh-CN" sz="2400" dirty="0" smtClean="0"/>
              <a:t>IT</a:t>
            </a:r>
            <a:r>
              <a:rPr lang="zh-CN" altLang="en-US" sz="2400" dirty="0" smtClean="0"/>
              <a:t>项目的团队规模控制在</a:t>
            </a:r>
            <a:r>
              <a:rPr lang="en-US" altLang="zh-CN" sz="2400" dirty="0" smtClean="0"/>
              <a:t>10</a:t>
            </a:r>
            <a:r>
              <a:rPr lang="zh-CN" altLang="en-US" sz="2400" dirty="0" smtClean="0"/>
              <a:t>人以内，为什么？</a:t>
            </a:r>
            <a:endParaRPr lang="en-US" altLang="zh-CN" sz="2400" dirty="0" smtClean="0"/>
          </a:p>
          <a:p>
            <a:pPr lvl="1">
              <a:lnSpc>
                <a:spcPct val="150000"/>
              </a:lnSpc>
            </a:pPr>
            <a:r>
              <a:rPr lang="zh-CN" altLang="en-US" sz="2000" dirty="0"/>
              <a:t>潜在沟通路径的数量，反映项目沟通的复杂程序。潜在沟通路径总量为</a:t>
            </a:r>
            <a:r>
              <a:rPr lang="en-US" altLang="zh-CN" sz="2000" dirty="0"/>
              <a:t>n(n-1)/2</a:t>
            </a:r>
            <a:r>
              <a:rPr lang="zh-CN" altLang="en-US" sz="2000" dirty="0"/>
              <a:t>，</a:t>
            </a:r>
            <a:r>
              <a:rPr lang="en-US" altLang="zh-CN" sz="2000" dirty="0"/>
              <a:t>n</a:t>
            </a:r>
            <a:r>
              <a:rPr lang="zh-CN" altLang="en-US" sz="2000" dirty="0"/>
              <a:t>代表干系人数量，</a:t>
            </a:r>
            <a:r>
              <a:rPr lang="en-US" altLang="zh-CN" sz="2000" dirty="0"/>
              <a:t>10</a:t>
            </a:r>
            <a:r>
              <a:rPr lang="zh-CN" altLang="en-US" sz="2000" dirty="0"/>
              <a:t>个干系人的潜在沟通路径是？</a:t>
            </a:r>
            <a:endParaRPr lang="en-US" altLang="zh-CN" sz="2000" dirty="0"/>
          </a:p>
          <a:p>
            <a:pPr>
              <a:lnSpc>
                <a:spcPct val="150000"/>
              </a:lnSpc>
            </a:pPr>
            <a:r>
              <a:rPr lang="zh-CN" altLang="en-US" sz="2200" dirty="0" smtClean="0"/>
              <a:t>如果项目规模较大，参与人员远越过</a:t>
            </a:r>
            <a:r>
              <a:rPr lang="en-US" altLang="zh-CN" sz="2200" dirty="0" smtClean="0"/>
              <a:t>10</a:t>
            </a:r>
            <a:r>
              <a:rPr lang="zh-CN" altLang="en-US" sz="2200" dirty="0" smtClean="0"/>
              <a:t>人（例如</a:t>
            </a:r>
            <a:r>
              <a:rPr lang="en-US" altLang="zh-CN" sz="2200" dirty="0" smtClean="0"/>
              <a:t>Windows</a:t>
            </a:r>
            <a:r>
              <a:rPr lang="zh-CN" altLang="en-US" sz="2200" dirty="0" smtClean="0"/>
              <a:t>的项目团队达到上千人），如何有效解决沟通的问题？</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WPS 演示</Application>
  <PresentationFormat>全屏显示(4:3)</PresentationFormat>
  <Paragraphs>84</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Arial</vt:lpstr>
      <vt:lpstr>Arial Unicode MS</vt:lpstr>
      <vt:lpstr>Standarddesign</vt:lpstr>
      <vt:lpstr>第三章 项目规划——沟通</vt:lpstr>
      <vt:lpstr>上节回顾</vt:lpstr>
      <vt:lpstr>PowerPoint 演示文稿</vt:lpstr>
      <vt:lpstr>参考项目管理的十大知识领域完成规划</vt:lpstr>
      <vt:lpstr>十大知识领域在规划阶段的规律和关联性</vt:lpstr>
      <vt:lpstr>PowerPoint 演示文稿</vt:lpstr>
      <vt:lpstr>规划沟通</vt:lpstr>
      <vt:lpstr>规划沟通的方法和成果</vt:lpstr>
      <vt:lpstr>PowerPoint 演示文稿</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874</cp:revision>
  <dcterms:created xsi:type="dcterms:W3CDTF">2007-11-27T23:54:00Z</dcterms:created>
  <dcterms:modified xsi:type="dcterms:W3CDTF">2019-04-15T03:16:19Z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