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616" r:id="rId22"/>
    <p:sldId id="617" r:id="rId23"/>
    <p:sldId id="618" r:id="rId24"/>
    <p:sldId id="619" r:id="rId25"/>
    <p:sldId id="620" r:id="rId26"/>
    <p:sldId id="621" r:id="rId27"/>
    <p:sldId id="622" r:id="rId28"/>
    <p:sldId id="623"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3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预算单价</a:t>
            </a:r>
            <a:endParaRPr lang="zh-CN" altLang="en-US" sz="1200" dirty="0"/>
          </a:p>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PV=50  AC=180 EV=150 </a:t>
            </a:r>
            <a:r>
              <a:rPr lang="zh-CN" altLang="en-US"/>
              <a:t>理解</a:t>
            </a:r>
            <a:r>
              <a:rPr lang="en-US" altLang="zh-CN"/>
              <a:t>PV</a:t>
            </a:r>
            <a:r>
              <a:rPr lang="zh-CN" altLang="en-US"/>
              <a:t>、</a:t>
            </a:r>
            <a:r>
              <a:rPr lang="en-US" altLang="zh-CN"/>
              <a:t>AC</a:t>
            </a:r>
            <a:r>
              <a:rPr lang="zh-CN" altLang="en-US"/>
              <a:t>、</a:t>
            </a:r>
            <a:r>
              <a:rPr lang="en-US" altLang="zh-CN"/>
              <a:t>EV</a:t>
            </a:r>
            <a:r>
              <a:rPr lang="zh-CN" altLang="en-US"/>
              <a:t>的关系 </a:t>
            </a:r>
            <a:r>
              <a:rPr lang="en-US" altLang="zh-CN">
                <a:sym typeface="+mn-ea"/>
              </a:rPr>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项目管理</a:t>
            </a:r>
            <a:r>
              <a:rPr lang="en-US" altLang="zh-CN"/>
              <a:t>CPI</a:t>
            </a:r>
            <a:r>
              <a:rPr lang="zh-CN" altLang="en-US"/>
              <a:t>（</a:t>
            </a:r>
            <a:r>
              <a:rPr lang="zh-CN" altLang="en-US">
                <a:sym typeface="+mn-ea"/>
              </a:rPr>
              <a:t>Cost Performance Index</a:t>
            </a:r>
            <a:r>
              <a:rPr lang="zh-CN" altLang="en-US"/>
              <a:t>）</a:t>
            </a:r>
            <a:endParaRPr lang="zh-CN" altLang="en-US"/>
          </a:p>
          <a:p>
            <a:r>
              <a:rPr lang="zh-CN" altLang="en-US"/>
              <a:t>经济CPI是居民消费价格指数（consumer price index）</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a:t>
            </a:r>
            <a:r>
              <a:rPr lang="zh-CN" altLang="en-US"/>
              <a:t>基准成本 </a:t>
            </a:r>
            <a:r>
              <a:rPr lang="en-US" altLang="zh-CN"/>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en-US" altLang="zh-CN" dirty="0"/>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solidFill>
                  <a:schemeClr val="tx1">
                    <a:lumMod val="95000"/>
                    <a:lumOff val="5000"/>
                  </a:schemeClr>
                </a:solidFill>
              </a:rPr>
              <a:t>确定</a:t>
            </a:r>
            <a:r>
              <a:rPr lang="zh-CN" altLang="en-US" sz="2400" dirty="0"/>
              <a:t>（范围、进度、成本、质量）</a:t>
            </a:r>
            <a:r>
              <a:rPr lang="zh-CN" altLang="en-US" sz="2400" dirty="0">
                <a:solidFill>
                  <a:srgbClr val="FF0000"/>
                </a:solidFill>
              </a:rPr>
              <a:t>偏差</a:t>
            </a:r>
            <a:r>
              <a:rPr lang="zh-CN" altLang="en-US" sz="2400" dirty="0"/>
              <a:t>（将</a:t>
            </a:r>
            <a:r>
              <a:rPr lang="zh-CN" altLang="en-US" sz="2400" dirty="0">
                <a:solidFill>
                  <a:srgbClr val="FF0000"/>
                </a:solidFill>
              </a:rPr>
              <a:t>现状与基准</a:t>
            </a:r>
            <a:r>
              <a:rPr lang="zh-CN" altLang="en-US" sz="2400" dirty="0"/>
              <a:t>比较，得出偏差）； </a:t>
            </a:r>
            <a:endParaRPr lang="en-US" altLang="zh-CN" sz="2400" dirty="0"/>
          </a:p>
          <a:p>
            <a:pPr marL="513080" indent="-457200">
              <a:buFont typeface="+mj-lt"/>
              <a:buAutoNum type="arabicPeriod"/>
            </a:pPr>
            <a:r>
              <a:rPr lang="zh-CN" altLang="en-US" sz="2400" dirty="0">
                <a:solidFill>
                  <a:schemeClr val="tx1">
                    <a:lumMod val="95000"/>
                    <a:lumOff val="5000"/>
                  </a:schemeClr>
                </a:solidFill>
              </a:rPr>
              <a:t>分析</a:t>
            </a:r>
            <a:r>
              <a:rPr lang="zh-CN" altLang="en-US" sz="2400" dirty="0"/>
              <a:t>产生</a:t>
            </a:r>
            <a:r>
              <a:rPr lang="zh-CN" altLang="en-US" sz="2400" dirty="0">
                <a:solidFill>
                  <a:srgbClr val="FF0000"/>
                </a:solidFill>
              </a:rPr>
              <a:t>偏差</a:t>
            </a:r>
            <a:r>
              <a:rPr lang="zh-CN" altLang="en-US" sz="2400" dirty="0"/>
              <a:t>原因；</a:t>
            </a:r>
            <a:endParaRPr lang="en-US" altLang="zh-CN" sz="2400" dirty="0"/>
          </a:p>
          <a:p>
            <a:pPr marL="513080" indent="-457200">
              <a:buFont typeface="+mj-lt"/>
              <a:buAutoNum type="arabicPeriod"/>
            </a:pPr>
            <a:r>
              <a:rPr lang="zh-CN" altLang="en-US" sz="2400" dirty="0"/>
              <a:t>确定</a:t>
            </a:r>
            <a:r>
              <a:rPr lang="zh-CN" altLang="en-US" sz="2400" dirty="0">
                <a:solidFill>
                  <a:srgbClr val="FF0000"/>
                </a:solidFill>
              </a:rPr>
              <a:t>应对偏差</a:t>
            </a:r>
            <a:r>
              <a:rPr lang="zh-CN" altLang="en-US" sz="2400" dirty="0"/>
              <a:t>的态度；</a:t>
            </a:r>
            <a:endParaRPr lang="en-US" altLang="zh-CN" sz="2400" dirty="0"/>
          </a:p>
          <a:p>
            <a:pPr marL="776605" lvl="1" indent="-457200">
              <a:buFont typeface="Wingdings" panose="05000000000000000000" charset="0"/>
              <a:buChar char="l"/>
            </a:pPr>
            <a:r>
              <a:rPr lang="zh-CN" altLang="en-US" sz="2200" dirty="0"/>
              <a:t>偏差可控：继续现状，等待下一评审周期；</a:t>
            </a:r>
            <a:endParaRPr lang="en-US" altLang="zh-CN" sz="2200" dirty="0"/>
          </a:p>
          <a:p>
            <a:pPr marL="776605" lvl="1" indent="-457200">
              <a:buFont typeface="Wingdings" panose="05000000000000000000" charset="0"/>
              <a:buChar char="l"/>
            </a:pPr>
            <a:r>
              <a:rPr lang="zh-CN" altLang="en-US" sz="2200" dirty="0"/>
              <a:t>偏差不可控：需要制定纠正偏差的措施，提出变更请求；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分析成本及时间偏差（挣值管理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a:t>
            </a:r>
            <a:r>
              <a:rPr lang="zh-CN" altLang="en-US" sz="2400" dirty="0">
                <a:solidFill>
                  <a:srgbClr val="FF0000"/>
                </a:solidFill>
              </a:rPr>
              <a:t>综合考虑项目范围、成本与进度</a:t>
            </a:r>
            <a:r>
              <a:rPr lang="zh-CN" altLang="en-US" sz="2400" dirty="0"/>
              <a:t>，就是在既定的范围之下综合考虑进度和成本绩效，以</a:t>
            </a:r>
            <a:r>
              <a:rPr lang="zh-CN" altLang="en-US" sz="2400" dirty="0">
                <a:solidFill>
                  <a:srgbClr val="FF0000"/>
                </a:solidFill>
              </a:rPr>
              <a:t>避免单独衡量时间或成本的弊端</a:t>
            </a:r>
            <a:r>
              <a:rPr lang="zh-CN" altLang="en-US" sz="2400" dirty="0"/>
              <a:t>：</a:t>
            </a:r>
            <a:endParaRPr lang="en-US" altLang="zh-CN" sz="2400" dirty="0"/>
          </a:p>
          <a:p>
            <a:pPr lvl="2"/>
            <a:r>
              <a:rPr lang="zh-CN" altLang="en-US" sz="2000" dirty="0"/>
              <a:t>例</a:t>
            </a:r>
            <a:r>
              <a:rPr lang="en-US" altLang="zh-CN" sz="2000" dirty="0"/>
              <a:t>1</a:t>
            </a:r>
            <a:r>
              <a:rPr lang="zh-CN" altLang="en-US" sz="2000" dirty="0"/>
              <a:t>：某项目总预算</a:t>
            </a:r>
            <a:r>
              <a:rPr lang="en-US" altLang="zh-CN" sz="2000" dirty="0"/>
              <a:t>10</a:t>
            </a:r>
            <a:r>
              <a:rPr lang="zh-CN" altLang="en-US" sz="2000" dirty="0"/>
              <a:t>万，为期</a:t>
            </a:r>
            <a:r>
              <a:rPr lang="en-US" altLang="zh-CN" sz="2000" dirty="0"/>
              <a:t>10</a:t>
            </a:r>
            <a:r>
              <a:rPr lang="zh-CN" altLang="en-US" sz="2000" dirty="0"/>
              <a:t>天</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39674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a:t>
            </a:r>
            <a:r>
              <a:rPr lang="zh-CN" altLang="en-US" sz="2400" dirty="0">
                <a:solidFill>
                  <a:srgbClr val="FF0000"/>
                </a:solidFill>
              </a:rPr>
              <a:t>截止某时点计划要完成的工作的预算价值</a:t>
            </a:r>
            <a:r>
              <a:rPr lang="zh-CN" altLang="en-US" sz="2400" dirty="0"/>
              <a:t>：</a:t>
            </a:r>
            <a:r>
              <a:rPr lang="en-US" altLang="zh-CN" sz="2400" dirty="0"/>
              <a:t>PV=</a:t>
            </a:r>
            <a:r>
              <a:rPr lang="zh-CN" altLang="en-US" sz="2400" dirty="0"/>
              <a:t>要完成的</a:t>
            </a:r>
            <a:r>
              <a:rPr lang="zh-CN" altLang="en-US" sz="2400" dirty="0">
                <a:solidFill>
                  <a:schemeClr val="tx1"/>
                </a:solidFill>
                <a:sym typeface="+mn-ea"/>
              </a:rPr>
              <a:t>计划</a:t>
            </a:r>
            <a:r>
              <a:rPr lang="zh-CN" altLang="en-US" sz="2400" dirty="0">
                <a:solidFill>
                  <a:schemeClr val="tx1"/>
                </a:solidFill>
              </a:rPr>
              <a:t>工作量 </a:t>
            </a:r>
            <a:r>
              <a:rPr lang="en-US" altLang="zh-CN" sz="2400" dirty="0">
                <a:solidFill>
                  <a:schemeClr val="tx1"/>
                </a:solidFill>
              </a:rPr>
              <a:t>× </a:t>
            </a:r>
            <a:r>
              <a:rPr lang="zh-CN" altLang="en-US" sz="2400" dirty="0">
                <a:solidFill>
                  <a:schemeClr val="tx1"/>
                </a:solidFill>
              </a:rPr>
              <a:t>预算单价</a:t>
            </a:r>
            <a:endParaRPr lang="en-US" altLang="zh-CN" sz="2400" dirty="0">
              <a:solidFill>
                <a:schemeClr val="tx1"/>
              </a:solidFill>
            </a:endParaRPr>
          </a:p>
          <a:p>
            <a:r>
              <a:rPr lang="zh-CN" altLang="en-US" sz="2400" dirty="0"/>
              <a:t>实际成本</a:t>
            </a:r>
            <a:r>
              <a:rPr lang="en-US" altLang="zh-CN" sz="2400" dirty="0"/>
              <a:t>(AC)</a:t>
            </a:r>
            <a:r>
              <a:rPr lang="zh-CN" altLang="en-US" sz="2400" dirty="0"/>
              <a:t>。</a:t>
            </a:r>
            <a:r>
              <a:rPr lang="zh-CN" altLang="en-US" sz="2400" dirty="0">
                <a:solidFill>
                  <a:srgbClr val="FF0000"/>
                </a:solidFill>
              </a:rPr>
              <a:t>截至某时点实际已完成工作的实际成本</a:t>
            </a:r>
            <a:r>
              <a:rPr lang="zh-CN" altLang="en-US" sz="2400" dirty="0"/>
              <a:t>：</a:t>
            </a:r>
            <a:br>
              <a:rPr lang="en-US" altLang="zh-CN" sz="2400" dirty="0"/>
            </a:br>
            <a:r>
              <a:rPr lang="en-US" altLang="zh-CN" sz="2400" dirty="0"/>
              <a:t>AC=</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实际单价</a:t>
            </a:r>
            <a:endParaRPr lang="en-US" altLang="zh-CN" sz="2400" dirty="0"/>
          </a:p>
          <a:p>
            <a:r>
              <a:rPr lang="zh-CN" altLang="en-US" sz="2400" dirty="0"/>
              <a:t>挣值</a:t>
            </a:r>
            <a:r>
              <a:rPr lang="en-US" altLang="zh-CN" sz="2400" dirty="0"/>
              <a:t>(EV)</a:t>
            </a:r>
            <a:r>
              <a:rPr lang="zh-CN" altLang="en-US" sz="2400" dirty="0"/>
              <a:t>。</a:t>
            </a:r>
            <a:r>
              <a:rPr lang="zh-CN" altLang="en-US" sz="2400" dirty="0">
                <a:solidFill>
                  <a:srgbClr val="FF0000"/>
                </a:solidFill>
              </a:rPr>
              <a:t>截至某时点实际已完成工作的预算价值</a:t>
            </a:r>
            <a:r>
              <a:rPr lang="zh-CN" altLang="en-US" sz="2400" dirty="0"/>
              <a:t>：</a:t>
            </a:r>
            <a:br>
              <a:rPr lang="en-US" altLang="zh-CN" sz="2400" dirty="0"/>
            </a:br>
            <a:r>
              <a:rPr lang="en-US" altLang="zh-CN" sz="2400" dirty="0"/>
              <a:t>EV=</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预算单价</a:t>
            </a:r>
            <a:endParaRPr lang="zh-CN" altLang="en-US" sz="2400" dirty="0">
              <a:solidFill>
                <a:schemeClr val="tx1"/>
              </a:solidFill>
            </a:endParaRP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915"/>
            <a:ext cx="8524875" cy="2438400"/>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 </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6242685" y="4037330"/>
            <a:ext cx="3564890" cy="1630045"/>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a:p>
            <a:endParaRPr lang="zh-CN" altLang="en-US" b="1" dirty="0">
              <a:solidFill>
                <a:srgbClr val="FF0000"/>
              </a:solidFill>
            </a:endParaRPr>
          </a:p>
          <a:p>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EV-AC = 150-180= -30</a:t>
            </a:r>
            <a:br>
              <a:rPr lang="en-US" altLang="zh-CN" b="1" dirty="0">
                <a:solidFill>
                  <a:srgbClr val="FF0000"/>
                </a:solidFill>
                <a:ea typeface="宋体" panose="02010600030101010101" pitchFamily="2" charset="-122"/>
              </a:rPr>
            </a:br>
            <a:r>
              <a:rPr lang="en-US" altLang="zh-CN" b="1" dirty="0">
                <a:solidFill>
                  <a:srgbClr val="FF0000"/>
                </a:solidFill>
                <a:ea typeface="宋体" panose="02010600030101010101" pitchFamily="2" charset="-122"/>
              </a:rPr>
              <a:t>           </a:t>
            </a:r>
            <a:r>
              <a:rPr lang="en-US" altLang="zh-CN" b="1" dirty="0">
                <a:solidFill>
                  <a:srgbClr val="FF0000"/>
                </a:solidFill>
                <a:ea typeface="宋体" panose="02010600030101010101" pitchFamily="2" charset="-122"/>
                <a:sym typeface="+mn-ea"/>
              </a:rPr>
              <a:t>EV-PV = 150-50 = 100</a:t>
            </a:r>
            <a:endParaRPr lang="en-US" altLang="zh-CN" b="1" dirty="0">
              <a:solidFill>
                <a:srgbClr val="FF0000"/>
              </a:solidFill>
              <a:ea typeface="宋体" panose="02010600030101010101" pitchFamily="2" charset="-122"/>
            </a:endParaRPr>
          </a:p>
        </p:txBody>
      </p:sp>
      <p:sp>
        <p:nvSpPr>
          <p:cNvPr id="3" name="TextBox 5"/>
          <p:cNvSpPr txBox="1"/>
          <p:nvPr/>
        </p:nvSpPr>
        <p:spPr>
          <a:xfrm>
            <a:off x="4312869" y="4037330"/>
            <a:ext cx="817245" cy="1614805"/>
          </a:xfrm>
          <a:prstGeom prst="rect">
            <a:avLst/>
          </a:prstGeom>
          <a:noFill/>
        </p:spPr>
        <p:txBody>
          <a:bodyPr wrap="square" rtlCol="0">
            <a:spAutoFit/>
          </a:bodyPr>
          <a:p>
            <a:pPr>
              <a:lnSpc>
                <a:spcPct val="115000"/>
              </a:lnSpc>
            </a:pPr>
            <a:r>
              <a:rPr lang="en-US" altLang="zh-CN" dirty="0"/>
              <a:t> 50</a:t>
            </a:r>
            <a:endParaRPr lang="en-US" altLang="zh-CN" dirty="0"/>
          </a:p>
          <a:p>
            <a:pPr>
              <a:lnSpc>
                <a:spcPct val="195000"/>
              </a:lnSpc>
            </a:pPr>
            <a:r>
              <a:rPr lang="en-US" altLang="zh-CN" dirty="0"/>
              <a:t>180</a:t>
            </a:r>
            <a:endParaRPr lang="en-US" altLang="zh-CN" dirty="0"/>
          </a:p>
          <a:p>
            <a:pPr>
              <a:lnSpc>
                <a:spcPct val="185000"/>
              </a:lnSpc>
            </a:pPr>
            <a:r>
              <a:rPr lang="en-US" altLang="zh-CN" dirty="0"/>
              <a:t>150</a:t>
            </a:r>
            <a:endParaRPr lang="en-US" altLang="zh-CN" dirty="0"/>
          </a:p>
        </p:txBody>
      </p:sp>
      <p:sp>
        <p:nvSpPr>
          <p:cNvPr id="7" name="矩形 6"/>
          <p:cNvSpPr/>
          <p:nvPr/>
        </p:nvSpPr>
        <p:spPr>
          <a:xfrm>
            <a:off x="2562860" y="5949315"/>
            <a:ext cx="7027545" cy="460375"/>
          </a:xfrm>
          <a:prstGeom prst="rect">
            <a:avLst/>
          </a:prstGeom>
        </p:spPr>
        <p:txBody>
          <a:bodyPr wrap="square">
            <a:spAutoFit/>
          </a:bodyPr>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EV-AC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（成本偏差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EV-PV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（进度偏差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成本基准</a:t>
            </a:r>
            <a:r>
              <a:rPr lang="zh-CN" altLang="en-US" dirty="0"/>
              <a:t>，除非已批准变更，否则不能改变；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进度基准</a:t>
            </a:r>
            <a:r>
              <a:rPr lang="zh-CN" altLang="en-US" dirty="0"/>
              <a:t>，除非已批准变更，否则不能改变；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rgbClr val="FF0000"/>
                          </a:solidFill>
                        </a:rPr>
                        <a:t>重新估算完成整个项目所需要的成本</a:t>
                      </a:r>
                      <a:endParaRPr lang="zh-CN" altLang="en-US" sz="1600" dirty="0">
                        <a:solidFill>
                          <a:srgbClr val="FF0000"/>
                        </a:solidFill>
                      </a:endParaRPr>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solidFill>
                            <a:srgbClr val="FF0000"/>
                          </a:solidFill>
                        </a:rPr>
                        <a:t>重新估算完成整个项目的工期</a:t>
                      </a:r>
                      <a:endParaRPr lang="zh-CN" altLang="en-US" sz="1600" dirty="0">
                        <a:solidFill>
                          <a:srgbClr val="FF0000"/>
                        </a:solidFill>
                      </a:endParaRPr>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r>
              <a:rPr lang="zh-CN" dirty="0"/>
              <a:t>绩效指数概览</a:t>
            </a:r>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r>
              <a:rPr lang="zh-CN" altLang="en-US" dirty="0"/>
              <a:t>（基准）</a:t>
            </a:r>
            <a:r>
              <a:rPr lang="en-US" altLang="zh-CN" dirty="0"/>
              <a:t>          =</a:t>
            </a:r>
            <a:endParaRPr lang="en-US" altLang="zh-CN" dirty="0"/>
          </a:p>
          <a:p>
            <a:pPr lvl="1"/>
            <a:r>
              <a:rPr lang="en-US" altLang="zh-CN" dirty="0"/>
              <a:t>BDAC </a:t>
            </a:r>
            <a:r>
              <a:rPr lang="zh-CN" altLang="en-US" dirty="0"/>
              <a:t>（基准）</a:t>
            </a:r>
            <a:r>
              <a:rPr lang="en-US" altLang="zh-CN" dirty="0"/>
              <a:t>        =</a:t>
            </a:r>
            <a:endParaRPr lang="en-US" altLang="zh-CN" dirty="0"/>
          </a:p>
          <a:p>
            <a:pPr lvl="1"/>
            <a:r>
              <a:rPr lang="en-US" altLang="zh-CN" dirty="0"/>
              <a:t>CV </a:t>
            </a:r>
            <a:r>
              <a:rPr lang="zh-CN" altLang="en-US" dirty="0">
                <a:solidFill>
                  <a:srgbClr val="FF0000"/>
                </a:solidFill>
                <a:sym typeface="+mn-ea"/>
              </a:rPr>
              <a:t>（成本偏差）</a:t>
            </a:r>
            <a:r>
              <a:rPr lang="en-US" altLang="zh-CN" dirty="0"/>
              <a:t>      =</a:t>
            </a:r>
            <a:endParaRPr lang="en-US" altLang="zh-CN" dirty="0"/>
          </a:p>
          <a:p>
            <a:pPr lvl="1"/>
            <a:r>
              <a:rPr lang="en-US" altLang="zh-CN" dirty="0">
                <a:solidFill>
                  <a:srgbClr val="FF0000"/>
                </a:solidFill>
              </a:rPr>
              <a:t>CPI</a:t>
            </a:r>
            <a:r>
              <a:rPr lang="zh-CN" altLang="en-US" dirty="0">
                <a:solidFill>
                  <a:srgbClr val="FF0000"/>
                </a:solidFill>
              </a:rPr>
              <a:t>（</a:t>
            </a:r>
            <a:r>
              <a:rPr lang="zh-CN" altLang="en-US" dirty="0">
                <a:solidFill>
                  <a:srgbClr val="FF0000"/>
                </a:solidFill>
                <a:sym typeface="+mn-ea"/>
              </a:rPr>
              <a:t>成本指数</a:t>
            </a:r>
            <a:r>
              <a:rPr lang="zh-CN" altLang="en-US" dirty="0">
                <a:solidFill>
                  <a:srgbClr val="FF0000"/>
                </a:solidFill>
              </a:rPr>
              <a:t>）</a:t>
            </a:r>
            <a:r>
              <a:rPr lang="en-US" altLang="zh-CN" dirty="0"/>
              <a:t>      =</a:t>
            </a:r>
            <a:endParaRPr lang="en-US" altLang="zh-CN" dirty="0"/>
          </a:p>
          <a:p>
            <a:pPr lvl="1"/>
            <a:r>
              <a:rPr lang="en-US" altLang="zh-CN" dirty="0"/>
              <a:t>SV </a:t>
            </a:r>
            <a:r>
              <a:rPr lang="zh-CN" altLang="en-US" dirty="0">
                <a:solidFill>
                  <a:srgbClr val="FF0000"/>
                </a:solidFill>
                <a:sym typeface="+mn-ea"/>
              </a:rPr>
              <a:t>（进度偏差）</a:t>
            </a:r>
            <a:r>
              <a:rPr lang="en-US" altLang="zh-CN" dirty="0"/>
              <a:t>      =</a:t>
            </a:r>
            <a:endParaRPr lang="en-US" altLang="zh-CN" dirty="0"/>
          </a:p>
          <a:p>
            <a:pPr lvl="1"/>
            <a:r>
              <a:rPr lang="en-US" altLang="zh-CN" dirty="0">
                <a:solidFill>
                  <a:srgbClr val="FF0000"/>
                </a:solidFill>
              </a:rPr>
              <a:t>SPI</a:t>
            </a:r>
            <a:r>
              <a:rPr lang="zh-CN" altLang="en-US" dirty="0">
                <a:solidFill>
                  <a:srgbClr val="FF0000"/>
                </a:solidFill>
              </a:rPr>
              <a:t>（进度指数）</a:t>
            </a:r>
            <a:r>
              <a:rPr lang="en-US" altLang="zh-CN" dirty="0"/>
              <a:t>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不达标（后果）</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范围、进度、质量偏差都可能带来成本的偏差；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方法：面对面、电话、邮件、即时通讯工具等；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绩效评审发现项目的进展偏差较大，必须加以纠正；（内）</a:t>
            </a:r>
            <a:endParaRPr lang="en-US" altLang="zh-CN" sz="2200" dirty="0"/>
          </a:p>
          <a:p>
            <a:pPr marL="639445" lvl="1" indent="-457200">
              <a:buFont typeface="+mj-lt"/>
              <a:buAutoNum type="arabicPeriod"/>
            </a:pPr>
            <a:r>
              <a:rPr lang="zh-CN" altLang="en-US" sz="2200" dirty="0"/>
              <a:t>客户或其他任何人提出了有意义的变更建议；（外）</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a:t>
            </a:r>
            <a:r>
              <a:rPr lang="zh-CN" altLang="en-US" sz="2400" dirty="0">
                <a:solidFill>
                  <a:srgbClr val="FF0000"/>
                </a:solidFill>
              </a:rPr>
              <a:t>接收</a:t>
            </a:r>
            <a:r>
              <a:rPr lang="zh-CN" altLang="en-US" sz="2400" dirty="0"/>
              <a:t>与</a:t>
            </a:r>
            <a:r>
              <a:rPr lang="zh-CN" altLang="en-US" sz="2400" dirty="0">
                <a:solidFill>
                  <a:srgbClr val="FF0000"/>
                </a:solidFill>
              </a:rPr>
              <a:t>审查</a:t>
            </a:r>
            <a:r>
              <a:rPr lang="zh-CN" altLang="en-US" sz="2400" dirty="0"/>
              <a:t>变更请求，并</a:t>
            </a:r>
            <a:r>
              <a:rPr lang="zh-CN" altLang="en-US" sz="2400" dirty="0">
                <a:solidFill>
                  <a:srgbClr val="FF0000"/>
                </a:solidFill>
              </a:rPr>
              <a:t>批准或否决</a:t>
            </a:r>
            <a:r>
              <a:rPr lang="zh-CN" altLang="en-US" sz="2400" dirty="0"/>
              <a:t>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建设团队：组建、整合、优化团队，促进团队互动和改善氛围，提升</a:t>
            </a:r>
            <a:r>
              <a:rPr lang="zh-CN" altLang="en-US" sz="2400" dirty="0">
                <a:sym typeface="+mn-ea"/>
              </a:rPr>
              <a:t>团队</a:t>
            </a:r>
            <a:r>
              <a:rPr lang="zh-CN" altLang="en-US" sz="2400" dirty="0"/>
              <a:t>战斗力；</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应向项目组成员宣传项目目标，并为他们描绘项目前景及项目成功所能带来的效益；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altLang="zh-CN" sz="2000" dirty="0"/>
          </a:p>
          <a:p>
            <a:r>
              <a:rPr lang="zh-CN" altLang="en-US" sz="2400" dirty="0"/>
              <a:t>基本规则。尽早制定并遵守明确的规则，对项目团队成员的可接受行为做出明确规定</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zh-CN" altLang="en-US" sz="2000" dirty="0">
                <a:sym typeface="+mn-ea"/>
              </a:rPr>
              <a:t>寻求共赢</a:t>
            </a:r>
            <a:r>
              <a:rPr lang="zh-CN" altLang="en-US" sz="2000" dirty="0"/>
              <a:t>）；</a:t>
            </a:r>
            <a:endParaRPr lang="en-US" altLang="zh-CN" sz="2000" dirty="0"/>
          </a:p>
          <a:p>
            <a:pPr lvl="1"/>
            <a:r>
              <a:rPr lang="zh-CN" altLang="en-US" sz="2000" dirty="0"/>
              <a:t>妥协：寻找让全体当事人在一定程度上满意的方案（以退为进，退一步，海阔天空）；</a:t>
            </a:r>
            <a:endParaRPr lang="en-US" altLang="zh-CN" sz="2000" dirty="0"/>
          </a:p>
          <a:p>
            <a:pPr lvl="1"/>
            <a:r>
              <a:rPr lang="zh-CN" altLang="en-US" sz="2000" dirty="0"/>
              <a:t>缓解：强调一致而非差异（</a:t>
            </a:r>
            <a:r>
              <a:rPr lang="zh-CN" altLang="en-US" sz="2000" dirty="0">
                <a:sym typeface="+mn-ea"/>
              </a:rPr>
              <a:t>换位思考，</a:t>
            </a:r>
            <a:r>
              <a:rPr lang="zh-CN" altLang="en-US" sz="2000" dirty="0"/>
              <a:t>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。随着项目团队建设工作的开展，项目管理团队应该对项目团队的有效性，进行正式或非正式评价，有利于个人及团队的改进和提升：</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10558</Words>
  <Application>WPS 演示</Application>
  <PresentationFormat>全屏显示(4:3)</PresentationFormat>
  <Paragraphs>1125</Paragraphs>
  <Slides>72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Arial</vt:lpstr>
      <vt:lpstr>宋体</vt:lpstr>
      <vt:lpstr>Wingdings</vt:lpstr>
      <vt:lpstr>微软雅黑</vt:lpstr>
      <vt:lpstr>Arial Unicode MS</vt:lpstr>
      <vt:lpstr>Wingdings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依照计划执行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4. 评审绩效</vt:lpstr>
      <vt:lpstr>评审各项绩效指标</vt:lpstr>
      <vt:lpstr>分析成本及时间偏差（挣值管理 EVM)</vt:lpstr>
      <vt:lpstr>EVM中的重要概念</vt:lpstr>
      <vt:lpstr>挣值(EV)的例子</vt:lpstr>
      <vt:lpstr>挣值分析法操作步骤</vt:lpstr>
      <vt:lpstr>绩效指数概览</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5. 报告绩效、沟通变更</vt:lpstr>
      <vt:lpstr>报告绩效情况</vt:lpstr>
      <vt:lpstr>沟通变更</vt:lpstr>
      <vt:lpstr>6. 变更控制 &amp; 实施变更</vt:lpstr>
      <vt:lpstr>变更的原则</vt:lpstr>
      <vt:lpstr>典型的变更控制流程</vt:lpstr>
      <vt:lpstr>变更控制委员会 </vt:lpstr>
      <vt:lpstr>7. 发布成果 &amp; 项目验收</vt:lpstr>
      <vt:lpstr>发布项目成果</vt:lpstr>
      <vt:lpstr>项目验收</vt:lpstr>
      <vt:lpstr>验收过程</vt:lpstr>
      <vt:lpstr>8.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9.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833</cp:revision>
  <dcterms:created xsi:type="dcterms:W3CDTF">2007-11-27T23:54:00Z</dcterms:created>
  <dcterms:modified xsi:type="dcterms:W3CDTF">2019-05-31T01:13:12Z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