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27"/>
  </p:handoutMasterIdLst>
  <p:sldIdLst>
    <p:sldId id="256" r:id="rId3"/>
    <p:sldId id="321" r:id="rId4"/>
    <p:sldId id="339" r:id="rId5"/>
    <p:sldId id="341" r:id="rId6"/>
    <p:sldId id="325" r:id="rId7"/>
    <p:sldId id="326" r:id="rId8"/>
    <p:sldId id="327" r:id="rId9"/>
    <p:sldId id="328" r:id="rId10"/>
    <p:sldId id="329" r:id="rId11"/>
    <p:sldId id="330" r:id="rId12"/>
    <p:sldId id="331" r:id="rId13"/>
    <p:sldId id="338" r:id="rId14"/>
    <p:sldId id="343" r:id="rId16"/>
    <p:sldId id="368" r:id="rId17"/>
    <p:sldId id="333" r:id="rId18"/>
    <p:sldId id="359" r:id="rId19"/>
    <p:sldId id="334" r:id="rId20"/>
    <p:sldId id="335" r:id="rId21"/>
    <p:sldId id="336" r:id="rId22"/>
    <p:sldId id="337" r:id="rId23"/>
    <p:sldId id="366" r:id="rId24"/>
    <p:sldId id="367" r:id="rId25"/>
    <p:sldId id="316" r:id="rId26"/>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58" d="100"/>
          <a:sy n="58" d="100"/>
        </p:scale>
        <p:origin x="-1224" y="-78"/>
      </p:cViewPr>
      <p:guideLst>
        <p:guide orient="horz" pos="2122"/>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810" y="214630"/>
            <a:ext cx="655002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400050" y="1423670"/>
            <a:ext cx="10259695" cy="5434330"/>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endParaRPr lang="zh-CN" altLang="en-US" sz="2400" dirty="0" smtClean="0"/>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a:xfrm>
            <a:off x="393700" y="1489075"/>
            <a:ext cx="10941685" cy="4313555"/>
          </a:xfrm>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400050" y="1489075"/>
            <a:ext cx="5201920" cy="4313555"/>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1"/>
          <a:srcRect/>
          <a:stretch>
            <a:fillRect/>
          </a:stretch>
        </p:blipFill>
        <p:spPr bwMode="auto">
          <a:xfrm>
            <a:off x="6158321" y="1615168"/>
            <a:ext cx="3810000" cy="381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a:xfrm>
            <a:off x="393700" y="1489075"/>
            <a:ext cx="11022965" cy="4313555"/>
          </a:xfrm>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年），免费维护期结束后是协商好的有偿维护；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000" dirty="0" smtClean="0"/>
              <a:t>纠错性维护：例如运行阶段才发现了一个潜藏的错误；</a:t>
            </a:r>
            <a:endParaRPr lang="en-US" altLang="zh-CN" sz="2000" dirty="0" smtClean="0"/>
          </a:p>
          <a:p>
            <a:pPr lvl="1"/>
            <a:r>
              <a:rPr lang="zh-CN" altLang="en-US" sz="2000" dirty="0" smtClean="0"/>
              <a:t>适应性维护：例如软件的数据库系统升级了版本；</a:t>
            </a:r>
            <a:endParaRPr lang="en-US" altLang="zh-CN" sz="2000" dirty="0" smtClean="0"/>
          </a:p>
          <a:p>
            <a:pPr lvl="1"/>
            <a:r>
              <a:rPr lang="zh-CN" altLang="en-US" sz="2000" dirty="0" smtClean="0"/>
              <a:t>完善性维护：例如增加一项新的功能；</a:t>
            </a:r>
            <a:endParaRPr lang="en-US" altLang="zh-CN"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a:t>
            </a:r>
            <a:r>
              <a:rPr lang="zh-CN" altLang="en-US" sz="2400" dirty="0" smtClean="0">
                <a:solidFill>
                  <a:srgbClr val="FF0000"/>
                </a:solidFill>
              </a:rPr>
              <a:t>尽量在最短的时间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结束采购</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dirty="0" smtClean="0">
                <a:solidFill>
                  <a:schemeClr val="bg1"/>
                </a:solidFill>
                <a:latin typeface="微软雅黑" panose="020B0503020204020204" pitchFamily="34" charset="-122"/>
                <a:ea typeface="微软雅黑" panose="020B0503020204020204" pitchFamily="34" charset="-122"/>
              </a:rPr>
              <a:t>结束项目</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371600"/>
            <a:ext cx="1054481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
        <p:nvSpPr>
          <p:cNvPr id="5" name="标题 4"/>
          <p:cNvSpPr/>
          <p:nvPr>
            <p:ph type="title"/>
          </p:nvPr>
        </p:nvSpPr>
        <p:spPr/>
        <p:txBody>
          <a:bodyPr/>
          <a:p>
            <a:r>
              <a:rPr lang="zh-CN" altLang="en-US" dirty="0" smtClean="0">
                <a:sym typeface="+mn-ea"/>
              </a:rPr>
              <a:t>结束采购的主要工具和技术</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
        <p:nvSpPr>
          <p:cNvPr id="6" name="圆角矩形 5"/>
          <p:cNvSpPr/>
          <p:nvPr/>
        </p:nvSpPr>
        <p:spPr>
          <a:xfrm>
            <a:off x="6791325" y="3619500"/>
            <a:ext cx="963295" cy="8407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40980" y="2596515"/>
            <a:ext cx="2615565" cy="28778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076" y="369253"/>
            <a:ext cx="11360149" cy="647700"/>
          </a:xfrm>
        </p:spPr>
        <p:txBody>
          <a:bodyPr/>
          <a:lstStyle/>
          <a:p>
            <a:r>
              <a:rPr lang="zh-CN" altLang="en-US" dirty="0"/>
              <a:t>总结</a:t>
            </a:r>
            <a:endParaRPr lang="zh-CN" altLang="en-US" dirty="0"/>
          </a:p>
        </p:txBody>
      </p:sp>
      <p:graphicFrame>
        <p:nvGraphicFramePr>
          <p:cNvPr id="7" name="图示 6"/>
          <p:cNvGraphicFramePr/>
          <p:nvPr/>
        </p:nvGraphicFramePr>
        <p:xfrm>
          <a:off x="1436370" y="1494527"/>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468755" y="4491237"/>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400050" y="1243330"/>
            <a:ext cx="10739755" cy="4313555"/>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endParaRPr lang="en-US" altLang="zh-CN" dirty="0" smtClean="0"/>
          </a:p>
        </p:txBody>
      </p:sp>
      <p:sp>
        <p:nvSpPr>
          <p:cNvPr id="4" name="矩形 3"/>
          <p:cNvSpPr/>
          <p:nvPr/>
        </p:nvSpPr>
        <p:spPr>
          <a:xfrm>
            <a:off x="5101996" y="4558401"/>
            <a:ext cx="4572000" cy="1395095"/>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anose="020B0503020204020204" pitchFamily="34" charset="-122"/>
                <a:ea typeface="微软雅黑" panose="020B0503020204020204" pitchFamily="34" charset="-122"/>
              </a:rPr>
              <a:t>共享知识库</a:t>
            </a:r>
            <a:endParaRPr lang="en-US" altLang="zh-CN"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历史信息与经验教训数据库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问题与缺陷管理数据库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en-US" altLang="zh-CN" sz="1800" dirty="0" smtClean="0">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结束采购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结束项目</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400050" y="1489075"/>
            <a:ext cx="11225530" cy="4748530"/>
          </a:xfrm>
        </p:spPr>
        <p:txBody>
          <a:bodyPr/>
          <a:lstStyle/>
          <a:p>
            <a:pPr marL="789305" lvl="1" indent="-514350">
              <a:buFont typeface="+mj-lt"/>
              <a:buAutoNum type="arabicPeriod"/>
            </a:pPr>
            <a:r>
              <a:rPr lang="zh-CN" altLang="en-US" sz="2400" dirty="0" smtClean="0">
                <a:sym typeface="+mn-ea"/>
              </a:rPr>
              <a:t>向客户（或运营部门）移交项目的产品、服务或成果；</a:t>
            </a:r>
            <a:endParaRPr lang="en-US" altLang="zh-CN" sz="2400" dirty="0" smtClean="0"/>
          </a:p>
          <a:p>
            <a:pPr marL="789305" lvl="1" indent="-514350">
              <a:buFont typeface="+mj-lt"/>
              <a:buAutoNum type="arabicPeriod"/>
            </a:pPr>
            <a:r>
              <a:rPr lang="zh-CN" altLang="en-US" sz="2400" dirty="0" smtClean="0">
                <a:sym typeface="+mn-ea"/>
              </a:rPr>
              <a:t>达</a:t>
            </a:r>
            <a:r>
              <a:rPr lang="zh-CN" altLang="en-US" sz="2400" dirty="0" smtClean="0">
                <a:sym typeface="+mn-ea"/>
              </a:rPr>
              <a:t>到项目完工或退出标准，主要是客户验收确认；</a:t>
            </a:r>
            <a:endParaRPr lang="en-US" altLang="zh-CN" sz="2400" dirty="0" smtClean="0"/>
          </a:p>
          <a:p>
            <a:pPr marL="789305"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9305" lvl="1" indent="-514350">
              <a:buFont typeface="+mj-lt"/>
              <a:buAutoNum type="arabicPeriod"/>
            </a:pPr>
            <a:r>
              <a:rPr lang="zh-CN" altLang="en-US" sz="2400" dirty="0" smtClean="0"/>
              <a:t>客户满意度调查；</a:t>
            </a:r>
            <a:endParaRPr lang="en-US" altLang="zh-CN" sz="2400" dirty="0" smtClean="0"/>
          </a:p>
          <a:p>
            <a:pPr marL="789305" lvl="1" indent="-514350">
              <a:buFont typeface="+mj-lt"/>
              <a:buAutoNum type="arabicPeriod"/>
            </a:pPr>
            <a:r>
              <a:rPr lang="zh-CN" altLang="en-US" sz="2400" dirty="0" smtClean="0"/>
              <a:t>项目后评估。在财务部门和项目管理办公室的支持下，审查项目关键指标是</a:t>
            </a:r>
            <a:br>
              <a:rPr lang="zh-CN" altLang="en-US" sz="2400" dirty="0" smtClean="0"/>
            </a:br>
            <a:r>
              <a:rPr lang="zh-CN" altLang="en-US" sz="2400" dirty="0" smtClean="0"/>
              <a:t>否达到公司的预定目标，如利润率；</a:t>
            </a:r>
            <a:endParaRPr lang="en-US" altLang="zh-CN" sz="2400" dirty="0" smtClean="0"/>
          </a:p>
          <a:p>
            <a:pPr marL="789305" lvl="1" indent="-514350">
              <a:buFont typeface="+mj-lt"/>
              <a:buAutoNum type="arabicPeriod"/>
            </a:pPr>
            <a:r>
              <a:rPr lang="zh-CN" altLang="en-US" sz="2400" dirty="0" smtClean="0"/>
              <a:t>项目客户报告大会。客户、项目团队等一起回顾总结项目的实施过程和结果；</a:t>
            </a:r>
            <a:endParaRPr lang="en-US" altLang="zh-CN" sz="2400" dirty="0" smtClean="0"/>
          </a:p>
          <a:p>
            <a:pPr marL="789305"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417320"/>
            <a:ext cx="10936605" cy="5454015"/>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605"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605"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605"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605"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605" lvl="1" indent="-457200">
              <a:buFont typeface="+mj-lt"/>
              <a:buAutoNum type="arabicPeriod"/>
            </a:pPr>
            <a:r>
              <a:rPr lang="zh-CN" altLang="en-US" dirty="0" smtClean="0"/>
              <a:t>如果要寄回公司，则要为客户事先准备好贴好邮票的信封；</a:t>
            </a:r>
            <a:endParaRPr lang="zh-CN" altLang="en-US" dirty="0"/>
          </a:p>
        </p:txBody>
      </p:sp>
      <p:sp>
        <p:nvSpPr>
          <p:cNvPr id="4" name="标题 3"/>
          <p:cNvSpPr/>
          <p:nvPr>
            <p:ph type="title"/>
          </p:nvPr>
        </p:nvSpPr>
        <p:spPr/>
        <p:txBody>
          <a:bodyPr/>
          <a:p>
            <a:r>
              <a:rPr lang="zh-CN" altLang="en-US" dirty="0" smtClean="0">
                <a:sym typeface="+mn-ea"/>
              </a:rPr>
              <a:t>客户满意度调查</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a:xfrm>
            <a:off x="393700" y="1489075"/>
            <a:ext cx="11134090" cy="4313555"/>
          </a:xfrm>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演示</Application>
  <PresentationFormat>全屏显示(4:3)</PresentationFormat>
  <Paragraphs>195</Paragraphs>
  <Slides>23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Arial Unicode MS</vt:lpstr>
      <vt:lpstr>Arial</vt: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补充：维护阶段</vt:lpstr>
      <vt:lpstr>小结</vt:lpstr>
      <vt:lpstr>PowerPoint 演示文稿</vt:lpstr>
      <vt:lpstr>结束采购</vt:lpstr>
      <vt:lpstr>结束采购的主要工具和技术</vt:lpstr>
      <vt:lpstr>结束采购的成果</vt:lpstr>
      <vt:lpstr>小结</vt:lpstr>
      <vt:lpstr>项目管理的过程</vt:lpstr>
      <vt:lpstr>参考项目管理的十大知识领域完成规划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qile</cp:lastModifiedBy>
  <cp:revision>667</cp:revision>
  <dcterms:created xsi:type="dcterms:W3CDTF">2007-11-27T23:54:00Z</dcterms:created>
  <dcterms:modified xsi:type="dcterms:W3CDTF">2019-05-31T01:28:03Z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