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6"/>
  </p:notesMasterIdLst>
  <p:handoutMasterIdLst>
    <p:handoutMasterId r:id="rId22"/>
  </p:handoutMasterIdLst>
  <p:sldIdLst>
    <p:sldId id="256" r:id="rId3"/>
    <p:sldId id="401" r:id="rId4"/>
    <p:sldId id="267" r:id="rId5"/>
    <p:sldId id="402" r:id="rId7"/>
    <p:sldId id="403" r:id="rId8"/>
    <p:sldId id="404" r:id="rId9"/>
    <p:sldId id="419" r:id="rId10"/>
    <p:sldId id="420" r:id="rId11"/>
    <p:sldId id="407" r:id="rId12"/>
    <p:sldId id="408" r:id="rId13"/>
    <p:sldId id="409" r:id="rId14"/>
    <p:sldId id="421" r:id="rId15"/>
    <p:sldId id="411" r:id="rId16"/>
    <p:sldId id="412" r:id="rId17"/>
    <p:sldId id="422" r:id="rId18"/>
    <p:sldId id="423" r:id="rId19"/>
    <p:sldId id="416" r:id="rId20"/>
    <p:sldId id="353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5" d="100"/>
          <a:sy n="65" d="100"/>
        </p:scale>
        <p:origin x="1230" y="60"/>
      </p:cViewPr>
      <p:guideLst>
        <p:guide orient="horz" pos="2160"/>
        <p:guide pos="3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2D4B4-B491-4856-AD57-D67B6C321C4F}" type="doc">
      <dgm:prSet loTypeId="urn:microsoft.com/office/officeart/2005/8/layout/hProcess9" loCatId="process" qsTypeId="urn:microsoft.com/office/officeart/2005/8/quickstyle/3d5" qsCatId="3D" csTypeId="urn:microsoft.com/office/officeart/2005/8/colors/accent1_2" csCatId="accent1" phldr="1"/>
      <dgm:spPr/>
    </dgm:pt>
    <dgm:pt modelId="{DC96BC17-B9BF-4C12-A864-6E24A31D8ED6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1.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排列工作包顺序</a:t>
          </a:r>
          <a:endParaRPr lang="zh-CN" altLang="en-US" b="1" dirty="0">
            <a:solidFill>
              <a:schemeClr val="tx1"/>
            </a:solidFill>
          </a:endParaRPr>
        </a:p>
      </dgm:t>
    </dgm:pt>
    <dgm:pt modelId="{696E4D23-5759-40AF-908C-D2676974DE67}" cxnId="{5456C53D-C2F8-42EE-99D6-A5BA547FA5F7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A87BC0F7-163A-407E-99C1-4A5E702B346F}" cxnId="{5456C53D-C2F8-42EE-99D6-A5BA547FA5F7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3085A46-3205-478E-B804-152EB23BCC36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2.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估算资源</a:t>
          </a:r>
          <a:endParaRPr lang="zh-CN" altLang="en-US" b="1" dirty="0">
            <a:solidFill>
              <a:schemeClr val="tx1"/>
            </a:solidFill>
          </a:endParaRPr>
        </a:p>
      </dgm:t>
    </dgm:pt>
    <dgm:pt modelId="{CC558CC5-A70A-4D53-8A09-F5DE66CB51E7}" cxnId="{81751717-5459-4D6C-A794-D7A497E570F6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9CE9F66D-B536-4535-8017-6D4751F09B08}" cxnId="{81751717-5459-4D6C-A794-D7A497E570F6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28E99B0-9FD6-49CE-B26C-09506656B1D9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估算持续时间</a:t>
          </a:r>
          <a:endParaRPr lang="zh-CN" altLang="en-US" b="1" dirty="0">
            <a:solidFill>
              <a:schemeClr val="tx1"/>
            </a:solidFill>
          </a:endParaRPr>
        </a:p>
      </dgm:t>
    </dgm:pt>
    <dgm:pt modelId="{BFF2953E-BBED-43F7-B206-A931D4BEBD5A}" cxnId="{F6B1A71C-F41F-4F67-82A9-E7C4E206E73E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2ACA8C3-4A71-44A7-9E3D-F704E055DDDD}" cxnId="{F6B1A71C-F41F-4F67-82A9-E7C4E206E73E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B091DF0C-6154-4C2D-BE65-1CF4D1075B6D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4.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制定进度计划</a:t>
          </a:r>
          <a:endParaRPr lang="zh-CN" altLang="en-US" b="1" dirty="0">
            <a:solidFill>
              <a:schemeClr val="tx1"/>
            </a:solidFill>
          </a:endParaRPr>
        </a:p>
      </dgm:t>
    </dgm:pt>
    <dgm:pt modelId="{BF3032FB-CEA5-4285-965B-3C45732386CB}" cxnId="{E75917EF-F912-405F-A0F1-04FD3EB816BE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2BDE781A-E204-4729-A72F-0E8ADFB92F4B}" cxnId="{E75917EF-F912-405F-A0F1-04FD3EB816BE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24B7951E-8C8E-4E00-92D0-494D8B365B0D}" type="pres">
      <dgm:prSet presAssocID="{8522D4B4-B491-4856-AD57-D67B6C321C4F}" presName="CompostProcess" presStyleCnt="0">
        <dgm:presLayoutVars>
          <dgm:dir/>
          <dgm:resizeHandles val="exact"/>
        </dgm:presLayoutVars>
      </dgm:prSet>
      <dgm:spPr/>
    </dgm:pt>
    <dgm:pt modelId="{7B5CDD83-B258-4A7E-8BA3-FAE4A249CB28}" type="pres">
      <dgm:prSet presAssocID="{8522D4B4-B491-4856-AD57-D67B6C321C4F}" presName="arrow" presStyleLbl="bgShp" presStyleIdx="0" presStyleCnt="1" custLinFactNeighborX="827" custLinFactNeighborY="1954"/>
      <dgm:spPr/>
    </dgm:pt>
    <dgm:pt modelId="{677EFD8E-78F1-4AC2-8CEC-BFB4409DF6CC}" type="pres">
      <dgm:prSet presAssocID="{8522D4B4-B491-4856-AD57-D67B6C321C4F}" presName="linearProcess" presStyleCnt="0"/>
      <dgm:spPr/>
    </dgm:pt>
    <dgm:pt modelId="{3156070D-6614-43E1-ABE6-5F621339838D}" type="pres">
      <dgm:prSet presAssocID="{DC96BC17-B9BF-4C12-A864-6E24A31D8ED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FFE594-A639-4DAF-9C31-00DBD625271C}" type="pres">
      <dgm:prSet presAssocID="{A87BC0F7-163A-407E-99C1-4A5E702B346F}" presName="sibTrans" presStyleCnt="0"/>
      <dgm:spPr/>
    </dgm:pt>
    <dgm:pt modelId="{A0CE7CB3-08F0-4163-8284-041640424FD1}" type="pres">
      <dgm:prSet presAssocID="{83085A46-3205-478E-B804-152EB23BCC3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4DE8B8-B652-487D-BC94-3B82A4C2BD56}" type="pres">
      <dgm:prSet presAssocID="{9CE9F66D-B536-4535-8017-6D4751F09B08}" presName="sibTrans" presStyleCnt="0"/>
      <dgm:spPr/>
    </dgm:pt>
    <dgm:pt modelId="{40C13BCA-556C-45C7-A308-E83078177EDC}" type="pres">
      <dgm:prSet presAssocID="{828E99B0-9FD6-49CE-B26C-09506656B1D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688B8F-F808-4A82-B713-916D24CF3001}" type="pres">
      <dgm:prSet presAssocID="{82ACA8C3-4A71-44A7-9E3D-F704E055DDDD}" presName="sibTrans" presStyleCnt="0"/>
      <dgm:spPr/>
    </dgm:pt>
    <dgm:pt modelId="{D36BA753-7413-4417-A2F2-A65A486E2551}" type="pres">
      <dgm:prSet presAssocID="{B091DF0C-6154-4C2D-BE65-1CF4D1075B6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CFC5B3-77FD-47F1-8FF6-4584D397CF75}" type="presOf" srcId="{83085A46-3205-478E-B804-152EB23BCC36}" destId="{A0CE7CB3-08F0-4163-8284-041640424FD1}" srcOrd="0" destOrd="0" presId="urn:microsoft.com/office/officeart/2005/8/layout/hProcess9"/>
    <dgm:cxn modelId="{E5CBA8CD-F49A-4503-B53B-0573E4B7FF68}" type="presOf" srcId="{DC96BC17-B9BF-4C12-A864-6E24A31D8ED6}" destId="{3156070D-6614-43E1-ABE6-5F621339838D}" srcOrd="0" destOrd="0" presId="urn:microsoft.com/office/officeart/2005/8/layout/hProcess9"/>
    <dgm:cxn modelId="{81751717-5459-4D6C-A794-D7A497E570F6}" srcId="{8522D4B4-B491-4856-AD57-D67B6C321C4F}" destId="{83085A46-3205-478E-B804-152EB23BCC36}" srcOrd="1" destOrd="0" parTransId="{CC558CC5-A70A-4D53-8A09-F5DE66CB51E7}" sibTransId="{9CE9F66D-B536-4535-8017-6D4751F09B08}"/>
    <dgm:cxn modelId="{F6B1A71C-F41F-4F67-82A9-E7C4E206E73E}" srcId="{8522D4B4-B491-4856-AD57-D67B6C321C4F}" destId="{828E99B0-9FD6-49CE-B26C-09506656B1D9}" srcOrd="2" destOrd="0" parTransId="{BFF2953E-BBED-43F7-B206-A931D4BEBD5A}" sibTransId="{82ACA8C3-4A71-44A7-9E3D-F704E055DDDD}"/>
    <dgm:cxn modelId="{5456C53D-C2F8-42EE-99D6-A5BA547FA5F7}" srcId="{8522D4B4-B491-4856-AD57-D67B6C321C4F}" destId="{DC96BC17-B9BF-4C12-A864-6E24A31D8ED6}" srcOrd="0" destOrd="0" parTransId="{696E4D23-5759-40AF-908C-D2676974DE67}" sibTransId="{A87BC0F7-163A-407E-99C1-4A5E702B346F}"/>
    <dgm:cxn modelId="{A1C484C2-755F-4704-9194-55D10D27A849}" type="presOf" srcId="{B091DF0C-6154-4C2D-BE65-1CF4D1075B6D}" destId="{D36BA753-7413-4417-A2F2-A65A486E2551}" srcOrd="0" destOrd="0" presId="urn:microsoft.com/office/officeart/2005/8/layout/hProcess9"/>
    <dgm:cxn modelId="{5A8858A7-0851-4B43-8A41-E15C8B150427}" type="presOf" srcId="{828E99B0-9FD6-49CE-B26C-09506656B1D9}" destId="{40C13BCA-556C-45C7-A308-E83078177EDC}" srcOrd="0" destOrd="0" presId="urn:microsoft.com/office/officeart/2005/8/layout/hProcess9"/>
    <dgm:cxn modelId="{E75917EF-F912-405F-A0F1-04FD3EB816BE}" srcId="{8522D4B4-B491-4856-AD57-D67B6C321C4F}" destId="{B091DF0C-6154-4C2D-BE65-1CF4D1075B6D}" srcOrd="3" destOrd="0" parTransId="{BF3032FB-CEA5-4285-965B-3C45732386CB}" sibTransId="{2BDE781A-E204-4729-A72F-0E8ADFB92F4B}"/>
    <dgm:cxn modelId="{BE1B6D23-DC21-4167-9868-CC777A37F7C1}" type="presOf" srcId="{8522D4B4-B491-4856-AD57-D67B6C321C4F}" destId="{24B7951E-8C8E-4E00-92D0-494D8B365B0D}" srcOrd="0" destOrd="0" presId="urn:microsoft.com/office/officeart/2005/8/layout/hProcess9"/>
    <dgm:cxn modelId="{A22C92A1-1F7F-40BD-BC89-21BF7E357D80}" type="presParOf" srcId="{24B7951E-8C8E-4E00-92D0-494D8B365B0D}" destId="{7B5CDD83-B258-4A7E-8BA3-FAE4A249CB28}" srcOrd="0" destOrd="0" presId="urn:microsoft.com/office/officeart/2005/8/layout/hProcess9"/>
    <dgm:cxn modelId="{C571BC47-45B5-46AD-9115-1394A536853A}" type="presParOf" srcId="{24B7951E-8C8E-4E00-92D0-494D8B365B0D}" destId="{677EFD8E-78F1-4AC2-8CEC-BFB4409DF6CC}" srcOrd="1" destOrd="0" presId="urn:microsoft.com/office/officeart/2005/8/layout/hProcess9"/>
    <dgm:cxn modelId="{CBF0BF9B-3CDB-4A68-8FE5-467B18E90065}" type="presParOf" srcId="{677EFD8E-78F1-4AC2-8CEC-BFB4409DF6CC}" destId="{3156070D-6614-43E1-ABE6-5F621339838D}" srcOrd="0" destOrd="0" presId="urn:microsoft.com/office/officeart/2005/8/layout/hProcess9"/>
    <dgm:cxn modelId="{BE8B7ADE-301C-49C0-A77B-3BE0E5D19BBF}" type="presParOf" srcId="{677EFD8E-78F1-4AC2-8CEC-BFB4409DF6CC}" destId="{1FFFE594-A639-4DAF-9C31-00DBD625271C}" srcOrd="1" destOrd="0" presId="urn:microsoft.com/office/officeart/2005/8/layout/hProcess9"/>
    <dgm:cxn modelId="{9E434043-A88B-4703-8175-339516FF6C4A}" type="presParOf" srcId="{677EFD8E-78F1-4AC2-8CEC-BFB4409DF6CC}" destId="{A0CE7CB3-08F0-4163-8284-041640424FD1}" srcOrd="2" destOrd="0" presId="urn:microsoft.com/office/officeart/2005/8/layout/hProcess9"/>
    <dgm:cxn modelId="{26EDE7C6-5367-4955-A9AF-61943903CC6A}" type="presParOf" srcId="{677EFD8E-78F1-4AC2-8CEC-BFB4409DF6CC}" destId="{D24DE8B8-B652-487D-BC94-3B82A4C2BD56}" srcOrd="3" destOrd="0" presId="urn:microsoft.com/office/officeart/2005/8/layout/hProcess9"/>
    <dgm:cxn modelId="{3FB77A12-9DBC-4E3D-9E52-D8BF2630A3B7}" type="presParOf" srcId="{677EFD8E-78F1-4AC2-8CEC-BFB4409DF6CC}" destId="{40C13BCA-556C-45C7-A308-E83078177EDC}" srcOrd="4" destOrd="0" presId="urn:microsoft.com/office/officeart/2005/8/layout/hProcess9"/>
    <dgm:cxn modelId="{051F50F0-F0D1-479A-95B9-7F36C6FB07B1}" type="presParOf" srcId="{677EFD8E-78F1-4AC2-8CEC-BFB4409DF6CC}" destId="{14688B8F-F808-4A82-B713-916D24CF3001}" srcOrd="5" destOrd="0" presId="urn:microsoft.com/office/officeart/2005/8/layout/hProcess9"/>
    <dgm:cxn modelId="{E91817D5-1A66-4511-9493-E949E2850218}" type="presParOf" srcId="{677EFD8E-78F1-4AC2-8CEC-BFB4409DF6CC}" destId="{D36BA753-7413-4417-A2F2-A65A486E255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CDD83-B258-4A7E-8BA3-FAE4A249CB28}">
      <dsp:nvSpPr>
        <dsp:cNvPr id="0" name=""/>
        <dsp:cNvSpPr/>
      </dsp:nvSpPr>
      <dsp:spPr>
        <a:xfrm>
          <a:off x="656322" y="0"/>
          <a:ext cx="6800897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6070D-6614-43E1-ABE6-5F621339838D}">
      <dsp:nvSpPr>
        <dsp:cNvPr id="0" name=""/>
        <dsp:cNvSpPr/>
      </dsp:nvSpPr>
      <dsp:spPr>
        <a:xfrm>
          <a:off x="4712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1.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排列工作包顺序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84067" y="1298554"/>
        <a:ext cx="1758474" cy="1466890"/>
      </dsp:txXfrm>
    </dsp:sp>
    <dsp:sp modelId="{A0CE7CB3-08F0-4163-8284-041640424FD1}">
      <dsp:nvSpPr>
        <dsp:cNvPr id="0" name=""/>
        <dsp:cNvSpPr/>
      </dsp:nvSpPr>
      <dsp:spPr>
        <a:xfrm>
          <a:off x="2029528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2.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估算资源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2108883" y="1298554"/>
        <a:ext cx="1758474" cy="1466890"/>
      </dsp:txXfrm>
    </dsp:sp>
    <dsp:sp modelId="{40C13BCA-556C-45C7-A308-E83078177EDC}">
      <dsp:nvSpPr>
        <dsp:cNvPr id="0" name=""/>
        <dsp:cNvSpPr/>
      </dsp:nvSpPr>
      <dsp:spPr>
        <a:xfrm>
          <a:off x="4054343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估算持续时间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4133698" y="1298554"/>
        <a:ext cx="1758474" cy="1466890"/>
      </dsp:txXfrm>
    </dsp:sp>
    <dsp:sp modelId="{D36BA753-7413-4417-A2F2-A65A486E2551}">
      <dsp:nvSpPr>
        <dsp:cNvPr id="0" name=""/>
        <dsp:cNvSpPr/>
      </dsp:nvSpPr>
      <dsp:spPr>
        <a:xfrm>
          <a:off x="6079159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4.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制定进度计划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6158514" y="1298554"/>
        <a:ext cx="1758474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/>
              <a:t>Textmasterformate durch Klicken bearbeiten</a:t>
            </a:r>
            <a:endParaRPr lang="de-DE" noProof="0"/>
          </a:p>
          <a:p>
            <a:pPr lvl="1"/>
            <a:r>
              <a:rPr lang="de-DE" noProof="0"/>
              <a:t>Zweite Ebene</a:t>
            </a:r>
            <a:endParaRPr lang="de-DE" noProof="0"/>
          </a:p>
          <a:p>
            <a:pPr lvl="2"/>
            <a:r>
              <a:rPr lang="de-DE" noProof="0"/>
              <a:t>Dritte Ebene</a:t>
            </a:r>
            <a:endParaRPr lang="de-DE" noProof="0"/>
          </a:p>
          <a:p>
            <a:pPr lvl="3"/>
            <a:r>
              <a:rPr lang="de-DE" noProof="0"/>
              <a:t>Vierte Ebene</a:t>
            </a:r>
            <a:endParaRPr lang="de-DE" noProof="0"/>
          </a:p>
          <a:p>
            <a:pPr lvl="4"/>
            <a:r>
              <a:rPr lang="de-DE" noProof="0"/>
              <a:t>Fünfte Ebene</a:t>
            </a:r>
            <a:endParaRPr lang="de-DE" noProof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7D30C-7197-4668-B0FC-2219D9FE59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实际项目中的情况远比此复杂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确定依赖关系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强制性依赖关系。合同所要求或工作本身的内在性质所决定的依赖关系，例如只有地基建成后，才能砌墙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选择性依赖关系。基于应用领域的最佳实践来确定，例如完成软件设计才开始编码。这种关系在压缩进度时重点考虑</a:t>
            </a:r>
            <a:endParaRPr lang="en-US" altLang="zh-CN" sz="2000" dirty="0"/>
          </a:p>
          <a:p>
            <a:pPr lvl="1"/>
            <a:r>
              <a:rPr lang="zh-CN" altLang="en-US" sz="2000" dirty="0"/>
              <a:t>外部依赖关系。不是项目团队能控制的，但会影响到项目活动，例如软件测试可能需要某些硬件设备到位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利用时间提前量与滞后量</a:t>
            </a:r>
            <a:r>
              <a:rPr lang="zh-CN" altLang="en-US" sz="2400" dirty="0"/>
              <a:t>。可在依赖关系中加入时间提前量或滞后量，来更准确地表示活动间的逻辑关系。例如编码结束前</a:t>
            </a:r>
            <a:r>
              <a:rPr lang="en-US" altLang="zh-CN" sz="2400" dirty="0"/>
              <a:t>20</a:t>
            </a:r>
            <a:r>
              <a:rPr lang="zh-CN" altLang="en-US" sz="2400" dirty="0"/>
              <a:t>天就开始测试工作了</a:t>
            </a:r>
            <a:endParaRPr lang="en-US" altLang="zh-CN" sz="2400" dirty="0"/>
          </a:p>
          <a:p>
            <a:r>
              <a:rPr lang="zh-CN" altLang="en-US" sz="2400" dirty="0"/>
              <a:t>进度网络模板。可以使用企业标准的网络图模板，来加快项目活动网络图的编制速度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1467" y="4271963"/>
            <a:ext cx="9980084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51467" y="5284788"/>
            <a:ext cx="10013951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75" y="6269850"/>
            <a:ext cx="4871217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252413"/>
            <a:ext cx="2840567" cy="5549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252413"/>
            <a:ext cx="8322733" cy="5549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1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89075"/>
            <a:ext cx="113665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 dirty="0"/>
              <a:t>Textmasterformate durch Klicken bearbeiten</a:t>
            </a:r>
            <a:endParaRPr lang="de-DE" altLang="zh-CN" dirty="0"/>
          </a:p>
          <a:p>
            <a:pPr lvl="1"/>
            <a:r>
              <a:rPr lang="de-DE" altLang="zh-CN" dirty="0"/>
              <a:t>Zweite Ebene</a:t>
            </a:r>
            <a:endParaRPr lang="de-DE" altLang="zh-CN" dirty="0"/>
          </a:p>
          <a:p>
            <a:pPr lvl="2"/>
            <a:r>
              <a:rPr lang="de-DE" altLang="zh-CN" dirty="0"/>
              <a:t>Dritte Ebene</a:t>
            </a:r>
            <a:endParaRPr lang="de-DE" altLang="zh-CN" dirty="0"/>
          </a:p>
          <a:p>
            <a:pPr lvl="3"/>
            <a:r>
              <a:rPr lang="de-DE" altLang="zh-CN" dirty="0"/>
              <a:t>Vierte Ebene</a:t>
            </a:r>
            <a:endParaRPr lang="de-DE" altLang="zh-CN" dirty="0"/>
          </a:p>
          <a:p>
            <a:pPr lvl="4"/>
            <a:r>
              <a:rPr lang="de-DE" altLang="zh-CN" dirty="0"/>
              <a:t>Fünfte Ebene</a:t>
            </a:r>
            <a:endParaRPr lang="de-DE" altLang="zh-CN" dirty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1" y="252413"/>
            <a:ext cx="11360149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/>
              <a:t>Klicken Sie, um das Titelformat zu bearbeiten</a:t>
            </a:r>
            <a:endParaRPr lang="de-DE" altLang="zh-CN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92100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de-DE" altLang="zh-CN" sz="1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3" y="6443496"/>
            <a:ext cx="2966204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352800"/>
            <a:ext cx="6029356" cy="609600"/>
          </a:xfrm>
        </p:spPr>
        <p:txBody>
          <a:bodyPr/>
          <a:lstStyle/>
          <a:p>
            <a:r>
              <a:rPr lang="zh-CN" altLang="en-US" sz="2800" dirty="0"/>
              <a:t>第三章 项目规划</a:t>
            </a:r>
            <a:r>
              <a:rPr lang="en-US" altLang="zh-CN" sz="2800" dirty="0" smtClean="0">
                <a:sym typeface="+mn-ea"/>
              </a:rPr>
              <a:t>——</a:t>
            </a:r>
            <a:r>
              <a:rPr lang="zh-CN" altLang="en-US" sz="2800" dirty="0" smtClean="0">
                <a:sym typeface="+mn-ea"/>
              </a:rPr>
              <a:t>时间</a:t>
            </a:r>
            <a:endParaRPr lang="zh-CN" altLang="en-US" sz="2800" dirty="0" smtClean="0">
              <a:sym typeface="+mn-e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0" y="214630"/>
            <a:ext cx="6543675" cy="533400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3"/>
                </a:solidFill>
              </a:rPr>
              <a:t>IT </a:t>
            </a:r>
            <a:r>
              <a:rPr lang="zh-CN" altLang="en-US" b="1" dirty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估算资源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估算每项工作所需材料、人员、设备或用品的种类和数量。常用的方法是集体讨论结合</a:t>
            </a:r>
            <a:r>
              <a:rPr lang="zh-CN" altLang="en-US" sz="2400" dirty="0">
                <a:solidFill>
                  <a:srgbClr val="FF0000"/>
                </a:solidFill>
              </a:rPr>
              <a:t>自下而上</a:t>
            </a:r>
            <a:r>
              <a:rPr lang="zh-CN" altLang="en-US" sz="2400" dirty="0"/>
              <a:t>估算。</a:t>
            </a:r>
            <a:endParaRPr lang="en-US" altLang="zh-CN" sz="2400" dirty="0"/>
          </a:p>
          <a:p>
            <a:r>
              <a:rPr lang="zh-CN" altLang="en-US" sz="2400" dirty="0"/>
              <a:t>估算资源的成果：</a:t>
            </a:r>
            <a:r>
              <a:rPr lang="zh-CN" altLang="en-US" sz="2400" dirty="0">
                <a:solidFill>
                  <a:srgbClr val="FF0000"/>
                </a:solidFill>
              </a:rPr>
              <a:t>资源需求</a:t>
            </a:r>
            <a:r>
              <a:rPr lang="zh-CN" altLang="en-US" sz="2400" dirty="0"/>
              <a:t>。工作包所需的</a:t>
            </a:r>
            <a:r>
              <a:rPr lang="zh-CN" altLang="en-US" sz="2400" dirty="0">
                <a:solidFill>
                  <a:srgbClr val="FF0000"/>
                </a:solidFill>
              </a:rPr>
              <a:t>资源类型和数量</a:t>
            </a:r>
            <a:endParaRPr lang="en-US" altLang="zh-CN" sz="2400" dirty="0"/>
          </a:p>
          <a:p>
            <a:pPr lvl="1"/>
            <a:r>
              <a:rPr lang="zh-CN" altLang="en-US" sz="2000" dirty="0"/>
              <a:t>在IT项目中主要的资源就是人；</a:t>
            </a:r>
            <a:endParaRPr lang="zh-CN" altLang="en-US" sz="2000" dirty="0"/>
          </a:p>
          <a:p>
            <a:pPr lvl="1"/>
            <a:r>
              <a:rPr lang="zh-CN" altLang="en-US" sz="2000" dirty="0"/>
              <a:t>其次是设备、场地等；</a:t>
            </a:r>
            <a:endParaRPr lang="zh-CN" altLang="en-US" sz="20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420304"/>
            <a:ext cx="5273040" cy="638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025" y="252095"/>
            <a:ext cx="5067935" cy="1177925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文件中估算资源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9266903" y="420304"/>
            <a:ext cx="1401098" cy="64524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6390" y="1489075"/>
            <a:ext cx="4928870" cy="4313555"/>
          </a:xfrm>
        </p:spPr>
        <p:txBody>
          <a:bodyPr/>
          <a:lstStyle/>
          <a:p>
            <a:r>
              <a:rPr lang="zh-CN" altLang="en-US" sz="2400" dirty="0"/>
              <a:t>注意：此时只有</a:t>
            </a:r>
            <a:r>
              <a:rPr lang="zh-CN" altLang="en-US" sz="2400" dirty="0">
                <a:solidFill>
                  <a:srgbClr val="FF0000"/>
                </a:solidFill>
              </a:rPr>
              <a:t>核心团队成员</a:t>
            </a:r>
            <a:r>
              <a:rPr lang="zh-CN" altLang="en-US" sz="2400" dirty="0"/>
              <a:t>确定了，可以在进度文件中明确分工。而具体执行人员（例如程序员、测试员等）还没明确到具体的人，则在分配人力资源时应该用</a:t>
            </a:r>
            <a:r>
              <a:rPr lang="zh-CN" altLang="en-US" sz="2400" dirty="0">
                <a:solidFill>
                  <a:srgbClr val="FF0000"/>
                </a:solidFill>
              </a:rPr>
              <a:t>角色编号</a:t>
            </a:r>
            <a:r>
              <a:rPr lang="zh-CN" altLang="en-US" sz="2400" dirty="0"/>
              <a:t>代替（如程序员</a:t>
            </a:r>
            <a:r>
              <a:rPr lang="en-US" altLang="zh-CN" sz="2400" dirty="0"/>
              <a:t>1</a:t>
            </a:r>
            <a:r>
              <a:rPr lang="zh-CN" altLang="en-US" sz="2400" dirty="0"/>
              <a:t>，程序员</a:t>
            </a:r>
            <a:r>
              <a:rPr lang="en-US" altLang="zh-CN" sz="2400" dirty="0"/>
              <a:t>2</a:t>
            </a:r>
            <a:r>
              <a:rPr lang="zh-CN" altLang="en-US" sz="2400" dirty="0"/>
              <a:t>等）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估算持续时间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489075"/>
            <a:ext cx="10749280" cy="4313555"/>
          </a:xfrm>
        </p:spPr>
        <p:txBody>
          <a:bodyPr/>
          <a:lstStyle/>
          <a:p>
            <a:r>
              <a:rPr lang="zh-CN" altLang="en-US" sz="2400" dirty="0"/>
              <a:t>根据资源估算的结果，估算完成单项工作所需时段数</a:t>
            </a:r>
            <a:endParaRPr lang="en-US" altLang="zh-CN" sz="2400" dirty="0"/>
          </a:p>
          <a:p>
            <a:pPr lvl="1"/>
            <a:r>
              <a:rPr lang="zh-CN" altLang="en-US" sz="2000" dirty="0"/>
              <a:t>应由</a:t>
            </a:r>
            <a:r>
              <a:rPr lang="zh-CN" altLang="en-US" sz="2000" b="1" dirty="0">
                <a:solidFill>
                  <a:srgbClr val="FF0000"/>
                </a:solidFill>
              </a:rPr>
              <a:t>项目团队中最熟悉具体活动的成员</a:t>
            </a:r>
            <a:r>
              <a:rPr lang="zh-CN" altLang="en-US" sz="2000" dirty="0"/>
              <a:t>，依据工作范围、所需资源类型、所需资源数量，开展估算</a:t>
            </a:r>
            <a:endParaRPr lang="en-US" altLang="zh-CN" sz="2000" dirty="0"/>
          </a:p>
          <a:p>
            <a:r>
              <a:rPr lang="zh-CN" altLang="en-US" sz="2400" dirty="0"/>
              <a:t>估算持续时间的方法：</a:t>
            </a:r>
            <a:endParaRPr lang="en-US" altLang="zh-CN" sz="2400" dirty="0"/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自下而上结合自上而下估算</a:t>
            </a:r>
            <a:r>
              <a:rPr lang="zh-CN" altLang="en-US" sz="2000" dirty="0"/>
              <a:t>，</a:t>
            </a:r>
            <a:r>
              <a:rPr lang="en-US" altLang="zh-CN" sz="2000" dirty="0"/>
              <a:t>IT</a:t>
            </a:r>
            <a:r>
              <a:rPr lang="zh-CN" altLang="en-US" sz="2000" dirty="0"/>
              <a:t>项目常用的方法，由负责或熟悉具体工作的人提出估算，然后由项目经理结合整体提出调整，双方协商确定；</a:t>
            </a:r>
            <a:endParaRPr lang="en-US" altLang="zh-CN" sz="2000" dirty="0"/>
          </a:p>
          <a:p>
            <a:pPr lvl="1"/>
            <a:r>
              <a:rPr lang="zh-CN" altLang="en-US" sz="2000" dirty="0"/>
              <a:t>类比估算，例如我们为</a:t>
            </a:r>
            <a:r>
              <a:rPr lang="en-US" altLang="zh-CN" sz="2000" dirty="0"/>
              <a:t>A</a:t>
            </a:r>
            <a:r>
              <a:rPr lang="zh-CN" altLang="en-US" sz="2000" dirty="0"/>
              <a:t>保险公司开发过电子投保项目，在为</a:t>
            </a:r>
            <a:r>
              <a:rPr lang="en-US" altLang="zh-CN" sz="2000" dirty="0"/>
              <a:t>B</a:t>
            </a:r>
            <a:r>
              <a:rPr lang="zh-CN" altLang="en-US" sz="2000" dirty="0"/>
              <a:t>保险公司做同样项目时，就可以较快速地估算出新项目的成本（</a:t>
            </a:r>
            <a:r>
              <a:rPr lang="zh-CN" altLang="en-US" sz="2000" dirty="0">
                <a:sym typeface="+mn-ea"/>
              </a:rPr>
              <a:t>成本较低、耗时较少，但准确性较低，用于项目早期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参数估算，例如每小时铺</a:t>
            </a:r>
            <a:r>
              <a:rPr lang="en-US" altLang="zh-CN" sz="2000" dirty="0"/>
              <a:t>25</a:t>
            </a:r>
            <a:r>
              <a:rPr lang="zh-CN" altLang="en-US" sz="2000" dirty="0"/>
              <a:t>米电缆，铺</a:t>
            </a:r>
            <a:r>
              <a:rPr lang="en-US" altLang="zh-CN" sz="2000" dirty="0"/>
              <a:t>1</a:t>
            </a:r>
            <a:r>
              <a:rPr lang="zh-CN" altLang="en-US" sz="2000" dirty="0"/>
              <a:t>千米就需要</a:t>
            </a:r>
            <a:r>
              <a:rPr lang="en-US" altLang="zh-CN" sz="2000" dirty="0"/>
              <a:t>40</a:t>
            </a:r>
            <a:r>
              <a:rPr lang="zh-CN" altLang="en-US" sz="2000" dirty="0"/>
              <a:t>小时（准确性取决于参数模型的成熟和基础数据的可靠性）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估算持续时间的常用技术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三点估算</a:t>
            </a:r>
            <a:r>
              <a:rPr lang="zh-CN" altLang="en-US" sz="2400" dirty="0"/>
              <a:t>。考虑估算中的不确定性和风险，提高估算的准确性。采用</a:t>
            </a:r>
            <a:r>
              <a:rPr lang="en-US" altLang="zh-CN" sz="2400" dirty="0"/>
              <a:t>3</a:t>
            </a:r>
            <a:r>
              <a:rPr lang="zh-CN" altLang="en-US" sz="2400" dirty="0"/>
              <a:t>种估算值：</a:t>
            </a:r>
            <a:endParaRPr lang="en-US" altLang="zh-CN" sz="2400" dirty="0"/>
          </a:p>
          <a:p>
            <a:pPr lvl="1"/>
            <a:r>
              <a:rPr lang="zh-CN" altLang="en-US" sz="2000" dirty="0"/>
              <a:t>最可能时间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M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zh-CN" altLang="en-US" sz="2000" dirty="0"/>
              <a:t>最乐观时间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O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zh-CN" altLang="en-US" sz="2000" dirty="0"/>
              <a:t>最悲观时间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P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zh-CN" altLang="en-US" sz="2000" dirty="0"/>
              <a:t>对以上三值进行加权平均，获得估算的活动持续时间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E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练习：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O</a:t>
            </a:r>
            <a:r>
              <a:rPr lang="zh-CN" altLang="en-US" sz="2400" dirty="0"/>
              <a:t>为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M</a:t>
            </a:r>
            <a:r>
              <a:rPr lang="zh-CN" altLang="en-US" sz="2400" dirty="0"/>
              <a:t>为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P</a:t>
            </a:r>
            <a:r>
              <a:rPr lang="zh-CN" altLang="en-US" sz="2400" dirty="0"/>
              <a:t>为</a:t>
            </a:r>
            <a:r>
              <a:rPr lang="en-US" altLang="zh-CN" sz="2400" dirty="0"/>
              <a:t>7</a:t>
            </a:r>
            <a:r>
              <a:rPr lang="zh-CN" altLang="en-US" sz="2400" dirty="0"/>
              <a:t>，则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E</a:t>
            </a:r>
            <a:r>
              <a:rPr lang="zh-CN" altLang="en-US" sz="2400" dirty="0"/>
              <a:t>等于？</a:t>
            </a:r>
            <a:endParaRPr lang="en-US" altLang="zh-CN" sz="2400" dirty="0"/>
          </a:p>
        </p:txBody>
      </p:sp>
      <p:grpSp>
        <p:nvGrpSpPr>
          <p:cNvPr id="4" name="组合 11"/>
          <p:cNvGrpSpPr/>
          <p:nvPr/>
        </p:nvGrpSpPr>
        <p:grpSpPr>
          <a:xfrm>
            <a:off x="3581400" y="4184882"/>
            <a:ext cx="3886200" cy="990600"/>
            <a:chOff x="2057400" y="4191000"/>
            <a:chExt cx="3886200" cy="990600"/>
          </a:xfrm>
          <a:noFill/>
        </p:grpSpPr>
        <p:sp>
          <p:nvSpPr>
            <p:cNvPr id="6" name="矩形 5"/>
            <p:cNvSpPr/>
            <p:nvPr/>
          </p:nvSpPr>
          <p:spPr>
            <a:xfrm>
              <a:off x="2057400" y="4191000"/>
              <a:ext cx="3886200" cy="990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3200" b="1" dirty="0" err="1">
                  <a:solidFill>
                    <a:schemeClr val="tx1"/>
                  </a:solidFill>
                </a:rPr>
                <a:t>t</a:t>
              </a:r>
              <a:r>
                <a:rPr lang="en-US" altLang="zh-CN" sz="3200" b="1" baseline="-25000" dirty="0" err="1">
                  <a:solidFill>
                    <a:schemeClr val="tx1"/>
                  </a:solidFill>
                </a:rPr>
                <a:t>E</a:t>
              </a:r>
              <a:r>
                <a:rPr lang="en-US" altLang="zh-CN" sz="3200" b="1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32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3200" b="1" baseline="-25000" dirty="0">
                  <a:solidFill>
                    <a:schemeClr val="tx1"/>
                  </a:solidFill>
                </a:rPr>
                <a:t>   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4262656"/>
              <a:ext cx="1830950" cy="829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t</a:t>
              </a:r>
              <a:r>
                <a:rPr lang="en-US" altLang="zh-CN" sz="2400" b="1" baseline="-25000" dirty="0" err="1"/>
                <a:t>O</a:t>
              </a:r>
              <a:r>
                <a:rPr lang="en-US" altLang="zh-CN" sz="2400" b="1" dirty="0"/>
                <a:t> + 4t</a:t>
              </a:r>
              <a:r>
                <a:rPr lang="en-US" altLang="zh-CN" sz="2400" b="1" baseline="-25000" dirty="0"/>
                <a:t>M</a:t>
              </a:r>
              <a:r>
                <a:rPr lang="en-US" altLang="zh-CN" sz="2400" b="1" dirty="0"/>
                <a:t> + </a:t>
              </a:r>
              <a:r>
                <a:rPr lang="en-US" altLang="zh-CN" sz="2400" b="1" dirty="0" err="1"/>
                <a:t>t</a:t>
              </a:r>
              <a:r>
                <a:rPr lang="en-US" altLang="zh-CN" sz="2400" b="1" baseline="-25000" dirty="0" err="1"/>
                <a:t>P</a:t>
              </a:r>
              <a:br>
                <a:rPr lang="en-US" altLang="zh-CN" sz="2400" b="1" baseline="-25000" dirty="0"/>
              </a:br>
              <a:r>
                <a:rPr lang="en-US" altLang="zh-CN" sz="2400" b="1" baseline="-25000" dirty="0"/>
                <a:t>             </a:t>
              </a:r>
              <a:r>
                <a:rPr lang="en-US" altLang="zh-CN" sz="2400" b="1" dirty="0"/>
                <a:t>6</a:t>
              </a:r>
              <a:endParaRPr lang="zh-CN" altLang="en-US" sz="2400" b="1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620770" y="4695593"/>
              <a:ext cx="1562100" cy="146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中估算持续时间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95" y="1534160"/>
            <a:ext cx="9884410" cy="454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4500245" y="1519555"/>
            <a:ext cx="3863975" cy="46348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制定进度计划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489075"/>
            <a:ext cx="11196320" cy="4313555"/>
          </a:xfrm>
        </p:spPr>
        <p:txBody>
          <a:bodyPr/>
          <a:lstStyle/>
          <a:p>
            <a:r>
              <a:rPr lang="zh-CN" altLang="en-US" sz="2400" dirty="0"/>
              <a:t>由项目经理整合前三项工作的成果，编制统一的项目进度计划</a:t>
            </a:r>
            <a:endParaRPr lang="en-US" altLang="zh-CN" sz="2400" dirty="0"/>
          </a:p>
          <a:p>
            <a:pPr lvl="1"/>
            <a:r>
              <a:rPr lang="zh-CN" altLang="en-US" sz="2000" dirty="0"/>
              <a:t>确定项目活动计划开始日期与计划完成日期，并确定相应的</a:t>
            </a:r>
            <a:r>
              <a:rPr lang="zh-CN" altLang="en-US" sz="2000" dirty="0">
                <a:solidFill>
                  <a:srgbClr val="FF0000"/>
                </a:solidFill>
              </a:rPr>
              <a:t>里程碑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如果已出现资源过度分配（如同一资源在同一时间被分配至两个甚至多个活动，或者共享或关键资源的分配超出了最大可用数量或特定可用时间），就必须进行</a:t>
            </a:r>
            <a:r>
              <a:rPr lang="zh-CN" altLang="en-US" sz="2000" dirty="0">
                <a:solidFill>
                  <a:srgbClr val="FF0000"/>
                </a:solidFill>
              </a:rPr>
              <a:t>资源平衡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关键路径</a:t>
            </a:r>
            <a:r>
              <a:rPr lang="zh-CN" altLang="en-US" sz="2000" dirty="0"/>
              <a:t>是指网络中活动序列，该序列具有</a:t>
            </a:r>
            <a:r>
              <a:rPr lang="zh-CN" altLang="en-US" sz="2000" dirty="0">
                <a:solidFill>
                  <a:srgbClr val="FF0000"/>
                </a:solidFill>
              </a:rPr>
              <a:t>最长的总工期</a:t>
            </a:r>
            <a:r>
              <a:rPr lang="zh-CN" altLang="en-US" sz="2000" dirty="0">
                <a:solidFill>
                  <a:schemeClr val="tx1"/>
                </a:solidFill>
              </a:rPr>
              <a:t>，它</a:t>
            </a:r>
            <a:r>
              <a:rPr lang="zh-CN" altLang="en-US" sz="2000" dirty="0"/>
              <a:t>决定了整个项目的</a:t>
            </a:r>
            <a:r>
              <a:rPr lang="zh-CN" altLang="en-US" sz="2000" dirty="0">
                <a:solidFill>
                  <a:srgbClr val="FF0000"/>
                </a:solidFill>
              </a:rPr>
              <a:t>最短完成时间</a:t>
            </a:r>
            <a:r>
              <a:rPr lang="zh-CN" altLang="en-US" sz="2000" dirty="0"/>
              <a:t>；任何关键路径上活动的延迟将直接影响项目的预期完成时间；一个项目可以有多个，并行的关键路径；需要综合考虑</a:t>
            </a:r>
            <a:r>
              <a:rPr lang="zh-CN" altLang="en-US" sz="2000" dirty="0">
                <a:solidFill>
                  <a:srgbClr val="FF0000"/>
                </a:solidFill>
              </a:rPr>
              <a:t>工作包依赖</a:t>
            </a:r>
            <a:r>
              <a:rPr lang="zh-CN" altLang="en-US" sz="2000" dirty="0"/>
              <a:t>关系来</a:t>
            </a:r>
            <a:r>
              <a:rPr lang="zh-CN" altLang="en-US" sz="2000" dirty="0">
                <a:solidFill>
                  <a:srgbClr val="FF0000"/>
                </a:solidFill>
              </a:rPr>
              <a:t>优化关键路径</a:t>
            </a:r>
            <a:r>
              <a:rPr lang="zh-CN" altLang="en-US" sz="2000" dirty="0">
                <a:solidFill>
                  <a:schemeClr val="tx1"/>
                </a:solidFill>
              </a:rPr>
              <a:t>（缩短工期）</a:t>
            </a:r>
            <a:endParaRPr lang="zh-CN" altLang="en-US" sz="2000" dirty="0"/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52380" y="5090233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6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497510" y="4654804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B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9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4" idx="3"/>
            <a:endCxn id="5" idx="1"/>
          </p:cNvCxnSpPr>
          <p:nvPr/>
        </p:nvCxnSpPr>
        <p:spPr>
          <a:xfrm flipV="1">
            <a:off x="3947780" y="5026098"/>
            <a:ext cx="549910" cy="460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495038" y="5090233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7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41053" y="5580090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5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5" idx="3"/>
            <a:endCxn id="7" idx="1"/>
          </p:cNvCxnSpPr>
          <p:nvPr/>
        </p:nvCxnSpPr>
        <p:spPr>
          <a:xfrm>
            <a:off x="5709090" y="5025756"/>
            <a:ext cx="785495" cy="435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3"/>
            <a:endCxn id="8" idx="1"/>
          </p:cNvCxnSpPr>
          <p:nvPr/>
        </p:nvCxnSpPr>
        <p:spPr>
          <a:xfrm>
            <a:off x="3947780" y="5486473"/>
            <a:ext cx="593090" cy="465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247638" y="5057575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7" idx="3"/>
            <a:endCxn id="11" idx="1"/>
          </p:cNvCxnSpPr>
          <p:nvPr/>
        </p:nvCxnSpPr>
        <p:spPr>
          <a:xfrm flipV="1">
            <a:off x="7706618" y="5454200"/>
            <a:ext cx="541020" cy="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3"/>
            <a:endCxn id="7" idx="1"/>
          </p:cNvCxnSpPr>
          <p:nvPr/>
        </p:nvCxnSpPr>
        <p:spPr>
          <a:xfrm flipV="1">
            <a:off x="5752633" y="5461457"/>
            <a:ext cx="742315" cy="49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制定进度计划的成果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《</a:t>
            </a:r>
            <a:r>
              <a:rPr lang="zh-CN" altLang="en-US" sz="2400" dirty="0"/>
              <a:t>项目进度计划</a:t>
            </a:r>
            <a:r>
              <a:rPr lang="en-US" altLang="zh-CN" sz="2400" dirty="0"/>
              <a:t>》</a:t>
            </a:r>
            <a:r>
              <a:rPr lang="zh-CN" altLang="en-US" sz="2400" dirty="0"/>
              <a:t>，包括每项活动的计划开始日期与计划完成日期</a:t>
            </a:r>
            <a:endParaRPr lang="en-US" altLang="zh-CN" sz="2400" dirty="0"/>
          </a:p>
          <a:p>
            <a:pPr lvl="1"/>
            <a:r>
              <a:rPr lang="zh-CN" altLang="en-US" sz="2000" dirty="0"/>
              <a:t>里程碑图</a:t>
            </a:r>
            <a:endParaRPr lang="en-US" altLang="zh-CN" sz="2000" dirty="0"/>
          </a:p>
          <a:p>
            <a:pPr lvl="1"/>
            <a:r>
              <a:rPr lang="zh-CN" altLang="en-US" sz="2000" dirty="0"/>
              <a:t>甘特图</a:t>
            </a:r>
            <a:endParaRPr lang="en-US" altLang="zh-CN" sz="2000" dirty="0"/>
          </a:p>
          <a:p>
            <a:pPr lvl="1"/>
            <a:r>
              <a:rPr lang="zh-CN" altLang="en-US" sz="2000" dirty="0"/>
              <a:t>项目进度网络图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 进度基准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zh-CN" altLang="en-US" sz="2400" dirty="0"/>
              <a:t>经项目管理团队认可与批准的进度计划，</a:t>
            </a:r>
            <a:r>
              <a:rPr lang="zh-CN" altLang="en-US" sz="2400" dirty="0">
                <a:sym typeface="+mn-ea"/>
              </a:rPr>
              <a:t>为后续执行的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监测、绩效评审</a:t>
            </a:r>
            <a:r>
              <a:rPr lang="zh-CN" altLang="en-US" sz="2400" dirty="0">
                <a:sym typeface="+mn-ea"/>
              </a:rPr>
              <a:t>提供参考依据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试练、作业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小组讨论完成：</a:t>
            </a:r>
            <a:endParaRPr lang="en-US" altLang="zh-CN" sz="2600" dirty="0"/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在大学生电子商务网站</a:t>
            </a:r>
            <a:r>
              <a:rPr lang="en-US" altLang="zh-CN" sz="2200" dirty="0">
                <a:solidFill>
                  <a:srgbClr val="FF0000"/>
                </a:solidFill>
              </a:rPr>
              <a:t>WBS</a:t>
            </a:r>
            <a:r>
              <a:rPr lang="zh-CN" altLang="en-US" sz="2200" dirty="0">
                <a:solidFill>
                  <a:srgbClr val="FF0000"/>
                </a:solidFill>
              </a:rPr>
              <a:t>练习的成果基础上，完成工作包排列、估算资源、估算时间、制作进度计划工作，课上选几个小组分享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课后小组共同</a:t>
            </a:r>
            <a:r>
              <a:rPr lang="zh-CN" alt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参考教材附件中MS Project关于时间部分的实验，完成大学生电子商务项目的规划时间工作，形成进度计划</a:t>
            </a:r>
            <a:r>
              <a:rPr lang="zh-CN" altLang="en-US" sz="2200" dirty="0">
                <a:solidFill>
                  <a:srgbClr val="FF0000"/>
                </a:solidFill>
              </a:rPr>
              <a:t>，成果保留，后续的所有练习依此扩展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4648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范围规划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4</a:t>
            </a:r>
            <a:r>
              <a:rPr lang="zh-CN" altLang="en-US" sz="2400" dirty="0" smtClean="0">
                <a:sym typeface="+mn-ea"/>
              </a:rPr>
              <a:t>步）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指定范围管理计划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收集需求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定义范围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创建工作分解结构（</a:t>
            </a:r>
            <a:r>
              <a:rPr lang="en-US" altLang="zh-CN" sz="2200" dirty="0" smtClean="0"/>
              <a:t>WBS</a:t>
            </a:r>
            <a:r>
              <a:rPr lang="zh-CN" altLang="en-US" sz="2200" dirty="0" smtClean="0"/>
              <a:t>）</a:t>
            </a: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6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什么时候做？</a:t>
            </a:r>
            <a:b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（时间管理）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以什么代价做？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按什么要求做？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632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2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2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0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如何沟通？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2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有哪些风险？（风险管理）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3024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3024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3024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5105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5105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5181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6629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6629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8839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8839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4038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205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7772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967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4114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213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7848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975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40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规划时间回答“</a:t>
            </a:r>
            <a:r>
              <a:rPr lang="zh-CN" altLang="en-US" sz="2400" dirty="0">
                <a:solidFill>
                  <a:srgbClr val="FF0000"/>
                </a:solidFill>
              </a:rPr>
              <a:t>项目做多久？何时做什么？</a:t>
            </a:r>
            <a:r>
              <a:rPr lang="zh-CN" altLang="en-US" sz="2400" dirty="0"/>
              <a:t>” 的问题。通常由</a:t>
            </a:r>
            <a:r>
              <a:rPr lang="zh-CN" altLang="en-US" sz="2400" dirty="0">
                <a:solidFill>
                  <a:srgbClr val="FF0000"/>
                </a:solidFill>
              </a:rPr>
              <a:t>项目经理</a:t>
            </a:r>
            <a:r>
              <a:rPr lang="zh-CN" altLang="en-US" sz="2400" dirty="0"/>
              <a:t>主要负责，其它团队成员配合，经历如下四个步骤：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2076742" y="2417756"/>
          <a:ext cx="80010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排列工作包顺序（前导图法）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识别和记录</a:t>
            </a:r>
            <a:r>
              <a:rPr lang="zh-CN" altLang="en-US" sz="2400" dirty="0">
                <a:solidFill>
                  <a:srgbClr val="FF0000"/>
                </a:solidFill>
              </a:rPr>
              <a:t>工作包</a:t>
            </a:r>
            <a:r>
              <a:rPr lang="zh-CN" altLang="en-US" sz="2400" dirty="0"/>
              <a:t>间逻辑顺序关系。例如编码活动应该位于单元测试活动前面；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>
                <a:sym typeface="+mn-ea"/>
              </a:rPr>
              <a:t>种逻辑顺序关系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828800" y="3016428"/>
            <a:ext cx="3581400" cy="1066800"/>
            <a:chOff x="304800" y="3733800"/>
            <a:chExt cx="3581400" cy="1066800"/>
          </a:xfrm>
          <a:solidFill>
            <a:schemeClr val="accent6"/>
          </a:solidFill>
        </p:grpSpPr>
        <p:sp>
          <p:nvSpPr>
            <p:cNvPr id="5" name="矩形 4"/>
            <p:cNvSpPr/>
            <p:nvPr/>
          </p:nvSpPr>
          <p:spPr>
            <a:xfrm>
              <a:off x="838200" y="37338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90800" y="43434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肘形连接符 6"/>
            <p:cNvCxnSpPr>
              <a:stCxn id="5" idx="3"/>
              <a:endCxn id="6" idx="1"/>
            </p:cNvCxnSpPr>
            <p:nvPr/>
          </p:nvCxnSpPr>
          <p:spPr>
            <a:xfrm>
              <a:off x="2133600" y="3962400"/>
              <a:ext cx="457200" cy="609600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4800" y="4343400"/>
              <a:ext cx="178371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完成到开始</a:t>
              </a:r>
              <a:r>
                <a:rPr lang="en-US" altLang="zh-CN" b="1" dirty="0">
                  <a:solidFill>
                    <a:srgbClr val="FF0000"/>
                  </a:solidFill>
                </a:rPr>
                <a:t>FS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133600" y="4388028"/>
            <a:ext cx="3352800" cy="1313180"/>
            <a:chOff x="609600" y="5105400"/>
            <a:chExt cx="3352800" cy="1313180"/>
          </a:xfrm>
          <a:solidFill>
            <a:schemeClr val="accent6"/>
          </a:solidFill>
        </p:grpSpPr>
        <p:sp>
          <p:nvSpPr>
            <p:cNvPr id="10" name="矩形 9"/>
            <p:cNvSpPr/>
            <p:nvPr/>
          </p:nvSpPr>
          <p:spPr>
            <a:xfrm>
              <a:off x="914400" y="51054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67000" y="57150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肘形连接符 11"/>
            <p:cNvCxnSpPr>
              <a:stCxn id="10" idx="1"/>
              <a:endCxn id="11" idx="1"/>
            </p:cNvCxnSpPr>
            <p:nvPr/>
          </p:nvCxnSpPr>
          <p:spPr>
            <a:xfrm rot="10800000" flipH="1" flipV="1">
              <a:off x="914400" y="5334000"/>
              <a:ext cx="1752600" cy="609600"/>
            </a:xfrm>
            <a:prstGeom prst="bentConnector3">
              <a:avLst>
                <a:gd name="adj1" fmla="val -13043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9600" y="6019800"/>
              <a:ext cx="17983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开始到开始</a:t>
              </a:r>
              <a:r>
                <a:rPr lang="en-US" altLang="zh-CN" b="1" dirty="0"/>
                <a:t>SS</a:t>
              </a:r>
              <a:endParaRPr lang="zh-CN" altLang="en-US" b="1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05600" y="2940228"/>
            <a:ext cx="3352800" cy="1066800"/>
            <a:chOff x="5181600" y="3657600"/>
            <a:chExt cx="3352800" cy="1066800"/>
          </a:xfrm>
          <a:solidFill>
            <a:schemeClr val="accent6"/>
          </a:solidFill>
        </p:grpSpPr>
        <p:sp>
          <p:nvSpPr>
            <p:cNvPr id="15" name="矩形 14"/>
            <p:cNvSpPr/>
            <p:nvPr/>
          </p:nvSpPr>
          <p:spPr>
            <a:xfrm>
              <a:off x="5486400" y="36576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39000" y="42672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肘形连接符 16"/>
            <p:cNvCxnSpPr>
              <a:stCxn id="15" idx="3"/>
              <a:endCxn id="16" idx="3"/>
            </p:cNvCxnSpPr>
            <p:nvPr/>
          </p:nvCxnSpPr>
          <p:spPr>
            <a:xfrm>
              <a:off x="6781800" y="3886200"/>
              <a:ext cx="1752600" cy="609600"/>
            </a:xfrm>
            <a:prstGeom prst="bentConnector3">
              <a:avLst>
                <a:gd name="adj1" fmla="val 113043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81600" y="4267200"/>
              <a:ext cx="176911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完成到完成</a:t>
              </a:r>
              <a:r>
                <a:rPr lang="en-US" altLang="zh-CN" b="1" dirty="0"/>
                <a:t>FF</a:t>
              </a:r>
              <a:endParaRPr lang="zh-CN" altLang="en-US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30815" y="4414341"/>
            <a:ext cx="3327585" cy="1160780"/>
            <a:chOff x="5206815" y="5131713"/>
            <a:chExt cx="3327585" cy="1160780"/>
          </a:xfrm>
          <a:solidFill>
            <a:schemeClr val="accent6"/>
          </a:solidFill>
        </p:grpSpPr>
        <p:sp>
          <p:nvSpPr>
            <p:cNvPr id="20" name="矩形 19"/>
            <p:cNvSpPr/>
            <p:nvPr/>
          </p:nvSpPr>
          <p:spPr>
            <a:xfrm>
              <a:off x="5486400" y="5131713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239000" y="5741313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肘形连接符 20"/>
            <p:cNvCxnSpPr>
              <a:stCxn id="20" idx="1"/>
              <a:endCxn id="21" idx="3"/>
            </p:cNvCxnSpPr>
            <p:nvPr/>
          </p:nvCxnSpPr>
          <p:spPr>
            <a:xfrm rot="10800000" flipH="1" flipV="1">
              <a:off x="5486400" y="5360313"/>
              <a:ext cx="3048000" cy="609600"/>
            </a:xfrm>
            <a:prstGeom prst="bentConnector5">
              <a:avLst>
                <a:gd name="adj1" fmla="val -7500"/>
                <a:gd name="adj2" fmla="val 50000"/>
                <a:gd name="adj3" fmla="val 1075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06815" y="5893713"/>
              <a:ext cx="178371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开始到完成</a:t>
              </a:r>
              <a:r>
                <a:rPr lang="en-US" altLang="zh-CN" b="1" dirty="0"/>
                <a:t>SF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示例（早餐）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362200" y="3276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开始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43400" y="1447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烤面包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19600" y="2590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烧开水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419600" y="3657600"/>
            <a:ext cx="1447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准备咖啡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19600" y="4800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摆桌子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34200" y="1371600"/>
            <a:ext cx="14478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在面包上涂黄油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t=0.5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10400" y="2590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煮鸡蛋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10400" y="3657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倒咖啡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t=0.5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010400" y="4724400"/>
            <a:ext cx="1295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准备谷类食品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067800" y="3276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6" idx="0"/>
            <a:endCxn id="7" idx="1"/>
          </p:cNvCxnSpPr>
          <p:nvPr/>
        </p:nvCxnSpPr>
        <p:spPr>
          <a:xfrm rot="5400000" flipH="1" flipV="1">
            <a:off x="2952750" y="1885950"/>
            <a:ext cx="1447800" cy="1333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2"/>
            <a:endCxn id="11" idx="1"/>
          </p:cNvCxnSpPr>
          <p:nvPr/>
        </p:nvCxnSpPr>
        <p:spPr>
          <a:xfrm rot="16200000" flipH="1">
            <a:off x="3143250" y="3905250"/>
            <a:ext cx="1143000" cy="140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3"/>
            <a:endCxn id="8" idx="1"/>
          </p:cNvCxnSpPr>
          <p:nvPr/>
        </p:nvCxnSpPr>
        <p:spPr>
          <a:xfrm flipV="1">
            <a:off x="3657600" y="2971800"/>
            <a:ext cx="7620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9" idx="1"/>
          </p:cNvCxnSpPr>
          <p:nvPr/>
        </p:nvCxnSpPr>
        <p:spPr>
          <a:xfrm>
            <a:off x="3657600" y="3657600"/>
            <a:ext cx="762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3"/>
            <a:endCxn id="12" idx="1"/>
          </p:cNvCxnSpPr>
          <p:nvPr/>
        </p:nvCxnSpPr>
        <p:spPr>
          <a:xfrm>
            <a:off x="5638800" y="18288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3"/>
            <a:endCxn id="13" idx="1"/>
          </p:cNvCxnSpPr>
          <p:nvPr/>
        </p:nvCxnSpPr>
        <p:spPr>
          <a:xfrm>
            <a:off x="5715000" y="29718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3"/>
          </p:cNvCxnSpPr>
          <p:nvPr/>
        </p:nvCxnSpPr>
        <p:spPr>
          <a:xfrm>
            <a:off x="5867400" y="4038600"/>
            <a:ext cx="1219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1" idx="3"/>
            <a:endCxn id="15" idx="1"/>
          </p:cNvCxnSpPr>
          <p:nvPr/>
        </p:nvCxnSpPr>
        <p:spPr>
          <a:xfrm>
            <a:off x="5715000" y="51816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3"/>
            <a:endCxn id="16" idx="0"/>
          </p:cNvCxnSpPr>
          <p:nvPr/>
        </p:nvCxnSpPr>
        <p:spPr>
          <a:xfrm>
            <a:off x="8382000" y="1828800"/>
            <a:ext cx="1333500" cy="144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5" idx="3"/>
            <a:endCxn id="16" idx="2"/>
          </p:cNvCxnSpPr>
          <p:nvPr/>
        </p:nvCxnSpPr>
        <p:spPr>
          <a:xfrm flipV="1">
            <a:off x="8305800" y="4038600"/>
            <a:ext cx="1409700" cy="1143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3" idx="3"/>
            <a:endCxn id="16" idx="1"/>
          </p:cNvCxnSpPr>
          <p:nvPr/>
        </p:nvCxnSpPr>
        <p:spPr>
          <a:xfrm>
            <a:off x="8305800" y="2971800"/>
            <a:ext cx="7620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3"/>
            <a:endCxn id="16" idx="1"/>
          </p:cNvCxnSpPr>
          <p:nvPr/>
        </p:nvCxnSpPr>
        <p:spPr>
          <a:xfrm flipV="1">
            <a:off x="8305800" y="3657600"/>
            <a:ext cx="762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96063" y="5969913"/>
            <a:ext cx="577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节点表示活动，箭线表示关系（本例是简略画法）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绘图练习（在项目实践过程中，提高</a:t>
            </a:r>
            <a:r>
              <a:rPr lang="zh-CN" altLang="en-US" dirty="0">
                <a:sym typeface="+mn-ea"/>
              </a:rPr>
              <a:t>排列工作包顺序的能力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/>
              <a:t>开始时，活动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可以同时进行，</a:t>
            </a:r>
            <a:r>
              <a:rPr lang="en-US" altLang="zh-CN" sz="2400" dirty="0"/>
              <a:t>A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C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zh-CN" altLang="en-US" sz="2400" dirty="0"/>
              <a:t>可以开始。</a:t>
            </a:r>
            <a:r>
              <a:rPr lang="en-US" altLang="zh-CN" sz="2400" dirty="0"/>
              <a:t>B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E</a:t>
            </a:r>
            <a:r>
              <a:rPr lang="zh-CN" altLang="en-US" sz="2400" dirty="0"/>
              <a:t>和</a:t>
            </a:r>
            <a:r>
              <a:rPr lang="en-US" altLang="zh-CN" sz="2400" dirty="0"/>
              <a:t>F</a:t>
            </a:r>
            <a:r>
              <a:rPr lang="zh-CN" altLang="en-US" sz="2400" dirty="0"/>
              <a:t>可以开始。</a:t>
            </a:r>
            <a:r>
              <a:rPr lang="en-US" altLang="zh-CN" sz="2400" dirty="0"/>
              <a:t>D</a:t>
            </a:r>
            <a:r>
              <a:rPr lang="zh-CN" altLang="en-US" sz="2400" dirty="0"/>
              <a:t>和</a:t>
            </a:r>
            <a:r>
              <a:rPr lang="en-US" altLang="zh-CN" sz="2400" dirty="0"/>
              <a:t>E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G</a:t>
            </a:r>
            <a:r>
              <a:rPr lang="zh-CN" altLang="en-US" sz="2400" dirty="0"/>
              <a:t>可以开始。活动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结束时，项目完成。</a:t>
            </a:r>
            <a:endParaRPr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2087880" y="401447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69080" y="32524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45280" y="49288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B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6" idx="3"/>
            <a:endCxn id="8" idx="1"/>
          </p:cNvCxnSpPr>
          <p:nvPr/>
        </p:nvCxnSpPr>
        <p:spPr>
          <a:xfrm flipV="1">
            <a:off x="3383280" y="3504565"/>
            <a:ext cx="685800" cy="876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  <a:endCxn id="9" idx="1"/>
          </p:cNvCxnSpPr>
          <p:nvPr/>
        </p:nvCxnSpPr>
        <p:spPr>
          <a:xfrm>
            <a:off x="3383280" y="4380865"/>
            <a:ext cx="762000" cy="800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821680" y="27190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C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21680" y="36334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D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8" idx="3"/>
            <a:endCxn id="16" idx="1"/>
          </p:cNvCxnSpPr>
          <p:nvPr/>
        </p:nvCxnSpPr>
        <p:spPr>
          <a:xfrm flipV="1">
            <a:off x="4975860" y="2971165"/>
            <a:ext cx="84582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3"/>
            <a:endCxn id="17" idx="1"/>
          </p:cNvCxnSpPr>
          <p:nvPr/>
        </p:nvCxnSpPr>
        <p:spPr>
          <a:xfrm>
            <a:off x="4975860" y="3504565"/>
            <a:ext cx="84582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897880" y="47002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897880" y="56146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F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9" idx="3"/>
            <a:endCxn id="26" idx="1"/>
          </p:cNvCxnSpPr>
          <p:nvPr/>
        </p:nvCxnSpPr>
        <p:spPr>
          <a:xfrm flipV="1">
            <a:off x="5052060" y="4952365"/>
            <a:ext cx="84582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3"/>
            <a:endCxn id="27" idx="1"/>
          </p:cNvCxnSpPr>
          <p:nvPr/>
        </p:nvCxnSpPr>
        <p:spPr>
          <a:xfrm>
            <a:off x="5052060" y="5180965"/>
            <a:ext cx="84582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7498080" y="40906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2" name="直接连接符 51"/>
          <p:cNvCxnSpPr>
            <a:stCxn id="17" idx="3"/>
            <a:endCxn id="34" idx="1"/>
          </p:cNvCxnSpPr>
          <p:nvPr/>
        </p:nvCxnSpPr>
        <p:spPr>
          <a:xfrm>
            <a:off x="6728460" y="3885565"/>
            <a:ext cx="76962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6" idx="3"/>
            <a:endCxn id="34" idx="1"/>
          </p:cNvCxnSpPr>
          <p:nvPr/>
        </p:nvCxnSpPr>
        <p:spPr>
          <a:xfrm flipV="1">
            <a:off x="6804660" y="4342765"/>
            <a:ext cx="69342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8945880" y="401447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结束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9" name="直接连接符 58"/>
          <p:cNvCxnSpPr>
            <a:stCxn id="16" idx="3"/>
            <a:endCxn id="57" idx="0"/>
          </p:cNvCxnSpPr>
          <p:nvPr/>
        </p:nvCxnSpPr>
        <p:spPr>
          <a:xfrm>
            <a:off x="6728460" y="2971165"/>
            <a:ext cx="2865120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7" idx="3"/>
            <a:endCxn id="57" idx="2"/>
          </p:cNvCxnSpPr>
          <p:nvPr/>
        </p:nvCxnSpPr>
        <p:spPr>
          <a:xfrm flipV="1">
            <a:off x="6804660" y="4761865"/>
            <a:ext cx="2788920" cy="1104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4" idx="3"/>
            <a:endCxn id="57" idx="1"/>
          </p:cNvCxnSpPr>
          <p:nvPr/>
        </p:nvCxnSpPr>
        <p:spPr>
          <a:xfrm>
            <a:off x="8404860" y="4342765"/>
            <a:ext cx="54102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6" grpId="0" bldLvl="0" animBg="1"/>
      <p:bldP spid="17" grpId="0" bldLvl="0" animBg="1"/>
      <p:bldP spid="26" grpId="0" bldLvl="0" animBg="1"/>
      <p:bldP spid="27" grpId="0" bldLvl="0" animBg="1"/>
      <p:bldP spid="34" grpId="0" bldLvl="0" animBg="1"/>
      <p:bldP spid="5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3700" y="1489075"/>
            <a:ext cx="10714355" cy="4313555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确定工作包</a:t>
            </a:r>
            <a:r>
              <a:rPr lang="zh-CN" altLang="en-US" sz="2400" dirty="0">
                <a:solidFill>
                  <a:srgbClr val="FF0000"/>
                </a:solidFill>
              </a:rPr>
              <a:t>依赖关系分类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强制性依赖关系，例如只有地基建成后，才能砌墙；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选择性依赖关系，例如完成软件设计才开始编码；</a:t>
            </a:r>
            <a:endParaRPr lang="en-US" altLang="zh-CN" sz="2000" dirty="0"/>
          </a:p>
          <a:p>
            <a:pPr lvl="1"/>
            <a:r>
              <a:rPr lang="zh-CN" altLang="en-US" sz="2000" dirty="0"/>
              <a:t>外部依赖关系，例如软件测试可能需要某些硬件设备到位后才能进行；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利用时间提前量与滞后量</a:t>
            </a:r>
            <a:r>
              <a:rPr lang="zh-CN" altLang="en-US" sz="2400" dirty="0"/>
              <a:t>，</a:t>
            </a:r>
            <a:r>
              <a:rPr lang="zh-CN" altLang="en-US" sz="2400" dirty="0">
                <a:sym typeface="+mn-ea"/>
              </a:rPr>
              <a:t>可在依赖关系中加入时间提前量或滞后量，来更准确地表示活动间的逻辑关系。</a:t>
            </a:r>
            <a:r>
              <a:rPr lang="zh-CN" altLang="en-US" sz="2400" dirty="0"/>
              <a:t>例如编码结束前</a:t>
            </a:r>
            <a:r>
              <a:rPr lang="en-US" altLang="zh-CN" sz="2400" dirty="0"/>
              <a:t>20</a:t>
            </a:r>
            <a:r>
              <a:rPr lang="zh-CN" altLang="en-US" sz="2400" dirty="0"/>
              <a:t>天就开始发布前的测试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进度网络模板。可以使用企业标准的网络图模板，来加快项目活动网络图的编制速度</a:t>
            </a:r>
            <a:endParaRPr lang="en-US" altLang="zh-CN" sz="2400" dirty="0"/>
          </a:p>
        </p:txBody>
      </p:sp>
      <p:sp>
        <p:nvSpPr>
          <p:cNvPr id="6" name="椭圆形标注 5"/>
          <p:cNvSpPr/>
          <p:nvPr/>
        </p:nvSpPr>
        <p:spPr>
          <a:xfrm>
            <a:off x="5867400" y="4147458"/>
            <a:ext cx="2438400" cy="1143000"/>
          </a:xfrm>
          <a:prstGeom prst="wedgeEllipseCallout">
            <a:avLst>
              <a:gd name="adj1" fmla="val -126378"/>
              <a:gd name="adj2" fmla="val -1716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压缩进度时</a:t>
            </a:r>
            <a:b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重点考虑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ldLvl="0" animBg="1"/>
      <p:bldP spid="6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03" y="-2719"/>
            <a:ext cx="4144297" cy="677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525" y="226695"/>
            <a:ext cx="5802630" cy="953135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文件中排列工作包顺序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694606" y="0"/>
            <a:ext cx="973394" cy="6858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2023</Words>
  <Application>WPS 演示</Application>
  <PresentationFormat>全屏显示(4:3)</PresentationFormat>
  <Paragraphs>208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</vt:lpstr>
      <vt:lpstr>Arial Unicode MS</vt:lpstr>
      <vt:lpstr>Standarddesign</vt:lpstr>
      <vt:lpstr>第三章 项目规划——时间</vt:lpstr>
      <vt:lpstr>上节回顾</vt:lpstr>
      <vt:lpstr>十大知识领域在规划阶段的规律和关联性</vt:lpstr>
      <vt:lpstr>规划时间</vt:lpstr>
      <vt:lpstr>1. 排列工作包顺序</vt:lpstr>
      <vt:lpstr>示例（早餐）</vt:lpstr>
      <vt:lpstr>绘图练习（在项目实践过程中，提高排列工作包顺序的能力）</vt:lpstr>
      <vt:lpstr>其它注意事项</vt:lpstr>
      <vt:lpstr>DEMO：在MS Project文件中排列工作包顺序</vt:lpstr>
      <vt:lpstr>2. 估算资源</vt:lpstr>
      <vt:lpstr>DEMO：在MS Project文件中估算资源</vt:lpstr>
      <vt:lpstr>3. 估算持续时间</vt:lpstr>
      <vt:lpstr>估算持续时间的常用技术</vt:lpstr>
      <vt:lpstr>DEMO：在MS Project中估算持续时间</vt:lpstr>
      <vt:lpstr>4. 制定进度计划</vt:lpstr>
      <vt:lpstr>制定进度计划的成果</vt:lpstr>
      <vt:lpstr>试练、作业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qile</cp:lastModifiedBy>
  <cp:revision>909</cp:revision>
  <dcterms:created xsi:type="dcterms:W3CDTF">2007-11-27T23:54:00Z</dcterms:created>
  <dcterms:modified xsi:type="dcterms:W3CDTF">2019-03-21T02:44:45Z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