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21"/>
  </p:notesMasterIdLst>
  <p:sldIdLst>
    <p:sldId id="256" r:id="rId2"/>
    <p:sldId id="510" r:id="rId3"/>
    <p:sldId id="603" r:id="rId4"/>
    <p:sldId id="604" r:id="rId5"/>
    <p:sldId id="612" r:id="rId6"/>
    <p:sldId id="613" r:id="rId7"/>
    <p:sldId id="605" r:id="rId8"/>
    <p:sldId id="609" r:id="rId9"/>
    <p:sldId id="606" r:id="rId10"/>
    <p:sldId id="607" r:id="rId11"/>
    <p:sldId id="611" r:id="rId12"/>
    <p:sldId id="610" r:id="rId13"/>
    <p:sldId id="614" r:id="rId14"/>
    <p:sldId id="617" r:id="rId15"/>
    <p:sldId id="616" r:id="rId16"/>
    <p:sldId id="615" r:id="rId17"/>
    <p:sldId id="618" r:id="rId18"/>
    <p:sldId id="577" r:id="rId19"/>
    <p:sldId id="568" r:id="rId20"/>
  </p:sldIdLst>
  <p:sldSz cx="12192000" cy="6858000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14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8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7494;&#27704;&#20142;\AppData\Local\Microsoft\Windows\Temporary%20Internet%20Files\Content.Outlook\JIVDYLK1\2008&#32423;&#27605;&#19994;&#29983;&#20449;&#24687;&#32479;&#35745;-&#28023;&#25253;&#29256;20120521v2%2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3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1-18CC-460A-A28E-177F2C455E60}"/>
              </c:ext>
            </c:extLst>
          </c:dPt>
          <c:dLbls>
            <c:dLbl>
              <c:idx val="0"/>
              <c:layout>
                <c:manualLayout>
                  <c:x val="-9.8551398219217753E-2"/>
                  <c:y val="7.1116650121312683E-4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手机开发类，
</a:t>
                    </a:r>
                    <a:r>
                      <a:rPr lang="en-US" altLang="zh-CN" dirty="0"/>
                      <a:t>6%</a:t>
                    </a:r>
                    <a:r>
                      <a:rPr lang="zh-CN" altLang="en-US" sz="1000" b="0" i="0" u="none" strike="noStrike" baseline="0" dirty="0">
                        <a:effectLst/>
                      </a:rPr>
                      <a:t>，年薪</a:t>
                    </a:r>
                    <a:r>
                      <a:rPr lang="en-US" altLang="zh-CN" sz="1000" b="0" i="0" u="none" strike="noStrike" baseline="0" dirty="0" smtClean="0">
                        <a:effectLst/>
                      </a:rPr>
                      <a:t>15</a:t>
                    </a:r>
                    <a:r>
                      <a:rPr lang="zh-CN" altLang="en-US" sz="1000" b="0" i="0" u="none" strike="noStrike" baseline="0" dirty="0" smtClean="0">
                        <a:effectLst/>
                      </a:rPr>
                      <a:t>万左右</a:t>
                    </a:r>
                    <a:endParaRPr lang="zh-CN" alt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8CC-460A-A28E-177F2C455E6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CN" altLang="en-US"/>
                      <a:t>门户网站类
</a:t>
                    </a:r>
                    <a:r>
                      <a:rPr lang="en-US" altLang="zh-CN"/>
                      <a:t>6%</a:t>
                    </a:r>
                    <a:r>
                      <a:rPr lang="zh-CN" altLang="en-US"/>
                      <a:t>，年薪十万左右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8CC-460A-A28E-177F2C455E6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zh-CN" altLang="en-US"/>
                      <a:t>成长型企业
</a:t>
                    </a:r>
                    <a:r>
                      <a:rPr lang="en-US" altLang="zh-CN"/>
                      <a:t>35%</a:t>
                    </a:r>
                    <a:r>
                      <a:rPr lang="zh-CN" altLang="en-US"/>
                      <a:t>，月薪</a:t>
                    </a:r>
                    <a:r>
                      <a:rPr lang="en-US" altLang="zh-CN"/>
                      <a:t>5K</a:t>
                    </a:r>
                    <a:r>
                      <a:rPr lang="zh-CN" altLang="en-US"/>
                      <a:t>左右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8CC-460A-A28E-177F2C455E60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zh-CN" altLang="en-US"/>
                      <a:t>外包类企业
</a:t>
                    </a:r>
                    <a:r>
                      <a:rPr lang="en-US" altLang="zh-CN"/>
                      <a:t>23%</a:t>
                    </a:r>
                    <a:r>
                      <a:rPr lang="zh-CN" altLang="en-US"/>
                      <a:t>，月薪</a:t>
                    </a:r>
                    <a:r>
                      <a:rPr lang="en-US" altLang="zh-CN"/>
                      <a:t>4K</a:t>
                    </a:r>
                    <a:r>
                      <a:rPr lang="zh-CN" altLang="en-US"/>
                      <a:t>左右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8CC-460A-A28E-177F2C455E6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总结!$L$17:$Q$17</c:f>
              <c:strCache>
                <c:ptCount val="6"/>
                <c:pt idx="0">
                  <c:v>手机开发类</c:v>
                </c:pt>
                <c:pt idx="1">
                  <c:v>门户网站类</c:v>
                </c:pt>
                <c:pt idx="2">
                  <c:v>成长型企业</c:v>
                </c:pt>
                <c:pt idx="3">
                  <c:v>外包类企业</c:v>
                </c:pt>
                <c:pt idx="4">
                  <c:v>机关</c:v>
                </c:pt>
                <c:pt idx="5">
                  <c:v>生源地</c:v>
                </c:pt>
              </c:strCache>
            </c:strRef>
          </c:cat>
          <c:val>
            <c:numRef>
              <c:f>总结!$L$18:$Q$18</c:f>
              <c:numCache>
                <c:formatCode>g/"通""用""格""式"</c:formatCode>
                <c:ptCount val="6"/>
                <c:pt idx="0">
                  <c:v>18</c:v>
                </c:pt>
                <c:pt idx="1">
                  <c:v>18</c:v>
                </c:pt>
                <c:pt idx="2">
                  <c:v>108</c:v>
                </c:pt>
                <c:pt idx="3">
                  <c:v>72</c:v>
                </c:pt>
                <c:pt idx="4">
                  <c:v>36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CC-460A-A28E-177F2C455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669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74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8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00928-6EB4-4327-98F4-5BBE17224D6D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87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0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0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6" r:id="rId2"/>
    <p:sldLayoutId id="2147483987" r:id="rId3"/>
    <p:sldLayoutId id="2147483989" r:id="rId4"/>
    <p:sldLayoutId id="214748399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apidocs/apidoc?api=jdk_7u4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tool.oschina.net/apidocs/apidoc?api=jdk-zh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jingkao.net/activity/homepage/AC112A018024F69B148881A35D5F794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JavaSE</a:t>
            </a:r>
            <a:r>
              <a:rPr lang="en-US" altLang="zh-CN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课程</a:t>
            </a:r>
            <a:r>
              <a:rPr lang="zh-CN" altLang="en-US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简介 </a:t>
            </a:r>
            <a:endParaRPr lang="zh-CN" altLang="en-US" sz="4800" dirty="0">
              <a:ea typeface="宋体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Tm="12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5600" y="4964725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http://tool.oschina.net/apidocs/apidoc?api=jdk-zh</a:t>
            </a:r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http://tool.oschina.net/apidocs/apidoc?api=jdk_7u4</a:t>
            </a:r>
            <a:endParaRPr lang="en-US" altLang="zh-CN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07" y="1618068"/>
            <a:ext cx="2079837" cy="285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90" y="1618068"/>
            <a:ext cx="2067855" cy="285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166" y="1518846"/>
            <a:ext cx="2067990" cy="2954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7332" y="1447776"/>
            <a:ext cx="2307160" cy="30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232756"/>
            <a:ext cx="7796340" cy="55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55" y="1009302"/>
            <a:ext cx="7729297" cy="58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95500" y="5229200"/>
            <a:ext cx="767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http://www.jingkao.net/activity/homepage/AC112A018024F69B148881A35D5F794E.html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1456091"/>
            <a:ext cx="8124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71564" y="5366253"/>
            <a:ext cx="767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http://www.jingkao.net/activity/homepage/AC112A011E475909144EDD95151B707B.html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53" y="1124745"/>
            <a:ext cx="7339495" cy="41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95599" y="501317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Kaggle</a:t>
            </a:r>
            <a:r>
              <a:rPr lang="zh-CN" altLang="en-US" dirty="0"/>
              <a:t>：</a:t>
            </a:r>
            <a:r>
              <a:rPr lang="en-US" altLang="zh-CN" dirty="0"/>
              <a:t>https://www.kaggle.com/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268760"/>
            <a:ext cx="666333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3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200" y="3969061"/>
            <a:ext cx="8604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Google Code Jam </a:t>
            </a:r>
            <a:r>
              <a:rPr lang="zh-CN" altLang="fr-FR" dirty="0"/>
              <a:t>编程大赛</a:t>
            </a:r>
            <a:r>
              <a:rPr lang="fr-FR" altLang="zh-CN" dirty="0"/>
              <a:t>:http://community.topcoder.com/pl/?module=Static&amp;d1=gccj05&amp;d2=EN_overview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7" y="1484784"/>
            <a:ext cx="820442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200" y="5265204"/>
            <a:ext cx="860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Google</a:t>
            </a:r>
            <a:r>
              <a:rPr lang="zh-CN" altLang="zh-CN" dirty="0"/>
              <a:t>全国大学生移动互联网挑战赛</a:t>
            </a:r>
            <a:r>
              <a:rPr lang="fr-FR" altLang="zh-CN" dirty="0"/>
              <a:t>http://www.google.cn/university/androidchallenge/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89" y="1124744"/>
            <a:ext cx="6952639" cy="38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4871864" y="1285876"/>
            <a:ext cx="349238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课程意义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学习路线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530354"/>
      </p:ext>
    </p:extLst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351585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讲授思路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123892" y="1285876"/>
            <a:ext cx="345638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课程意义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学习路线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92313" y="188913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个人介绍</a:t>
            </a: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695400" y="1285876"/>
            <a:ext cx="95154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dirty="0"/>
              <a:t>Name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Phone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r>
              <a:rPr lang="en-US" altLang="zh-CN" sz="2400" dirty="0"/>
              <a:t>Mail</a:t>
            </a:r>
            <a:r>
              <a:rPr lang="zh-CN" altLang="en-US" sz="2400" dirty="0" smtClean="0"/>
              <a:t>：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372" y="1160749"/>
            <a:ext cx="1113902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为什么学习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开发人员需求缺口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88" y="2492896"/>
            <a:ext cx="8706424" cy="39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为什么学习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开发人员需求缺口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744924"/>
            <a:ext cx="5868652" cy="37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为什么学习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开发人员需求缺口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04" y="1268760"/>
            <a:ext cx="5694718" cy="52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毕业生</a:t>
            </a:r>
            <a:r>
              <a:rPr lang="zh-CN" altLang="en-US" dirty="0" smtClean="0"/>
              <a:t>就业情况</a:t>
            </a:r>
            <a:endParaRPr lang="zh-CN" altLang="en-US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191638"/>
              </p:ext>
            </p:extLst>
          </p:nvPr>
        </p:nvGraphicFramePr>
        <p:xfrm>
          <a:off x="2027548" y="1844824"/>
          <a:ext cx="9145016" cy="428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45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上课时间及授课方式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授课时间</a:t>
            </a:r>
            <a:r>
              <a:rPr lang="zh-CN" altLang="zh-CN" dirty="0" smtClean="0"/>
              <a:t>共</a:t>
            </a:r>
            <a:r>
              <a:rPr lang="en-US" altLang="zh-CN" dirty="0" smtClean="0"/>
              <a:t>18</a:t>
            </a:r>
            <a:r>
              <a:rPr lang="zh-CN" altLang="zh-CN" dirty="0" smtClean="0"/>
              <a:t>周</a:t>
            </a:r>
            <a:r>
              <a:rPr lang="zh-CN" altLang="zh-CN" dirty="0"/>
              <a:t>，</a:t>
            </a:r>
            <a:r>
              <a:rPr lang="zh-CN" altLang="zh-CN" dirty="0" smtClean="0"/>
              <a:t>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学分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考核方式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平时</a:t>
            </a:r>
            <a:r>
              <a:rPr lang="zh-CN" altLang="zh-CN" dirty="0" smtClean="0"/>
              <a:t>成绩</a:t>
            </a:r>
            <a:r>
              <a:rPr lang="en-US" altLang="zh-CN" dirty="0" smtClean="0"/>
              <a:t>40</a:t>
            </a:r>
            <a:r>
              <a:rPr lang="zh-CN" altLang="zh-CN" dirty="0" smtClean="0"/>
              <a:t>分</a:t>
            </a:r>
            <a:r>
              <a:rPr lang="zh-CN" altLang="zh-CN" dirty="0"/>
              <a:t>（作业、综合表现、测试）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期末考试</a:t>
            </a:r>
            <a:r>
              <a:rPr lang="zh-CN" altLang="zh-CN" dirty="0" smtClean="0"/>
              <a:t>成绩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885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8342"/>
              </p:ext>
            </p:extLst>
          </p:nvPr>
        </p:nvGraphicFramePr>
        <p:xfrm>
          <a:off x="1775520" y="1772816"/>
          <a:ext cx="3564396" cy="4074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1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概述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基础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数组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类和对象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类的封装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类的继承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多态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包装器类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内部类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枚举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984"/>
              </p:ext>
            </p:extLst>
          </p:nvPr>
        </p:nvGraphicFramePr>
        <p:xfrm>
          <a:off x="6168008" y="1772816"/>
          <a:ext cx="3888432" cy="403244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异常和断言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容器和泛型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流和文件操作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字符串解析和日期格式化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线程和多线程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网络编程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javac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命令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JDK8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新特性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总结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课程设计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86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283</Words>
  <Application>Microsoft Office PowerPoint</Application>
  <PresentationFormat>宽屏</PresentationFormat>
  <Paragraphs>103</Paragraphs>
  <Slides>19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华文新魏</vt:lpstr>
      <vt:lpstr>宋体</vt:lpstr>
      <vt:lpstr>微软雅黑</vt:lpstr>
      <vt:lpstr>Arial</vt:lpstr>
      <vt:lpstr>Calibri</vt:lpstr>
      <vt:lpstr>Times New Roman</vt:lpstr>
      <vt:lpstr>Default Design</vt:lpstr>
      <vt:lpstr>JavaSE 课程简介 </vt:lpstr>
      <vt:lpstr>讲授思路</vt:lpstr>
      <vt:lpstr>个人介绍</vt:lpstr>
      <vt:lpstr>课程意义</vt:lpstr>
      <vt:lpstr>课程意义</vt:lpstr>
      <vt:lpstr>课程意义</vt:lpstr>
      <vt:lpstr>课程意义</vt:lpstr>
      <vt:lpstr>课程介绍</vt:lpstr>
      <vt:lpstr>课程介绍</vt:lpstr>
      <vt:lpstr>参考资料</vt:lpstr>
      <vt:lpstr>学习路线</vt:lpstr>
      <vt:lpstr>学习路线</vt:lpstr>
      <vt:lpstr>国内外大赛</vt:lpstr>
      <vt:lpstr>国内外大赛</vt:lpstr>
      <vt:lpstr>国内外大赛</vt:lpstr>
      <vt:lpstr>国内外大赛</vt:lpstr>
      <vt:lpstr>国内外大赛</vt:lpstr>
      <vt:lpstr>总结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>adice</dc:creator>
  <cp:lastModifiedBy>msy</cp:lastModifiedBy>
  <cp:revision>98</cp:revision>
  <dcterms:modified xsi:type="dcterms:W3CDTF">2018-02-05T07:40:45Z</dcterms:modified>
</cp:coreProperties>
</file>