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05" r:id="rId1"/>
  </p:sldMasterIdLst>
  <p:notesMasterIdLst>
    <p:notesMasterId r:id="rId18"/>
  </p:notesMasterIdLst>
  <p:sldIdLst>
    <p:sldId id="256" r:id="rId2"/>
    <p:sldId id="537" r:id="rId3"/>
    <p:sldId id="666" r:id="rId4"/>
    <p:sldId id="668" r:id="rId5"/>
    <p:sldId id="669" r:id="rId6"/>
    <p:sldId id="670" r:id="rId7"/>
    <p:sldId id="681" r:id="rId8"/>
    <p:sldId id="671" r:id="rId9"/>
    <p:sldId id="672" r:id="rId10"/>
    <p:sldId id="674" r:id="rId11"/>
    <p:sldId id="675" r:id="rId12"/>
    <p:sldId id="676" r:id="rId13"/>
    <p:sldId id="678" r:id="rId14"/>
    <p:sldId id="679" r:id="rId15"/>
    <p:sldId id="680" r:id="rId16"/>
    <p:sldId id="618" r:id="rId17"/>
  </p:sldIdLst>
  <p:sldSz cx="12192000" cy="6858000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sz="2000" kern="1200">
        <a:solidFill>
          <a:srgbClr val="A5002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4FEDE"/>
    <a:srgbClr val="8BE58F"/>
    <a:srgbClr val="A0FAAF"/>
    <a:srgbClr val="DEFEE6"/>
    <a:srgbClr val="DBFDE1"/>
    <a:srgbClr val="E5E2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2" autoAdjust="0"/>
  </p:normalViewPr>
  <p:slideViewPr>
    <p:cSldViewPr>
      <p:cViewPr varScale="1">
        <p:scale>
          <a:sx n="69" d="100"/>
          <a:sy n="69" d="100"/>
        </p:scale>
        <p:origin x="756" y="60"/>
      </p:cViewPr>
      <p:guideLst>
        <p:guide orient="horz" pos="2180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075" y="744538"/>
            <a:ext cx="6610350" cy="371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en-US" noProof="0" smtClean="0"/>
              <a:t>Click to edit Master text styles</a:t>
            </a:r>
          </a:p>
          <a:p>
            <a:pPr lvl="1"/>
            <a:r>
              <a:rPr lang="pt-PT" altLang="en-US" noProof="0" smtClean="0"/>
              <a:t>Second level</a:t>
            </a:r>
          </a:p>
          <a:p>
            <a:pPr lvl="2"/>
            <a:r>
              <a:rPr lang="pt-PT" altLang="en-US" noProof="0" smtClean="0"/>
              <a:t>Third level</a:t>
            </a:r>
          </a:p>
          <a:p>
            <a:pPr lvl="3"/>
            <a:r>
              <a:rPr lang="pt-PT" altLang="en-US" noProof="0" smtClean="0"/>
              <a:t>Fourth level</a:t>
            </a:r>
          </a:p>
          <a:p>
            <a:pPr lvl="4"/>
            <a:r>
              <a:rPr lang="pt-PT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pt-PT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F881EA6-9217-4A53-BC39-24988C79B76B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742684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1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70654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881EA6-9217-4A53-BC39-24988C79B76B}" type="slidenum">
              <a:rPr lang="pt-PT" altLang="en-US" smtClean="0"/>
              <a:pPr>
                <a:defRPr/>
              </a:pPr>
              <a:t>3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242866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075" y="744538"/>
            <a:ext cx="6610350" cy="3719512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fld id="{05D8A813-7F41-46AB-9DB7-A683BBF0EB66}" type="slidenum">
              <a:rPr lang="pt-PT" altLang="zh-CN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21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75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188640"/>
            <a:ext cx="14732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404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109728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  <a:sym typeface="Arial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400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088740"/>
            <a:ext cx="53848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itchFamily="34" charset="-122"/>
                <a:ea typeface="微软雅黑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21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  <a:pPr>
                <a:defRPr/>
              </a:pPr>
              <a:t>‹#›</a:t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9696400" y="6263751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‹#›</a:t>
            </a:fld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83365" y="623148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武永亮</a:t>
            </a:r>
            <a:endParaRPr lang="zh-CN" altLang="en-US" sz="180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16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88831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43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6" r:id="rId1"/>
    <p:sldLayoutId id="2147484207" r:id="rId2"/>
    <p:sldLayoutId id="2147484208" r:id="rId3"/>
    <p:sldLayoutId id="2147484209" r:id="rId4"/>
    <p:sldLayoutId id="214748421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  <a:sym typeface="Arial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cs typeface="+mn-cs"/>
          <a:sym typeface="Arial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  <a:sym typeface="Arial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3"/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4000" dirty="0" smtClean="0"/>
              <a:t>第三章  数组</a:t>
            </a:r>
            <a:r>
              <a:rPr lang="zh-CN" altLang="en-US" dirty="0" smtClean="0">
                <a:ea typeface="宋体" pitchFamily="2" charset="-122"/>
              </a:rPr>
              <a:t/>
            </a:r>
            <a:br>
              <a:rPr lang="zh-CN" altLang="en-US" dirty="0" smtClean="0">
                <a:ea typeface="宋体" pitchFamily="2" charset="-122"/>
              </a:rPr>
            </a:b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5364" name="副标题 4"/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二维数组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ym typeface="Arial" charset="0"/>
              </a:rPr>
              <a:t>Java</a:t>
            </a:r>
            <a:r>
              <a:rPr lang="zh-CN" altLang="en-US" dirty="0" smtClean="0">
                <a:sym typeface="Arial" charset="0"/>
              </a:rPr>
              <a:t>中多维数组可以看成是数组的数组，即多维数组中的每一个元素可以看成是低维数组，所以多维数组的声明、初始化、引用与一维数组非常</a:t>
            </a:r>
            <a:r>
              <a:rPr lang="zh-CN" altLang="en-US" dirty="0" smtClean="0">
                <a:sym typeface="Arial" charset="0"/>
              </a:rPr>
              <a:t>类似</a:t>
            </a:r>
            <a:r>
              <a:rPr lang="zh-CN" altLang="en-US" dirty="0"/>
              <a:t>。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在多维数组中二维数组应用最为广泛，所以我们着重讨论二维数组的属性和特性，多维以此类推即</a:t>
            </a:r>
            <a:r>
              <a:rPr lang="zh-CN" altLang="en-US" dirty="0" smtClean="0">
                <a:sym typeface="Arial" charset="0"/>
              </a:rPr>
              <a:t>可</a:t>
            </a:r>
            <a:r>
              <a:rPr lang="zh-CN" altLang="en-US" dirty="0"/>
              <a:t>。</a:t>
            </a:r>
            <a:endParaRPr lang="en-US" altLang="zh-CN" dirty="0" smtClean="0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二维数组的声明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二维数组的声明的一般格式：</a:t>
            </a:r>
            <a:endParaRPr lang="en-US" altLang="zh-CN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 smtClean="0">
                <a:sym typeface="Arial" charset="0"/>
              </a:rPr>
              <a:t>array_type</a:t>
            </a:r>
            <a:r>
              <a:rPr lang="en-US" altLang="zh-CN" dirty="0" smtClean="0">
                <a:sym typeface="Arial" charset="0"/>
              </a:rPr>
              <a:t>    </a:t>
            </a:r>
            <a:r>
              <a:rPr lang="en-US" altLang="zh-CN" dirty="0" err="1" smtClean="0">
                <a:sym typeface="Arial" charset="0"/>
              </a:rPr>
              <a:t>array_Name</a:t>
            </a:r>
            <a:r>
              <a:rPr lang="en-US" altLang="zh-CN" dirty="0" smtClean="0">
                <a:sym typeface="Arial" charset="0"/>
              </a:rPr>
              <a:t>[ ] [ ];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>
                <a:sym typeface="Arial" charset="0"/>
              </a:rPr>
              <a:t>array_type</a:t>
            </a:r>
            <a:r>
              <a:rPr lang="en-US" altLang="zh-CN" dirty="0" smtClean="0">
                <a:sym typeface="Arial" charset="0"/>
              </a:rPr>
              <a:t>    [ ] [ ] </a:t>
            </a:r>
            <a:r>
              <a:rPr lang="en-US" altLang="zh-CN" dirty="0" err="1" smtClean="0">
                <a:sym typeface="Arial" charset="0"/>
              </a:rPr>
              <a:t>array_Name</a:t>
            </a:r>
            <a:r>
              <a:rPr lang="en-US" altLang="zh-CN" dirty="0" smtClean="0">
                <a:sym typeface="Arial" charset="0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>
                <a:sym typeface="Arial" charset="0"/>
              </a:rPr>
              <a:t>array_type</a:t>
            </a:r>
            <a:r>
              <a:rPr lang="en-US" altLang="zh-CN" dirty="0" smtClean="0">
                <a:sym typeface="Arial" charset="0"/>
              </a:rPr>
              <a:t> [ ] </a:t>
            </a:r>
            <a:r>
              <a:rPr lang="en-US" altLang="zh-CN" dirty="0" err="1" smtClean="0">
                <a:sym typeface="Arial" charset="0"/>
              </a:rPr>
              <a:t>array_Name</a:t>
            </a:r>
            <a:r>
              <a:rPr lang="en-US" altLang="zh-CN" dirty="0" smtClean="0">
                <a:sym typeface="Arial" charset="0"/>
              </a:rPr>
              <a:t>[ ];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例如</a:t>
            </a:r>
            <a:r>
              <a:rPr lang="zh-CN" altLang="en-US" dirty="0" smtClean="0">
                <a:sym typeface="Arial" charset="0"/>
              </a:rPr>
              <a:t>：</a:t>
            </a:r>
            <a:endParaRPr lang="en-US" altLang="zh-CN" dirty="0" smtClean="0">
              <a:sym typeface="Arial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639616" y="3717032"/>
            <a:ext cx="2160240" cy="1650141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marL="0"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>
                <a:solidFill>
                  <a:schemeClr val="tx1"/>
                </a:solidFill>
                <a:sym typeface="Arial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sym typeface="Arial" charset="0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sym typeface="Arial" charset="0"/>
              </a:rPr>
              <a:t>[ ][ ]   </a:t>
            </a:r>
            <a:r>
              <a:rPr lang="en-US" altLang="zh-CN" dirty="0">
                <a:solidFill>
                  <a:schemeClr val="tx1"/>
                </a:solidFill>
                <a:sym typeface="Arial" charset="0"/>
              </a:rPr>
              <a:t>arrays;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sym typeface="Arial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sym typeface="Arial" charset="0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sym typeface="Arial" charset="0"/>
              </a:rPr>
              <a:t>[ ]    arrays[ ];</a:t>
            </a:r>
            <a:endParaRPr lang="en-US" altLang="zh-CN" dirty="0">
              <a:solidFill>
                <a:schemeClr val="tx1"/>
              </a:solidFill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sym typeface="Arial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sym typeface="Arial" charset="0"/>
              </a:rPr>
              <a:t>int</a:t>
            </a:r>
            <a:r>
              <a:rPr lang="en-US" altLang="zh-CN" dirty="0">
                <a:solidFill>
                  <a:schemeClr val="tx1"/>
                </a:solidFill>
                <a:sym typeface="Arial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sym typeface="Arial" charset="0"/>
              </a:rPr>
              <a:t>   arrays[ ][ ]; 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二维数组的初始化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二维数组的初始化与一维数组类似，也分为静态初始化和动态初始化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静态初始化</a:t>
            </a:r>
            <a:endParaRPr lang="en-US" altLang="zh-CN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ym typeface="Arial" charset="0"/>
              </a:rPr>
              <a:t>int number[ ] [ ] = { {1,2},{3,4},{5,6}};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ym typeface="Arial" charset="0"/>
              </a:rPr>
              <a:t>char </a:t>
            </a:r>
            <a:r>
              <a:rPr lang="en-US" altLang="zh-CN" dirty="0" err="1" smtClean="0">
                <a:sym typeface="Arial" charset="0"/>
              </a:rPr>
              <a:t>ch</a:t>
            </a:r>
            <a:r>
              <a:rPr lang="en-US" altLang="zh-CN" dirty="0" smtClean="0">
                <a:sym typeface="Arial" charset="0"/>
              </a:rPr>
              <a:t>[ ] [ ] = { {'a', 'b'},{'c', 'd'},{'e', 'f'}};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动态初始化</a:t>
            </a:r>
            <a:endParaRPr lang="en-US" altLang="zh-CN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ym typeface="Arial" charset="0"/>
              </a:rPr>
              <a:t>long[ ][ ] </a:t>
            </a:r>
            <a:r>
              <a:rPr lang="en-US" altLang="zh-CN" dirty="0" err="1" smtClean="0">
                <a:sym typeface="Arial" charset="0"/>
              </a:rPr>
              <a:t>array_long</a:t>
            </a:r>
            <a:r>
              <a:rPr lang="en-US" altLang="zh-CN" dirty="0" smtClean="0">
                <a:sym typeface="Arial" charset="0"/>
              </a:rPr>
              <a:t> = new long[5][5];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ym typeface="Arial" charset="0"/>
              </a:rPr>
              <a:t>String[ ][ ] names = new String[3][4];</a:t>
            </a:r>
            <a:endParaRPr lang="zh-CN" altLang="en-US" dirty="0" smtClean="0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Arrays</a:t>
            </a:r>
            <a:r>
              <a:rPr lang="zh-CN" altLang="en-US" dirty="0" smtClean="0"/>
              <a:t>类的</a:t>
            </a:r>
            <a:r>
              <a:rPr lang="zh-CN" altLang="en-US" dirty="0" smtClean="0"/>
              <a:t>引入</a:t>
            </a:r>
            <a:endParaRPr lang="zh-CN" altLang="en-US" dirty="0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 smtClean="0">
                <a:sym typeface="Arial" charset="0"/>
              </a:rPr>
              <a:t>数组是一种非常常用的存储数据的数据结构，并且</a:t>
            </a:r>
            <a:r>
              <a:rPr lang="zh-CN" altLang="en-US" dirty="0" smtClean="0">
                <a:sym typeface="Arial" charset="0"/>
              </a:rPr>
              <a:t>在程序中</a:t>
            </a:r>
            <a:r>
              <a:rPr lang="zh-CN" altLang="zh-CN" dirty="0" smtClean="0">
                <a:sym typeface="Arial" charset="0"/>
              </a:rPr>
              <a:t>会大量对数组中的元素进行</a:t>
            </a:r>
            <a:r>
              <a:rPr lang="zh-CN" altLang="zh-CN" dirty="0" smtClean="0">
                <a:solidFill>
                  <a:srgbClr val="FF0000"/>
                </a:solidFill>
                <a:sym typeface="Arial" charset="0"/>
              </a:rPr>
              <a:t>查找</a:t>
            </a:r>
            <a:r>
              <a:rPr lang="zh-CN" altLang="zh-CN" dirty="0" smtClean="0">
                <a:sym typeface="Arial" charset="0"/>
              </a:rPr>
              <a:t>、</a:t>
            </a:r>
            <a:r>
              <a:rPr lang="zh-CN" altLang="zh-CN" dirty="0" smtClean="0">
                <a:solidFill>
                  <a:srgbClr val="FF0000"/>
                </a:solidFill>
                <a:sym typeface="Arial" charset="0"/>
              </a:rPr>
              <a:t>排序</a:t>
            </a:r>
            <a:r>
              <a:rPr lang="zh-CN" altLang="zh-CN" dirty="0" smtClean="0">
                <a:sym typeface="Arial" charset="0"/>
              </a:rPr>
              <a:t>等操作</a:t>
            </a:r>
            <a:r>
              <a:rPr lang="zh-CN" altLang="en-US" dirty="0" smtClean="0">
                <a:sym typeface="Arial" charset="0"/>
              </a:rPr>
              <a:t>，使用循环，条件分支等流程控制可以满足需求，但程序会显得比较</a:t>
            </a:r>
            <a:r>
              <a:rPr lang="zh-CN" altLang="en-US" dirty="0" smtClean="0">
                <a:sym typeface="Arial" charset="0"/>
              </a:rPr>
              <a:t>凌乱</a:t>
            </a:r>
            <a:r>
              <a:rPr lang="zh-CN" altLang="en-US" dirty="0"/>
              <a:t>。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Arial" charset="0"/>
              </a:rPr>
              <a:t>Java</a:t>
            </a:r>
            <a:r>
              <a:rPr lang="zh-CN" altLang="zh-CN" dirty="0" smtClean="0">
                <a:sym typeface="Arial" charset="0"/>
              </a:rPr>
              <a:t>中提供了实用的工具类</a:t>
            </a:r>
            <a:r>
              <a:rPr lang="en-US" altLang="zh-CN" dirty="0" smtClean="0">
                <a:sym typeface="Arial" charset="0"/>
              </a:rPr>
              <a:t>Arrays</a:t>
            </a:r>
            <a:r>
              <a:rPr lang="zh-CN" altLang="en-US" dirty="0" smtClean="0">
                <a:sym typeface="Arial" charset="0"/>
              </a:rPr>
              <a:t>，</a:t>
            </a:r>
            <a:r>
              <a:rPr lang="zh-CN" altLang="zh-CN" dirty="0" smtClean="0">
                <a:sym typeface="Arial" charset="0"/>
              </a:rPr>
              <a:t>辅助编程人员</a:t>
            </a:r>
            <a:r>
              <a:rPr lang="zh-CN" altLang="en-US" dirty="0" smtClean="0">
                <a:sym typeface="Arial" charset="0"/>
              </a:rPr>
              <a:t>简化数组的常用</a:t>
            </a:r>
            <a:r>
              <a:rPr lang="zh-CN" altLang="en-US" dirty="0" smtClean="0">
                <a:sym typeface="Arial" charset="0"/>
              </a:rPr>
              <a:t>操作</a:t>
            </a:r>
            <a:r>
              <a:rPr lang="zh-CN" altLang="en-US" dirty="0"/>
              <a:t>。</a:t>
            </a:r>
            <a:endParaRPr lang="zh-CN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endParaRPr lang="zh-CN" altLang="en-US" dirty="0" smtClean="0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java.util.Arrays</a:t>
            </a:r>
            <a:r>
              <a:rPr lang="zh-CN" altLang="en-US" dirty="0"/>
              <a:t>类能方便地操作数组，它提供的所有方法都是静态的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常用方法：</a:t>
            </a:r>
            <a:endParaRPr lang="en-US" altLang="zh-CN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 smtClean="0">
                <a:sym typeface="Arial" charset="0"/>
              </a:rPr>
              <a:t>copyOf</a:t>
            </a:r>
            <a:r>
              <a:rPr lang="en-US" altLang="zh-CN" dirty="0" smtClean="0">
                <a:sym typeface="Arial" charset="0"/>
              </a:rPr>
              <a:t>		</a:t>
            </a:r>
            <a:r>
              <a:rPr lang="zh-CN" altLang="en-US" dirty="0" smtClean="0">
                <a:sym typeface="Arial" charset="0"/>
              </a:rPr>
              <a:t>实现数组的复制</a:t>
            </a:r>
            <a:endParaRPr lang="en-US" altLang="zh-CN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ym typeface="Arial" charset="0"/>
              </a:rPr>
              <a:t>Fill		</a:t>
            </a:r>
            <a:r>
              <a:rPr lang="zh-CN" altLang="en-US" dirty="0" smtClean="0">
                <a:sym typeface="Arial" charset="0"/>
              </a:rPr>
              <a:t>实现数组元素的初始化</a:t>
            </a:r>
            <a:endParaRPr lang="en-US" altLang="zh-CN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ym typeface="Arial" charset="0"/>
              </a:rPr>
              <a:t>Sort		</a:t>
            </a:r>
            <a:r>
              <a:rPr lang="zh-CN" altLang="en-US" dirty="0" smtClean="0">
                <a:sym typeface="Arial" charset="0"/>
              </a:rPr>
              <a:t>实现数组的排序</a:t>
            </a:r>
            <a:endParaRPr lang="en-US" altLang="zh-CN" dirty="0" smtClean="0">
              <a:sym typeface="Arial" charset="0"/>
            </a:endParaRPr>
          </a:p>
          <a:p>
            <a:pPr lvl="1"/>
            <a:endParaRPr lang="zh-CN" altLang="en-US" dirty="0" err="1" smtClean="0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一维数组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二维数组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Arrays</a:t>
            </a:r>
            <a:r>
              <a:rPr lang="zh-CN" altLang="en-US" dirty="0"/>
              <a:t>工具</a:t>
            </a:r>
            <a:r>
              <a:rPr lang="zh-CN" altLang="en-US" dirty="0" smtClean="0"/>
              <a:t>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45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67609" y="3068960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5400" b="1">
                <a:solidFill>
                  <a:srgbClr val="C00000"/>
                </a:solidFill>
                <a:ea typeface="宋体" pitchFamily="2" charset="-122"/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讲授思路　　　　　　　</a:t>
            </a:r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idx="1"/>
          </p:nvPr>
        </p:nvSpPr>
        <p:spPr>
          <a:xfrm>
            <a:off x="4943872" y="1160749"/>
            <a:ext cx="2952328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数组概述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一维数组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Arial" charset="0"/>
              </a:rPr>
              <a:t>Arrays</a:t>
            </a:r>
            <a:r>
              <a:rPr lang="zh-CN" altLang="en-US" dirty="0" smtClean="0">
                <a:sym typeface="Arial" charset="0"/>
              </a:rPr>
              <a:t>类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二维数组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 smtClean="0">
                <a:sym typeface="Arial" charset="0"/>
              </a:rPr>
              <a:t>数组是一组具有相同数据类型的数据元素的有序</a:t>
            </a:r>
            <a:r>
              <a:rPr lang="zh-CN" altLang="zh-CN" dirty="0" smtClean="0">
                <a:sym typeface="Arial" charset="0"/>
              </a:rPr>
              <a:t>集合</a:t>
            </a:r>
            <a:r>
              <a:rPr lang="zh-CN" altLang="en-US" dirty="0" smtClean="0">
                <a:sym typeface="Arial" charset="0"/>
              </a:rPr>
              <a:t>。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数组的特点</a:t>
            </a:r>
            <a:endParaRPr lang="en-US" altLang="zh-CN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在整个生命周期中长度固定不</a:t>
            </a:r>
            <a:r>
              <a:rPr lang="zh-CN" altLang="en-US" dirty="0" smtClean="0">
                <a:sym typeface="Arial" charset="0"/>
              </a:rPr>
              <a:t>可变。</a:t>
            </a:r>
            <a:endParaRPr lang="en-US" altLang="zh-CN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数组可以存储基本数据类型和引用类型</a:t>
            </a:r>
            <a:r>
              <a:rPr lang="zh-CN" altLang="en-US" dirty="0" smtClean="0">
                <a:sym typeface="Arial" charset="0"/>
              </a:rPr>
              <a:t>元素。</a:t>
            </a:r>
            <a:endParaRPr lang="en-US" altLang="zh-CN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同一个数组中必须存储相同类型的</a:t>
            </a:r>
            <a:r>
              <a:rPr lang="zh-CN" altLang="en-US" dirty="0" smtClean="0">
                <a:sym typeface="Arial" charset="0"/>
              </a:rPr>
              <a:t>元素。</a:t>
            </a:r>
            <a:endParaRPr lang="en-US" altLang="zh-CN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数组中的元素有先后顺序，其顺序位置由数组下标</a:t>
            </a:r>
            <a:r>
              <a:rPr lang="zh-CN" altLang="en-US" dirty="0" smtClean="0">
                <a:sym typeface="Arial" charset="0"/>
              </a:rPr>
              <a:t>决定。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Arial" charset="0"/>
              </a:rPr>
              <a:t>Java</a:t>
            </a:r>
            <a:r>
              <a:rPr lang="zh-CN" altLang="en-US" dirty="0" smtClean="0">
                <a:sym typeface="Arial" charset="0"/>
              </a:rPr>
              <a:t>中数组作为数组类（</a:t>
            </a:r>
            <a:r>
              <a:rPr lang="en-US" altLang="zh-CN" dirty="0" smtClean="0">
                <a:sym typeface="Arial" charset="0"/>
              </a:rPr>
              <a:t>Array</a:t>
            </a:r>
            <a:r>
              <a:rPr lang="zh-CN" altLang="en-US" dirty="0" smtClean="0">
                <a:sym typeface="Arial" charset="0"/>
              </a:rPr>
              <a:t>）的实例来处理的</a:t>
            </a:r>
            <a:r>
              <a:rPr lang="zh-CN" altLang="en-US" dirty="0" smtClean="0"/>
              <a:t>。</a:t>
            </a:r>
            <a:endParaRPr lang="zh-CN" altLang="en-US" dirty="0" smtClean="0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一维数组的声明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数组声明的基本语法：</a:t>
            </a:r>
            <a:endParaRPr lang="en-US" altLang="zh-CN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 smtClean="0">
                <a:sym typeface="Arial" charset="0"/>
              </a:rPr>
              <a:t>array_type</a:t>
            </a:r>
            <a:r>
              <a:rPr lang="en-US" altLang="zh-CN" dirty="0" smtClean="0">
                <a:sym typeface="Arial" charset="0"/>
              </a:rPr>
              <a:t>  </a:t>
            </a:r>
            <a:r>
              <a:rPr lang="en-US" altLang="zh-CN" dirty="0" err="1" smtClean="0">
                <a:sym typeface="Arial" charset="0"/>
              </a:rPr>
              <a:t>array_Name</a:t>
            </a:r>
            <a:r>
              <a:rPr lang="en-US" altLang="zh-CN" dirty="0" smtClean="0">
                <a:sym typeface="Arial" charset="0"/>
              </a:rPr>
              <a:t>[ ];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>
                <a:sym typeface="Arial" charset="0"/>
              </a:rPr>
              <a:t>array_type</a:t>
            </a:r>
            <a:r>
              <a:rPr lang="en-US" altLang="zh-CN" dirty="0" smtClean="0">
                <a:sym typeface="Arial" charset="0"/>
              </a:rPr>
              <a:t>[ ]  </a:t>
            </a:r>
            <a:r>
              <a:rPr lang="en-US" altLang="zh-CN" dirty="0" err="1" smtClean="0">
                <a:sym typeface="Arial" charset="0"/>
              </a:rPr>
              <a:t>array_Name</a:t>
            </a:r>
            <a:r>
              <a:rPr lang="en-US" altLang="zh-CN" dirty="0" smtClean="0">
                <a:sym typeface="Arial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举例：</a:t>
            </a:r>
            <a:endParaRPr lang="en-US" altLang="zh-CN" dirty="0" smtClean="0">
              <a:sym typeface="Arial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855640" y="3212977"/>
            <a:ext cx="2232248" cy="1080119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sym typeface="Arial" charset="0"/>
              </a:rPr>
              <a:t>int ids[];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sym typeface="Arial" charset="0"/>
              </a:rPr>
              <a:t>String[] </a:t>
            </a:r>
            <a:r>
              <a:rPr lang="en-US" altLang="zh-CN" dirty="0" err="1">
                <a:solidFill>
                  <a:schemeClr val="tx1"/>
                </a:solidFill>
                <a:sym typeface="Arial" charset="0"/>
              </a:rPr>
              <a:t>stuNo</a:t>
            </a:r>
            <a:r>
              <a:rPr lang="en-US" altLang="zh-CN" dirty="0">
                <a:solidFill>
                  <a:schemeClr val="tx1"/>
                </a:solidFill>
                <a:sym typeface="Arial" charset="0"/>
              </a:rPr>
              <a:t>;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一维数组的初始化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609600" y="1160749"/>
            <a:ext cx="9806880" cy="49654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数组只是声明的话，</a:t>
            </a:r>
            <a:r>
              <a:rPr lang="en-US" altLang="zh-CN" dirty="0" smtClean="0">
                <a:sym typeface="Arial" charset="0"/>
              </a:rPr>
              <a:t>JVM</a:t>
            </a:r>
            <a:r>
              <a:rPr lang="zh-CN" altLang="en-US" dirty="0" smtClean="0">
                <a:sym typeface="Arial" charset="0"/>
              </a:rPr>
              <a:t>并没有给数组分配内存空间。在使用数组前还必须对其进行初始化</a:t>
            </a:r>
            <a:r>
              <a:rPr lang="en-US" altLang="zh-CN" dirty="0" smtClean="0">
                <a:sym typeface="Arial" charset="0"/>
              </a:rPr>
              <a:t>(</a:t>
            </a:r>
            <a:r>
              <a:rPr lang="zh-CN" altLang="en-US" dirty="0" smtClean="0">
                <a:sym typeface="Arial" charset="0"/>
              </a:rPr>
              <a:t>即为其分配内存空间</a:t>
            </a:r>
            <a:r>
              <a:rPr lang="en-US" altLang="zh-CN" dirty="0" smtClean="0">
                <a:sym typeface="Arial" charset="0"/>
              </a:rPr>
              <a:t>)</a:t>
            </a:r>
            <a:r>
              <a:rPr lang="zh-CN" altLang="en-US" dirty="0" smtClean="0">
                <a:sym typeface="Arial" charset="0"/>
              </a:rPr>
              <a:t>。给数组元素分配内存并为数组元素赋初值的过程称为数组初始化</a:t>
            </a:r>
            <a:r>
              <a:rPr lang="en-US" altLang="zh-CN" dirty="0" smtClean="0">
                <a:sym typeface="Arial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初始化可分为</a:t>
            </a:r>
            <a:endParaRPr lang="en-US" altLang="zh-CN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静态初始化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动态初始化</a:t>
            </a:r>
            <a:endParaRPr lang="en-US" altLang="zh-CN" dirty="0" smtClean="0">
              <a:sym typeface="Arial" charset="0"/>
            </a:endParaRPr>
          </a:p>
          <a:p>
            <a:pPr lvl="1">
              <a:lnSpc>
                <a:spcPct val="150000"/>
              </a:lnSpc>
            </a:pPr>
            <a:endParaRPr lang="zh-CN" altLang="en-US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endParaRPr lang="zh-CN" altLang="en-US" dirty="0" smtClean="0">
              <a:sym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当数组元素的初始化值直接由括在大括号“</a:t>
            </a:r>
            <a:r>
              <a:rPr lang="en-US" altLang="zh-CN" dirty="0" smtClean="0">
                <a:sym typeface="Arial" charset="0"/>
              </a:rPr>
              <a:t>{ }”</a:t>
            </a:r>
            <a:r>
              <a:rPr lang="zh-CN" altLang="en-US" dirty="0" smtClean="0">
                <a:sym typeface="Arial" charset="0"/>
              </a:rPr>
              <a:t>之间的数据给出时，就称为静态初始化。该方法适用于数组的元素不多且初始元素有限时。静态初始化往往和声明结合在一起使用，其格式如下：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>
                <a:sym typeface="Arial" charset="0"/>
              </a:rPr>
              <a:t>array_type</a:t>
            </a:r>
            <a:r>
              <a:rPr lang="en-US" altLang="zh-CN" dirty="0" smtClean="0">
                <a:sym typeface="Arial" charset="0"/>
              </a:rPr>
              <a:t> </a:t>
            </a:r>
            <a:r>
              <a:rPr lang="en-US" altLang="zh-CN" dirty="0" err="1" smtClean="0">
                <a:sym typeface="Arial" charset="0"/>
              </a:rPr>
              <a:t>array_Name</a:t>
            </a:r>
            <a:r>
              <a:rPr lang="en-US" altLang="zh-CN" dirty="0" smtClean="0">
                <a:sym typeface="Arial" charset="0"/>
              </a:rPr>
              <a:t>={element1[, element2…]};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例如：</a:t>
            </a:r>
            <a:endParaRPr lang="en-US" altLang="zh-CN" dirty="0" smtClean="0">
              <a:sym typeface="Arial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2423592" y="4149081"/>
            <a:ext cx="7776864" cy="151216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sym typeface="Arial" charset="0"/>
              </a:rPr>
              <a:t>int ids[]={ 1,2,3,4,5,6,7,8};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sym typeface="Arial" charset="0"/>
              </a:rPr>
              <a:t>String[] </a:t>
            </a:r>
            <a:r>
              <a:rPr lang="en-US" altLang="zh-CN" dirty="0" err="1">
                <a:solidFill>
                  <a:schemeClr val="tx1"/>
                </a:solidFill>
                <a:sym typeface="Arial" charset="0"/>
              </a:rPr>
              <a:t>stuNo</a:t>
            </a:r>
            <a:r>
              <a:rPr lang="en-US" altLang="zh-CN" dirty="0">
                <a:solidFill>
                  <a:schemeClr val="tx1"/>
                </a:solidFill>
                <a:sym typeface="Arial" charset="0"/>
              </a:rPr>
              <a:t>={"2011010345", "2011010346", "2011010347"};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sym typeface="Arial" charset="0"/>
              </a:rPr>
              <a:t>double scores[]={62,45.5,88.1,76.4};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静态初始化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559496" y="1484784"/>
            <a:ext cx="8280920" cy="4104456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sym typeface="Arial" charset="0"/>
              </a:rPr>
              <a:t>int num1[] = {1,2,3};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sym typeface="Arial" charset="0"/>
              </a:rPr>
              <a:t>int num2[3] = {1,2,3};	// </a:t>
            </a:r>
            <a:r>
              <a:rPr lang="zh-CN" altLang="en-US" dirty="0">
                <a:solidFill>
                  <a:schemeClr val="tx1"/>
                </a:solidFill>
                <a:sym typeface="Arial" charset="0"/>
              </a:rPr>
              <a:t>编译错误，不能在</a:t>
            </a:r>
            <a:r>
              <a:rPr lang="en-US" altLang="zh-CN" dirty="0">
                <a:solidFill>
                  <a:schemeClr val="tx1"/>
                </a:solidFill>
                <a:sym typeface="Arial" charset="0"/>
              </a:rPr>
              <a:t>[ ]</a:t>
            </a:r>
            <a:r>
              <a:rPr lang="zh-CN" altLang="en-US" dirty="0">
                <a:solidFill>
                  <a:schemeClr val="tx1"/>
                </a:solidFill>
                <a:sym typeface="Arial" charset="0"/>
              </a:rPr>
              <a:t>中指定数字长度</a:t>
            </a:r>
            <a:endParaRPr lang="en-US" altLang="zh-CN" dirty="0">
              <a:solidFill>
                <a:schemeClr val="tx1"/>
              </a:solidFill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sym typeface="Arial" charset="0"/>
              </a:rPr>
              <a:t>int num3[];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sym typeface="Arial" charset="0"/>
              </a:rPr>
              <a:t>int k;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sym typeface="Arial" charset="0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sym typeface="Arial" charset="0"/>
              </a:rPr>
              <a:t>(num1.length);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sym typeface="Arial" charset="0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sym typeface="Arial" charset="0"/>
              </a:rPr>
              <a:t>(num3.length);   // </a:t>
            </a:r>
            <a:r>
              <a:rPr lang="zh-CN" altLang="en-US" dirty="0">
                <a:solidFill>
                  <a:schemeClr val="tx1"/>
                </a:solidFill>
                <a:sym typeface="Arial" charset="0"/>
              </a:rPr>
              <a:t>编译错误，未初始化不能使用</a:t>
            </a:r>
            <a:endParaRPr lang="en-US" altLang="zh-CN" dirty="0">
              <a:solidFill>
                <a:schemeClr val="tx1"/>
              </a:solidFill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sym typeface="Arial" charset="0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sym typeface="Arial" charset="0"/>
              </a:rPr>
              <a:t>(k);</a:t>
            </a: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>
                <a:solidFill>
                  <a:schemeClr val="tx1"/>
                </a:solidFill>
                <a:sym typeface="Arial" charset="0"/>
              </a:rPr>
              <a:t>// </a:t>
            </a:r>
            <a:r>
              <a:rPr lang="zh-CN" altLang="en-US" dirty="0">
                <a:solidFill>
                  <a:schemeClr val="tx1"/>
                </a:solidFill>
                <a:sym typeface="Arial" charset="0"/>
              </a:rPr>
              <a:t>编译错误，未初始化不能使用</a:t>
            </a:r>
            <a:endParaRPr lang="en-US" altLang="zh-CN" dirty="0">
              <a:solidFill>
                <a:schemeClr val="tx1"/>
              </a:solidFill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00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动态初始化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动态初始化先用</a:t>
            </a:r>
            <a:r>
              <a:rPr lang="en-US" altLang="zh-CN" dirty="0" smtClean="0">
                <a:sym typeface="Arial" charset="0"/>
              </a:rPr>
              <a:t>new</a:t>
            </a:r>
            <a:r>
              <a:rPr lang="zh-CN" altLang="en-US" dirty="0" smtClean="0">
                <a:sym typeface="Arial" charset="0"/>
              </a:rPr>
              <a:t>操作符为数组分配内存，然后才为每一个元素赋初值。其一般格式如下：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>
                <a:sym typeface="Arial" charset="0"/>
              </a:rPr>
              <a:t>array_Name</a:t>
            </a:r>
            <a:r>
              <a:rPr lang="en-US" altLang="zh-CN" dirty="0" smtClean="0">
                <a:sym typeface="Arial" charset="0"/>
              </a:rPr>
              <a:t> = new </a:t>
            </a:r>
            <a:r>
              <a:rPr lang="en-US" altLang="zh-CN" dirty="0" err="1" smtClean="0">
                <a:sym typeface="Arial" charset="0"/>
              </a:rPr>
              <a:t>array_type</a:t>
            </a:r>
            <a:r>
              <a:rPr lang="en-US" altLang="zh-CN" dirty="0" smtClean="0">
                <a:sym typeface="Arial" charset="0"/>
              </a:rPr>
              <a:t> [ </a:t>
            </a:r>
            <a:r>
              <a:rPr lang="en-US" altLang="zh-CN" dirty="0" err="1" smtClean="0">
                <a:sym typeface="Arial" charset="0"/>
              </a:rPr>
              <a:t>arraySize</a:t>
            </a:r>
            <a:r>
              <a:rPr lang="en-US" altLang="zh-CN" dirty="0" smtClean="0">
                <a:sym typeface="Arial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例如</a:t>
            </a:r>
            <a:r>
              <a:rPr lang="zh-CN" altLang="en-US" dirty="0" smtClean="0">
                <a:sym typeface="Arial" charset="0"/>
              </a:rPr>
              <a:t>：</a:t>
            </a:r>
            <a:endParaRPr lang="en-US" altLang="zh-CN" dirty="0" smtClean="0">
              <a:sym typeface="Arial" charset="0"/>
            </a:endParaRPr>
          </a:p>
          <a:p>
            <a:endParaRPr lang="en-US" altLang="zh-CN" dirty="0" smtClean="0">
              <a:sym typeface="Arial" charset="0"/>
            </a:endParaRPr>
          </a:p>
          <a:p>
            <a:endParaRPr lang="zh-CN" altLang="en-US" dirty="0" smtClean="0">
              <a:sym typeface="Arial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639616" y="3284984"/>
            <a:ext cx="3240360" cy="144938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  <a:sym typeface="Arial" charset="0"/>
              </a:rPr>
              <a:t>    int series[ ]= new int[4];</a:t>
            </a:r>
          </a:p>
          <a:p>
            <a:r>
              <a:rPr lang="en-US" altLang="zh-CN" dirty="0">
                <a:solidFill>
                  <a:schemeClr val="tx1"/>
                </a:solidFill>
                <a:sym typeface="Arial" charset="0"/>
              </a:rPr>
              <a:t>    for (int </a:t>
            </a:r>
            <a:r>
              <a:rPr lang="en-US" altLang="zh-CN" dirty="0" err="1">
                <a:solidFill>
                  <a:schemeClr val="tx1"/>
                </a:solidFill>
                <a:sym typeface="Arial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sym typeface="Arial" charset="0"/>
              </a:rPr>
              <a:t>=0;i&lt;4;i++){</a:t>
            </a:r>
          </a:p>
          <a:p>
            <a:r>
              <a:rPr lang="en-US" altLang="zh-CN" dirty="0">
                <a:solidFill>
                  <a:schemeClr val="tx1"/>
                </a:solidFill>
                <a:sym typeface="Arial" charset="0"/>
              </a:rPr>
              <a:t>           series[ </a:t>
            </a:r>
            <a:r>
              <a:rPr lang="en-US" altLang="zh-CN" dirty="0" err="1">
                <a:solidFill>
                  <a:schemeClr val="tx1"/>
                </a:solidFill>
                <a:sym typeface="Arial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sym typeface="Arial" charset="0"/>
              </a:rPr>
              <a:t> ]=</a:t>
            </a:r>
            <a:r>
              <a:rPr lang="en-US" altLang="zh-CN" dirty="0" err="1">
                <a:solidFill>
                  <a:schemeClr val="tx1"/>
                </a:solidFill>
                <a:sym typeface="Arial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sym typeface="Arial" charset="0"/>
              </a:rPr>
              <a:t>*3;</a:t>
            </a:r>
          </a:p>
          <a:p>
            <a:r>
              <a:rPr lang="en-US" altLang="zh-CN" dirty="0">
                <a:solidFill>
                  <a:schemeClr val="tx1"/>
                </a:solidFill>
                <a:sym typeface="Arial" charset="0"/>
              </a:rPr>
              <a:t>     }</a:t>
            </a: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一维数组的使用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有了数组的声明和初始化后，就可以在程序中引用数组的元素了。</a:t>
            </a:r>
            <a:endParaRPr lang="en-US" altLang="zh-CN" dirty="0" smtClean="0">
              <a:sym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数组元素的引用是通过数组名和下标值来进行的，其一般格式如下：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 smtClean="0">
                <a:sym typeface="Arial" charset="0"/>
              </a:rPr>
              <a:t>array_Name</a:t>
            </a:r>
            <a:r>
              <a:rPr lang="en-US" altLang="zh-CN" dirty="0" smtClean="0">
                <a:sym typeface="Arial" charset="0"/>
              </a:rPr>
              <a:t> [ </a:t>
            </a:r>
            <a:r>
              <a:rPr lang="en-US" altLang="zh-CN" dirty="0" err="1" smtClean="0">
                <a:sym typeface="Arial" charset="0"/>
              </a:rPr>
              <a:t>arrayIndex</a:t>
            </a:r>
            <a:r>
              <a:rPr lang="en-US" altLang="zh-CN" dirty="0" smtClean="0">
                <a:sym typeface="Arial" charset="0"/>
              </a:rPr>
              <a:t> ]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Arial" charset="0"/>
              </a:rPr>
              <a:t>例如：</a:t>
            </a:r>
            <a:endParaRPr lang="en-US" altLang="zh-CN" dirty="0" smtClean="0">
              <a:sym typeface="Arial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495600" y="3284984"/>
            <a:ext cx="4824536" cy="1449387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charset="0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2000">
                <a:solidFill>
                  <a:srgbClr val="A50021"/>
                </a:solidFill>
                <a:latin typeface="Arial" charset="0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sym typeface="Arial" charset="0"/>
              </a:rPr>
              <a:t>int sale[]={1,2,3,4,5};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sym typeface="Arial" charset="0"/>
              </a:rPr>
              <a:t>int </a:t>
            </a:r>
            <a:r>
              <a:rPr lang="en-US" altLang="zh-CN" dirty="0" err="1">
                <a:solidFill>
                  <a:schemeClr val="tx1"/>
                </a:solidFill>
                <a:sym typeface="Arial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sym typeface="Arial" charset="0"/>
              </a:rPr>
              <a:t> = sale[1];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sym typeface="Arial" charset="0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sym typeface="Arial" charset="0"/>
              </a:rPr>
              <a:t>(“</a:t>
            </a:r>
            <a:r>
              <a:rPr lang="zh-CN" altLang="en-US" dirty="0">
                <a:solidFill>
                  <a:schemeClr val="tx1"/>
                </a:solidFill>
                <a:sym typeface="Arial" charset="0"/>
              </a:rPr>
              <a:t>您选择的是</a:t>
            </a:r>
            <a:r>
              <a:rPr lang="en-US" altLang="zh-CN" dirty="0">
                <a:solidFill>
                  <a:schemeClr val="tx1"/>
                </a:solidFill>
                <a:sym typeface="Arial" charset="0"/>
              </a:rPr>
              <a:t>" + </a:t>
            </a:r>
            <a:r>
              <a:rPr lang="en-US" altLang="zh-CN" dirty="0" err="1">
                <a:solidFill>
                  <a:schemeClr val="tx1"/>
                </a:solidFill>
                <a:sym typeface="Arial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sym typeface="Arial" charset="0"/>
              </a:rPr>
              <a:t>);</a:t>
            </a:r>
            <a:endParaRPr lang="zh-CN" altLang="en-US" dirty="0">
              <a:solidFill>
                <a:schemeClr val="tx1"/>
              </a:solidFill>
              <a:sym typeface="Arial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</a:pPr>
            <a:endParaRPr lang="en-US" altLang="zh-CN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740</Words>
  <Application>Microsoft Office PowerPoint</Application>
  <PresentationFormat>宽屏</PresentationFormat>
  <Paragraphs>98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华文新魏</vt:lpstr>
      <vt:lpstr>宋体</vt:lpstr>
      <vt:lpstr>微软雅黑</vt:lpstr>
      <vt:lpstr>Arial</vt:lpstr>
      <vt:lpstr>3_Default Design</vt:lpstr>
      <vt:lpstr>第三章  数组 </vt:lpstr>
      <vt:lpstr>讲授思路　　　　　　　</vt:lpstr>
      <vt:lpstr>数组的概念</vt:lpstr>
      <vt:lpstr>一维数组的声明</vt:lpstr>
      <vt:lpstr>一维数组的初始化</vt:lpstr>
      <vt:lpstr>静态初始化</vt:lpstr>
      <vt:lpstr>静态初始化</vt:lpstr>
      <vt:lpstr>动态初始化</vt:lpstr>
      <vt:lpstr>一维数组的使用</vt:lpstr>
      <vt:lpstr>二维数组</vt:lpstr>
      <vt:lpstr>二维数组的声明</vt:lpstr>
      <vt:lpstr>二维数组的初始化</vt:lpstr>
      <vt:lpstr>Arrays类的引入</vt:lpstr>
      <vt:lpstr>Arrays</vt:lpstr>
      <vt:lpstr>总结　　　　　　　　　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注释、标识符、关键字 </dc:title>
  <cp:lastModifiedBy>msy</cp:lastModifiedBy>
  <cp:revision>75</cp:revision>
  <dcterms:modified xsi:type="dcterms:W3CDTF">2018-02-05T08:16:09Z</dcterms:modified>
</cp:coreProperties>
</file>