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5" r:id="rId3"/>
    <p:sldId id="442" r:id="rId4"/>
    <p:sldId id="462" r:id="rId5"/>
    <p:sldId id="438" r:id="rId6"/>
    <p:sldId id="467" r:id="rId7"/>
    <p:sldId id="439" r:id="rId8"/>
    <p:sldId id="443" r:id="rId9"/>
    <p:sldId id="436" r:id="rId10"/>
    <p:sldId id="463" r:id="rId11"/>
    <p:sldId id="466" r:id="rId12"/>
    <p:sldId id="447" r:id="rId13"/>
    <p:sldId id="448" r:id="rId14"/>
    <p:sldId id="444" r:id="rId15"/>
    <p:sldId id="464" r:id="rId16"/>
    <p:sldId id="434" r:id="rId17"/>
    <p:sldId id="465" r:id="rId1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85269" autoAdjust="0"/>
  </p:normalViewPr>
  <p:slideViewPr>
    <p:cSldViewPr>
      <p:cViewPr varScale="1">
        <p:scale>
          <a:sx n="62" d="100"/>
          <a:sy n="62" d="100"/>
        </p:scale>
        <p:origin x="69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2794E53-7980-4D04-BFBC-764B956214CB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30276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64AADAD-C786-4E4C-9C16-3B9629259507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351379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2AE5ACFF-994C-4035-9D6B-16F4165F05F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9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中心思想：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什么是封装？封装的概念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为什么要封装？封装的目的及好处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3.</a:t>
            </a:r>
            <a:r>
              <a:rPr lang="zh-CN" altLang="en-US" smtClean="0"/>
              <a:t>怎么样实现封装？ 类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E0156B35-35CF-41B4-9AC0-A8AB7FBBB67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定义学号、姓名、年龄等属性和显示信息方法。其中，姓名、学号为公开信息，年龄为私有的信息。显示信息方法为公开方法。</a:t>
            </a:r>
          </a:p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8CFE410-D06A-450F-8E8A-B17D7F299A95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3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mtClean="0"/>
              <a:t>抽象而来：忽略不必要的，取我们所需要的成员</a:t>
            </a:r>
            <a:r>
              <a:rPr lang="zh-CN" altLang="en-US" smtClean="0">
                <a:solidFill>
                  <a:srgbClr val="FF0000"/>
                </a:solidFill>
                <a:latin typeface="Courier New" pitchFamily="49" charset="0"/>
              </a:rPr>
              <a:t>同类对象拥有相同的成员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B5AF8A70-4C4C-44D8-B4B0-8BEEC4C13ED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1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封装的一个主要的好处，就是增加软件代码的内聚性。通过增加内聚性，进而提高可复用性和可维护性。</a:t>
            </a:r>
            <a:br>
              <a:rPr lang="zh-CN" altLang="en-US" smtClean="0"/>
            </a:br>
            <a:r>
              <a:rPr lang="zh-CN" altLang="en-US" smtClean="0"/>
              <a:t>信息隐藏的好处，正好和“封装”的好处相呼应。封装是为了提高内聚性；而信息隐藏是为了降低耦合性。通过降低耦合，一样可以达到提高可复用性、可维护性这</a:t>
            </a:r>
            <a:r>
              <a:rPr lang="en-US" altLang="zh-CN" smtClean="0"/>
              <a:t>2</a:t>
            </a:r>
            <a:r>
              <a:rPr lang="zh-CN" altLang="en-US" smtClean="0"/>
              <a:t>个目的。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401228A3-985D-47DE-94E2-9B88EEB04043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3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mtClean="0"/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latin typeface="Courier New" pitchFamily="49" charset="0"/>
              </a:rPr>
              <a:t>同类对象拥有相同的成员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02AF517-3615-4445-A6DC-45BDCCCACAF9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0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和缺省的两种权限的区别：对于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成员变量，子孙类在任何地方都能访问（包内或者包外），但是对于缺省的或者说默认成员变量，其实是不存在子孙类访问权限的概念的，就是说如果子孙类在包内，则可以访问，子孙类在包外则不可以访问。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在其子类中可以访问，无论是子类内部还是子类的实例，无论它们是在哪个包中，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但如果子类与父类不在同一个包中，在子类中用父类的实例去访问的话不可以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AADAD-C786-4E4C-9C16-3B9629259507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31684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中心思想：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什么是封装？封装的概念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为什么要封装？封装的目的及好处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3.</a:t>
            </a:r>
            <a:r>
              <a:rPr lang="zh-CN" altLang="en-US" smtClean="0"/>
              <a:t>怎么样实现封装？ 类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44039B7E-58AC-4F4B-84B7-CCEC1765DD1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66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3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3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12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65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 类</a:t>
            </a:r>
            <a:r>
              <a:rPr lang="zh-CN" altLang="en-US" dirty="0" smtClean="0"/>
              <a:t>的封装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种访问权限修饰符</a:t>
            </a:r>
            <a:r>
              <a:rPr lang="en-US" altLang="zh-CN" smtClean="0"/>
              <a:t>(3</a:t>
            </a:r>
            <a:r>
              <a:rPr lang="zh-CN" altLang="en-US" smtClean="0"/>
              <a:t>个关键字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public</a:t>
            </a:r>
          </a:p>
          <a:p>
            <a:pPr lvl="1"/>
            <a:r>
              <a:rPr lang="en-US" altLang="zh-CN" smtClean="0"/>
              <a:t>private</a:t>
            </a:r>
          </a:p>
          <a:p>
            <a:pPr lvl="1"/>
            <a:r>
              <a:rPr lang="en-US" altLang="zh-CN" smtClean="0"/>
              <a:t>Protected</a:t>
            </a:r>
          </a:p>
          <a:p>
            <a:pPr lvl="1"/>
            <a:r>
              <a:rPr lang="zh-CN" altLang="en-US" smtClean="0"/>
              <a:t>缺省</a:t>
            </a:r>
            <a:endParaRPr lang="en-US" altLang="zh-CN" smtClean="0"/>
          </a:p>
          <a:p>
            <a:r>
              <a:rPr lang="zh-CN" altLang="en-US" smtClean="0"/>
              <a:t>不写访问权限</a:t>
            </a:r>
            <a:r>
              <a:rPr lang="en-US" altLang="zh-CN" smtClean="0"/>
              <a:t>(</a:t>
            </a:r>
            <a:r>
              <a:rPr lang="zh-CN" altLang="en-US" smtClean="0"/>
              <a:t>默认权限，或称包权限</a:t>
            </a:r>
            <a:r>
              <a:rPr lang="en-US" altLang="zh-CN" smtClean="0"/>
              <a:t>)</a:t>
            </a:r>
          </a:p>
          <a:p>
            <a:pPr lvl="1"/>
            <a:endParaRPr lang="en-US" altLang="zh-CN" smtClean="0"/>
          </a:p>
          <a:p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6012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public</a:t>
            </a:r>
            <a:r>
              <a:rPr lang="zh-CN" altLang="en-US" dirty="0" smtClean="0"/>
              <a:t>公共成员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成员方法或变量声明为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，称为公共成员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可以被所有的类访问的成员（前提所属类本身是可见的）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private</a:t>
            </a:r>
            <a:r>
              <a:rPr lang="zh-CN" altLang="en-US" dirty="0" smtClean="0"/>
              <a:t>私有成员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不能被其所在类以外的任何类访问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声明为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ivate</a:t>
            </a:r>
            <a:r>
              <a:rPr lang="zh-CN" altLang="en-US" dirty="0" smtClean="0"/>
              <a:t>的成员，称为私有成员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protecte</a:t>
            </a:r>
            <a:r>
              <a:rPr lang="en-US" altLang="zh-CN" dirty="0" smtClean="0"/>
              <a:t>			d</a:t>
            </a:r>
            <a:r>
              <a:rPr lang="zh-CN" altLang="en-US" dirty="0" smtClean="0"/>
              <a:t>保护成员和默认成员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声明为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的成员，称为保护成员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可以被同一包内的类访问和被子类继承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没有任何修饰符的成员，称为默认成员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只能被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同一包内的类</a:t>
            </a:r>
            <a:r>
              <a:rPr lang="zh-CN" altLang="en-US" dirty="0" smtClean="0"/>
              <a:t>访问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1990924" y="1453704"/>
            <a:ext cx="8137525" cy="4207544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pulic class Student{</a:t>
            </a:r>
            <a:endParaRPr lang="zh-CN" altLang="zh-CN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	public  String name;</a:t>
            </a:r>
            <a:endParaRPr lang="zh-CN" altLang="zh-CN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 	public  int   id;</a:t>
            </a:r>
            <a:endParaRPr lang="zh-CN" altLang="zh-CN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  	private int  age;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 	public void print(){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               System.out.println(“</a:t>
            </a:r>
            <a:r>
              <a:rPr lang="zh-CN" altLang="en-US" sz="1800">
                <a:solidFill>
                  <a:schemeClr val="tx1"/>
                </a:solidFill>
              </a:rPr>
              <a:t>姓名</a:t>
            </a:r>
            <a:r>
              <a:rPr lang="en-US" altLang="zh-CN" sz="1800">
                <a:solidFill>
                  <a:schemeClr val="tx1"/>
                </a:solidFill>
              </a:rPr>
              <a:t>=”+name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	     +”</a:t>
            </a:r>
            <a:r>
              <a:rPr lang="zh-CN" altLang="en-US" sz="1800">
                <a:solidFill>
                  <a:schemeClr val="tx1"/>
                </a:solidFill>
              </a:rPr>
              <a:t>学号 </a:t>
            </a:r>
            <a:r>
              <a:rPr lang="en-US" altLang="zh-CN" sz="1800">
                <a:solidFill>
                  <a:schemeClr val="tx1"/>
                </a:solidFill>
              </a:rPr>
              <a:t>=”+id + “</a:t>
            </a:r>
            <a:r>
              <a:rPr lang="zh-CN" altLang="en-US" sz="1800">
                <a:solidFill>
                  <a:schemeClr val="tx1"/>
                </a:solidFill>
              </a:rPr>
              <a:t>年龄 </a:t>
            </a:r>
            <a:r>
              <a:rPr lang="en-US" altLang="zh-CN" sz="1800">
                <a:solidFill>
                  <a:schemeClr val="tx1"/>
                </a:solidFill>
              </a:rPr>
              <a:t>= ”+age);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  	}</a:t>
            </a:r>
            <a:endParaRPr lang="zh-CN" altLang="zh-CN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}</a:t>
            </a:r>
            <a:endParaRPr lang="zh-CN" altLang="zh-CN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5591176" y="1952626"/>
            <a:ext cx="2111375" cy="4683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H="1">
            <a:off x="5880100" y="1952625"/>
            <a:ext cx="182245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5303838" y="1952625"/>
            <a:ext cx="2398712" cy="10048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H="1">
            <a:off x="5743576" y="1952625"/>
            <a:ext cx="1958975" cy="13271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 flipV="1">
            <a:off x="5303838" y="2957513"/>
            <a:ext cx="2470150" cy="3222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17" name="Rectangle 5"/>
          <p:cNvSpPr txBox="1">
            <a:spLocks noChangeArrowheads="1"/>
          </p:cNvSpPr>
          <p:nvPr/>
        </p:nvSpPr>
        <p:spPr bwMode="auto">
          <a:xfrm>
            <a:off x="7702550" y="1516063"/>
            <a:ext cx="971550" cy="6715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包装</a:t>
            </a:r>
          </a:p>
        </p:txBody>
      </p:sp>
      <p:sp>
        <p:nvSpPr>
          <p:cNvPr id="17418" name="Rectangle 5"/>
          <p:cNvSpPr txBox="1">
            <a:spLocks noChangeArrowheads="1"/>
          </p:cNvSpPr>
          <p:nvPr/>
        </p:nvSpPr>
        <p:spPr bwMode="auto">
          <a:xfrm>
            <a:off x="7761289" y="2894013"/>
            <a:ext cx="973137" cy="6794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隐藏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类成员的访问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成员，被隐藏，不可被对象使用者访问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成员，被公开，可被对象使用者访问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关于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成员，将在“继承“一讲中阐述。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9460" name="Rectangle 5"/>
          <p:cNvSpPr txBox="1">
            <a:spLocks noChangeArrowheads="1"/>
          </p:cNvSpPr>
          <p:nvPr/>
        </p:nvSpPr>
        <p:spPr bwMode="auto">
          <a:xfrm>
            <a:off x="1847528" y="3284686"/>
            <a:ext cx="8137525" cy="31686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Student{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public static void main(){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Student  tom= new Student();//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xiaoming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tom.name=“Tom”;       //name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tome.age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22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    //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编译出错，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}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类成员的定义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属性，如：</a:t>
            </a:r>
            <a:r>
              <a:rPr lang="en-US" altLang="zh-CN" dirty="0" smtClean="0"/>
              <a:t>name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方法，如：</a:t>
            </a:r>
            <a:r>
              <a:rPr lang="en-US" altLang="zh-CN" dirty="0" smtClean="0"/>
              <a:t>void print()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类的成员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抽象而来：忽略不必要的，取我们所需要的成员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同类对象拥有相同的成员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成员的封装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都可以选择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或默认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封装的概念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封装的好处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类与封装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访问修饰符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修饰符的访问权限。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991545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727848" y="1160749"/>
            <a:ext cx="273630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封装的概念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封装的好处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类与封装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访问修饰符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举例：学生成绩管理系统中，对于学生类，如何在计算机中表示学生的信息？</a:t>
            </a: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215213"/>
              </p:ext>
            </p:extLst>
          </p:nvPr>
        </p:nvGraphicFramePr>
        <p:xfrm>
          <a:off x="2423592" y="2597772"/>
          <a:ext cx="6336704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r:id="rId4" imgW="3333333" imgH="1952898" progId="PBrush">
                  <p:embed/>
                </p:oleObj>
              </mc:Choice>
              <mc:Fallback>
                <p:oleObj r:id="rId4" imgW="3333333" imgH="1952898" progId="PBrush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597772"/>
                        <a:ext cx="6336704" cy="35283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信息：</a:t>
            </a:r>
          </a:p>
        </p:txBody>
      </p:sp>
      <p:sp>
        <p:nvSpPr>
          <p:cNvPr id="9220" name="Rectangle 5"/>
          <p:cNvSpPr txBox="1">
            <a:spLocks noChangeArrowheads="1"/>
          </p:cNvSpPr>
          <p:nvPr/>
        </p:nvSpPr>
        <p:spPr bwMode="auto">
          <a:xfrm>
            <a:off x="2325689" y="3933826"/>
            <a:ext cx="1944687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201301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sp>
        <p:nvSpPr>
          <p:cNvPr id="9221" name="Rectangle 5"/>
          <p:cNvSpPr txBox="1">
            <a:spLocks noChangeArrowheads="1"/>
          </p:cNvSpPr>
          <p:nvPr/>
        </p:nvSpPr>
        <p:spPr bwMode="auto">
          <a:xfrm>
            <a:off x="4953000" y="3933826"/>
            <a:ext cx="1943100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201302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910120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Mary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sp>
        <p:nvSpPr>
          <p:cNvPr id="9222" name="Rectangle 5"/>
          <p:cNvSpPr txBox="1">
            <a:spLocks noChangeArrowheads="1"/>
          </p:cNvSpPr>
          <p:nvPr/>
        </p:nvSpPr>
        <p:spPr bwMode="auto">
          <a:xfrm>
            <a:off x="7680325" y="3933826"/>
            <a:ext cx="1944688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201303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891120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Linda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cxnSp>
        <p:nvCxnSpPr>
          <p:cNvPr id="15" name="直接箭头连接符 14"/>
          <p:cNvCxnSpPr>
            <a:stCxn id="9219" idx="2"/>
            <a:endCxn id="9221" idx="0"/>
          </p:cNvCxnSpPr>
          <p:nvPr/>
        </p:nvCxnSpPr>
        <p:spPr bwMode="auto">
          <a:xfrm>
            <a:off x="5924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肘形连接符 16"/>
          <p:cNvCxnSpPr>
            <a:cxnSpLocks noChangeShapeType="1"/>
            <a:stCxn id="9219" idx="1"/>
          </p:cNvCxnSpPr>
          <p:nvPr/>
        </p:nvCxnSpPr>
        <p:spPr bwMode="auto">
          <a:xfrm rot="10800000" flipV="1">
            <a:off x="3298826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肘形连接符 18"/>
          <p:cNvCxnSpPr>
            <a:cxnSpLocks noChangeShapeType="1"/>
            <a:endCxn id="9222" idx="0"/>
          </p:cNvCxnSpPr>
          <p:nvPr/>
        </p:nvCxnSpPr>
        <p:spPr bwMode="auto">
          <a:xfrm>
            <a:off x="5924551" y="3429001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9226" name="肘形连接符 23"/>
          <p:cNvCxnSpPr>
            <a:cxnSpLocks noChangeShapeType="1"/>
            <a:stCxn id="9219" idx="3"/>
          </p:cNvCxnSpPr>
          <p:nvPr/>
        </p:nvCxnSpPr>
        <p:spPr bwMode="auto">
          <a:xfrm>
            <a:off x="6896101" y="1989139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Rectangle 5"/>
          <p:cNvSpPr txBox="1">
            <a:spLocks noChangeArrowheads="1"/>
          </p:cNvSpPr>
          <p:nvPr/>
        </p:nvSpPr>
        <p:spPr bwMode="auto">
          <a:xfrm>
            <a:off x="4937126" y="3933826"/>
            <a:ext cx="1958975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Mary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201302</a:t>
            </a:r>
          </a:p>
        </p:txBody>
      </p:sp>
      <p:sp>
        <p:nvSpPr>
          <p:cNvPr id="9228" name="Rectangle 5"/>
          <p:cNvSpPr txBox="1">
            <a:spLocks noChangeArrowheads="1"/>
          </p:cNvSpPr>
          <p:nvPr/>
        </p:nvSpPr>
        <p:spPr bwMode="auto">
          <a:xfrm>
            <a:off x="7664451" y="3933826"/>
            <a:ext cx="1960563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Linda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201303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6498" y="1628801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年龄</a:t>
            </a:r>
            <a:endParaRPr lang="en-US" altLang="zh-CN"/>
          </a:p>
          <a:p>
            <a:r>
              <a:rPr lang="zh-CN" altLang="en-US"/>
              <a:t>姓名</a:t>
            </a:r>
            <a:endParaRPr lang="en-US" altLang="zh-CN"/>
          </a:p>
          <a:p>
            <a:r>
              <a:rPr lang="zh-CN" altLang="en-US"/>
              <a:t>学号</a:t>
            </a:r>
            <a:r>
              <a:rPr lang="en-US" altLang="zh-CN"/>
              <a:t>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 ≈“包装</a:t>
            </a:r>
            <a:r>
              <a:rPr lang="en-US" altLang="zh-CN" smtClean="0"/>
              <a:t>”+“</a:t>
            </a:r>
            <a:r>
              <a:rPr lang="zh-CN" altLang="en-US" smtClean="0"/>
              <a:t>隐藏</a:t>
            </a:r>
            <a:r>
              <a:rPr lang="en-US" altLang="zh-CN" smtClean="0"/>
              <a:t>”</a:t>
            </a: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封装（</a:t>
            </a:r>
            <a:r>
              <a:rPr lang="en-US" altLang="zh-CN" dirty="0" smtClean="0"/>
              <a:t>Encapsulation</a:t>
            </a:r>
            <a:r>
              <a:rPr lang="zh-CN" altLang="en-US" dirty="0" smtClean="0"/>
              <a:t>）摘自：</a:t>
            </a:r>
            <a:r>
              <a:rPr lang="en-US" altLang="zh-CN" dirty="0" smtClean="0"/>
              <a:t>zh.wikipedia.org/wiki</a:t>
            </a:r>
            <a:r>
              <a:rPr lang="en-US" altLang="zh-CN" dirty="0"/>
              <a:t>/</a:t>
            </a:r>
            <a:r>
              <a:rPr lang="zh-CN" altLang="en-US" dirty="0"/>
              <a:t>封裝</a:t>
            </a:r>
            <a:r>
              <a:rPr lang="en-US" altLang="zh-CN" dirty="0"/>
              <a:t>_(</a:t>
            </a:r>
            <a:r>
              <a:rPr lang="zh-CN" altLang="en-US" dirty="0"/>
              <a:t>物件導向程式設計</a:t>
            </a:r>
            <a:r>
              <a:rPr lang="en-US" altLang="zh-CN" dirty="0"/>
              <a:t>)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一种将抽象性函数接口的实现细节部分包装、隐藏起来的方法。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也是一种防止外界调用端，去访问对象内部实现细节的手段，</a:t>
            </a:r>
            <a:r>
              <a:rPr lang="zh-CN" altLang="en-US" dirty="0" smtClean="0"/>
              <a:t>这个手段是由编程语言本身来提供的。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封装，摘自：</a:t>
            </a:r>
            <a:r>
              <a:rPr lang="en-US" altLang="zh-CN" dirty="0" smtClean="0"/>
              <a:t>http://baike.baidu.com/view/1520586.htm#1_2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一是把对象的全部属性和行为结合在一起，形成一个不可分割的独立单位。对象的属性值（除了公有的属性值）只能由这个对象的行为来读取和修改；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二是尽可能隐蔽对象的内部细节，对外形成一道屏障，与外部的联系只能通过外部接口实现。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2325688" y="4076702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20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Tom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201301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5924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2" name="肘形连接符 16"/>
          <p:cNvCxnSpPr>
            <a:cxnSpLocks noChangeShapeType="1"/>
          </p:cNvCxnSpPr>
          <p:nvPr/>
        </p:nvCxnSpPr>
        <p:spPr bwMode="auto">
          <a:xfrm rot="10800000" flipV="1">
            <a:off x="3298826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肘形连接符 18"/>
          <p:cNvCxnSpPr>
            <a:cxnSpLocks noChangeShapeType="1"/>
          </p:cNvCxnSpPr>
          <p:nvPr/>
        </p:nvCxnSpPr>
        <p:spPr bwMode="auto">
          <a:xfrm>
            <a:off x="5924551" y="3429001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274" name="肘形连接符 23"/>
          <p:cNvCxnSpPr>
            <a:cxnSpLocks noChangeShapeType="1"/>
          </p:cNvCxnSpPr>
          <p:nvPr/>
        </p:nvCxnSpPr>
        <p:spPr bwMode="auto">
          <a:xfrm>
            <a:off x="6896101" y="1989139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5165093" y="1292959"/>
            <a:ext cx="1518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私有属性：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年龄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姓名</a:t>
            </a:r>
            <a:endParaRPr lang="en-US" altLang="zh-CN"/>
          </a:p>
          <a:p>
            <a:r>
              <a:rPr lang="zh-CN" altLang="en-US"/>
              <a:t>      学号</a:t>
            </a:r>
            <a:endParaRPr lang="en-US" altLang="zh-CN"/>
          </a:p>
          <a:p>
            <a:r>
              <a:rPr lang="zh-CN" altLang="en-US"/>
              <a:t>公开接口：</a:t>
            </a:r>
            <a:endParaRPr lang="en-US" altLang="zh-CN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4795478" y="4076701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Tim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201302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7522803" y="4092118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23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Jerry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201303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封装的好处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封装机制将对象的使用者与设计者分开，使用者不必知道对象行为实现的细节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或者说“接口”与“实现”分开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Simplicity and clarity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Low complexity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Better understanding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现实世界中的封装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封装机制将对象的使用者与设计者分开，使用者不必知道对象行为实现的细节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或者说“接口”与“实现”分开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“人”隐藏了什么？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内脏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你如何与他交互？</a:t>
            </a:r>
            <a:r>
              <a:rPr lang="en-US" altLang="zh-CN" dirty="0" smtClean="0"/>
              <a:t>(</a:t>
            </a:r>
            <a:r>
              <a:rPr lang="zh-CN" altLang="en-US" dirty="0" smtClean="0"/>
              <a:t>接口）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手、脚、五官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类与封装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通过类来实现封装，通过访问修饰符来实现信息</a:t>
            </a:r>
            <a:r>
              <a:rPr lang="zh-CN" altLang="en-US" dirty="0" smtClean="0">
                <a:solidFill>
                  <a:srgbClr val="FF0000"/>
                </a:solidFill>
              </a:rPr>
              <a:t>隐藏。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类声明的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class </a:t>
            </a:r>
            <a:r>
              <a:rPr lang="zh-CN" altLang="zh-CN" dirty="0" smtClean="0"/>
              <a:t>类名</a:t>
            </a:r>
            <a:r>
              <a:rPr lang="en-US" altLang="zh-CN" dirty="0" smtClean="0"/>
              <a:t>{  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       [private/protected/public]   </a:t>
            </a:r>
            <a:r>
              <a:rPr lang="zh-CN" altLang="en-US" dirty="0" smtClean="0"/>
              <a:t>成员的声明和定义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被称为访问修饰符。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11846</TotalTime>
  <Words>982</Words>
  <Application>Microsoft Office PowerPoint</Application>
  <PresentationFormat>宽屏</PresentationFormat>
  <Paragraphs>167</Paragraphs>
  <Slides>17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华文新魏</vt:lpstr>
      <vt:lpstr>宋体</vt:lpstr>
      <vt:lpstr>微软雅黑</vt:lpstr>
      <vt:lpstr>Arial</vt:lpstr>
      <vt:lpstr>Courier New</vt:lpstr>
      <vt:lpstr>4_Default Design</vt:lpstr>
      <vt:lpstr>第五章  类的封装</vt:lpstr>
      <vt:lpstr>讲授思路　　　　　　　　　</vt:lpstr>
      <vt:lpstr>封装的引入</vt:lpstr>
      <vt:lpstr>封装的引入</vt:lpstr>
      <vt:lpstr>封装 ≈“包装”+“隐藏”</vt:lpstr>
      <vt:lpstr>封装的引入</vt:lpstr>
      <vt:lpstr>封装的好处</vt:lpstr>
      <vt:lpstr>现实世界中的封装</vt:lpstr>
      <vt:lpstr>类与封装</vt:lpstr>
      <vt:lpstr>访问修饰符与封装</vt:lpstr>
      <vt:lpstr>访问修饰符与封装</vt:lpstr>
      <vt:lpstr>访问修饰符与封装</vt:lpstr>
      <vt:lpstr>类成员的访问</vt:lpstr>
      <vt:lpstr>类成员的定义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msy</cp:lastModifiedBy>
  <cp:revision>765</cp:revision>
  <dcterms:created xsi:type="dcterms:W3CDTF">2006-10-06T15:46:57Z</dcterms:created>
  <dcterms:modified xsi:type="dcterms:W3CDTF">2018-02-05T08:35:44Z</dcterms:modified>
</cp:coreProperties>
</file>