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46"/>
  </p:notesMasterIdLst>
  <p:handoutMasterIdLst>
    <p:handoutMasterId r:id="rId47"/>
  </p:handoutMasterIdLst>
  <p:sldIdLst>
    <p:sldId id="256" r:id="rId2"/>
    <p:sldId id="375" r:id="rId3"/>
    <p:sldId id="473" r:id="rId4"/>
    <p:sldId id="432" r:id="rId5"/>
    <p:sldId id="436" r:id="rId6"/>
    <p:sldId id="435" r:id="rId7"/>
    <p:sldId id="457" r:id="rId8"/>
    <p:sldId id="439" r:id="rId9"/>
    <p:sldId id="458" r:id="rId10"/>
    <p:sldId id="440" r:id="rId11"/>
    <p:sldId id="443" r:id="rId12"/>
    <p:sldId id="442" r:id="rId13"/>
    <p:sldId id="493" r:id="rId14"/>
    <p:sldId id="461" r:id="rId15"/>
    <p:sldId id="462" r:id="rId16"/>
    <p:sldId id="463" r:id="rId17"/>
    <p:sldId id="464" r:id="rId18"/>
    <p:sldId id="465" r:id="rId19"/>
    <p:sldId id="466" r:id="rId20"/>
    <p:sldId id="467" r:id="rId21"/>
    <p:sldId id="474" r:id="rId22"/>
    <p:sldId id="475" r:id="rId23"/>
    <p:sldId id="476" r:id="rId24"/>
    <p:sldId id="477" r:id="rId25"/>
    <p:sldId id="479" r:id="rId26"/>
    <p:sldId id="480" r:id="rId27"/>
    <p:sldId id="494" r:id="rId28"/>
    <p:sldId id="495" r:id="rId29"/>
    <p:sldId id="496" r:id="rId30"/>
    <p:sldId id="481" r:id="rId31"/>
    <p:sldId id="482" r:id="rId32"/>
    <p:sldId id="483" r:id="rId33"/>
    <p:sldId id="484" r:id="rId34"/>
    <p:sldId id="485" r:id="rId35"/>
    <p:sldId id="486" r:id="rId36"/>
    <p:sldId id="487" r:id="rId37"/>
    <p:sldId id="488" r:id="rId38"/>
    <p:sldId id="489" r:id="rId39"/>
    <p:sldId id="490" r:id="rId40"/>
    <p:sldId id="491" r:id="rId41"/>
    <p:sldId id="492" r:id="rId42"/>
    <p:sldId id="459" r:id="rId43"/>
    <p:sldId id="434" r:id="rId44"/>
    <p:sldId id="460" r:id="rId45"/>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33"/>
    <a:srgbClr val="FF9900"/>
    <a:srgbClr val="E4FEDE"/>
    <a:srgbClr val="8BE58F"/>
    <a:srgbClr val="A0FAAF"/>
    <a:srgbClr val="DEFEE6"/>
    <a:srgbClr val="DBF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autoAdjust="0"/>
    <p:restoredTop sz="88288" autoAdjust="0"/>
  </p:normalViewPr>
  <p:slideViewPr>
    <p:cSldViewPr>
      <p:cViewPr varScale="1">
        <p:scale>
          <a:sx n="65" d="100"/>
          <a:sy n="65" d="100"/>
        </p:scale>
        <p:origin x="942"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31954-D5CF-4669-B5AB-3F141C5C8A17}"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zh-CN" altLang="en-US"/>
        </a:p>
      </dgm:t>
    </dgm:pt>
    <dgm:pt modelId="{F797F89E-DDF2-4D7A-965E-653A02C7694D}">
      <dgm:prSet phldrT="[文本]"/>
      <dgm:spPr/>
      <dgm:t>
        <a:bodyPr/>
        <a:lstStyle/>
        <a:p>
          <a:r>
            <a:rPr lang="en-US" altLang="zh-CN" dirty="0" smtClean="0"/>
            <a:t>Person</a:t>
          </a:r>
          <a:r>
            <a:rPr lang="zh-CN" altLang="en-US" dirty="0" smtClean="0"/>
            <a:t>无参构造方法</a:t>
          </a:r>
          <a:endParaRPr lang="zh-CN" altLang="en-US" dirty="0"/>
        </a:p>
      </dgm:t>
    </dgm:pt>
    <dgm:pt modelId="{E23F68E6-316C-44A1-A2E6-0738B11F39A6}" type="parTrans" cxnId="{B7875E86-81F6-4B30-AA0C-0304E1F2D96A}">
      <dgm:prSet/>
      <dgm:spPr/>
      <dgm:t>
        <a:bodyPr/>
        <a:lstStyle/>
        <a:p>
          <a:endParaRPr lang="zh-CN" altLang="en-US"/>
        </a:p>
      </dgm:t>
    </dgm:pt>
    <dgm:pt modelId="{819D9E3C-42A8-4690-9EE7-4861F1B0A683}" type="sibTrans" cxnId="{B7875E86-81F6-4B30-AA0C-0304E1F2D96A}">
      <dgm:prSet/>
      <dgm:spPr/>
      <dgm:t>
        <a:bodyPr/>
        <a:lstStyle/>
        <a:p>
          <a:endParaRPr lang="zh-CN" altLang="en-US"/>
        </a:p>
      </dgm:t>
    </dgm:pt>
    <dgm:pt modelId="{49C57EBB-3FEC-4B64-8B3A-61FAC7E7546A}">
      <dgm:prSet phldrT="[文本]"/>
      <dgm:spPr/>
      <dgm:t>
        <a:bodyPr/>
        <a:lstStyle/>
        <a:p>
          <a:r>
            <a:rPr lang="en-US" altLang="zh-CN" dirty="0" smtClean="0"/>
            <a:t>Teacher</a:t>
          </a:r>
          <a:r>
            <a:rPr lang="zh-CN" altLang="en-US" dirty="0" smtClean="0"/>
            <a:t>无参构造方法</a:t>
          </a:r>
          <a:endParaRPr lang="zh-CN" altLang="en-US" dirty="0"/>
        </a:p>
      </dgm:t>
    </dgm:pt>
    <dgm:pt modelId="{DD2D3B63-F73B-4DCC-BED2-550210ABF837}" type="parTrans" cxnId="{ABA88357-2A96-4C6E-9FCA-BF5BDCDED944}">
      <dgm:prSet/>
      <dgm:spPr/>
      <dgm:t>
        <a:bodyPr/>
        <a:lstStyle/>
        <a:p>
          <a:endParaRPr lang="zh-CN" altLang="en-US"/>
        </a:p>
      </dgm:t>
    </dgm:pt>
    <dgm:pt modelId="{F9A8D891-50CC-4F7A-83F1-93820591E588}" type="sibTrans" cxnId="{ABA88357-2A96-4C6E-9FCA-BF5BDCDED944}">
      <dgm:prSet/>
      <dgm:spPr/>
      <dgm:t>
        <a:bodyPr/>
        <a:lstStyle/>
        <a:p>
          <a:endParaRPr lang="zh-CN" altLang="en-US"/>
        </a:p>
      </dgm:t>
    </dgm:pt>
    <dgm:pt modelId="{72F42D15-85BE-44EB-AF6B-70B6D7CAE795}" type="pres">
      <dgm:prSet presAssocID="{EA131954-D5CF-4669-B5AB-3F141C5C8A17}" presName="Name0" presStyleCnt="0">
        <dgm:presLayoutVars>
          <dgm:chMax val="11"/>
          <dgm:chPref val="11"/>
          <dgm:dir/>
          <dgm:resizeHandles/>
        </dgm:presLayoutVars>
      </dgm:prSet>
      <dgm:spPr/>
      <dgm:t>
        <a:bodyPr/>
        <a:lstStyle/>
        <a:p>
          <a:endParaRPr lang="zh-CN" altLang="en-US"/>
        </a:p>
      </dgm:t>
    </dgm:pt>
    <dgm:pt modelId="{028D6387-2268-470E-9516-AE046A63026C}" type="pres">
      <dgm:prSet presAssocID="{49C57EBB-3FEC-4B64-8B3A-61FAC7E7546A}" presName="Accent2" presStyleCnt="0"/>
      <dgm:spPr/>
    </dgm:pt>
    <dgm:pt modelId="{7C34F02F-9A1B-48D1-8F35-B818F78EBF7C}" type="pres">
      <dgm:prSet presAssocID="{49C57EBB-3FEC-4B64-8B3A-61FAC7E7546A}" presName="Accent" presStyleLbl="node1" presStyleIdx="0" presStyleCnt="2"/>
      <dgm:spPr/>
    </dgm:pt>
    <dgm:pt modelId="{82C19B0B-29D7-4105-A594-7DCFAA9E9E0A}" type="pres">
      <dgm:prSet presAssocID="{49C57EBB-3FEC-4B64-8B3A-61FAC7E7546A}" presName="ParentBackground2" presStyleCnt="0"/>
      <dgm:spPr/>
    </dgm:pt>
    <dgm:pt modelId="{C1224D35-8F20-44F8-AF16-E13F37226821}" type="pres">
      <dgm:prSet presAssocID="{49C57EBB-3FEC-4B64-8B3A-61FAC7E7546A}" presName="ParentBackground" presStyleLbl="fgAcc1" presStyleIdx="0" presStyleCnt="2"/>
      <dgm:spPr/>
      <dgm:t>
        <a:bodyPr/>
        <a:lstStyle/>
        <a:p>
          <a:endParaRPr lang="zh-CN" altLang="en-US"/>
        </a:p>
      </dgm:t>
    </dgm:pt>
    <dgm:pt modelId="{35CEC8C2-5E16-427D-9D23-DD61FD07EBBC}" type="pres">
      <dgm:prSet presAssocID="{49C57EBB-3FEC-4B64-8B3A-61FAC7E7546A}" presName="Parent2" presStyleLbl="revTx" presStyleIdx="0" presStyleCnt="0">
        <dgm:presLayoutVars>
          <dgm:chMax val="1"/>
          <dgm:chPref val="1"/>
          <dgm:bulletEnabled val="1"/>
        </dgm:presLayoutVars>
      </dgm:prSet>
      <dgm:spPr/>
      <dgm:t>
        <a:bodyPr/>
        <a:lstStyle/>
        <a:p>
          <a:endParaRPr lang="zh-CN" altLang="en-US"/>
        </a:p>
      </dgm:t>
    </dgm:pt>
    <dgm:pt modelId="{5B68AD91-B3AC-4BF8-A64C-A2B688B9F40F}" type="pres">
      <dgm:prSet presAssocID="{F797F89E-DDF2-4D7A-965E-653A02C7694D}" presName="Accent1" presStyleCnt="0"/>
      <dgm:spPr/>
    </dgm:pt>
    <dgm:pt modelId="{5BDC3C64-6EB1-4640-9578-66B4D07F1F5B}" type="pres">
      <dgm:prSet presAssocID="{F797F89E-DDF2-4D7A-965E-653A02C7694D}" presName="Accent" presStyleLbl="node1" presStyleIdx="1" presStyleCnt="2"/>
      <dgm:spPr/>
    </dgm:pt>
    <dgm:pt modelId="{5745ED45-EC79-4C6E-97E4-BBB41A203E58}" type="pres">
      <dgm:prSet presAssocID="{F797F89E-DDF2-4D7A-965E-653A02C7694D}" presName="ParentBackground1" presStyleCnt="0"/>
      <dgm:spPr/>
    </dgm:pt>
    <dgm:pt modelId="{4A36CD08-FB7C-4C76-803F-24B7B91F5657}" type="pres">
      <dgm:prSet presAssocID="{F797F89E-DDF2-4D7A-965E-653A02C7694D}" presName="ParentBackground" presStyleLbl="fgAcc1" presStyleIdx="1" presStyleCnt="2"/>
      <dgm:spPr/>
      <dgm:t>
        <a:bodyPr/>
        <a:lstStyle/>
        <a:p>
          <a:endParaRPr lang="zh-CN" altLang="en-US"/>
        </a:p>
      </dgm:t>
    </dgm:pt>
    <dgm:pt modelId="{17C5AA28-8B1B-4DC2-BD82-ACC0741EC225}" type="pres">
      <dgm:prSet presAssocID="{F797F89E-DDF2-4D7A-965E-653A02C7694D}" presName="Parent1" presStyleLbl="revTx" presStyleIdx="0" presStyleCnt="0">
        <dgm:presLayoutVars>
          <dgm:chMax val="1"/>
          <dgm:chPref val="1"/>
          <dgm:bulletEnabled val="1"/>
        </dgm:presLayoutVars>
      </dgm:prSet>
      <dgm:spPr/>
      <dgm:t>
        <a:bodyPr/>
        <a:lstStyle/>
        <a:p>
          <a:endParaRPr lang="zh-CN" altLang="en-US"/>
        </a:p>
      </dgm:t>
    </dgm:pt>
  </dgm:ptLst>
  <dgm:cxnLst>
    <dgm:cxn modelId="{2D6137AB-B2E1-4D5F-B208-226AF18D9411}" type="presOf" srcId="{49C57EBB-3FEC-4B64-8B3A-61FAC7E7546A}" destId="{C1224D35-8F20-44F8-AF16-E13F37226821}" srcOrd="0" destOrd="0" presId="urn:microsoft.com/office/officeart/2011/layout/CircleProcess"/>
    <dgm:cxn modelId="{35E15961-89A0-4E32-9AB0-D0F1CD0E6B1F}" type="presOf" srcId="{49C57EBB-3FEC-4B64-8B3A-61FAC7E7546A}" destId="{35CEC8C2-5E16-427D-9D23-DD61FD07EBBC}" srcOrd="1" destOrd="0" presId="urn:microsoft.com/office/officeart/2011/layout/CircleProcess"/>
    <dgm:cxn modelId="{40762322-AE6A-4370-8776-15A20075DF4D}" type="presOf" srcId="{EA131954-D5CF-4669-B5AB-3F141C5C8A17}" destId="{72F42D15-85BE-44EB-AF6B-70B6D7CAE795}" srcOrd="0" destOrd="0" presId="urn:microsoft.com/office/officeart/2011/layout/CircleProcess"/>
    <dgm:cxn modelId="{B7875E86-81F6-4B30-AA0C-0304E1F2D96A}" srcId="{EA131954-D5CF-4669-B5AB-3F141C5C8A17}" destId="{F797F89E-DDF2-4D7A-965E-653A02C7694D}" srcOrd="0" destOrd="0" parTransId="{E23F68E6-316C-44A1-A2E6-0738B11F39A6}" sibTransId="{819D9E3C-42A8-4690-9EE7-4861F1B0A683}"/>
    <dgm:cxn modelId="{1E7990F1-75A1-4E75-86C7-19159637240A}" type="presOf" srcId="{F797F89E-DDF2-4D7A-965E-653A02C7694D}" destId="{4A36CD08-FB7C-4C76-803F-24B7B91F5657}" srcOrd="0" destOrd="0" presId="urn:microsoft.com/office/officeart/2011/layout/CircleProcess"/>
    <dgm:cxn modelId="{ABA88357-2A96-4C6E-9FCA-BF5BDCDED944}" srcId="{EA131954-D5CF-4669-B5AB-3F141C5C8A17}" destId="{49C57EBB-3FEC-4B64-8B3A-61FAC7E7546A}" srcOrd="1" destOrd="0" parTransId="{DD2D3B63-F73B-4DCC-BED2-550210ABF837}" sibTransId="{F9A8D891-50CC-4F7A-83F1-93820591E588}"/>
    <dgm:cxn modelId="{B0220BA9-2E2F-4F90-AD9D-7E7F94F0ABAA}" type="presOf" srcId="{F797F89E-DDF2-4D7A-965E-653A02C7694D}" destId="{17C5AA28-8B1B-4DC2-BD82-ACC0741EC225}" srcOrd="1" destOrd="0" presId="urn:microsoft.com/office/officeart/2011/layout/CircleProcess"/>
    <dgm:cxn modelId="{53E7D7BC-C2CC-4A93-8B09-E74B6CFDF6C6}" type="presParOf" srcId="{72F42D15-85BE-44EB-AF6B-70B6D7CAE795}" destId="{028D6387-2268-470E-9516-AE046A63026C}" srcOrd="0" destOrd="0" presId="urn:microsoft.com/office/officeart/2011/layout/CircleProcess"/>
    <dgm:cxn modelId="{4D8BA354-A917-4433-91E2-D484A61E6BF4}" type="presParOf" srcId="{028D6387-2268-470E-9516-AE046A63026C}" destId="{7C34F02F-9A1B-48D1-8F35-B818F78EBF7C}" srcOrd="0" destOrd="0" presId="urn:microsoft.com/office/officeart/2011/layout/CircleProcess"/>
    <dgm:cxn modelId="{323A5878-C5C1-48BF-B046-DC66DD29671B}" type="presParOf" srcId="{72F42D15-85BE-44EB-AF6B-70B6D7CAE795}" destId="{82C19B0B-29D7-4105-A594-7DCFAA9E9E0A}" srcOrd="1" destOrd="0" presId="urn:microsoft.com/office/officeart/2011/layout/CircleProcess"/>
    <dgm:cxn modelId="{787D36F3-9F8E-41E9-9DFA-3C81CE82ABD6}" type="presParOf" srcId="{82C19B0B-29D7-4105-A594-7DCFAA9E9E0A}" destId="{C1224D35-8F20-44F8-AF16-E13F37226821}" srcOrd="0" destOrd="0" presId="urn:microsoft.com/office/officeart/2011/layout/CircleProcess"/>
    <dgm:cxn modelId="{BE5B21E8-0A02-4571-BB9D-558ECD2FD910}" type="presParOf" srcId="{72F42D15-85BE-44EB-AF6B-70B6D7CAE795}" destId="{35CEC8C2-5E16-427D-9D23-DD61FD07EBBC}" srcOrd="2" destOrd="0" presId="urn:microsoft.com/office/officeart/2011/layout/CircleProcess"/>
    <dgm:cxn modelId="{18C3259A-FCD5-4E6F-86AA-8D9D7131A20F}" type="presParOf" srcId="{72F42D15-85BE-44EB-AF6B-70B6D7CAE795}" destId="{5B68AD91-B3AC-4BF8-A64C-A2B688B9F40F}" srcOrd="3" destOrd="0" presId="urn:microsoft.com/office/officeart/2011/layout/CircleProcess"/>
    <dgm:cxn modelId="{BD17E9BF-8288-40B7-97DA-8E6AA268283C}" type="presParOf" srcId="{5B68AD91-B3AC-4BF8-A64C-A2B688B9F40F}" destId="{5BDC3C64-6EB1-4640-9578-66B4D07F1F5B}" srcOrd="0" destOrd="0" presId="urn:microsoft.com/office/officeart/2011/layout/CircleProcess"/>
    <dgm:cxn modelId="{3E74126D-9F07-4D83-AE13-44390AB19C45}" type="presParOf" srcId="{72F42D15-85BE-44EB-AF6B-70B6D7CAE795}" destId="{5745ED45-EC79-4C6E-97E4-BBB41A203E58}" srcOrd="4" destOrd="0" presId="urn:microsoft.com/office/officeart/2011/layout/CircleProcess"/>
    <dgm:cxn modelId="{6D8EDBD5-3E62-4BFE-BE3D-045954583E99}" type="presParOf" srcId="{5745ED45-EC79-4C6E-97E4-BBB41A203E58}" destId="{4A36CD08-FB7C-4C76-803F-24B7B91F5657}" srcOrd="0" destOrd="0" presId="urn:microsoft.com/office/officeart/2011/layout/CircleProcess"/>
    <dgm:cxn modelId="{7099049B-FBEA-440D-B501-3A59CD77AE67}" type="presParOf" srcId="{72F42D15-85BE-44EB-AF6B-70B6D7CAE795}" destId="{17C5AA28-8B1B-4DC2-BD82-ACC0741EC225}" srcOrd="5" destOrd="0" presId="urn:microsoft.com/office/officeart/2011/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4F02F-9A1B-48D1-8F35-B818F78EBF7C}">
      <dsp:nvSpPr>
        <dsp:cNvPr id="0" name=""/>
        <dsp:cNvSpPr/>
      </dsp:nvSpPr>
      <dsp:spPr>
        <a:xfrm>
          <a:off x="4279022" y="774446"/>
          <a:ext cx="2051897" cy="20518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4D35-8F20-44F8-AF16-E13F37226821}">
      <dsp:nvSpPr>
        <dsp:cNvPr id="0" name=""/>
        <dsp:cNvSpPr/>
      </dsp:nvSpPr>
      <dsp:spPr>
        <a:xfrm>
          <a:off x="4347388" y="842853"/>
          <a:ext cx="1914709" cy="19150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CN" sz="2200" kern="1200" dirty="0" smtClean="0"/>
            <a:t>Teacher</a:t>
          </a:r>
          <a:r>
            <a:rPr lang="zh-CN" altLang="en-US" sz="2200" kern="1200" dirty="0" smtClean="0"/>
            <a:t>无参构造方法</a:t>
          </a:r>
          <a:endParaRPr lang="zh-CN" altLang="en-US" sz="2200" kern="1200" dirty="0"/>
        </a:p>
      </dsp:txBody>
      <dsp:txXfrm>
        <a:off x="4621308" y="1116484"/>
        <a:ext cx="1367779" cy="1367791"/>
      </dsp:txXfrm>
    </dsp:sp>
    <dsp:sp modelId="{5BDC3C64-6EB1-4640-9578-66B4D07F1F5B}">
      <dsp:nvSpPr>
        <dsp:cNvPr id="0" name=""/>
        <dsp:cNvSpPr/>
      </dsp:nvSpPr>
      <dsp:spPr>
        <a:xfrm rot="2700000">
          <a:off x="2158952" y="774217"/>
          <a:ext cx="2051965" cy="205196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6CD08-FB7C-4C76-803F-24B7B91F5657}">
      <dsp:nvSpPr>
        <dsp:cNvPr id="0" name=""/>
        <dsp:cNvSpPr/>
      </dsp:nvSpPr>
      <dsp:spPr>
        <a:xfrm>
          <a:off x="2227580" y="842853"/>
          <a:ext cx="1914709" cy="19150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CN" sz="2200" kern="1200" dirty="0" smtClean="0"/>
            <a:t>Person</a:t>
          </a:r>
          <a:r>
            <a:rPr lang="zh-CN" altLang="en-US" sz="2200" kern="1200" dirty="0" smtClean="0"/>
            <a:t>无参构造方法</a:t>
          </a:r>
          <a:endParaRPr lang="zh-CN" altLang="en-US" sz="2200" kern="1200" dirty="0"/>
        </a:p>
      </dsp:txBody>
      <dsp:txXfrm>
        <a:off x="2501045" y="1116484"/>
        <a:ext cx="1367779" cy="13677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0B722288-2E86-4D9B-809C-496BB8AE57CF}" type="slidenum">
              <a:rPr lang="pt-PT" altLang="zh-CN"/>
              <a:pPr>
                <a:defRPr/>
              </a:pPr>
              <a:t>‹#›</a:t>
            </a:fld>
            <a:endParaRPr lang="pt-PT" altLang="zh-CN"/>
          </a:p>
        </p:txBody>
      </p:sp>
    </p:spTree>
    <p:extLst>
      <p:ext uri="{BB962C8B-B14F-4D97-AF65-F5344CB8AC3E}">
        <p14:creationId xmlns:p14="http://schemas.microsoft.com/office/powerpoint/2010/main" val="411988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18436"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35856A2-F468-412F-B413-11004BD31613}" type="slidenum">
              <a:rPr lang="pt-PT" altLang="zh-CN"/>
              <a:pPr>
                <a:defRPr/>
              </a:pPr>
              <a:t>‹#›</a:t>
            </a:fld>
            <a:endParaRPr lang="pt-PT" altLang="zh-CN"/>
          </a:p>
        </p:txBody>
      </p:sp>
    </p:spTree>
    <p:extLst>
      <p:ext uri="{BB962C8B-B14F-4D97-AF65-F5344CB8AC3E}">
        <p14:creationId xmlns:p14="http://schemas.microsoft.com/office/powerpoint/2010/main" val="294213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baidu.com/view/3418860.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Eclipse</a:t>
            </a:r>
            <a:r>
              <a:rPr lang="zh-CN" altLang="en-US" dirty="0" smtClean="0"/>
              <a:t>中安装</a:t>
            </a:r>
            <a:r>
              <a:rPr lang="en-US" altLang="zh-CN" dirty="0" smtClean="0"/>
              <a:t>JD</a:t>
            </a:r>
            <a:r>
              <a:rPr lang="zh-CN" altLang="en-US" dirty="0" smtClean="0"/>
              <a:t>反编译插件</a:t>
            </a:r>
            <a:endParaRPr lang="en-US" altLang="zh-CN" dirty="0" smtClean="0"/>
          </a:p>
          <a:p>
            <a:r>
              <a:rPr lang="zh-CN" altLang="en-US" dirty="0" smtClean="0"/>
              <a:t>参考网址：</a:t>
            </a:r>
            <a:endParaRPr lang="en-US" altLang="zh-CN" dirty="0" smtClean="0"/>
          </a:p>
          <a:p>
            <a:r>
              <a:rPr lang="en-US" altLang="zh-CN" dirty="0" smtClean="0"/>
              <a:t>http://jingyan.baidu.com/article/fc07f9896da51512ffe5198a.html</a:t>
            </a:r>
          </a:p>
          <a:p>
            <a:r>
              <a:rPr lang="en-US" altLang="zh-CN" dirty="0" smtClean="0"/>
              <a:t>http://blog.csdn.net/faithmy509/article/details/44494313</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a:t>
            </a:fld>
            <a:endParaRPr lang="pt-PT" altLang="zh-CN"/>
          </a:p>
        </p:txBody>
      </p:sp>
    </p:spTree>
    <p:extLst>
      <p:ext uri="{BB962C8B-B14F-4D97-AF65-F5344CB8AC3E}">
        <p14:creationId xmlns:p14="http://schemas.microsoft.com/office/powerpoint/2010/main" val="413673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16</a:t>
            </a:fld>
            <a:endParaRPr lang="pt-PT" altLang="zh-CN"/>
          </a:p>
        </p:txBody>
      </p:sp>
    </p:spTree>
    <p:extLst>
      <p:ext uri="{BB962C8B-B14F-4D97-AF65-F5344CB8AC3E}">
        <p14:creationId xmlns:p14="http://schemas.microsoft.com/office/powerpoint/2010/main" val="92067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Arial" charset="0"/>
                <a:ea typeface="+mn-ea"/>
                <a:cs typeface="+mn-cs"/>
              </a:rPr>
              <a:t>什么是动态链接呢？当父类中的一个方法只有在父类中定义而在子类中没有重写的情况下，才可以被父类类型的引用调用； 对于父类中定义的方法，如果子类中重写了该方法，那么父类类型的引用将会调用子类中的这个方法，这就是动态连接</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20</a:t>
            </a:fld>
            <a:endParaRPr lang="pt-PT" altLang="zh-CN"/>
          </a:p>
        </p:txBody>
      </p:sp>
    </p:spTree>
    <p:extLst>
      <p:ext uri="{BB962C8B-B14F-4D97-AF65-F5344CB8AC3E}">
        <p14:creationId xmlns:p14="http://schemas.microsoft.com/office/powerpoint/2010/main" val="1107511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92075" y="744538"/>
            <a:ext cx="6610350" cy="3719512"/>
          </a:xfrm>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包含了抽象方法的一个类叫作“抽象类”。如果一个类里包含了一个或多个抽象方法，类就必须指定成</a:t>
            </a:r>
          </a:p>
          <a:p>
            <a:r>
              <a:rPr lang="en-US" altLang="zh-CN" smtClean="0">
                <a:latin typeface="Arial" pitchFamily="34" charset="0"/>
              </a:rPr>
              <a:t>abstract</a:t>
            </a:r>
            <a:r>
              <a:rPr lang="zh-CN" altLang="en-US" smtClean="0">
                <a:latin typeface="Arial" pitchFamily="34" charset="0"/>
              </a:rPr>
              <a:t>（抽象）。“抽象方法”</a:t>
            </a:r>
            <a:r>
              <a:rPr lang="en-US" altLang="zh-CN" smtClean="0">
                <a:latin typeface="Arial" pitchFamily="34" charset="0"/>
              </a:rPr>
              <a:t>,</a:t>
            </a:r>
            <a:r>
              <a:rPr lang="zh-CN" altLang="en-US" smtClean="0">
                <a:latin typeface="Arial" pitchFamily="34" charset="0"/>
              </a:rPr>
              <a:t>属于一种不完整的方法，只含有一个声明，没有方法主体。下面是抽象方法声明时采用的语法：</a:t>
            </a:r>
          </a:p>
          <a:p>
            <a:r>
              <a:rPr lang="en-US" altLang="zh-CN" smtClean="0">
                <a:latin typeface="Arial" pitchFamily="34" charset="0"/>
              </a:rPr>
              <a:t>abstract void f();</a:t>
            </a:r>
          </a:p>
          <a:p>
            <a:endParaRPr lang="zh-CN" altLang="en-US" smtClean="0">
              <a:latin typeface="Arial" pitchFamily="34" charset="0"/>
            </a:endParaRP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D219C90-A868-413A-A542-3AD43852E100}" type="slidenum">
              <a:rPr lang="pt-PT" altLang="zh-CN" sz="1200" smtClean="0">
                <a:solidFill>
                  <a:schemeClr val="tx1"/>
                </a:solidFill>
              </a:rPr>
              <a:pPr eaLnBrk="1" hangingPunct="1"/>
              <a:t>22</a:t>
            </a:fld>
            <a:endParaRPr lang="pt-PT" altLang="zh-CN" sz="1200" smtClean="0">
              <a:solidFill>
                <a:schemeClr val="tx1"/>
              </a:solidFill>
            </a:endParaRPr>
          </a:p>
        </p:txBody>
      </p:sp>
    </p:spTree>
    <p:extLst>
      <p:ext uri="{BB962C8B-B14F-4D97-AF65-F5344CB8AC3E}">
        <p14:creationId xmlns:p14="http://schemas.microsoft.com/office/powerpoint/2010/main" val="2828255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2075" y="744538"/>
            <a:ext cx="6610350" cy="3719512"/>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如果从一个抽象类继承，而且想生成新类型的一个对象，就必须为基础类中的所有抽象方法提供方法定义。</a:t>
            </a:r>
          </a:p>
          <a:p>
            <a:r>
              <a:rPr lang="zh-CN" altLang="en-US" dirty="0" smtClean="0">
                <a:latin typeface="Arial" pitchFamily="34" charset="0"/>
              </a:rPr>
              <a:t>如果不这样做（完全可以选择不做），则衍生类也会是抽象的，而且编译器会强迫我们用</a:t>
            </a:r>
            <a:r>
              <a:rPr lang="en-US" altLang="zh-CN" dirty="0" smtClean="0">
                <a:latin typeface="Arial" pitchFamily="34" charset="0"/>
              </a:rPr>
              <a:t>abstract </a:t>
            </a:r>
            <a:r>
              <a:rPr lang="zh-CN" altLang="en-US" dirty="0" smtClean="0">
                <a:latin typeface="Arial" pitchFamily="34" charset="0"/>
              </a:rPr>
              <a:t>关键字标志那个类的“抽象”本质。</a:t>
            </a:r>
          </a:p>
          <a:p>
            <a:r>
              <a:rPr lang="zh-CN" altLang="en-US" dirty="0" smtClean="0">
                <a:latin typeface="Arial" pitchFamily="34" charset="0"/>
              </a:rPr>
              <a:t>即使不包括任何</a:t>
            </a:r>
            <a:r>
              <a:rPr lang="en-US" altLang="zh-CN" dirty="0" smtClean="0">
                <a:latin typeface="Arial" pitchFamily="34" charset="0"/>
              </a:rPr>
              <a:t>abstract </a:t>
            </a:r>
            <a:r>
              <a:rPr lang="zh-CN" altLang="en-US" dirty="0" smtClean="0">
                <a:latin typeface="Arial" pitchFamily="34" charset="0"/>
              </a:rPr>
              <a:t>方法，亦可将一个类声明成“抽象类”。如果一个类没必要拥有任何抽象方法，而且我们想禁止那个类的所有实例，这种能力就会显得非常有用。</a:t>
            </a:r>
          </a:p>
          <a:p>
            <a:endParaRPr lang="zh-CN" altLang="en-US" dirty="0" smtClean="0">
              <a:latin typeface="Arial"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EF79A51-D565-47B4-8746-3077FA4BC890}" type="slidenum">
              <a:rPr lang="pt-PT" altLang="zh-CN" sz="1200" smtClean="0">
                <a:solidFill>
                  <a:schemeClr val="tx1"/>
                </a:solidFill>
              </a:rPr>
              <a:pPr eaLnBrk="1" hangingPunct="1"/>
              <a:t>23</a:t>
            </a:fld>
            <a:endParaRPr lang="pt-PT" altLang="zh-CN" sz="1200" smtClean="0">
              <a:solidFill>
                <a:schemeClr val="tx1"/>
              </a:solidFill>
            </a:endParaRPr>
          </a:p>
        </p:txBody>
      </p:sp>
    </p:spTree>
    <p:extLst>
      <p:ext uri="{BB962C8B-B14F-4D97-AF65-F5344CB8AC3E}">
        <p14:creationId xmlns:p14="http://schemas.microsoft.com/office/powerpoint/2010/main" val="79496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24</a:t>
            </a:fld>
            <a:endParaRPr lang="pt-PT" altLang="zh-CN" sz="1200" smtClean="0">
              <a:solidFill>
                <a:schemeClr val="tx1"/>
              </a:solidFill>
            </a:endParaRPr>
          </a:p>
        </p:txBody>
      </p:sp>
    </p:spTree>
    <p:extLst>
      <p:ext uri="{BB962C8B-B14F-4D97-AF65-F5344CB8AC3E}">
        <p14:creationId xmlns:p14="http://schemas.microsoft.com/office/powerpoint/2010/main" val="2173836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normAutofit/>
          </a:bodyPr>
          <a:lstStyle/>
          <a:p>
            <a:r>
              <a:rPr lang="en-US" altLang="zh-CN" dirty="0" smtClean="0"/>
              <a:t>Java</a:t>
            </a:r>
            <a:r>
              <a:rPr lang="zh-CN" altLang="en-US" dirty="0" smtClean="0"/>
              <a:t>中接口和抽象类的区别</a:t>
            </a:r>
            <a:endParaRPr lang="en-US" altLang="zh-CN" dirty="0" smtClean="0"/>
          </a:p>
          <a:p>
            <a:r>
              <a:rPr lang="zh-CN" altLang="en-US" dirty="0" smtClean="0"/>
              <a:t>参考资料：</a:t>
            </a:r>
            <a:endParaRPr lang="en-US" altLang="zh-CN" dirty="0" smtClean="0"/>
          </a:p>
          <a:p>
            <a:pPr lvl="1"/>
            <a:r>
              <a:rPr lang="en-US" altLang="zh-CN" dirty="0" smtClean="0">
                <a:hlinkClick r:id="rId3"/>
              </a:rPr>
              <a:t>http://baike.baidu.com/view/3418860.htm</a:t>
            </a:r>
            <a:endParaRPr lang="en-US" altLang="zh-CN" dirty="0" smtClean="0"/>
          </a:p>
          <a:p>
            <a:pPr lvl="1"/>
            <a:r>
              <a:rPr lang="en-US" altLang="zh-CN" smtClean="0"/>
              <a:t>http://zh.wikipedia.org/wiki/%E6%8E%A5%E5%8F%A3_(Java)#.E5.8F.83.E8.80.83.E6.96.87.E7.8D.BB</a:t>
            </a:r>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26</a:t>
            </a:fld>
            <a:endParaRPr lang="pt-PT" altLang="zh-CN"/>
          </a:p>
        </p:txBody>
      </p:sp>
    </p:spTree>
    <p:extLst>
      <p:ext uri="{BB962C8B-B14F-4D97-AF65-F5344CB8AC3E}">
        <p14:creationId xmlns:p14="http://schemas.microsoft.com/office/powerpoint/2010/main" val="208274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27</a:t>
            </a:fld>
            <a:endParaRPr lang="pt-PT" altLang="zh-CN" sz="1200" smtClean="0">
              <a:solidFill>
                <a:schemeClr val="tx1"/>
              </a:solidFill>
            </a:endParaRPr>
          </a:p>
        </p:txBody>
      </p:sp>
    </p:spTree>
    <p:extLst>
      <p:ext uri="{BB962C8B-B14F-4D97-AF65-F5344CB8AC3E}">
        <p14:creationId xmlns:p14="http://schemas.microsoft.com/office/powerpoint/2010/main" val="3284452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val="3582303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每个类只能拥有一个超类，但却可以实现多个接口</a:t>
            </a: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D8FFA03-29EC-493B-9AB5-7386C37FEFC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373060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2075" y="744538"/>
            <a:ext cx="6610350" cy="3719512"/>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中心思想：</a:t>
            </a:r>
            <a:endParaRPr lang="en-US" altLang="zh-CN" dirty="0" smtClean="0">
              <a:latin typeface="Arial" panose="020B0604020202020204" pitchFamily="34" charset="0"/>
            </a:endParaRPr>
          </a:p>
          <a:p>
            <a:r>
              <a:rPr lang="zh-CN" altLang="en-US" dirty="0" smtClean="0">
                <a:latin typeface="Arial" panose="020B0604020202020204" pitchFamily="34" charset="0"/>
              </a:rPr>
              <a:t> 什么是继承</a:t>
            </a:r>
            <a:endParaRPr lang="en-US" altLang="zh-CN" dirty="0" smtClean="0">
              <a:latin typeface="Arial" panose="020B0604020202020204" pitchFamily="34" charset="0"/>
            </a:endParaRPr>
          </a:p>
          <a:p>
            <a:r>
              <a:rPr lang="zh-CN" altLang="en-US" dirty="0" smtClean="0">
                <a:latin typeface="Arial" panose="020B0604020202020204" pitchFamily="34" charset="0"/>
              </a:rPr>
              <a:t> 继承的目的</a:t>
            </a:r>
            <a:endParaRPr lang="en-US" altLang="zh-CN" dirty="0" smtClean="0">
              <a:latin typeface="Arial" panose="020B0604020202020204" pitchFamily="34" charset="0"/>
            </a:endParaRPr>
          </a:p>
          <a:p>
            <a:r>
              <a:rPr lang="zh-CN" altLang="en-US" dirty="0" smtClean="0">
                <a:latin typeface="Arial" panose="020B0604020202020204" pitchFamily="34" charset="0"/>
              </a:rPr>
              <a:t> 怎么实现继承</a:t>
            </a:r>
          </a:p>
          <a:p>
            <a:endParaRPr lang="zh-CN" altLang="en-US" dirty="0" smtClean="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9280FE-89BD-48E9-85D0-22CC28F23654}" type="slidenum">
              <a:rPr lang="pt-PT" altLang="zh-CN"/>
              <a:pPr>
                <a:spcBef>
                  <a:spcPct val="0"/>
                </a:spcBef>
              </a:pPr>
              <a:t>30</a:t>
            </a:fld>
            <a:endParaRPr lang="pt-PT" altLang="zh-CN"/>
          </a:p>
        </p:txBody>
      </p:sp>
    </p:spTree>
    <p:extLst>
      <p:ext uri="{BB962C8B-B14F-4D97-AF65-F5344CB8AC3E}">
        <p14:creationId xmlns:p14="http://schemas.microsoft.com/office/powerpoint/2010/main" val="348074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688894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  </a:t>
            </a:r>
            <a:r>
              <a:rPr lang="zh-CN" altLang="en-US" dirty="0" smtClean="0"/>
              <a:t>比较值是否相等</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33</a:t>
            </a:fld>
            <a:endParaRPr lang="pt-PT" altLang="zh-CN"/>
          </a:p>
        </p:txBody>
      </p:sp>
    </p:spTree>
    <p:extLst>
      <p:ext uri="{BB962C8B-B14F-4D97-AF65-F5344CB8AC3E}">
        <p14:creationId xmlns:p14="http://schemas.microsoft.com/office/powerpoint/2010/main" val="3455084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Object</a:t>
            </a:r>
            <a:r>
              <a:rPr lang="zh-CN" altLang="en-US" dirty="0" smtClean="0"/>
              <a:t>中的</a:t>
            </a:r>
            <a:r>
              <a:rPr lang="en-US" altLang="zh-CN" dirty="0" smtClean="0"/>
              <a:t>equals</a:t>
            </a:r>
            <a:r>
              <a:rPr lang="zh-CN" altLang="en-US" dirty="0" smtClean="0"/>
              <a:t>方法 是说两个对象是否具有相同的引用</a:t>
            </a:r>
            <a:endParaRPr lang="en-US" altLang="zh-CN" dirty="0" smtClean="0"/>
          </a:p>
          <a:p>
            <a:r>
              <a:rPr lang="en-US" altLang="zh-CN" dirty="0" smtClean="0"/>
              <a:t>String</a:t>
            </a:r>
            <a:r>
              <a:rPr lang="zh-CN" altLang="en-US" dirty="0" smtClean="0"/>
              <a:t>中重写了</a:t>
            </a:r>
            <a:r>
              <a:rPr lang="en-US" altLang="zh-CN" dirty="0" smtClean="0"/>
              <a:t>equals</a:t>
            </a:r>
            <a:r>
              <a:rPr lang="zh-CN" altLang="en-US" dirty="0" smtClean="0"/>
              <a:t>方法，判断对象的值是否相同</a:t>
            </a:r>
            <a:endParaRPr lang="en-US" altLang="zh-CN" dirty="0" smtClean="0"/>
          </a:p>
          <a:p>
            <a:r>
              <a:rPr lang="en-US" altLang="zh-CN" dirty="0" smtClean="0"/>
              <a:t>== </a:t>
            </a:r>
            <a:r>
              <a:rPr lang="zh-CN" altLang="en-US" dirty="0" smtClean="0"/>
              <a:t>判断地址是否相同</a:t>
            </a:r>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37</a:t>
            </a:fld>
            <a:endParaRPr lang="pt-PT" altLang="zh-CN"/>
          </a:p>
        </p:txBody>
      </p:sp>
    </p:spTree>
    <p:extLst>
      <p:ext uri="{BB962C8B-B14F-4D97-AF65-F5344CB8AC3E}">
        <p14:creationId xmlns:p14="http://schemas.microsoft.com/office/powerpoint/2010/main" val="1901422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42</a:t>
            </a:fld>
            <a:endParaRPr lang="pt-PT" altLang="zh-CN" sz="1200" smtClean="0">
              <a:solidFill>
                <a:schemeClr val="tx1"/>
              </a:solidFill>
            </a:endParaRPr>
          </a:p>
        </p:txBody>
      </p:sp>
    </p:spTree>
    <p:extLst>
      <p:ext uri="{BB962C8B-B14F-4D97-AF65-F5344CB8AC3E}">
        <p14:creationId xmlns:p14="http://schemas.microsoft.com/office/powerpoint/2010/main" val="271925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92075" y="744538"/>
            <a:ext cx="6610350" cy="3719512"/>
          </a:xfrm>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中心思想：</a:t>
            </a:r>
            <a:endParaRPr lang="en-US" altLang="zh-CN" smtClean="0">
              <a:latin typeface="Arial" pitchFamily="34" charset="0"/>
            </a:endParaRPr>
          </a:p>
          <a:p>
            <a:r>
              <a:rPr lang="zh-CN" altLang="en-US" smtClean="0">
                <a:latin typeface="Arial" pitchFamily="34" charset="0"/>
              </a:rPr>
              <a:t> 什么是继承</a:t>
            </a:r>
            <a:endParaRPr lang="en-US" altLang="zh-CN" smtClean="0">
              <a:latin typeface="Arial" pitchFamily="34" charset="0"/>
            </a:endParaRPr>
          </a:p>
          <a:p>
            <a:r>
              <a:rPr lang="zh-CN" altLang="en-US" smtClean="0">
                <a:latin typeface="Arial" pitchFamily="34" charset="0"/>
              </a:rPr>
              <a:t> 继承的目的</a:t>
            </a:r>
            <a:endParaRPr lang="en-US" altLang="zh-CN" smtClean="0">
              <a:latin typeface="Arial" pitchFamily="34" charset="0"/>
            </a:endParaRPr>
          </a:p>
          <a:p>
            <a:r>
              <a:rPr lang="zh-CN" altLang="en-US" smtClean="0">
                <a:latin typeface="Arial" pitchFamily="34" charset="0"/>
              </a:rPr>
              <a:t> 怎么实现继承</a:t>
            </a:r>
          </a:p>
          <a:p>
            <a:endParaRPr lang="zh-CN" altLang="en-US" smtClean="0">
              <a:latin typeface="Arial"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0989F9C4-DA95-4DBB-95FF-68FAED5A8877}"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37610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2075" y="744538"/>
            <a:ext cx="6610350" cy="3719512"/>
          </a:xfrm>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7AA28574-9455-4BF9-BFA6-93DEAC528A3B}" type="slidenum">
              <a:rPr lang="pt-PT" altLang="zh-CN" sz="1200" smtClean="0">
                <a:solidFill>
                  <a:schemeClr val="tx1"/>
                </a:solidFill>
              </a:rPr>
              <a:pPr eaLnBrk="1" hangingPunct="1"/>
              <a:t>4</a:t>
            </a:fld>
            <a:endParaRPr lang="pt-PT" altLang="zh-CN" sz="1200" smtClean="0">
              <a:solidFill>
                <a:schemeClr val="tx1"/>
              </a:solidFill>
            </a:endParaRPr>
          </a:p>
        </p:txBody>
      </p:sp>
    </p:spTree>
    <p:extLst>
      <p:ext uri="{BB962C8B-B14F-4D97-AF65-F5344CB8AC3E}">
        <p14:creationId xmlns:p14="http://schemas.microsoft.com/office/powerpoint/2010/main" val="18259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smtClean="0"/>
              <a:t>Eclipse</a:t>
            </a:r>
            <a:r>
              <a:rPr lang="zh-CN" altLang="en-US" dirty="0" smtClean="0"/>
              <a:t>中安装</a:t>
            </a:r>
            <a:r>
              <a:rPr lang="en-US" altLang="zh-CN" dirty="0" smtClean="0"/>
              <a:t>JD</a:t>
            </a:r>
            <a:r>
              <a:rPr lang="zh-CN" altLang="en-US" dirty="0" smtClean="0"/>
              <a:t>反编译插件（参考网址）</a:t>
            </a:r>
          </a:p>
          <a:p>
            <a:pPr lvl="1">
              <a:lnSpc>
                <a:spcPct val="150000"/>
              </a:lnSpc>
            </a:pPr>
            <a:r>
              <a:rPr lang="en-US" altLang="zh-CN" dirty="0" smtClean="0"/>
              <a:t>http://jingyan.baidu.com/article/fc07f9896da51512ffe5198a.html</a:t>
            </a:r>
          </a:p>
          <a:p>
            <a:pPr lvl="1">
              <a:lnSpc>
                <a:spcPct val="150000"/>
              </a:lnSpc>
            </a:pPr>
            <a:r>
              <a:rPr lang="en-US" altLang="zh-CN" dirty="0" smtClean="0"/>
              <a:t>http://blog.csdn.net/faithmy509/article/details/44494313</a:t>
            </a:r>
          </a:p>
          <a:p>
            <a:endParaRPr lang="zh-CN" altLang="en-US" dirty="0"/>
          </a:p>
        </p:txBody>
      </p:sp>
      <p:sp>
        <p:nvSpPr>
          <p:cNvPr id="4" name="灯片编号占位符 3"/>
          <p:cNvSpPr>
            <a:spLocks noGrp="1"/>
          </p:cNvSpPr>
          <p:nvPr>
            <p:ph type="sldNum" sz="quarter" idx="10"/>
          </p:nvPr>
        </p:nvSpPr>
        <p:spPr/>
        <p:txBody>
          <a:bodyPr/>
          <a:lstStyle/>
          <a:p>
            <a:pPr>
              <a:defRPr/>
            </a:pPr>
            <a:fld id="{935856A2-F468-412F-B413-11004BD31613}" type="slidenum">
              <a:rPr lang="pt-PT" altLang="zh-CN" smtClean="0"/>
              <a:pPr>
                <a:defRPr/>
              </a:pPr>
              <a:t>5</a:t>
            </a:fld>
            <a:endParaRPr lang="pt-PT" altLang="zh-CN"/>
          </a:p>
        </p:txBody>
      </p:sp>
    </p:spTree>
    <p:extLst>
      <p:ext uri="{BB962C8B-B14F-4D97-AF65-F5344CB8AC3E}">
        <p14:creationId xmlns:p14="http://schemas.microsoft.com/office/powerpoint/2010/main" val="322865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92075" y="744538"/>
            <a:ext cx="6610350" cy="3719512"/>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7F98745-EE26-449A-A1A1-A72AC37272F1}" type="slidenum">
              <a:rPr lang="pt-PT" altLang="zh-CN" sz="1200" smtClean="0">
                <a:solidFill>
                  <a:schemeClr val="tx1"/>
                </a:solidFill>
              </a:rPr>
              <a:pPr eaLnBrk="1" hangingPunct="1"/>
              <a:t>7</a:t>
            </a:fld>
            <a:endParaRPr lang="pt-PT" altLang="zh-CN" sz="1200" smtClean="0">
              <a:solidFill>
                <a:schemeClr val="tx1"/>
              </a:solidFill>
            </a:endParaRPr>
          </a:p>
        </p:txBody>
      </p:sp>
    </p:spTree>
    <p:extLst>
      <p:ext uri="{BB962C8B-B14F-4D97-AF65-F5344CB8AC3E}">
        <p14:creationId xmlns:p14="http://schemas.microsoft.com/office/powerpoint/2010/main" val="306958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AB08716-3E45-4B03-A6AE-652A96D14BAB}" type="slidenum">
              <a:rPr lang="pt-PT" altLang="zh-CN" sz="1200" smtClean="0">
                <a:solidFill>
                  <a:schemeClr val="tx1"/>
                </a:solidFill>
              </a:rPr>
              <a:pPr eaLnBrk="1" hangingPunct="1"/>
              <a:t>10</a:t>
            </a:fld>
            <a:endParaRPr lang="pt-PT" altLang="zh-CN" sz="1200" smtClean="0">
              <a:solidFill>
                <a:schemeClr val="tx1"/>
              </a:solidFill>
            </a:endParaRPr>
          </a:p>
        </p:txBody>
      </p:sp>
    </p:spTree>
    <p:extLst>
      <p:ext uri="{BB962C8B-B14F-4D97-AF65-F5344CB8AC3E}">
        <p14:creationId xmlns:p14="http://schemas.microsoft.com/office/powerpoint/2010/main" val="376395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1910A295-7424-48C9-A636-5BB46C5BBBFE}"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257829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A439179-71D4-4FFC-AD61-63CD3721D543}" type="slidenum">
              <a:rPr lang="pt-PT" altLang="zh-CN" sz="1200" smtClean="0">
                <a:solidFill>
                  <a:schemeClr val="tx1"/>
                </a:solidFill>
              </a:rPr>
              <a:pPr eaLnBrk="1" hangingPunct="1"/>
              <a:t>14</a:t>
            </a:fld>
            <a:endParaRPr lang="pt-PT" altLang="zh-CN" sz="1200" smtClean="0">
              <a:solidFill>
                <a:schemeClr val="tx1"/>
              </a:solidFill>
            </a:endParaRPr>
          </a:p>
        </p:txBody>
      </p:sp>
    </p:spTree>
    <p:extLst>
      <p:ext uri="{BB962C8B-B14F-4D97-AF65-F5344CB8AC3E}">
        <p14:creationId xmlns:p14="http://schemas.microsoft.com/office/powerpoint/2010/main" val="263900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43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231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238117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8525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34594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8371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第六章  类的继承</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bwMode="auto">
          <a:xfrm>
            <a:off x="1928131" y="1190629"/>
            <a:ext cx="3729036" cy="4400550"/>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Person {</a:t>
            </a:r>
          </a:p>
          <a:p>
            <a:pPr eaLnBrk="1" hangingPunct="1">
              <a:defRPr/>
            </a:pPr>
            <a:r>
              <a:rPr lang="en-US" altLang="zh-CN" dirty="0">
                <a:solidFill>
                  <a:schemeClr val="tx1"/>
                </a:solidFill>
                <a:ea typeface="宋体" pitchFamily="2" charset="-122"/>
              </a:rPr>
              <a:t>     private String  name;</a:t>
            </a:r>
          </a:p>
          <a:p>
            <a:pPr eaLnBrk="1" hangingPunct="1">
              <a:defRPr/>
            </a:pPr>
            <a:r>
              <a:rPr lang="en-US" altLang="zh-CN" dirty="0">
                <a:solidFill>
                  <a:schemeClr val="tx1"/>
                </a:solidFill>
                <a:ea typeface="宋体" pitchFamily="2" charset="-122"/>
              </a:rPr>
              <a:t>     private String sex;</a:t>
            </a:r>
          </a:p>
          <a:p>
            <a:pPr eaLnBrk="1" hangingPunct="1">
              <a:defRPr/>
            </a:pPr>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Person(String name){</a:t>
            </a:r>
          </a:p>
          <a:p>
            <a:pPr eaLnBrk="1" hangingPunct="1">
              <a:defRPr/>
            </a:pPr>
            <a:r>
              <a:rPr lang="en-US" altLang="zh-CN" dirty="0">
                <a:solidFill>
                  <a:schemeClr val="tx1"/>
                </a:solidFill>
                <a:ea typeface="宋体" pitchFamily="2" charset="-122"/>
              </a:rPr>
              <a:t>     </a:t>
            </a:r>
            <a:r>
              <a:rPr lang="zh-CN" altLang="en-US" dirty="0">
                <a:solidFill>
                  <a:schemeClr val="tx1"/>
                </a:solidFill>
                <a:ea typeface="宋体" pitchFamily="2" charset="-122"/>
              </a:rPr>
              <a:t>    </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display(){</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6" name="TextBox 15"/>
          <p:cNvSpPr txBox="1"/>
          <p:nvPr/>
        </p:nvSpPr>
        <p:spPr bwMode="auto">
          <a:xfrm>
            <a:off x="6062662" y="1188035"/>
            <a:ext cx="3755195" cy="440120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Teacher extends Person {</a:t>
            </a:r>
          </a:p>
          <a:p>
            <a:pPr eaLnBrk="1" hangingPunct="1">
              <a:defRPr/>
            </a:pPr>
            <a:r>
              <a:rPr lang="en-US" altLang="zh-CN" dirty="0">
                <a:solidFill>
                  <a:schemeClr val="tx1"/>
                </a:solidFill>
                <a:ea typeface="宋体" pitchFamily="2" charset="-122"/>
              </a:rPr>
              <a:t>     private String  address;</a:t>
            </a:r>
          </a:p>
          <a:p>
            <a:pPr eaLnBrk="1" hangingPunct="1">
              <a:defRPr/>
            </a:pPr>
            <a:r>
              <a:rPr lang="en-US" altLang="zh-CN" dirty="0">
                <a:solidFill>
                  <a:schemeClr val="tx1"/>
                </a:solidFill>
                <a:ea typeface="宋体" pitchFamily="2" charset="-122"/>
              </a:rPr>
              <a:t>     private String major;</a:t>
            </a:r>
          </a:p>
          <a:p>
            <a:pPr eaLnBrk="1" hangingPunct="1">
              <a:defRPr/>
            </a:pPr>
            <a:r>
              <a:rPr lang="en-US" altLang="zh-CN" dirty="0">
                <a:solidFill>
                  <a:schemeClr val="tx1"/>
                </a:solidFill>
                <a:ea typeface="宋体" pitchFamily="2" charset="-122"/>
              </a:rPr>
              <a:t>     private double salary;</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a:t>
            </a:r>
            <a:r>
              <a:rPr lang="en-US" altLang="zh-CN" dirty="0" err="1">
                <a:solidFill>
                  <a:schemeClr val="tx1"/>
                </a:solidFill>
                <a:ea typeface="宋体" pitchFamily="2" charset="-122"/>
              </a:rPr>
              <a:t>displayEx</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r>
              <a:rPr lang="en-US" altLang="zh-CN" dirty="0" smtClean="0">
                <a:solidFill>
                  <a:schemeClr val="tx1"/>
                </a:solidFill>
                <a:ea typeface="宋体" pitchFamily="2" charset="-122"/>
              </a:rPr>
              <a:t>}</a:t>
            </a:r>
          </a:p>
          <a:p>
            <a:pPr eaLnBrk="1" hangingPunct="1">
              <a:defRPr/>
            </a:pPr>
            <a:endParaRPr lang="en-US" altLang="zh-CN" dirty="0">
              <a:solidFill>
                <a:schemeClr val="tx1"/>
              </a:solidFill>
              <a:ea typeface="宋体" pitchFamily="2" charset="-122"/>
            </a:endParaRPr>
          </a:p>
          <a:p>
            <a:pPr eaLnBrk="1" hangingPunct="1">
              <a:defRPr/>
            </a:pPr>
            <a:endParaRPr lang="en-US" altLang="zh-CN" dirty="0">
              <a:solidFill>
                <a:schemeClr val="tx1"/>
              </a:solidFill>
              <a:ea typeface="宋体" pitchFamily="2" charset="-122"/>
            </a:endParaRPr>
          </a:p>
        </p:txBody>
      </p:sp>
      <p:sp>
        <p:nvSpPr>
          <p:cNvPr id="14338" name="标题 1"/>
          <p:cNvSpPr>
            <a:spLocks noGrp="1"/>
          </p:cNvSpPr>
          <p:nvPr>
            <p:ph type="title"/>
          </p:nvPr>
        </p:nvSpPr>
        <p:spPr/>
        <p:txBody>
          <a:bodyPr/>
          <a:lstStyle/>
          <a:p>
            <a:r>
              <a:rPr lang="zh-CN" altLang="en-US" smtClean="0"/>
              <a:t>构造方法的调用</a:t>
            </a:r>
          </a:p>
        </p:txBody>
      </p:sp>
      <p:sp>
        <p:nvSpPr>
          <p:cNvPr id="11" name="矩形 10"/>
          <p:cNvSpPr/>
          <p:nvPr/>
        </p:nvSpPr>
        <p:spPr>
          <a:xfrm>
            <a:off x="5663952" y="5180999"/>
            <a:ext cx="800219" cy="1200329"/>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7200" b="1" dirty="0">
                <a:ln w="11430"/>
                <a:solidFill>
                  <a:srgbClr val="FF0000"/>
                </a:solidFill>
                <a:effectLst>
                  <a:outerShdw blurRad="50800" dist="39000" dir="5460000" algn="tl">
                    <a:srgbClr val="000000">
                      <a:alpha val="38000"/>
                    </a:srgbClr>
                  </a:outerShdw>
                </a:effectLst>
                <a:latin typeface="Arial" charset="0"/>
              </a:rPr>
              <a:t>X</a:t>
            </a:r>
            <a:endParaRPr lang="zh-CN" altLang="en-US" sz="7200" b="1" dirty="0">
              <a:ln w="11430"/>
              <a:solidFill>
                <a:srgbClr val="FF0000"/>
              </a:solidFill>
              <a:effectLst>
                <a:outerShdw blurRad="50800" dist="39000" dir="5460000" algn="tl">
                  <a:srgbClr val="000000">
                    <a:alpha val="38000"/>
                  </a:srgbClr>
                </a:outerShdw>
              </a:effectLst>
              <a:latin typeface="Arial" charset="0"/>
            </a:endParaRPr>
          </a:p>
        </p:txBody>
      </p:sp>
      <p:sp>
        <p:nvSpPr>
          <p:cNvPr id="13" name="TextBox 12"/>
          <p:cNvSpPr txBox="1">
            <a:spLocks noChangeArrowheads="1"/>
          </p:cNvSpPr>
          <p:nvPr/>
        </p:nvSpPr>
        <p:spPr bwMode="auto">
          <a:xfrm>
            <a:off x="2291313" y="3573463"/>
            <a:ext cx="3313112" cy="1016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dirty="0">
                <a:solidFill>
                  <a:srgbClr val="FF0000"/>
                </a:solidFill>
                <a:ea typeface="宋体" pitchFamily="2" charset="-122"/>
              </a:rPr>
              <a:t>public Person(){</a:t>
            </a:r>
          </a:p>
          <a:p>
            <a:pPr eaLnBrk="1" hangingPunct="1"/>
            <a:r>
              <a:rPr lang="en-US" altLang="zh-CN" dirty="0">
                <a:solidFill>
                  <a:srgbClr val="FF0000"/>
                </a:solidFill>
                <a:ea typeface="宋体" pitchFamily="2" charset="-122"/>
              </a:rPr>
              <a:t>    ……</a:t>
            </a:r>
          </a:p>
          <a:p>
            <a:pPr eaLnBrk="1" hangingPunct="1"/>
            <a:r>
              <a:rPr lang="en-US" altLang="zh-CN" dirty="0">
                <a:solidFill>
                  <a:srgbClr val="FF0000"/>
                </a:solidFill>
                <a:ea typeface="宋体" pitchFamily="2" charset="-122"/>
              </a:rPr>
              <a:t>}</a:t>
            </a:r>
            <a:endParaRPr lang="zh-CN" altLang="en-US" dirty="0">
              <a:solidFill>
                <a:srgbClr val="FF0000"/>
              </a:solidFill>
              <a:ea typeface="宋体" pitchFamily="2" charset="-122"/>
            </a:endParaRPr>
          </a:p>
        </p:txBody>
      </p:sp>
      <p:sp>
        <p:nvSpPr>
          <p:cNvPr id="14" name="TextBox 13"/>
          <p:cNvSpPr txBox="1">
            <a:spLocks noChangeArrowheads="1"/>
          </p:cNvSpPr>
          <p:nvPr/>
        </p:nvSpPr>
        <p:spPr bwMode="auto">
          <a:xfrm>
            <a:off x="6456364" y="2708276"/>
            <a:ext cx="33115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r>
              <a:rPr lang="en-US" altLang="zh-CN" dirty="0">
                <a:solidFill>
                  <a:srgbClr val="FF0000"/>
                </a:solidFill>
                <a:ea typeface="宋体" pitchFamily="2" charset="-122"/>
              </a:rPr>
              <a:t>public Teacher(){</a:t>
            </a:r>
          </a:p>
          <a:p>
            <a:pPr eaLnBrk="1" hangingPunct="1"/>
            <a:r>
              <a:rPr lang="en-US" altLang="zh-CN" dirty="0">
                <a:solidFill>
                  <a:srgbClr val="FF0000"/>
                </a:solidFill>
                <a:ea typeface="宋体" pitchFamily="2" charset="-122"/>
              </a:rPr>
              <a:t>    </a:t>
            </a:r>
            <a:r>
              <a:rPr lang="en-US" altLang="zh-CN" b="1" u="sng" dirty="0">
                <a:solidFill>
                  <a:srgbClr val="FF0000"/>
                </a:solidFill>
                <a:ea typeface="宋体" pitchFamily="2" charset="-122"/>
              </a:rPr>
              <a:t>super("</a:t>
            </a:r>
            <a:r>
              <a:rPr lang="zh-CN" altLang="en-US" b="1" u="sng" dirty="0">
                <a:solidFill>
                  <a:srgbClr val="FF0000"/>
                </a:solidFill>
                <a:ea typeface="宋体" pitchFamily="2" charset="-122"/>
              </a:rPr>
              <a:t>张老师</a:t>
            </a:r>
            <a:r>
              <a:rPr lang="en-US" altLang="zh-CN" b="1" u="sng" dirty="0">
                <a:solidFill>
                  <a:srgbClr val="FF0000"/>
                </a:solidFill>
                <a:ea typeface="宋体" pitchFamily="2" charset="-122"/>
              </a:rPr>
              <a:t>");</a:t>
            </a:r>
          </a:p>
          <a:p>
            <a:pPr eaLnBrk="1" hangingPunct="1"/>
            <a:r>
              <a:rPr lang="en-US" altLang="zh-CN" dirty="0">
                <a:solidFill>
                  <a:srgbClr val="FF0000"/>
                </a:solidFill>
                <a:ea typeface="宋体" pitchFamily="2" charset="-122"/>
              </a:rPr>
              <a:t>    ……</a:t>
            </a:r>
          </a:p>
          <a:p>
            <a:pPr eaLnBrk="1" hangingPunct="1"/>
            <a:r>
              <a:rPr lang="en-US" altLang="zh-CN" dirty="0">
                <a:solidFill>
                  <a:srgbClr val="FF0000"/>
                </a:solidFill>
                <a:ea typeface="宋体" pitchFamily="2" charset="-122"/>
              </a:rPr>
              <a:t>}</a:t>
            </a:r>
            <a:endParaRPr lang="zh-CN" altLang="en-US"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1"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smtClean="0"/>
              <a:t>super</a:t>
            </a:r>
            <a:r>
              <a:rPr lang="zh-CN" altLang="en-US" smtClean="0"/>
              <a:t>关键字</a:t>
            </a:r>
          </a:p>
        </p:txBody>
      </p:sp>
      <p:sp>
        <p:nvSpPr>
          <p:cNvPr id="16387" name="Rectangle 3"/>
          <p:cNvSpPr>
            <a:spLocks noGrp="1"/>
          </p:cNvSpPr>
          <p:nvPr>
            <p:ph idx="1"/>
          </p:nvPr>
        </p:nvSpPr>
        <p:spPr/>
        <p:txBody>
          <a:bodyPr/>
          <a:lstStyle/>
          <a:p>
            <a:pPr>
              <a:lnSpc>
                <a:spcPct val="150000"/>
              </a:lnSpc>
            </a:pPr>
            <a:r>
              <a:rPr lang="zh-CN" altLang="en-US" dirty="0" smtClean="0"/>
              <a:t>调用父类的构造方法</a:t>
            </a:r>
          </a:p>
          <a:p>
            <a:pPr lvl="1">
              <a:lnSpc>
                <a:spcPct val="150000"/>
              </a:lnSpc>
            </a:pPr>
            <a:r>
              <a:rPr lang="zh-CN" altLang="en-US" dirty="0" smtClean="0"/>
              <a:t>使用</a:t>
            </a:r>
            <a:r>
              <a:rPr lang="en-US" altLang="zh-CN" dirty="0" smtClean="0"/>
              <a:t>super()</a:t>
            </a:r>
            <a:r>
              <a:rPr lang="zh-CN" altLang="en-US" dirty="0" smtClean="0"/>
              <a:t>、</a:t>
            </a:r>
            <a:r>
              <a:rPr lang="en-US" altLang="zh-CN" dirty="0" smtClean="0"/>
              <a:t>super(</a:t>
            </a:r>
            <a:r>
              <a:rPr lang="zh-CN" altLang="en-US" dirty="0" smtClean="0"/>
              <a:t>参数</a:t>
            </a:r>
            <a:r>
              <a:rPr lang="en-US" altLang="zh-CN" dirty="0" smtClean="0"/>
              <a:t>)</a:t>
            </a:r>
            <a:r>
              <a:rPr lang="zh-CN" altLang="en-US" dirty="0" smtClean="0"/>
              <a:t>的形式。</a:t>
            </a:r>
          </a:p>
          <a:p>
            <a:pPr lvl="1">
              <a:lnSpc>
                <a:spcPct val="150000"/>
              </a:lnSpc>
            </a:pPr>
            <a:r>
              <a:rPr lang="en-US" altLang="zh-CN" dirty="0" smtClean="0"/>
              <a:t>super</a:t>
            </a:r>
            <a:r>
              <a:rPr lang="en-US" altLang="zh-CN" dirty="0" smtClean="0"/>
              <a:t>()</a:t>
            </a:r>
            <a:r>
              <a:rPr lang="zh-CN" altLang="en-US" dirty="0"/>
              <a:t> 、</a:t>
            </a:r>
            <a:r>
              <a:rPr lang="en-US" altLang="zh-CN" dirty="0"/>
              <a:t>super(</a:t>
            </a:r>
            <a:r>
              <a:rPr lang="zh-CN" altLang="en-US" dirty="0"/>
              <a:t>参数</a:t>
            </a:r>
            <a:r>
              <a:rPr lang="en-US" altLang="zh-CN" dirty="0"/>
              <a:t>)</a:t>
            </a:r>
            <a:r>
              <a:rPr lang="zh-CN" altLang="en-US" dirty="0" smtClean="0"/>
              <a:t>调用</a:t>
            </a:r>
            <a:r>
              <a:rPr lang="zh-CN" altLang="en-US" dirty="0" smtClean="0"/>
              <a:t>只能放在子类构造方法的第一行。</a:t>
            </a:r>
          </a:p>
          <a:p>
            <a:pPr lvl="1">
              <a:lnSpc>
                <a:spcPct val="150000"/>
              </a:lnSpc>
            </a:pPr>
            <a:r>
              <a:rPr lang="zh-CN" altLang="en-US" dirty="0" smtClean="0"/>
              <a:t>子类构造方法中没有显示调用父类构造方法，则默认调用父类的无参构造方法。</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super</a:t>
            </a:r>
            <a:r>
              <a:rPr lang="zh-CN" altLang="en-US" smtClean="0"/>
              <a:t>关键字</a:t>
            </a:r>
          </a:p>
        </p:txBody>
      </p:sp>
      <p:sp>
        <p:nvSpPr>
          <p:cNvPr id="15363" name="内容占位符 2"/>
          <p:cNvSpPr>
            <a:spLocks noGrp="1"/>
          </p:cNvSpPr>
          <p:nvPr>
            <p:ph idx="1"/>
          </p:nvPr>
        </p:nvSpPr>
        <p:spPr/>
        <p:txBody>
          <a:bodyPr/>
          <a:lstStyle/>
          <a:p>
            <a:pPr>
              <a:lnSpc>
                <a:spcPct val="150000"/>
              </a:lnSpc>
            </a:pPr>
            <a:r>
              <a:rPr lang="en-US" altLang="zh-CN" dirty="0" smtClean="0"/>
              <a:t>super</a:t>
            </a:r>
            <a:r>
              <a:rPr lang="zh-CN" altLang="en-US" dirty="0" smtClean="0"/>
              <a:t>用于引用父类中的属性或方法</a:t>
            </a:r>
            <a:endParaRPr lang="en-US" altLang="zh-CN" dirty="0" smtClean="0"/>
          </a:p>
          <a:p>
            <a:pPr lvl="1">
              <a:lnSpc>
                <a:spcPct val="150000"/>
              </a:lnSpc>
            </a:pPr>
            <a:r>
              <a:rPr lang="en-US" altLang="zh-CN" dirty="0" smtClean="0"/>
              <a:t>super.</a:t>
            </a:r>
            <a:r>
              <a:rPr lang="zh-CN" altLang="en-US" dirty="0" smtClean="0"/>
              <a:t>属性、</a:t>
            </a:r>
            <a:r>
              <a:rPr lang="en-US" altLang="zh-CN" dirty="0" smtClean="0"/>
              <a:t>super.</a:t>
            </a:r>
            <a:r>
              <a:rPr lang="zh-CN" altLang="en-US" dirty="0" smtClean="0"/>
              <a:t>方法</a:t>
            </a:r>
            <a:r>
              <a:rPr lang="en-US" altLang="zh-CN" dirty="0" smtClean="0"/>
              <a:t>()</a:t>
            </a:r>
          </a:p>
          <a:p>
            <a:pPr lvl="1">
              <a:lnSpc>
                <a:spcPct val="150000"/>
              </a:lnSpc>
            </a:pPr>
            <a:r>
              <a:rPr lang="zh-CN" altLang="en-US" dirty="0" smtClean="0"/>
              <a:t>注意：子类只能访问父类中的非</a:t>
            </a:r>
            <a:r>
              <a:rPr lang="en-US" altLang="zh-CN" dirty="0" smtClean="0"/>
              <a:t>private</a:t>
            </a:r>
            <a:r>
              <a:rPr lang="zh-CN" altLang="en-US" dirty="0" smtClean="0"/>
              <a:t>（私有）类型的属性或方法。</a:t>
            </a:r>
          </a:p>
          <a:p>
            <a:pPr>
              <a:lnSpc>
                <a:spcPct val="150000"/>
              </a:lnSpc>
            </a:pPr>
            <a:endParaRPr lang="en-US" altLang="zh-CN" dirty="0" smtClean="0"/>
          </a:p>
          <a:p>
            <a:pPr>
              <a:lnSpc>
                <a:spcPct val="150000"/>
              </a:lnSpc>
            </a:pPr>
            <a:endParaRPr lang="zh-CN" altLang="en-US" dirty="0" smtClean="0"/>
          </a:p>
        </p:txBody>
      </p:sp>
      <p:sp>
        <p:nvSpPr>
          <p:cNvPr id="23556" name="Rectangle 4"/>
          <p:cNvSpPr>
            <a:spLocks noChangeArrowheads="1"/>
          </p:cNvSpPr>
          <p:nvPr/>
        </p:nvSpPr>
        <p:spPr bwMode="auto">
          <a:xfrm>
            <a:off x="2999656" y="3212678"/>
            <a:ext cx="5943600" cy="31686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ea typeface="宋体" pitchFamily="2" charset="-122"/>
              </a:rPr>
              <a:t>class Person{</a:t>
            </a:r>
          </a:p>
          <a:p>
            <a:pPr lvl="1">
              <a:defRPr/>
            </a:pPr>
            <a:r>
              <a:rPr lang="en-US" altLang="zh-CN" dirty="0">
                <a:solidFill>
                  <a:schemeClr val="tx1"/>
                </a:solidFill>
                <a:latin typeface="Arial" charset="0"/>
                <a:ea typeface="宋体" pitchFamily="2" charset="-122"/>
              </a:rPr>
              <a:t>private String name;</a:t>
            </a:r>
          </a:p>
          <a:p>
            <a:pPr lvl="1">
              <a:defRPr/>
            </a:pPr>
            <a:r>
              <a:rPr lang="en-US" altLang="zh-CN" dirty="0">
                <a:solidFill>
                  <a:schemeClr val="tx1"/>
                </a:solidFill>
                <a:latin typeface="Arial" charset="0"/>
                <a:ea typeface="宋体" pitchFamily="2" charset="-122"/>
              </a:rPr>
              <a:t>public  void display(){  }</a:t>
            </a:r>
          </a:p>
          <a:p>
            <a:pPr>
              <a:defRPr/>
            </a:pPr>
            <a:r>
              <a:rPr lang="en-US" altLang="zh-CN" dirty="0">
                <a:solidFill>
                  <a:schemeClr val="tx1"/>
                </a:solidFill>
                <a:latin typeface="Arial" charset="0"/>
                <a:ea typeface="宋体" pitchFamily="2" charset="-122"/>
              </a:rPr>
              <a:t>}</a:t>
            </a:r>
          </a:p>
          <a:p>
            <a:pPr>
              <a:defRPr/>
            </a:pPr>
            <a:r>
              <a:rPr lang="en-US" altLang="zh-CN" dirty="0">
                <a:solidFill>
                  <a:schemeClr val="tx1"/>
                </a:solidFill>
                <a:latin typeface="Arial" charset="0"/>
                <a:ea typeface="宋体" pitchFamily="2" charset="-122"/>
              </a:rPr>
              <a:t>class Teacher extends Person{</a:t>
            </a:r>
          </a:p>
          <a:p>
            <a:pPr lvl="1">
              <a:defRPr/>
            </a:pPr>
            <a:r>
              <a:rPr lang="en-US" altLang="zh-CN" dirty="0">
                <a:solidFill>
                  <a:schemeClr val="tx1"/>
                </a:solidFill>
                <a:latin typeface="Arial" charset="0"/>
                <a:ea typeface="宋体" pitchFamily="2" charset="-122"/>
              </a:rPr>
              <a:t>public void display(){</a:t>
            </a:r>
          </a:p>
          <a:p>
            <a:pPr lvl="2">
              <a:defRPr/>
            </a:pPr>
            <a:r>
              <a:rPr lang="en-US" altLang="zh-CN" dirty="0">
                <a:solidFill>
                  <a:srgbClr val="FF0000"/>
                </a:solidFill>
                <a:latin typeface="Arial" charset="0"/>
                <a:ea typeface="宋体" pitchFamily="2" charset="-122"/>
              </a:rPr>
              <a:t>super.name</a:t>
            </a:r>
            <a:r>
              <a:rPr lang="en-US" altLang="zh-CN" dirty="0">
                <a:solidFill>
                  <a:schemeClr val="tx1"/>
                </a:solidFill>
                <a:latin typeface="Arial" charset="0"/>
                <a:ea typeface="宋体" pitchFamily="2" charset="-122"/>
              </a:rPr>
              <a:t>="teacher"; </a:t>
            </a:r>
            <a:r>
              <a:rPr lang="en-US" altLang="zh-CN" dirty="0">
                <a:solidFill>
                  <a:srgbClr val="FF0000"/>
                </a:solidFill>
                <a:latin typeface="Arial" charset="0"/>
                <a:ea typeface="宋体" pitchFamily="2" charset="-122"/>
              </a:rPr>
              <a:t>//</a:t>
            </a:r>
            <a:r>
              <a:rPr lang="zh-CN" altLang="en-US" dirty="0">
                <a:solidFill>
                  <a:srgbClr val="FF0000"/>
                </a:solidFill>
                <a:latin typeface="Arial" charset="0"/>
                <a:ea typeface="宋体" pitchFamily="2" charset="-122"/>
              </a:rPr>
              <a:t>编译器报错</a:t>
            </a:r>
          </a:p>
          <a:p>
            <a:pPr lvl="2">
              <a:defRPr/>
            </a:pPr>
            <a:r>
              <a:rPr lang="en-US" altLang="zh-CN" dirty="0" err="1">
                <a:solidFill>
                  <a:srgbClr val="FF0000"/>
                </a:solidFill>
                <a:latin typeface="Arial" charset="0"/>
                <a:ea typeface="宋体" pitchFamily="2" charset="-122"/>
              </a:rPr>
              <a:t>super.display</a:t>
            </a:r>
            <a:r>
              <a:rPr lang="en-US" altLang="zh-CN" dirty="0">
                <a:solidFill>
                  <a:srgbClr val="FF0000"/>
                </a:solidFill>
                <a:latin typeface="Arial" charset="0"/>
                <a:ea typeface="宋体" pitchFamily="2" charset="-122"/>
              </a:rPr>
              <a:t>();</a:t>
            </a:r>
          </a:p>
          <a:p>
            <a:pPr lvl="1">
              <a:defRPr/>
            </a:pPr>
            <a:r>
              <a:rPr lang="en-US" altLang="zh-CN" dirty="0">
                <a:solidFill>
                  <a:schemeClr val="tx1"/>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zh-CN" dirty="0" smtClean="0"/>
              <a:t>super</a:t>
            </a:r>
            <a:r>
              <a:rPr lang="zh-CN" altLang="en-US" dirty="0" smtClean="0"/>
              <a:t>关键字总结</a:t>
            </a:r>
          </a:p>
        </p:txBody>
      </p:sp>
      <p:sp>
        <p:nvSpPr>
          <p:cNvPr id="16387" name="Rectangle 3"/>
          <p:cNvSpPr>
            <a:spLocks noGrp="1"/>
          </p:cNvSpPr>
          <p:nvPr>
            <p:ph idx="1"/>
          </p:nvPr>
        </p:nvSpPr>
        <p:spPr/>
        <p:txBody>
          <a:bodyPr/>
          <a:lstStyle/>
          <a:p>
            <a:pPr>
              <a:lnSpc>
                <a:spcPct val="150000"/>
              </a:lnSpc>
            </a:pPr>
            <a:r>
              <a:rPr lang="zh-CN" altLang="en-US" dirty="0" smtClean="0"/>
              <a:t>调用父类的属性</a:t>
            </a:r>
            <a:endParaRPr lang="en-US" altLang="zh-CN" dirty="0" smtClean="0"/>
          </a:p>
          <a:p>
            <a:pPr lvl="1">
              <a:lnSpc>
                <a:spcPct val="150000"/>
              </a:lnSpc>
            </a:pPr>
            <a:r>
              <a:rPr lang="zh-CN" altLang="en-US" dirty="0" smtClean="0"/>
              <a:t>只能访问父类非</a:t>
            </a:r>
            <a:r>
              <a:rPr lang="en-US" altLang="zh-CN" dirty="0" smtClean="0"/>
              <a:t>private</a:t>
            </a:r>
            <a:r>
              <a:rPr lang="zh-CN" altLang="en-US" dirty="0" smtClean="0"/>
              <a:t>类型的属性</a:t>
            </a:r>
            <a:endParaRPr lang="en-US" altLang="zh-CN" dirty="0" smtClean="0"/>
          </a:p>
          <a:p>
            <a:pPr lvl="1">
              <a:lnSpc>
                <a:spcPct val="150000"/>
              </a:lnSpc>
            </a:pPr>
            <a:r>
              <a:rPr lang="zh-CN" altLang="en-US" dirty="0" smtClean="0"/>
              <a:t>使用 </a:t>
            </a:r>
            <a:r>
              <a:rPr lang="en-US" altLang="zh-CN" dirty="0" smtClean="0"/>
              <a:t>super.</a:t>
            </a:r>
            <a:r>
              <a:rPr lang="zh-CN" altLang="en-US" dirty="0" smtClean="0"/>
              <a:t>属性名称 的形式，位置不固定</a:t>
            </a:r>
            <a:endParaRPr lang="en-US" altLang="zh-CN" dirty="0" smtClean="0"/>
          </a:p>
          <a:p>
            <a:pPr>
              <a:lnSpc>
                <a:spcPct val="150000"/>
              </a:lnSpc>
            </a:pPr>
            <a:r>
              <a:rPr lang="zh-CN" altLang="en-US" dirty="0" smtClean="0"/>
              <a:t>调用父类的方法</a:t>
            </a:r>
          </a:p>
          <a:p>
            <a:pPr lvl="1">
              <a:lnSpc>
                <a:spcPct val="150000"/>
              </a:lnSpc>
            </a:pPr>
            <a:r>
              <a:rPr lang="en-US" altLang="zh-CN" dirty="0" smtClean="0"/>
              <a:t>super()</a:t>
            </a:r>
            <a:r>
              <a:rPr lang="zh-CN" altLang="en-US" dirty="0" smtClean="0"/>
              <a:t>或</a:t>
            </a:r>
            <a:r>
              <a:rPr lang="en-US" altLang="zh-CN" dirty="0" smtClean="0"/>
              <a:t>super(</a:t>
            </a:r>
            <a:r>
              <a:rPr lang="zh-CN" altLang="en-US" dirty="0" smtClean="0"/>
              <a:t>参数</a:t>
            </a:r>
            <a:r>
              <a:rPr lang="en-US" altLang="zh-CN" dirty="0" smtClean="0"/>
              <a:t>)</a:t>
            </a:r>
            <a:r>
              <a:rPr lang="zh-CN" altLang="en-US" dirty="0" smtClean="0"/>
              <a:t>调用父类的构造方法，只能放在子类构造方法的第一行。</a:t>
            </a:r>
          </a:p>
          <a:p>
            <a:pPr lvl="1">
              <a:lnSpc>
                <a:spcPct val="150000"/>
              </a:lnSpc>
            </a:pPr>
            <a:r>
              <a:rPr lang="zh-CN" altLang="en-US" dirty="0" smtClean="0"/>
              <a:t>子类构造方法中没有显示调用父类构造方法，则默认调用父类的无参构造方法。</a:t>
            </a:r>
            <a:endParaRPr lang="en-US" altLang="zh-CN" dirty="0" smtClean="0"/>
          </a:p>
          <a:p>
            <a:pPr lvl="1">
              <a:lnSpc>
                <a:spcPct val="150000"/>
              </a:lnSpc>
            </a:pPr>
            <a:r>
              <a:rPr lang="en-US" altLang="zh-CN" dirty="0" smtClean="0"/>
              <a:t>super.</a:t>
            </a:r>
            <a:r>
              <a:rPr lang="zh-CN" altLang="en-US" dirty="0" smtClean="0"/>
              <a:t>方法名</a:t>
            </a:r>
            <a:r>
              <a:rPr lang="en-US" altLang="zh-CN" dirty="0" smtClean="0"/>
              <a:t>([</a:t>
            </a:r>
            <a:r>
              <a:rPr lang="zh-CN" altLang="en-US" dirty="0" smtClean="0"/>
              <a:t>参数</a:t>
            </a:r>
            <a:r>
              <a:rPr lang="en-US" altLang="zh-CN" dirty="0" smtClean="0"/>
              <a:t>]) </a:t>
            </a:r>
            <a:r>
              <a:rPr lang="zh-CN" altLang="en-US" dirty="0" smtClean="0"/>
              <a:t>调用父类非</a:t>
            </a:r>
            <a:r>
              <a:rPr lang="en-US" altLang="zh-CN" dirty="0" smtClean="0"/>
              <a:t>private</a:t>
            </a:r>
            <a:r>
              <a:rPr lang="zh-CN" altLang="en-US" dirty="0" smtClean="0"/>
              <a:t>类型的普通方法，位置不固定</a:t>
            </a:r>
            <a:endParaRPr lang="en-US" altLang="zh-CN" dirty="0" smtClean="0"/>
          </a:p>
          <a:p>
            <a:pPr>
              <a:lnSpc>
                <a:spcPct val="150000"/>
              </a:lnSpc>
            </a:pPr>
            <a:r>
              <a:rPr lang="zh-CN" altLang="en-US" dirty="0" smtClean="0"/>
              <a:t>区别于</a:t>
            </a:r>
            <a:r>
              <a:rPr lang="en-US" altLang="zh-CN" dirty="0" smtClean="0"/>
              <a:t>this</a:t>
            </a:r>
            <a:r>
              <a:rPr lang="zh-CN" altLang="en-US" dirty="0" smtClean="0"/>
              <a:t>关键字的使用</a:t>
            </a:r>
          </a:p>
        </p:txBody>
      </p:sp>
    </p:spTree>
    <p:extLst>
      <p:ext uri="{BB962C8B-B14F-4D97-AF65-F5344CB8AC3E}">
        <p14:creationId xmlns:p14="http://schemas.microsoft.com/office/powerpoint/2010/main" val="7372189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方法的重写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方法重写概念</a:t>
            </a:r>
            <a:endParaRPr lang="en-US" altLang="zh-CN" dirty="0" smtClean="0"/>
          </a:p>
          <a:p>
            <a:pPr>
              <a:lnSpc>
                <a:spcPct val="150000"/>
              </a:lnSpc>
            </a:pPr>
            <a:r>
              <a:rPr lang="zh-CN" altLang="en-US" dirty="0" smtClean="0"/>
              <a:t>方法重写的规则</a:t>
            </a:r>
            <a:endParaRPr lang="en-US" altLang="zh-CN" dirty="0" smtClean="0"/>
          </a:p>
          <a:p>
            <a:pPr>
              <a:lnSpc>
                <a:spcPct val="150000"/>
              </a:lnSpc>
            </a:pPr>
            <a:r>
              <a:rPr lang="zh-CN" altLang="en-US" dirty="0" smtClean="0"/>
              <a:t>方法重写的意义</a:t>
            </a:r>
            <a:endParaRPr lang="en-US" altLang="zh-CN" dirty="0" smtClean="0"/>
          </a:p>
          <a:p>
            <a:pPr>
              <a:lnSpc>
                <a:spcPct val="150000"/>
              </a:lnSpc>
            </a:pPr>
            <a:r>
              <a:rPr lang="zh-CN" altLang="en-US" dirty="0" smtClean="0"/>
              <a:t>多态的概念</a:t>
            </a:r>
            <a:endParaRPr lang="en-US" altLang="zh-CN" dirty="0" smtClean="0"/>
          </a:p>
          <a:p>
            <a:pPr>
              <a:lnSpc>
                <a:spcPct val="150000"/>
              </a:lnSpc>
            </a:pPr>
            <a:r>
              <a:rPr lang="zh-CN" altLang="en-US" dirty="0" smtClean="0"/>
              <a:t>多态的实现</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方法重写</a:t>
            </a:r>
          </a:p>
        </p:txBody>
      </p:sp>
      <p:sp>
        <p:nvSpPr>
          <p:cNvPr id="8195" name="内容占位符 2"/>
          <p:cNvSpPr>
            <a:spLocks noGrp="1"/>
          </p:cNvSpPr>
          <p:nvPr>
            <p:ph idx="1"/>
          </p:nvPr>
        </p:nvSpPr>
        <p:spPr/>
        <p:txBody>
          <a:bodyPr/>
          <a:lstStyle/>
          <a:p>
            <a:pPr>
              <a:lnSpc>
                <a:spcPct val="150000"/>
              </a:lnSpc>
            </a:pPr>
            <a:r>
              <a:rPr lang="zh-CN" altLang="zh-CN" dirty="0" smtClean="0"/>
              <a:t>在继承</a:t>
            </a:r>
            <a:r>
              <a:rPr lang="zh-CN" altLang="en-US" dirty="0" smtClean="0"/>
              <a:t>机制中</a:t>
            </a:r>
            <a:r>
              <a:rPr lang="zh-CN" altLang="zh-CN" dirty="0" smtClean="0"/>
              <a:t>子类继承了父类的属性和方法，同时还可以对父类中的属性和方法做进一步的扩充或者修改</a:t>
            </a:r>
            <a:r>
              <a:rPr lang="zh-CN" altLang="en-US" dirty="0" smtClean="0"/>
              <a:t>；</a:t>
            </a:r>
            <a:r>
              <a:rPr lang="zh-CN" altLang="zh-CN" dirty="0" smtClean="0"/>
              <a:t>子类对父类中声明（定义）的方法进行重新实现的改造</a:t>
            </a:r>
            <a:r>
              <a:rPr lang="zh-CN" altLang="en-US" dirty="0" smtClean="0"/>
              <a:t>称为方法重写（</a:t>
            </a:r>
            <a:r>
              <a:rPr lang="en-US" altLang="zh-CN" dirty="0" smtClean="0"/>
              <a:t>override</a:t>
            </a:r>
            <a:r>
              <a:rPr lang="zh-CN" altLang="en-US" dirty="0" smtClean="0"/>
              <a:t>）。</a:t>
            </a:r>
            <a:endParaRPr lang="en-US" altLang="zh-CN" dirty="0" smtClean="0"/>
          </a:p>
          <a:p>
            <a:pPr>
              <a:lnSpc>
                <a:spcPct val="150000"/>
              </a:lnSpc>
            </a:pPr>
            <a:endParaRPr lang="zh-CN" altLang="en-US" dirty="0" smtClean="0"/>
          </a:p>
        </p:txBody>
      </p:sp>
      <p:sp>
        <p:nvSpPr>
          <p:cNvPr id="6" name="Rectangle 4"/>
          <p:cNvSpPr>
            <a:spLocks noChangeArrowheads="1"/>
          </p:cNvSpPr>
          <p:nvPr/>
        </p:nvSpPr>
        <p:spPr bwMode="auto">
          <a:xfrm>
            <a:off x="2927351" y="3212802"/>
            <a:ext cx="6048375" cy="3384550"/>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latin typeface="Arial" charset="0"/>
              </a:rPr>
              <a:t>class Person {</a:t>
            </a:r>
          </a:p>
          <a:p>
            <a:pPr lvl="1">
              <a:defRPr/>
            </a:pPr>
            <a:r>
              <a:rPr lang="en-US" altLang="zh-CN" dirty="0">
                <a:solidFill>
                  <a:schemeClr val="tx1"/>
                </a:solidFill>
                <a:latin typeface="Arial" charset="0"/>
              </a:rPr>
              <a:t>private String name;</a:t>
            </a:r>
          </a:p>
          <a:p>
            <a:pPr lvl="1">
              <a:defRPr/>
            </a:pPr>
            <a:r>
              <a:rPr lang="en-US" altLang="zh-CN" dirty="0">
                <a:solidFill>
                  <a:schemeClr val="tx1"/>
                </a:solidFill>
                <a:latin typeface="Arial" charset="0"/>
              </a:rPr>
              <a:t>public  void display() { </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("Person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a:p>
            <a:pPr>
              <a:defRPr/>
            </a:pPr>
            <a:r>
              <a:rPr lang="en-US" altLang="zh-CN" dirty="0">
                <a:solidFill>
                  <a:schemeClr val="tx1"/>
                </a:solidFill>
                <a:latin typeface="Arial" charset="0"/>
              </a:rPr>
              <a:t>class Teacher extends Person{</a:t>
            </a:r>
          </a:p>
          <a:p>
            <a:pPr lvl="1">
              <a:defRPr/>
            </a:pPr>
            <a:r>
              <a:rPr lang="en-US" altLang="zh-CN" dirty="0">
                <a:solidFill>
                  <a:schemeClr val="tx1"/>
                </a:solidFill>
                <a:latin typeface="Arial" charset="0"/>
              </a:rPr>
              <a:t>public void display(){</a:t>
            </a:r>
          </a:p>
          <a:p>
            <a:pPr lvl="1">
              <a:defRPr/>
            </a:pPr>
            <a:r>
              <a:rPr lang="en-US" altLang="zh-CN" dirty="0">
                <a:solidFill>
                  <a:schemeClr val="tx1"/>
                </a:solidFill>
                <a:latin typeface="Arial" charset="0"/>
              </a:rPr>
              <a:t>    </a:t>
            </a:r>
            <a:r>
              <a:rPr lang="en-US" altLang="zh-CN" dirty="0" err="1">
                <a:solidFill>
                  <a:schemeClr val="tx1"/>
                </a:solidFill>
                <a:latin typeface="Arial" charset="0"/>
              </a:rPr>
              <a:t>System.out.println</a:t>
            </a:r>
            <a:r>
              <a:rPr lang="en-US" altLang="zh-CN" dirty="0"/>
              <a:t>("Teacher display");</a:t>
            </a:r>
            <a:endParaRPr lang="en-US" altLang="zh-CN" dirty="0">
              <a:solidFill>
                <a:schemeClr val="tx1"/>
              </a:solidFill>
              <a:latin typeface="Arial" charset="0"/>
            </a:endParaRPr>
          </a:p>
          <a:p>
            <a:pPr lvl="1">
              <a:defRPr/>
            </a:pPr>
            <a:r>
              <a:rPr lang="en-US" altLang="zh-CN" dirty="0">
                <a:solidFill>
                  <a:schemeClr val="tx1"/>
                </a:solidFill>
                <a:latin typeface="Arial" charset="0"/>
              </a:rPr>
              <a:t>}</a:t>
            </a:r>
          </a:p>
          <a:p>
            <a:pPr>
              <a:defRPr/>
            </a:pPr>
            <a:r>
              <a:rPr lang="en-US" altLang="zh-CN" dirty="0">
                <a:solidFill>
                  <a:schemeClr val="tx1"/>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方法重写</a:t>
            </a:r>
          </a:p>
        </p:txBody>
      </p:sp>
      <p:sp>
        <p:nvSpPr>
          <p:cNvPr id="4" name="Rectangle 4"/>
          <p:cNvSpPr>
            <a:spLocks noChangeArrowheads="1"/>
          </p:cNvSpPr>
          <p:nvPr/>
        </p:nvSpPr>
        <p:spPr bwMode="auto">
          <a:xfrm>
            <a:off x="2135560" y="1052736"/>
            <a:ext cx="6624736" cy="5355232"/>
          </a:xfrm>
          <a:prstGeom prst="rect">
            <a:avLst/>
          </a:prstGeom>
          <a:solidFill>
            <a:srgbClr val="FFCC99"/>
          </a:solidFill>
          <a:ln w="9525">
            <a:solidFill>
              <a:schemeClr val="bg1"/>
            </a:solidFill>
            <a:miter lim="800000"/>
            <a:headEnd/>
            <a:tailEnd/>
          </a:ln>
        </p:spPr>
        <p:txBody>
          <a:bodyPr wrap="none"/>
          <a:lstStyle/>
          <a:p>
            <a:pPr eaLnBrk="0" hangingPunct="0">
              <a:spcBef>
                <a:spcPct val="20000"/>
              </a:spcBef>
              <a:defRPr/>
            </a:pPr>
            <a:r>
              <a:rPr lang="en-US" altLang="zh-CN" sz="1800" dirty="0">
                <a:solidFill>
                  <a:schemeClr val="tx1"/>
                </a:solidFill>
                <a:latin typeface="微软雅黑" pitchFamily="34" charset="-122"/>
                <a:ea typeface="微软雅黑" pitchFamily="34" charset="-122"/>
              </a:rPr>
              <a:t>public class </a:t>
            </a:r>
            <a:r>
              <a:rPr lang="en-US" altLang="zh-CN" sz="1800" dirty="0" err="1">
                <a:solidFill>
                  <a:schemeClr val="tx1"/>
                </a:solidFill>
                <a:latin typeface="微软雅黑" pitchFamily="34" charset="-122"/>
                <a:ea typeface="微软雅黑" pitchFamily="34" charset="-122"/>
              </a:rPr>
              <a:t>TestOverride</a:t>
            </a: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public static void main (String[] </a:t>
            </a:r>
            <a:r>
              <a:rPr lang="en-US" altLang="zh-CN" sz="1800" dirty="0" err="1">
                <a:solidFill>
                  <a:schemeClr val="tx1"/>
                </a:solidFill>
                <a:latin typeface="微软雅黑" pitchFamily="34" charset="-122"/>
                <a:ea typeface="微软雅黑" pitchFamily="34" charset="-122"/>
              </a:rPr>
              <a:t>args</a:t>
            </a: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Person </a:t>
            </a:r>
            <a:r>
              <a:rPr lang="en-US" altLang="zh-CN" sz="1800" dirty="0" err="1">
                <a:solidFill>
                  <a:schemeClr val="tx1"/>
                </a:solidFill>
                <a:latin typeface="微软雅黑" pitchFamily="34" charset="-122"/>
                <a:ea typeface="微软雅黑" pitchFamily="34" charset="-122"/>
              </a:rPr>
              <a:t>person</a:t>
            </a:r>
            <a:r>
              <a:rPr lang="en-US" altLang="zh-CN" sz="1800" dirty="0">
                <a:solidFill>
                  <a:schemeClr val="tx1"/>
                </a:solidFill>
                <a:latin typeface="微软雅黑" pitchFamily="34" charset="-122"/>
                <a:ea typeface="微软雅黑" pitchFamily="34" charset="-122"/>
              </a:rPr>
              <a:t> = new Person();</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Teacher </a:t>
            </a:r>
            <a:r>
              <a:rPr lang="en-US" altLang="zh-CN" sz="1800" dirty="0" err="1">
                <a:solidFill>
                  <a:schemeClr val="tx1"/>
                </a:solidFill>
                <a:latin typeface="微软雅黑" pitchFamily="34" charset="-122"/>
                <a:ea typeface="微软雅黑" pitchFamily="34" charset="-122"/>
              </a:rPr>
              <a:t>teacher</a:t>
            </a:r>
            <a:r>
              <a:rPr lang="en-US" altLang="zh-CN" sz="1800" dirty="0">
                <a:solidFill>
                  <a:schemeClr val="tx1"/>
                </a:solidFill>
                <a:latin typeface="微软雅黑" pitchFamily="34" charset="-122"/>
                <a:ea typeface="微软雅黑" pitchFamily="34" charset="-122"/>
              </a:rPr>
              <a:t> =new Teacher();</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person.display</a:t>
            </a: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teacher.display</a:t>
            </a: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class Person{</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private String name;</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public  void display() { </a:t>
            </a: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System.out.println</a:t>
            </a:r>
            <a:r>
              <a:rPr lang="en-US" altLang="zh-CN" sz="1800" dirty="0"/>
              <a:t> ("Person display");</a:t>
            </a:r>
            <a:endParaRPr lang="en-US" altLang="zh-CN" sz="1800" dirty="0">
              <a:solidFill>
                <a:schemeClr val="tx1"/>
              </a:solidFill>
              <a:latin typeface="微软雅黑" pitchFamily="34" charset="-122"/>
              <a:ea typeface="微软雅黑" pitchFamily="34" charset="-122"/>
            </a:endParaRPr>
          </a:p>
          <a:p>
            <a:pPr marL="0" lvl="1" eaLnBrk="0" hangingPunct="0">
              <a:spcBef>
                <a:spcPct val="20000"/>
              </a:spcBef>
              <a:defRPr/>
            </a:pPr>
            <a:r>
              <a:rPr lang="en-US" altLang="zh-CN" sz="1800" dirty="0">
                <a:solidFill>
                  <a:schemeClr val="tx1"/>
                </a:solidFill>
                <a:latin typeface="微软雅黑" pitchFamily="34" charset="-122"/>
                <a:ea typeface="微软雅黑" pitchFamily="34" charset="-122"/>
              </a:rPr>
              <a:t>        }</a:t>
            </a:r>
          </a:p>
          <a:p>
            <a:pPr eaLnBrk="0" hangingPunct="0">
              <a:spcBef>
                <a:spcPct val="20000"/>
              </a:spcBef>
              <a:defRPr/>
            </a:pPr>
            <a:r>
              <a:rPr lang="en-US" altLang="zh-CN" sz="1800" dirty="0">
                <a:solidFill>
                  <a:schemeClr val="tx1"/>
                </a:solidFill>
                <a:latin typeface="微软雅黑" pitchFamily="34" charset="-122"/>
                <a:ea typeface="微软雅黑" pitchFamily="34" charset="-122"/>
              </a:rPr>
              <a:t>}</a:t>
            </a:r>
          </a:p>
          <a:p>
            <a:pPr eaLnBrk="0" hangingPunct="0">
              <a:spcBef>
                <a:spcPct val="20000"/>
              </a:spcBef>
              <a:defRPr/>
            </a:pPr>
            <a:r>
              <a:rPr lang="en-US" altLang="zh-CN" sz="1800" dirty="0">
                <a:solidFill>
                  <a:schemeClr val="tx1"/>
                </a:solidFill>
                <a:latin typeface="微软雅黑" pitchFamily="34" charset="-122"/>
                <a:ea typeface="微软雅黑" pitchFamily="34" charset="-122"/>
              </a:rPr>
              <a:t>class Teacher extends Person {</a:t>
            </a:r>
          </a:p>
          <a:p>
            <a:pPr eaLnBrk="0" hangingPunct="0">
              <a:spcBef>
                <a:spcPct val="20000"/>
              </a:spcBef>
              <a:defRPr/>
            </a:pPr>
            <a:r>
              <a:rPr lang="en-US" altLang="zh-CN" sz="1800" dirty="0" smtClean="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p:txBody>
      </p:sp>
      <p:sp>
        <p:nvSpPr>
          <p:cNvPr id="2" name="矩形 1"/>
          <p:cNvSpPr/>
          <p:nvPr/>
        </p:nvSpPr>
        <p:spPr>
          <a:xfrm>
            <a:off x="8856984" y="5373216"/>
            <a:ext cx="2567608" cy="1034129"/>
          </a:xfrm>
          <a:prstGeom prst="rect">
            <a:avLst/>
          </a:prstGeom>
          <a:solidFill>
            <a:schemeClr val="bg1"/>
          </a:solidFill>
        </p:spPr>
        <p:txBody>
          <a:bodyPr wrap="square">
            <a:spAutoFit/>
          </a:bodyPr>
          <a:lstStyle/>
          <a:p>
            <a:pPr eaLnBrk="0" hangingPunct="0">
              <a:spcBef>
                <a:spcPct val="20000"/>
              </a:spcBef>
              <a:defRPr/>
            </a:pPr>
            <a:r>
              <a:rPr lang="zh-CN" altLang="en-US" sz="1800" dirty="0" smtClean="0">
                <a:solidFill>
                  <a:schemeClr val="tx1"/>
                </a:solidFill>
                <a:latin typeface="微软雅黑" pitchFamily="34" charset="-122"/>
                <a:ea typeface="微软雅黑" pitchFamily="34" charset="-122"/>
              </a:rPr>
              <a:t>输出</a:t>
            </a:r>
            <a:r>
              <a:rPr lang="zh-CN" altLang="en-US" sz="1800" dirty="0">
                <a:solidFill>
                  <a:schemeClr val="tx1"/>
                </a:solidFill>
                <a:latin typeface="微软雅黑" pitchFamily="34" charset="-122"/>
                <a:ea typeface="微软雅黑" pitchFamily="34" charset="-122"/>
              </a:rPr>
              <a:t>结果：</a:t>
            </a:r>
            <a:endParaRPr lang="en-US" altLang="zh-CN" sz="1800" dirty="0">
              <a:solidFill>
                <a:schemeClr val="tx1"/>
              </a:solidFill>
              <a:latin typeface="微软雅黑" pitchFamily="34" charset="-122"/>
              <a:ea typeface="微软雅黑" pitchFamily="34" charset="-122"/>
            </a:endParaRPr>
          </a:p>
          <a:p>
            <a:pPr eaLnBrk="0" hangingPunct="0">
              <a:spcBef>
                <a:spcPct val="20000"/>
              </a:spcBef>
              <a:defRPr/>
            </a:pPr>
            <a:r>
              <a:rPr lang="en-US" altLang="zh-CN" sz="1800" dirty="0">
                <a:solidFill>
                  <a:schemeClr val="tx1"/>
                </a:solidFill>
                <a:latin typeface="微软雅黑" pitchFamily="34" charset="-122"/>
                <a:ea typeface="微软雅黑" pitchFamily="34" charset="-122"/>
              </a:rPr>
              <a:t>Person display</a:t>
            </a:r>
          </a:p>
          <a:p>
            <a:pPr eaLnBrk="0" hangingPunct="0">
              <a:spcBef>
                <a:spcPct val="20000"/>
              </a:spcBef>
              <a:defRPr/>
            </a:pPr>
            <a:r>
              <a:rPr lang="en-US" altLang="zh-CN" sz="1800" dirty="0">
                <a:solidFill>
                  <a:schemeClr val="tx1"/>
                </a:solidFill>
                <a:latin typeface="微软雅黑" pitchFamily="34" charset="-122"/>
                <a:ea typeface="微软雅黑" pitchFamily="34" charset="-122"/>
              </a:rPr>
              <a:t>Person display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方法重写</a:t>
            </a:r>
          </a:p>
        </p:txBody>
      </p:sp>
      <p:sp>
        <p:nvSpPr>
          <p:cNvPr id="10243" name="内容占位符 1"/>
          <p:cNvSpPr>
            <a:spLocks noGrp="1"/>
          </p:cNvSpPr>
          <p:nvPr>
            <p:ph idx="1"/>
          </p:nvPr>
        </p:nvSpPr>
        <p:spPr/>
        <p:txBody>
          <a:bodyPr/>
          <a:lstStyle/>
          <a:p>
            <a:pPr>
              <a:lnSpc>
                <a:spcPct val="150000"/>
              </a:lnSpc>
            </a:pPr>
            <a:r>
              <a:rPr lang="zh-CN" altLang="en-US" dirty="0" smtClean="0"/>
              <a:t>重写只能出现在继承关系之中。当一个类继承它的父类方法时，都有机会重写该父类的方法。</a:t>
            </a:r>
            <a:r>
              <a:rPr lang="zh-CN" altLang="en-US" dirty="0" smtClean="0">
                <a:solidFill>
                  <a:srgbClr val="FF0000"/>
                </a:solidFill>
              </a:rPr>
              <a:t>重写的主要优点是能够定义某个子类型特有的行为</a:t>
            </a:r>
            <a:r>
              <a:rPr lang="zh-CN" altLang="en-US" dirty="0" smtClean="0"/>
              <a:t>。</a:t>
            </a:r>
            <a:endParaRPr lang="en-US" altLang="zh-CN" dirty="0" smtClean="0"/>
          </a:p>
          <a:p>
            <a:pPr>
              <a:lnSpc>
                <a:spcPct val="150000"/>
              </a:lnSpc>
            </a:pPr>
            <a:r>
              <a:rPr lang="zh-CN" altLang="en-US" dirty="0" smtClean="0"/>
              <a:t>对于从父类继承来的抽象方法，要么在子类用重写的方式设计该方法，要么把子类也标识为抽象的。所以抽象方法可以说是必须要被重写的方法。 </a:t>
            </a:r>
            <a:br>
              <a:rPr lang="zh-CN" altLang="en-US" dirty="0" smtClean="0"/>
            </a:br>
            <a:r>
              <a:rPr lang="zh-CN" altLang="en-US" dirty="0" smtClean="0"/>
              <a:t/>
            </a:r>
            <a:br>
              <a:rPr lang="zh-CN" altLang="en-US" dirty="0" smtClean="0"/>
            </a:br>
            <a:endParaRPr lang="zh-CN" altLang="en-US" dirty="0" smtClean="0"/>
          </a:p>
          <a:p>
            <a:pPr>
              <a:lnSpc>
                <a:spcPct val="150000"/>
              </a:lnSpc>
            </a:pP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方法重写的规则</a:t>
            </a:r>
          </a:p>
        </p:txBody>
      </p:sp>
      <p:sp>
        <p:nvSpPr>
          <p:cNvPr id="11267" name="内容占位符 2"/>
          <p:cNvSpPr>
            <a:spLocks noGrp="1"/>
          </p:cNvSpPr>
          <p:nvPr>
            <p:ph idx="1"/>
          </p:nvPr>
        </p:nvSpPr>
        <p:spPr/>
        <p:txBody>
          <a:bodyPr/>
          <a:lstStyle/>
          <a:p>
            <a:pPr>
              <a:lnSpc>
                <a:spcPct val="150000"/>
              </a:lnSpc>
            </a:pPr>
            <a:r>
              <a:rPr lang="zh-CN" altLang="en-US" dirty="0" smtClean="0"/>
              <a:t>子类中可以对父类中定义的方法进行改造，但必须遵循一定的规则：</a:t>
            </a:r>
            <a:endParaRPr lang="en-US" altLang="zh-CN" dirty="0" smtClean="0"/>
          </a:p>
          <a:p>
            <a:pPr lvl="1">
              <a:lnSpc>
                <a:spcPct val="150000"/>
              </a:lnSpc>
            </a:pPr>
            <a:r>
              <a:rPr lang="zh-CN" altLang="zh-CN" dirty="0" smtClean="0"/>
              <a:t>重写的方法返回类型一致</a:t>
            </a:r>
            <a:r>
              <a:rPr lang="en-US" altLang="zh-CN" dirty="0" smtClean="0"/>
              <a:t>;</a:t>
            </a:r>
          </a:p>
          <a:p>
            <a:pPr lvl="1">
              <a:lnSpc>
                <a:spcPct val="150000"/>
              </a:lnSpc>
            </a:pPr>
            <a:r>
              <a:rPr lang="zh-CN" altLang="zh-CN" dirty="0" smtClean="0"/>
              <a:t>重写的方法具有相同的方法名</a:t>
            </a:r>
            <a:r>
              <a:rPr lang="en-US" altLang="zh-CN" dirty="0" smtClean="0"/>
              <a:t>;</a:t>
            </a:r>
            <a:endParaRPr lang="zh-CN" altLang="zh-CN" dirty="0" smtClean="0"/>
          </a:p>
          <a:p>
            <a:pPr lvl="1">
              <a:lnSpc>
                <a:spcPct val="150000"/>
              </a:lnSpc>
            </a:pPr>
            <a:r>
              <a:rPr lang="zh-CN" altLang="zh-CN" dirty="0" smtClean="0"/>
              <a:t>重写的方法参数列表必须相同</a:t>
            </a:r>
            <a:r>
              <a:rPr lang="en-US" altLang="zh-CN" dirty="0" smtClean="0"/>
              <a:t>;</a:t>
            </a:r>
            <a:endParaRPr lang="zh-CN" altLang="zh-CN" dirty="0" smtClean="0"/>
          </a:p>
          <a:p>
            <a:pPr lvl="1">
              <a:lnSpc>
                <a:spcPct val="150000"/>
              </a:lnSpc>
            </a:pPr>
            <a:r>
              <a:rPr lang="zh-CN" altLang="en-US" dirty="0" smtClean="0"/>
              <a:t>不能重写被标识为</a:t>
            </a:r>
            <a:r>
              <a:rPr lang="en-US" altLang="zh-CN" dirty="0" smtClean="0"/>
              <a:t>final</a:t>
            </a:r>
            <a:r>
              <a:rPr lang="zh-CN" altLang="en-US" dirty="0" smtClean="0"/>
              <a:t>的方法</a:t>
            </a:r>
            <a:r>
              <a:rPr lang="en-US" altLang="zh-CN" dirty="0" smtClean="0"/>
              <a:t>;</a:t>
            </a:r>
          </a:p>
          <a:p>
            <a:pPr lvl="1">
              <a:lnSpc>
                <a:spcPct val="150000"/>
              </a:lnSpc>
            </a:pPr>
            <a:r>
              <a:rPr lang="zh-CN" altLang="zh-CN" dirty="0" smtClean="0"/>
              <a:t>重写的方法不能缩小访问权限</a:t>
            </a:r>
            <a:r>
              <a:rPr lang="en-US" altLang="zh-CN" dirty="0" smtClean="0"/>
              <a:t>;</a:t>
            </a:r>
          </a:p>
          <a:p>
            <a:pPr lvl="1">
              <a:lnSpc>
                <a:spcPct val="150000"/>
              </a:lnSpc>
            </a:pPr>
            <a:r>
              <a:rPr lang="zh-CN" altLang="en-US" dirty="0" smtClean="0"/>
              <a:t>不能重写父类私有的方法。</a:t>
            </a:r>
            <a:endParaRPr lang="zh-CN"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1267">
                                            <p:txEl>
                                              <p:pRg st="3" end="3"/>
                                            </p:txEl>
                                          </p:spTgt>
                                        </p:tgtEl>
                                        <p:attrNameLst>
                                          <p:attrName>style.visibility</p:attrName>
                                        </p:attrNameLst>
                                      </p:cBhvr>
                                      <p:to>
                                        <p:strVal val="visible"/>
                                      </p:to>
                                    </p:set>
                                    <p:animEffect transition="in" filter="wipe(down)">
                                      <p:cBhvr>
                                        <p:cTn id="39" dur="580">
                                          <p:stCondLst>
                                            <p:cond delay="0"/>
                                          </p:stCondLst>
                                        </p:cTn>
                                        <p:tgtEl>
                                          <p:spTgt spid="11267">
                                            <p:txEl>
                                              <p:pRg st="3" end="3"/>
                                            </p:txEl>
                                          </p:spTgt>
                                        </p:tgtEl>
                                      </p:cBhvr>
                                    </p:animEffect>
                                    <p:anim calcmode="lin" valueType="num">
                                      <p:cBhvr>
                                        <p:cTn id="40" dur="1822" tmFilter="0,0; 0.14,0.36; 0.43,0.73; 0.71,0.91; 1.0,1.0">
                                          <p:stCondLst>
                                            <p:cond delay="0"/>
                                          </p:stCondLst>
                                        </p:cTn>
                                        <p:tgtEl>
                                          <p:spTgt spid="11267">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267">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267">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267">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267">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1267">
                                            <p:txEl>
                                              <p:pRg st="3" end="3"/>
                                            </p:txEl>
                                          </p:spTgt>
                                        </p:tgtEl>
                                      </p:cBhvr>
                                      <p:to x="100000" y="60000"/>
                                    </p:animScale>
                                    <p:animScale>
                                      <p:cBhvr>
                                        <p:cTn id="46" dur="166" decel="50000">
                                          <p:stCondLst>
                                            <p:cond delay="676"/>
                                          </p:stCondLst>
                                        </p:cTn>
                                        <p:tgtEl>
                                          <p:spTgt spid="11267">
                                            <p:txEl>
                                              <p:pRg st="3" end="3"/>
                                            </p:txEl>
                                          </p:spTgt>
                                        </p:tgtEl>
                                      </p:cBhvr>
                                      <p:to x="100000" y="100000"/>
                                    </p:animScale>
                                    <p:animScale>
                                      <p:cBhvr>
                                        <p:cTn id="47" dur="26">
                                          <p:stCondLst>
                                            <p:cond delay="1312"/>
                                          </p:stCondLst>
                                        </p:cTn>
                                        <p:tgtEl>
                                          <p:spTgt spid="11267">
                                            <p:txEl>
                                              <p:pRg st="3" end="3"/>
                                            </p:txEl>
                                          </p:spTgt>
                                        </p:tgtEl>
                                      </p:cBhvr>
                                      <p:to x="100000" y="80000"/>
                                    </p:animScale>
                                    <p:animScale>
                                      <p:cBhvr>
                                        <p:cTn id="48" dur="166" decel="50000">
                                          <p:stCondLst>
                                            <p:cond delay="1338"/>
                                          </p:stCondLst>
                                        </p:cTn>
                                        <p:tgtEl>
                                          <p:spTgt spid="11267">
                                            <p:txEl>
                                              <p:pRg st="3" end="3"/>
                                            </p:txEl>
                                          </p:spTgt>
                                        </p:tgtEl>
                                      </p:cBhvr>
                                      <p:to x="100000" y="100000"/>
                                    </p:animScale>
                                    <p:animScale>
                                      <p:cBhvr>
                                        <p:cTn id="49" dur="26">
                                          <p:stCondLst>
                                            <p:cond delay="1642"/>
                                          </p:stCondLst>
                                        </p:cTn>
                                        <p:tgtEl>
                                          <p:spTgt spid="11267">
                                            <p:txEl>
                                              <p:pRg st="3" end="3"/>
                                            </p:txEl>
                                          </p:spTgt>
                                        </p:tgtEl>
                                      </p:cBhvr>
                                      <p:to x="100000" y="90000"/>
                                    </p:animScale>
                                    <p:animScale>
                                      <p:cBhvr>
                                        <p:cTn id="50" dur="166" decel="50000">
                                          <p:stCondLst>
                                            <p:cond delay="1668"/>
                                          </p:stCondLst>
                                        </p:cTn>
                                        <p:tgtEl>
                                          <p:spTgt spid="11267">
                                            <p:txEl>
                                              <p:pRg st="3" end="3"/>
                                            </p:txEl>
                                          </p:spTgt>
                                        </p:tgtEl>
                                      </p:cBhvr>
                                      <p:to x="100000" y="100000"/>
                                    </p:animScale>
                                    <p:animScale>
                                      <p:cBhvr>
                                        <p:cTn id="51" dur="26">
                                          <p:stCondLst>
                                            <p:cond delay="1808"/>
                                          </p:stCondLst>
                                        </p:cTn>
                                        <p:tgtEl>
                                          <p:spTgt spid="11267">
                                            <p:txEl>
                                              <p:pRg st="3" end="3"/>
                                            </p:txEl>
                                          </p:spTgt>
                                        </p:tgtEl>
                                      </p:cBhvr>
                                      <p:to x="100000" y="95000"/>
                                    </p:animScale>
                                    <p:animScale>
                                      <p:cBhvr>
                                        <p:cTn id="52" dur="166" decel="50000">
                                          <p:stCondLst>
                                            <p:cond delay="1834"/>
                                          </p:stCondLst>
                                        </p:cTn>
                                        <p:tgtEl>
                                          <p:spTgt spid="11267">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1267">
                                            <p:txEl>
                                              <p:pRg st="4" end="4"/>
                                            </p:txEl>
                                          </p:spTgt>
                                        </p:tgtEl>
                                        <p:attrNameLst>
                                          <p:attrName>style.visibility</p:attrName>
                                        </p:attrNameLst>
                                      </p:cBhvr>
                                      <p:to>
                                        <p:strVal val="visible"/>
                                      </p:to>
                                    </p:set>
                                    <p:animEffect transition="in" filter="wipe(down)">
                                      <p:cBhvr>
                                        <p:cTn id="55" dur="580">
                                          <p:stCondLst>
                                            <p:cond delay="0"/>
                                          </p:stCondLst>
                                        </p:cTn>
                                        <p:tgtEl>
                                          <p:spTgt spid="11267">
                                            <p:txEl>
                                              <p:pRg st="4" end="4"/>
                                            </p:txEl>
                                          </p:spTgt>
                                        </p:tgtEl>
                                      </p:cBhvr>
                                    </p:animEffect>
                                    <p:anim calcmode="lin" valueType="num">
                                      <p:cBhvr>
                                        <p:cTn id="56" dur="1822" tmFilter="0,0; 0.14,0.36; 0.43,0.73; 0.71,0.91; 1.0,1.0">
                                          <p:stCondLst>
                                            <p:cond delay="0"/>
                                          </p:stCondLst>
                                        </p:cTn>
                                        <p:tgtEl>
                                          <p:spTgt spid="11267">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267">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267">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267">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267">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1267">
                                            <p:txEl>
                                              <p:pRg st="4" end="4"/>
                                            </p:txEl>
                                          </p:spTgt>
                                        </p:tgtEl>
                                      </p:cBhvr>
                                      <p:to x="100000" y="60000"/>
                                    </p:animScale>
                                    <p:animScale>
                                      <p:cBhvr>
                                        <p:cTn id="62" dur="166" decel="50000">
                                          <p:stCondLst>
                                            <p:cond delay="676"/>
                                          </p:stCondLst>
                                        </p:cTn>
                                        <p:tgtEl>
                                          <p:spTgt spid="11267">
                                            <p:txEl>
                                              <p:pRg st="4" end="4"/>
                                            </p:txEl>
                                          </p:spTgt>
                                        </p:tgtEl>
                                      </p:cBhvr>
                                      <p:to x="100000" y="100000"/>
                                    </p:animScale>
                                    <p:animScale>
                                      <p:cBhvr>
                                        <p:cTn id="63" dur="26">
                                          <p:stCondLst>
                                            <p:cond delay="1312"/>
                                          </p:stCondLst>
                                        </p:cTn>
                                        <p:tgtEl>
                                          <p:spTgt spid="11267">
                                            <p:txEl>
                                              <p:pRg st="4" end="4"/>
                                            </p:txEl>
                                          </p:spTgt>
                                        </p:tgtEl>
                                      </p:cBhvr>
                                      <p:to x="100000" y="80000"/>
                                    </p:animScale>
                                    <p:animScale>
                                      <p:cBhvr>
                                        <p:cTn id="64" dur="166" decel="50000">
                                          <p:stCondLst>
                                            <p:cond delay="1338"/>
                                          </p:stCondLst>
                                        </p:cTn>
                                        <p:tgtEl>
                                          <p:spTgt spid="11267">
                                            <p:txEl>
                                              <p:pRg st="4" end="4"/>
                                            </p:txEl>
                                          </p:spTgt>
                                        </p:tgtEl>
                                      </p:cBhvr>
                                      <p:to x="100000" y="100000"/>
                                    </p:animScale>
                                    <p:animScale>
                                      <p:cBhvr>
                                        <p:cTn id="65" dur="26">
                                          <p:stCondLst>
                                            <p:cond delay="1642"/>
                                          </p:stCondLst>
                                        </p:cTn>
                                        <p:tgtEl>
                                          <p:spTgt spid="11267">
                                            <p:txEl>
                                              <p:pRg st="4" end="4"/>
                                            </p:txEl>
                                          </p:spTgt>
                                        </p:tgtEl>
                                      </p:cBhvr>
                                      <p:to x="100000" y="90000"/>
                                    </p:animScale>
                                    <p:animScale>
                                      <p:cBhvr>
                                        <p:cTn id="66" dur="166" decel="50000">
                                          <p:stCondLst>
                                            <p:cond delay="1668"/>
                                          </p:stCondLst>
                                        </p:cTn>
                                        <p:tgtEl>
                                          <p:spTgt spid="11267">
                                            <p:txEl>
                                              <p:pRg st="4" end="4"/>
                                            </p:txEl>
                                          </p:spTgt>
                                        </p:tgtEl>
                                      </p:cBhvr>
                                      <p:to x="100000" y="100000"/>
                                    </p:animScale>
                                    <p:animScale>
                                      <p:cBhvr>
                                        <p:cTn id="67" dur="26">
                                          <p:stCondLst>
                                            <p:cond delay="1808"/>
                                          </p:stCondLst>
                                        </p:cTn>
                                        <p:tgtEl>
                                          <p:spTgt spid="11267">
                                            <p:txEl>
                                              <p:pRg st="4" end="4"/>
                                            </p:txEl>
                                          </p:spTgt>
                                        </p:tgtEl>
                                      </p:cBhvr>
                                      <p:to x="100000" y="95000"/>
                                    </p:animScale>
                                    <p:animScale>
                                      <p:cBhvr>
                                        <p:cTn id="68" dur="166" decel="50000">
                                          <p:stCondLst>
                                            <p:cond delay="1834"/>
                                          </p:stCondLst>
                                        </p:cTn>
                                        <p:tgtEl>
                                          <p:spTgt spid="11267">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1267">
                                            <p:txEl>
                                              <p:pRg st="5" end="5"/>
                                            </p:txEl>
                                          </p:spTgt>
                                        </p:tgtEl>
                                        <p:attrNameLst>
                                          <p:attrName>style.visibility</p:attrName>
                                        </p:attrNameLst>
                                      </p:cBhvr>
                                      <p:to>
                                        <p:strVal val="visible"/>
                                      </p:to>
                                    </p:set>
                                    <p:animEffect transition="in" filter="wipe(down)">
                                      <p:cBhvr>
                                        <p:cTn id="71" dur="580">
                                          <p:stCondLst>
                                            <p:cond delay="0"/>
                                          </p:stCondLst>
                                        </p:cTn>
                                        <p:tgtEl>
                                          <p:spTgt spid="11267">
                                            <p:txEl>
                                              <p:pRg st="5" end="5"/>
                                            </p:txEl>
                                          </p:spTgt>
                                        </p:tgtEl>
                                      </p:cBhvr>
                                    </p:animEffect>
                                    <p:anim calcmode="lin" valueType="num">
                                      <p:cBhvr>
                                        <p:cTn id="72" dur="1822" tmFilter="0,0; 0.14,0.36; 0.43,0.73; 0.71,0.91; 1.0,1.0">
                                          <p:stCondLst>
                                            <p:cond delay="0"/>
                                          </p:stCondLst>
                                        </p:cTn>
                                        <p:tgtEl>
                                          <p:spTgt spid="11267">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1267">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1267">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1267">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1267">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1267">
                                            <p:txEl>
                                              <p:pRg st="5" end="5"/>
                                            </p:txEl>
                                          </p:spTgt>
                                        </p:tgtEl>
                                      </p:cBhvr>
                                      <p:to x="100000" y="60000"/>
                                    </p:animScale>
                                    <p:animScale>
                                      <p:cBhvr>
                                        <p:cTn id="78" dur="166" decel="50000">
                                          <p:stCondLst>
                                            <p:cond delay="676"/>
                                          </p:stCondLst>
                                        </p:cTn>
                                        <p:tgtEl>
                                          <p:spTgt spid="11267">
                                            <p:txEl>
                                              <p:pRg st="5" end="5"/>
                                            </p:txEl>
                                          </p:spTgt>
                                        </p:tgtEl>
                                      </p:cBhvr>
                                      <p:to x="100000" y="100000"/>
                                    </p:animScale>
                                    <p:animScale>
                                      <p:cBhvr>
                                        <p:cTn id="79" dur="26">
                                          <p:stCondLst>
                                            <p:cond delay="1312"/>
                                          </p:stCondLst>
                                        </p:cTn>
                                        <p:tgtEl>
                                          <p:spTgt spid="11267">
                                            <p:txEl>
                                              <p:pRg st="5" end="5"/>
                                            </p:txEl>
                                          </p:spTgt>
                                        </p:tgtEl>
                                      </p:cBhvr>
                                      <p:to x="100000" y="80000"/>
                                    </p:animScale>
                                    <p:animScale>
                                      <p:cBhvr>
                                        <p:cTn id="80" dur="166" decel="50000">
                                          <p:stCondLst>
                                            <p:cond delay="1338"/>
                                          </p:stCondLst>
                                        </p:cTn>
                                        <p:tgtEl>
                                          <p:spTgt spid="11267">
                                            <p:txEl>
                                              <p:pRg st="5" end="5"/>
                                            </p:txEl>
                                          </p:spTgt>
                                        </p:tgtEl>
                                      </p:cBhvr>
                                      <p:to x="100000" y="100000"/>
                                    </p:animScale>
                                    <p:animScale>
                                      <p:cBhvr>
                                        <p:cTn id="81" dur="26">
                                          <p:stCondLst>
                                            <p:cond delay="1642"/>
                                          </p:stCondLst>
                                        </p:cTn>
                                        <p:tgtEl>
                                          <p:spTgt spid="11267">
                                            <p:txEl>
                                              <p:pRg st="5" end="5"/>
                                            </p:txEl>
                                          </p:spTgt>
                                        </p:tgtEl>
                                      </p:cBhvr>
                                      <p:to x="100000" y="90000"/>
                                    </p:animScale>
                                    <p:animScale>
                                      <p:cBhvr>
                                        <p:cTn id="82" dur="166" decel="50000">
                                          <p:stCondLst>
                                            <p:cond delay="1668"/>
                                          </p:stCondLst>
                                        </p:cTn>
                                        <p:tgtEl>
                                          <p:spTgt spid="11267">
                                            <p:txEl>
                                              <p:pRg st="5" end="5"/>
                                            </p:txEl>
                                          </p:spTgt>
                                        </p:tgtEl>
                                      </p:cBhvr>
                                      <p:to x="100000" y="100000"/>
                                    </p:animScale>
                                    <p:animScale>
                                      <p:cBhvr>
                                        <p:cTn id="83" dur="26">
                                          <p:stCondLst>
                                            <p:cond delay="1808"/>
                                          </p:stCondLst>
                                        </p:cTn>
                                        <p:tgtEl>
                                          <p:spTgt spid="11267">
                                            <p:txEl>
                                              <p:pRg st="5" end="5"/>
                                            </p:txEl>
                                          </p:spTgt>
                                        </p:tgtEl>
                                      </p:cBhvr>
                                      <p:to x="100000" y="95000"/>
                                    </p:animScale>
                                    <p:animScale>
                                      <p:cBhvr>
                                        <p:cTn id="84" dur="166" decel="50000">
                                          <p:stCondLst>
                                            <p:cond delay="1834"/>
                                          </p:stCondLst>
                                        </p:cTn>
                                        <p:tgtEl>
                                          <p:spTgt spid="11267">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1267">
                                            <p:txEl>
                                              <p:pRg st="6" end="6"/>
                                            </p:txEl>
                                          </p:spTgt>
                                        </p:tgtEl>
                                        <p:attrNameLst>
                                          <p:attrName>style.visibility</p:attrName>
                                        </p:attrNameLst>
                                      </p:cBhvr>
                                      <p:to>
                                        <p:strVal val="visible"/>
                                      </p:to>
                                    </p:set>
                                    <p:animEffect transition="in" filter="wipe(down)">
                                      <p:cBhvr>
                                        <p:cTn id="87" dur="580">
                                          <p:stCondLst>
                                            <p:cond delay="0"/>
                                          </p:stCondLst>
                                        </p:cTn>
                                        <p:tgtEl>
                                          <p:spTgt spid="11267">
                                            <p:txEl>
                                              <p:pRg st="6" end="6"/>
                                            </p:txEl>
                                          </p:spTgt>
                                        </p:tgtEl>
                                      </p:cBhvr>
                                    </p:animEffect>
                                    <p:anim calcmode="lin" valueType="num">
                                      <p:cBhvr>
                                        <p:cTn id="88" dur="1822" tmFilter="0,0; 0.14,0.36; 0.43,0.73; 0.71,0.91; 1.0,1.0">
                                          <p:stCondLst>
                                            <p:cond delay="0"/>
                                          </p:stCondLst>
                                        </p:cTn>
                                        <p:tgtEl>
                                          <p:spTgt spid="11267">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267">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267">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267">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267">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1267">
                                            <p:txEl>
                                              <p:pRg st="6" end="6"/>
                                            </p:txEl>
                                          </p:spTgt>
                                        </p:tgtEl>
                                      </p:cBhvr>
                                      <p:to x="100000" y="60000"/>
                                    </p:animScale>
                                    <p:animScale>
                                      <p:cBhvr>
                                        <p:cTn id="94" dur="166" decel="50000">
                                          <p:stCondLst>
                                            <p:cond delay="676"/>
                                          </p:stCondLst>
                                        </p:cTn>
                                        <p:tgtEl>
                                          <p:spTgt spid="11267">
                                            <p:txEl>
                                              <p:pRg st="6" end="6"/>
                                            </p:txEl>
                                          </p:spTgt>
                                        </p:tgtEl>
                                      </p:cBhvr>
                                      <p:to x="100000" y="100000"/>
                                    </p:animScale>
                                    <p:animScale>
                                      <p:cBhvr>
                                        <p:cTn id="95" dur="26">
                                          <p:stCondLst>
                                            <p:cond delay="1312"/>
                                          </p:stCondLst>
                                        </p:cTn>
                                        <p:tgtEl>
                                          <p:spTgt spid="11267">
                                            <p:txEl>
                                              <p:pRg st="6" end="6"/>
                                            </p:txEl>
                                          </p:spTgt>
                                        </p:tgtEl>
                                      </p:cBhvr>
                                      <p:to x="100000" y="80000"/>
                                    </p:animScale>
                                    <p:animScale>
                                      <p:cBhvr>
                                        <p:cTn id="96" dur="166" decel="50000">
                                          <p:stCondLst>
                                            <p:cond delay="1338"/>
                                          </p:stCondLst>
                                        </p:cTn>
                                        <p:tgtEl>
                                          <p:spTgt spid="11267">
                                            <p:txEl>
                                              <p:pRg st="6" end="6"/>
                                            </p:txEl>
                                          </p:spTgt>
                                        </p:tgtEl>
                                      </p:cBhvr>
                                      <p:to x="100000" y="100000"/>
                                    </p:animScale>
                                    <p:animScale>
                                      <p:cBhvr>
                                        <p:cTn id="97" dur="26">
                                          <p:stCondLst>
                                            <p:cond delay="1642"/>
                                          </p:stCondLst>
                                        </p:cTn>
                                        <p:tgtEl>
                                          <p:spTgt spid="11267">
                                            <p:txEl>
                                              <p:pRg st="6" end="6"/>
                                            </p:txEl>
                                          </p:spTgt>
                                        </p:tgtEl>
                                      </p:cBhvr>
                                      <p:to x="100000" y="90000"/>
                                    </p:animScale>
                                    <p:animScale>
                                      <p:cBhvr>
                                        <p:cTn id="98" dur="166" decel="50000">
                                          <p:stCondLst>
                                            <p:cond delay="1668"/>
                                          </p:stCondLst>
                                        </p:cTn>
                                        <p:tgtEl>
                                          <p:spTgt spid="11267">
                                            <p:txEl>
                                              <p:pRg st="6" end="6"/>
                                            </p:txEl>
                                          </p:spTgt>
                                        </p:tgtEl>
                                      </p:cBhvr>
                                      <p:to x="100000" y="100000"/>
                                    </p:animScale>
                                    <p:animScale>
                                      <p:cBhvr>
                                        <p:cTn id="99" dur="26">
                                          <p:stCondLst>
                                            <p:cond delay="1808"/>
                                          </p:stCondLst>
                                        </p:cTn>
                                        <p:tgtEl>
                                          <p:spTgt spid="11267">
                                            <p:txEl>
                                              <p:pRg st="6" end="6"/>
                                            </p:txEl>
                                          </p:spTgt>
                                        </p:tgtEl>
                                      </p:cBhvr>
                                      <p:to x="100000" y="95000"/>
                                    </p:animScale>
                                    <p:animScale>
                                      <p:cBhvr>
                                        <p:cTn id="100" dur="166" decel="50000">
                                          <p:stCondLst>
                                            <p:cond delay="1834"/>
                                          </p:stCondLst>
                                        </p:cTn>
                                        <p:tgtEl>
                                          <p:spTgt spid="1126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方法重写的意义</a:t>
            </a:r>
          </a:p>
        </p:txBody>
      </p:sp>
      <p:sp>
        <p:nvSpPr>
          <p:cNvPr id="3" name="内容占位符 2"/>
          <p:cNvSpPr>
            <a:spLocks noGrp="1"/>
          </p:cNvSpPr>
          <p:nvPr>
            <p:ph idx="1"/>
          </p:nvPr>
        </p:nvSpPr>
        <p:spPr/>
        <p:txBody>
          <a:bodyPr/>
          <a:lstStyle/>
          <a:p>
            <a:pPr>
              <a:lnSpc>
                <a:spcPct val="150000"/>
              </a:lnSpc>
            </a:pPr>
            <a:r>
              <a:rPr lang="zh-CN" altLang="en-US" dirty="0" smtClean="0"/>
              <a:t>方法重写</a:t>
            </a:r>
            <a:r>
              <a:rPr lang="zh-CN" altLang="zh-CN" dirty="0" smtClean="0"/>
              <a:t>最大的作用就是在不改变原来代码的基础上可以对其中</a:t>
            </a:r>
            <a:r>
              <a:rPr lang="zh-CN" altLang="en-US" dirty="0" smtClean="0"/>
              <a:t>任意</a:t>
            </a:r>
            <a:r>
              <a:rPr lang="zh-CN" altLang="zh-CN" dirty="0" smtClean="0"/>
              <a:t>模块进行改造</a:t>
            </a:r>
            <a:r>
              <a:rPr lang="zh-CN" altLang="en-US" dirty="0" smtClean="0"/>
              <a:t>。</a:t>
            </a:r>
            <a:endParaRPr lang="en-US" altLang="zh-CN" dirty="0" smtClean="0"/>
          </a:p>
          <a:p>
            <a:pPr>
              <a:lnSpc>
                <a:spcPct val="150000"/>
              </a:lnSpc>
            </a:pPr>
            <a:r>
              <a:rPr lang="zh-CN" altLang="en-US" dirty="0" smtClean="0"/>
              <a:t>举例：</a:t>
            </a:r>
          </a:p>
        </p:txBody>
      </p:sp>
      <p:sp>
        <p:nvSpPr>
          <p:cNvPr id="4" name="Rectangle 4"/>
          <p:cNvSpPr txBox="1">
            <a:spLocks noChangeArrowheads="1"/>
          </p:cNvSpPr>
          <p:nvPr/>
        </p:nvSpPr>
        <p:spPr bwMode="auto">
          <a:xfrm>
            <a:off x="2855640" y="2420515"/>
            <a:ext cx="6480720" cy="3960813"/>
          </a:xfrm>
          <a:prstGeom prst="rect">
            <a:avLst/>
          </a:prstGeom>
          <a:solidFill>
            <a:srgbClr val="FFCC99"/>
          </a:solidFill>
          <a:ln w="9525">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t>class Person {</a:t>
            </a:r>
          </a:p>
          <a:p>
            <a:pPr marL="457200" lvl="1" indent="0">
              <a:buNone/>
              <a:defRPr/>
            </a:pPr>
            <a:r>
              <a:rPr lang="en-US" altLang="zh-CN" sz="1800" kern="0" dirty="0"/>
              <a:t>private String name;</a:t>
            </a:r>
          </a:p>
          <a:p>
            <a:pPr marL="457200" lvl="1" indent="0">
              <a:buNone/>
              <a:defRPr/>
            </a:pPr>
            <a:r>
              <a:rPr lang="en-US" altLang="zh-CN" sz="1800" kern="0" dirty="0"/>
              <a:t>public  void display() {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"Person display"</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a:p>
            <a:pPr marL="0" indent="0">
              <a:buNone/>
              <a:defRPr/>
            </a:pPr>
            <a:r>
              <a:rPr lang="en-US" altLang="zh-CN" sz="1800" kern="0" dirty="0"/>
              <a:t>class Teacher extends Person {</a:t>
            </a:r>
          </a:p>
          <a:p>
            <a:pPr marL="457200" lvl="1" indent="0">
              <a:buNone/>
              <a:defRPr/>
            </a:pPr>
            <a:r>
              <a:rPr lang="en-US" altLang="zh-CN" sz="1800" kern="0" dirty="0"/>
              <a:t>public void display()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override</a:t>
            </a:r>
            <a:r>
              <a:rPr lang="en-US" altLang="zh-CN" sz="1800" dirty="0"/>
              <a:t>"</a:t>
            </a:r>
            <a:r>
              <a:rPr lang="en-US" altLang="zh-CN" sz="1800" kern="0" dirty="0"/>
              <a:t>);</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Teacher display</a:t>
            </a:r>
            <a:r>
              <a:rPr lang="en-US" altLang="zh-CN" sz="1800" dirty="0"/>
              <a:t>"</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4655840" y="1160749"/>
            <a:ext cx="3312368" cy="4965415"/>
          </a:xfrm>
        </p:spPr>
        <p:txBody>
          <a:bodyPr/>
          <a:lstStyle/>
          <a:p>
            <a:pPr>
              <a:lnSpc>
                <a:spcPct val="150000"/>
              </a:lnSpc>
            </a:pPr>
            <a:r>
              <a:rPr lang="zh-CN" altLang="en-US" dirty="0" smtClean="0"/>
              <a:t>继承的实现</a:t>
            </a:r>
            <a:endParaRPr lang="en-US" altLang="zh-CN" dirty="0" smtClean="0"/>
          </a:p>
          <a:p>
            <a:pPr>
              <a:lnSpc>
                <a:spcPct val="150000"/>
              </a:lnSpc>
            </a:pPr>
            <a:r>
              <a:rPr lang="zh-CN" altLang="en-US" dirty="0" smtClean="0"/>
              <a:t>方法重写</a:t>
            </a:r>
            <a:endParaRPr lang="en-US" altLang="zh-CN" dirty="0" smtClean="0"/>
          </a:p>
          <a:p>
            <a:pPr>
              <a:lnSpc>
                <a:spcPct val="150000"/>
              </a:lnSpc>
            </a:pPr>
            <a:r>
              <a:rPr lang="zh-CN" altLang="en-US" dirty="0" smtClean="0"/>
              <a:t>抽象类和接口</a:t>
            </a:r>
            <a:endParaRPr lang="en-US" altLang="zh-CN" dirty="0" smtClean="0"/>
          </a:p>
          <a:p>
            <a:pPr>
              <a:lnSpc>
                <a:spcPct val="150000"/>
              </a:lnSpc>
            </a:pPr>
            <a:r>
              <a:rPr lang="en-US" altLang="zh-CN" dirty="0" smtClean="0"/>
              <a:t>Object</a:t>
            </a:r>
            <a:r>
              <a:rPr lang="zh-CN" altLang="en-US" dirty="0" smtClean="0"/>
              <a:t>类</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方法重写的意义</a:t>
            </a:r>
          </a:p>
        </p:txBody>
      </p:sp>
      <p:sp>
        <p:nvSpPr>
          <p:cNvPr id="13315" name="内容占位符 2"/>
          <p:cNvSpPr>
            <a:spLocks noGrp="1"/>
          </p:cNvSpPr>
          <p:nvPr>
            <p:ph idx="1"/>
          </p:nvPr>
        </p:nvSpPr>
        <p:spPr/>
        <p:txBody>
          <a:bodyPr/>
          <a:lstStyle/>
          <a:p>
            <a:pPr>
              <a:lnSpc>
                <a:spcPct val="150000"/>
              </a:lnSpc>
            </a:pPr>
            <a:r>
              <a:rPr lang="zh-CN" altLang="en-US" dirty="0" smtClean="0"/>
              <a:t>重写方法可以实现多态，用父类的引用来操纵子类对象，但是在实际运行中对象将运行其自己特有的方法。</a:t>
            </a:r>
            <a:endParaRPr lang="en-US" altLang="zh-CN" dirty="0" smtClean="0"/>
          </a:p>
          <a:p>
            <a:pPr>
              <a:lnSpc>
                <a:spcPct val="150000"/>
              </a:lnSpc>
            </a:pPr>
            <a:r>
              <a:rPr lang="zh-CN" altLang="en-US" dirty="0"/>
              <a:t>父</a:t>
            </a:r>
            <a:r>
              <a:rPr lang="zh-CN" altLang="en-US" dirty="0" smtClean="0"/>
              <a:t>类的引用可以指向子类的对象：向上转型。</a:t>
            </a:r>
            <a:endParaRPr lang="en-US" altLang="zh-CN" dirty="0" smtClean="0"/>
          </a:p>
          <a:p>
            <a:pPr>
              <a:lnSpc>
                <a:spcPct val="150000"/>
              </a:lnSpc>
            </a:pPr>
            <a:r>
              <a:rPr lang="zh-CN" altLang="en-US" dirty="0" smtClean="0"/>
              <a:t>好处</a:t>
            </a:r>
            <a:endParaRPr lang="en-US" altLang="zh-CN" dirty="0" smtClean="0"/>
          </a:p>
          <a:p>
            <a:pPr lvl="1">
              <a:lnSpc>
                <a:spcPct val="150000"/>
              </a:lnSpc>
            </a:pPr>
            <a:r>
              <a:rPr lang="zh-CN" altLang="en-US" dirty="0"/>
              <a:t>可以使用子类强大的</a:t>
            </a:r>
            <a:r>
              <a:rPr lang="zh-CN" altLang="en-US" dirty="0" smtClean="0"/>
              <a:t>功能。</a:t>
            </a:r>
            <a:endParaRPr lang="en-US" altLang="zh-CN" dirty="0" smtClean="0"/>
          </a:p>
          <a:p>
            <a:pPr lvl="1">
              <a:lnSpc>
                <a:spcPct val="150000"/>
              </a:lnSpc>
            </a:pPr>
            <a:r>
              <a:rPr lang="zh-CN" altLang="en-US" dirty="0"/>
              <a:t>可以抽取父类的</a:t>
            </a:r>
            <a:r>
              <a:rPr lang="zh-CN" altLang="en-US" dirty="0" smtClean="0"/>
              <a:t>共性。</a:t>
            </a:r>
            <a:endParaRPr lang="en-US" altLang="zh-CN" dirty="0" smtClean="0"/>
          </a:p>
          <a:p>
            <a:pPr>
              <a:lnSpc>
                <a:spcPct val="150000"/>
              </a:lnSpc>
            </a:pPr>
            <a:r>
              <a:rPr lang="zh-CN" altLang="en-US" dirty="0"/>
              <a:t>指向子类的</a:t>
            </a:r>
            <a:r>
              <a:rPr lang="zh-CN" altLang="en-US" dirty="0" smtClean="0"/>
              <a:t>对象的父</a:t>
            </a:r>
            <a:r>
              <a:rPr lang="zh-CN" altLang="en-US" dirty="0"/>
              <a:t>类类型的引用</a:t>
            </a:r>
            <a:r>
              <a:rPr lang="zh-CN" altLang="en-US" dirty="0">
                <a:solidFill>
                  <a:srgbClr val="FF0000"/>
                </a:solidFill>
              </a:rPr>
              <a:t>可以调用父类中定义</a:t>
            </a:r>
            <a:r>
              <a:rPr lang="zh-CN" altLang="en-US" dirty="0" smtClean="0">
                <a:solidFill>
                  <a:srgbClr val="FF0000"/>
                </a:solidFill>
              </a:rPr>
              <a:t>的属性</a:t>
            </a:r>
            <a:r>
              <a:rPr lang="zh-CN" altLang="en-US" dirty="0">
                <a:solidFill>
                  <a:srgbClr val="FF0000"/>
                </a:solidFill>
              </a:rPr>
              <a:t>和</a:t>
            </a:r>
            <a:r>
              <a:rPr lang="zh-CN" altLang="en-US" dirty="0" smtClean="0">
                <a:solidFill>
                  <a:srgbClr val="FF0000"/>
                </a:solidFill>
              </a:rPr>
              <a:t>方法。</a:t>
            </a:r>
            <a:endParaRPr lang="en-US" altLang="zh-CN" dirty="0" smtClean="0">
              <a:solidFill>
                <a:srgbClr val="FF0000"/>
              </a:solidFill>
            </a:endParaRPr>
          </a:p>
          <a:p>
            <a:pPr>
              <a:lnSpc>
                <a:spcPct val="150000"/>
              </a:lnSpc>
            </a:pPr>
            <a:r>
              <a:rPr lang="zh-CN" altLang="en-US" dirty="0"/>
              <a:t>指向子类的对象的父类类型的引用</a:t>
            </a:r>
            <a:r>
              <a:rPr lang="zh-CN" altLang="en-US" dirty="0" smtClean="0">
                <a:solidFill>
                  <a:srgbClr val="FF0000"/>
                </a:solidFill>
              </a:rPr>
              <a:t>无法调用子</a:t>
            </a:r>
            <a:r>
              <a:rPr lang="zh-CN" altLang="en-US" dirty="0">
                <a:solidFill>
                  <a:srgbClr val="FF0000"/>
                </a:solidFill>
              </a:rPr>
              <a:t>类中定义而父类中没有的</a:t>
            </a:r>
            <a:r>
              <a:rPr lang="zh-CN" altLang="en-US" dirty="0" smtClean="0">
                <a:solidFill>
                  <a:srgbClr val="FF0000"/>
                </a:solidFill>
              </a:rPr>
              <a:t>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 calcmode="lin" valueType="num">
                                      <p:cBhvr additive="base">
                                        <p:cTn id="2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抽象类和接口</a:t>
            </a:r>
            <a:endParaRPr lang="zh-CN" altLang="en-US" dirty="0" smtClean="0"/>
          </a:p>
        </p:txBody>
      </p:sp>
      <p:sp>
        <p:nvSpPr>
          <p:cNvPr id="6147" name="内容占位符 2"/>
          <p:cNvSpPr>
            <a:spLocks noGrp="1"/>
          </p:cNvSpPr>
          <p:nvPr>
            <p:ph idx="1"/>
          </p:nvPr>
        </p:nvSpPr>
        <p:spPr/>
        <p:txBody>
          <a:bodyPr/>
          <a:lstStyle/>
          <a:p>
            <a:pPr>
              <a:lnSpc>
                <a:spcPct val="150000"/>
              </a:lnSpc>
            </a:pPr>
            <a:r>
              <a:rPr lang="zh-CN" altLang="en-US" dirty="0" smtClean="0"/>
              <a:t>抽象类的概念</a:t>
            </a:r>
            <a:endParaRPr lang="en-US" altLang="zh-CN" dirty="0" smtClean="0"/>
          </a:p>
          <a:p>
            <a:pPr>
              <a:lnSpc>
                <a:spcPct val="150000"/>
              </a:lnSpc>
            </a:pPr>
            <a:r>
              <a:rPr lang="zh-CN" altLang="en-US" dirty="0" smtClean="0"/>
              <a:t>抽象类的继承</a:t>
            </a:r>
            <a:endParaRPr lang="en-US" altLang="zh-CN" dirty="0" smtClean="0"/>
          </a:p>
          <a:p>
            <a:pPr>
              <a:lnSpc>
                <a:spcPct val="150000"/>
              </a:lnSpc>
            </a:pPr>
            <a:r>
              <a:rPr lang="zh-CN" altLang="en-US" dirty="0" smtClean="0"/>
              <a:t>接口的概念</a:t>
            </a:r>
            <a:endParaRPr lang="en-US" altLang="zh-CN" dirty="0" smtClean="0"/>
          </a:p>
          <a:p>
            <a:pPr>
              <a:lnSpc>
                <a:spcPct val="150000"/>
              </a:lnSpc>
            </a:pPr>
            <a:r>
              <a:rPr lang="zh-CN" altLang="en-US" dirty="0" smtClean="0"/>
              <a:t>接口的定义</a:t>
            </a:r>
            <a:endParaRPr lang="en-US" altLang="zh-CN" dirty="0" smtClean="0"/>
          </a:p>
          <a:p>
            <a:pPr>
              <a:lnSpc>
                <a:spcPct val="150000"/>
              </a:lnSpc>
            </a:pPr>
            <a:r>
              <a:rPr lang="zh-CN" altLang="en-US" dirty="0" smtClean="0"/>
              <a:t>接口的实现</a:t>
            </a:r>
            <a:endParaRPr lang="en-US" altLang="zh-CN" dirty="0" smtClean="0"/>
          </a:p>
          <a:p>
            <a:pPr>
              <a:lnSpc>
                <a:spcPct val="150000"/>
              </a:lnSpc>
            </a:pPr>
            <a:r>
              <a:rPr lang="zh-CN" altLang="en-US" dirty="0" smtClean="0"/>
              <a:t>接口的继承</a:t>
            </a:r>
          </a:p>
        </p:txBody>
      </p:sp>
    </p:spTree>
    <p:extLst>
      <p:ext uri="{BB962C8B-B14F-4D97-AF65-F5344CB8AC3E}">
        <p14:creationId xmlns:p14="http://schemas.microsoft.com/office/powerpoint/2010/main" val="3923645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抽象类的概念</a:t>
            </a:r>
          </a:p>
        </p:txBody>
      </p:sp>
      <p:sp>
        <p:nvSpPr>
          <p:cNvPr id="8195" name="内容占位符 2"/>
          <p:cNvSpPr>
            <a:spLocks noGrp="1"/>
          </p:cNvSpPr>
          <p:nvPr>
            <p:ph idx="1"/>
          </p:nvPr>
        </p:nvSpPr>
        <p:spPr/>
        <p:txBody>
          <a:bodyPr/>
          <a:lstStyle/>
          <a:p>
            <a:pPr>
              <a:lnSpc>
                <a:spcPct val="150000"/>
              </a:lnSpc>
            </a:pPr>
            <a:r>
              <a:rPr lang="en-US" altLang="zh-CN" dirty="0" smtClean="0"/>
              <a:t>abstract</a:t>
            </a:r>
            <a:r>
              <a:rPr lang="zh-CN" altLang="en-US" dirty="0" smtClean="0"/>
              <a:t>修饰的类称为抽象类，抽象类的特点：</a:t>
            </a:r>
            <a:endParaRPr lang="en-US" altLang="zh-CN" dirty="0" smtClean="0"/>
          </a:p>
          <a:p>
            <a:pPr lvl="1">
              <a:lnSpc>
                <a:spcPct val="150000"/>
              </a:lnSpc>
            </a:pPr>
            <a:r>
              <a:rPr lang="zh-CN" altLang="en-US" dirty="0" smtClean="0"/>
              <a:t>不能实例化对象</a:t>
            </a:r>
            <a:r>
              <a:rPr lang="en-US" altLang="zh-CN" dirty="0" smtClean="0"/>
              <a:t>;</a:t>
            </a:r>
          </a:p>
          <a:p>
            <a:pPr lvl="1">
              <a:lnSpc>
                <a:spcPct val="150000"/>
              </a:lnSpc>
            </a:pPr>
            <a:r>
              <a:rPr lang="zh-CN" altLang="en-US" dirty="0" smtClean="0"/>
              <a:t>类中可以定义抽象方法（</a:t>
            </a:r>
            <a:r>
              <a:rPr lang="en-US" altLang="zh-CN" dirty="0" smtClean="0"/>
              <a:t>abstract</a:t>
            </a:r>
            <a:r>
              <a:rPr lang="zh-CN" altLang="en-US" dirty="0" smtClean="0"/>
              <a:t>修饰的方法）</a:t>
            </a:r>
            <a:r>
              <a:rPr lang="en-US" altLang="zh-CN" dirty="0" smtClean="0"/>
              <a:t>;</a:t>
            </a:r>
          </a:p>
          <a:p>
            <a:pPr lvl="1">
              <a:lnSpc>
                <a:spcPct val="150000"/>
              </a:lnSpc>
            </a:pPr>
            <a:r>
              <a:rPr lang="zh-CN" altLang="en-US" dirty="0" smtClean="0"/>
              <a:t>抽象类中可以没有抽象方法。</a:t>
            </a:r>
            <a:endParaRPr lang="en-US" altLang="zh-CN" dirty="0" smtClean="0"/>
          </a:p>
          <a:p>
            <a:pPr>
              <a:lnSpc>
                <a:spcPct val="150000"/>
              </a:lnSpc>
            </a:pPr>
            <a:r>
              <a:rPr lang="en-US" altLang="zh-CN" dirty="0" smtClean="0"/>
              <a:t>abstract</a:t>
            </a:r>
            <a:r>
              <a:rPr lang="zh-CN" altLang="en-US" dirty="0" smtClean="0"/>
              <a:t>修饰的方法称为抽象方法，抽象方法只有方法的声明没有方法实现，即没有方法体。包含抽象方法的类本身必须被声明为抽象的。</a:t>
            </a:r>
          </a:p>
        </p:txBody>
      </p:sp>
      <p:sp>
        <p:nvSpPr>
          <p:cNvPr id="8196" name="Rectangle 4"/>
          <p:cNvSpPr>
            <a:spLocks noChangeArrowheads="1"/>
          </p:cNvSpPr>
          <p:nvPr/>
        </p:nvSpPr>
        <p:spPr bwMode="auto">
          <a:xfrm>
            <a:off x="3597274" y="4581524"/>
            <a:ext cx="4370933" cy="2087835"/>
          </a:xfrm>
          <a:prstGeom prst="rect">
            <a:avLst/>
          </a:prstGeom>
          <a:solidFill>
            <a:srgbClr val="FFCC99"/>
          </a:solidFill>
          <a:ln w="9525">
            <a:solidFill>
              <a:schemeClr val="bg1"/>
            </a:solidFill>
            <a:miter lim="800000"/>
            <a:headEnd/>
            <a:tailEnd/>
          </a:ln>
        </p:spPr>
        <p:txBody>
          <a:bodyPr wrap="none"/>
          <a:lstStyle/>
          <a:p>
            <a:pPr>
              <a:lnSpc>
                <a:spcPct val="150000"/>
              </a:lnSpc>
            </a:pPr>
            <a:r>
              <a:rPr lang="en-US" altLang="zh-CN" dirty="0">
                <a:solidFill>
                  <a:srgbClr val="FF0000"/>
                </a:solidFill>
                <a:ea typeface="宋体" pitchFamily="2" charset="-122"/>
              </a:rPr>
              <a:t>abstract</a:t>
            </a:r>
            <a:r>
              <a:rPr lang="en-US" altLang="zh-CN" dirty="0">
                <a:solidFill>
                  <a:schemeClr val="tx1"/>
                </a:solidFill>
                <a:ea typeface="宋体" pitchFamily="2" charset="-122"/>
              </a:rPr>
              <a:t> class Animal {</a:t>
            </a:r>
          </a:p>
          <a:p>
            <a:pPr lvl="1">
              <a:lnSpc>
                <a:spcPct val="150000"/>
              </a:lnSpc>
            </a:pPr>
            <a:r>
              <a:rPr lang="en-US" altLang="zh-CN" dirty="0">
                <a:solidFill>
                  <a:schemeClr val="tx1"/>
                </a:solidFill>
                <a:ea typeface="宋体" pitchFamily="2" charset="-122"/>
              </a:rPr>
              <a:t>private String color ;</a:t>
            </a:r>
          </a:p>
          <a:p>
            <a:pPr lvl="1">
              <a:lnSpc>
                <a:spcPct val="150000"/>
              </a:lnSpc>
            </a:pPr>
            <a:r>
              <a:rPr lang="en-US" altLang="zh-CN" dirty="0">
                <a:solidFill>
                  <a:schemeClr val="tx1"/>
                </a:solidFill>
                <a:ea typeface="宋体" pitchFamily="2" charset="-122"/>
              </a:rPr>
              <a:t>public </a:t>
            </a:r>
            <a:r>
              <a:rPr lang="en-US" altLang="zh-CN" dirty="0">
                <a:solidFill>
                  <a:srgbClr val="FF0000"/>
                </a:solidFill>
                <a:ea typeface="宋体" pitchFamily="2" charset="-122"/>
              </a:rPr>
              <a:t>abstract</a:t>
            </a:r>
            <a:r>
              <a:rPr lang="en-US" altLang="zh-CN" dirty="0">
                <a:solidFill>
                  <a:schemeClr val="tx1"/>
                </a:solidFill>
                <a:ea typeface="宋体" pitchFamily="2" charset="-122"/>
              </a:rPr>
              <a:t>  void  shout();</a:t>
            </a:r>
          </a:p>
          <a:p>
            <a:pPr>
              <a:lnSpc>
                <a:spcPct val="150000"/>
              </a:lnSpc>
            </a:pPr>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wipe(down)">
                                      <p:cBhvr>
                                        <p:cTn id="7" dur="580">
                                          <p:stCondLst>
                                            <p:cond delay="0"/>
                                          </p:stCondLst>
                                        </p:cTn>
                                        <p:tgtEl>
                                          <p:spTgt spid="8195">
                                            <p:txEl>
                                              <p:pRg st="1" end="1"/>
                                            </p:txEl>
                                          </p:spTgt>
                                        </p:tgtEl>
                                      </p:cBhvr>
                                    </p:animEffect>
                                    <p:anim calcmode="lin" valueType="num">
                                      <p:cBhvr>
                                        <p:cTn id="8" dur="1822" tmFilter="0,0; 0.14,0.36; 0.43,0.73; 0.71,0.91; 1.0,1.0">
                                          <p:stCondLst>
                                            <p:cond delay="0"/>
                                          </p:stCondLst>
                                        </p:cTn>
                                        <p:tgtEl>
                                          <p:spTgt spid="819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5">
                                            <p:txEl>
                                              <p:pRg st="1" end="1"/>
                                            </p:txEl>
                                          </p:spTgt>
                                        </p:tgtEl>
                                      </p:cBhvr>
                                      <p:to x="100000" y="60000"/>
                                    </p:animScale>
                                    <p:animScale>
                                      <p:cBhvr>
                                        <p:cTn id="14" dur="166" decel="50000">
                                          <p:stCondLst>
                                            <p:cond delay="676"/>
                                          </p:stCondLst>
                                        </p:cTn>
                                        <p:tgtEl>
                                          <p:spTgt spid="8195">
                                            <p:txEl>
                                              <p:pRg st="1" end="1"/>
                                            </p:txEl>
                                          </p:spTgt>
                                        </p:tgtEl>
                                      </p:cBhvr>
                                      <p:to x="100000" y="100000"/>
                                    </p:animScale>
                                    <p:animScale>
                                      <p:cBhvr>
                                        <p:cTn id="15" dur="26">
                                          <p:stCondLst>
                                            <p:cond delay="1312"/>
                                          </p:stCondLst>
                                        </p:cTn>
                                        <p:tgtEl>
                                          <p:spTgt spid="8195">
                                            <p:txEl>
                                              <p:pRg st="1" end="1"/>
                                            </p:txEl>
                                          </p:spTgt>
                                        </p:tgtEl>
                                      </p:cBhvr>
                                      <p:to x="100000" y="80000"/>
                                    </p:animScale>
                                    <p:animScale>
                                      <p:cBhvr>
                                        <p:cTn id="16" dur="166" decel="50000">
                                          <p:stCondLst>
                                            <p:cond delay="1338"/>
                                          </p:stCondLst>
                                        </p:cTn>
                                        <p:tgtEl>
                                          <p:spTgt spid="8195">
                                            <p:txEl>
                                              <p:pRg st="1" end="1"/>
                                            </p:txEl>
                                          </p:spTgt>
                                        </p:tgtEl>
                                      </p:cBhvr>
                                      <p:to x="100000" y="100000"/>
                                    </p:animScale>
                                    <p:animScale>
                                      <p:cBhvr>
                                        <p:cTn id="17" dur="26">
                                          <p:stCondLst>
                                            <p:cond delay="1642"/>
                                          </p:stCondLst>
                                        </p:cTn>
                                        <p:tgtEl>
                                          <p:spTgt spid="8195">
                                            <p:txEl>
                                              <p:pRg st="1" end="1"/>
                                            </p:txEl>
                                          </p:spTgt>
                                        </p:tgtEl>
                                      </p:cBhvr>
                                      <p:to x="100000" y="90000"/>
                                    </p:animScale>
                                    <p:animScale>
                                      <p:cBhvr>
                                        <p:cTn id="18" dur="166" decel="50000">
                                          <p:stCondLst>
                                            <p:cond delay="1668"/>
                                          </p:stCondLst>
                                        </p:cTn>
                                        <p:tgtEl>
                                          <p:spTgt spid="8195">
                                            <p:txEl>
                                              <p:pRg st="1" end="1"/>
                                            </p:txEl>
                                          </p:spTgt>
                                        </p:tgtEl>
                                      </p:cBhvr>
                                      <p:to x="100000" y="100000"/>
                                    </p:animScale>
                                    <p:animScale>
                                      <p:cBhvr>
                                        <p:cTn id="19" dur="26">
                                          <p:stCondLst>
                                            <p:cond delay="1808"/>
                                          </p:stCondLst>
                                        </p:cTn>
                                        <p:tgtEl>
                                          <p:spTgt spid="8195">
                                            <p:txEl>
                                              <p:pRg st="1" end="1"/>
                                            </p:txEl>
                                          </p:spTgt>
                                        </p:tgtEl>
                                      </p:cBhvr>
                                      <p:to x="100000" y="95000"/>
                                    </p:animScale>
                                    <p:animScale>
                                      <p:cBhvr>
                                        <p:cTn id="20" dur="166" decel="50000">
                                          <p:stCondLst>
                                            <p:cond delay="1834"/>
                                          </p:stCondLst>
                                        </p:cTn>
                                        <p:tgtEl>
                                          <p:spTgt spid="8195">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195">
                                            <p:txEl>
                                              <p:pRg st="2" end="2"/>
                                            </p:txEl>
                                          </p:spTgt>
                                        </p:tgtEl>
                                        <p:attrNameLst>
                                          <p:attrName>style.visibility</p:attrName>
                                        </p:attrNameLst>
                                      </p:cBhvr>
                                      <p:to>
                                        <p:strVal val="visible"/>
                                      </p:to>
                                    </p:set>
                                    <p:animEffect transition="in" filter="wipe(down)">
                                      <p:cBhvr>
                                        <p:cTn id="23" dur="580">
                                          <p:stCondLst>
                                            <p:cond delay="0"/>
                                          </p:stCondLst>
                                        </p:cTn>
                                        <p:tgtEl>
                                          <p:spTgt spid="8195">
                                            <p:txEl>
                                              <p:pRg st="2" end="2"/>
                                            </p:txEl>
                                          </p:spTgt>
                                        </p:tgtEl>
                                      </p:cBhvr>
                                    </p:animEffect>
                                    <p:anim calcmode="lin" valueType="num">
                                      <p:cBhvr>
                                        <p:cTn id="24" dur="1822" tmFilter="0,0; 0.14,0.36; 0.43,0.73; 0.71,0.91; 1.0,1.0">
                                          <p:stCondLst>
                                            <p:cond delay="0"/>
                                          </p:stCondLst>
                                        </p:cTn>
                                        <p:tgtEl>
                                          <p:spTgt spid="8195">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195">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195">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195">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195">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8195">
                                            <p:txEl>
                                              <p:pRg st="2" end="2"/>
                                            </p:txEl>
                                          </p:spTgt>
                                        </p:tgtEl>
                                      </p:cBhvr>
                                      <p:to x="100000" y="60000"/>
                                    </p:animScale>
                                    <p:animScale>
                                      <p:cBhvr>
                                        <p:cTn id="30" dur="166" decel="50000">
                                          <p:stCondLst>
                                            <p:cond delay="676"/>
                                          </p:stCondLst>
                                        </p:cTn>
                                        <p:tgtEl>
                                          <p:spTgt spid="8195">
                                            <p:txEl>
                                              <p:pRg st="2" end="2"/>
                                            </p:txEl>
                                          </p:spTgt>
                                        </p:tgtEl>
                                      </p:cBhvr>
                                      <p:to x="100000" y="100000"/>
                                    </p:animScale>
                                    <p:animScale>
                                      <p:cBhvr>
                                        <p:cTn id="31" dur="26">
                                          <p:stCondLst>
                                            <p:cond delay="1312"/>
                                          </p:stCondLst>
                                        </p:cTn>
                                        <p:tgtEl>
                                          <p:spTgt spid="8195">
                                            <p:txEl>
                                              <p:pRg st="2" end="2"/>
                                            </p:txEl>
                                          </p:spTgt>
                                        </p:tgtEl>
                                      </p:cBhvr>
                                      <p:to x="100000" y="80000"/>
                                    </p:animScale>
                                    <p:animScale>
                                      <p:cBhvr>
                                        <p:cTn id="32" dur="166" decel="50000">
                                          <p:stCondLst>
                                            <p:cond delay="1338"/>
                                          </p:stCondLst>
                                        </p:cTn>
                                        <p:tgtEl>
                                          <p:spTgt spid="8195">
                                            <p:txEl>
                                              <p:pRg st="2" end="2"/>
                                            </p:txEl>
                                          </p:spTgt>
                                        </p:tgtEl>
                                      </p:cBhvr>
                                      <p:to x="100000" y="100000"/>
                                    </p:animScale>
                                    <p:animScale>
                                      <p:cBhvr>
                                        <p:cTn id="33" dur="26">
                                          <p:stCondLst>
                                            <p:cond delay="1642"/>
                                          </p:stCondLst>
                                        </p:cTn>
                                        <p:tgtEl>
                                          <p:spTgt spid="8195">
                                            <p:txEl>
                                              <p:pRg st="2" end="2"/>
                                            </p:txEl>
                                          </p:spTgt>
                                        </p:tgtEl>
                                      </p:cBhvr>
                                      <p:to x="100000" y="90000"/>
                                    </p:animScale>
                                    <p:animScale>
                                      <p:cBhvr>
                                        <p:cTn id="34" dur="166" decel="50000">
                                          <p:stCondLst>
                                            <p:cond delay="1668"/>
                                          </p:stCondLst>
                                        </p:cTn>
                                        <p:tgtEl>
                                          <p:spTgt spid="8195">
                                            <p:txEl>
                                              <p:pRg st="2" end="2"/>
                                            </p:txEl>
                                          </p:spTgt>
                                        </p:tgtEl>
                                      </p:cBhvr>
                                      <p:to x="100000" y="100000"/>
                                    </p:animScale>
                                    <p:animScale>
                                      <p:cBhvr>
                                        <p:cTn id="35" dur="26">
                                          <p:stCondLst>
                                            <p:cond delay="1808"/>
                                          </p:stCondLst>
                                        </p:cTn>
                                        <p:tgtEl>
                                          <p:spTgt spid="8195">
                                            <p:txEl>
                                              <p:pRg st="2" end="2"/>
                                            </p:txEl>
                                          </p:spTgt>
                                        </p:tgtEl>
                                      </p:cBhvr>
                                      <p:to x="100000" y="95000"/>
                                    </p:animScale>
                                    <p:animScale>
                                      <p:cBhvr>
                                        <p:cTn id="36" dur="166" decel="50000">
                                          <p:stCondLst>
                                            <p:cond delay="1834"/>
                                          </p:stCondLst>
                                        </p:cTn>
                                        <p:tgtEl>
                                          <p:spTgt spid="8195">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195">
                                            <p:txEl>
                                              <p:pRg st="3" end="3"/>
                                            </p:txEl>
                                          </p:spTgt>
                                        </p:tgtEl>
                                        <p:attrNameLst>
                                          <p:attrName>style.visibility</p:attrName>
                                        </p:attrNameLst>
                                      </p:cBhvr>
                                      <p:to>
                                        <p:strVal val="visible"/>
                                      </p:to>
                                    </p:set>
                                    <p:animEffect transition="in" filter="wipe(down)">
                                      <p:cBhvr>
                                        <p:cTn id="39" dur="580">
                                          <p:stCondLst>
                                            <p:cond delay="0"/>
                                          </p:stCondLst>
                                        </p:cTn>
                                        <p:tgtEl>
                                          <p:spTgt spid="8195">
                                            <p:txEl>
                                              <p:pRg st="3" end="3"/>
                                            </p:txEl>
                                          </p:spTgt>
                                        </p:tgtEl>
                                      </p:cBhvr>
                                    </p:animEffect>
                                    <p:anim calcmode="lin" valueType="num">
                                      <p:cBhvr>
                                        <p:cTn id="40" dur="1822" tmFilter="0,0; 0.14,0.36; 0.43,0.73; 0.71,0.91; 1.0,1.0">
                                          <p:stCondLst>
                                            <p:cond delay="0"/>
                                          </p:stCondLst>
                                        </p:cTn>
                                        <p:tgtEl>
                                          <p:spTgt spid="8195">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195">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195">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195">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195">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195">
                                            <p:txEl>
                                              <p:pRg st="3" end="3"/>
                                            </p:txEl>
                                          </p:spTgt>
                                        </p:tgtEl>
                                      </p:cBhvr>
                                      <p:to x="100000" y="60000"/>
                                    </p:animScale>
                                    <p:animScale>
                                      <p:cBhvr>
                                        <p:cTn id="46" dur="166" decel="50000">
                                          <p:stCondLst>
                                            <p:cond delay="676"/>
                                          </p:stCondLst>
                                        </p:cTn>
                                        <p:tgtEl>
                                          <p:spTgt spid="8195">
                                            <p:txEl>
                                              <p:pRg st="3" end="3"/>
                                            </p:txEl>
                                          </p:spTgt>
                                        </p:tgtEl>
                                      </p:cBhvr>
                                      <p:to x="100000" y="100000"/>
                                    </p:animScale>
                                    <p:animScale>
                                      <p:cBhvr>
                                        <p:cTn id="47" dur="26">
                                          <p:stCondLst>
                                            <p:cond delay="1312"/>
                                          </p:stCondLst>
                                        </p:cTn>
                                        <p:tgtEl>
                                          <p:spTgt spid="8195">
                                            <p:txEl>
                                              <p:pRg st="3" end="3"/>
                                            </p:txEl>
                                          </p:spTgt>
                                        </p:tgtEl>
                                      </p:cBhvr>
                                      <p:to x="100000" y="80000"/>
                                    </p:animScale>
                                    <p:animScale>
                                      <p:cBhvr>
                                        <p:cTn id="48" dur="166" decel="50000">
                                          <p:stCondLst>
                                            <p:cond delay="1338"/>
                                          </p:stCondLst>
                                        </p:cTn>
                                        <p:tgtEl>
                                          <p:spTgt spid="8195">
                                            <p:txEl>
                                              <p:pRg st="3" end="3"/>
                                            </p:txEl>
                                          </p:spTgt>
                                        </p:tgtEl>
                                      </p:cBhvr>
                                      <p:to x="100000" y="100000"/>
                                    </p:animScale>
                                    <p:animScale>
                                      <p:cBhvr>
                                        <p:cTn id="49" dur="26">
                                          <p:stCondLst>
                                            <p:cond delay="1642"/>
                                          </p:stCondLst>
                                        </p:cTn>
                                        <p:tgtEl>
                                          <p:spTgt spid="8195">
                                            <p:txEl>
                                              <p:pRg st="3" end="3"/>
                                            </p:txEl>
                                          </p:spTgt>
                                        </p:tgtEl>
                                      </p:cBhvr>
                                      <p:to x="100000" y="90000"/>
                                    </p:animScale>
                                    <p:animScale>
                                      <p:cBhvr>
                                        <p:cTn id="50" dur="166" decel="50000">
                                          <p:stCondLst>
                                            <p:cond delay="1668"/>
                                          </p:stCondLst>
                                        </p:cTn>
                                        <p:tgtEl>
                                          <p:spTgt spid="8195">
                                            <p:txEl>
                                              <p:pRg st="3" end="3"/>
                                            </p:txEl>
                                          </p:spTgt>
                                        </p:tgtEl>
                                      </p:cBhvr>
                                      <p:to x="100000" y="100000"/>
                                    </p:animScale>
                                    <p:animScale>
                                      <p:cBhvr>
                                        <p:cTn id="51" dur="26">
                                          <p:stCondLst>
                                            <p:cond delay="1808"/>
                                          </p:stCondLst>
                                        </p:cTn>
                                        <p:tgtEl>
                                          <p:spTgt spid="8195">
                                            <p:txEl>
                                              <p:pRg st="3" end="3"/>
                                            </p:txEl>
                                          </p:spTgt>
                                        </p:tgtEl>
                                      </p:cBhvr>
                                      <p:to x="100000" y="95000"/>
                                    </p:animScale>
                                    <p:animScale>
                                      <p:cBhvr>
                                        <p:cTn id="52" dur="166" decel="50000">
                                          <p:stCondLst>
                                            <p:cond delay="1834"/>
                                          </p:stCondLst>
                                        </p:cTn>
                                        <p:tgtEl>
                                          <p:spTgt spid="8195">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57" dur="500"/>
                                        <p:tgtEl>
                                          <p:spTgt spid="819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8196"/>
                                        </p:tgtEl>
                                        <p:attrNameLst>
                                          <p:attrName>style.visibility</p:attrName>
                                        </p:attrNameLst>
                                      </p:cBhvr>
                                      <p:to>
                                        <p:strVal val="visible"/>
                                      </p:to>
                                    </p:set>
                                    <p:animEffect transition="in" filter="circle(in)">
                                      <p:cBhvr>
                                        <p:cTn id="62"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抽象类的继承</a:t>
            </a:r>
          </a:p>
        </p:txBody>
      </p:sp>
      <p:sp>
        <p:nvSpPr>
          <p:cNvPr id="9219" name="内容占位符 2"/>
          <p:cNvSpPr>
            <a:spLocks noGrp="1"/>
          </p:cNvSpPr>
          <p:nvPr>
            <p:ph idx="1"/>
          </p:nvPr>
        </p:nvSpPr>
        <p:spPr/>
        <p:txBody>
          <a:bodyPr/>
          <a:lstStyle/>
          <a:p>
            <a:pPr>
              <a:lnSpc>
                <a:spcPct val="150000"/>
              </a:lnSpc>
            </a:pPr>
            <a:r>
              <a:rPr lang="zh-CN" altLang="en-US" dirty="0" smtClean="0"/>
              <a:t>子类继承抽象类必须实现抽象类中所有的抽象方法，否则子类也必须定义为抽象类。</a:t>
            </a:r>
          </a:p>
        </p:txBody>
      </p:sp>
      <p:sp>
        <p:nvSpPr>
          <p:cNvPr id="4" name="矩形 3"/>
          <p:cNvSpPr/>
          <p:nvPr/>
        </p:nvSpPr>
        <p:spPr>
          <a:xfrm>
            <a:off x="3143251" y="2155825"/>
            <a:ext cx="5165725" cy="1631950"/>
          </a:xfrm>
          <a:prstGeom prst="rect">
            <a:avLst/>
          </a:prstGeom>
          <a:solidFill>
            <a:srgbClr val="FFCC99"/>
          </a:solidFill>
          <a:ln>
            <a:solidFill>
              <a:schemeClr val="bg1"/>
            </a:solidFill>
          </a:ln>
        </p:spPr>
        <p:txBody>
          <a:bodyPr>
            <a:spAutoFit/>
          </a:bodyPr>
          <a:lstStyle/>
          <a:p>
            <a:pPr>
              <a:defRPr/>
            </a:pPr>
            <a:r>
              <a:rPr lang="en-US" altLang="zh-CN" dirty="0">
                <a:solidFill>
                  <a:schemeClr val="tx1"/>
                </a:solidFill>
                <a:latin typeface="Arial" charset="0"/>
                <a:ea typeface="宋体" pitchFamily="2" charset="-122"/>
              </a:rPr>
              <a:t>class Cat extends Animal {</a:t>
            </a:r>
          </a:p>
          <a:p>
            <a:pPr lvl="1">
              <a:defRPr/>
            </a:pPr>
            <a:r>
              <a:rPr lang="en-US" altLang="zh-CN" dirty="0">
                <a:solidFill>
                  <a:srgbClr val="FF0000"/>
                </a:solidFill>
                <a:latin typeface="Arial" charset="0"/>
                <a:ea typeface="宋体" pitchFamily="2" charset="-122"/>
              </a:rPr>
              <a:t>public void shout() {</a:t>
            </a:r>
          </a:p>
          <a:p>
            <a:pPr lvl="2">
              <a:defRPr/>
            </a:pPr>
            <a:r>
              <a:rPr lang="en-US" altLang="zh-CN" dirty="0" err="1">
                <a:solidFill>
                  <a:schemeClr val="tx1"/>
                </a:solidFill>
                <a:latin typeface="Arial" charset="0"/>
                <a:ea typeface="宋体" pitchFamily="2" charset="-122"/>
              </a:rPr>
              <a:t>System.out.println</a:t>
            </a:r>
            <a:r>
              <a:rPr lang="en-US" altLang="zh-CN" dirty="0">
                <a:solidFill>
                  <a:schemeClr val="tx1"/>
                </a:solidFill>
                <a:latin typeface="Arial" charset="0"/>
                <a:ea typeface="宋体" pitchFamily="2" charset="-122"/>
              </a:rPr>
              <a:t>("</a:t>
            </a:r>
            <a:r>
              <a:rPr lang="zh-CN" altLang="en-US" dirty="0">
                <a:solidFill>
                  <a:schemeClr val="tx1"/>
                </a:solidFill>
                <a:latin typeface="Arial" charset="0"/>
                <a:ea typeface="宋体" pitchFamily="2" charset="-122"/>
              </a:rPr>
              <a:t>喵喵喵</a:t>
            </a:r>
            <a:r>
              <a:rPr lang="en-US" altLang="zh-CN" dirty="0">
                <a:solidFill>
                  <a:schemeClr val="tx1"/>
                </a:solidFill>
                <a:latin typeface="Arial" charset="0"/>
                <a:ea typeface="宋体" pitchFamily="2" charset="-122"/>
              </a:rPr>
              <a:t>~~~");</a:t>
            </a:r>
          </a:p>
          <a:p>
            <a:pPr lvl="1">
              <a:defRPr/>
            </a:pPr>
            <a:r>
              <a:rPr lang="en-US" altLang="zh-CN" dirty="0">
                <a:solidFill>
                  <a:srgbClr val="FF0000"/>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
        <p:nvSpPr>
          <p:cNvPr id="5" name="矩形 4"/>
          <p:cNvSpPr/>
          <p:nvPr/>
        </p:nvSpPr>
        <p:spPr>
          <a:xfrm>
            <a:off x="3143251" y="4022726"/>
            <a:ext cx="5165725" cy="708025"/>
          </a:xfrm>
          <a:prstGeom prst="rect">
            <a:avLst/>
          </a:prstGeom>
          <a:solidFill>
            <a:srgbClr val="FFCC99"/>
          </a:solidFill>
          <a:ln>
            <a:solidFill>
              <a:schemeClr val="bg1"/>
            </a:solidFill>
          </a:ln>
        </p:spPr>
        <p:txBody>
          <a:bodyPr>
            <a:spAutoFit/>
          </a:bodyPr>
          <a:lstStyle/>
          <a:p>
            <a:pPr>
              <a:defRPr/>
            </a:pPr>
            <a:r>
              <a:rPr lang="en-US" altLang="zh-CN" dirty="0">
                <a:solidFill>
                  <a:srgbClr val="FF0000"/>
                </a:solidFill>
                <a:latin typeface="Arial" charset="0"/>
              </a:rPr>
              <a:t>abstract</a:t>
            </a:r>
            <a:r>
              <a:rPr lang="en-US" altLang="zh-CN" dirty="0">
                <a:solidFill>
                  <a:schemeClr val="tx1"/>
                </a:solidFill>
                <a:latin typeface="Arial" charset="0"/>
              </a:rPr>
              <a:t> class Cat extends Animal {</a:t>
            </a:r>
          </a:p>
          <a:p>
            <a:pPr>
              <a:defRPr/>
            </a:pPr>
            <a:r>
              <a:rPr lang="en-US" altLang="zh-CN" dirty="0">
                <a:solidFill>
                  <a:schemeClr val="tx1"/>
                </a:solidFill>
                <a:latin typeface="Arial" charset="0"/>
              </a:rPr>
              <a:t>}</a:t>
            </a:r>
          </a:p>
        </p:txBody>
      </p:sp>
      <p:sp>
        <p:nvSpPr>
          <p:cNvPr id="6" name="矩形 5"/>
          <p:cNvSpPr/>
          <p:nvPr/>
        </p:nvSpPr>
        <p:spPr>
          <a:xfrm>
            <a:off x="3143250" y="4822826"/>
            <a:ext cx="5183188" cy="1630363"/>
          </a:xfrm>
          <a:prstGeom prst="rect">
            <a:avLst/>
          </a:prstGeom>
          <a:solidFill>
            <a:srgbClr val="FFCC99"/>
          </a:solidFill>
          <a:ln>
            <a:solidFill>
              <a:schemeClr val="bg1"/>
            </a:solidFill>
          </a:ln>
        </p:spPr>
        <p:txBody>
          <a:bodyPr>
            <a:spAutoFit/>
          </a:bodyPr>
          <a:lstStyle/>
          <a:p>
            <a:pPr>
              <a:defRPr/>
            </a:pPr>
            <a:r>
              <a:rPr lang="en-US" altLang="zh-CN" dirty="0">
                <a:solidFill>
                  <a:schemeClr val="tx1"/>
                </a:solidFill>
                <a:latin typeface="Arial" charset="0"/>
                <a:ea typeface="宋体" pitchFamily="2" charset="-122"/>
              </a:rPr>
              <a:t>class </a:t>
            </a:r>
            <a:r>
              <a:rPr lang="en-US" altLang="zh-CN" dirty="0" err="1">
                <a:solidFill>
                  <a:schemeClr val="tx1"/>
                </a:solidFill>
                <a:latin typeface="Arial" charset="0"/>
                <a:ea typeface="宋体" pitchFamily="2" charset="-122"/>
              </a:rPr>
              <a:t>PersiaCat</a:t>
            </a:r>
            <a:r>
              <a:rPr lang="en-US" altLang="zh-CN" dirty="0">
                <a:solidFill>
                  <a:schemeClr val="tx1"/>
                </a:solidFill>
                <a:latin typeface="Arial" charset="0"/>
                <a:ea typeface="宋体" pitchFamily="2" charset="-122"/>
              </a:rPr>
              <a:t> </a:t>
            </a:r>
            <a:r>
              <a:rPr lang="en-US" altLang="zh-CN" dirty="0">
                <a:solidFill>
                  <a:srgbClr val="FF0000"/>
                </a:solidFill>
                <a:latin typeface="Arial" charset="0"/>
                <a:ea typeface="宋体" pitchFamily="2" charset="-122"/>
              </a:rPr>
              <a:t>extends</a:t>
            </a:r>
            <a:r>
              <a:rPr lang="en-US" altLang="zh-CN" dirty="0">
                <a:solidFill>
                  <a:schemeClr val="tx1"/>
                </a:solidFill>
                <a:latin typeface="Arial" charset="0"/>
                <a:ea typeface="宋体" pitchFamily="2" charset="-122"/>
              </a:rPr>
              <a:t> Cat {</a:t>
            </a:r>
          </a:p>
          <a:p>
            <a:pPr lvl="1">
              <a:defRPr/>
            </a:pPr>
            <a:r>
              <a:rPr lang="en-US" altLang="zh-CN" dirty="0">
                <a:solidFill>
                  <a:srgbClr val="FF0000"/>
                </a:solidFill>
                <a:latin typeface="Arial" charset="0"/>
                <a:ea typeface="宋体" pitchFamily="2" charset="-122"/>
              </a:rPr>
              <a:t>public void shout() {</a:t>
            </a:r>
          </a:p>
          <a:p>
            <a:pPr lvl="2">
              <a:defRPr/>
            </a:pPr>
            <a:r>
              <a:rPr lang="en-US" altLang="zh-CN" dirty="0" err="1">
                <a:solidFill>
                  <a:schemeClr val="tx1"/>
                </a:solidFill>
                <a:latin typeface="Arial" charset="0"/>
                <a:ea typeface="宋体" pitchFamily="2" charset="-122"/>
              </a:rPr>
              <a:t>System.out.println</a:t>
            </a:r>
            <a:r>
              <a:rPr lang="en-US" altLang="zh-CN" dirty="0">
                <a:solidFill>
                  <a:schemeClr val="tx1"/>
                </a:solidFill>
                <a:latin typeface="Arial" charset="0"/>
                <a:ea typeface="宋体" pitchFamily="2" charset="-122"/>
              </a:rPr>
              <a:t>(“</a:t>
            </a:r>
            <a:r>
              <a:rPr lang="zh-CN" altLang="en-US" dirty="0">
                <a:solidFill>
                  <a:schemeClr val="tx1"/>
                </a:solidFill>
                <a:latin typeface="Arial" charset="0"/>
                <a:ea typeface="宋体" pitchFamily="2" charset="-122"/>
              </a:rPr>
              <a:t>波斯猫喵</a:t>
            </a:r>
            <a:r>
              <a:rPr lang="en-US" altLang="zh-CN" dirty="0">
                <a:solidFill>
                  <a:schemeClr val="tx1"/>
                </a:solidFill>
                <a:latin typeface="Arial" charset="0"/>
                <a:ea typeface="宋体" pitchFamily="2" charset="-122"/>
              </a:rPr>
              <a:t>~~~");</a:t>
            </a:r>
          </a:p>
          <a:p>
            <a:pPr lvl="1">
              <a:defRPr/>
            </a:pPr>
            <a:r>
              <a:rPr lang="en-US" altLang="zh-CN" dirty="0">
                <a:solidFill>
                  <a:srgbClr val="FF0000"/>
                </a:solidFill>
                <a:latin typeface="Arial" charset="0"/>
                <a:ea typeface="宋体" pitchFamily="2" charset="-122"/>
              </a:rPr>
              <a:t>}</a:t>
            </a:r>
          </a:p>
          <a:p>
            <a:pPr>
              <a:defRPr/>
            </a:pPr>
            <a:r>
              <a:rPr lang="en-US" altLang="zh-CN" dirty="0">
                <a:solidFill>
                  <a:schemeClr val="tx1"/>
                </a:solidFill>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接口的概念</a:t>
            </a:r>
          </a:p>
        </p:txBody>
      </p:sp>
      <p:sp>
        <p:nvSpPr>
          <p:cNvPr id="10243" name="内容占位符 2"/>
          <p:cNvSpPr>
            <a:spLocks noGrp="1"/>
          </p:cNvSpPr>
          <p:nvPr>
            <p:ph idx="1"/>
          </p:nvPr>
        </p:nvSpPr>
        <p:spPr/>
        <p:txBody>
          <a:bodyPr/>
          <a:lstStyle/>
          <a:p>
            <a:pPr>
              <a:lnSpc>
                <a:spcPct val="150000"/>
              </a:lnSpc>
            </a:pPr>
            <a:r>
              <a:rPr lang="en-US" altLang="zh-CN" dirty="0" smtClean="0"/>
              <a:t>Java</a:t>
            </a:r>
            <a:r>
              <a:rPr lang="zh-CN" altLang="en-US" dirty="0" smtClean="0"/>
              <a:t>中的接口是一系列方法的声明，是一些方法特征的集合，接口</a:t>
            </a:r>
            <a:r>
              <a:rPr lang="zh-CN" altLang="zh-CN" dirty="0" smtClean="0"/>
              <a:t>可以看做</a:t>
            </a:r>
            <a:r>
              <a:rPr lang="zh-CN" altLang="en-US" dirty="0" smtClean="0"/>
              <a:t>是</a:t>
            </a:r>
            <a:r>
              <a:rPr lang="zh-CN" altLang="zh-CN" dirty="0" smtClean="0"/>
              <a:t>一种特殊的抽象类，其中包含常量和方法的声明，而没有变量和方法的实现</a:t>
            </a:r>
            <a:r>
              <a:rPr lang="zh-CN" altLang="en-US" dirty="0" smtClean="0"/>
              <a:t>。</a:t>
            </a:r>
            <a:endParaRPr lang="en-US" altLang="zh-CN" dirty="0" smtClean="0"/>
          </a:p>
          <a:p>
            <a:pPr>
              <a:lnSpc>
                <a:spcPct val="150000"/>
              </a:lnSpc>
            </a:pPr>
            <a:r>
              <a:rPr lang="zh-CN" altLang="en-US" dirty="0"/>
              <a:t>接口的定义语法：</a:t>
            </a:r>
            <a:endParaRPr lang="en-US" altLang="zh-CN" dirty="0"/>
          </a:p>
          <a:p>
            <a:pPr lvl="1">
              <a:lnSpc>
                <a:spcPct val="150000"/>
              </a:lnSpc>
            </a:pPr>
            <a:r>
              <a:rPr lang="en-US" altLang="zh-CN" dirty="0"/>
              <a:t>interface </a:t>
            </a:r>
            <a:r>
              <a:rPr lang="zh-CN" altLang="en-US" dirty="0"/>
              <a:t>接口名称 </a:t>
            </a:r>
            <a:r>
              <a:rPr lang="en-US" altLang="zh-CN" dirty="0"/>
              <a:t>{</a:t>
            </a:r>
          </a:p>
          <a:p>
            <a:pPr lvl="2">
              <a:lnSpc>
                <a:spcPct val="150000"/>
              </a:lnSpc>
            </a:pPr>
            <a:r>
              <a:rPr lang="en-US" altLang="zh-CN" dirty="0"/>
              <a:t>//</a:t>
            </a:r>
            <a:r>
              <a:rPr lang="zh-CN" altLang="zh-CN" dirty="0"/>
              <a:t>接口中的常量声明</a:t>
            </a:r>
            <a:endParaRPr lang="en-US" altLang="zh-CN" dirty="0"/>
          </a:p>
          <a:p>
            <a:pPr lvl="2">
              <a:lnSpc>
                <a:spcPct val="150000"/>
              </a:lnSpc>
            </a:pPr>
            <a:r>
              <a:rPr lang="en-US" altLang="zh-CN" dirty="0"/>
              <a:t>//</a:t>
            </a:r>
            <a:r>
              <a:rPr lang="zh-CN" altLang="zh-CN" dirty="0"/>
              <a:t>接口中的抽象方法声明</a:t>
            </a:r>
            <a:endParaRPr lang="en-US" altLang="zh-CN" dirty="0"/>
          </a:p>
          <a:p>
            <a:pPr lvl="1">
              <a:lnSpc>
                <a:spcPct val="150000"/>
              </a:lnSpc>
            </a:pPr>
            <a:r>
              <a:rPr lang="en-US" altLang="zh-CN" dirty="0"/>
              <a:t>}</a:t>
            </a:r>
          </a:p>
          <a:p>
            <a:pPr>
              <a:lnSpc>
                <a:spcPct val="150000"/>
              </a:lnSpc>
            </a:pPr>
            <a:r>
              <a:rPr lang="zh-CN" altLang="en-US" dirty="0"/>
              <a:t>举例：</a:t>
            </a:r>
            <a:endParaRPr lang="en-US" altLang="zh-CN" dirty="0"/>
          </a:p>
          <a:p>
            <a:pPr>
              <a:lnSpc>
                <a:spcPct val="150000"/>
              </a:lnSpc>
            </a:pPr>
            <a:endParaRPr lang="en-US" altLang="zh-CN" dirty="0" smtClean="0"/>
          </a:p>
        </p:txBody>
      </p:sp>
      <p:sp>
        <p:nvSpPr>
          <p:cNvPr id="4" name="TextBox 3"/>
          <p:cNvSpPr txBox="1"/>
          <p:nvPr/>
        </p:nvSpPr>
        <p:spPr>
          <a:xfrm>
            <a:off x="2454275" y="5077296"/>
            <a:ext cx="4465638" cy="1016000"/>
          </a:xfrm>
          <a:prstGeom prst="rect">
            <a:avLst/>
          </a:prstGeom>
          <a:solidFill>
            <a:srgbClr val="FFCC99"/>
          </a:solidFill>
          <a:ln>
            <a:solidFill>
              <a:schemeClr val="bg1"/>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rgbClr val="FF0000"/>
                </a:solidFill>
                <a:ea typeface="宋体" pitchFamily="2" charset="-122"/>
              </a:rPr>
              <a:t>interface </a:t>
            </a:r>
            <a:r>
              <a:rPr lang="en-US" altLang="zh-CN" dirty="0">
                <a:solidFill>
                  <a:schemeClr val="tx1"/>
                </a:solidFill>
                <a:ea typeface="宋体" pitchFamily="2" charset="-122"/>
              </a:rPr>
              <a:t>Comparable {</a:t>
            </a:r>
            <a:endParaRPr lang="zh-CN"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compareTo</a:t>
            </a:r>
            <a:r>
              <a:rPr lang="en-US" altLang="zh-CN" dirty="0">
                <a:solidFill>
                  <a:schemeClr val="tx1"/>
                </a:solidFill>
                <a:ea typeface="宋体" pitchFamily="2" charset="-122"/>
              </a:rPr>
              <a:t>(Object other);  </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接口的实现</a:t>
            </a:r>
          </a:p>
        </p:txBody>
      </p:sp>
      <p:sp>
        <p:nvSpPr>
          <p:cNvPr id="3" name="内容占位符 2"/>
          <p:cNvSpPr>
            <a:spLocks noGrp="1"/>
          </p:cNvSpPr>
          <p:nvPr>
            <p:ph idx="1"/>
          </p:nvPr>
        </p:nvSpPr>
        <p:spPr/>
        <p:txBody>
          <a:bodyPr/>
          <a:lstStyle/>
          <a:p>
            <a:pPr>
              <a:lnSpc>
                <a:spcPct val="150000"/>
              </a:lnSpc>
            </a:pPr>
            <a:r>
              <a:rPr lang="zh-CN" altLang="en-US" dirty="0" smtClean="0"/>
              <a:t>类可以通过实现接口的方式来具有接口中定义的功能，基本语法：</a:t>
            </a:r>
            <a:endParaRPr lang="en-US" altLang="zh-CN" dirty="0" smtClean="0"/>
          </a:p>
          <a:p>
            <a:pPr lvl="1">
              <a:lnSpc>
                <a:spcPct val="150000"/>
              </a:lnSpc>
            </a:pPr>
            <a:r>
              <a:rPr lang="en-US" altLang="zh-CN" dirty="0" smtClean="0"/>
              <a:t>class </a:t>
            </a:r>
            <a:r>
              <a:rPr lang="zh-CN" altLang="en-US" dirty="0" smtClean="0"/>
              <a:t>类名 </a:t>
            </a:r>
            <a:r>
              <a:rPr lang="en-US" altLang="zh-CN" dirty="0" smtClean="0"/>
              <a:t>implements </a:t>
            </a:r>
            <a:r>
              <a:rPr lang="zh-CN" altLang="en-US" dirty="0" smtClean="0"/>
              <a:t>接口名 </a:t>
            </a:r>
            <a:r>
              <a:rPr lang="en-US" altLang="zh-CN" dirty="0" smtClean="0"/>
              <a:t>{</a:t>
            </a:r>
          </a:p>
          <a:p>
            <a:pPr lvl="2">
              <a:lnSpc>
                <a:spcPct val="150000"/>
              </a:lnSpc>
            </a:pPr>
            <a:r>
              <a:rPr lang="en-US" altLang="zh-CN" dirty="0" smtClean="0"/>
              <a:t>  ……</a:t>
            </a:r>
          </a:p>
          <a:p>
            <a:pPr lvl="1">
              <a:lnSpc>
                <a:spcPct val="150000"/>
              </a:lnSpc>
            </a:pPr>
            <a:r>
              <a:rPr lang="en-US" altLang="zh-CN" dirty="0" smtClean="0"/>
              <a:t>}</a:t>
            </a:r>
          </a:p>
          <a:p>
            <a:pPr>
              <a:lnSpc>
                <a:spcPct val="150000"/>
              </a:lnSpc>
            </a:pPr>
            <a:r>
              <a:rPr lang="zh-CN" altLang="en-US" dirty="0" smtClean="0"/>
              <a:t>要点</a:t>
            </a:r>
            <a:endParaRPr lang="en-US" altLang="zh-CN" dirty="0" smtClean="0"/>
          </a:p>
          <a:p>
            <a:pPr lvl="1">
              <a:lnSpc>
                <a:spcPct val="150000"/>
              </a:lnSpc>
            </a:pPr>
            <a:r>
              <a:rPr lang="zh-CN" altLang="en-US" dirty="0" smtClean="0"/>
              <a:t>一个类可以同时实现多个接口</a:t>
            </a:r>
            <a:r>
              <a:rPr lang="en-US" altLang="zh-CN" dirty="0" smtClean="0"/>
              <a:t>;</a:t>
            </a:r>
          </a:p>
          <a:p>
            <a:pPr lvl="1">
              <a:lnSpc>
                <a:spcPct val="150000"/>
              </a:lnSpc>
            </a:pPr>
            <a:r>
              <a:rPr lang="zh-CN" altLang="en-US" dirty="0" smtClean="0"/>
              <a:t>一个接口可以被多个无关的类实现</a:t>
            </a:r>
            <a:r>
              <a:rPr lang="en-US" altLang="zh-CN" dirty="0" smtClean="0"/>
              <a:t>;</a:t>
            </a:r>
          </a:p>
          <a:p>
            <a:pPr lvl="1">
              <a:lnSpc>
                <a:spcPct val="150000"/>
              </a:lnSpc>
            </a:pPr>
            <a:r>
              <a:rPr lang="zh-CN" altLang="en-US" dirty="0" smtClean="0"/>
              <a:t>一个类实现接口必须实现接口中所有的抽象方法，否则必须定义为抽象类。</a:t>
            </a:r>
          </a:p>
        </p:txBody>
      </p:sp>
      <p:sp>
        <p:nvSpPr>
          <p:cNvPr id="4" name="TextBox 3"/>
          <p:cNvSpPr txBox="1"/>
          <p:nvPr/>
        </p:nvSpPr>
        <p:spPr>
          <a:xfrm>
            <a:off x="3359697" y="5417929"/>
            <a:ext cx="5616623" cy="1323439"/>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Employee implements Comparable {</a:t>
            </a:r>
          </a:p>
          <a:p>
            <a:pPr eaLnBrk="1" hangingPunct="1">
              <a:defRPr/>
            </a:pPr>
            <a:r>
              <a:rPr lang="en-US" altLang="zh-CN" dirty="0">
                <a:solidFill>
                  <a:schemeClr val="tx1"/>
                </a:solidFill>
                <a:ea typeface="宋体" pitchFamily="2" charset="-122"/>
              </a:rPr>
              <a:t>        public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compareTo</a:t>
            </a:r>
            <a:r>
              <a:rPr lang="en-US" altLang="zh-CN" dirty="0">
                <a:solidFill>
                  <a:schemeClr val="tx1"/>
                </a:solidFill>
                <a:ea typeface="宋体" pitchFamily="2" charset="-122"/>
              </a:rPr>
              <a:t>(Object other) </a:t>
            </a:r>
            <a:r>
              <a:rPr lang="en-US" altLang="zh-CN" dirty="0" smtClean="0">
                <a:solidFill>
                  <a:schemeClr val="tx1"/>
                </a:solidFill>
                <a:ea typeface="宋体" pitchFamily="2" charset="-122"/>
              </a:rPr>
              <a:t>{</a:t>
            </a:r>
          </a:p>
          <a:p>
            <a:pPr eaLnBrk="1" hangingPunct="1">
              <a:defRPr/>
            </a:pPr>
            <a:r>
              <a:rPr lang="en-US" altLang="zh-CN" dirty="0" smtClean="0">
                <a:solidFill>
                  <a:schemeClr val="tx1"/>
                </a:solidFill>
                <a:ea typeface="宋体" pitchFamily="2" charset="-122"/>
              </a:rPr>
              <a:t>        </a:t>
            </a: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3">
                                            <p:txEl>
                                              <p:pRg st="5" end="5"/>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ircle(in)">
                                      <p:cBhvr>
                                        <p:cTn id="4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接口的继承</a:t>
            </a:r>
          </a:p>
        </p:txBody>
      </p:sp>
      <p:sp>
        <p:nvSpPr>
          <p:cNvPr id="13315" name="内容占位符 2"/>
          <p:cNvSpPr>
            <a:spLocks noGrp="1"/>
          </p:cNvSpPr>
          <p:nvPr>
            <p:ph idx="1"/>
          </p:nvPr>
        </p:nvSpPr>
        <p:spPr/>
        <p:txBody>
          <a:bodyPr/>
          <a:lstStyle/>
          <a:p>
            <a:pPr>
              <a:lnSpc>
                <a:spcPct val="150000"/>
              </a:lnSpc>
            </a:pPr>
            <a:r>
              <a:rPr lang="en-US" altLang="zh-CN" dirty="0" smtClean="0"/>
              <a:t>Java</a:t>
            </a:r>
            <a:r>
              <a:rPr lang="zh-CN" altLang="en-US" dirty="0" smtClean="0"/>
              <a:t>中接口可以继承接口，与类的继承概念一致，一个接口继承一个父接口就会继承父接口中定义的所有方法和属性。</a:t>
            </a:r>
            <a:endParaRPr lang="en-US" altLang="zh-CN" dirty="0" smtClean="0"/>
          </a:p>
          <a:p>
            <a:pPr>
              <a:lnSpc>
                <a:spcPct val="150000"/>
              </a:lnSpc>
            </a:pPr>
            <a:r>
              <a:rPr lang="en-US" altLang="zh-CN" dirty="0" smtClean="0"/>
              <a:t>Java</a:t>
            </a:r>
            <a:r>
              <a:rPr lang="zh-CN" altLang="en-US" dirty="0" smtClean="0"/>
              <a:t>中接口的继承是多继承机制，即一个接口可以同时继承多个接口。</a:t>
            </a:r>
            <a:endParaRPr lang="en-US" altLang="zh-CN" dirty="0" smtClean="0"/>
          </a:p>
          <a:p>
            <a:pPr>
              <a:lnSpc>
                <a:spcPct val="150000"/>
              </a:lnSpc>
            </a:pPr>
            <a:r>
              <a:rPr lang="zh-CN" altLang="en-US" dirty="0" smtClean="0"/>
              <a:t>接口继承的基本语法 </a:t>
            </a:r>
            <a:r>
              <a:rPr lang="en-US" altLang="zh-CN" dirty="0" smtClean="0"/>
              <a:t>:</a:t>
            </a:r>
          </a:p>
          <a:p>
            <a:pPr lvl="1">
              <a:lnSpc>
                <a:spcPct val="150000"/>
              </a:lnSpc>
            </a:pPr>
            <a:r>
              <a:rPr lang="en-US" altLang="zh-CN" dirty="0" smtClean="0"/>
              <a:t>interface </a:t>
            </a:r>
            <a:r>
              <a:rPr lang="zh-CN" altLang="en-US" dirty="0" smtClean="0"/>
              <a:t>接口名 </a:t>
            </a:r>
            <a:r>
              <a:rPr lang="en-US" altLang="zh-CN" dirty="0" smtClean="0"/>
              <a:t>extends </a:t>
            </a:r>
            <a:r>
              <a:rPr lang="zh-CN" altLang="en-US" dirty="0" smtClean="0"/>
              <a:t>父接口</a:t>
            </a:r>
            <a:r>
              <a:rPr lang="en-US" altLang="zh-CN" dirty="0" smtClean="0"/>
              <a:t>1,</a:t>
            </a:r>
            <a:r>
              <a:rPr lang="zh-CN" altLang="en-US" dirty="0" smtClean="0"/>
              <a:t>父接口</a:t>
            </a:r>
            <a:r>
              <a:rPr lang="en-US" altLang="zh-CN" dirty="0" smtClean="0"/>
              <a:t>2,……{</a:t>
            </a:r>
          </a:p>
          <a:p>
            <a:pPr lvl="2">
              <a:lnSpc>
                <a:spcPct val="150000"/>
              </a:lnSpc>
            </a:pPr>
            <a:r>
              <a:rPr lang="en-US" altLang="zh-CN" dirty="0" smtClean="0"/>
              <a:t>……</a:t>
            </a:r>
          </a:p>
          <a:p>
            <a:pPr lvl="1">
              <a:lnSpc>
                <a:spcPct val="150000"/>
              </a:lnSpc>
            </a:pPr>
            <a:r>
              <a:rPr lang="en-US" altLang="zh-CN" dirty="0" smtClean="0"/>
              <a:t>}</a:t>
            </a:r>
          </a:p>
          <a:p>
            <a:endParaRPr lang="zh-CN" altLang="en-US" dirty="0" smtClean="0"/>
          </a:p>
        </p:txBody>
      </p:sp>
      <p:sp>
        <p:nvSpPr>
          <p:cNvPr id="4" name="TextBox 3"/>
          <p:cNvSpPr txBox="1"/>
          <p:nvPr/>
        </p:nvSpPr>
        <p:spPr>
          <a:xfrm>
            <a:off x="2279576" y="4797152"/>
            <a:ext cx="6192291" cy="1015663"/>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interface  </a:t>
            </a:r>
            <a:r>
              <a:rPr lang="en-US" altLang="zh-CN" dirty="0" err="1">
                <a:solidFill>
                  <a:schemeClr val="tx1"/>
                </a:solidFill>
                <a:ea typeface="宋体" pitchFamily="2" charset="-122"/>
              </a:rPr>
              <a:t>interFaceA</a:t>
            </a:r>
            <a:r>
              <a:rPr lang="en-US" altLang="zh-CN" dirty="0">
                <a:solidFill>
                  <a:schemeClr val="tx1"/>
                </a:solidFill>
                <a:ea typeface="宋体" pitchFamily="2" charset="-122"/>
              </a:rPr>
              <a:t> extends interFace1,interFace2 {</a:t>
            </a:r>
            <a:endParaRPr lang="zh-CN"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a:t>
            </a:r>
            <a:r>
              <a:rPr lang="zh-CN" altLang="zh-CN" dirty="0">
                <a:solidFill>
                  <a:schemeClr val="tx1"/>
                </a:solidFill>
                <a:ea typeface="宋体" pitchFamily="2" charset="-122"/>
              </a:rPr>
              <a:t>接口的其他代码</a:t>
            </a:r>
          </a:p>
          <a:p>
            <a:pPr eaLnBrk="1" hangingPunct="1">
              <a:defRPr/>
            </a:pP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randombar(horizontal)">
                                      <p:cBhvr>
                                        <p:cTn id="7" dur="500"/>
                                        <p:tgtEl>
                                          <p:spTgt spid="1331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randombar(horizontal)">
                                      <p:cBhvr>
                                        <p:cTn id="10" dur="500"/>
                                        <p:tgtEl>
                                          <p:spTgt spid="13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randombar(horizontal)">
                                      <p:cBhvr>
                                        <p:cTn id="15" dur="500"/>
                                        <p:tgtEl>
                                          <p:spTgt spid="1331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randombar(horizontal)">
                                      <p:cBhvr>
                                        <p:cTn id="18" dur="500"/>
                                        <p:tgtEl>
                                          <p:spTgt spid="13315">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randombar(horizontal)">
                                      <p:cBhvr>
                                        <p:cTn id="21" dur="500"/>
                                        <p:tgtEl>
                                          <p:spTgt spid="13315">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randombar(horizontal)">
                                      <p:cBhvr>
                                        <p:cTn id="24" dur="500"/>
                                        <p:tgtEl>
                                          <p:spTgt spid="133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接口的意义</a:t>
            </a:r>
          </a:p>
        </p:txBody>
      </p:sp>
      <p:sp>
        <p:nvSpPr>
          <p:cNvPr id="10243" name="内容占位符 2"/>
          <p:cNvSpPr>
            <a:spLocks noGrp="1"/>
          </p:cNvSpPr>
          <p:nvPr>
            <p:ph idx="1"/>
          </p:nvPr>
        </p:nvSpPr>
        <p:spPr/>
        <p:txBody>
          <a:bodyPr/>
          <a:lstStyle/>
          <a:p>
            <a:pPr>
              <a:lnSpc>
                <a:spcPct val="150000"/>
              </a:lnSpc>
            </a:pPr>
            <a:r>
              <a:rPr lang="zh-CN" altLang="en-US" dirty="0" smtClean="0"/>
              <a:t>弥补</a:t>
            </a:r>
            <a:r>
              <a:rPr lang="en-US" altLang="zh-CN" dirty="0" smtClean="0"/>
              <a:t>Java</a:t>
            </a:r>
            <a:r>
              <a:rPr lang="zh-CN" altLang="en-US" dirty="0" smtClean="0"/>
              <a:t>中单继承机制的不足。</a:t>
            </a:r>
            <a:endParaRPr lang="en-US" altLang="zh-CN" dirty="0" smtClean="0"/>
          </a:p>
          <a:p>
            <a:pPr>
              <a:lnSpc>
                <a:spcPct val="150000"/>
              </a:lnSpc>
            </a:pPr>
            <a:r>
              <a:rPr lang="zh-CN" altLang="en-US" dirty="0" smtClean="0"/>
              <a:t>接口只有方法的定义没有方法的实现，即都是抽象方法，这些方法可以在不同的地方被不同的类实现，而这些实现可以具有不同的行为（功能）。</a:t>
            </a:r>
            <a:endParaRPr lang="en-US" altLang="zh-CN" dirty="0" smtClean="0"/>
          </a:p>
        </p:txBody>
      </p:sp>
    </p:spTree>
    <p:extLst>
      <p:ext uri="{BB962C8B-B14F-4D97-AF65-F5344CB8AC3E}">
        <p14:creationId xmlns:p14="http://schemas.microsoft.com/office/powerpoint/2010/main" val="38192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抽象</a:t>
            </a:r>
            <a:r>
              <a:rPr lang="zh-CN" altLang="en-US" dirty="0" smtClean="0"/>
              <a:t>类</a:t>
            </a:r>
            <a:r>
              <a:rPr lang="zh-CN" altLang="en-US" dirty="0"/>
              <a:t>和</a:t>
            </a:r>
            <a:r>
              <a:rPr lang="zh-CN" altLang="en-US" dirty="0" smtClean="0"/>
              <a:t>接口总结</a:t>
            </a:r>
          </a:p>
        </p:txBody>
      </p:sp>
      <p:sp>
        <p:nvSpPr>
          <p:cNvPr id="10243" name="内容占位符 2"/>
          <p:cNvSpPr>
            <a:spLocks noGrp="1"/>
          </p:cNvSpPr>
          <p:nvPr>
            <p:ph idx="1"/>
          </p:nvPr>
        </p:nvSpPr>
        <p:spPr/>
        <p:txBody>
          <a:bodyPr/>
          <a:lstStyle/>
          <a:p>
            <a:pPr>
              <a:lnSpc>
                <a:spcPct val="150000"/>
              </a:lnSpc>
            </a:pPr>
            <a:r>
              <a:rPr lang="zh-CN" altLang="en-US" dirty="0" smtClean="0"/>
              <a:t>抽象类</a:t>
            </a:r>
            <a:endParaRPr lang="en-US" altLang="zh-CN" dirty="0" smtClean="0"/>
          </a:p>
          <a:p>
            <a:pPr lvl="1">
              <a:lnSpc>
                <a:spcPct val="150000"/>
              </a:lnSpc>
            </a:pPr>
            <a:r>
              <a:rPr lang="zh-CN" altLang="en-US" dirty="0" smtClean="0"/>
              <a:t>不能实例化，但是可以声明抽象类的引用</a:t>
            </a:r>
            <a:endParaRPr lang="en-US" altLang="zh-CN" dirty="0" smtClean="0"/>
          </a:p>
          <a:p>
            <a:pPr lvl="1">
              <a:lnSpc>
                <a:spcPct val="150000"/>
              </a:lnSpc>
            </a:pPr>
            <a:r>
              <a:rPr lang="zh-CN" altLang="en-US" dirty="0" smtClean="0"/>
              <a:t>包含抽象方法的类必须定义为抽象类</a:t>
            </a:r>
            <a:endParaRPr lang="en-US" altLang="zh-CN" dirty="0" smtClean="0"/>
          </a:p>
          <a:p>
            <a:pPr lvl="1">
              <a:lnSpc>
                <a:spcPct val="150000"/>
              </a:lnSpc>
            </a:pPr>
            <a:r>
              <a:rPr lang="zh-CN" altLang="en-US" dirty="0" smtClean="0"/>
              <a:t>不包含</a:t>
            </a:r>
            <a:r>
              <a:rPr lang="zh-CN" altLang="en-US" dirty="0"/>
              <a:t>抽象方法的</a:t>
            </a:r>
            <a:r>
              <a:rPr lang="zh-CN" altLang="en-US" dirty="0" smtClean="0"/>
              <a:t>类不一定不是抽象类（抽象类中可以不含抽象方法）</a:t>
            </a:r>
            <a:endParaRPr lang="en-US" altLang="zh-CN" dirty="0" smtClean="0"/>
          </a:p>
          <a:p>
            <a:pPr lvl="1">
              <a:lnSpc>
                <a:spcPct val="150000"/>
              </a:lnSpc>
            </a:pPr>
            <a:r>
              <a:rPr lang="zh-CN" altLang="en-US" dirty="0" smtClean="0"/>
              <a:t>抽象方法不含方法体，必须显式定义为</a:t>
            </a:r>
            <a:r>
              <a:rPr lang="en-US" altLang="zh-CN" dirty="0" smtClean="0"/>
              <a:t>abstract</a:t>
            </a:r>
            <a:r>
              <a:rPr lang="zh-CN" altLang="en-US" dirty="0" smtClean="0"/>
              <a:t>（不同于</a:t>
            </a:r>
            <a:r>
              <a:rPr lang="en-US" altLang="zh-CN" dirty="0" smtClean="0"/>
              <a:t>void display()</a:t>
            </a:r>
            <a:r>
              <a:rPr lang="en-US" altLang="zh-CN" dirty="0" smtClean="0">
                <a:solidFill>
                  <a:srgbClr val="FF0000"/>
                </a:solidFill>
              </a:rPr>
              <a:t>{ }</a:t>
            </a:r>
            <a:r>
              <a:rPr lang="zh-CN" altLang="en-US" dirty="0" smtClean="0"/>
              <a:t>）</a:t>
            </a:r>
            <a:endParaRPr lang="en-US" altLang="zh-CN" dirty="0"/>
          </a:p>
          <a:p>
            <a:pPr lvl="1">
              <a:lnSpc>
                <a:spcPct val="150000"/>
              </a:lnSpc>
            </a:pPr>
            <a:r>
              <a:rPr lang="zh-CN" altLang="en-US" dirty="0" smtClean="0"/>
              <a:t>抽象类的子类必须实现基类的所有抽象方法，否则也必须定义为抽象类</a:t>
            </a:r>
            <a:endParaRPr lang="en-US" altLang="zh-CN" dirty="0" smtClean="0"/>
          </a:p>
        </p:txBody>
      </p:sp>
    </p:spTree>
    <p:extLst>
      <p:ext uri="{BB962C8B-B14F-4D97-AF65-F5344CB8AC3E}">
        <p14:creationId xmlns:p14="http://schemas.microsoft.com/office/powerpoint/2010/main" val="284997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7" dur="500"/>
                                        <p:tgtEl>
                                          <p:spTgt spid="102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10" dur="500"/>
                                        <p:tgtEl>
                                          <p:spTgt spid="1024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3" dur="500"/>
                                        <p:tgtEl>
                                          <p:spTgt spid="1024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6" dur="500"/>
                                        <p:tgtEl>
                                          <p:spTgt spid="1024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19" dur="500"/>
                                        <p:tgtEl>
                                          <p:spTgt spid="1024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2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抽象</a:t>
            </a:r>
            <a:r>
              <a:rPr lang="zh-CN" altLang="en-US" dirty="0" smtClean="0"/>
              <a:t>类</a:t>
            </a:r>
            <a:r>
              <a:rPr lang="zh-CN" altLang="en-US" dirty="0"/>
              <a:t>和</a:t>
            </a:r>
            <a:r>
              <a:rPr lang="zh-CN" altLang="en-US" dirty="0" smtClean="0"/>
              <a:t>接口总结</a:t>
            </a:r>
          </a:p>
        </p:txBody>
      </p:sp>
      <p:sp>
        <p:nvSpPr>
          <p:cNvPr id="10243" name="内容占位符 2"/>
          <p:cNvSpPr>
            <a:spLocks noGrp="1"/>
          </p:cNvSpPr>
          <p:nvPr>
            <p:ph idx="1"/>
          </p:nvPr>
        </p:nvSpPr>
        <p:spPr/>
        <p:txBody>
          <a:bodyPr/>
          <a:lstStyle/>
          <a:p>
            <a:pPr>
              <a:lnSpc>
                <a:spcPct val="150000"/>
              </a:lnSpc>
            </a:pPr>
            <a:r>
              <a:rPr lang="zh-CN" altLang="en-US" dirty="0" smtClean="0"/>
              <a:t>接口</a:t>
            </a:r>
            <a:endParaRPr lang="en-US" altLang="zh-CN" dirty="0" smtClean="0"/>
          </a:p>
          <a:p>
            <a:pPr lvl="1">
              <a:lnSpc>
                <a:spcPct val="150000"/>
              </a:lnSpc>
            </a:pPr>
            <a:r>
              <a:rPr lang="zh-CN" altLang="en-US" dirty="0" smtClean="0"/>
              <a:t>弥补</a:t>
            </a:r>
            <a:r>
              <a:rPr lang="en-US" altLang="zh-CN" dirty="0" smtClean="0"/>
              <a:t>Java</a:t>
            </a:r>
            <a:r>
              <a:rPr lang="zh-CN" altLang="en-US" dirty="0" smtClean="0"/>
              <a:t>单一继承的不足</a:t>
            </a:r>
            <a:endParaRPr lang="en-US" altLang="zh-CN" dirty="0" smtClean="0"/>
          </a:p>
          <a:p>
            <a:pPr lvl="1">
              <a:lnSpc>
                <a:spcPct val="150000"/>
              </a:lnSpc>
            </a:pPr>
            <a:r>
              <a:rPr lang="zh-CN" altLang="en-US" dirty="0" smtClean="0"/>
              <a:t>不能实例化，但是可以声明接口变量</a:t>
            </a:r>
            <a:endParaRPr lang="en-US" altLang="zh-CN" dirty="0" smtClean="0"/>
          </a:p>
          <a:p>
            <a:pPr lvl="1">
              <a:lnSpc>
                <a:spcPct val="150000"/>
              </a:lnSpc>
            </a:pPr>
            <a:r>
              <a:rPr lang="zh-CN" altLang="en-US" dirty="0" smtClean="0"/>
              <a:t>包含常量和方法的声明，不含变量和方法的实现（常量可以没有</a:t>
            </a:r>
            <a:r>
              <a:rPr lang="en-US" altLang="zh-CN" dirty="0" smtClean="0"/>
              <a:t>final</a:t>
            </a:r>
            <a:r>
              <a:rPr lang="zh-CN" altLang="en-US" dirty="0" smtClean="0"/>
              <a:t>修饰，必须初始化，在接口实现类中不能修改值；方法可以没有</a:t>
            </a:r>
            <a:r>
              <a:rPr lang="en-US" altLang="zh-CN" dirty="0" smtClean="0"/>
              <a:t>abstract</a:t>
            </a:r>
            <a:r>
              <a:rPr lang="zh-CN" altLang="en-US" dirty="0" smtClean="0"/>
              <a:t>，在接口实现类中必须实现）</a:t>
            </a:r>
            <a:endParaRPr lang="en-US" altLang="zh-CN" dirty="0" smtClean="0"/>
          </a:p>
          <a:p>
            <a:pPr lvl="1">
              <a:lnSpc>
                <a:spcPct val="150000"/>
              </a:lnSpc>
            </a:pPr>
            <a:r>
              <a:rPr lang="zh-CN" altLang="en-US" dirty="0" smtClean="0"/>
              <a:t>接口中的抽象方法不能有方法体（即便是空的方法体</a:t>
            </a:r>
            <a:r>
              <a:rPr lang="en-US" altLang="zh-CN" dirty="0"/>
              <a:t>{ }</a:t>
            </a:r>
            <a:r>
              <a:rPr lang="zh-CN" altLang="en-US" dirty="0" smtClean="0"/>
              <a:t>也不行）</a:t>
            </a:r>
            <a:endParaRPr lang="en-US" altLang="zh-CN" dirty="0" smtClean="0"/>
          </a:p>
          <a:p>
            <a:pPr lvl="1">
              <a:lnSpc>
                <a:spcPct val="150000"/>
              </a:lnSpc>
            </a:pPr>
            <a:r>
              <a:rPr lang="zh-CN" altLang="en-US" dirty="0" smtClean="0"/>
              <a:t>接口不能继承类</a:t>
            </a:r>
            <a:endParaRPr lang="en-US" altLang="zh-CN" dirty="0" smtClean="0"/>
          </a:p>
          <a:p>
            <a:pPr lvl="1">
              <a:lnSpc>
                <a:spcPct val="150000"/>
              </a:lnSpc>
            </a:pPr>
            <a:r>
              <a:rPr lang="zh-CN" altLang="en-US" dirty="0" smtClean="0"/>
              <a:t>接口可以继承（</a:t>
            </a:r>
            <a:r>
              <a:rPr lang="en-US" altLang="zh-CN" dirty="0" smtClean="0"/>
              <a:t>extends</a:t>
            </a:r>
            <a:r>
              <a:rPr lang="zh-CN" altLang="en-US" dirty="0" smtClean="0"/>
              <a:t>）</a:t>
            </a:r>
            <a:r>
              <a:rPr lang="en-US" altLang="zh-CN" dirty="0" smtClean="0"/>
              <a:t>1</a:t>
            </a:r>
            <a:r>
              <a:rPr lang="zh-CN" altLang="en-US" dirty="0" smtClean="0"/>
              <a:t>个或多个接口（</a:t>
            </a:r>
            <a:r>
              <a:rPr lang="en-US" altLang="zh-CN" dirty="0" smtClean="0"/>
              <a:t>,</a:t>
            </a:r>
            <a:r>
              <a:rPr lang="zh-CN" altLang="en-US" dirty="0" smtClean="0"/>
              <a:t>分隔开）</a:t>
            </a:r>
            <a:endParaRPr lang="en-US" altLang="zh-CN" dirty="0" smtClean="0"/>
          </a:p>
          <a:p>
            <a:pPr lvl="1">
              <a:lnSpc>
                <a:spcPct val="150000"/>
              </a:lnSpc>
            </a:pPr>
            <a:r>
              <a:rPr lang="zh-CN" altLang="en-US" dirty="0"/>
              <a:t>一</a:t>
            </a:r>
            <a:r>
              <a:rPr lang="zh-CN" altLang="en-US" dirty="0" smtClean="0"/>
              <a:t>个类可以实现（</a:t>
            </a:r>
            <a:r>
              <a:rPr lang="en-US" altLang="zh-CN" dirty="0" smtClean="0"/>
              <a:t>implements</a:t>
            </a:r>
            <a:r>
              <a:rPr lang="zh-CN" altLang="en-US" dirty="0" smtClean="0"/>
              <a:t>）</a:t>
            </a:r>
            <a:r>
              <a:rPr lang="en-US" altLang="zh-CN" dirty="0" smtClean="0"/>
              <a:t>1</a:t>
            </a:r>
            <a:r>
              <a:rPr lang="zh-CN" altLang="en-US" dirty="0" smtClean="0"/>
              <a:t>个或多个接口</a:t>
            </a:r>
            <a:r>
              <a:rPr lang="zh-CN" altLang="en-US" dirty="0"/>
              <a:t>（</a:t>
            </a:r>
            <a:r>
              <a:rPr lang="en-US" altLang="zh-CN" dirty="0"/>
              <a:t>,</a:t>
            </a:r>
            <a:r>
              <a:rPr lang="zh-CN" altLang="en-US" dirty="0"/>
              <a:t>分隔开</a:t>
            </a:r>
            <a:r>
              <a:rPr lang="zh-CN" altLang="en-US" dirty="0" smtClean="0"/>
              <a:t>）</a:t>
            </a:r>
            <a:endParaRPr lang="en-US" altLang="zh-CN" dirty="0"/>
          </a:p>
        </p:txBody>
      </p:sp>
    </p:spTree>
    <p:extLst>
      <p:ext uri="{BB962C8B-B14F-4D97-AF65-F5344CB8AC3E}">
        <p14:creationId xmlns:p14="http://schemas.microsoft.com/office/powerpoint/2010/main" val="195676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7" dur="500"/>
                                        <p:tgtEl>
                                          <p:spTgt spid="1024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0" dur="500"/>
                                        <p:tgtEl>
                                          <p:spTgt spid="1024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13" dur="500"/>
                                        <p:tgtEl>
                                          <p:spTgt spid="10243">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16" dur="500"/>
                                        <p:tgtEl>
                                          <p:spTgt spid="10243">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animEffect transition="in" filter="randombar(horizontal)">
                                      <p:cBhvr>
                                        <p:cTn id="19" dur="500"/>
                                        <p:tgtEl>
                                          <p:spTgt spid="10243">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22" dur="500"/>
                                        <p:tgtEl>
                                          <p:spTgt spid="10243">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0243">
                                            <p:txEl>
                                              <p:pRg st="0" end="0"/>
                                            </p:txEl>
                                          </p:spTgt>
                                        </p:tgtEl>
                                        <p:attrNameLst>
                                          <p:attrName>style.visibility</p:attrName>
                                        </p:attrNameLst>
                                      </p:cBhvr>
                                      <p:to>
                                        <p:strVal val="visible"/>
                                      </p:to>
                                    </p:set>
                                    <p:animEffect transition="in" filter="randombar(horizontal)">
                                      <p:cBhvr>
                                        <p:cTn id="25" dur="500"/>
                                        <p:tgtEl>
                                          <p:spTgt spid="10243">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28"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继承的实现　　　　　　　　　</a:t>
            </a:r>
            <a:endParaRPr lang="zh-CN" altLang="en-US" dirty="0" smtClean="0"/>
          </a:p>
        </p:txBody>
      </p:sp>
      <p:sp>
        <p:nvSpPr>
          <p:cNvPr id="7171" name="内容占位符 2"/>
          <p:cNvSpPr>
            <a:spLocks noGrp="1"/>
          </p:cNvSpPr>
          <p:nvPr>
            <p:ph idx="1"/>
          </p:nvPr>
        </p:nvSpPr>
        <p:spPr/>
        <p:txBody>
          <a:bodyPr/>
          <a:lstStyle/>
          <a:p>
            <a:r>
              <a:rPr lang="zh-CN" altLang="en-US" smtClean="0"/>
              <a:t>继承的概念</a:t>
            </a:r>
            <a:endParaRPr lang="en-US" altLang="zh-CN" smtClean="0"/>
          </a:p>
          <a:p>
            <a:r>
              <a:rPr lang="zh-CN" altLang="en-US" smtClean="0"/>
              <a:t>继承的语法</a:t>
            </a:r>
            <a:endParaRPr lang="en-US" altLang="zh-CN" smtClean="0"/>
          </a:p>
          <a:p>
            <a:r>
              <a:rPr lang="zh-CN" altLang="en-US" smtClean="0"/>
              <a:t>继承举例</a:t>
            </a:r>
            <a:endParaRPr lang="en-US" altLang="zh-CN" smtClean="0"/>
          </a:p>
          <a:p>
            <a:r>
              <a:rPr lang="zh-CN" altLang="en-US" smtClean="0"/>
              <a:t>构造方法的调用</a:t>
            </a:r>
            <a:endParaRPr lang="en-US" altLang="zh-CN" smtClean="0"/>
          </a:p>
          <a:p>
            <a:r>
              <a:rPr lang="en-US" altLang="zh-CN" smtClean="0"/>
              <a:t>super</a:t>
            </a:r>
            <a:r>
              <a:rPr lang="zh-CN" altLang="en-US" smtClean="0"/>
              <a:t>关键字</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Object</a:t>
            </a:r>
            <a:r>
              <a:rPr lang="zh-CN" altLang="en-US" smtClean="0"/>
              <a:t>类　　　　　　　　　</a:t>
            </a:r>
            <a:endParaRPr lang="zh-CN" altLang="en-US" dirty="0" smtClean="0"/>
          </a:p>
        </p:txBody>
      </p:sp>
      <p:sp>
        <p:nvSpPr>
          <p:cNvPr id="11267" name="内容占位符 2"/>
          <p:cNvSpPr>
            <a:spLocks noGrp="1"/>
          </p:cNvSpPr>
          <p:nvPr>
            <p:ph idx="1"/>
          </p:nvPr>
        </p:nvSpPr>
        <p:spPr/>
        <p:txBody>
          <a:bodyPr/>
          <a:lstStyle/>
          <a:p>
            <a:pPr>
              <a:lnSpc>
                <a:spcPct val="150000"/>
              </a:lnSpc>
            </a:pPr>
            <a:r>
              <a:rPr lang="en-US" altLang="zh-CN" dirty="0" smtClean="0"/>
              <a:t>Object</a:t>
            </a:r>
            <a:r>
              <a:rPr lang="zh-CN" altLang="en-US" dirty="0" smtClean="0"/>
              <a:t>类概述</a:t>
            </a:r>
            <a:endParaRPr lang="en-US" altLang="zh-CN" dirty="0" smtClean="0"/>
          </a:p>
          <a:p>
            <a:pPr>
              <a:lnSpc>
                <a:spcPct val="150000"/>
              </a:lnSpc>
            </a:pPr>
            <a:r>
              <a:rPr lang="zh-CN" altLang="en-US" dirty="0" smtClean="0"/>
              <a:t>方法预览</a:t>
            </a:r>
            <a:endParaRPr lang="en-US" altLang="zh-CN" dirty="0" smtClean="0"/>
          </a:p>
          <a:p>
            <a:pPr>
              <a:lnSpc>
                <a:spcPct val="150000"/>
              </a:lnSpc>
            </a:pPr>
            <a:r>
              <a:rPr lang="zh-CN" altLang="en-US" dirty="0" smtClean="0"/>
              <a:t>方法使用说明</a:t>
            </a:r>
          </a:p>
          <a:p>
            <a:endParaRPr lang="zh-CN" altLang="en-US" dirty="0" smtClean="0"/>
          </a:p>
        </p:txBody>
      </p:sp>
    </p:spTree>
    <p:extLst>
      <p:ext uri="{BB962C8B-B14F-4D97-AF65-F5344CB8AC3E}">
        <p14:creationId xmlns:p14="http://schemas.microsoft.com/office/powerpoint/2010/main" val="3313786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zh-CN" smtClean="0"/>
              <a:t>Object</a:t>
            </a:r>
            <a:r>
              <a:rPr lang="zh-CN" altLang="en-US" smtClean="0"/>
              <a:t>类概述</a:t>
            </a:r>
            <a:r>
              <a:rPr lang="en-US" altLang="zh-CN" smtClean="0"/>
              <a:t/>
            </a:r>
            <a:br>
              <a:rPr lang="en-US" altLang="zh-CN" smtClean="0"/>
            </a:br>
            <a:endParaRPr lang="zh-CN" altLang="en-US" dirty="0"/>
          </a:p>
        </p:txBody>
      </p:sp>
      <p:sp>
        <p:nvSpPr>
          <p:cNvPr id="8195" name="Rectangle 3"/>
          <p:cNvSpPr>
            <a:spLocks noGrp="1"/>
          </p:cNvSpPr>
          <p:nvPr>
            <p:ph idx="1"/>
          </p:nvPr>
        </p:nvSpPr>
        <p:spPr/>
        <p:txBody>
          <a:bodyPr/>
          <a:lstStyle/>
          <a:p>
            <a:pPr>
              <a:lnSpc>
                <a:spcPct val="150000"/>
              </a:lnSpc>
            </a:pPr>
            <a:r>
              <a:rPr lang="en-US" altLang="zh-CN" dirty="0" smtClean="0"/>
              <a:t>Object</a:t>
            </a:r>
            <a:r>
              <a:rPr lang="zh-CN" altLang="en-US" dirty="0" smtClean="0"/>
              <a:t>类是所有</a:t>
            </a:r>
            <a:r>
              <a:rPr lang="en-US" altLang="zh-CN" dirty="0" smtClean="0"/>
              <a:t>Java</a:t>
            </a:r>
            <a:r>
              <a:rPr lang="zh-CN" altLang="en-US" dirty="0" smtClean="0"/>
              <a:t>类的祖先。每个类都使用 </a:t>
            </a:r>
            <a:r>
              <a:rPr lang="en-US" altLang="zh-CN" dirty="0" smtClean="0"/>
              <a:t>Object </a:t>
            </a:r>
            <a:r>
              <a:rPr lang="zh-CN" altLang="en-US" dirty="0" smtClean="0"/>
              <a:t>作为超类。所有对象（包括数组）都实现这个类的方法。</a:t>
            </a:r>
          </a:p>
          <a:p>
            <a:pPr>
              <a:lnSpc>
                <a:spcPct val="150000"/>
              </a:lnSpc>
            </a:pPr>
            <a:r>
              <a:rPr lang="zh-CN" altLang="en-US" dirty="0" smtClean="0"/>
              <a:t>在不明确给出超类的情况下，</a:t>
            </a:r>
            <a:r>
              <a:rPr lang="en-US" altLang="zh-CN" dirty="0" smtClean="0"/>
              <a:t>Java</a:t>
            </a:r>
            <a:r>
              <a:rPr lang="zh-CN" altLang="en-US" dirty="0" smtClean="0"/>
              <a:t>会自动把</a:t>
            </a:r>
            <a:r>
              <a:rPr lang="en-US" altLang="zh-CN" dirty="0" smtClean="0"/>
              <a:t>Object</a:t>
            </a:r>
            <a:r>
              <a:rPr lang="zh-CN" altLang="en-US" dirty="0" smtClean="0"/>
              <a:t>作为要定义类的超类。</a:t>
            </a:r>
          </a:p>
          <a:p>
            <a:pPr>
              <a:lnSpc>
                <a:spcPct val="150000"/>
              </a:lnSpc>
            </a:pPr>
            <a:r>
              <a:rPr lang="zh-CN" altLang="en-US" dirty="0" smtClean="0"/>
              <a:t>可以使用类型为</a:t>
            </a:r>
            <a:r>
              <a:rPr lang="en-US" altLang="zh-CN" dirty="0" smtClean="0"/>
              <a:t>Object</a:t>
            </a:r>
            <a:r>
              <a:rPr lang="zh-CN" altLang="en-US" dirty="0" smtClean="0"/>
              <a:t>的变量指向任意类型的对象。</a:t>
            </a:r>
            <a:br>
              <a:rPr lang="zh-CN" altLang="en-US" dirty="0" smtClean="0"/>
            </a:br>
            <a:endParaRPr lang="zh-CN" altLang="en-US" dirty="0" smtClean="0"/>
          </a:p>
          <a:p>
            <a:pPr>
              <a:lnSpc>
                <a:spcPct val="150000"/>
              </a:lnSpc>
            </a:pPr>
            <a:endParaRPr lang="zh-CN" altLang="en-US" dirty="0" smtClean="0"/>
          </a:p>
        </p:txBody>
      </p:sp>
    </p:spTree>
    <p:extLst>
      <p:ext uri="{BB962C8B-B14F-4D97-AF65-F5344CB8AC3E}">
        <p14:creationId xmlns:p14="http://schemas.microsoft.com/office/powerpoint/2010/main" val="11002545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altLang="zh-CN" smtClean="0"/>
              <a:t>Object</a:t>
            </a:r>
            <a:r>
              <a:rPr lang="zh-CN" altLang="en-US" smtClean="0"/>
              <a:t>类概述</a:t>
            </a:r>
            <a:r>
              <a:rPr lang="en-US" altLang="zh-CN" smtClean="0"/>
              <a:t/>
            </a:r>
            <a:br>
              <a:rPr lang="en-US" altLang="zh-CN" smtClean="0"/>
            </a:br>
            <a:endParaRPr lang="zh-CN" altLang="en-US" dirty="0" smtClean="0"/>
          </a:p>
        </p:txBody>
      </p:sp>
      <p:sp>
        <p:nvSpPr>
          <p:cNvPr id="14339" name="Rectangle 3"/>
          <p:cNvSpPr>
            <a:spLocks noGrp="1"/>
          </p:cNvSpPr>
          <p:nvPr>
            <p:ph idx="1"/>
          </p:nvPr>
        </p:nvSpPr>
        <p:spPr/>
        <p:txBody>
          <a:bodyPr/>
          <a:lstStyle/>
          <a:p>
            <a:pPr>
              <a:lnSpc>
                <a:spcPct val="150000"/>
              </a:lnSpc>
            </a:pPr>
            <a:r>
              <a:rPr lang="en-US" altLang="zh-CN" dirty="0" smtClean="0"/>
              <a:t>Object</a:t>
            </a:r>
            <a:r>
              <a:rPr lang="zh-CN" altLang="en-US" dirty="0" smtClean="0"/>
              <a:t>类有一个默认构造方法 </a:t>
            </a:r>
            <a:r>
              <a:rPr lang="en-US" altLang="zh-CN" dirty="0" err="1" smtClean="0"/>
              <a:t>pubilc</a:t>
            </a:r>
            <a:r>
              <a:rPr lang="en-US" altLang="zh-CN" dirty="0" smtClean="0"/>
              <a:t> Object()</a:t>
            </a:r>
            <a:r>
              <a:rPr lang="zh-CN" altLang="en-US" dirty="0" smtClean="0"/>
              <a:t>，在构造子类实例时，都会先调用这个默认构造方法。</a:t>
            </a:r>
            <a:endParaRPr lang="en-US" altLang="zh-CN" dirty="0" smtClean="0"/>
          </a:p>
          <a:p>
            <a:pPr>
              <a:lnSpc>
                <a:spcPct val="150000"/>
              </a:lnSpc>
            </a:pPr>
            <a:r>
              <a:rPr lang="en-US" altLang="zh-CN" dirty="0" smtClean="0"/>
              <a:t>Object</a:t>
            </a:r>
            <a:r>
              <a:rPr lang="zh-CN" altLang="en-US" dirty="0" smtClean="0"/>
              <a:t>类的变量只能用作各种值的通用持有者。要对他们进行任何专门的操作，都需要知道它们的原始类型并进行类型转换。</a:t>
            </a:r>
            <a:endParaRPr lang="en-US" altLang="zh-CN" dirty="0" smtClean="0"/>
          </a:p>
          <a:p>
            <a:pPr>
              <a:lnSpc>
                <a:spcPct val="150000"/>
              </a:lnSpc>
            </a:pPr>
            <a:r>
              <a:rPr lang="zh-CN" altLang="en-US" dirty="0" smtClean="0"/>
              <a:t>例如：</a:t>
            </a:r>
            <a:endParaRPr lang="en-US" altLang="zh-CN" dirty="0" smtClean="0"/>
          </a:p>
          <a:p>
            <a:pPr lvl="1">
              <a:lnSpc>
                <a:spcPct val="150000"/>
              </a:lnSpc>
            </a:pPr>
            <a:r>
              <a:rPr lang="en-US" altLang="zh-CN" dirty="0" smtClean="0"/>
              <a:t>Object  </a:t>
            </a:r>
            <a:r>
              <a:rPr lang="en-US" altLang="zh-CN" dirty="0" err="1" smtClean="0"/>
              <a:t>obj</a:t>
            </a:r>
            <a:r>
              <a:rPr lang="en-US" altLang="zh-CN" dirty="0" smtClean="0"/>
              <a:t> = new  </a:t>
            </a:r>
            <a:r>
              <a:rPr lang="en-US" altLang="zh-CN" dirty="0" err="1" smtClean="0"/>
              <a:t>MyObject</a:t>
            </a:r>
            <a:r>
              <a:rPr lang="en-US" altLang="zh-CN" dirty="0" smtClean="0"/>
              <a:t>();</a:t>
            </a:r>
          </a:p>
          <a:p>
            <a:pPr lvl="1">
              <a:lnSpc>
                <a:spcPct val="150000"/>
              </a:lnSpc>
            </a:pPr>
            <a:r>
              <a:rPr lang="en-US" altLang="zh-CN" dirty="0" err="1" smtClean="0"/>
              <a:t>MyObject</a:t>
            </a:r>
            <a:r>
              <a:rPr lang="en-US" altLang="zh-CN" dirty="0" smtClean="0"/>
              <a:t>  x = (</a:t>
            </a:r>
            <a:r>
              <a:rPr lang="en-US" altLang="zh-CN" dirty="0" err="1" smtClean="0"/>
              <a:t>MyObject</a:t>
            </a:r>
            <a:r>
              <a:rPr lang="en-US" altLang="zh-CN" dirty="0" smtClean="0"/>
              <a:t>) </a:t>
            </a:r>
            <a:r>
              <a:rPr lang="en-US" altLang="zh-CN" dirty="0" err="1" smtClean="0"/>
              <a:t>obj</a:t>
            </a:r>
            <a:r>
              <a:rPr lang="en-US" altLang="zh-CN" dirty="0" smtClean="0"/>
              <a:t>; </a:t>
            </a:r>
            <a:r>
              <a:rPr lang="zh-CN" altLang="en-US" dirty="0" smtClean="0"/>
              <a:t/>
            </a:r>
            <a:br>
              <a:rPr lang="zh-CN" altLang="en-US" dirty="0" smtClean="0"/>
            </a:br>
            <a:endParaRPr lang="zh-CN" altLang="en-US" dirty="0" smtClean="0"/>
          </a:p>
          <a:p>
            <a:pPr>
              <a:lnSpc>
                <a:spcPct val="150000"/>
              </a:lnSpc>
            </a:pPr>
            <a:endParaRPr lang="zh-CN" altLang="en-US" dirty="0" smtClean="0"/>
          </a:p>
        </p:txBody>
      </p:sp>
    </p:spTree>
    <p:extLst>
      <p:ext uri="{BB962C8B-B14F-4D97-AF65-F5344CB8AC3E}">
        <p14:creationId xmlns:p14="http://schemas.microsoft.com/office/powerpoint/2010/main" val="7337385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0243" name="Rectangle 3"/>
          <p:cNvSpPr>
            <a:spLocks noGrp="1"/>
          </p:cNvSpPr>
          <p:nvPr>
            <p:ph idx="1"/>
          </p:nvPr>
        </p:nvSpPr>
        <p:spPr>
          <a:xfrm>
            <a:off x="609600" y="1160749"/>
            <a:ext cx="10972800" cy="5580619"/>
          </a:xfrm>
        </p:spPr>
        <p:txBody>
          <a:bodyPr/>
          <a:lstStyle/>
          <a:p>
            <a:pPr>
              <a:lnSpc>
                <a:spcPct val="150000"/>
              </a:lnSpc>
            </a:pPr>
            <a:r>
              <a:rPr lang="en-US" altLang="zh-CN" dirty="0" smtClean="0"/>
              <a:t>Object()</a:t>
            </a:r>
          </a:p>
          <a:p>
            <a:pPr lvl="1">
              <a:lnSpc>
                <a:spcPct val="150000"/>
              </a:lnSpc>
            </a:pPr>
            <a:r>
              <a:rPr lang="zh-CN" altLang="en-US" dirty="0" smtClean="0"/>
              <a:t>默认构造方法。</a:t>
            </a:r>
            <a:endParaRPr lang="en-US" altLang="zh-CN" dirty="0" smtClean="0"/>
          </a:p>
          <a:p>
            <a:pPr>
              <a:lnSpc>
                <a:spcPct val="150000"/>
              </a:lnSpc>
            </a:pPr>
            <a:r>
              <a:rPr lang="en-US" altLang="zh-CN" dirty="0" smtClean="0"/>
              <a:t>clone() </a:t>
            </a:r>
          </a:p>
          <a:p>
            <a:pPr lvl="1">
              <a:lnSpc>
                <a:spcPct val="150000"/>
              </a:lnSpc>
            </a:pPr>
            <a:r>
              <a:rPr lang="zh-CN" altLang="en-US" dirty="0" smtClean="0"/>
              <a:t>创建并返回此对象的一个副本。 </a:t>
            </a:r>
            <a:endParaRPr lang="en-US" altLang="zh-CN" dirty="0" smtClean="0"/>
          </a:p>
          <a:p>
            <a:pPr>
              <a:lnSpc>
                <a:spcPct val="150000"/>
              </a:lnSpc>
            </a:pPr>
            <a:r>
              <a:rPr lang="en-US" altLang="zh-CN" dirty="0" smtClean="0"/>
              <a:t>equals(Object </a:t>
            </a:r>
            <a:r>
              <a:rPr lang="en-US" altLang="zh-CN" dirty="0" err="1" smtClean="0"/>
              <a:t>obj</a:t>
            </a:r>
            <a:r>
              <a:rPr lang="en-US" altLang="zh-CN" dirty="0" smtClean="0"/>
              <a:t>) </a:t>
            </a:r>
          </a:p>
          <a:p>
            <a:pPr lvl="1">
              <a:lnSpc>
                <a:spcPct val="150000"/>
              </a:lnSpc>
            </a:pPr>
            <a:r>
              <a:rPr lang="zh-CN" altLang="en-US" dirty="0" smtClean="0"/>
              <a:t>指示某个其他对象是否与此对象“相等”。</a:t>
            </a:r>
            <a:endParaRPr lang="en-US" altLang="zh-CN" dirty="0" smtClean="0"/>
          </a:p>
          <a:p>
            <a:pPr>
              <a:lnSpc>
                <a:spcPct val="150000"/>
              </a:lnSpc>
            </a:pPr>
            <a:r>
              <a:rPr lang="en-US" altLang="zh-CN" dirty="0" smtClean="0"/>
              <a:t>finalize() </a:t>
            </a:r>
          </a:p>
          <a:p>
            <a:pPr lvl="1">
              <a:lnSpc>
                <a:spcPct val="150000"/>
              </a:lnSpc>
            </a:pPr>
            <a:r>
              <a:rPr lang="zh-CN" altLang="en-US" dirty="0" smtClean="0"/>
              <a:t>当垃圾回收器确定不存在对该对象的更多引用时，由对象的垃圾回收器调用此方法。 </a:t>
            </a:r>
            <a:endParaRPr lang="en-US" altLang="zh-CN" dirty="0" smtClean="0"/>
          </a:p>
          <a:p>
            <a:pPr>
              <a:lnSpc>
                <a:spcPct val="150000"/>
              </a:lnSpc>
            </a:pPr>
            <a:r>
              <a:rPr lang="en-US" altLang="zh-CN" dirty="0" err="1" smtClean="0"/>
              <a:t>getClass</a:t>
            </a:r>
            <a:r>
              <a:rPr lang="en-US" altLang="zh-CN" dirty="0" smtClean="0"/>
              <a:t>() </a:t>
            </a:r>
          </a:p>
          <a:p>
            <a:pPr lvl="1">
              <a:lnSpc>
                <a:spcPct val="150000"/>
              </a:lnSpc>
            </a:pPr>
            <a:r>
              <a:rPr lang="zh-CN" altLang="en-US" dirty="0" smtClean="0"/>
              <a:t>返回一个对象的运行时类。</a:t>
            </a:r>
            <a:endParaRPr lang="zh-CN" altLang="en-US" dirty="0"/>
          </a:p>
        </p:txBody>
      </p:sp>
    </p:spTree>
    <p:extLst>
      <p:ext uri="{BB962C8B-B14F-4D97-AF65-F5344CB8AC3E}">
        <p14:creationId xmlns:p14="http://schemas.microsoft.com/office/powerpoint/2010/main" val="7695262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tgtEl>
                                          <p:spTgt spid="10243">
                                            <p:txEl>
                                              <p:pRg st="2" end="2"/>
                                            </p:txEl>
                                          </p:spTgt>
                                        </p:tgtEl>
                                      </p:cBhvr>
                                    </p:animEffect>
                                    <p:anim calcmode="lin" valueType="num">
                                      <p:cBhvr>
                                        <p:cTn id="20"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fade">
                                      <p:cBhvr>
                                        <p:cTn id="24" dur="1000"/>
                                        <p:tgtEl>
                                          <p:spTgt spid="10243">
                                            <p:txEl>
                                              <p:pRg st="3" end="3"/>
                                            </p:txEl>
                                          </p:spTgt>
                                        </p:tgtEl>
                                      </p:cBhvr>
                                    </p:animEffect>
                                    <p:anim calcmode="lin" valueType="num">
                                      <p:cBhvr>
                                        <p:cTn id="2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Effect transition="in" filter="fade">
                                      <p:cBhvr>
                                        <p:cTn id="31" dur="1000"/>
                                        <p:tgtEl>
                                          <p:spTgt spid="10243">
                                            <p:txEl>
                                              <p:pRg st="4" end="4"/>
                                            </p:txEl>
                                          </p:spTgt>
                                        </p:tgtEl>
                                      </p:cBhvr>
                                    </p:animEffect>
                                    <p:anim calcmode="lin" valueType="num">
                                      <p:cBhvr>
                                        <p:cTn id="32"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243">
                                            <p:txEl>
                                              <p:pRg st="5" end="5"/>
                                            </p:txEl>
                                          </p:spTgt>
                                        </p:tgtEl>
                                        <p:attrNameLst>
                                          <p:attrName>style.visibility</p:attrName>
                                        </p:attrNameLst>
                                      </p:cBhvr>
                                      <p:to>
                                        <p:strVal val="visible"/>
                                      </p:to>
                                    </p:set>
                                    <p:animEffect transition="in" filter="fade">
                                      <p:cBhvr>
                                        <p:cTn id="36" dur="1000"/>
                                        <p:tgtEl>
                                          <p:spTgt spid="10243">
                                            <p:txEl>
                                              <p:pRg st="5" end="5"/>
                                            </p:txEl>
                                          </p:spTgt>
                                        </p:tgtEl>
                                      </p:cBhvr>
                                    </p:animEffect>
                                    <p:anim calcmode="lin" valueType="num">
                                      <p:cBhvr>
                                        <p:cTn id="37"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Effect transition="in" filter="fade">
                                      <p:cBhvr>
                                        <p:cTn id="43" dur="1000"/>
                                        <p:tgtEl>
                                          <p:spTgt spid="10243">
                                            <p:txEl>
                                              <p:pRg st="6" end="6"/>
                                            </p:txEl>
                                          </p:spTgt>
                                        </p:tgtEl>
                                      </p:cBhvr>
                                    </p:animEffect>
                                    <p:anim calcmode="lin" valueType="num">
                                      <p:cBhvr>
                                        <p:cTn id="44"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243">
                                            <p:txEl>
                                              <p:pRg st="7" end="7"/>
                                            </p:txEl>
                                          </p:spTgt>
                                        </p:tgtEl>
                                        <p:attrNameLst>
                                          <p:attrName>style.visibility</p:attrName>
                                        </p:attrNameLst>
                                      </p:cBhvr>
                                      <p:to>
                                        <p:strVal val="visible"/>
                                      </p:to>
                                    </p:set>
                                    <p:animEffect transition="in" filter="fade">
                                      <p:cBhvr>
                                        <p:cTn id="48" dur="1000"/>
                                        <p:tgtEl>
                                          <p:spTgt spid="10243">
                                            <p:txEl>
                                              <p:pRg st="7" end="7"/>
                                            </p:txEl>
                                          </p:spTgt>
                                        </p:tgtEl>
                                      </p:cBhvr>
                                    </p:animEffect>
                                    <p:anim calcmode="lin" valueType="num">
                                      <p:cBhvr>
                                        <p:cTn id="49"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Effect transition="in" filter="fade">
                                      <p:cBhvr>
                                        <p:cTn id="55" dur="1000"/>
                                        <p:tgtEl>
                                          <p:spTgt spid="10243">
                                            <p:txEl>
                                              <p:pRg st="8" end="8"/>
                                            </p:txEl>
                                          </p:spTgt>
                                        </p:tgtEl>
                                      </p:cBhvr>
                                    </p:animEffect>
                                    <p:anim calcmode="lin" valueType="num">
                                      <p:cBhvr>
                                        <p:cTn id="56"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024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0243">
                                            <p:txEl>
                                              <p:pRg st="9" end="9"/>
                                            </p:txEl>
                                          </p:spTgt>
                                        </p:tgtEl>
                                        <p:attrNameLst>
                                          <p:attrName>style.visibility</p:attrName>
                                        </p:attrNameLst>
                                      </p:cBhvr>
                                      <p:to>
                                        <p:strVal val="visible"/>
                                      </p:to>
                                    </p:set>
                                    <p:animEffect transition="in" filter="fade">
                                      <p:cBhvr>
                                        <p:cTn id="60" dur="1000"/>
                                        <p:tgtEl>
                                          <p:spTgt spid="10243">
                                            <p:txEl>
                                              <p:pRg st="9" end="9"/>
                                            </p:txEl>
                                          </p:spTgt>
                                        </p:tgtEl>
                                      </p:cBhvr>
                                    </p:animEffect>
                                    <p:anim calcmode="lin" valueType="num">
                                      <p:cBhvr>
                                        <p:cTn id="6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0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1267" name="Rectangle 3"/>
          <p:cNvSpPr>
            <a:spLocks noGrp="1"/>
          </p:cNvSpPr>
          <p:nvPr>
            <p:ph idx="1"/>
          </p:nvPr>
        </p:nvSpPr>
        <p:spPr>
          <a:xfrm>
            <a:off x="479376" y="1160749"/>
            <a:ext cx="10972800" cy="5697251"/>
          </a:xfrm>
        </p:spPr>
        <p:txBody>
          <a:bodyPr/>
          <a:lstStyle/>
          <a:p>
            <a:pPr>
              <a:lnSpc>
                <a:spcPct val="150000"/>
              </a:lnSpc>
            </a:pPr>
            <a:r>
              <a:rPr lang="en-US" altLang="zh-CN" dirty="0" err="1" smtClean="0"/>
              <a:t>hashCode</a:t>
            </a:r>
            <a:r>
              <a:rPr lang="en-US" altLang="zh-CN" dirty="0" smtClean="0"/>
              <a:t>() </a:t>
            </a:r>
          </a:p>
          <a:p>
            <a:pPr lvl="1">
              <a:lnSpc>
                <a:spcPct val="150000"/>
              </a:lnSpc>
            </a:pPr>
            <a:r>
              <a:rPr lang="zh-CN" altLang="en-US" dirty="0" smtClean="0"/>
              <a:t>返回该对象的哈希码值。</a:t>
            </a:r>
            <a:endParaRPr lang="en-US" altLang="zh-CN" dirty="0" smtClean="0"/>
          </a:p>
          <a:p>
            <a:pPr>
              <a:lnSpc>
                <a:spcPct val="150000"/>
              </a:lnSpc>
            </a:pPr>
            <a:r>
              <a:rPr lang="en-US" altLang="zh-CN" dirty="0" smtClean="0"/>
              <a:t>notify() </a:t>
            </a:r>
          </a:p>
          <a:p>
            <a:pPr lvl="1">
              <a:lnSpc>
                <a:spcPct val="150000"/>
              </a:lnSpc>
            </a:pPr>
            <a:r>
              <a:rPr lang="zh-CN" altLang="en-US" dirty="0" smtClean="0"/>
              <a:t>唤醒在此对象监视器上等待的单个线程。</a:t>
            </a:r>
            <a:endParaRPr lang="en-US" altLang="zh-CN" dirty="0" smtClean="0"/>
          </a:p>
          <a:p>
            <a:pPr>
              <a:lnSpc>
                <a:spcPct val="150000"/>
              </a:lnSpc>
            </a:pPr>
            <a:r>
              <a:rPr lang="en-US" altLang="zh-CN" dirty="0" err="1" smtClean="0"/>
              <a:t>notifyAll</a:t>
            </a:r>
            <a:r>
              <a:rPr lang="en-US" altLang="zh-CN" dirty="0" smtClean="0"/>
              <a:t>() </a:t>
            </a:r>
          </a:p>
          <a:p>
            <a:pPr lvl="1">
              <a:lnSpc>
                <a:spcPct val="150000"/>
              </a:lnSpc>
            </a:pPr>
            <a:r>
              <a:rPr lang="zh-CN" altLang="en-US" dirty="0" smtClean="0"/>
              <a:t>唤醒在此对象监视器上等待的所有线程。 </a:t>
            </a:r>
            <a:endParaRPr lang="en-US" altLang="zh-CN" dirty="0" smtClean="0"/>
          </a:p>
          <a:p>
            <a:pPr>
              <a:lnSpc>
                <a:spcPct val="150000"/>
              </a:lnSpc>
            </a:pPr>
            <a:r>
              <a:rPr lang="en-US" altLang="zh-CN" dirty="0" err="1" smtClean="0"/>
              <a:t>toString</a:t>
            </a:r>
            <a:r>
              <a:rPr lang="en-US" altLang="zh-CN" dirty="0" smtClean="0"/>
              <a:t>() </a:t>
            </a:r>
          </a:p>
          <a:p>
            <a:pPr lvl="1">
              <a:lnSpc>
                <a:spcPct val="150000"/>
              </a:lnSpc>
            </a:pPr>
            <a:r>
              <a:rPr lang="zh-CN" altLang="en-US" dirty="0" smtClean="0"/>
              <a:t>返回该对象的字符串表示。 </a:t>
            </a:r>
            <a:endParaRPr lang="en-US" altLang="zh-CN" dirty="0" smtClean="0"/>
          </a:p>
          <a:p>
            <a:pPr>
              <a:lnSpc>
                <a:spcPct val="150000"/>
              </a:lnSpc>
            </a:pPr>
            <a:r>
              <a:rPr lang="en-US" altLang="zh-CN" dirty="0" smtClean="0"/>
              <a:t>wait() </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a:t>
            </a:r>
            <a:endParaRPr lang="zh-CN" altLang="en-US" dirty="0"/>
          </a:p>
        </p:txBody>
      </p:sp>
    </p:spTree>
    <p:extLst>
      <p:ext uri="{BB962C8B-B14F-4D97-AF65-F5344CB8AC3E}">
        <p14:creationId xmlns:p14="http://schemas.microsoft.com/office/powerpoint/2010/main" val="23954660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1000"/>
                                        <p:tgtEl>
                                          <p:spTgt spid="11267">
                                            <p:txEl>
                                              <p:pRg st="1" end="1"/>
                                            </p:txEl>
                                          </p:spTgt>
                                        </p:tgtEl>
                                      </p:cBhvr>
                                    </p:animEffect>
                                    <p:anim calcmode="lin" valueType="num">
                                      <p:cBhvr>
                                        <p:cTn id="13"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Effect transition="in" filter="fade">
                                      <p:cBhvr>
                                        <p:cTn id="19" dur="1000"/>
                                        <p:tgtEl>
                                          <p:spTgt spid="11267">
                                            <p:txEl>
                                              <p:pRg st="2" end="2"/>
                                            </p:txEl>
                                          </p:spTgt>
                                        </p:tgtEl>
                                      </p:cBhvr>
                                    </p:animEffect>
                                    <p:anim calcmode="lin" valueType="num">
                                      <p:cBhvr>
                                        <p:cTn id="20"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267">
                                            <p:txEl>
                                              <p:pRg st="3" end="3"/>
                                            </p:txEl>
                                          </p:spTgt>
                                        </p:tgtEl>
                                        <p:attrNameLst>
                                          <p:attrName>style.visibility</p:attrName>
                                        </p:attrNameLst>
                                      </p:cBhvr>
                                      <p:to>
                                        <p:strVal val="visible"/>
                                      </p:to>
                                    </p:set>
                                    <p:animEffect transition="in" filter="fade">
                                      <p:cBhvr>
                                        <p:cTn id="24" dur="1000"/>
                                        <p:tgtEl>
                                          <p:spTgt spid="11267">
                                            <p:txEl>
                                              <p:pRg st="3" end="3"/>
                                            </p:txEl>
                                          </p:spTgt>
                                        </p:tgtEl>
                                      </p:cBhvr>
                                    </p:animEffect>
                                    <p:anim calcmode="lin" valueType="num">
                                      <p:cBhvr>
                                        <p:cTn id="25"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Effect transition="in" filter="fade">
                                      <p:cBhvr>
                                        <p:cTn id="31" dur="1000"/>
                                        <p:tgtEl>
                                          <p:spTgt spid="11267">
                                            <p:txEl>
                                              <p:pRg st="4" end="4"/>
                                            </p:txEl>
                                          </p:spTgt>
                                        </p:tgtEl>
                                      </p:cBhvr>
                                    </p:animEffect>
                                    <p:anim calcmode="lin" valueType="num">
                                      <p:cBhvr>
                                        <p:cTn id="32"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126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267">
                                            <p:txEl>
                                              <p:pRg st="5" end="5"/>
                                            </p:txEl>
                                          </p:spTgt>
                                        </p:tgtEl>
                                        <p:attrNameLst>
                                          <p:attrName>style.visibility</p:attrName>
                                        </p:attrNameLst>
                                      </p:cBhvr>
                                      <p:to>
                                        <p:strVal val="visible"/>
                                      </p:to>
                                    </p:set>
                                    <p:animEffect transition="in" filter="fade">
                                      <p:cBhvr>
                                        <p:cTn id="36" dur="1000"/>
                                        <p:tgtEl>
                                          <p:spTgt spid="11267">
                                            <p:txEl>
                                              <p:pRg st="5" end="5"/>
                                            </p:txEl>
                                          </p:spTgt>
                                        </p:tgtEl>
                                      </p:cBhvr>
                                    </p:animEffect>
                                    <p:anim calcmode="lin" valueType="num">
                                      <p:cBhvr>
                                        <p:cTn id="37"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1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Effect transition="in" filter="fade">
                                      <p:cBhvr>
                                        <p:cTn id="43" dur="1000"/>
                                        <p:tgtEl>
                                          <p:spTgt spid="11267">
                                            <p:txEl>
                                              <p:pRg st="6" end="6"/>
                                            </p:txEl>
                                          </p:spTgt>
                                        </p:tgtEl>
                                      </p:cBhvr>
                                    </p:animEffect>
                                    <p:anim calcmode="lin" valueType="num">
                                      <p:cBhvr>
                                        <p:cTn id="44"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67">
                                            <p:txEl>
                                              <p:pRg st="7" end="7"/>
                                            </p:txEl>
                                          </p:spTgt>
                                        </p:tgtEl>
                                        <p:attrNameLst>
                                          <p:attrName>style.visibility</p:attrName>
                                        </p:attrNameLst>
                                      </p:cBhvr>
                                      <p:to>
                                        <p:strVal val="visible"/>
                                      </p:to>
                                    </p:set>
                                    <p:animEffect transition="in" filter="fade">
                                      <p:cBhvr>
                                        <p:cTn id="48" dur="1000"/>
                                        <p:tgtEl>
                                          <p:spTgt spid="11267">
                                            <p:txEl>
                                              <p:pRg st="7" end="7"/>
                                            </p:txEl>
                                          </p:spTgt>
                                        </p:tgtEl>
                                      </p:cBhvr>
                                    </p:animEffect>
                                    <p:anim calcmode="lin" valueType="num">
                                      <p:cBhvr>
                                        <p:cTn id="49"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126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1267">
                                            <p:txEl>
                                              <p:pRg st="8" end="8"/>
                                            </p:txEl>
                                          </p:spTgt>
                                        </p:tgtEl>
                                        <p:attrNameLst>
                                          <p:attrName>style.visibility</p:attrName>
                                        </p:attrNameLst>
                                      </p:cBhvr>
                                      <p:to>
                                        <p:strVal val="visible"/>
                                      </p:to>
                                    </p:set>
                                    <p:animEffect transition="in" filter="fade">
                                      <p:cBhvr>
                                        <p:cTn id="55" dur="1000"/>
                                        <p:tgtEl>
                                          <p:spTgt spid="11267">
                                            <p:txEl>
                                              <p:pRg st="8" end="8"/>
                                            </p:txEl>
                                          </p:spTgt>
                                        </p:tgtEl>
                                      </p:cBhvr>
                                    </p:animEffect>
                                    <p:anim calcmode="lin" valueType="num">
                                      <p:cBhvr>
                                        <p:cTn id="56"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1267">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1267">
                                            <p:txEl>
                                              <p:pRg st="9" end="9"/>
                                            </p:txEl>
                                          </p:spTgt>
                                        </p:tgtEl>
                                        <p:attrNameLst>
                                          <p:attrName>style.visibility</p:attrName>
                                        </p:attrNameLst>
                                      </p:cBhvr>
                                      <p:to>
                                        <p:strVal val="visible"/>
                                      </p:to>
                                    </p:set>
                                    <p:animEffect transition="in" filter="fade">
                                      <p:cBhvr>
                                        <p:cTn id="60" dur="1000"/>
                                        <p:tgtEl>
                                          <p:spTgt spid="11267">
                                            <p:txEl>
                                              <p:pRg st="9" end="9"/>
                                            </p:txEl>
                                          </p:spTgt>
                                        </p:tgtEl>
                                      </p:cBhvr>
                                    </p:animEffect>
                                    <p:anim calcmode="lin" valueType="num">
                                      <p:cBhvr>
                                        <p:cTn id="61" dur="10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126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zh-CN" altLang="en-US" smtClean="0"/>
              <a:t>方法预览</a:t>
            </a:r>
            <a:r>
              <a:rPr lang="en-US" altLang="zh-CN" smtClean="0"/>
              <a:t/>
            </a:r>
            <a:br>
              <a:rPr lang="en-US" altLang="zh-CN" smtClean="0"/>
            </a:br>
            <a:endParaRPr lang="zh-CN" altLang="en-US" dirty="0" smtClean="0"/>
          </a:p>
        </p:txBody>
      </p:sp>
      <p:sp>
        <p:nvSpPr>
          <p:cNvPr id="12291" name="Rectangle 3"/>
          <p:cNvSpPr>
            <a:spLocks noGrp="1"/>
          </p:cNvSpPr>
          <p:nvPr>
            <p:ph idx="1"/>
          </p:nvPr>
        </p:nvSpPr>
        <p:spPr/>
        <p:txBody>
          <a:bodyPr/>
          <a:lstStyle/>
          <a:p>
            <a:pPr>
              <a:lnSpc>
                <a:spcPct val="150000"/>
              </a:lnSpc>
            </a:pPr>
            <a:r>
              <a:rPr lang="en-US" altLang="zh-CN" dirty="0" smtClean="0"/>
              <a:t>wait(long timeout)</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方法，或者超过指定的时间量。</a:t>
            </a:r>
            <a:endParaRPr lang="en-US" altLang="zh-CN" dirty="0" smtClean="0"/>
          </a:p>
          <a:p>
            <a:pPr>
              <a:lnSpc>
                <a:spcPct val="150000"/>
              </a:lnSpc>
            </a:pPr>
            <a:r>
              <a:rPr lang="en-US" altLang="zh-CN" dirty="0" smtClean="0"/>
              <a:t>wait(long timeout, </a:t>
            </a:r>
            <a:r>
              <a:rPr lang="en-US" altLang="zh-CN" dirty="0" err="1" smtClean="0"/>
              <a:t>int</a:t>
            </a:r>
            <a:r>
              <a:rPr lang="en-US" altLang="zh-CN" dirty="0" smtClean="0"/>
              <a:t> </a:t>
            </a:r>
            <a:r>
              <a:rPr lang="en-US" altLang="zh-CN" dirty="0" err="1" smtClean="0"/>
              <a:t>nanos</a:t>
            </a:r>
            <a:r>
              <a:rPr lang="en-US" altLang="zh-CN" dirty="0" smtClean="0"/>
              <a:t>) </a:t>
            </a:r>
          </a:p>
          <a:p>
            <a:pPr lvl="1">
              <a:lnSpc>
                <a:spcPct val="150000"/>
              </a:lnSpc>
            </a:pPr>
            <a:r>
              <a:rPr lang="zh-CN" altLang="en-US" dirty="0" smtClean="0"/>
              <a:t>导致当前的线程等待，直到其他线程调用此对象的 </a:t>
            </a:r>
            <a:r>
              <a:rPr lang="en-US" altLang="zh-CN" dirty="0" smtClean="0"/>
              <a:t>notify() </a:t>
            </a:r>
            <a:r>
              <a:rPr lang="zh-CN" altLang="en-US" dirty="0" smtClean="0"/>
              <a:t>方法或 </a:t>
            </a:r>
            <a:r>
              <a:rPr lang="en-US" altLang="zh-CN" dirty="0" err="1" smtClean="0"/>
              <a:t>notifyAll</a:t>
            </a:r>
            <a:r>
              <a:rPr lang="en-US" altLang="zh-CN" dirty="0" smtClean="0"/>
              <a:t>() </a:t>
            </a:r>
            <a:r>
              <a:rPr lang="zh-CN" altLang="en-US" dirty="0" smtClean="0"/>
              <a:t>方法，或者其他某个线程中断当前线程，或者已超过某个实际时间量。</a:t>
            </a:r>
            <a:br>
              <a:rPr lang="zh-CN" altLang="en-US" dirty="0" smtClean="0"/>
            </a:br>
            <a:endParaRPr lang="zh-CN" altLang="en-US" dirty="0" smtClean="0"/>
          </a:p>
        </p:txBody>
      </p:sp>
    </p:spTree>
    <p:extLst>
      <p:ext uri="{BB962C8B-B14F-4D97-AF65-F5344CB8AC3E}">
        <p14:creationId xmlns:p14="http://schemas.microsoft.com/office/powerpoint/2010/main" val="1654001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1000"/>
                                        <p:tgtEl>
                                          <p:spTgt spid="12291">
                                            <p:txEl>
                                              <p:pRg st="1" end="1"/>
                                            </p:txEl>
                                          </p:spTgt>
                                        </p:tgtEl>
                                      </p:cBhvr>
                                    </p:animEffect>
                                    <p:anim calcmode="lin" valueType="num">
                                      <p:cBhvr>
                                        <p:cTn id="13"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Effect transition="in" filter="fade">
                                      <p:cBhvr>
                                        <p:cTn id="19" dur="1000"/>
                                        <p:tgtEl>
                                          <p:spTgt spid="12291">
                                            <p:txEl>
                                              <p:pRg st="2" end="2"/>
                                            </p:txEl>
                                          </p:spTgt>
                                        </p:tgtEl>
                                      </p:cBhvr>
                                    </p:animEffect>
                                    <p:anim calcmode="lin" valueType="num">
                                      <p:cBhvr>
                                        <p:cTn id="20"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2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291">
                                            <p:txEl>
                                              <p:pRg st="3" end="3"/>
                                            </p:txEl>
                                          </p:spTgt>
                                        </p:tgtEl>
                                        <p:attrNameLst>
                                          <p:attrName>style.visibility</p:attrName>
                                        </p:attrNameLst>
                                      </p:cBhvr>
                                      <p:to>
                                        <p:strVal val="visible"/>
                                      </p:to>
                                    </p:set>
                                    <p:animEffect transition="in" filter="fade">
                                      <p:cBhvr>
                                        <p:cTn id="24" dur="1000"/>
                                        <p:tgtEl>
                                          <p:spTgt spid="12291">
                                            <p:txEl>
                                              <p:pRg st="3" end="3"/>
                                            </p:txEl>
                                          </p:spTgt>
                                        </p:tgtEl>
                                      </p:cBhvr>
                                    </p:animEffect>
                                    <p:anim calcmode="lin" valueType="num">
                                      <p:cBhvr>
                                        <p:cTn id="25"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zh-CN" altLang="en-US" smtClean="0"/>
              <a:t>方法使用说明</a:t>
            </a:r>
            <a:r>
              <a:rPr lang="en-US" altLang="zh-CN" smtClean="0"/>
              <a:t/>
            </a:r>
            <a:br>
              <a:rPr lang="en-US" altLang="zh-CN" smtClean="0"/>
            </a:br>
            <a:endParaRPr lang="zh-CN" altLang="en-US" dirty="0" smtClean="0"/>
          </a:p>
        </p:txBody>
      </p:sp>
      <p:sp>
        <p:nvSpPr>
          <p:cNvPr id="18435" name="Rectangle 3"/>
          <p:cNvSpPr>
            <a:spLocks noGrp="1"/>
          </p:cNvSpPr>
          <p:nvPr>
            <p:ph idx="1"/>
          </p:nvPr>
        </p:nvSpPr>
        <p:spPr/>
        <p:txBody>
          <a:bodyPr/>
          <a:lstStyle/>
          <a:p>
            <a:pPr>
              <a:lnSpc>
                <a:spcPct val="150000"/>
              </a:lnSpc>
            </a:pPr>
            <a:r>
              <a:rPr lang="en-US" altLang="zh-CN" dirty="0" smtClean="0"/>
              <a:t>equals</a:t>
            </a:r>
            <a:r>
              <a:rPr lang="zh-CN" altLang="en-US" dirty="0" smtClean="0"/>
              <a:t>方法</a:t>
            </a:r>
            <a:endParaRPr lang="en-US" altLang="zh-CN" dirty="0" smtClean="0"/>
          </a:p>
          <a:p>
            <a:pPr>
              <a:lnSpc>
                <a:spcPct val="150000"/>
              </a:lnSpc>
            </a:pPr>
            <a:r>
              <a:rPr lang="en-US" altLang="zh-CN" dirty="0" err="1" smtClean="0"/>
              <a:t>hashCode</a:t>
            </a:r>
            <a:r>
              <a:rPr lang="zh-CN" altLang="en-US" dirty="0" smtClean="0"/>
              <a:t>方法</a:t>
            </a:r>
            <a:endParaRPr lang="en-US" altLang="zh-CN" dirty="0" smtClean="0"/>
          </a:p>
          <a:p>
            <a:pPr>
              <a:lnSpc>
                <a:spcPct val="150000"/>
              </a:lnSpc>
            </a:pPr>
            <a:r>
              <a:rPr lang="en-US" altLang="zh-CN" dirty="0" err="1" smtClean="0"/>
              <a:t>toString</a:t>
            </a:r>
            <a:r>
              <a:rPr lang="zh-CN" altLang="en-US" dirty="0" smtClean="0"/>
              <a:t>方法</a:t>
            </a:r>
            <a:endParaRPr lang="zh-CN" altLang="en-US" dirty="0"/>
          </a:p>
        </p:txBody>
      </p:sp>
    </p:spTree>
    <p:extLst>
      <p:ext uri="{BB962C8B-B14F-4D97-AF65-F5344CB8AC3E}">
        <p14:creationId xmlns:p14="http://schemas.microsoft.com/office/powerpoint/2010/main" val="239728210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19459" name="Rectangle 3"/>
          <p:cNvSpPr>
            <a:spLocks noGrp="1"/>
          </p:cNvSpPr>
          <p:nvPr>
            <p:ph idx="1"/>
          </p:nvPr>
        </p:nvSpPr>
        <p:spPr/>
        <p:txBody>
          <a:bodyPr/>
          <a:lstStyle/>
          <a:p>
            <a:pPr>
              <a:lnSpc>
                <a:spcPct val="150000"/>
              </a:lnSpc>
            </a:pPr>
            <a:r>
              <a:rPr lang="en-US" altLang="zh-CN" dirty="0" smtClean="0"/>
              <a:t>equals()</a:t>
            </a:r>
            <a:r>
              <a:rPr lang="zh-CN" altLang="en-US" dirty="0" smtClean="0"/>
              <a:t>方法：用于测试某个对象是否同另一个对象相等。它在</a:t>
            </a:r>
            <a:r>
              <a:rPr lang="en-US" altLang="zh-CN" dirty="0" smtClean="0"/>
              <a:t>Object</a:t>
            </a:r>
            <a:r>
              <a:rPr lang="zh-CN" altLang="en-US" dirty="0" smtClean="0"/>
              <a:t>类中的实现是判断两个对象是否指向同一块内存区域。</a:t>
            </a:r>
            <a:endParaRPr lang="en-US" altLang="zh-CN" dirty="0" smtClean="0"/>
          </a:p>
          <a:p>
            <a:pPr>
              <a:lnSpc>
                <a:spcPct val="150000"/>
              </a:lnSpc>
            </a:pPr>
            <a:r>
              <a:rPr lang="zh-CN" altLang="en-US" dirty="0" smtClean="0"/>
              <a:t>这种测试用处不大，因为即使内容相同的对象，内存区域也是不同的。如果想测试对象是否相等，就需要覆盖此方法，进行更有意义的比较。</a:t>
            </a:r>
            <a:endParaRPr lang="zh-CN" altLang="en-US" dirty="0"/>
          </a:p>
        </p:txBody>
      </p:sp>
    </p:spTree>
    <p:extLst>
      <p:ext uri="{BB962C8B-B14F-4D97-AF65-F5344CB8AC3E}">
        <p14:creationId xmlns:p14="http://schemas.microsoft.com/office/powerpoint/2010/main" val="327871644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20483" name="Rectangle 3"/>
          <p:cNvSpPr>
            <a:spLocks noGrp="1"/>
          </p:cNvSpPr>
          <p:nvPr>
            <p:ph idx="1"/>
          </p:nvPr>
        </p:nvSpPr>
        <p:spPr/>
        <p:txBody>
          <a:bodyPr/>
          <a:lstStyle/>
          <a:p>
            <a:pPr>
              <a:lnSpc>
                <a:spcPct val="150000"/>
              </a:lnSpc>
            </a:pPr>
            <a:r>
              <a:rPr lang="zh-CN" altLang="en-US" dirty="0" smtClean="0"/>
              <a:t>举例：如果两个雇员对象的姓名、薪水、雇佣日期都一样，就认为这两个对象是相等的。</a:t>
            </a:r>
            <a:endParaRPr lang="en-US" altLang="zh-CN" dirty="0" smtClean="0"/>
          </a:p>
          <a:p>
            <a:pPr>
              <a:lnSpc>
                <a:spcPct val="150000"/>
              </a:lnSpc>
            </a:pPr>
            <a:endParaRPr lang="zh-CN" altLang="en-US" dirty="0"/>
          </a:p>
        </p:txBody>
      </p:sp>
      <p:sp>
        <p:nvSpPr>
          <p:cNvPr id="4" name="Rectangle 4"/>
          <p:cNvSpPr>
            <a:spLocks noChangeArrowheads="1"/>
          </p:cNvSpPr>
          <p:nvPr/>
        </p:nvSpPr>
        <p:spPr bwMode="auto">
          <a:xfrm>
            <a:off x="2733676" y="2133600"/>
            <a:ext cx="7058025" cy="4535488"/>
          </a:xfrm>
          <a:prstGeom prst="rect">
            <a:avLst/>
          </a:prstGeom>
          <a:solidFill>
            <a:srgbClr val="FFCC99"/>
          </a:solidFill>
          <a:ln w="9525">
            <a:noFill/>
            <a:miter lim="800000"/>
            <a:headEnd/>
            <a:tailEnd/>
          </a:ln>
        </p:spPr>
        <p:txBody>
          <a:bodyPr wrap="none"/>
          <a:lstStyle/>
          <a:p>
            <a:pPr eaLnBrk="1" hangingPunct="1">
              <a:defRPr/>
            </a:pPr>
            <a:r>
              <a:rPr lang="en-US" altLang="zh-CN" sz="1800" dirty="0">
                <a:solidFill>
                  <a:schemeClr val="tx1"/>
                </a:solidFill>
                <a:latin typeface="Arial" charset="0"/>
                <a:ea typeface="宋体" pitchFamily="2" charset="-122"/>
              </a:rPr>
              <a:t>class Employee{</a:t>
            </a:r>
          </a:p>
          <a:p>
            <a:pPr eaLnBrk="1" hangingPunct="1">
              <a:defRPr/>
            </a:pPr>
            <a:r>
              <a:rPr lang="en-US" altLang="zh-CN" sz="1800" dirty="0">
                <a:solidFill>
                  <a:schemeClr val="tx1"/>
                </a:solidFill>
                <a:latin typeface="Arial" charset="0"/>
                <a:ea typeface="宋体" pitchFamily="2" charset="-122"/>
              </a:rPr>
              <a:t>        public </a:t>
            </a:r>
            <a:r>
              <a:rPr lang="en-US" altLang="zh-CN" sz="1800" dirty="0" err="1">
                <a:solidFill>
                  <a:schemeClr val="tx1"/>
                </a:solidFill>
                <a:latin typeface="Arial" charset="0"/>
                <a:ea typeface="宋体" pitchFamily="2" charset="-122"/>
              </a:rPr>
              <a:t>boolean</a:t>
            </a:r>
            <a:r>
              <a:rPr lang="en-US" altLang="zh-CN" sz="1800" dirty="0">
                <a:solidFill>
                  <a:schemeClr val="tx1"/>
                </a:solidFill>
                <a:latin typeface="Arial" charset="0"/>
                <a:ea typeface="宋体" pitchFamily="2" charset="-122"/>
              </a:rPr>
              <a:t> equals(Object </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快速测试是否是同一个对象</a:t>
            </a:r>
          </a:p>
          <a:p>
            <a:pPr eaLnBrk="1" hangingPunct="1">
              <a:defRPr/>
            </a:pPr>
            <a:r>
              <a:rPr lang="en-US" altLang="zh-CN" sz="1800" dirty="0">
                <a:solidFill>
                  <a:schemeClr val="tx1"/>
                </a:solidFill>
                <a:latin typeface="Arial" charset="0"/>
                <a:ea typeface="宋体" pitchFamily="2" charset="-122"/>
              </a:rPr>
              <a:t>	   if(this == </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 return true;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如果显式参数为</a:t>
            </a:r>
            <a:r>
              <a:rPr lang="en-US" altLang="zh-CN" sz="1800" dirty="0">
                <a:solidFill>
                  <a:schemeClr val="tx1"/>
                </a:solidFill>
                <a:latin typeface="Arial" charset="0"/>
                <a:ea typeface="宋体" pitchFamily="2" charset="-122"/>
              </a:rPr>
              <a:t>null</a:t>
            </a:r>
            <a:r>
              <a:rPr lang="zh-CN" altLang="en-US" sz="1800" dirty="0">
                <a:solidFill>
                  <a:schemeClr val="tx1"/>
                </a:solidFill>
                <a:latin typeface="Arial" charset="0"/>
                <a:ea typeface="宋体" pitchFamily="2" charset="-122"/>
              </a:rPr>
              <a:t>，必须返回</a:t>
            </a:r>
            <a:r>
              <a:rPr lang="en-US" altLang="zh-CN" sz="1800" dirty="0">
                <a:solidFill>
                  <a:schemeClr val="tx1"/>
                </a:solidFill>
                <a:latin typeface="Arial" charset="0"/>
                <a:ea typeface="宋体" pitchFamily="2" charset="-122"/>
              </a:rPr>
              <a:t>false</a:t>
            </a:r>
          </a:p>
          <a:p>
            <a:pPr eaLnBrk="1" hangingPunct="1">
              <a:defRPr/>
            </a:pPr>
            <a:r>
              <a:rPr lang="en-US" altLang="zh-CN" sz="1800" dirty="0">
                <a:solidFill>
                  <a:schemeClr val="tx1"/>
                </a:solidFill>
                <a:latin typeface="Arial" charset="0"/>
                <a:ea typeface="宋体" pitchFamily="2" charset="-122"/>
              </a:rPr>
              <a:t>	   if(</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 == null) </a:t>
            </a:r>
            <a:r>
              <a:rPr lang="en-US" altLang="zh-CN" sz="1800" dirty="0" err="1">
                <a:solidFill>
                  <a:schemeClr val="tx1"/>
                </a:solidFill>
                <a:latin typeface="Arial" charset="0"/>
                <a:ea typeface="宋体" pitchFamily="2" charset="-122"/>
              </a:rPr>
              <a:t>reutrn</a:t>
            </a:r>
            <a:r>
              <a:rPr lang="en-US" altLang="zh-CN" sz="1800" dirty="0">
                <a:solidFill>
                  <a:schemeClr val="tx1"/>
                </a:solidFill>
                <a:latin typeface="Arial" charset="0"/>
                <a:ea typeface="宋体" pitchFamily="2" charset="-122"/>
              </a:rPr>
              <a:t> false;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如果类不匹配，就不可能相等</a:t>
            </a:r>
          </a:p>
          <a:p>
            <a:pPr eaLnBrk="1" hangingPunct="1">
              <a:defRPr/>
            </a:pPr>
            <a:r>
              <a:rPr lang="en-US" altLang="zh-CN" sz="1800" dirty="0">
                <a:solidFill>
                  <a:schemeClr val="tx1"/>
                </a:solidFill>
                <a:latin typeface="Arial" charset="0"/>
                <a:ea typeface="宋体" pitchFamily="2" charset="-122"/>
              </a:rPr>
              <a:t>	   if(getClass() != </a:t>
            </a:r>
            <a:r>
              <a:rPr lang="en-US" altLang="zh-CN" sz="1800" dirty="0" err="1">
                <a:solidFill>
                  <a:schemeClr val="tx1"/>
                </a:solidFill>
                <a:latin typeface="Arial" charset="0"/>
                <a:ea typeface="宋体" pitchFamily="2" charset="-122"/>
              </a:rPr>
              <a:t>otherObj.getClass</a:t>
            </a:r>
            <a:r>
              <a:rPr lang="en-US" altLang="zh-CN" sz="1800" dirty="0">
                <a:solidFill>
                  <a:schemeClr val="tx1"/>
                </a:solidFill>
                <a:latin typeface="Arial" charset="0"/>
                <a:ea typeface="宋体" pitchFamily="2" charset="-122"/>
              </a:rPr>
              <a:t>()) return false;</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现在已经知道</a:t>
            </a:r>
            <a:r>
              <a:rPr lang="en-US" altLang="zh-CN" sz="1800" dirty="0" err="1">
                <a:solidFill>
                  <a:schemeClr val="tx1"/>
                </a:solidFill>
                <a:latin typeface="Arial" charset="0"/>
                <a:ea typeface="宋体" pitchFamily="2" charset="-122"/>
              </a:rPr>
              <a:t>otherObj</a:t>
            </a:r>
            <a:r>
              <a:rPr lang="zh-CN" altLang="en-US" sz="1800" dirty="0">
                <a:solidFill>
                  <a:schemeClr val="tx1"/>
                </a:solidFill>
                <a:latin typeface="Arial" charset="0"/>
                <a:ea typeface="宋体" pitchFamily="2" charset="-122"/>
              </a:rPr>
              <a:t>是个非空的</a:t>
            </a:r>
            <a:r>
              <a:rPr lang="en-US" altLang="zh-CN" sz="1800" dirty="0">
                <a:solidFill>
                  <a:schemeClr val="tx1"/>
                </a:solidFill>
                <a:latin typeface="Arial" charset="0"/>
                <a:ea typeface="宋体" pitchFamily="2" charset="-122"/>
              </a:rPr>
              <a:t>Employee</a:t>
            </a:r>
            <a:r>
              <a:rPr lang="zh-CN" altLang="en-US" sz="1800" dirty="0">
                <a:solidFill>
                  <a:schemeClr val="tx1"/>
                </a:solidFill>
                <a:latin typeface="Arial" charset="0"/>
                <a:ea typeface="宋体" pitchFamily="2" charset="-122"/>
              </a:rPr>
              <a:t>对象</a:t>
            </a:r>
          </a:p>
          <a:p>
            <a:pPr eaLnBrk="1" hangingPunct="1">
              <a:defRPr/>
            </a:pPr>
            <a:r>
              <a:rPr lang="en-US" altLang="zh-CN" sz="1800" dirty="0">
                <a:solidFill>
                  <a:schemeClr val="tx1"/>
                </a:solidFill>
                <a:latin typeface="Arial" charset="0"/>
                <a:ea typeface="宋体" pitchFamily="2" charset="-122"/>
              </a:rPr>
              <a:t>	   Employee other = (Employee)</a:t>
            </a:r>
            <a:r>
              <a:rPr lang="en-US" altLang="zh-CN" sz="1800" dirty="0" err="1">
                <a:solidFill>
                  <a:schemeClr val="tx1"/>
                </a:solidFill>
                <a:latin typeface="Arial" charset="0"/>
                <a:ea typeface="宋体" pitchFamily="2" charset="-122"/>
              </a:rPr>
              <a:t>otherObj</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r>
              <a:rPr lang="zh-CN" altLang="en-US" sz="1800" dirty="0">
                <a:solidFill>
                  <a:schemeClr val="tx1"/>
                </a:solidFill>
                <a:latin typeface="Arial" charset="0"/>
                <a:ea typeface="宋体" pitchFamily="2" charset="-122"/>
              </a:rPr>
              <a:t>测试所有的字段是否相等</a:t>
            </a:r>
          </a:p>
          <a:p>
            <a:pPr eaLnBrk="1" hangingPunct="1">
              <a:defRPr/>
            </a:pPr>
            <a:r>
              <a:rPr lang="en-US" altLang="zh-CN" sz="1800" dirty="0">
                <a:solidFill>
                  <a:schemeClr val="tx1"/>
                </a:solidFill>
                <a:latin typeface="Arial" charset="0"/>
                <a:ea typeface="宋体" pitchFamily="2" charset="-122"/>
              </a:rPr>
              <a:t>	   return </a:t>
            </a:r>
            <a:r>
              <a:rPr lang="en-US" altLang="zh-CN" sz="1800" dirty="0" err="1">
                <a:solidFill>
                  <a:schemeClr val="tx1"/>
                </a:solidFill>
                <a:latin typeface="Arial" charset="0"/>
                <a:ea typeface="宋体" pitchFamily="2" charset="-122"/>
              </a:rPr>
              <a:t>name.equals</a:t>
            </a:r>
            <a:r>
              <a:rPr lang="en-US" altLang="zh-CN" sz="1800" dirty="0">
                <a:solidFill>
                  <a:schemeClr val="tx1"/>
                </a:solidFill>
                <a:latin typeface="Arial" charset="0"/>
                <a:ea typeface="宋体" pitchFamily="2" charset="-122"/>
              </a:rPr>
              <a:t>(other.name)</a:t>
            </a:r>
          </a:p>
          <a:p>
            <a:pPr eaLnBrk="1" hangingPunct="1">
              <a:defRPr/>
            </a:pPr>
            <a:r>
              <a:rPr lang="en-US" altLang="zh-CN" sz="1800" dirty="0">
                <a:solidFill>
                  <a:schemeClr val="tx1"/>
                </a:solidFill>
                <a:latin typeface="Arial" charset="0"/>
                <a:ea typeface="宋体" pitchFamily="2" charset="-122"/>
              </a:rPr>
              <a:t>	   &amp;&amp; salary == </a:t>
            </a:r>
            <a:r>
              <a:rPr lang="en-US" altLang="zh-CN" sz="1800" dirty="0" err="1">
                <a:solidFill>
                  <a:schemeClr val="tx1"/>
                </a:solidFill>
                <a:latin typeface="Arial" charset="0"/>
                <a:ea typeface="宋体" pitchFamily="2" charset="-122"/>
              </a:rPr>
              <a:t>other.salary</a:t>
            </a:r>
            <a:endParaRPr lang="en-US" altLang="zh-CN" sz="1800" dirty="0">
              <a:solidFill>
                <a:schemeClr val="tx1"/>
              </a:solidFill>
              <a:latin typeface="Arial" charset="0"/>
              <a:ea typeface="宋体" pitchFamily="2" charset="-122"/>
            </a:endParaRPr>
          </a:p>
          <a:p>
            <a:pPr eaLnBrk="1" hangingPunct="1">
              <a:defRPr/>
            </a:pPr>
            <a:r>
              <a:rPr lang="en-US" altLang="zh-CN" sz="1800" dirty="0">
                <a:solidFill>
                  <a:schemeClr val="tx1"/>
                </a:solidFill>
                <a:latin typeface="Arial" charset="0"/>
                <a:ea typeface="宋体" pitchFamily="2" charset="-122"/>
              </a:rPr>
              <a:t>	   &amp;&amp; </a:t>
            </a:r>
            <a:r>
              <a:rPr lang="en-US" altLang="zh-CN" sz="1800" dirty="0" err="1">
                <a:solidFill>
                  <a:schemeClr val="tx1"/>
                </a:solidFill>
                <a:latin typeface="Arial" charset="0"/>
                <a:ea typeface="宋体" pitchFamily="2" charset="-122"/>
              </a:rPr>
              <a:t>hireDay.equals</a:t>
            </a:r>
            <a:r>
              <a:rPr lang="en-US" altLang="zh-CN" sz="1800" dirty="0">
                <a:solidFill>
                  <a:schemeClr val="tx1"/>
                </a:solidFill>
                <a:latin typeface="Arial" charset="0"/>
                <a:ea typeface="宋体" pitchFamily="2" charset="-122"/>
              </a:rPr>
              <a:t>(</a:t>
            </a:r>
            <a:r>
              <a:rPr lang="en-US" altLang="zh-CN" sz="1800" dirty="0" err="1">
                <a:solidFill>
                  <a:schemeClr val="tx1"/>
                </a:solidFill>
                <a:latin typeface="Arial" charset="0"/>
                <a:ea typeface="宋体" pitchFamily="2" charset="-122"/>
              </a:rPr>
              <a:t>other.hireDay</a:t>
            </a:r>
            <a:r>
              <a:rPr lang="en-US" altLang="zh-CN" sz="1800" dirty="0">
                <a:solidFill>
                  <a:schemeClr val="tx1"/>
                </a:solidFill>
                <a:latin typeface="Arial" charset="0"/>
                <a:ea typeface="宋体" pitchFamily="2" charset="-122"/>
              </a:rPr>
              <a:t>);</a:t>
            </a:r>
          </a:p>
          <a:p>
            <a:pPr eaLnBrk="1" hangingPunct="1">
              <a:defRPr/>
            </a:pPr>
            <a:r>
              <a:rPr lang="en-US" altLang="zh-CN" sz="1800" dirty="0">
                <a:solidFill>
                  <a:schemeClr val="tx1"/>
                </a:solidFill>
                <a:latin typeface="Arial" charset="0"/>
                <a:ea typeface="宋体" pitchFamily="2" charset="-122"/>
              </a:rPr>
              <a:t>        }</a:t>
            </a:r>
          </a:p>
          <a:p>
            <a:pPr eaLnBrk="1" hangingPunct="1">
              <a:defRPr/>
            </a:pPr>
            <a:r>
              <a:rPr lang="en-US" altLang="zh-CN" sz="1800" dirty="0">
                <a:solidFill>
                  <a:schemeClr val="tx1"/>
                </a:solidFill>
                <a:latin typeface="Arial" charset="0"/>
                <a:ea typeface="宋体" pitchFamily="2" charset="-122"/>
              </a:rPr>
              <a:t>}</a:t>
            </a:r>
          </a:p>
        </p:txBody>
      </p:sp>
    </p:spTree>
    <p:extLst>
      <p:ext uri="{BB962C8B-B14F-4D97-AF65-F5344CB8AC3E}">
        <p14:creationId xmlns:p14="http://schemas.microsoft.com/office/powerpoint/2010/main" val="298460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altLang="zh-CN" smtClean="0"/>
              <a:t>equals</a:t>
            </a:r>
            <a:r>
              <a:rPr lang="zh-CN" altLang="en-US" smtClean="0"/>
              <a:t>方法</a:t>
            </a:r>
            <a:r>
              <a:rPr lang="en-US" altLang="zh-CN" smtClean="0"/>
              <a:t/>
            </a:r>
            <a:br>
              <a:rPr lang="en-US" altLang="zh-CN" smtClean="0"/>
            </a:br>
            <a:endParaRPr lang="zh-CN" altLang="en-US" dirty="0" smtClean="0"/>
          </a:p>
        </p:txBody>
      </p:sp>
      <p:sp>
        <p:nvSpPr>
          <p:cNvPr id="21507" name="Rectangle 3"/>
          <p:cNvSpPr>
            <a:spLocks noGrp="1"/>
          </p:cNvSpPr>
          <p:nvPr>
            <p:ph idx="1"/>
          </p:nvPr>
        </p:nvSpPr>
        <p:spPr/>
        <p:txBody>
          <a:bodyPr/>
          <a:lstStyle/>
          <a:p>
            <a:pPr>
              <a:lnSpc>
                <a:spcPct val="150000"/>
              </a:lnSpc>
            </a:pPr>
            <a:r>
              <a:rPr lang="en-US" altLang="zh-CN" dirty="0" smtClean="0"/>
              <a:t>Java</a:t>
            </a:r>
            <a:r>
              <a:rPr lang="zh-CN" altLang="en-US" dirty="0" smtClean="0"/>
              <a:t>语言规范要求</a:t>
            </a:r>
            <a:r>
              <a:rPr lang="en-US" altLang="zh-CN" dirty="0" smtClean="0"/>
              <a:t>equals</a:t>
            </a:r>
            <a:r>
              <a:rPr lang="zh-CN" altLang="en-US" dirty="0" smtClean="0"/>
              <a:t>方法具有下面的特点：</a:t>
            </a:r>
          </a:p>
          <a:p>
            <a:pPr lvl="1">
              <a:lnSpc>
                <a:spcPct val="150000"/>
              </a:lnSpc>
            </a:pPr>
            <a:r>
              <a:rPr lang="zh-CN" altLang="en-US" dirty="0" smtClean="0"/>
              <a:t>自反性：对于任何非空引用值 </a:t>
            </a:r>
            <a:r>
              <a:rPr lang="en-US" altLang="zh-CN" dirty="0" smtClean="0"/>
              <a:t>x</a:t>
            </a:r>
            <a:r>
              <a:rPr lang="zh-CN" altLang="en-US" dirty="0" smtClean="0"/>
              <a:t>，</a:t>
            </a:r>
            <a:r>
              <a:rPr lang="en-US" altLang="zh-CN" dirty="0" err="1" smtClean="0"/>
              <a:t>x.equals</a:t>
            </a:r>
            <a:r>
              <a:rPr lang="en-US" altLang="zh-CN" dirty="0" smtClean="0"/>
              <a:t>(x) </a:t>
            </a:r>
            <a:r>
              <a:rPr lang="zh-CN" altLang="en-US" dirty="0" smtClean="0"/>
              <a:t>都应返回 </a:t>
            </a:r>
            <a:r>
              <a:rPr lang="en-US" altLang="zh-CN" dirty="0" smtClean="0"/>
              <a:t>true</a:t>
            </a:r>
            <a:r>
              <a:rPr lang="zh-CN" altLang="en-US" dirty="0" smtClean="0"/>
              <a:t>。</a:t>
            </a:r>
          </a:p>
          <a:p>
            <a:pPr lvl="1">
              <a:lnSpc>
                <a:spcPct val="150000"/>
              </a:lnSpc>
            </a:pPr>
            <a:r>
              <a:rPr lang="zh-CN" altLang="en-US" dirty="0" smtClean="0"/>
              <a:t>对称性：对于任何非空引用值 </a:t>
            </a:r>
            <a:r>
              <a:rPr lang="en-US" altLang="zh-CN" dirty="0" smtClean="0"/>
              <a:t>x </a:t>
            </a:r>
            <a:r>
              <a:rPr lang="zh-CN" altLang="en-US" dirty="0" smtClean="0"/>
              <a:t>和 </a:t>
            </a:r>
            <a:r>
              <a:rPr lang="en-US" altLang="zh-CN" dirty="0" smtClean="0"/>
              <a:t>y</a:t>
            </a:r>
            <a:r>
              <a:rPr lang="zh-CN" altLang="en-US" dirty="0" smtClean="0"/>
              <a:t>，当且仅当 </a:t>
            </a:r>
            <a:r>
              <a:rPr lang="en-US" altLang="zh-CN" dirty="0" err="1" smtClean="0"/>
              <a:t>y.equals</a:t>
            </a:r>
            <a:r>
              <a:rPr lang="en-US" altLang="zh-CN" dirty="0" smtClean="0"/>
              <a:t>(x) </a:t>
            </a:r>
            <a:r>
              <a:rPr lang="zh-CN" altLang="en-US" dirty="0" smtClean="0"/>
              <a:t>返回 </a:t>
            </a:r>
            <a:r>
              <a:rPr lang="en-US" altLang="zh-CN" dirty="0" smtClean="0"/>
              <a:t>true </a:t>
            </a:r>
            <a:r>
              <a:rPr lang="zh-CN" altLang="en-US" dirty="0" smtClean="0"/>
              <a:t>时，</a:t>
            </a:r>
            <a:r>
              <a:rPr lang="en-US" altLang="zh-CN" dirty="0" err="1" smtClean="0"/>
              <a:t>x.equals</a:t>
            </a:r>
            <a:r>
              <a:rPr lang="en-US" altLang="zh-CN" dirty="0" smtClean="0"/>
              <a:t>(y) </a:t>
            </a:r>
            <a:r>
              <a:rPr lang="zh-CN" altLang="en-US" dirty="0" smtClean="0"/>
              <a:t>才应返回 </a:t>
            </a:r>
            <a:r>
              <a:rPr lang="en-US" altLang="zh-CN" dirty="0" smtClean="0"/>
              <a:t>true</a:t>
            </a:r>
            <a:r>
              <a:rPr lang="zh-CN" altLang="en-US" dirty="0" smtClean="0"/>
              <a:t>。</a:t>
            </a:r>
          </a:p>
          <a:p>
            <a:pPr lvl="1">
              <a:lnSpc>
                <a:spcPct val="150000"/>
              </a:lnSpc>
            </a:pPr>
            <a:r>
              <a:rPr lang="zh-CN" altLang="en-US" dirty="0" smtClean="0"/>
              <a:t>传递性：对于任何非空引用值 </a:t>
            </a:r>
            <a:r>
              <a:rPr lang="en-US" altLang="zh-CN" dirty="0" smtClean="0"/>
              <a:t>x</a:t>
            </a:r>
            <a:r>
              <a:rPr lang="zh-CN" altLang="en-US" dirty="0" smtClean="0"/>
              <a:t>、</a:t>
            </a:r>
            <a:r>
              <a:rPr lang="en-US" altLang="zh-CN" dirty="0" smtClean="0"/>
              <a:t>y </a:t>
            </a:r>
            <a:r>
              <a:rPr lang="zh-CN" altLang="en-US" dirty="0" smtClean="0"/>
              <a:t>和 </a:t>
            </a:r>
            <a:r>
              <a:rPr lang="en-US" altLang="zh-CN" dirty="0" smtClean="0"/>
              <a:t>z</a:t>
            </a:r>
            <a:r>
              <a:rPr lang="zh-CN" altLang="en-US" dirty="0" smtClean="0"/>
              <a:t>，如果 </a:t>
            </a:r>
            <a:r>
              <a:rPr lang="en-US" altLang="zh-CN" dirty="0" err="1" smtClean="0"/>
              <a:t>x.equals</a:t>
            </a:r>
            <a:r>
              <a:rPr lang="en-US" altLang="zh-CN" dirty="0" smtClean="0"/>
              <a:t>(y) </a:t>
            </a:r>
            <a:r>
              <a:rPr lang="zh-CN" altLang="en-US" dirty="0" smtClean="0"/>
              <a:t>返回 </a:t>
            </a:r>
            <a:r>
              <a:rPr lang="en-US" altLang="zh-CN" dirty="0" smtClean="0"/>
              <a:t>true</a:t>
            </a:r>
            <a:r>
              <a:rPr lang="zh-CN" altLang="en-US" dirty="0" smtClean="0"/>
              <a:t>，并且 </a:t>
            </a:r>
            <a:r>
              <a:rPr lang="en-US" altLang="zh-CN" dirty="0" err="1" smtClean="0"/>
              <a:t>y.equals</a:t>
            </a:r>
            <a:r>
              <a:rPr lang="en-US" altLang="zh-CN" dirty="0" smtClean="0"/>
              <a:t>(z) </a:t>
            </a:r>
            <a:r>
              <a:rPr lang="zh-CN" altLang="en-US" dirty="0" smtClean="0"/>
              <a:t>返回 </a:t>
            </a:r>
            <a:r>
              <a:rPr lang="en-US" altLang="zh-CN" dirty="0" smtClean="0"/>
              <a:t>true</a:t>
            </a:r>
            <a:r>
              <a:rPr lang="zh-CN" altLang="en-US" dirty="0" smtClean="0"/>
              <a:t>，那么 </a:t>
            </a:r>
            <a:r>
              <a:rPr lang="en-US" altLang="zh-CN" dirty="0" err="1" smtClean="0"/>
              <a:t>x.equals</a:t>
            </a:r>
            <a:r>
              <a:rPr lang="en-US" altLang="zh-CN" dirty="0" smtClean="0"/>
              <a:t>(z) </a:t>
            </a:r>
            <a:r>
              <a:rPr lang="zh-CN" altLang="en-US" dirty="0" smtClean="0"/>
              <a:t>应返回 </a:t>
            </a:r>
            <a:r>
              <a:rPr lang="en-US" altLang="zh-CN" dirty="0" smtClean="0"/>
              <a:t>true</a:t>
            </a:r>
            <a:r>
              <a:rPr lang="zh-CN" altLang="en-US" dirty="0" smtClean="0"/>
              <a:t>。</a:t>
            </a:r>
          </a:p>
          <a:p>
            <a:pPr lvl="1">
              <a:lnSpc>
                <a:spcPct val="150000"/>
              </a:lnSpc>
            </a:pPr>
            <a:r>
              <a:rPr lang="zh-CN" altLang="en-US" dirty="0" smtClean="0"/>
              <a:t>一致性：对于任何非空引用值 </a:t>
            </a:r>
            <a:r>
              <a:rPr lang="en-US" altLang="zh-CN" dirty="0" smtClean="0"/>
              <a:t>x </a:t>
            </a:r>
            <a:r>
              <a:rPr lang="zh-CN" altLang="en-US" dirty="0" smtClean="0"/>
              <a:t>和 </a:t>
            </a:r>
            <a:r>
              <a:rPr lang="en-US" altLang="zh-CN" dirty="0" smtClean="0"/>
              <a:t>y</a:t>
            </a:r>
            <a:r>
              <a:rPr lang="zh-CN" altLang="en-US" dirty="0" smtClean="0"/>
              <a:t>，多次调用 </a:t>
            </a:r>
            <a:r>
              <a:rPr lang="en-US" altLang="zh-CN" dirty="0" err="1" smtClean="0"/>
              <a:t>x.equals</a:t>
            </a:r>
            <a:r>
              <a:rPr lang="en-US" altLang="zh-CN" dirty="0" smtClean="0"/>
              <a:t>(y) </a:t>
            </a:r>
            <a:r>
              <a:rPr lang="zh-CN" altLang="en-US" dirty="0" smtClean="0"/>
              <a:t>始终返回 </a:t>
            </a:r>
            <a:r>
              <a:rPr lang="en-US" altLang="zh-CN" dirty="0" smtClean="0"/>
              <a:t>true </a:t>
            </a:r>
            <a:r>
              <a:rPr lang="zh-CN" altLang="en-US" dirty="0" smtClean="0"/>
              <a:t>或始终返回 </a:t>
            </a:r>
            <a:r>
              <a:rPr lang="en-US" altLang="zh-CN" dirty="0" smtClean="0"/>
              <a:t>false</a:t>
            </a:r>
            <a:r>
              <a:rPr lang="zh-CN" altLang="en-US" dirty="0" smtClean="0"/>
              <a:t>，前提是对象上 </a:t>
            </a:r>
            <a:r>
              <a:rPr lang="en-US" altLang="zh-CN" dirty="0" smtClean="0"/>
              <a:t>equals </a:t>
            </a:r>
            <a:r>
              <a:rPr lang="zh-CN" altLang="en-US" dirty="0" smtClean="0"/>
              <a:t>比较中所用的信息没有被修改。</a:t>
            </a:r>
          </a:p>
          <a:p>
            <a:pPr lvl="1">
              <a:lnSpc>
                <a:spcPct val="150000"/>
              </a:lnSpc>
            </a:pPr>
            <a:r>
              <a:rPr lang="zh-CN" altLang="en-US" dirty="0" smtClean="0"/>
              <a:t>对于任何非空引用值 </a:t>
            </a:r>
            <a:r>
              <a:rPr lang="en-US" altLang="zh-CN" dirty="0" smtClean="0"/>
              <a:t>x</a:t>
            </a:r>
            <a:r>
              <a:rPr lang="zh-CN" altLang="en-US" dirty="0" smtClean="0"/>
              <a:t>，</a:t>
            </a:r>
            <a:r>
              <a:rPr lang="en-US" altLang="zh-CN" dirty="0" err="1" smtClean="0"/>
              <a:t>x.equals</a:t>
            </a:r>
            <a:r>
              <a:rPr lang="en-US" altLang="zh-CN" dirty="0" smtClean="0"/>
              <a:t>(null) </a:t>
            </a:r>
            <a:r>
              <a:rPr lang="zh-CN" altLang="en-US" dirty="0" smtClean="0"/>
              <a:t>都应返回 </a:t>
            </a:r>
            <a:r>
              <a:rPr lang="en-US" altLang="zh-CN" dirty="0" smtClean="0"/>
              <a:t>false</a:t>
            </a:r>
            <a:r>
              <a:rPr lang="zh-CN" altLang="en-US" dirty="0" smtClean="0"/>
              <a:t>。</a:t>
            </a:r>
            <a:endParaRPr lang="zh-CN" altLang="en-US" dirty="0"/>
          </a:p>
        </p:txBody>
      </p:sp>
    </p:spTree>
    <p:extLst>
      <p:ext uri="{BB962C8B-B14F-4D97-AF65-F5344CB8AC3E}">
        <p14:creationId xmlns:p14="http://schemas.microsoft.com/office/powerpoint/2010/main" val="11803782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继承的概念</a:t>
            </a:r>
          </a:p>
        </p:txBody>
      </p:sp>
      <p:sp>
        <p:nvSpPr>
          <p:cNvPr id="8195" name="内容占位符 2"/>
          <p:cNvSpPr>
            <a:spLocks noGrp="1"/>
          </p:cNvSpPr>
          <p:nvPr>
            <p:ph idx="1"/>
          </p:nvPr>
        </p:nvSpPr>
        <p:spPr/>
        <p:txBody>
          <a:bodyPr/>
          <a:lstStyle/>
          <a:p>
            <a:pPr>
              <a:lnSpc>
                <a:spcPct val="150000"/>
              </a:lnSpc>
            </a:pPr>
            <a:r>
              <a:rPr lang="zh-CN" altLang="en-US" dirty="0" smtClean="0"/>
              <a:t>继承就是从已有的类(父类)产生一个新的子类，</a:t>
            </a:r>
            <a:r>
              <a:rPr lang="zh-CN" altLang="zh-CN" dirty="0" smtClean="0"/>
              <a:t>子类通过继承自动拥有父类的非私有的属性和方法</a:t>
            </a:r>
            <a:r>
              <a:rPr lang="zh-CN" altLang="en-US" dirty="0" smtClean="0"/>
              <a:t>，</a:t>
            </a:r>
            <a:r>
              <a:rPr lang="zh-CN" altLang="zh-CN" dirty="0" smtClean="0"/>
              <a:t>继承是实现类的重用、软件复用的重要手段</a:t>
            </a:r>
            <a:r>
              <a:rPr lang="zh-CN" altLang="en-US" dirty="0" smtClean="0"/>
              <a:t>。</a:t>
            </a:r>
          </a:p>
        </p:txBody>
      </p:sp>
      <p:graphicFrame>
        <p:nvGraphicFramePr>
          <p:cNvPr id="4" name="Group 3"/>
          <p:cNvGraphicFramePr>
            <a:graphicFrameLocks noGrp="1"/>
          </p:cNvGraphicFramePr>
          <p:nvPr/>
        </p:nvGraphicFramePr>
        <p:xfrm>
          <a:off x="3105150" y="2755900"/>
          <a:ext cx="2000250" cy="1633538"/>
        </p:xfrm>
        <a:graphic>
          <a:graphicData uri="http://schemas.openxmlformats.org/drawingml/2006/table">
            <a:tbl>
              <a:tblPr/>
              <a:tblGrid>
                <a:gridCol w="2000250">
                  <a:extLst>
                    <a:ext uri="{9D8B030D-6E8A-4147-A177-3AD203B41FA5}">
                      <a16:colId xmlns="" xmlns:a16="http://schemas.microsoft.com/office/drawing/2014/main" val="20000"/>
                    </a:ext>
                  </a:extLst>
                </a:gridCol>
              </a:tblGrid>
              <a:tr h="3354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ourier New" pitchFamily="49" charset="0"/>
                          <a:ea typeface="宋体" charset="-122"/>
                          <a:cs typeface="Courier New" pitchFamily="49" charset="0"/>
                        </a:rPr>
                        <a:t>Person</a:t>
                      </a:r>
                      <a:endParaRPr kumimoji="0" lang="zh-CN" altLang="en-US" sz="16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354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+display()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1"/>
                  </a:ext>
                </a:extLst>
              </a:tr>
              <a:tr h="962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-sex</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2"/>
                  </a:ext>
                </a:extLst>
              </a:tr>
            </a:tbl>
          </a:graphicData>
        </a:graphic>
      </p:graphicFrame>
      <p:graphicFrame>
        <p:nvGraphicFramePr>
          <p:cNvPr id="5" name="Group 13"/>
          <p:cNvGraphicFramePr>
            <a:graphicFrameLocks noGrp="1"/>
          </p:cNvGraphicFramePr>
          <p:nvPr/>
        </p:nvGraphicFramePr>
        <p:xfrm>
          <a:off x="6756400" y="2755900"/>
          <a:ext cx="2000250" cy="3336926"/>
        </p:xfrm>
        <a:graphic>
          <a:graphicData uri="http://schemas.openxmlformats.org/drawingml/2006/table">
            <a:tbl>
              <a:tblPr/>
              <a:tblGrid>
                <a:gridCol w="2000250">
                  <a:extLst>
                    <a:ext uri="{9D8B030D-6E8A-4147-A177-3AD203B41FA5}">
                      <a16:colId xmlns=""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ourier New" pitchFamily="49" charset="0"/>
                          <a:ea typeface="宋体" charset="-122"/>
                          <a:cs typeface="Courier New" pitchFamily="49" charset="0"/>
                        </a:rPr>
                        <a:t>Teacher</a:t>
                      </a:r>
                      <a:endParaRPr kumimoji="0" lang="zh-CN" altLang="en-US" sz="1600" b="0" i="0" u="none" strike="noStrike" cap="none" normalizeH="0" baseline="0" dirty="0" smtClean="0">
                        <a:ln>
                          <a:noFill/>
                        </a:ln>
                        <a:solidFill>
                          <a:schemeClr val="tx1"/>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display()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1"/>
                  </a:ext>
                </a:extLst>
              </a:tr>
              <a:tr h="1112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name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sex</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age</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t>
                      </a:r>
                      <a:r>
                        <a:rPr kumimoji="0" lang="en-US" altLang="zh-CN" sz="1600" b="1" i="0" u="none" strike="noStrike" cap="none" normalizeH="0" baseline="0" dirty="0" err="1" smtClean="0">
                          <a:ln>
                            <a:noFill/>
                          </a:ln>
                          <a:solidFill>
                            <a:srgbClr val="000000"/>
                          </a:solidFill>
                          <a:effectLst/>
                          <a:latin typeface="Courier New" pitchFamily="49" charset="0"/>
                          <a:ea typeface="宋体" charset="-122"/>
                          <a:cs typeface="Courier New" pitchFamily="49" charset="0"/>
                        </a:rPr>
                        <a:t>displayEx</a:t>
                      </a: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 xmlns:a16="http://schemas.microsoft.com/office/drawing/2014/main" val="10003"/>
                  </a:ext>
                </a:extLst>
              </a:tr>
              <a:tr h="1111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-address</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-major</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charset="-122"/>
                          <a:cs typeface="Courier New" pitchFamily="49" charset="0"/>
                        </a:rPr>
                        <a:t>-salary</a:t>
                      </a:r>
                      <a:endParaRPr kumimoji="0" lang="zh-CN" altLang="en-US" sz="1600" b="1" i="0" u="none" strike="noStrike" cap="none" normalizeH="0" baseline="0" dirty="0" smtClean="0">
                        <a:ln>
                          <a:noFill/>
                        </a:ln>
                        <a:solidFill>
                          <a:srgbClr val="000000"/>
                        </a:solidFill>
                        <a:effectLst/>
                        <a:latin typeface="Courier New" pitchFamily="49" charset="0"/>
                        <a:ea typeface="宋体" charset="-122"/>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FAECD"/>
                    </a:solidFill>
                  </a:tcPr>
                </a:tc>
                <a:extLst>
                  <a:ext uri="{0D108BD9-81ED-4DB2-BD59-A6C34878D82A}">
                    <a16:rowId xmlns="" xmlns:a16="http://schemas.microsoft.com/office/drawing/2014/main" val="10004"/>
                  </a:ext>
                </a:extLst>
              </a:tr>
            </a:tbl>
          </a:graphicData>
        </a:graphic>
      </p:graphicFrame>
      <p:sp>
        <p:nvSpPr>
          <p:cNvPr id="8220" name="左大括号 12"/>
          <p:cNvSpPr>
            <a:spLocks/>
          </p:cNvSpPr>
          <p:nvPr/>
        </p:nvSpPr>
        <p:spPr bwMode="auto">
          <a:xfrm>
            <a:off x="6399213" y="3152775"/>
            <a:ext cx="214312"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1" name="左大括号 18"/>
          <p:cNvSpPr>
            <a:spLocks/>
          </p:cNvSpPr>
          <p:nvPr/>
        </p:nvSpPr>
        <p:spPr bwMode="auto">
          <a:xfrm>
            <a:off x="6391276" y="4664075"/>
            <a:ext cx="214313" cy="142875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kumimoji="1" lang="zh-CN" altLang="en-US" sz="2400">
              <a:latin typeface="Times New Roman" pitchFamily="18" charset="0"/>
              <a:ea typeface="宋体" pitchFamily="2" charset="-122"/>
            </a:endParaRPr>
          </a:p>
        </p:txBody>
      </p:sp>
      <p:sp>
        <p:nvSpPr>
          <p:cNvPr id="8222" name="Line 42"/>
          <p:cNvSpPr>
            <a:spLocks noChangeShapeType="1"/>
          </p:cNvSpPr>
          <p:nvPr/>
        </p:nvSpPr>
        <p:spPr bwMode="auto">
          <a:xfrm flipH="1">
            <a:off x="5334000" y="3917950"/>
            <a:ext cx="1447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AutoShape 41"/>
          <p:cNvSpPr>
            <a:spLocks noChangeArrowheads="1"/>
          </p:cNvSpPr>
          <p:nvPr/>
        </p:nvSpPr>
        <p:spPr bwMode="auto">
          <a:xfrm rot="-5400000">
            <a:off x="5105400" y="3776663"/>
            <a:ext cx="228600" cy="2286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224" name="TextBox 17"/>
          <p:cNvSpPr txBox="1">
            <a:spLocks noChangeArrowheads="1"/>
          </p:cNvSpPr>
          <p:nvPr/>
        </p:nvSpPr>
        <p:spPr bwMode="auto">
          <a:xfrm>
            <a:off x="5248275" y="3567113"/>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继承</a:t>
            </a:r>
          </a:p>
        </p:txBody>
      </p:sp>
      <p:sp>
        <p:nvSpPr>
          <p:cNvPr id="8225" name="TextBox 20"/>
          <p:cNvSpPr txBox="1">
            <a:spLocks noChangeArrowheads="1"/>
          </p:cNvSpPr>
          <p:nvPr/>
        </p:nvSpPr>
        <p:spPr bwMode="auto">
          <a:xfrm>
            <a:off x="4800600" y="4829175"/>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algn="ctr" eaLnBrk="1" hangingPunct="1"/>
            <a:r>
              <a:rPr kumimoji="1" lang="zh-CN" altLang="en-US" b="1">
                <a:solidFill>
                  <a:schemeClr val="tx1"/>
                </a:solidFill>
                <a:latin typeface="华文楷体" pitchFamily="2" charset="-122"/>
                <a:ea typeface="华文楷体" pitchFamily="2" charset="-122"/>
              </a:rPr>
              <a:t>新增成员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zh-CN" smtClean="0"/>
              <a:t>hashCode</a:t>
            </a:r>
            <a:r>
              <a:rPr lang="zh-CN" altLang="en-US" smtClean="0"/>
              <a:t>方法</a:t>
            </a:r>
            <a:r>
              <a:rPr lang="en-US" altLang="zh-CN" smtClean="0"/>
              <a:t/>
            </a:r>
            <a:br>
              <a:rPr lang="en-US" altLang="zh-CN" smtClean="0"/>
            </a:br>
            <a:r>
              <a:rPr lang="en-US" altLang="zh-CN" smtClean="0"/>
              <a:t/>
            </a:r>
            <a:br>
              <a:rPr lang="en-US" altLang="zh-CN" smtClean="0"/>
            </a:br>
            <a:endParaRPr lang="zh-CN" altLang="en-US" dirty="0" smtClean="0"/>
          </a:p>
        </p:txBody>
      </p:sp>
      <p:sp>
        <p:nvSpPr>
          <p:cNvPr id="22531" name="Rectangle 3"/>
          <p:cNvSpPr>
            <a:spLocks noGrp="1"/>
          </p:cNvSpPr>
          <p:nvPr>
            <p:ph idx="1"/>
          </p:nvPr>
        </p:nvSpPr>
        <p:spPr/>
        <p:txBody>
          <a:bodyPr/>
          <a:lstStyle/>
          <a:p>
            <a:pPr>
              <a:lnSpc>
                <a:spcPct val="150000"/>
              </a:lnSpc>
            </a:pPr>
            <a:r>
              <a:rPr lang="en-US" altLang="zh-CN" dirty="0" smtClean="0"/>
              <a:t>public </a:t>
            </a:r>
            <a:r>
              <a:rPr lang="en-US" altLang="zh-CN" dirty="0" err="1" smtClean="0"/>
              <a:t>int</a:t>
            </a:r>
            <a:r>
              <a:rPr lang="en-US" altLang="zh-CN" dirty="0" smtClean="0"/>
              <a:t> </a:t>
            </a:r>
            <a:r>
              <a:rPr lang="en-US" altLang="zh-CN" dirty="0" err="1" smtClean="0"/>
              <a:t>hashCode</a:t>
            </a:r>
            <a:r>
              <a:rPr lang="en-US" altLang="zh-CN" dirty="0" smtClean="0"/>
              <a:t>() </a:t>
            </a:r>
            <a:r>
              <a:rPr lang="zh-CN" altLang="en-US" dirty="0" smtClean="0"/>
              <a:t>返回该对象的哈希码值。</a:t>
            </a:r>
            <a:endParaRPr lang="en-US" altLang="zh-CN" dirty="0" smtClean="0"/>
          </a:p>
          <a:p>
            <a:pPr>
              <a:lnSpc>
                <a:spcPct val="150000"/>
              </a:lnSpc>
            </a:pPr>
            <a:r>
              <a:rPr lang="en-US" altLang="zh-CN" dirty="0" err="1" smtClean="0"/>
              <a:t>hashCode</a:t>
            </a:r>
            <a:r>
              <a:rPr lang="zh-CN" altLang="en-US" dirty="0" smtClean="0"/>
              <a:t> 的常规协定是： </a:t>
            </a:r>
          </a:p>
          <a:p>
            <a:pPr lvl="1">
              <a:lnSpc>
                <a:spcPct val="150000"/>
              </a:lnSpc>
            </a:pPr>
            <a:r>
              <a:rPr lang="zh-CN" altLang="en-US" dirty="0" smtClean="0"/>
              <a:t>在 </a:t>
            </a:r>
            <a:r>
              <a:rPr lang="en-US" altLang="zh-CN" dirty="0" smtClean="0"/>
              <a:t>Java </a:t>
            </a:r>
            <a:r>
              <a:rPr lang="zh-CN" altLang="en-US" dirty="0" smtClean="0"/>
              <a:t>应用程序执行期间，在同一对象上多次调用 </a:t>
            </a:r>
            <a:r>
              <a:rPr lang="en-US" altLang="zh-CN" dirty="0" err="1" smtClean="0"/>
              <a:t>hashCode</a:t>
            </a:r>
            <a:r>
              <a:rPr lang="zh-CN" altLang="en-US" dirty="0" smtClean="0"/>
              <a:t> 方法时，必须一致地返回相同的整数，前提是对象上 </a:t>
            </a:r>
            <a:r>
              <a:rPr lang="en-US" altLang="zh-CN" dirty="0" smtClean="0"/>
              <a:t>equals</a:t>
            </a:r>
            <a:r>
              <a:rPr lang="zh-CN" altLang="en-US" dirty="0" smtClean="0"/>
              <a:t> 比较中所用的信息没有被修改。</a:t>
            </a:r>
          </a:p>
          <a:p>
            <a:pPr lvl="1">
              <a:lnSpc>
                <a:spcPct val="150000"/>
              </a:lnSpc>
            </a:pPr>
            <a:r>
              <a:rPr lang="zh-CN" altLang="en-US" dirty="0" smtClean="0"/>
              <a:t>如果根据 </a:t>
            </a:r>
            <a:r>
              <a:rPr lang="en-US" altLang="zh-CN" dirty="0" smtClean="0"/>
              <a:t>equals(Object)</a:t>
            </a:r>
            <a:r>
              <a:rPr lang="zh-CN" altLang="en-US" dirty="0" smtClean="0"/>
              <a:t> 方法，两个对象是相等的，那么在两个对象中的每个对象上调用 </a:t>
            </a:r>
            <a:r>
              <a:rPr lang="en-US" altLang="zh-CN" dirty="0" err="1" smtClean="0"/>
              <a:t>hashCode</a:t>
            </a:r>
            <a:r>
              <a:rPr lang="zh-CN" altLang="en-US" dirty="0" smtClean="0"/>
              <a:t> 方法都必须生成相同的整数结果。</a:t>
            </a:r>
            <a:endParaRPr lang="zh-CN" altLang="en-US" dirty="0"/>
          </a:p>
        </p:txBody>
      </p:sp>
    </p:spTree>
    <p:extLst>
      <p:ext uri="{BB962C8B-B14F-4D97-AF65-F5344CB8AC3E}">
        <p14:creationId xmlns:p14="http://schemas.microsoft.com/office/powerpoint/2010/main" val="201813963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altLang="zh-CN" smtClean="0"/>
              <a:t>toString</a:t>
            </a:r>
            <a:r>
              <a:rPr lang="zh-CN" altLang="en-US" smtClean="0"/>
              <a:t>方法</a:t>
            </a:r>
            <a:r>
              <a:rPr lang="en-US" altLang="zh-CN" smtClean="0"/>
              <a:t/>
            </a:r>
            <a:br>
              <a:rPr lang="en-US" altLang="zh-CN" smtClean="0"/>
            </a:br>
            <a:endParaRPr lang="zh-CN" altLang="en-US" dirty="0" smtClean="0"/>
          </a:p>
        </p:txBody>
      </p:sp>
      <p:sp>
        <p:nvSpPr>
          <p:cNvPr id="23555" name="Rectangle 3"/>
          <p:cNvSpPr>
            <a:spLocks noGrp="1"/>
          </p:cNvSpPr>
          <p:nvPr>
            <p:ph idx="1"/>
          </p:nvPr>
        </p:nvSpPr>
        <p:spPr/>
        <p:txBody>
          <a:bodyPr/>
          <a:lstStyle/>
          <a:p>
            <a:pPr>
              <a:lnSpc>
                <a:spcPct val="150000"/>
              </a:lnSpc>
            </a:pPr>
            <a:r>
              <a:rPr lang="en-US" altLang="zh-CN" dirty="0" smtClean="0"/>
              <a:t>public String </a:t>
            </a:r>
            <a:r>
              <a:rPr lang="en-US" altLang="zh-CN" dirty="0" err="1" smtClean="0"/>
              <a:t>toString</a:t>
            </a:r>
            <a:r>
              <a:rPr lang="en-US" altLang="zh-CN" dirty="0" smtClean="0"/>
              <a:t>() </a:t>
            </a:r>
            <a:r>
              <a:rPr lang="zh-CN" altLang="en-US" dirty="0" smtClean="0"/>
              <a:t>返回该对象的字符串表示。</a:t>
            </a:r>
            <a:endParaRPr lang="en-US" altLang="zh-CN" dirty="0" smtClean="0"/>
          </a:p>
          <a:p>
            <a:pPr>
              <a:lnSpc>
                <a:spcPct val="150000"/>
              </a:lnSpc>
            </a:pPr>
            <a:r>
              <a:rPr lang="zh-CN" altLang="en-US" dirty="0" smtClean="0"/>
              <a:t>通常，</a:t>
            </a:r>
            <a:r>
              <a:rPr lang="en-US" altLang="zh-CN" dirty="0" err="1" smtClean="0"/>
              <a:t>toString</a:t>
            </a:r>
            <a:r>
              <a:rPr lang="en-US" altLang="zh-CN" dirty="0" smtClean="0"/>
              <a:t> </a:t>
            </a:r>
            <a:r>
              <a:rPr lang="zh-CN" altLang="en-US" dirty="0" smtClean="0"/>
              <a:t>方法会返回一个“以文本方式表示”此对象的字符串。建议所有子类都重写此方法。 </a:t>
            </a:r>
            <a:endParaRPr lang="en-US" altLang="zh-CN" dirty="0" smtClean="0"/>
          </a:p>
          <a:p>
            <a:pPr>
              <a:lnSpc>
                <a:spcPct val="150000"/>
              </a:lnSpc>
            </a:pPr>
            <a:r>
              <a:rPr lang="en-US" altLang="zh-CN" dirty="0" smtClean="0"/>
              <a:t>Object </a:t>
            </a:r>
            <a:r>
              <a:rPr lang="zh-CN" altLang="en-US" dirty="0" smtClean="0"/>
              <a:t>类的 </a:t>
            </a:r>
            <a:r>
              <a:rPr lang="en-US" altLang="zh-CN" dirty="0" err="1" smtClean="0"/>
              <a:t>toString</a:t>
            </a:r>
            <a:r>
              <a:rPr lang="en-US" altLang="zh-CN" dirty="0" smtClean="0"/>
              <a:t> </a:t>
            </a:r>
            <a:r>
              <a:rPr lang="zh-CN" altLang="en-US" dirty="0" smtClean="0"/>
              <a:t>方法返回一个字符串，该字符串由类名（对象是该类的一个实例）、</a:t>
            </a:r>
            <a:r>
              <a:rPr lang="en-US" altLang="zh-CN" dirty="0" smtClean="0"/>
              <a:t>at </a:t>
            </a:r>
            <a:r>
              <a:rPr lang="zh-CN" altLang="en-US" dirty="0" smtClean="0"/>
              <a:t>标记符“</a:t>
            </a:r>
            <a:r>
              <a:rPr lang="en-US" altLang="zh-CN" dirty="0" smtClean="0"/>
              <a:t>@</a:t>
            </a:r>
            <a:r>
              <a:rPr lang="zh-CN" altLang="en-US" dirty="0" smtClean="0"/>
              <a:t>”和此对象哈希码的无符号十六进制表示组成。</a:t>
            </a:r>
            <a:endParaRPr lang="en-US" altLang="zh-CN" dirty="0" smtClean="0"/>
          </a:p>
          <a:p>
            <a:pPr>
              <a:lnSpc>
                <a:spcPct val="150000"/>
              </a:lnSpc>
            </a:pPr>
            <a:r>
              <a:rPr lang="zh-CN" altLang="en-US" dirty="0" smtClean="0"/>
              <a:t>该方法返回一个字符串，它的值等于： </a:t>
            </a:r>
          </a:p>
          <a:p>
            <a:pPr lvl="1">
              <a:lnSpc>
                <a:spcPct val="150000"/>
              </a:lnSpc>
            </a:pPr>
            <a:r>
              <a:rPr lang="en-US" altLang="zh-CN" dirty="0" err="1" smtClean="0"/>
              <a:t>getClass</a:t>
            </a:r>
            <a:r>
              <a:rPr lang="en-US" altLang="zh-CN" dirty="0" smtClean="0"/>
              <a:t>().</a:t>
            </a:r>
            <a:r>
              <a:rPr lang="en-US" altLang="zh-CN" dirty="0" err="1" smtClean="0"/>
              <a:t>getName</a:t>
            </a:r>
            <a:r>
              <a:rPr lang="en-US" altLang="zh-CN" dirty="0" smtClean="0"/>
              <a:t>() + '@' + </a:t>
            </a:r>
            <a:r>
              <a:rPr lang="en-US" altLang="zh-CN" dirty="0" err="1" smtClean="0"/>
              <a:t>Integer.toHexString</a:t>
            </a:r>
            <a:r>
              <a:rPr lang="en-US" altLang="zh-CN" dirty="0" smtClean="0"/>
              <a:t>(</a:t>
            </a:r>
            <a:r>
              <a:rPr lang="en-US" altLang="zh-CN" dirty="0" err="1" smtClean="0"/>
              <a:t>hashCode</a:t>
            </a:r>
            <a:r>
              <a:rPr lang="en-US" altLang="zh-CN" dirty="0" smtClean="0"/>
              <a:t>()) </a:t>
            </a:r>
            <a:endParaRPr lang="zh-CN" altLang="en-US" dirty="0"/>
          </a:p>
        </p:txBody>
      </p:sp>
    </p:spTree>
    <p:extLst>
      <p:ext uri="{BB962C8B-B14F-4D97-AF65-F5344CB8AC3E}">
        <p14:creationId xmlns:p14="http://schemas.microsoft.com/office/powerpoint/2010/main" val="383211495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继承的概念、语法、举例</a:t>
            </a:r>
            <a:endParaRPr lang="en-US" altLang="zh-CN" dirty="0" smtClean="0"/>
          </a:p>
          <a:p>
            <a:pPr>
              <a:lnSpc>
                <a:spcPct val="150000"/>
              </a:lnSpc>
            </a:pPr>
            <a:r>
              <a:rPr lang="zh-CN" altLang="en-US" dirty="0" smtClean="0"/>
              <a:t>构造方法的调用，</a:t>
            </a:r>
            <a:r>
              <a:rPr lang="en-US" altLang="zh-CN" dirty="0" smtClean="0"/>
              <a:t>super</a:t>
            </a:r>
            <a:r>
              <a:rPr lang="zh-CN" altLang="en-US" dirty="0"/>
              <a:t>关键字</a:t>
            </a:r>
            <a:endParaRPr lang="en-US" altLang="zh-CN" dirty="0"/>
          </a:p>
          <a:p>
            <a:pPr>
              <a:lnSpc>
                <a:spcPct val="150000"/>
              </a:lnSpc>
            </a:pPr>
            <a:r>
              <a:rPr lang="zh-CN" altLang="en-US" dirty="0" smtClean="0"/>
              <a:t>抽象类</a:t>
            </a:r>
            <a:endParaRPr lang="en-US" altLang="zh-CN" dirty="0" smtClean="0"/>
          </a:p>
          <a:p>
            <a:pPr>
              <a:lnSpc>
                <a:spcPct val="150000"/>
              </a:lnSpc>
            </a:pPr>
            <a:r>
              <a:rPr lang="zh-CN" altLang="en-US" dirty="0" smtClean="0"/>
              <a:t>接口</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471360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课后阅读</a:t>
            </a:r>
          </a:p>
        </p:txBody>
      </p:sp>
      <p:sp>
        <p:nvSpPr>
          <p:cNvPr id="17411" name="内容占位符 2"/>
          <p:cNvSpPr>
            <a:spLocks noGrp="1"/>
          </p:cNvSpPr>
          <p:nvPr>
            <p:ph idx="1"/>
          </p:nvPr>
        </p:nvSpPr>
        <p:spPr/>
        <p:txBody>
          <a:bodyPr/>
          <a:lstStyle/>
          <a:p>
            <a:pPr>
              <a:lnSpc>
                <a:spcPct val="150000"/>
              </a:lnSpc>
            </a:pPr>
            <a:r>
              <a:rPr lang="en-US" altLang="zh-CN" dirty="0" smtClean="0"/>
              <a:t>this </a:t>
            </a:r>
            <a:r>
              <a:rPr lang="zh-CN" altLang="en-US" dirty="0" smtClean="0"/>
              <a:t>与 </a:t>
            </a:r>
            <a:r>
              <a:rPr lang="en-US" altLang="zh-CN" dirty="0" smtClean="0"/>
              <a:t>super </a:t>
            </a:r>
            <a:r>
              <a:rPr lang="zh-CN" altLang="en-US" dirty="0" smtClean="0"/>
              <a:t>的区别。</a:t>
            </a:r>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ctrTitle" idx="4294967295"/>
          </p:nvPr>
        </p:nvSpPr>
        <p:spPr bwMode="auto">
          <a:xfrm>
            <a:off x="2639617" y="2996952"/>
            <a:ext cx="7362825" cy="5826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5400" b="1">
                <a:solidFill>
                  <a:srgbClr val="C00000"/>
                </a:solidFill>
              </a:rPr>
              <a:t>Thank You</a:t>
            </a:r>
            <a:endParaRPr lang="zh-CN" altLang="en-US" sz="5400" b="1">
              <a:solidFill>
                <a:srgbClr val="C00000"/>
              </a:solidFill>
              <a:ea typeface="宋体" pitchFamily="2" charset="-122"/>
            </a:endParaRPr>
          </a:p>
        </p:txBody>
      </p:sp>
    </p:spTree>
    <p:extLst>
      <p:ext uri="{BB962C8B-B14F-4D97-AF65-F5344CB8AC3E}">
        <p14:creationId xmlns:p14="http://schemas.microsoft.com/office/powerpoint/2010/main" val="53524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继承的语法</a:t>
            </a:r>
          </a:p>
        </p:txBody>
      </p:sp>
      <p:sp>
        <p:nvSpPr>
          <p:cNvPr id="3" name="内容占位符 2"/>
          <p:cNvSpPr>
            <a:spLocks noGrp="1"/>
          </p:cNvSpPr>
          <p:nvPr>
            <p:ph idx="1"/>
          </p:nvPr>
        </p:nvSpPr>
        <p:spPr>
          <a:xfrm>
            <a:off x="609600" y="1160748"/>
            <a:ext cx="9601200" cy="5697252"/>
          </a:xfrm>
        </p:spPr>
        <p:txBody>
          <a:bodyPr/>
          <a:lstStyle/>
          <a:p>
            <a:pPr>
              <a:lnSpc>
                <a:spcPct val="150000"/>
              </a:lnSpc>
            </a:pPr>
            <a:r>
              <a:rPr lang="zh-CN" altLang="en-US" dirty="0" smtClean="0"/>
              <a:t>继承的语法格式：</a:t>
            </a:r>
            <a:endParaRPr lang="en-US" altLang="zh-CN" dirty="0" smtClean="0"/>
          </a:p>
          <a:p>
            <a:pPr lvl="1">
              <a:lnSpc>
                <a:spcPct val="150000"/>
              </a:lnSpc>
            </a:pPr>
            <a:r>
              <a:rPr lang="en-US" altLang="zh-CN" dirty="0" smtClean="0"/>
              <a:t>class </a:t>
            </a:r>
            <a:r>
              <a:rPr lang="zh-CN" altLang="zh-CN" dirty="0" smtClean="0"/>
              <a:t>子类名称</a:t>
            </a:r>
            <a:r>
              <a:rPr lang="en-US" altLang="zh-CN" dirty="0" smtClean="0"/>
              <a:t> extends </a:t>
            </a:r>
            <a:r>
              <a:rPr lang="zh-CN" altLang="zh-CN" dirty="0" smtClean="0"/>
              <a:t>父类名称</a:t>
            </a:r>
            <a:r>
              <a:rPr lang="en-US" altLang="zh-CN" dirty="0" smtClean="0"/>
              <a:t>{ </a:t>
            </a:r>
          </a:p>
          <a:p>
            <a:pPr lvl="2">
              <a:lnSpc>
                <a:spcPct val="150000"/>
              </a:lnSpc>
            </a:pPr>
            <a:r>
              <a:rPr lang="en-US" altLang="zh-CN" dirty="0" smtClean="0"/>
              <a:t>//</a:t>
            </a:r>
            <a:r>
              <a:rPr lang="zh-CN" altLang="zh-CN" dirty="0" smtClean="0"/>
              <a:t>扩充或修改的属性与方法</a:t>
            </a:r>
            <a:r>
              <a:rPr lang="en-US" altLang="zh-CN" dirty="0" smtClean="0"/>
              <a:t>;</a:t>
            </a:r>
          </a:p>
          <a:p>
            <a:pPr lvl="1">
              <a:lnSpc>
                <a:spcPct val="150000"/>
              </a:lnSpc>
            </a:pPr>
            <a:r>
              <a:rPr lang="en-US" altLang="zh-CN" dirty="0" smtClean="0"/>
              <a:t>}</a:t>
            </a:r>
          </a:p>
          <a:p>
            <a:pPr>
              <a:lnSpc>
                <a:spcPct val="150000"/>
              </a:lnSpc>
            </a:pPr>
            <a:r>
              <a:rPr lang="zh-CN" altLang="en-US" dirty="0" smtClean="0"/>
              <a:t>要点</a:t>
            </a:r>
            <a:endParaRPr lang="en-US" altLang="zh-CN" dirty="0" smtClean="0"/>
          </a:p>
          <a:p>
            <a:pPr lvl="1">
              <a:lnSpc>
                <a:spcPct val="150000"/>
              </a:lnSpc>
            </a:pPr>
            <a:r>
              <a:rPr lang="en-US" altLang="zh-CN" dirty="0" smtClean="0"/>
              <a:t>Java </a:t>
            </a:r>
            <a:r>
              <a:rPr lang="zh-CN" altLang="en-US" dirty="0" smtClean="0"/>
              <a:t>中的单继承机制：</a:t>
            </a:r>
            <a:r>
              <a:rPr lang="zh-CN" altLang="en-US" dirty="0" smtClean="0">
                <a:solidFill>
                  <a:srgbClr val="FF0000"/>
                </a:solidFill>
              </a:rPr>
              <a:t>一个类只能有一个直接父类</a:t>
            </a:r>
            <a:r>
              <a:rPr lang="en-US" altLang="zh-CN" dirty="0" smtClean="0"/>
              <a:t>;</a:t>
            </a:r>
          </a:p>
          <a:p>
            <a:pPr lvl="1">
              <a:lnSpc>
                <a:spcPct val="150000"/>
              </a:lnSpc>
            </a:pPr>
            <a:r>
              <a:rPr lang="en-US" altLang="zh-CN" dirty="0" smtClean="0"/>
              <a:t>final</a:t>
            </a:r>
            <a:r>
              <a:rPr lang="zh-CN" altLang="en-US" dirty="0" smtClean="0"/>
              <a:t>修饰的类不能有子类</a:t>
            </a:r>
            <a:r>
              <a:rPr lang="en-US" altLang="zh-CN" dirty="0" smtClean="0"/>
              <a:t>;String</a:t>
            </a:r>
            <a:r>
              <a:rPr lang="zh-CN" altLang="en-US" dirty="0" smtClean="0"/>
              <a:t>是典型特例</a:t>
            </a:r>
            <a:endParaRPr lang="en-US" altLang="zh-CN" dirty="0" smtClean="0"/>
          </a:p>
          <a:p>
            <a:pPr lvl="1">
              <a:lnSpc>
                <a:spcPct val="150000"/>
              </a:lnSpc>
            </a:pPr>
            <a:r>
              <a:rPr lang="en-US" altLang="zh-CN" dirty="0" smtClean="0"/>
              <a:t>Object</a:t>
            </a:r>
            <a:r>
              <a:rPr lang="zh-CN" altLang="en-US" dirty="0" smtClean="0"/>
              <a:t>类是所有</a:t>
            </a:r>
            <a:r>
              <a:rPr lang="en-US" altLang="zh-CN" dirty="0" smtClean="0"/>
              <a:t>Java</a:t>
            </a:r>
            <a:r>
              <a:rPr lang="zh-CN" altLang="en-US" dirty="0" smtClean="0"/>
              <a:t>类的顶级父类。</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继承举例</a:t>
            </a:r>
          </a:p>
        </p:txBody>
      </p:sp>
      <p:grpSp>
        <p:nvGrpSpPr>
          <p:cNvPr id="22" name="组合 21"/>
          <p:cNvGrpSpPr>
            <a:grpSpLocks/>
          </p:cNvGrpSpPr>
          <p:nvPr/>
        </p:nvGrpSpPr>
        <p:grpSpPr bwMode="auto">
          <a:xfrm>
            <a:off x="4871865" y="1904608"/>
            <a:ext cx="1210258" cy="300257"/>
            <a:chOff x="3471664" y="4640560"/>
            <a:chExt cx="891952" cy="228600"/>
          </a:xfrm>
          <a:solidFill>
            <a:srgbClr val="FFCC99"/>
          </a:solidFill>
        </p:grpSpPr>
        <p:sp>
          <p:nvSpPr>
            <p:cNvPr id="10249" name="Line 42"/>
            <p:cNvSpPr>
              <a:spLocks noChangeShapeType="1"/>
            </p:cNvSpPr>
            <p:nvPr/>
          </p:nvSpPr>
          <p:spPr bwMode="auto">
            <a:xfrm flipH="1">
              <a:off x="3707904" y="4781500"/>
              <a:ext cx="655712" cy="0"/>
            </a:xfrm>
            <a:prstGeom prst="line">
              <a:avLst/>
            </a:prstGeom>
            <a:grpFill/>
            <a:ln w="19050">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250" name="AutoShape 41"/>
            <p:cNvSpPr>
              <a:spLocks noChangeArrowheads="1"/>
            </p:cNvSpPr>
            <p:nvPr/>
          </p:nvSpPr>
          <p:spPr bwMode="auto">
            <a:xfrm rot="-5400000">
              <a:off x="3471664" y="4640560"/>
              <a:ext cx="228600" cy="228600"/>
            </a:xfrm>
            <a:prstGeom prst="flowChartExtract">
              <a:avLst/>
            </a:prstGeom>
            <a:grpFill/>
            <a:ln w="9525">
              <a:solidFill>
                <a:schemeClr val="accent5">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宋体" pitchFamily="2" charset="-122"/>
              </a:endParaRPr>
            </a:p>
          </p:txBody>
        </p:sp>
      </p:grpSp>
      <p:sp>
        <p:nvSpPr>
          <p:cNvPr id="27" name="TextBox 26"/>
          <p:cNvSpPr txBox="1"/>
          <p:nvPr/>
        </p:nvSpPr>
        <p:spPr>
          <a:xfrm>
            <a:off x="3394075" y="4076701"/>
            <a:ext cx="3659976" cy="255454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Person </a:t>
            </a:r>
            <a:r>
              <a:rPr lang="en-US" altLang="zh-CN" b="1" dirty="0">
                <a:solidFill>
                  <a:srgbClr val="FF0000"/>
                </a:solidFill>
                <a:ea typeface="宋体" pitchFamily="2" charset="-122"/>
              </a:rPr>
              <a:t>extends</a:t>
            </a:r>
            <a:r>
              <a:rPr lang="en-US" altLang="zh-CN" dirty="0">
                <a:solidFill>
                  <a:schemeClr val="tx1"/>
                </a:solidFill>
                <a:ea typeface="宋体" pitchFamily="2" charset="-122"/>
              </a:rPr>
              <a:t> Object {</a:t>
            </a:r>
          </a:p>
          <a:p>
            <a:pPr eaLnBrk="1" hangingPunct="1">
              <a:defRPr/>
            </a:pPr>
            <a:r>
              <a:rPr lang="en-US" altLang="zh-CN" dirty="0">
                <a:solidFill>
                  <a:schemeClr val="tx1"/>
                </a:solidFill>
                <a:ea typeface="宋体" pitchFamily="2" charset="-122"/>
              </a:rPr>
              <a:t>     private String  name;</a:t>
            </a:r>
          </a:p>
          <a:p>
            <a:pPr eaLnBrk="1" hangingPunct="1">
              <a:defRPr/>
            </a:pPr>
            <a:r>
              <a:rPr lang="en-US" altLang="zh-CN" dirty="0">
                <a:solidFill>
                  <a:schemeClr val="tx1"/>
                </a:solidFill>
                <a:ea typeface="宋体" pitchFamily="2" charset="-122"/>
              </a:rPr>
              <a:t>     private String sex;</a:t>
            </a:r>
          </a:p>
          <a:p>
            <a:pPr eaLnBrk="1" hangingPunct="1">
              <a:defRPr/>
            </a:pPr>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display(){</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29" name="直角双向箭头 28"/>
          <p:cNvSpPr/>
          <p:nvPr/>
        </p:nvSpPr>
        <p:spPr bwMode="auto">
          <a:xfrm rot="5400000">
            <a:off x="2432844" y="3934619"/>
            <a:ext cx="850900" cy="849312"/>
          </a:xfrm>
          <a:prstGeom prst="leftUpArrow">
            <a:avLst/>
          </a:prstGeom>
          <a:solidFill>
            <a:srgbClr val="FFCC99"/>
          </a:solidFill>
          <a:ln w="9525" cap="flat" cmpd="sng" algn="ctr">
            <a:solidFill>
              <a:schemeClr val="accent2">
                <a:lumMod val="75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2" name="TextBox 11"/>
          <p:cNvSpPr txBox="1"/>
          <p:nvPr/>
        </p:nvSpPr>
        <p:spPr bwMode="auto">
          <a:xfrm>
            <a:off x="6113870" y="1163639"/>
            <a:ext cx="3827330" cy="2554545"/>
          </a:xfrm>
          <a:prstGeom prst="rect">
            <a:avLst/>
          </a:prstGeom>
          <a:solidFill>
            <a:srgbClr val="FFCC99"/>
          </a:solidFill>
          <a:ln>
            <a:solidFill>
              <a:schemeClr val="bg1"/>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pitchFamily="2" charset="-122"/>
              </a:rPr>
              <a:t>class Teacher </a:t>
            </a:r>
            <a:r>
              <a:rPr lang="en-US" altLang="zh-CN" b="1" dirty="0">
                <a:solidFill>
                  <a:srgbClr val="FF0000"/>
                </a:solidFill>
                <a:ea typeface="宋体" pitchFamily="2" charset="-122"/>
              </a:rPr>
              <a:t>extends </a:t>
            </a:r>
            <a:r>
              <a:rPr lang="en-US" altLang="zh-CN" dirty="0">
                <a:solidFill>
                  <a:schemeClr val="tx1"/>
                </a:solidFill>
                <a:ea typeface="宋体" pitchFamily="2" charset="-122"/>
              </a:rPr>
              <a:t>Person {</a:t>
            </a:r>
          </a:p>
          <a:p>
            <a:pPr eaLnBrk="1" hangingPunct="1">
              <a:defRPr/>
            </a:pPr>
            <a:r>
              <a:rPr lang="en-US" altLang="zh-CN" dirty="0">
                <a:solidFill>
                  <a:schemeClr val="tx1"/>
                </a:solidFill>
                <a:ea typeface="宋体" pitchFamily="2" charset="-122"/>
              </a:rPr>
              <a:t>     private String  address;</a:t>
            </a:r>
          </a:p>
          <a:p>
            <a:pPr eaLnBrk="1" hangingPunct="1">
              <a:defRPr/>
            </a:pPr>
            <a:r>
              <a:rPr lang="en-US" altLang="zh-CN" dirty="0">
                <a:solidFill>
                  <a:schemeClr val="tx1"/>
                </a:solidFill>
                <a:ea typeface="宋体" pitchFamily="2" charset="-122"/>
              </a:rPr>
              <a:t>     private String major;</a:t>
            </a:r>
          </a:p>
          <a:p>
            <a:pPr eaLnBrk="1" hangingPunct="1">
              <a:defRPr/>
            </a:pPr>
            <a:r>
              <a:rPr lang="en-US" altLang="zh-CN" dirty="0">
                <a:solidFill>
                  <a:schemeClr val="tx1"/>
                </a:solidFill>
                <a:ea typeface="宋体" pitchFamily="2" charset="-122"/>
              </a:rPr>
              <a:t>     private double salary;</a:t>
            </a:r>
          </a:p>
          <a:p>
            <a:pPr eaLnBrk="1" hangingPunct="1">
              <a:defRPr/>
            </a:pPr>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pPr eaLnBrk="1" hangingPunct="1">
              <a:defRPr/>
            </a:pPr>
            <a:r>
              <a:rPr lang="en-US" altLang="zh-CN" dirty="0">
                <a:solidFill>
                  <a:schemeClr val="tx1"/>
                </a:solidFill>
                <a:ea typeface="宋体" pitchFamily="2" charset="-122"/>
              </a:rPr>
              <a:t>     public void </a:t>
            </a:r>
            <a:r>
              <a:rPr lang="en-US" altLang="zh-CN" dirty="0" err="1">
                <a:solidFill>
                  <a:schemeClr val="tx1"/>
                </a:solidFill>
                <a:ea typeface="宋体" pitchFamily="2" charset="-122"/>
              </a:rPr>
              <a:t>displayEx</a:t>
            </a:r>
            <a:r>
              <a:rPr lang="en-US" altLang="zh-CN" dirty="0">
                <a:solidFill>
                  <a:schemeClr val="tx1"/>
                </a:solidFill>
                <a:ea typeface="宋体" pitchFamily="2" charset="-122"/>
              </a:rPr>
              <a:t>(){</a:t>
            </a:r>
          </a:p>
          <a:p>
            <a:pPr eaLnBrk="1" hangingPunct="1">
              <a:defRPr/>
            </a:pPr>
            <a:r>
              <a:rPr lang="en-US" altLang="zh-CN" dirty="0">
                <a:solidFill>
                  <a:schemeClr val="tx1"/>
                </a:solidFill>
                <a:ea typeface="宋体" pitchFamily="2" charset="-122"/>
              </a:rPr>
              <a:t>     }</a:t>
            </a:r>
          </a:p>
          <a:p>
            <a:pPr eaLnBrk="1" hangingPunct="1">
              <a:defRPr/>
            </a:pPr>
            <a:r>
              <a:rPr lang="en-US" altLang="zh-CN" dirty="0">
                <a:solidFill>
                  <a:schemeClr val="tx1"/>
                </a:solidFill>
                <a:ea typeface="宋体" pitchFamily="2" charset="-122"/>
              </a:rPr>
              <a:t>}</a:t>
            </a:r>
          </a:p>
        </p:txBody>
      </p:sp>
      <p:sp>
        <p:nvSpPr>
          <p:cNvPr id="13" name="TextBox 12"/>
          <p:cNvSpPr txBox="1"/>
          <p:nvPr/>
        </p:nvSpPr>
        <p:spPr bwMode="auto">
          <a:xfrm>
            <a:off x="1832874" y="1107335"/>
            <a:ext cx="3038991" cy="2554545"/>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dirty="0">
                <a:solidFill>
                  <a:schemeClr val="tx1"/>
                </a:solidFill>
                <a:ea typeface="宋体" pitchFamily="2" charset="-122"/>
              </a:rPr>
              <a:t>class Person {</a:t>
            </a:r>
          </a:p>
          <a:p>
            <a:r>
              <a:rPr lang="en-US" altLang="zh-CN" dirty="0">
                <a:solidFill>
                  <a:schemeClr val="tx1"/>
                </a:solidFill>
                <a:ea typeface="宋体" pitchFamily="2" charset="-122"/>
              </a:rPr>
              <a:t>     private String  name;</a:t>
            </a:r>
          </a:p>
          <a:p>
            <a:r>
              <a:rPr lang="en-US" altLang="zh-CN" dirty="0">
                <a:solidFill>
                  <a:schemeClr val="tx1"/>
                </a:solidFill>
                <a:ea typeface="宋体" pitchFamily="2" charset="-122"/>
              </a:rPr>
              <a:t>     private String sex;</a:t>
            </a:r>
          </a:p>
          <a:p>
            <a:r>
              <a:rPr lang="en-US" altLang="zh-CN" dirty="0">
                <a:solidFill>
                  <a:schemeClr val="tx1"/>
                </a:solidFill>
                <a:ea typeface="宋体" pitchFamily="2" charset="-122"/>
              </a:rPr>
              <a:t>     private </a:t>
            </a:r>
            <a:r>
              <a:rPr lang="en-US" altLang="zh-CN" dirty="0" err="1">
                <a:solidFill>
                  <a:schemeClr val="tx1"/>
                </a:solidFill>
                <a:ea typeface="宋体" pitchFamily="2" charset="-122"/>
              </a:rPr>
              <a:t>int</a:t>
            </a:r>
            <a:r>
              <a:rPr lang="en-US" altLang="zh-CN" dirty="0">
                <a:solidFill>
                  <a:schemeClr val="tx1"/>
                </a:solidFill>
                <a:ea typeface="宋体" pitchFamily="2" charset="-122"/>
              </a:rPr>
              <a:t> age;</a:t>
            </a:r>
          </a:p>
          <a:p>
            <a:r>
              <a:rPr lang="en-US" altLang="zh-CN" dirty="0">
                <a:solidFill>
                  <a:schemeClr val="tx1"/>
                </a:solidFill>
                <a:ea typeface="宋体" pitchFamily="2" charset="-122"/>
              </a:rPr>
              <a:t>     //set</a:t>
            </a:r>
            <a:r>
              <a:rPr lang="zh-CN" altLang="en-US" dirty="0">
                <a:solidFill>
                  <a:schemeClr val="tx1"/>
                </a:solidFill>
                <a:ea typeface="宋体" pitchFamily="2" charset="-122"/>
              </a:rPr>
              <a:t>和</a:t>
            </a:r>
            <a:r>
              <a:rPr lang="en-US" altLang="zh-CN" dirty="0">
                <a:solidFill>
                  <a:schemeClr val="tx1"/>
                </a:solidFill>
                <a:ea typeface="宋体" pitchFamily="2" charset="-122"/>
              </a:rPr>
              <a:t>get</a:t>
            </a:r>
            <a:r>
              <a:rPr lang="zh-CN" altLang="en-US" dirty="0">
                <a:solidFill>
                  <a:schemeClr val="tx1"/>
                </a:solidFill>
                <a:ea typeface="宋体" pitchFamily="2" charset="-122"/>
              </a:rPr>
              <a:t>方法省略</a:t>
            </a:r>
            <a:endParaRPr lang="en-US" altLang="zh-CN" dirty="0">
              <a:solidFill>
                <a:schemeClr val="tx1"/>
              </a:solidFill>
              <a:ea typeface="宋体" pitchFamily="2" charset="-122"/>
            </a:endParaRPr>
          </a:p>
          <a:p>
            <a:r>
              <a:rPr lang="en-US" altLang="zh-CN" dirty="0">
                <a:solidFill>
                  <a:schemeClr val="tx1"/>
                </a:solidFill>
                <a:ea typeface="宋体" pitchFamily="2" charset="-122"/>
              </a:rPr>
              <a:t>     public void display(){</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继承举例</a:t>
            </a:r>
          </a:p>
        </p:txBody>
      </p:sp>
      <p:sp>
        <p:nvSpPr>
          <p:cNvPr id="11268" name="矩形 1"/>
          <p:cNvSpPr>
            <a:spLocks noChangeArrowheads="1"/>
          </p:cNvSpPr>
          <p:nvPr/>
        </p:nvSpPr>
        <p:spPr bwMode="auto">
          <a:xfrm>
            <a:off x="609600" y="4581128"/>
            <a:ext cx="109728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1</a:t>
            </a:r>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 t1.display();</a:t>
            </a:r>
            <a:r>
              <a:rPr lang="zh-CN" altLang="en-US" sz="2400" dirty="0">
                <a:solidFill>
                  <a:schemeClr val="tx1"/>
                </a:solidFill>
                <a:latin typeface="微软雅黑" pitchFamily="34" charset="-122"/>
                <a:ea typeface="微软雅黑" pitchFamily="34" charset="-122"/>
              </a:rPr>
              <a:t>能否被正确执行？</a:t>
            </a:r>
            <a:endParaRPr lang="en-US" altLang="zh-CN" sz="2400" dirty="0">
              <a:solidFill>
                <a:schemeClr val="tx1"/>
              </a:solidFill>
              <a:latin typeface="微软雅黑" pitchFamily="34" charset="-122"/>
              <a:ea typeface="微软雅黑" pitchFamily="34" charset="-122"/>
            </a:endParaRPr>
          </a:p>
          <a:p>
            <a:pPr marL="342900" indent="-342900">
              <a:spcBef>
                <a:spcPct val="20000"/>
              </a:spcBef>
              <a:buFont typeface="Arial" pitchFamily="34" charset="0"/>
              <a:buChar char="•"/>
              <a:defRPr/>
            </a:pPr>
            <a:r>
              <a:rPr lang="zh-CN" altLang="en-US" sz="2400" dirty="0">
                <a:solidFill>
                  <a:schemeClr val="tx1"/>
                </a:solidFill>
                <a:latin typeface="微软雅黑" pitchFamily="34" charset="-122"/>
                <a:ea typeface="微软雅黑" pitchFamily="34" charset="-122"/>
              </a:rPr>
              <a:t>问题</a:t>
            </a:r>
            <a:r>
              <a:rPr lang="en-US" altLang="zh-CN" sz="2400" dirty="0">
                <a:solidFill>
                  <a:schemeClr val="tx1"/>
                </a:solidFill>
                <a:latin typeface="微软雅黑" pitchFamily="34" charset="-122"/>
                <a:ea typeface="微软雅黑" pitchFamily="34" charset="-122"/>
              </a:rPr>
              <a:t>2</a:t>
            </a:r>
            <a:r>
              <a:rPr lang="zh-CN" altLang="en-US" sz="2400" dirty="0">
                <a:solidFill>
                  <a:schemeClr val="tx1"/>
                </a:solidFill>
                <a:latin typeface="微软雅黑" pitchFamily="34" charset="-122"/>
                <a:ea typeface="微软雅黑" pitchFamily="34" charset="-122"/>
              </a:rPr>
              <a:t>：</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通过语句</a:t>
            </a:r>
            <a:r>
              <a:rPr lang="en-US" altLang="zh-CN" sz="2400" dirty="0">
                <a:solidFill>
                  <a:schemeClr val="tx1"/>
                </a:solidFill>
                <a:latin typeface="微软雅黑" pitchFamily="34" charset="-122"/>
                <a:ea typeface="微软雅黑" pitchFamily="34" charset="-122"/>
              </a:rPr>
              <a:t>Teacher  t1  = new Teacher();</a:t>
            </a:r>
            <a:r>
              <a:rPr lang="zh-CN" altLang="en-US" sz="2400" dirty="0">
                <a:solidFill>
                  <a:schemeClr val="tx1"/>
                </a:solidFill>
                <a:latin typeface="微软雅黑" pitchFamily="34" charset="-122"/>
                <a:ea typeface="微软雅黑" pitchFamily="34" charset="-122"/>
              </a:rPr>
              <a:t>创建</a:t>
            </a:r>
            <a:r>
              <a:rPr lang="zh-CN" altLang="en-US" sz="2400" dirty="0" smtClean="0">
                <a:solidFill>
                  <a:schemeClr val="tx1"/>
                </a:solidFill>
                <a:latin typeface="微软雅黑" pitchFamily="34" charset="-122"/>
                <a:ea typeface="微软雅黑" pitchFamily="34" charset="-122"/>
              </a:rPr>
              <a:t>对象时</a:t>
            </a:r>
            <a:r>
              <a:rPr lang="zh-CN" altLang="en-US" sz="2400" dirty="0">
                <a:solidFill>
                  <a:schemeClr val="tx1"/>
                </a:solidFill>
                <a:latin typeface="微软雅黑" pitchFamily="34" charset="-122"/>
                <a:ea typeface="微软雅黑" pitchFamily="34" charset="-122"/>
              </a:rPr>
              <a:t>，是否执行父类的构造方法？</a:t>
            </a:r>
          </a:p>
        </p:txBody>
      </p:sp>
      <p:sp>
        <p:nvSpPr>
          <p:cNvPr id="7" name="TextBox 6"/>
          <p:cNvSpPr txBox="1"/>
          <p:nvPr/>
        </p:nvSpPr>
        <p:spPr bwMode="auto">
          <a:xfrm>
            <a:off x="609600" y="1412776"/>
            <a:ext cx="10972800" cy="2862322"/>
          </a:xfrm>
          <a:prstGeom prst="rect">
            <a:avLst/>
          </a:prstGeom>
          <a:solidFill>
            <a:srgbClr val="FFCC99"/>
          </a:solidFill>
          <a:ln>
            <a:solidFill>
              <a:schemeClr val="bg1"/>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r>
              <a:rPr lang="en-US" altLang="zh-CN" dirty="0">
                <a:solidFill>
                  <a:schemeClr val="tx1"/>
                </a:solidFill>
              </a:rPr>
              <a:t>public  class Test{</a:t>
            </a:r>
          </a:p>
          <a:p>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r>
              <a:rPr lang="en-US" altLang="zh-CN" dirty="0">
                <a:solidFill>
                  <a:schemeClr val="tx1"/>
                </a:solidFill>
              </a:rPr>
              <a:t>		 Person p1 = new Person ();</a:t>
            </a:r>
          </a:p>
          <a:p>
            <a:r>
              <a:rPr lang="en-US" altLang="zh-CN" dirty="0">
                <a:solidFill>
                  <a:schemeClr val="tx1"/>
                </a:solidFill>
              </a:rPr>
              <a:t>		 Teacher  t1  = new Teacher();</a:t>
            </a:r>
          </a:p>
          <a:p>
            <a:r>
              <a:rPr lang="en-US" altLang="zh-CN" dirty="0">
                <a:solidFill>
                  <a:schemeClr val="tx1"/>
                </a:solidFill>
              </a:rPr>
              <a:t>		 p1. display();</a:t>
            </a:r>
          </a:p>
          <a:p>
            <a:r>
              <a:rPr lang="en-US" altLang="zh-CN" dirty="0">
                <a:solidFill>
                  <a:schemeClr val="tx1"/>
                </a:solidFill>
              </a:rPr>
              <a:t>		 t1. </a:t>
            </a:r>
            <a:r>
              <a:rPr lang="en-US" altLang="zh-CN" dirty="0" err="1">
                <a:solidFill>
                  <a:schemeClr val="tx1"/>
                </a:solidFill>
              </a:rPr>
              <a:t>displayEx</a:t>
            </a:r>
            <a:r>
              <a:rPr lang="en-US" altLang="zh-CN" dirty="0">
                <a:solidFill>
                  <a:schemeClr val="tx1"/>
                </a:solidFill>
              </a:rPr>
              <a:t>();</a:t>
            </a:r>
          </a:p>
          <a:p>
            <a:r>
              <a:rPr lang="en-US" altLang="zh-CN" dirty="0">
                <a:solidFill>
                  <a:schemeClr val="tx1"/>
                </a:solidFill>
              </a:rPr>
              <a:t>                         // t1.display();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1000"/>
                                        <p:tgtEl>
                                          <p:spTgt spid="11268">
                                            <p:txEl>
                                              <p:pRg st="0" end="0"/>
                                            </p:txEl>
                                          </p:spTgt>
                                        </p:tgtEl>
                                      </p:cBhvr>
                                    </p:animEffect>
                                    <p:anim calcmode="lin" valueType="num">
                                      <p:cBhvr>
                                        <p:cTn id="8" dur="10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268">
                                            <p:txEl>
                                              <p:pRg st="1" end="1"/>
                                            </p:txEl>
                                          </p:spTgt>
                                        </p:tgtEl>
                                        <p:attrNameLst>
                                          <p:attrName>style.visibility</p:attrName>
                                        </p:attrNameLst>
                                      </p:cBhvr>
                                      <p:to>
                                        <p:strVal val="visible"/>
                                      </p:to>
                                    </p:set>
                                    <p:animEffect transition="in" filter="fade">
                                      <p:cBhvr>
                                        <p:cTn id="14" dur="1000"/>
                                        <p:tgtEl>
                                          <p:spTgt spid="11268">
                                            <p:txEl>
                                              <p:pRg st="1" end="1"/>
                                            </p:txEl>
                                          </p:spTgt>
                                        </p:tgtEl>
                                      </p:cBhvr>
                                    </p:animEffect>
                                    <p:anim calcmode="lin" valueType="num">
                                      <p:cBhvr>
                                        <p:cTn id="15" dur="10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构造方法的调用</a:t>
            </a:r>
          </a:p>
        </p:txBody>
      </p:sp>
      <p:sp>
        <p:nvSpPr>
          <p:cNvPr id="12291" name="内容占位符 2"/>
          <p:cNvSpPr>
            <a:spLocks noGrp="1"/>
          </p:cNvSpPr>
          <p:nvPr>
            <p:ph idx="1"/>
          </p:nvPr>
        </p:nvSpPr>
        <p:spPr>
          <a:xfrm>
            <a:off x="609600" y="1160749"/>
            <a:ext cx="11391056" cy="4965415"/>
          </a:xfrm>
        </p:spPr>
        <p:txBody>
          <a:bodyPr/>
          <a:lstStyle/>
          <a:p>
            <a:pPr>
              <a:lnSpc>
                <a:spcPct val="150000"/>
              </a:lnSpc>
            </a:pPr>
            <a:r>
              <a:rPr lang="zh-CN" altLang="zh-CN" dirty="0" smtClean="0"/>
              <a:t>从本质上讲，实例化子类对象时系统会先调用父类的构造方法，然后再调用子类的构造方法</a:t>
            </a:r>
            <a:r>
              <a:rPr lang="zh-CN" altLang="en-US" dirty="0" smtClean="0"/>
              <a:t>。</a:t>
            </a:r>
            <a:endParaRPr lang="en-US" altLang="zh-CN" dirty="0" smtClean="0"/>
          </a:p>
          <a:p>
            <a:pPr lvl="1">
              <a:lnSpc>
                <a:spcPct val="150000"/>
              </a:lnSpc>
            </a:pPr>
            <a:r>
              <a:rPr lang="en-US" altLang="zh-CN" dirty="0" smtClean="0"/>
              <a:t>JVM</a:t>
            </a:r>
            <a:r>
              <a:rPr lang="zh-CN" altLang="en-US" dirty="0" smtClean="0"/>
              <a:t>默认会调用父类中无参数的构造方法，若父类中没有无参数的构造方法，程序会报错。</a:t>
            </a:r>
            <a:endParaRPr lang="en-US" altLang="zh-CN" dirty="0" smtClean="0"/>
          </a:p>
        </p:txBody>
      </p:sp>
      <p:graphicFrame>
        <p:nvGraphicFramePr>
          <p:cNvPr id="6" name="图示 5"/>
          <p:cNvGraphicFramePr/>
          <p:nvPr>
            <p:extLst>
              <p:ext uri="{D42A27DB-BD31-4B8C-83A1-F6EECF244321}">
                <p14:modId xmlns:p14="http://schemas.microsoft.com/office/powerpoint/2010/main" val="2105255118"/>
              </p:ext>
            </p:extLst>
          </p:nvPr>
        </p:nvGraphicFramePr>
        <p:xfrm>
          <a:off x="2063552" y="2852936"/>
          <a:ext cx="8064896"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构造方法的调用</a:t>
            </a:r>
          </a:p>
        </p:txBody>
      </p:sp>
      <p:sp>
        <p:nvSpPr>
          <p:cNvPr id="13315" name="内容占位符 2"/>
          <p:cNvSpPr>
            <a:spLocks noGrp="1"/>
          </p:cNvSpPr>
          <p:nvPr>
            <p:ph idx="1"/>
          </p:nvPr>
        </p:nvSpPr>
        <p:spPr/>
        <p:txBody>
          <a:bodyPr/>
          <a:lstStyle/>
          <a:p>
            <a:pPr>
              <a:lnSpc>
                <a:spcPct val="150000"/>
              </a:lnSpc>
            </a:pPr>
            <a:r>
              <a:rPr lang="zh-CN" altLang="en-US" dirty="0" smtClean="0"/>
              <a:t>思考：如何解决？</a:t>
            </a:r>
            <a:endParaRPr lang="en-US" altLang="zh-CN" dirty="0" smtClean="0"/>
          </a:p>
          <a:p>
            <a:pPr lvl="1">
              <a:lnSpc>
                <a:spcPct val="150000"/>
              </a:lnSpc>
            </a:pPr>
            <a:r>
              <a:rPr lang="zh-CN" altLang="en-US" dirty="0" smtClean="0"/>
              <a:t>方法一：在父类中定义无参数的构造方法。</a:t>
            </a:r>
            <a:endParaRPr lang="en-US" altLang="zh-CN" dirty="0" smtClean="0"/>
          </a:p>
          <a:p>
            <a:pPr lvl="1">
              <a:lnSpc>
                <a:spcPct val="150000"/>
              </a:lnSpc>
            </a:pPr>
            <a:r>
              <a:rPr lang="zh-CN" altLang="en-US" dirty="0" smtClean="0"/>
              <a:t>方法二：在子类中显示调用父类中定义的构造方法。</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12381</TotalTime>
  <Words>3325</Words>
  <Application>Microsoft Office PowerPoint</Application>
  <PresentationFormat>宽屏</PresentationFormat>
  <Paragraphs>461</Paragraphs>
  <Slides>44</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华文楷体</vt:lpstr>
      <vt:lpstr>华文新魏</vt:lpstr>
      <vt:lpstr>宋体</vt:lpstr>
      <vt:lpstr>微软雅黑</vt:lpstr>
      <vt:lpstr>Arial</vt:lpstr>
      <vt:lpstr>Courier New</vt:lpstr>
      <vt:lpstr>Times New Roman</vt:lpstr>
      <vt:lpstr>3_Default Design</vt:lpstr>
      <vt:lpstr>第六章  类的继承</vt:lpstr>
      <vt:lpstr>讲授思路　　　　　　　　　</vt:lpstr>
      <vt:lpstr>继承的实现　　　　　　　　　</vt:lpstr>
      <vt:lpstr>继承的概念</vt:lpstr>
      <vt:lpstr>继承的语法</vt:lpstr>
      <vt:lpstr>继承举例</vt:lpstr>
      <vt:lpstr>继承举例</vt:lpstr>
      <vt:lpstr>构造方法的调用</vt:lpstr>
      <vt:lpstr>构造方法的调用</vt:lpstr>
      <vt:lpstr>构造方法的调用</vt:lpstr>
      <vt:lpstr>super关键字</vt:lpstr>
      <vt:lpstr>super关键字</vt:lpstr>
      <vt:lpstr>super关键字总结</vt:lpstr>
      <vt:lpstr>方法的重写　　　　　　　　　</vt:lpstr>
      <vt:lpstr>方法重写</vt:lpstr>
      <vt:lpstr>方法重写</vt:lpstr>
      <vt:lpstr>方法重写</vt:lpstr>
      <vt:lpstr>方法重写的规则</vt:lpstr>
      <vt:lpstr>方法重写的意义</vt:lpstr>
      <vt:lpstr>方法重写的意义</vt:lpstr>
      <vt:lpstr>抽象类和接口</vt:lpstr>
      <vt:lpstr>抽象类的概念</vt:lpstr>
      <vt:lpstr>抽象类的继承</vt:lpstr>
      <vt:lpstr>接口的概念</vt:lpstr>
      <vt:lpstr>接口的实现</vt:lpstr>
      <vt:lpstr>接口的继承</vt:lpstr>
      <vt:lpstr>接口的意义</vt:lpstr>
      <vt:lpstr>抽象类和接口总结</vt:lpstr>
      <vt:lpstr>抽象类和接口总结</vt:lpstr>
      <vt:lpstr>Object类　　　　　　　　　</vt:lpstr>
      <vt:lpstr>Object类概述 </vt:lpstr>
      <vt:lpstr>Object类概述 </vt:lpstr>
      <vt:lpstr>方法预览 </vt:lpstr>
      <vt:lpstr>方法预览 </vt:lpstr>
      <vt:lpstr>方法预览 </vt:lpstr>
      <vt:lpstr>方法使用说明 </vt:lpstr>
      <vt:lpstr>equals方法 </vt:lpstr>
      <vt:lpstr>equals方法 </vt:lpstr>
      <vt:lpstr>equals方法 </vt:lpstr>
      <vt:lpstr>hashCode方法  </vt:lpstr>
      <vt:lpstr>toString方法 </vt:lpstr>
      <vt:lpstr>总结　　　　　　　　　</vt:lpstr>
      <vt:lpstr>课后阅读</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zhaosheng</cp:lastModifiedBy>
  <cp:revision>799</cp:revision>
  <dcterms:created xsi:type="dcterms:W3CDTF">2006-10-06T15:46:57Z</dcterms:created>
  <dcterms:modified xsi:type="dcterms:W3CDTF">2018-02-26T07:18:31Z</dcterms:modified>
</cp:coreProperties>
</file>