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13"/>
  </p:notesMasterIdLst>
  <p:sldIdLst>
    <p:sldId id="256" r:id="rId2"/>
    <p:sldId id="667" r:id="rId3"/>
    <p:sldId id="681" r:id="rId4"/>
    <p:sldId id="682" r:id="rId5"/>
    <p:sldId id="683" r:id="rId6"/>
    <p:sldId id="684" r:id="rId7"/>
    <p:sldId id="685" r:id="rId8"/>
    <p:sldId id="687" r:id="rId9"/>
    <p:sldId id="686" r:id="rId10"/>
    <p:sldId id="680" r:id="rId11"/>
    <p:sldId id="618" r:id="rId12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3" d="100"/>
          <a:sy n="63" d="100"/>
        </p:scale>
        <p:origin x="996" y="66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0352AC7-C676-4112-A897-F765B585C77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3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smtClean="0">
                <a:latin typeface="Arial" pitchFamily="34" charset="0"/>
              </a:rPr>
              <a:t>不能把父类对象引用赋给子类对象引用变量。例：</a:t>
            </a:r>
            <a:r>
              <a:rPr lang="en-US" altLang="zh-CN" smtClean="0">
                <a:latin typeface="Arial" pitchFamily="34" charset="0"/>
              </a:rPr>
              <a:t>Teacher teacher=new person ();</a:t>
            </a:r>
            <a:r>
              <a:rPr lang="zh-CN" altLang="en-US" smtClean="0">
                <a:latin typeface="Arial" pitchFamily="34" charset="0"/>
              </a:rPr>
              <a:t>会出错。在</a:t>
            </a:r>
            <a:r>
              <a:rPr lang="en-US" altLang="zh-CN" smtClean="0">
                <a:latin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</a:rPr>
              <a:t>里面，向上转型是自动进行的，但是向下转型却不是，需要我们自己定义强制进行。</a:t>
            </a:r>
            <a:endParaRPr lang="en-US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305BE6AC-52E4-4C23-B0AE-2633E988B96F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2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35BECAEE-E4E5-4028-900F-BB26B1067FA9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2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第七章  多态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多态的概念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多态的实现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799856" y="1160749"/>
            <a:ext cx="295232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多态的概念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多态的实现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多态的概念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多态：发送消息给某个对象，让该对象自行决定响应何种行为。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多态是通过方法的重载、重写实现的，要了解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中的多态必须先了解“向上转型”。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定义了一个子类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，继承自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Teacher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= new Teacher()</a:t>
            </a:r>
            <a:r>
              <a:rPr lang="zh-CN" altLang="en-US" dirty="0" smtClean="0"/>
              <a:t>实例化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对象；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Person p= new Teacher();</a:t>
            </a:r>
            <a:r>
              <a:rPr lang="zh-CN" altLang="en-US" dirty="0" smtClean="0"/>
              <a:t>表示定义了一个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类型的引用，指向新建的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类型的对象，这就称为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“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既可以使用子类强大的功能，又可以抽取父类的共性。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15363" name="内容占位符 1"/>
          <p:cNvSpPr>
            <a:spLocks noGrp="1"/>
          </p:cNvSpPr>
          <p:nvPr>
            <p:ph idx="1"/>
          </p:nvPr>
        </p:nvSpPr>
        <p:spPr>
          <a:xfrm>
            <a:off x="609600" y="1160750"/>
            <a:ext cx="10972800" cy="15184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通过将子类对象赋值给父类变量来实现动态方法调用。 </a:t>
            </a:r>
            <a:endParaRPr lang="en-US" altLang="zh-CN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19062" y="1844824"/>
            <a:ext cx="5976938" cy="45910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/>
              <a:t>class Person{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private String name;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 void display() { 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Person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class Teacher extends Person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void display()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void </a:t>
            </a:r>
            <a:r>
              <a:rPr lang="en-US" altLang="zh-CN" sz="1800" kern="0" dirty="0" err="1"/>
              <a:t>displayEx</a:t>
            </a:r>
            <a:r>
              <a:rPr lang="en-US" altLang="zh-CN" sz="1800" kern="0" dirty="0"/>
              <a:t>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Extend from Person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096000" y="1844824"/>
            <a:ext cx="6049963" cy="230435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public class Test{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public static void main(String[] </a:t>
            </a:r>
            <a:r>
              <a:rPr lang="en-US" altLang="zh-CN" sz="1800" kern="0" dirty="0" err="1">
                <a:ea typeface="宋体" pitchFamily="2" charset="-122"/>
              </a:rPr>
              <a:t>args</a:t>
            </a:r>
            <a:r>
              <a:rPr lang="en-US" altLang="zh-CN" sz="1800" kern="0" dirty="0">
                <a:ea typeface="宋体" pitchFamily="2" charset="-122"/>
              </a:rPr>
              <a:t>){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 Person </a:t>
            </a:r>
            <a:r>
              <a:rPr lang="en-US" altLang="zh-CN" sz="1800" kern="0" dirty="0" err="1">
                <a:ea typeface="宋体" pitchFamily="2" charset="-122"/>
              </a:rPr>
              <a:t>person</a:t>
            </a:r>
            <a:r>
              <a:rPr lang="en-US" altLang="zh-CN" sz="1800" kern="0" dirty="0">
                <a:ea typeface="宋体" pitchFamily="2" charset="-122"/>
              </a:rPr>
              <a:t> = new Teacher(); //</a:t>
            </a:r>
            <a:r>
              <a:rPr lang="zh-CN" altLang="en-US" sz="1800" kern="0" dirty="0">
                <a:ea typeface="宋体" pitchFamily="2" charset="-122"/>
              </a:rPr>
              <a:t>向上转型</a:t>
            </a:r>
            <a:endParaRPr lang="en-US" altLang="zh-CN" sz="1800" kern="0" dirty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 </a:t>
            </a:r>
            <a:r>
              <a:rPr lang="en-US" altLang="zh-CN" sz="1800" kern="0" dirty="0" err="1">
                <a:ea typeface="宋体" pitchFamily="2" charset="-122"/>
              </a:rPr>
              <a:t>person.display</a:t>
            </a:r>
            <a:r>
              <a:rPr lang="en-US" altLang="zh-CN" sz="1800" kern="0" dirty="0">
                <a:ea typeface="宋体" pitchFamily="2" charset="-122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</a:t>
            </a:r>
            <a:r>
              <a:rPr lang="en-US" altLang="zh-CN" sz="1800" kern="0" dirty="0" smtClean="0">
                <a:ea typeface="宋体" pitchFamily="2" charset="-122"/>
              </a:rPr>
              <a:t>// </a:t>
            </a:r>
            <a:r>
              <a:rPr lang="en-US" altLang="zh-CN" sz="1800" kern="0" dirty="0" err="1">
                <a:ea typeface="宋体" pitchFamily="2" charset="-122"/>
              </a:rPr>
              <a:t>person.displayEx</a:t>
            </a:r>
            <a:r>
              <a:rPr lang="en-US" altLang="zh-CN" sz="1800" kern="0" dirty="0">
                <a:ea typeface="宋体" pitchFamily="2" charset="-122"/>
              </a:rPr>
              <a:t>();</a:t>
            </a:r>
            <a:r>
              <a:rPr lang="en-US" altLang="zh-CN" sz="1800" kern="0" dirty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sz="1800" kern="0" dirty="0">
                <a:solidFill>
                  <a:srgbClr val="FF0000"/>
                </a:solidFill>
                <a:ea typeface="宋体" pitchFamily="2" charset="-122"/>
              </a:rPr>
              <a:t>编译错误</a:t>
            </a:r>
            <a:endParaRPr lang="en-US" altLang="zh-CN" sz="1800" kern="0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}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思考：为什么子类的类型的对象可以赋给父类引用？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自动实现向上转型。通过</a:t>
            </a:r>
            <a:r>
              <a:rPr lang="en-US" altLang="zh-CN" dirty="0" smtClean="0"/>
              <a:t>Person </a:t>
            </a:r>
            <a:r>
              <a:rPr lang="en-US" altLang="zh-CN" dirty="0" err="1" smtClean="0"/>
              <a:t>person</a:t>
            </a:r>
            <a:r>
              <a:rPr lang="en-US" altLang="zh-CN" dirty="0" smtClean="0"/>
              <a:t> = new Teacher();</a:t>
            </a:r>
            <a:r>
              <a:rPr lang="zh-CN" altLang="en-US" dirty="0" smtClean="0"/>
              <a:t>语句，编译器自动将子类实例</a:t>
            </a:r>
            <a:r>
              <a:rPr lang="zh-CN" altLang="en-US" dirty="0"/>
              <a:t>转</a:t>
            </a:r>
            <a:r>
              <a:rPr lang="zh-CN" altLang="en-US" dirty="0" smtClean="0"/>
              <a:t>为通用类型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思考： </a:t>
            </a:r>
            <a:r>
              <a:rPr lang="en-US" altLang="zh-CN" dirty="0" err="1" smtClean="0"/>
              <a:t>person.display</a:t>
            </a:r>
            <a:r>
              <a:rPr lang="en-US" altLang="zh-CN" dirty="0" smtClean="0"/>
              <a:t>();</a:t>
            </a:r>
            <a:r>
              <a:rPr lang="zh-CN" altLang="en-US" dirty="0" smtClean="0"/>
              <a:t>将执行子类还是父类定义的方法？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子类的。在运行时期，将根据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这个对象引用实际的类型来获取对应的方法。所以才有多态性。一</a:t>
            </a:r>
            <a:r>
              <a:rPr lang="zh-CN" altLang="en-US" dirty="0" smtClean="0"/>
              <a:t>个父类</a:t>
            </a:r>
            <a:r>
              <a:rPr lang="zh-CN" altLang="en-US" dirty="0" smtClean="0"/>
              <a:t>的对象引用，被赋予不同的子类对象引用，执行该方法时，将表现出不同的行为。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思考：</a:t>
            </a:r>
            <a:r>
              <a:rPr lang="en-US" altLang="zh-CN" dirty="0" err="1">
                <a:ea typeface="宋体" pitchFamily="2" charset="-122"/>
              </a:rPr>
              <a:t>person.displayEx</a:t>
            </a:r>
            <a:r>
              <a:rPr lang="en-US" altLang="zh-CN" dirty="0"/>
              <a:t>();</a:t>
            </a:r>
            <a:r>
              <a:rPr lang="zh-CN" altLang="en-US" dirty="0"/>
              <a:t>为什么编译失败？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对于父类中定义的方法，如果子类中重写了该方法，那么父类类型的引用将会调用子类中的定义的这个方法，这就是动态链接。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父类中的一个方法只有在父类中定义而在子类中没有重写的情况下，才可以被父类类型的引用调用。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对于子类中定义而父类中没有的方法，它是无可奈何的。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79376" y="620688"/>
            <a:ext cx="5975353" cy="626469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/>
              <a:t>class Person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private String name;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 void display() { 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Person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class Teacher extends Person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void display()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class </a:t>
            </a:r>
            <a:r>
              <a:rPr lang="en-US" altLang="zh-CN" sz="1800" dirty="0">
                <a:ea typeface="宋体" pitchFamily="2" charset="-122"/>
              </a:rPr>
              <a:t>Student </a:t>
            </a:r>
            <a:r>
              <a:rPr lang="en-US" altLang="zh-CN" sz="1800" dirty="0"/>
              <a:t>extends Person{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public void display(){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</a:t>
            </a:r>
            <a:r>
              <a:rPr lang="en-US" altLang="zh-CN" sz="1800" dirty="0">
                <a:ea typeface="宋体" pitchFamily="2" charset="-122"/>
              </a:rPr>
              <a:t>Student </a:t>
            </a:r>
            <a:r>
              <a:rPr lang="en-US" altLang="zh-CN" sz="1800" dirty="0"/>
              <a:t>display");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}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displayEx</a:t>
            </a:r>
            <a:r>
              <a:rPr lang="en-US" altLang="zh-CN" sz="1800" dirty="0"/>
              <a:t>{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("Extend from Person");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6672064" y="4437112"/>
            <a:ext cx="2016224" cy="92333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a typeface="宋体" pitchFamily="2" charset="-122"/>
              </a:rPr>
              <a:t>输出结果：</a:t>
            </a:r>
            <a:endParaRPr lang="en-US" altLang="zh-CN" sz="1800" dirty="0" smtClean="0">
              <a:solidFill>
                <a:schemeClr val="tx1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a typeface="宋体" pitchFamily="2" charset="-122"/>
              </a:rPr>
              <a:t>Teacher 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display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Student display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658272" y="1055926"/>
            <a:ext cx="5270376" cy="287713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public class Test{</a:t>
            </a:r>
          </a:p>
          <a:p>
            <a:pPr marL="0" indent="0">
              <a:buNone/>
            </a:pPr>
            <a:r>
              <a:rPr lang="en-US" altLang="zh-CN" sz="1800" dirty="0"/>
              <a:t> 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marL="0" indent="0">
              <a:buNone/>
            </a:pPr>
            <a:r>
              <a:rPr lang="en-US" altLang="zh-CN" sz="1800" dirty="0"/>
              <a:t>        Person p1 = new Teacher();</a:t>
            </a:r>
          </a:p>
          <a:p>
            <a:pPr marL="0" indent="0">
              <a:buNone/>
            </a:pPr>
            <a:r>
              <a:rPr lang="en-US" altLang="zh-CN" sz="1800" dirty="0"/>
              <a:t>        Person p2 = new Student();</a:t>
            </a:r>
          </a:p>
          <a:p>
            <a:pPr marL="0" indent="0">
              <a:buNone/>
            </a:pPr>
            <a:r>
              <a:rPr lang="en-US" altLang="zh-CN" sz="1800" dirty="0"/>
              <a:t>        p1.display();</a:t>
            </a:r>
          </a:p>
          <a:p>
            <a:pPr marL="0" indent="0">
              <a:buNone/>
            </a:pPr>
            <a:r>
              <a:rPr lang="en-US" altLang="zh-CN" sz="1800" dirty="0"/>
              <a:t>        p2.display();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多态的编程应用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增强代码的可维护性和可扩展性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示例：人饲养动物</a:t>
            </a:r>
          </a:p>
        </p:txBody>
      </p:sp>
    </p:spTree>
    <p:extLst>
      <p:ext uri="{BB962C8B-B14F-4D97-AF65-F5344CB8AC3E}">
        <p14:creationId xmlns:p14="http://schemas.microsoft.com/office/powerpoint/2010/main" val="16218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多态的总结</a:t>
            </a:r>
          </a:p>
        </p:txBody>
      </p:sp>
      <p:sp>
        <p:nvSpPr>
          <p:cNvPr id="9" name="Rectangle 4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多态的实现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方法重写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					 		      </a:t>
            </a:r>
            <a:r>
              <a:rPr lang="zh-CN" altLang="en-US" dirty="0" smtClean="0"/>
              <a:t>动态多态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方法重载</a:t>
            </a:r>
            <a:r>
              <a:rPr lang="en-US" altLang="zh-CN" dirty="0" smtClean="0"/>
              <a:t>	                          </a:t>
            </a:r>
            <a:r>
              <a:rPr lang="zh-CN" altLang="en-US" dirty="0" smtClean="0"/>
              <a:t>静态多态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向上</a:t>
            </a:r>
            <a:r>
              <a:rPr lang="zh-CN" altLang="en-US" dirty="0" smtClean="0"/>
              <a:t>转型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类的引用指向子类的对象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提取父类与子类的共性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向下转型  （一般不允许）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6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651</Words>
  <Application>Microsoft Office PowerPoint</Application>
  <PresentationFormat>宽屏</PresentationFormat>
  <Paragraphs>97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华文新魏</vt:lpstr>
      <vt:lpstr>宋体</vt:lpstr>
      <vt:lpstr>微软雅黑</vt:lpstr>
      <vt:lpstr>Arial</vt:lpstr>
      <vt:lpstr>3_Default Design</vt:lpstr>
      <vt:lpstr>第七章  多态 </vt:lpstr>
      <vt:lpstr>讲授思路　　　　　　　　　</vt:lpstr>
      <vt:lpstr>多态的概念</vt:lpstr>
      <vt:lpstr>多态的实现</vt:lpstr>
      <vt:lpstr>多态的实现</vt:lpstr>
      <vt:lpstr>多态的实现</vt:lpstr>
      <vt:lpstr>多态的实现</vt:lpstr>
      <vt:lpstr>多态的编程应用</vt:lpstr>
      <vt:lpstr>多态的总结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zhaosheng</cp:lastModifiedBy>
  <cp:revision>75</cp:revision>
  <dcterms:modified xsi:type="dcterms:W3CDTF">2018-02-26T08:18:59Z</dcterms:modified>
</cp:coreProperties>
</file>