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20"/>
  </p:notesMasterIdLst>
  <p:sldIdLst>
    <p:sldId id="256" r:id="rId2"/>
    <p:sldId id="537" r:id="rId3"/>
    <p:sldId id="666" r:id="rId4"/>
    <p:sldId id="686" r:id="rId5"/>
    <p:sldId id="687" r:id="rId6"/>
    <p:sldId id="689" r:id="rId7"/>
    <p:sldId id="681" r:id="rId8"/>
    <p:sldId id="690" r:id="rId9"/>
    <p:sldId id="691" r:id="rId10"/>
    <p:sldId id="692" r:id="rId11"/>
    <p:sldId id="693" r:id="rId12"/>
    <p:sldId id="695" r:id="rId13"/>
    <p:sldId id="698" r:id="rId14"/>
    <p:sldId id="694" r:id="rId15"/>
    <p:sldId id="697" r:id="rId16"/>
    <p:sldId id="696" r:id="rId17"/>
    <p:sldId id="680" r:id="rId18"/>
    <p:sldId id="618" r:id="rId1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E4FEDE"/>
    <a:srgbClr val="8BE58F"/>
    <a:srgbClr val="A0FAAF"/>
    <a:srgbClr val="DEFEE6"/>
    <a:srgbClr val="DBFDE1"/>
    <a:srgbClr val="E5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5" autoAdjust="0"/>
  </p:normalViewPr>
  <p:slideViewPr>
    <p:cSldViewPr>
      <p:cViewPr varScale="1">
        <p:scale>
          <a:sx n="65" d="100"/>
          <a:sy n="65" d="100"/>
        </p:scale>
        <p:origin x="912" y="66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8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16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368167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1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0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MONDAY = 1;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TUESDAY = 2;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WENSDAY = 3;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THURSDAY = 4;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 public static final </a:t>
            </a:r>
            <a:r>
              <a:rPr lang="en-US" altLang="zh-CN" kern="0" dirty="0" err="1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FRIDAY = 5;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}//</a:t>
            </a:r>
            <a:r>
              <a:rPr lang="zh-CN" altLang="en-US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如此写会有隐藏的问题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你的类就可以使用像</a:t>
            </a:r>
            <a:r>
              <a:rPr lang="en-US" altLang="zh-CN" sz="1200" dirty="0" err="1" smtClean="0"/>
              <a:t>WeekDay.TUESDAY</a:t>
            </a:r>
            <a:r>
              <a:rPr lang="zh-CN" altLang="en-US" sz="1200" dirty="0" smtClean="0"/>
              <a:t>这样的常量了。但是这里隐藏着一些问题，这些常量是</a:t>
            </a:r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int</a:t>
            </a:r>
            <a:r>
              <a:rPr lang="zh-CN" altLang="en-US" sz="1200" dirty="0" smtClean="0"/>
              <a:t>类型的常量，这意味着该方法可以接受任何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类型的值，即使它和</a:t>
            </a:r>
            <a:r>
              <a:rPr lang="en-US" altLang="zh-CN" sz="1200" dirty="0" err="1" smtClean="0"/>
              <a:t>WeekDay</a:t>
            </a:r>
            <a:r>
              <a:rPr lang="zh-CN" altLang="en-US" sz="1200" dirty="0" smtClean="0"/>
              <a:t>中定义的所有日期都对应不上。因此，您需要检测上界和下界，在出现无效值的时候，可能还要抛出一个</a:t>
            </a:r>
            <a:r>
              <a:rPr lang="en-US" altLang="zh-CN" sz="1200" dirty="0" err="1" smtClean="0"/>
              <a:t>IllegalArgumentException</a:t>
            </a:r>
            <a:r>
              <a:rPr lang="zh-CN" altLang="en-US" sz="1200" dirty="0" smtClean="0"/>
              <a:t>。而且，如果后来又添加另外一个日期（例如</a:t>
            </a:r>
            <a:r>
              <a:rPr lang="en-US" altLang="zh-CN" sz="1200" dirty="0" err="1" smtClean="0"/>
              <a:t>WeekDay.SATURDAY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），那么必须改变所有代码中的上界，才能接受这个新值。 换句话说，在使用这类带有整型常量的类时，这个方案也许可行，但并不是非常有效。</a:t>
            </a:r>
            <a:endParaRPr lang="zh-CN" altLang="en-US" dirty="0" smtClean="0"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55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</a:defRPr>
            </a:lvl9pPr>
          </a:lstStyle>
          <a:p>
            <a:pPr eaLnBrk="1" hangingPunct="1"/>
            <a:fld id="{B6A787C8-1A34-4182-A81A-416F89EA205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1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</a:p>
          <a:p>
            <a:r>
              <a:rPr lang="en-US" altLang="zh-CN" dirty="0" smtClean="0"/>
              <a:t>http://www.iteye.com/topic/1116193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14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01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http://www.cnblogs.com/jingmoxukong/p/6098351.html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15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90025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2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4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6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2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0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第十章  枚举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枚举不可以实例化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编译器会自动为其构造方法加上了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</a:t>
            </a:r>
            <a:r>
              <a:rPr lang="zh-CN" altLang="en-US" dirty="0" smtClean="0"/>
              <a:t>只为枚举成员变量提供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方法，而不提供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</a:t>
            </a: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559496" y="249289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枚举与类的区别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pt-BR" altLang="zh-CN" smtClean="0"/>
          </a:p>
          <a:p>
            <a:endParaRPr lang="pt-BR" altLang="zh-CN" smtClean="0"/>
          </a:p>
          <a:p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2166910" y="1000108"/>
            <a:ext cx="7500990" cy="585789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private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String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getName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getId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return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167406" y="2928934"/>
            <a:ext cx="4500594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setName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(String name)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        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public void 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setId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rgbClr val="002060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9475045" y="3643314"/>
            <a:ext cx="1420582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？</a:t>
            </a:r>
          </a:p>
        </p:txBody>
      </p:sp>
      <p:sp>
        <p:nvSpPr>
          <p:cNvPr id="10" name="矩形 9"/>
          <p:cNvSpPr/>
          <p:nvPr/>
        </p:nvSpPr>
        <p:spPr>
          <a:xfrm>
            <a:off x="7667637" y="4500571"/>
            <a:ext cx="2040943" cy="83099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48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不推荐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枚举的特点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6084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数据集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他们的数值在程序中是稳定</a:t>
            </a:r>
            <a:r>
              <a:rPr lang="zh-CN" altLang="en-US" dirty="0" smtClean="0">
                <a:sym typeface="Arial" charset="0"/>
              </a:rPr>
              <a:t>的。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元素个数</a:t>
            </a:r>
            <a:r>
              <a:rPr lang="zh-CN" altLang="en-US" dirty="0" smtClean="0">
                <a:sym typeface="Arial" charset="0"/>
              </a:rPr>
              <a:t>有限。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所有枚举类都继承了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zh-CN" altLang="en-US" dirty="0" smtClean="0"/>
              <a:t>类的方法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toString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Equals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Hashcode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注：</a:t>
            </a:r>
            <a:r>
              <a:rPr lang="en-US" dirty="0" smtClean="0"/>
              <a:t> </a:t>
            </a:r>
            <a:r>
              <a:rPr lang="en-US" dirty="0" err="1" smtClean="0"/>
              <a:t>equals、hashcode</a:t>
            </a:r>
            <a:r>
              <a:rPr lang="en-US" dirty="0" smtClean="0"/>
              <a:t> </a:t>
            </a:r>
            <a:r>
              <a:rPr lang="zh-CN" altLang="en-US" dirty="0" smtClean="0"/>
              <a:t>方法是 </a:t>
            </a:r>
            <a:r>
              <a:rPr lang="en-US" dirty="0" smtClean="0"/>
              <a:t>final </a:t>
            </a:r>
            <a:r>
              <a:rPr lang="zh-CN" altLang="en-US" dirty="0" smtClean="0"/>
              <a:t>的，所以不可以被枚举重写（只可以继承）。但是，可以重写 </a:t>
            </a:r>
            <a:r>
              <a:rPr lang="en-US" altLang="zh-CN" dirty="0" err="1" smtClean="0"/>
              <a:t>toString</a:t>
            </a:r>
            <a:r>
              <a:rPr lang="en-US" dirty="0" smtClean="0"/>
              <a:t>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Java </a:t>
            </a:r>
            <a:r>
              <a:rPr lang="zh-CN" altLang="en-US" dirty="0">
                <a:solidFill>
                  <a:srgbClr val="FF0000"/>
                </a:solidFill>
              </a:rPr>
              <a:t>不允许使用 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zh-CN" altLang="en-US" dirty="0">
                <a:solidFill>
                  <a:srgbClr val="FF0000"/>
                </a:solidFill>
              </a:rPr>
              <a:t>为枚举常量</a:t>
            </a:r>
            <a:r>
              <a:rPr lang="zh-CN" altLang="en-US" dirty="0" smtClean="0">
                <a:solidFill>
                  <a:srgbClr val="FF0000"/>
                </a:solidFill>
              </a:rPr>
              <a:t>赋值。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枚举成员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枚举成员也是变量，变量名当然不能以数字开头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Java </a:t>
            </a:r>
            <a:r>
              <a:rPr lang="zh-CN" altLang="en-US" dirty="0"/>
              <a:t>不允许使用 </a:t>
            </a:r>
            <a:r>
              <a:rPr lang="en-US" altLang="zh-CN" dirty="0"/>
              <a:t>= </a:t>
            </a:r>
            <a:r>
              <a:rPr lang="zh-CN" altLang="en-US" dirty="0"/>
              <a:t>为枚举常量</a:t>
            </a:r>
            <a:r>
              <a:rPr lang="zh-CN" altLang="en-US" dirty="0" smtClean="0"/>
              <a:t>赋值。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1664" y="2701369"/>
            <a:ext cx="4572000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1,2,3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；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/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44326" y="243540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1664" y="4605544"/>
            <a:ext cx="4572000" cy="113877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Grade{</a:t>
            </a:r>
          </a:p>
          <a:p>
            <a:pPr eaLnBrk="0" hangingPunct="0">
              <a:spcBef>
                <a:spcPct val="20000"/>
              </a:spcBef>
            </a:pPr>
            <a:r>
              <a:rPr lang="pt-BR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A = 1, B = 2, C = 3;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4325" y="4437112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b="1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×</a:t>
            </a:r>
            <a:endParaRPr lang="zh-CN" alt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00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8"/>
            <a:ext cx="9601200" cy="5364596"/>
          </a:xfrm>
        </p:spPr>
        <p:txBody>
          <a:bodyPr/>
          <a:lstStyle/>
          <a:p>
            <a:r>
              <a:rPr lang="zh-CN" altLang="en-US" dirty="0"/>
              <a:t>枚举值默认为从</a:t>
            </a:r>
            <a:r>
              <a:rPr lang="en-US" altLang="zh-CN" dirty="0"/>
              <a:t>0</a:t>
            </a:r>
            <a:r>
              <a:rPr lang="zh-CN" altLang="en-US" dirty="0"/>
              <a:t>开始的有序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/>
              <a:t>枚举的典型应用场景：错误码、状态机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不能继承类，它是</a:t>
            </a:r>
            <a:r>
              <a:rPr lang="zh-CN" altLang="en-US" dirty="0" smtClean="0">
                <a:solidFill>
                  <a:srgbClr val="FF0000"/>
                </a:solidFill>
              </a:rPr>
              <a:t>继承自</a:t>
            </a:r>
            <a:r>
              <a:rPr lang="en-US" altLang="zh-CN" dirty="0" err="1" smtClean="0">
                <a:solidFill>
                  <a:srgbClr val="FF0000"/>
                </a:solidFill>
              </a:rPr>
              <a:t>java.lang.Enum</a:t>
            </a:r>
            <a:r>
              <a:rPr lang="zh-CN" altLang="en-US" dirty="0" smtClean="0"/>
              <a:t>的特殊的类</a:t>
            </a:r>
            <a:endParaRPr lang="en-US" altLang="zh-CN" dirty="0" smtClean="0"/>
          </a:p>
          <a:p>
            <a:r>
              <a:rPr lang="en-US" altLang="zh-CN" dirty="0" err="1" smtClean="0"/>
              <a:t>enum</a:t>
            </a:r>
            <a:r>
              <a:rPr lang="zh-CN" altLang="en-US" dirty="0" smtClean="0"/>
              <a:t>可以实现接口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enum</a:t>
            </a:r>
            <a:r>
              <a:rPr lang="zh-CN" altLang="en-US" dirty="0"/>
              <a:t>中，提供了一些基本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values()</a:t>
            </a:r>
            <a:r>
              <a:rPr lang="zh-CN" altLang="en-US" dirty="0"/>
              <a:t>：返回</a:t>
            </a:r>
            <a:r>
              <a:rPr lang="en-US" altLang="zh-CN" dirty="0" err="1"/>
              <a:t>enum</a:t>
            </a:r>
            <a:r>
              <a:rPr lang="zh-CN" altLang="en-US" dirty="0"/>
              <a:t>实例的数组，而且该数组中的元素严格保持在</a:t>
            </a:r>
            <a:r>
              <a:rPr lang="en-US" altLang="zh-CN" dirty="0" err="1"/>
              <a:t>enum</a:t>
            </a:r>
            <a:r>
              <a:rPr lang="zh-CN" altLang="en-US" dirty="0"/>
              <a:t>中声明时的顺序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name()</a:t>
            </a:r>
            <a:r>
              <a:rPr lang="zh-CN" altLang="en-US" dirty="0"/>
              <a:t>：返回实例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r>
              <a:rPr lang="en-US" altLang="zh-CN" dirty="0"/>
              <a:t>ordinal()</a:t>
            </a:r>
            <a:r>
              <a:rPr lang="zh-CN" altLang="en-US" dirty="0"/>
              <a:t>：返回实例声明时的次序，从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 err="1"/>
              <a:t>getDeclaringClass</a:t>
            </a:r>
            <a:r>
              <a:rPr lang="en-US" altLang="zh-CN" dirty="0"/>
              <a:t>()</a:t>
            </a:r>
            <a:r>
              <a:rPr lang="zh-CN" altLang="en-US" dirty="0"/>
              <a:t>：返回实例所属的</a:t>
            </a:r>
            <a:r>
              <a:rPr lang="en-US" altLang="zh-CN" dirty="0" err="1"/>
              <a:t>enum</a:t>
            </a:r>
            <a:r>
              <a:rPr lang="zh-CN" altLang="en-US" dirty="0"/>
              <a:t>类型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equals() </a:t>
            </a:r>
            <a:r>
              <a:rPr lang="zh-CN" altLang="en-US" dirty="0"/>
              <a:t>：判断是否为同一个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lvl="1"/>
            <a:r>
              <a:rPr lang="zh-CN" altLang="en-US" dirty="0"/>
              <a:t>可以使用 </a:t>
            </a:r>
            <a:r>
              <a:rPr lang="en-US" altLang="zh-CN" dirty="0"/>
              <a:t>== </a:t>
            </a:r>
            <a:r>
              <a:rPr lang="zh-CN" altLang="en-US" dirty="0"/>
              <a:t>来比较</a:t>
            </a:r>
            <a:r>
              <a:rPr lang="en-US" altLang="zh-CN" dirty="0" err="1"/>
              <a:t>enum</a:t>
            </a:r>
            <a:r>
              <a:rPr lang="zh-CN" altLang="en-US" dirty="0"/>
              <a:t>实例。</a:t>
            </a:r>
          </a:p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爆炸形 1 3"/>
          <p:cNvSpPr/>
          <p:nvPr/>
        </p:nvSpPr>
        <p:spPr bwMode="auto">
          <a:xfrm>
            <a:off x="4727848" y="2132856"/>
            <a:ext cx="6768752" cy="403244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sz="3200" dirty="0">
                <a:latin typeface="Arial" pitchFamily="34" charset="0"/>
                <a:ea typeface="宋体" pitchFamily="2" charset="-122"/>
              </a:rPr>
              <a:t>除了不能继承，基本上可以将 </a:t>
            </a:r>
            <a:r>
              <a:rPr lang="en-US" altLang="zh-CN" sz="3200" dirty="0" err="1">
                <a:latin typeface="Arial" pitchFamily="34" charset="0"/>
                <a:ea typeface="宋体" pitchFamily="2" charset="-122"/>
              </a:rPr>
              <a:t>enum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3200" dirty="0">
                <a:latin typeface="Arial" pitchFamily="34" charset="0"/>
                <a:ea typeface="宋体" pitchFamily="2" charset="-122"/>
              </a:rPr>
              <a:t>看做一个常规的类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>
              <a:sym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1160749"/>
            <a:ext cx="9144000" cy="558061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class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EnumMethodDemo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Color {RED, GREEN, BLUE;}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Size {BIG, MIDDLE, SMALL;}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public static void main(String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args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[])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 Print all Color 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===");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for 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(Color c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(c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("===Print all Size ===");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for (Size s :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Size.values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(s + " ordinal: " +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s.ordinal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Color green 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 </a:t>
            </a:r>
            <a:endParaRPr lang="en-US" altLang="zh-CN" kern="0" dirty="0" smtClean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枚举补充</a:t>
            </a:r>
          </a:p>
        </p:txBody>
      </p:sp>
      <p:sp>
        <p:nvSpPr>
          <p:cNvPr id="4" name="矩形 3"/>
          <p:cNvSpPr/>
          <p:nvPr/>
        </p:nvSpPr>
        <p:spPr>
          <a:xfrm>
            <a:off x="1975002" y="980729"/>
            <a:ext cx="8229600" cy="5877272"/>
          </a:xfrm>
          <a:prstGeom prst="rect">
            <a:avLst/>
          </a:prstGeom>
          <a:solidFill>
            <a:srgbClr val="FFCC99"/>
          </a:solidFill>
          <a:ln>
            <a:noFill/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name(): " + green.name());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green.getDeclaringClass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green.hashCode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green.compareTo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Color.GREEN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"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Size.MIDDLE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equals 1: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green.equals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(1));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System.out.format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: %b\n“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		, green ==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Color.BLUE</a:t>
            </a: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}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altLang="zh-CN" kern="0" dirty="0" smtClea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50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枚举的使用方法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351585" y="314096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讲授思路　　　　　　　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655840" y="1160749"/>
            <a:ext cx="2808312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枚举定义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基本用法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功能类似</a:t>
            </a:r>
            <a:r>
              <a:rPr lang="en-US" altLang="zh-CN" dirty="0" smtClean="0">
                <a:sym typeface="Arial" charset="0"/>
              </a:rPr>
              <a:t>C/C++</a:t>
            </a:r>
            <a:r>
              <a:rPr lang="zh-CN" altLang="en-US" dirty="0" smtClean="0">
                <a:sym typeface="Arial" charset="0"/>
              </a:rPr>
              <a:t>中的</a:t>
            </a:r>
            <a:r>
              <a:rPr lang="zh-CN" altLang="en-US" dirty="0" smtClean="0">
                <a:sym typeface="Arial" charset="0"/>
              </a:rPr>
              <a:t>枚举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一些方法在运行时，它需要的数据不能是任意的，而必须是一定范围内的</a:t>
            </a:r>
            <a:r>
              <a:rPr lang="zh-CN" altLang="en-US" dirty="0" smtClean="0">
                <a:sym typeface="Arial" charset="0"/>
              </a:rPr>
              <a:t>值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如：设计一个</a:t>
            </a:r>
            <a:r>
              <a:rPr lang="en-US" altLang="en-US" dirty="0" smtClean="0">
                <a:sym typeface="Arial" charset="0"/>
              </a:rPr>
              <a:t>Student</a:t>
            </a:r>
            <a:r>
              <a:rPr lang="zh-CN" altLang="en-US" dirty="0" smtClean="0">
                <a:sym typeface="Arial" charset="0"/>
              </a:rPr>
              <a:t>类，要求：学生的</a:t>
            </a:r>
            <a:r>
              <a:rPr lang="en-US" altLang="zh-CN" dirty="0" smtClean="0">
                <a:sym typeface="Arial" charset="0"/>
              </a:rPr>
              <a:t>grade</a:t>
            </a:r>
            <a:r>
              <a:rPr lang="zh-CN" altLang="en-US" dirty="0" smtClean="0">
                <a:sym typeface="Arial" charset="0"/>
              </a:rPr>
              <a:t>只能是</a:t>
            </a:r>
            <a:r>
              <a:rPr lang="en-US" altLang="zh-CN" dirty="0" smtClean="0">
                <a:sym typeface="Arial" charset="0"/>
              </a:rPr>
              <a:t>a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b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c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d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en-US" altLang="zh-CN" dirty="0" smtClean="0">
                <a:sym typeface="Arial" charset="0"/>
              </a:rPr>
              <a:t>e</a:t>
            </a:r>
            <a:r>
              <a:rPr lang="zh-CN" altLang="en-US" dirty="0" smtClean="0">
                <a:sym typeface="Arial" charset="0"/>
              </a:rPr>
              <a:t>五个级别。可以给学生设置成绩，并可以输出学生成绩情况（优，良，中，可，差）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class  Student｛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 		private String name;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 		private Grade </a:t>
            </a:r>
            <a:r>
              <a:rPr lang="en-US" altLang="en-US" dirty="0" err="1" smtClean="0">
                <a:sym typeface="Arial" charset="0"/>
              </a:rPr>
              <a:t>grade</a:t>
            </a:r>
            <a:r>
              <a:rPr lang="en-US" altLang="en-US" dirty="0" smtClean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  		 ……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>
                <a:sym typeface="Arial" charset="0"/>
              </a:rPr>
              <a:t>	}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枚举的定义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定义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权限修饰符  </a:t>
            </a:r>
            <a:r>
              <a:rPr lang="en-US" altLang="zh-CN" dirty="0" err="1" smtClean="0">
                <a:sym typeface="Arial" charset="0"/>
              </a:rPr>
              <a:t>enum</a:t>
            </a:r>
            <a:r>
              <a:rPr lang="en-US" altLang="zh-CN" dirty="0" smtClean="0">
                <a:sym typeface="Arial" charset="0"/>
              </a:rPr>
              <a:t>  </a:t>
            </a:r>
            <a:r>
              <a:rPr lang="en-US" altLang="zh-CN" dirty="0" err="1" smtClean="0">
                <a:sym typeface="Arial" charset="0"/>
              </a:rPr>
              <a:t>enum_name</a:t>
            </a:r>
            <a:r>
              <a:rPr lang="en-US" altLang="zh-CN" dirty="0" smtClean="0">
                <a:sym typeface="Arial" charset="0"/>
              </a:rPr>
              <a:t>{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1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元素</a:t>
            </a:r>
            <a:r>
              <a:rPr lang="en-US" altLang="zh-CN" dirty="0" smtClean="0">
                <a:sym typeface="Arial" charset="0"/>
              </a:rPr>
              <a:t>2</a:t>
            </a:r>
            <a:r>
              <a:rPr lang="zh-CN" altLang="en-US" dirty="0" smtClean="0">
                <a:sym typeface="Arial" charset="0"/>
              </a:rPr>
              <a:t>，</a:t>
            </a:r>
            <a:endParaRPr lang="en-US" altLang="zh-CN" dirty="0" smtClean="0">
              <a:sym typeface="Arial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……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定义星期的枚举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根据日期的不同输出相应的日期信息</a:t>
            </a:r>
          </a:p>
        </p:txBody>
      </p:sp>
      <p:sp>
        <p:nvSpPr>
          <p:cNvPr id="5" name="矩形 4"/>
          <p:cNvSpPr/>
          <p:nvPr/>
        </p:nvSpPr>
        <p:spPr>
          <a:xfrm>
            <a:off x="2024034" y="2708920"/>
            <a:ext cx="7500990" cy="215568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{</a:t>
            </a:r>
          </a:p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MONDAY, TUESDAY, WENSDAY, THURSDAY, FRIDAY;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//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最后这个“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;”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可写可不写。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枚举使用举例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666844" y="1450966"/>
            <a:ext cx="8786874" cy="478634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 void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printWeekDay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 switch(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){</a:t>
            </a:r>
          </a:p>
          <a:p>
            <a:pPr lvl="2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case MONDAY: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Monday!”);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case TUESDAY: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(“Today is Tuesday!”);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break;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…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default:</a:t>
            </a:r>
            <a:b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</a:b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	     throw new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AssertionError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("Unexpected value: " + 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weekDay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);</a:t>
            </a: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altLang="en-US" dirty="0" smtClean="0"/>
              <a:t>Java</a:t>
            </a:r>
            <a:r>
              <a:rPr lang="zh-CN" altLang="en-US" dirty="0" smtClean="0"/>
              <a:t>中的</a:t>
            </a:r>
            <a:r>
              <a:rPr lang="pt-BR" altLang="en-US" dirty="0" smtClean="0"/>
              <a:t>enum</a:t>
            </a:r>
            <a:r>
              <a:rPr lang="zh-CN" altLang="en-US" dirty="0" smtClean="0"/>
              <a:t>本质就是一个</a:t>
            </a:r>
            <a:r>
              <a:rPr lang="pt-BR" altLang="en-US" dirty="0" smtClean="0"/>
              <a:t>class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如下：枚举类型 </a:t>
            </a:r>
            <a:r>
              <a:rPr lang="en-US" dirty="0" smtClean="0"/>
              <a:t>Color</a:t>
            </a:r>
            <a:r>
              <a:rPr lang="zh-CN" altLang="en-US" dirty="0" smtClean="0"/>
              <a:t>，编译之后是</a:t>
            </a:r>
            <a:r>
              <a:rPr lang="en-US" altLang="zh-CN" dirty="0" err="1" smtClean="0"/>
              <a:t>Color.class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en-US" dirty="0" smtClean="0"/>
          </a:p>
          <a:p>
            <a:pPr lvl="1">
              <a:lnSpc>
                <a:spcPct val="150000"/>
              </a:lnSpc>
            </a:pP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上述枚举类型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也可改写成下面的形式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枚举的成员就是枚举对象，只不过他们是静态常量而已</a:t>
            </a:r>
            <a:endParaRPr lang="pt-BR" altLang="en-US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238348" y="2430008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RED, GREEN, BLUE, YELLOW;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zh-CN" alt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8348" y="5022296"/>
            <a:ext cx="7500990" cy="1143008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RED(), GREEN(), BLUE(), YELLOW();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枚举可以添加构造方法</a:t>
            </a: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pt-BR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2063552" y="2007080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class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RED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GREEN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BLUE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private static final Color YELLOW = new Color();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2063552" y="4311336"/>
            <a:ext cx="7500990" cy="228601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       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枚举的本质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50659" y="1240666"/>
            <a:ext cx="7500990" cy="3786214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Color(String name,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id)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_name = 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    _id = 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}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String _name;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int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_id;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9" name="矩形 8"/>
          <p:cNvSpPr/>
          <p:nvPr/>
        </p:nvSpPr>
        <p:spPr>
          <a:xfrm>
            <a:off x="2650659" y="5169756"/>
            <a:ext cx="7500990" cy="157161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public </a:t>
            </a:r>
            <a:r>
              <a:rPr lang="en-US" altLang="zh-CN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enum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Color {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RED("red color", 0), GREEN("green color", 1),  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        BLUE("blue color", 2), YELLOW("yellow color", 3); 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  </a:t>
            </a:r>
          </a:p>
        </p:txBody>
      </p:sp>
      <p:sp>
        <p:nvSpPr>
          <p:cNvPr id="10" name="矩形 9"/>
          <p:cNvSpPr/>
          <p:nvPr/>
        </p:nvSpPr>
        <p:spPr>
          <a:xfrm>
            <a:off x="9295787" y="4955684"/>
            <a:ext cx="904414" cy="156966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9600" dirty="0">
                <a:ln>
                  <a:prstDash val="solid"/>
                </a:ln>
                <a:solidFill>
                  <a:srgbClr val="FF0000"/>
                </a:solidFill>
              </a:rPr>
              <a:t>×</a:t>
            </a:r>
            <a:endParaRPr lang="zh-CN" altLang="en-US" sz="9600" dirty="0">
              <a:ln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04312" y="3566626"/>
            <a:ext cx="1368151" cy="132343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8000" dirty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543</Words>
  <Application>Microsoft Office PowerPoint</Application>
  <PresentationFormat>宽屏</PresentationFormat>
  <Paragraphs>226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华文新魏</vt:lpstr>
      <vt:lpstr>宋体</vt:lpstr>
      <vt:lpstr>微软雅黑</vt:lpstr>
      <vt:lpstr>Arial</vt:lpstr>
      <vt:lpstr>3_Default Design</vt:lpstr>
      <vt:lpstr>第十章  枚举 </vt:lpstr>
      <vt:lpstr>讲授思路　　　　　　　</vt:lpstr>
      <vt:lpstr>枚举的引入</vt:lpstr>
      <vt:lpstr>枚举的定义</vt:lpstr>
      <vt:lpstr>枚举使用举例</vt:lpstr>
      <vt:lpstr>枚举使用举例</vt:lpstr>
      <vt:lpstr>枚举的本质</vt:lpstr>
      <vt:lpstr>枚举的本质</vt:lpstr>
      <vt:lpstr>枚举的本质</vt:lpstr>
      <vt:lpstr>枚举与类的区别</vt:lpstr>
      <vt:lpstr>枚举与类的区别</vt:lpstr>
      <vt:lpstr>枚举的特点</vt:lpstr>
      <vt:lpstr>枚举成员</vt:lpstr>
      <vt:lpstr>枚举补充</vt:lpstr>
      <vt:lpstr>枚举补充</vt:lpstr>
      <vt:lpstr>枚举补充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msy</cp:lastModifiedBy>
  <cp:revision>116</cp:revision>
  <dcterms:modified xsi:type="dcterms:W3CDTF">2018-02-05T09:13:11Z</dcterms:modified>
</cp:coreProperties>
</file>