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3" r:id="rId1"/>
  </p:sldMasterIdLst>
  <p:notesMasterIdLst>
    <p:notesMasterId r:id="rId19"/>
  </p:notesMasterIdLst>
  <p:sldIdLst>
    <p:sldId id="256" r:id="rId2"/>
    <p:sldId id="510" r:id="rId3"/>
    <p:sldId id="603" r:id="rId4"/>
    <p:sldId id="604" r:id="rId5"/>
    <p:sldId id="613" r:id="rId6"/>
    <p:sldId id="609" r:id="rId7"/>
    <p:sldId id="606" r:id="rId8"/>
    <p:sldId id="607" r:id="rId9"/>
    <p:sldId id="611" r:id="rId10"/>
    <p:sldId id="610" r:id="rId11"/>
    <p:sldId id="614" r:id="rId12"/>
    <p:sldId id="617" r:id="rId13"/>
    <p:sldId id="616" r:id="rId14"/>
    <p:sldId id="615" r:id="rId15"/>
    <p:sldId id="618" r:id="rId16"/>
    <p:sldId id="577" r:id="rId17"/>
    <p:sldId id="568" r:id="rId18"/>
  </p:sldIdLst>
  <p:sldSz cx="12192000" cy="6858000"/>
  <p:notesSz cx="6794500" cy="99187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pos="37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90" autoAdjust="0"/>
  </p:normalViewPr>
  <p:slideViewPr>
    <p:cSldViewPr>
      <p:cViewPr>
        <p:scale>
          <a:sx n="66" d="100"/>
          <a:sy n="66" d="100"/>
        </p:scale>
        <p:origin x="644" y="32"/>
      </p:cViewPr>
      <p:guideLst>
        <p:guide orient="horz" pos="2180"/>
        <p:guide pos="37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732" y="2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/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Click to edit Master text styles</a:t>
            </a: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Second level</a:t>
            </a: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Third level</a:t>
            </a: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Fourth level</a:t>
            </a: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57CE8CE-4A2D-4C65-A833-D9B0C50D28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708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854B013B-AE0A-4F7E-A978-F67603522124}" type="slidenum">
              <a:rPr lang="zh-CN" altLang="en-US" smtClean="0"/>
              <a:pPr>
                <a:buFont typeface="Arial" charset="0"/>
                <a:buNone/>
              </a:pPr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46698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3613"/>
            <a:ext cx="5435600" cy="390525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TIOBE 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月编程语言排行榜</a:t>
            </a:r>
            <a:endParaRPr lang="en-US" altLang="zh-CN" dirty="0" smtClean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http://www.codertopic.com/?p=5359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7CE8CE-4A2D-4C65-A833-D9B0C50D28B5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244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854B013B-AE0A-4F7E-A978-F67603522124}" type="slidenum">
              <a:rPr lang="zh-CN" altLang="en-US" smtClean="0"/>
              <a:pPr>
                <a:buFont typeface="Arial" charset="0"/>
                <a:buNone/>
              </a:pPr>
              <a:t>16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5748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811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48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00928-6EB4-4327-98F4-5BBE17224D6D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5878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109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601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6" r:id="rId2"/>
    <p:sldLayoutId id="2147483987" r:id="rId3"/>
    <p:sldLayoutId id="2147483989" r:id="rId4"/>
    <p:sldLayoutId id="2147483992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jingkao.net/activity/homepage/AC112A018024F69B148881A35D5F794E.html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codertopic.com/?p=5359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apidocs/apidoc?api=jdk_7u4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://tool.oschina.net/apidocs/apidoc?api=jdk-zh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b="1" dirty="0" err="1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JavaSE</a:t>
            </a:r>
            <a:r>
              <a:rPr lang="en-US" altLang="zh-CN" b="1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b="1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课程简介 </a:t>
            </a:r>
            <a:endParaRPr lang="zh-CN" altLang="en-US" sz="4800" dirty="0">
              <a:ea typeface="宋体" pitchFamily="2" charset="-122"/>
            </a:endParaRPr>
          </a:p>
        </p:txBody>
      </p:sp>
      <p:sp>
        <p:nvSpPr>
          <p:cNvPr id="4100" name="副标题 2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ransition spd="slow" advTm="1275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学习路线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155" y="1009302"/>
            <a:ext cx="7729297" cy="588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2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国内外大赛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95500" y="5229200"/>
            <a:ext cx="7679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http://www.jingkao.net/activity/homepage/AC112A018024F69B148881A35D5F794E.html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1" y="1456091"/>
            <a:ext cx="81248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0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国内外大赛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171564" y="5366253"/>
            <a:ext cx="7679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http://www.jingkao.net/activity/homepage/AC112A011E475909144EDD95151B707B.html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253" y="1124745"/>
            <a:ext cx="7339495" cy="412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9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国内外大赛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495599" y="5013176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Kaggle</a:t>
            </a:r>
            <a:r>
              <a:rPr lang="zh-CN" altLang="en-US" dirty="0"/>
              <a:t>：</a:t>
            </a:r>
            <a:r>
              <a:rPr lang="en-US" altLang="zh-CN" dirty="0"/>
              <a:t>https://www.kaggle.com/</a:t>
            </a:r>
            <a:endParaRPr lang="zh-CN" altLang="en-US" dirty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268760"/>
            <a:ext cx="6663339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739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国内外大赛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81200" y="3969061"/>
            <a:ext cx="86049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dirty="0"/>
              <a:t>Google Code Jam </a:t>
            </a:r>
            <a:r>
              <a:rPr lang="zh-CN" altLang="fr-FR" dirty="0"/>
              <a:t>编程大赛</a:t>
            </a:r>
            <a:r>
              <a:rPr lang="fr-FR" altLang="zh-CN" dirty="0"/>
              <a:t>:http://community.topcoder.com/pl/?module=Static&amp;d1=gccj05&amp;d2=EN_overview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7" y="1484784"/>
            <a:ext cx="8204429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0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国内外大赛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81200" y="5265204"/>
            <a:ext cx="8604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Google</a:t>
            </a:r>
            <a:r>
              <a:rPr lang="zh-CN" altLang="zh-CN" dirty="0"/>
              <a:t>全国大学生移动互联网挑战赛</a:t>
            </a:r>
            <a:r>
              <a:rPr lang="fr-FR" altLang="zh-CN" dirty="0"/>
              <a:t>http://www.google.cn/university/androidchallenge/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589" y="1124744"/>
            <a:ext cx="6952639" cy="386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0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81200" y="274638"/>
            <a:ext cx="8229600" cy="86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659396" y="1285876"/>
            <a:ext cx="770485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个人介绍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课程意义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课程介绍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参考资料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学习路线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0530354"/>
      </p:ext>
    </p:extLst>
  </p:cSld>
  <p:clrMapOvr>
    <a:masterClrMapping/>
  </p:clrMapOvr>
  <p:transition spd="slow" advTm="2347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351585" y="3068960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>
                <a:solidFill>
                  <a:srgbClr val="C00000"/>
                </a:solidFill>
                <a:ea typeface="宋体" pitchFamily="2" charset="-122"/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81200" y="274638"/>
            <a:ext cx="8229600" cy="86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讲授思路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587388" y="1285876"/>
            <a:ext cx="799288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个人介绍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课程意义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课程介绍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参考资料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学习路线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2347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92313" y="188913"/>
            <a:ext cx="8229600" cy="86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个人介绍</a:t>
            </a:r>
          </a:p>
        </p:txBody>
      </p:sp>
      <p:sp>
        <p:nvSpPr>
          <p:cNvPr id="17411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695400" y="1285876"/>
            <a:ext cx="95154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 dirty="0"/>
              <a:t>Name</a:t>
            </a:r>
            <a:r>
              <a:rPr lang="zh-CN" altLang="en-US" sz="2400" dirty="0" smtClean="0"/>
              <a:t>：李玮玮</a:t>
            </a:r>
            <a:endParaRPr lang="en-US" altLang="zh-CN" sz="2400" dirty="0" smtClean="0"/>
          </a:p>
          <a:p>
            <a:r>
              <a:rPr lang="en-US" altLang="zh-CN" sz="2400" dirty="0" smtClean="0"/>
              <a:t>Phone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15032667501</a:t>
            </a:r>
            <a:endParaRPr lang="en-US" altLang="zh-CN" sz="2400" dirty="0" smtClean="0"/>
          </a:p>
          <a:p>
            <a:r>
              <a:rPr lang="en-US" altLang="zh-CN" sz="2400" dirty="0" smtClean="0"/>
              <a:t>QQ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273429028</a:t>
            </a:r>
            <a:endParaRPr lang="en-US" altLang="zh-CN" sz="2400" dirty="0"/>
          </a:p>
          <a:p>
            <a:r>
              <a:rPr lang="en-US" altLang="zh-CN" sz="2400" dirty="0"/>
              <a:t>Mail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273429028@qq.com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372" y="1160749"/>
            <a:ext cx="11139028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为什么学习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Java</a:t>
            </a:r>
            <a:r>
              <a:rPr lang="zh-CN" altLang="en-US" dirty="0" smtClean="0"/>
              <a:t>开发人员需求缺口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764" y="1160749"/>
            <a:ext cx="7092788" cy="56838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72" y="1736812"/>
            <a:ext cx="7410831" cy="496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6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为什么学习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Java</a:t>
            </a:r>
            <a:r>
              <a:rPr lang="zh-CN" altLang="en-US" dirty="0" smtClean="0"/>
              <a:t>开发人员需求</a:t>
            </a:r>
            <a:r>
              <a:rPr lang="zh-CN" altLang="en-US" dirty="0" smtClean="0"/>
              <a:t>缺口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82" y="1187972"/>
            <a:ext cx="5694718" cy="52494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331" y="1160749"/>
            <a:ext cx="4635738" cy="562638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852084" y="3973943"/>
            <a:ext cx="42049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5"/>
              </a:rPr>
              <a:t>TIOBE 2017</a:t>
            </a:r>
            <a:r>
              <a:rPr lang="zh-CN" altLang="en-US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5"/>
              </a:rPr>
              <a:t>年</a:t>
            </a:r>
            <a:r>
              <a:rPr lang="en-US" altLang="zh-CN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5"/>
              </a:rPr>
              <a:t>12</a:t>
            </a:r>
            <a:r>
              <a:rPr lang="zh-CN" altLang="en-US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5"/>
              </a:rPr>
              <a:t>月编程语言排行榜</a:t>
            </a:r>
            <a:endParaRPr lang="zh-CN" altLang="en-US" b="0" i="0" dirty="0">
              <a:solidFill>
                <a:srgbClr val="555555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981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上课时间及授课方式</a:t>
            </a:r>
          </a:p>
          <a:p>
            <a:pPr lvl="1">
              <a:lnSpc>
                <a:spcPct val="150000"/>
              </a:lnSpc>
            </a:pPr>
            <a:r>
              <a:rPr lang="zh-CN" altLang="zh-CN" dirty="0"/>
              <a:t>授课时间</a:t>
            </a:r>
            <a:r>
              <a:rPr lang="zh-CN" altLang="zh-CN" dirty="0" smtClean="0"/>
              <a:t>共</a:t>
            </a:r>
            <a:r>
              <a:rPr lang="en-US" altLang="zh-CN" dirty="0" smtClean="0"/>
              <a:t>17</a:t>
            </a:r>
            <a:r>
              <a:rPr lang="zh-CN" altLang="zh-CN" dirty="0" smtClean="0"/>
              <a:t>周</a:t>
            </a:r>
            <a:r>
              <a:rPr lang="zh-CN" altLang="zh-CN" dirty="0"/>
              <a:t>，</a:t>
            </a:r>
            <a:r>
              <a:rPr lang="zh-CN" altLang="zh-CN" dirty="0" smtClean="0"/>
              <a:t>每</a:t>
            </a:r>
            <a:r>
              <a:rPr lang="zh-CN" altLang="en-US" dirty="0" smtClean="0"/>
              <a:t>周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学分</a:t>
            </a:r>
            <a:r>
              <a:rPr lang="en-US" altLang="zh-CN" dirty="0" smtClean="0"/>
              <a:t>3</a:t>
            </a:r>
            <a:r>
              <a:rPr lang="zh-CN" altLang="en-US" dirty="0" smtClean="0"/>
              <a:t>学分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考核方式</a:t>
            </a:r>
          </a:p>
          <a:p>
            <a:pPr lvl="1">
              <a:lnSpc>
                <a:spcPct val="150000"/>
              </a:lnSpc>
            </a:pPr>
            <a:r>
              <a:rPr lang="zh-CN" altLang="zh-CN" dirty="0"/>
              <a:t>平时</a:t>
            </a:r>
            <a:r>
              <a:rPr lang="zh-CN" altLang="zh-CN" dirty="0" smtClean="0"/>
              <a:t>成绩</a:t>
            </a:r>
            <a:r>
              <a:rPr lang="en-US" altLang="zh-CN" dirty="0" smtClean="0"/>
              <a:t>40</a:t>
            </a:r>
            <a:r>
              <a:rPr lang="zh-CN" altLang="zh-CN" dirty="0" smtClean="0"/>
              <a:t>分</a:t>
            </a:r>
            <a:r>
              <a:rPr lang="zh-CN" altLang="zh-CN" dirty="0"/>
              <a:t>（作业、综合表现、测试）</a:t>
            </a:r>
          </a:p>
          <a:p>
            <a:pPr lvl="1">
              <a:lnSpc>
                <a:spcPct val="150000"/>
              </a:lnSpc>
            </a:pPr>
            <a:r>
              <a:rPr lang="zh-CN" altLang="zh-CN" dirty="0"/>
              <a:t>期末考试</a:t>
            </a:r>
            <a:r>
              <a:rPr lang="zh-CN" altLang="zh-CN" dirty="0" smtClean="0"/>
              <a:t>成绩</a:t>
            </a:r>
            <a:r>
              <a:rPr lang="en-US" altLang="zh-CN" dirty="0" smtClean="0"/>
              <a:t>60</a:t>
            </a:r>
            <a:r>
              <a:rPr lang="zh-CN" altLang="en-US" dirty="0" smtClean="0"/>
              <a:t>分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8858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691305"/>
              </p:ext>
            </p:extLst>
          </p:nvPr>
        </p:nvGraphicFramePr>
        <p:xfrm>
          <a:off x="1775520" y="1772816"/>
          <a:ext cx="3564396" cy="40741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6124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519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章节内容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课时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Java</a:t>
                      </a: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概述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6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Java</a:t>
                      </a: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基础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6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数组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类和对象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类的封装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类的继承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6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多态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包装器类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内部类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6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枚举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258659"/>
              </p:ext>
            </p:extLst>
          </p:nvPr>
        </p:nvGraphicFramePr>
        <p:xfrm>
          <a:off x="6168008" y="1772816"/>
          <a:ext cx="3888432" cy="403244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412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761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736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章节内容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课时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246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异常和断言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6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246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容器和泛型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246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流和文件操作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r>
                        <a:rPr lang="zh-CN" sz="16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246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字符串解析和日期格式化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6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246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线程和多线程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246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网络编程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r>
                        <a:rPr lang="zh-CN" sz="16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246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反射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246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JDBC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246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课程设计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r>
                        <a:rPr lang="zh-CN" sz="16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1288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190866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35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95600" y="4964725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hlinkClick r:id="rId2"/>
              </a:rPr>
              <a:t>http://tool.oschina.net/apidocs/apidoc?api=jdk-zh</a:t>
            </a:r>
            <a:endParaRPr lang="en-US" altLang="zh-CN" sz="2400" dirty="0"/>
          </a:p>
          <a:p>
            <a:r>
              <a:rPr lang="en-US" altLang="zh-CN" sz="2400" dirty="0">
                <a:hlinkClick r:id="rId3"/>
              </a:rPr>
              <a:t>http://tool.oschina.net/apidocs/apidoc?api=jdk_7u4</a:t>
            </a:r>
            <a:endParaRPr lang="en-US" altLang="zh-CN" sz="2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407" y="1618068"/>
            <a:ext cx="2079837" cy="285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790" y="1618068"/>
            <a:ext cx="2067855" cy="285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3166" y="1518846"/>
            <a:ext cx="2067990" cy="29542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7332" y="1447776"/>
            <a:ext cx="2307160" cy="302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3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学习路线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1232756"/>
            <a:ext cx="7796340" cy="550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1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272</Words>
  <Application>Microsoft Office PowerPoint</Application>
  <PresentationFormat>宽屏</PresentationFormat>
  <Paragraphs>96</Paragraphs>
  <Slides>17</Slides>
  <Notes>3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Microsoft Yahei</vt:lpstr>
      <vt:lpstr>华文新魏</vt:lpstr>
      <vt:lpstr>宋体</vt:lpstr>
      <vt:lpstr>微软雅黑</vt:lpstr>
      <vt:lpstr>Arial</vt:lpstr>
      <vt:lpstr>Calibri</vt:lpstr>
      <vt:lpstr>Times New Roman</vt:lpstr>
      <vt:lpstr>Default Design</vt:lpstr>
      <vt:lpstr>JavaSE 课程简介 </vt:lpstr>
      <vt:lpstr>讲授思路</vt:lpstr>
      <vt:lpstr>个人介绍</vt:lpstr>
      <vt:lpstr>课程意义</vt:lpstr>
      <vt:lpstr>课程意义</vt:lpstr>
      <vt:lpstr>课程介绍</vt:lpstr>
      <vt:lpstr>课程介绍</vt:lpstr>
      <vt:lpstr>参考资料</vt:lpstr>
      <vt:lpstr>学习路线</vt:lpstr>
      <vt:lpstr>学习路线</vt:lpstr>
      <vt:lpstr>国内外大赛</vt:lpstr>
      <vt:lpstr>国内外大赛</vt:lpstr>
      <vt:lpstr>国内外大赛</vt:lpstr>
      <vt:lpstr>国内外大赛</vt:lpstr>
      <vt:lpstr>国内外大赛</vt:lpstr>
      <vt:lpstr>总结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课程简介 </dc:title>
  <dc:creator>adice</dc:creator>
  <cp:lastModifiedBy>李玮玮</cp:lastModifiedBy>
  <cp:revision>108</cp:revision>
  <dcterms:modified xsi:type="dcterms:W3CDTF">2018-03-04T09:11:12Z</dcterms:modified>
</cp:coreProperties>
</file>