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75" r:id="rId3"/>
    <p:sldId id="451" r:id="rId4"/>
    <p:sldId id="441" r:id="rId5"/>
    <p:sldId id="442" r:id="rId6"/>
    <p:sldId id="443" r:id="rId7"/>
    <p:sldId id="445" r:id="rId8"/>
    <p:sldId id="444" r:id="rId9"/>
    <p:sldId id="490" r:id="rId10"/>
    <p:sldId id="453" r:id="rId11"/>
    <p:sldId id="454" r:id="rId12"/>
    <p:sldId id="455" r:id="rId13"/>
    <p:sldId id="456" r:id="rId14"/>
    <p:sldId id="457" r:id="rId15"/>
    <p:sldId id="489" r:id="rId16"/>
    <p:sldId id="458" r:id="rId17"/>
    <p:sldId id="459" r:id="rId18"/>
    <p:sldId id="460" r:id="rId19"/>
    <p:sldId id="461" r:id="rId20"/>
    <p:sldId id="462" r:id="rId21"/>
    <p:sldId id="447" r:id="rId22"/>
    <p:sldId id="446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475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8" r:id="rId45"/>
    <p:sldId id="486" r:id="rId46"/>
    <p:sldId id="487" r:id="rId47"/>
    <p:sldId id="438" r:id="rId48"/>
    <p:sldId id="440" r:id="rId49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78278" autoAdjust="0"/>
  </p:normalViewPr>
  <p:slideViewPr>
    <p:cSldViewPr>
      <p:cViewPr varScale="1">
        <p:scale>
          <a:sx n="70" d="100"/>
          <a:sy n="70" d="100"/>
        </p:scale>
        <p:origin x="52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 smtClean="0"/>
              <a:t>Click to edit Master text styles</a:t>
            </a:r>
          </a:p>
          <a:p>
            <a:pPr lvl="1"/>
            <a:r>
              <a:rPr lang="pt-PT" noProof="0" smtClean="0"/>
              <a:t>Second level</a:t>
            </a:r>
          </a:p>
          <a:p>
            <a:pPr lvl="2"/>
            <a:r>
              <a:rPr lang="pt-PT" noProof="0" smtClean="0"/>
              <a:t>Third level</a:t>
            </a:r>
          </a:p>
          <a:p>
            <a:pPr lvl="3"/>
            <a:r>
              <a:rPr lang="pt-PT" noProof="0" smtClean="0"/>
              <a:t>Fourth level</a:t>
            </a:r>
          </a:p>
          <a:p>
            <a:pPr lvl="4"/>
            <a:r>
              <a:rPr lang="pt-PT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当我们运行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at.assertMe(true)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得时候，由于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boo?true:false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相当于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true;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因此没有任何问题，程序往下执行打印出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true condition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，但是执行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at.assertMe(false)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的时候相当于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 false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，这个时候解释器就会抛出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了，程序就终止了。大家必须清楚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AssertionError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是继承自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Error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得，因此你可以不再程序中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它的，当然你也可以在程序中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catch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它然后程序可以继续执行。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6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不要用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来检查方法操作的返回值来判定方法操作的结果  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例如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这样看起来似乎没有问题 但是想想假如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被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disable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呢，那样他就不会被执行了 所以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removeAll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操作就没有被执行  可以这样代替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boolean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boo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list.removeAl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assert boo;</a:t>
            </a:r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4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16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2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24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122765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28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670953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721F3A-D631-43CB-AA2E-A2AC279AD1E4}" type="slidenum">
              <a:rPr lang="pt-PT" altLang="zh-CN" smtClean="0"/>
              <a:pPr>
                <a:defRPr/>
              </a:pPr>
              <a:t>29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88414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3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r>
              <a:rPr lang="en-US" altLang="zh-CN" dirty="0" smtClean="0"/>
              <a:t>http://www.blogjava.net/liulu/archive/2006/10/24/77005.html</a:t>
            </a:r>
          </a:p>
          <a:p>
            <a:r>
              <a:rPr lang="en-US" altLang="zh-CN" dirty="0" smtClean="0"/>
              <a:t>http://www.knowsky.com/363083.html</a:t>
            </a:r>
          </a:p>
          <a:p>
            <a:r>
              <a:rPr lang="zh-CN" altLang="en-US" dirty="0" smtClean="0"/>
              <a:t>断言在默认情况下是关闭的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要在编译时启用断言，要在编译时启用断言，需要使用</a:t>
            </a:r>
            <a:r>
              <a:rPr lang="en-US" dirty="0" smtClean="0"/>
              <a:t>source1.4</a:t>
            </a:r>
            <a:r>
              <a:rPr lang="zh-CN" altLang="en-US" dirty="0" smtClean="0"/>
              <a:t>标记 既</a:t>
            </a:r>
            <a:r>
              <a:rPr lang="en-US" dirty="0" err="1" smtClean="0"/>
              <a:t>javac</a:t>
            </a:r>
            <a:r>
              <a:rPr lang="en-US" dirty="0" smtClean="0"/>
              <a:t> source1.4 Test.java </a:t>
            </a:r>
          </a:p>
          <a:p>
            <a:pPr lvl="1"/>
            <a:r>
              <a:rPr lang="zh-CN" altLang="en-US" dirty="0" smtClean="0"/>
              <a:t>在运行时启用断言验证假设须用到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-ea</a:t>
            </a:r>
          </a:p>
          <a:p>
            <a:pPr lvl="1"/>
            <a:r>
              <a:rPr lang="zh-CN" altLang="en-US" dirty="0" smtClean="0"/>
              <a:t>要在系统类中启用和禁用断言可以使用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esa</a:t>
            </a:r>
            <a:r>
              <a:rPr lang="en-US" altLang="zh-CN" dirty="0" smtClean="0"/>
              <a:t> </a:t>
            </a:r>
            <a:r>
              <a:rPr lang="zh-CN" altLang="en-US" dirty="0" smtClean="0"/>
              <a:t>和 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dsa</a:t>
            </a:r>
            <a:r>
              <a:rPr lang="zh-CN" altLang="en-US" dirty="0" smtClean="0"/>
              <a:t>参数</a:t>
            </a:r>
            <a:endParaRPr lang="en-US" dirty="0" smtClean="0"/>
          </a:p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31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967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03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01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0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9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第十一章  异常和断言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Java</a:t>
            </a:r>
            <a:r>
              <a:rPr lang="zh-CN" altLang="en-US" dirty="0" smtClean="0"/>
              <a:t>可以灵活的处理异常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捕获异常（</a:t>
            </a:r>
            <a:r>
              <a:rPr lang="en-US" altLang="zh-CN" dirty="0" smtClean="0"/>
              <a:t>try—catch—finally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若当前方法有能力处理异常，就捕获并处理它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抛出异常（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若当前方法没有能力处理异常，则只需抛出异常，交由方法调用者来处理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捕获异常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捕获异常</a:t>
            </a:r>
            <a:r>
              <a:rPr lang="en-US" altLang="zh-CN" dirty="0" smtClean="0"/>
              <a:t>	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try 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接受监视的程序块</a:t>
            </a:r>
            <a:r>
              <a:rPr lang="en-US" dirty="0" smtClean="0"/>
              <a:t>,</a:t>
            </a:r>
            <a:r>
              <a:rPr lang="zh-CN" altLang="en-US" dirty="0" smtClean="0"/>
              <a:t>在此区域内发生的异常</a:t>
            </a:r>
            <a:r>
              <a:rPr lang="en-US" dirty="0" smtClean="0"/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  //</a:t>
            </a:r>
            <a:r>
              <a:rPr lang="zh-CN" altLang="en-US" dirty="0" smtClean="0"/>
              <a:t>由</a:t>
            </a:r>
            <a:r>
              <a:rPr lang="en-US" dirty="0" smtClean="0"/>
              <a:t>catch</a:t>
            </a:r>
            <a:r>
              <a:rPr lang="zh-CN" altLang="en-US" dirty="0" smtClean="0"/>
              <a:t>中指定的程序处理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}catch(</a:t>
            </a:r>
            <a:r>
              <a:rPr lang="zh-CN" altLang="en-US" dirty="0" smtClean="0"/>
              <a:t>要处理的异常种类和标识符</a:t>
            </a:r>
            <a:r>
              <a:rPr lang="en-US" dirty="0" smtClean="0"/>
              <a:t>) {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</a:t>
            </a:r>
            <a:r>
              <a:rPr lang="en-US" dirty="0" smtClean="0"/>
              <a:t>//</a:t>
            </a:r>
            <a:r>
              <a:rPr lang="zh-CN" altLang="en-US" dirty="0" smtClean="0"/>
              <a:t>处理异常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647728" y="5085184"/>
            <a:ext cx="5317481" cy="1754326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eaLnBrk="0" hangingPunct="0">
              <a:spcBef>
                <a:spcPct val="20000"/>
              </a:spcBef>
              <a:buFont typeface="Arial" charset="0"/>
              <a:defRPr kern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>
              <a:buFont typeface="Arial" charset="0"/>
            </a:lvl2pPr>
            <a:lvl3pPr>
              <a:buFont typeface="Arial" charset="0"/>
            </a:lvl3pPr>
            <a:lvl4pPr>
              <a:buFont typeface="Arial" charset="0"/>
            </a:lvl4pPr>
            <a:lvl5pPr>
              <a:buFont typeface="Arial" charset="0"/>
            </a:lvl5pPr>
          </a:lstStyle>
          <a:p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r>
              <a:rPr lang="en-US" dirty="0"/>
              <a:t>} catch (</a:t>
            </a:r>
            <a:r>
              <a:rPr lang="en-US" dirty="0" err="1"/>
              <a:t>ClassNotFoundException</a:t>
            </a:r>
            <a:r>
              <a:rPr lang="en-US" dirty="0"/>
              <a:t> e) { </a:t>
            </a:r>
          </a:p>
          <a:p>
            <a:r>
              <a:rPr lang="en-US" dirty="0"/>
              <a:t>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6278" y="1170612"/>
            <a:ext cx="2865736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语句一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}catch(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异常处理语句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其他语句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143672" y="154372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 bwMode="auto">
          <a:xfrm>
            <a:off x="3287688" y="3451934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071664" y="4784082"/>
            <a:ext cx="0" cy="176419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/>
          <p:cNvSpPr/>
          <p:nvPr/>
        </p:nvSpPr>
        <p:spPr bwMode="auto">
          <a:xfrm>
            <a:off x="4007768" y="2875870"/>
            <a:ext cx="2160240" cy="936104"/>
          </a:xfrm>
          <a:prstGeom prst="wedgeRoundRectCallout">
            <a:avLst>
              <a:gd name="adj1" fmla="val -75390"/>
              <a:gd name="adj2" fmla="val 57461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没有异常，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catch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语句被忽略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816080" y="1124744"/>
            <a:ext cx="3169483" cy="55707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</a:rPr>
              <a:t>try{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语句一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语句二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语句三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}catch(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异常处理语句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其他语句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       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          .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dirty="0" smtClean="0"/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21467" y="1353406"/>
            <a:ext cx="14844" cy="79720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 bwMode="auto">
          <a:xfrm>
            <a:off x="9337491" y="3406066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9697531" y="3757722"/>
            <a:ext cx="0" cy="2744688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圆角矩形标注 12"/>
          <p:cNvSpPr/>
          <p:nvPr/>
        </p:nvSpPr>
        <p:spPr bwMode="auto">
          <a:xfrm>
            <a:off x="10128448" y="3482760"/>
            <a:ext cx="1327920" cy="936104"/>
          </a:xfrm>
          <a:prstGeom prst="wedgeRoundRectCallout">
            <a:avLst>
              <a:gd name="adj1" fmla="val -77832"/>
              <a:gd name="adj2" fmla="val -15800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捕获异常并处理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9337491" y="1909681"/>
            <a:ext cx="1440160" cy="481862"/>
          </a:xfrm>
          <a:prstGeom prst="wedgeRoundRectCallout">
            <a:avLst>
              <a:gd name="adj1" fmla="val -95657"/>
              <a:gd name="adj2" fmla="val 197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出现异常</a:t>
            </a:r>
          </a:p>
        </p:txBody>
      </p:sp>
      <p:sp>
        <p:nvSpPr>
          <p:cNvPr id="15" name="右大括号 14"/>
          <p:cNvSpPr/>
          <p:nvPr/>
        </p:nvSpPr>
        <p:spPr bwMode="auto">
          <a:xfrm>
            <a:off x="8553357" y="2326613"/>
            <a:ext cx="157808" cy="1008112"/>
          </a:xfrm>
          <a:prstGeom prst="rightBrac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A5002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9552384" y="2610145"/>
            <a:ext cx="1876915" cy="544746"/>
          </a:xfrm>
          <a:prstGeom prst="wedgeRoundRectCallout">
            <a:avLst>
              <a:gd name="adj1" fmla="val -90042"/>
              <a:gd name="adj2" fmla="val 1106"/>
              <a:gd name="adj3" fmla="val 16667"/>
            </a:avLst>
          </a:prstGeom>
          <a:solidFill>
            <a:srgbClr val="D9D4F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34" charset="0"/>
                <a:ea typeface="宋体" pitchFamily="2" charset="-122"/>
              </a:rPr>
              <a:t>语句块被忽略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处理流程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语句块中没有抛出任何异常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程序会跳过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语句块中抛出了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子句中说明的异常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程序跳过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语句块中的其余代码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程序执行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子句中的异常处理代码</a:t>
            </a:r>
            <a:endParaRPr lang="zh-CN" altLang="en-US" dirty="0"/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667824"/>
              </p:ext>
            </p:extLst>
          </p:nvPr>
        </p:nvGraphicFramePr>
        <p:xfrm>
          <a:off x="1919536" y="3861048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Microsoft ClipArt Gallery" r:id="rId3" imgW="4714560" imgH="4806720" progId="">
                  <p:embed/>
                </p:oleObj>
              </mc:Choice>
              <mc:Fallback>
                <p:oleObj name="Microsoft ClipArt Gallery" r:id="rId3" imgW="4714560" imgH="4806720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861048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一段代码可能会生成多个异常。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当引发异常时，会按顺序来查看每个 </a:t>
            </a:r>
            <a:r>
              <a:rPr lang="en-US" dirty="0" smtClean="0"/>
              <a:t>catch </a:t>
            </a:r>
            <a:r>
              <a:rPr lang="zh-CN" altLang="en-US" dirty="0" smtClean="0"/>
              <a:t>语句，并执行第一个类型与异常类型匹配的语句。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执行其中的一条 </a:t>
            </a:r>
            <a:r>
              <a:rPr lang="en-US" dirty="0" smtClean="0"/>
              <a:t>catch </a:t>
            </a:r>
            <a:r>
              <a:rPr lang="zh-CN" altLang="en-US" dirty="0" smtClean="0"/>
              <a:t>语句之后，其他的 </a:t>
            </a:r>
            <a:r>
              <a:rPr lang="en-US" dirty="0" smtClean="0"/>
              <a:t>catch </a:t>
            </a:r>
            <a:r>
              <a:rPr lang="zh-CN" altLang="en-US" dirty="0" smtClean="0"/>
              <a:t>语句将被忽略。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使用多重 </a:t>
            </a:r>
            <a:r>
              <a:rPr lang="en-US" dirty="0" smtClean="0"/>
              <a:t>catch </a:t>
            </a:r>
            <a:r>
              <a:rPr lang="zh-CN" altLang="en-US" dirty="0" smtClean="0"/>
              <a:t>语句时，异常子类一定要位于异常父类之前。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15680" y="3960440"/>
            <a:ext cx="6008688" cy="270892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…….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ArrayIndexOutOfBoundsException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catch(Exception e)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……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多重异常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可以捕获多个异常。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多个异常类型之间用“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”分隔开。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个异常类型的标识符。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多</a:t>
            </a:r>
            <a:r>
              <a:rPr lang="zh-CN" altLang="en-US" dirty="0" smtClean="0"/>
              <a:t>个异常类型之间不存在父子继承关系。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1464" y="3645025"/>
            <a:ext cx="8334672" cy="2520279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try {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a / b;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("try block");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 catch (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IndexOutOfBoundsException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|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ArithmeticException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e1) {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      </a:t>
            </a:r>
            <a:r>
              <a:rPr lang="en-US" kern="0" dirty="0" err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System.out.println</a:t>
            </a:r>
            <a:r>
              <a:rPr 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("</a:t>
            </a:r>
            <a:r>
              <a:rPr lang="zh-CN" altLang="en-US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发生异常，请处理该异常！</a:t>
            </a: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");</a:t>
            </a:r>
          </a:p>
          <a:p>
            <a:pPr eaLnBrk="0" hangingPunct="0">
              <a:spcBef>
                <a:spcPct val="20000"/>
              </a:spcBef>
              <a:buFont typeface="Arial" charset="0"/>
            </a:pPr>
            <a:r>
              <a:rPr lang="en-US" altLang="zh-CN" kern="0" dirty="0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}</a:t>
            </a:r>
            <a:endParaRPr lang="en-US" kern="0" dirty="0">
              <a:solidFill>
                <a:schemeClr val="tx1"/>
              </a:solidFill>
              <a:latin typeface="微软雅黑" pitchFamily="34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440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</a:t>
            </a:r>
            <a:r>
              <a:rPr lang="zh-CN" altLang="en-US" smtClean="0"/>
              <a:t>、</a:t>
            </a:r>
            <a:r>
              <a:rPr lang="en-US" altLang="zh-CN" smtClean="0"/>
              <a:t>catch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语句块只能有一个，而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语句块可以有任意多个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语句块紧跟在</a:t>
            </a:r>
            <a:r>
              <a:rPr lang="en-US" altLang="zh-CN" dirty="0" smtClean="0"/>
              <a:t>try</a:t>
            </a:r>
            <a:r>
              <a:rPr lang="zh-CN" altLang="en-US" dirty="0" smtClean="0"/>
              <a:t>语句块之后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建议对捕获的异常做适当的处理，而不仅仅是打印异常信息</a:t>
            </a:r>
            <a:endParaRPr lang="zh-CN" altLang="en-US" dirty="0"/>
          </a:p>
        </p:txBody>
      </p:sp>
      <p:pic>
        <p:nvPicPr>
          <p:cNvPr id="9" name="Picture 3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4224165"/>
            <a:ext cx="3816424" cy="253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</a:t>
            </a:r>
            <a:r>
              <a:rPr lang="zh-CN" altLang="en-US" dirty="0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finally</a:t>
            </a:r>
            <a:r>
              <a:rPr lang="zh-CN" altLang="en-US" dirty="0" smtClean="0"/>
              <a:t>语句定义一个总是被执行的代码块，而不考虑是否出现异常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无论</a:t>
            </a: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是否执行，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必定执行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语句块的特殊情况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在执行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之前首先执行了“</a:t>
            </a:r>
            <a:r>
              <a:rPr lang="en-US" altLang="zh-CN" dirty="0" err="1" smtClean="0"/>
              <a:t>System.exit</a:t>
            </a:r>
            <a:r>
              <a:rPr lang="en-US" altLang="zh-CN" dirty="0" smtClean="0"/>
              <a:t>(0);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finally</a:t>
            </a:r>
            <a:r>
              <a:rPr lang="zh-CN" altLang="en-US" dirty="0" smtClean="0"/>
              <a:t>语句块典型应用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回收资源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finally</a:t>
            </a:r>
            <a:r>
              <a:rPr lang="zh-CN" altLang="en-US" smtClean="0"/>
              <a:t>语句块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56972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语法结构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try{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}catch(Exception e){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……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finally{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	//</a:t>
            </a:r>
            <a:r>
              <a:rPr lang="zh-CN" altLang="en-US" dirty="0" smtClean="0"/>
              <a:t>资源回收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ExceptionFinallyDemo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51584" y="1584176"/>
            <a:ext cx="7272808" cy="530120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tx1"/>
                </a:solidFill>
              </a:rPr>
              <a:t>args</a:t>
            </a:r>
            <a:r>
              <a:rPr lang="en-US" altLang="zh-CN" dirty="0">
                <a:solidFill>
                  <a:schemeClr val="tx1"/>
                </a:solidFill>
              </a:rPr>
              <a:t>)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test(10,5));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("return value of test(): " + test(10,0));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}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public static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test(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0; 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("the previous statement of 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 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 = a / b;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("try block");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}catch(Exception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发生异常，请处理该异常！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}finally {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dirty="0" err="1">
                <a:solidFill>
                  <a:schemeClr val="tx1"/>
                </a:solidFill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</a:rPr>
              <a:t>("finally block,</a:t>
            </a:r>
            <a:r>
              <a:rPr lang="zh-CN" altLang="en-US" dirty="0">
                <a:solidFill>
                  <a:schemeClr val="tx1"/>
                </a:solidFill>
              </a:rPr>
              <a:t>系统资源被释放！</a:t>
            </a:r>
            <a:r>
              <a:rPr lang="en-US" altLang="zh-CN" dirty="0">
                <a:solidFill>
                  <a:schemeClr val="tx1"/>
                </a:solidFill>
              </a:rPr>
              <a:t>"); </a:t>
            </a:r>
          </a:p>
          <a:p>
            <a:pPr marL="342900" indent="-342900" eaLnBrk="0" hangingPunct="0">
              <a:buFont typeface="Arial" charset="0"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return </a:t>
            </a:r>
            <a:r>
              <a:rPr lang="en-US" altLang="zh-CN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815069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异常概述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异常处理机制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自定义异常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try-catch-finally</a:t>
            </a:r>
            <a:r>
              <a:rPr lang="zh-CN" altLang="en-US" smtClean="0"/>
              <a:t>使用注意事项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finally</a:t>
            </a:r>
            <a:r>
              <a:rPr lang="zh-CN" altLang="en-US" dirty="0" smtClean="0"/>
              <a:t>通常结合使用，需要注意以下事项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 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时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必须紧跟 </a:t>
            </a:r>
            <a:r>
              <a:rPr lang="en-US" altLang="zh-CN" dirty="0" smtClean="0"/>
              <a:t>try</a:t>
            </a:r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catch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不能同时省略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try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catch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finally </a:t>
            </a:r>
            <a:r>
              <a:rPr lang="zh-CN" altLang="en-US" dirty="0" smtClean="0"/>
              <a:t>语句块之间不能插入任何代码（注释除外）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783632" y="2276872"/>
            <a:ext cx="5562600" cy="31683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//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受监视的代码块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这里是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语句块</a:t>
            </a:r>
            <a:endParaRPr 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finally {</a:t>
            </a: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无论是否异常总会执行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”);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</a:pPr>
            <a:r>
              <a:rPr 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判断除数为</a:t>
            </a:r>
            <a:r>
              <a:rPr lang="en-US" altLang="zh-CN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分支结构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异常处理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DivisionZeroExceptionDemo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99656" y="1124744"/>
            <a:ext cx="5976664" cy="23042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if</a:t>
            </a:r>
            <a:r>
              <a:rPr lang="en-US" dirty="0">
                <a:solidFill>
                  <a:schemeClr val="tx1"/>
                </a:solidFill>
              </a:rPr>
              <a:t>(b == 0){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(“ERROR: </a:t>
            </a:r>
            <a:r>
              <a:rPr lang="zh-CN" altLang="en-US" dirty="0">
                <a:solidFill>
                  <a:schemeClr val="tx1"/>
                </a:solidFill>
              </a:rPr>
              <a:t>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”);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}</a:t>
            </a:r>
            <a:r>
              <a:rPr lang="en-US" altLang="zh-CN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(“</a:t>
            </a:r>
            <a:r>
              <a:rPr lang="en-US" altLang="zh-CN" dirty="0">
                <a:solidFill>
                  <a:schemeClr val="tx1"/>
                </a:solidFill>
              </a:rPr>
              <a:t>result: </a:t>
            </a:r>
            <a:r>
              <a:rPr lang="en-US" dirty="0">
                <a:solidFill>
                  <a:schemeClr val="tx1"/>
                </a:solidFill>
              </a:rPr>
              <a:t>”+</a:t>
            </a:r>
            <a:r>
              <a:rPr lang="en-US" altLang="zh-CN" dirty="0">
                <a:solidFill>
                  <a:schemeClr val="tx1"/>
                </a:solidFill>
              </a:rPr>
              <a:t> a/b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}    </a:t>
            </a:r>
          </a:p>
          <a:p>
            <a:pPr marL="342900" indent="-342900" eaLnBrk="0" hangingPunct="0">
              <a:buFont typeface="Arial" charset="0"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125688" y="4509120"/>
            <a:ext cx="5562600" cy="223224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void division(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a,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b){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try{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(a/b);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}catch(</a:t>
            </a:r>
            <a:r>
              <a:rPr lang="en-US" altLang="zh-CN" dirty="0" err="1">
                <a:solidFill>
                  <a:schemeClr val="tx1"/>
                </a:solidFill>
              </a:rPr>
              <a:t>ArithmeticException</a:t>
            </a:r>
            <a:r>
              <a:rPr lang="en-US" altLang="zh-CN" dirty="0">
                <a:solidFill>
                  <a:schemeClr val="tx1"/>
                </a:solidFill>
              </a:rPr>
              <a:t> e){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>
                <a:solidFill>
                  <a:schemeClr val="tx1"/>
                </a:solidFill>
              </a:rPr>
              <a:t>System.out.print</a:t>
            </a:r>
            <a:r>
              <a:rPr lang="en-US" altLang="zh-CN" dirty="0">
                <a:solidFill>
                  <a:schemeClr val="tx1"/>
                </a:solidFill>
              </a:rPr>
              <a:t>("ERROR</a:t>
            </a:r>
            <a:r>
              <a:rPr lang="zh-CN" altLang="en-US" dirty="0">
                <a:solidFill>
                  <a:schemeClr val="tx1"/>
                </a:solidFill>
              </a:rPr>
              <a:t>：除数为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pPr marL="342900" indent="-342900" eaLnBrk="0" hangingPunct="0">
              <a:buFont typeface="Arial" charset="0"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采用异常类表示异常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把异常情况表示成异常类，可以充分发挥类的可扩展和可重用的优势。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异常流程的代码和正常流程的代码分离，提高了程序的可读性，简化了程序的结构。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可以灵活的处理异常，如果当前方法有能力处理异常，就捕获并处理它，否则只需抛出异常，交由方法调用者来处理。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异常处理机制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捕获异常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991544" y="1340769"/>
            <a:ext cx="7272808" cy="384720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</a:lstStyle>
          <a:p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en-US" dirty="0" err="1">
                <a:solidFill>
                  <a:schemeClr val="tx1"/>
                </a:solidFill>
              </a:rPr>
              <a:t>doA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a) throws Exception1,Exception3{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try{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     ......</a:t>
            </a:r>
          </a:p>
          <a:p>
            <a:r>
              <a:rPr lang="en-US" dirty="0">
                <a:solidFill>
                  <a:schemeClr val="tx1"/>
                </a:solidFill>
              </a:rPr>
              <a:t>      }catch(Exception1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e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}catch(Exception2 e){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zh-CN" altLang="en-US" dirty="0">
                <a:solidFill>
                  <a:schemeClr val="tx1"/>
                </a:solidFill>
              </a:rPr>
              <a:t>出错了！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}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  </a:t>
            </a:r>
            <a:r>
              <a:rPr lang="en-US" dirty="0">
                <a:solidFill>
                  <a:schemeClr val="tx1"/>
                </a:solidFill>
              </a:rPr>
              <a:t>if(a!=b)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            throw new  Exception3("</a:t>
            </a:r>
            <a:r>
              <a:rPr lang="zh-CN" altLang="en-US" dirty="0">
                <a:solidFill>
                  <a:schemeClr val="tx1"/>
                </a:solidFill>
              </a:rPr>
              <a:t>自定义异常</a:t>
            </a:r>
            <a:r>
              <a:rPr lang="en-US" altLang="zh-CN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抛出异常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一个方法不处理它产生的异常</a:t>
            </a:r>
            <a:r>
              <a:rPr lang="en-US" dirty="0" smtClean="0"/>
              <a:t>,</a:t>
            </a:r>
            <a:r>
              <a:rPr lang="zh-CN" altLang="en-US" dirty="0" smtClean="0"/>
              <a:t>而是沿着调用层次向上传递，由调用它的方法来处理这些异常，</a:t>
            </a:r>
            <a:r>
              <a:rPr lang="zh-CN" altLang="en-US" dirty="0"/>
              <a:t>叫抛出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声明异常使用</a:t>
            </a:r>
            <a:r>
              <a:rPr lang="en-US" dirty="0" smtClean="0"/>
              <a:t>throws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throws</a:t>
            </a:r>
            <a:r>
              <a:rPr lang="zh-CN" altLang="en-US" dirty="0" smtClean="0"/>
              <a:t>是方法可能抛出异常的声明。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用在声明方法时，表示该方法可能要抛出异常。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[(</a:t>
            </a:r>
            <a:r>
              <a:rPr lang="zh-CN" altLang="en-US" dirty="0" smtClean="0"/>
              <a:t>修饰符</a:t>
            </a:r>
            <a:r>
              <a:rPr lang="en-US" altLang="zh-CN" dirty="0" smtClean="0"/>
              <a:t>)](</a:t>
            </a:r>
            <a:r>
              <a:rPr lang="zh-CN" altLang="en-US" dirty="0" smtClean="0"/>
              <a:t>返回值类型</a:t>
            </a:r>
            <a:r>
              <a:rPr lang="en-US" altLang="zh-CN" dirty="0" smtClean="0"/>
              <a:t>)(</a:t>
            </a:r>
            <a:r>
              <a:rPr lang="zh-CN" altLang="en-US" dirty="0" smtClean="0"/>
              <a:t>方法名</a:t>
            </a:r>
            <a:r>
              <a:rPr lang="en-US" altLang="zh-CN" dirty="0" smtClean="0"/>
              <a:t>)([</a:t>
            </a:r>
            <a:r>
              <a:rPr lang="zh-CN" altLang="en-US" dirty="0" smtClean="0"/>
              <a:t>参数列表</a:t>
            </a:r>
            <a:r>
              <a:rPr lang="en-US" altLang="zh-CN" dirty="0" smtClean="0"/>
              <a:t>])[</a:t>
            </a:r>
            <a:r>
              <a:rPr lang="en-US" dirty="0" smtClean="0"/>
              <a:t>throws(</a:t>
            </a:r>
            <a:r>
              <a:rPr lang="zh-CN" altLang="en-US" dirty="0" smtClean="0"/>
              <a:t>异常类</a:t>
            </a:r>
            <a:r>
              <a:rPr lang="en-US" altLang="zh-CN" dirty="0" smtClean="0"/>
              <a:t>)]{......}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例如：</a:t>
            </a:r>
            <a:r>
              <a:rPr lang="en-US" dirty="0" smtClean="0"/>
              <a:t>public void </a:t>
            </a:r>
            <a:r>
              <a:rPr lang="en-US" dirty="0" err="1" smtClean="0"/>
              <a:t>doA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 throws Exception1,Exception3{......}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抛出异常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5188" y="1966913"/>
            <a:ext cx="8382000" cy="3333750"/>
            <a:chOff x="0" y="0"/>
            <a:chExt cx="5280" cy="210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0" y="96"/>
              <a:ext cx="959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Method1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458" y="101"/>
              <a:ext cx="894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Method2</a:t>
              </a:r>
              <a:endParaRPr lang="en-US" sz="1500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809" y="84"/>
              <a:ext cx="935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Method3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160" y="118"/>
              <a:ext cx="928" cy="557"/>
            </a:xfrm>
            <a:prstGeom prst="rect">
              <a:avLst/>
            </a:prstGeom>
            <a:solidFill>
              <a:srgbClr val="333399"/>
            </a:solidFill>
            <a:ln w="38100" cmpd="sng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dirty="0">
                  <a:solidFill>
                    <a:srgbClr val="FFFFFF"/>
                  </a:solidFill>
                  <a:latin typeface="Times New Roman" pitchFamily="18" charset="0"/>
                  <a:ea typeface="宋体" pitchFamily="2" charset="-122"/>
                </a:rPr>
                <a:t>Read-file</a:t>
              </a:r>
            </a:p>
            <a:p>
              <a:pPr algn="just"/>
              <a:endParaRPr lang="en-US" sz="1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061" y="422"/>
              <a:ext cx="354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2326" y="405"/>
              <a:ext cx="440" cy="17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678" y="422"/>
              <a:ext cx="471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008" y="0"/>
              <a:ext cx="41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2359" y="0"/>
              <a:ext cx="42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721" y="34"/>
              <a:ext cx="455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call</a:t>
              </a:r>
            </a:p>
          </p:txBody>
        </p:sp>
        <p:sp>
          <p:nvSpPr>
            <p:cNvPr id="13327" name="Oval 16"/>
            <p:cNvSpPr>
              <a:spLocks noChangeArrowheads="1"/>
            </p:cNvSpPr>
            <p:nvPr/>
          </p:nvSpPr>
          <p:spPr bwMode="auto">
            <a:xfrm>
              <a:off x="0" y="1392"/>
              <a:ext cx="1344" cy="708"/>
            </a:xfrm>
            <a:prstGeom prst="ellipse">
              <a:avLst/>
            </a:prstGeom>
            <a:solidFill>
              <a:srgbClr val="33CCCC"/>
            </a:solidFill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3328" name="Text Box 17"/>
            <p:cNvSpPr txBox="1">
              <a:spLocks noChangeArrowheads="1"/>
            </p:cNvSpPr>
            <p:nvPr/>
          </p:nvSpPr>
          <p:spPr bwMode="auto">
            <a:xfrm>
              <a:off x="144" y="1584"/>
              <a:ext cx="10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Try  catch </a:t>
              </a:r>
            </a:p>
            <a:p>
              <a:pPr algn="just"/>
              <a:endParaRPr lang="en-US" sz="1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H="1">
              <a:off x="0" y="675"/>
              <a:ext cx="386" cy="1005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792" y="1200"/>
              <a:ext cx="1440" cy="726"/>
              <a:chOff x="0" y="0"/>
              <a:chExt cx="1440" cy="726"/>
            </a:xfrm>
          </p:grpSpPr>
          <p:sp>
            <p:nvSpPr>
              <p:cNvPr id="13331" name="Oval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440" cy="726"/>
              </a:xfrm>
              <a:prstGeom prst="ellipse">
                <a:avLst/>
              </a:prstGeom>
              <a:solidFill>
                <a:srgbClr val="33CCCC"/>
              </a:solidFill>
              <a:ln w="38100" cmpd="sng">
                <a:solidFill>
                  <a:srgbClr val="FF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332" name="Text Box 21"/>
              <p:cNvSpPr txBox="1">
                <a:spLocks noChangeArrowheads="1"/>
              </p:cNvSpPr>
              <p:nvPr/>
            </p:nvSpPr>
            <p:spPr bwMode="auto">
              <a:xfrm>
                <a:off x="169" y="135"/>
                <a:ext cx="1050" cy="45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产生异常 </a:t>
                </a:r>
                <a:endParaRPr lang="zh-CN" altLang="en-US" sz="15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3333" name="Line 22"/>
            <p:cNvSpPr>
              <a:spLocks noChangeShapeType="1"/>
            </p:cNvSpPr>
            <p:nvPr/>
          </p:nvSpPr>
          <p:spPr bwMode="auto">
            <a:xfrm>
              <a:off x="4450" y="725"/>
              <a:ext cx="0" cy="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3"/>
            <p:cNvSpPr>
              <a:spLocks noChangeShapeType="1"/>
            </p:cNvSpPr>
            <p:nvPr/>
          </p:nvSpPr>
          <p:spPr bwMode="auto">
            <a:xfrm>
              <a:off x="4752" y="720"/>
              <a:ext cx="528" cy="864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3456" y="864"/>
              <a:ext cx="76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6" name="Text Box 25"/>
            <p:cNvSpPr txBox="1">
              <a:spLocks noChangeArrowheads="1"/>
            </p:cNvSpPr>
            <p:nvPr/>
          </p:nvSpPr>
          <p:spPr bwMode="auto">
            <a:xfrm>
              <a:off x="2208" y="816"/>
              <a:ext cx="730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7" name="Freeform 26"/>
            <p:cNvSpPr>
              <a:spLocks/>
            </p:cNvSpPr>
            <p:nvPr/>
          </p:nvSpPr>
          <p:spPr bwMode="auto">
            <a:xfrm>
              <a:off x="1844" y="708"/>
              <a:ext cx="1255" cy="586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864" y="810"/>
              <a:ext cx="76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throws</a:t>
              </a:r>
              <a:endParaRPr lang="en-US" sz="15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339" name="Freeform 28"/>
            <p:cNvSpPr>
              <a:spLocks/>
            </p:cNvSpPr>
            <p:nvPr/>
          </p:nvSpPr>
          <p:spPr bwMode="auto">
            <a:xfrm>
              <a:off x="600" y="672"/>
              <a:ext cx="1276" cy="498"/>
            </a:xfrm>
            <a:custGeom>
              <a:avLst/>
              <a:gdLst>
                <a:gd name="T0" fmla="*/ 0 w 2490"/>
                <a:gd name="T1" fmla="*/ 0 h 570"/>
                <a:gd name="T2" fmla="*/ 2490 w 2490"/>
                <a:gd name="T3" fmla="*/ 570 h 570"/>
              </a:gdLst>
              <a:ahLst/>
              <a:cxnLst>
                <a:cxn ang="0">
                  <a:pos x="0" y="0"/>
                </a:cxn>
                <a:cxn ang="0">
                  <a:pos x="45" y="150"/>
                </a:cxn>
                <a:cxn ang="0">
                  <a:pos x="150" y="270"/>
                </a:cxn>
                <a:cxn ang="0">
                  <a:pos x="285" y="360"/>
                </a:cxn>
                <a:cxn ang="0">
                  <a:pos x="330" y="405"/>
                </a:cxn>
                <a:cxn ang="0">
                  <a:pos x="555" y="480"/>
                </a:cxn>
                <a:cxn ang="0">
                  <a:pos x="645" y="525"/>
                </a:cxn>
                <a:cxn ang="0">
                  <a:pos x="795" y="555"/>
                </a:cxn>
                <a:cxn ang="0">
                  <a:pos x="870" y="570"/>
                </a:cxn>
                <a:cxn ang="0">
                  <a:pos x="1350" y="540"/>
                </a:cxn>
                <a:cxn ang="0">
                  <a:pos x="1815" y="435"/>
                </a:cxn>
                <a:cxn ang="0">
                  <a:pos x="1995" y="405"/>
                </a:cxn>
                <a:cxn ang="0">
                  <a:pos x="2280" y="240"/>
                </a:cxn>
                <a:cxn ang="0">
                  <a:pos x="2460" y="90"/>
                </a:cxn>
                <a:cxn ang="0">
                  <a:pos x="2490" y="45"/>
                </a:cxn>
              </a:cxnLst>
              <a:rect l="T0" t="T1" r="T2" b="T3"/>
              <a:pathLst>
                <a:path w="2490" h="570">
                  <a:moveTo>
                    <a:pt x="0" y="0"/>
                  </a:moveTo>
                  <a:cubicBezTo>
                    <a:pt x="16" y="47"/>
                    <a:pt x="21" y="106"/>
                    <a:pt x="45" y="150"/>
                  </a:cubicBezTo>
                  <a:cubicBezTo>
                    <a:pt x="119" y="283"/>
                    <a:pt x="73" y="206"/>
                    <a:pt x="150" y="270"/>
                  </a:cubicBezTo>
                  <a:cubicBezTo>
                    <a:pt x="199" y="311"/>
                    <a:pt x="223" y="339"/>
                    <a:pt x="285" y="360"/>
                  </a:cubicBezTo>
                  <a:cubicBezTo>
                    <a:pt x="300" y="375"/>
                    <a:pt x="311" y="395"/>
                    <a:pt x="330" y="405"/>
                  </a:cubicBezTo>
                  <a:cubicBezTo>
                    <a:pt x="393" y="440"/>
                    <a:pt x="485" y="457"/>
                    <a:pt x="555" y="480"/>
                  </a:cubicBezTo>
                  <a:cubicBezTo>
                    <a:pt x="587" y="491"/>
                    <a:pt x="613" y="515"/>
                    <a:pt x="645" y="525"/>
                  </a:cubicBezTo>
                  <a:cubicBezTo>
                    <a:pt x="694" y="540"/>
                    <a:pt x="745" y="545"/>
                    <a:pt x="795" y="555"/>
                  </a:cubicBezTo>
                  <a:cubicBezTo>
                    <a:pt x="820" y="560"/>
                    <a:pt x="870" y="570"/>
                    <a:pt x="870" y="570"/>
                  </a:cubicBezTo>
                  <a:cubicBezTo>
                    <a:pt x="1071" y="561"/>
                    <a:pt x="1172" y="562"/>
                    <a:pt x="1350" y="540"/>
                  </a:cubicBezTo>
                  <a:cubicBezTo>
                    <a:pt x="1509" y="520"/>
                    <a:pt x="1659" y="463"/>
                    <a:pt x="1815" y="435"/>
                  </a:cubicBezTo>
                  <a:cubicBezTo>
                    <a:pt x="2073" y="388"/>
                    <a:pt x="1836" y="445"/>
                    <a:pt x="1995" y="405"/>
                  </a:cubicBezTo>
                  <a:cubicBezTo>
                    <a:pt x="2085" y="345"/>
                    <a:pt x="2202" y="318"/>
                    <a:pt x="2280" y="240"/>
                  </a:cubicBezTo>
                  <a:cubicBezTo>
                    <a:pt x="2334" y="186"/>
                    <a:pt x="2396" y="133"/>
                    <a:pt x="2460" y="90"/>
                  </a:cubicBezTo>
                  <a:cubicBezTo>
                    <a:pt x="2470" y="75"/>
                    <a:pt x="2490" y="45"/>
                    <a:pt x="2490" y="45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triangle" w="sm" len="sm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Freeform 29"/>
            <p:cNvSpPr>
              <a:spLocks/>
            </p:cNvSpPr>
            <p:nvPr/>
          </p:nvSpPr>
          <p:spPr bwMode="auto">
            <a:xfrm>
              <a:off x="3195" y="675"/>
              <a:ext cx="1255" cy="585"/>
            </a:xfrm>
            <a:custGeom>
              <a:avLst/>
              <a:gdLst>
                <a:gd name="T0" fmla="*/ 0 w 2340"/>
                <a:gd name="T1" fmla="*/ 0 h 1035"/>
                <a:gd name="T2" fmla="*/ 2340 w 2340"/>
                <a:gd name="T3" fmla="*/ 1035 h 1035"/>
              </a:gdLst>
              <a:ahLst/>
              <a:cxnLst>
                <a:cxn ang="0">
                  <a:pos x="2340" y="0"/>
                </a:cxn>
                <a:cxn ang="0">
                  <a:pos x="2250" y="135"/>
                </a:cxn>
                <a:cxn ang="0">
                  <a:pos x="2220" y="225"/>
                </a:cxn>
                <a:cxn ang="0">
                  <a:pos x="2130" y="360"/>
                </a:cxn>
                <a:cxn ang="0">
                  <a:pos x="2115" y="405"/>
                </a:cxn>
                <a:cxn ang="0">
                  <a:pos x="2040" y="495"/>
                </a:cxn>
                <a:cxn ang="0">
                  <a:pos x="1935" y="675"/>
                </a:cxn>
                <a:cxn ang="0">
                  <a:pos x="1605" y="915"/>
                </a:cxn>
                <a:cxn ang="0">
                  <a:pos x="1395" y="975"/>
                </a:cxn>
                <a:cxn ang="0">
                  <a:pos x="1125" y="1035"/>
                </a:cxn>
                <a:cxn ang="0">
                  <a:pos x="675" y="930"/>
                </a:cxn>
                <a:cxn ang="0">
                  <a:pos x="480" y="795"/>
                </a:cxn>
                <a:cxn ang="0">
                  <a:pos x="450" y="735"/>
                </a:cxn>
                <a:cxn ang="0">
                  <a:pos x="375" y="645"/>
                </a:cxn>
                <a:cxn ang="0">
                  <a:pos x="285" y="510"/>
                </a:cxn>
                <a:cxn ang="0">
                  <a:pos x="195" y="375"/>
                </a:cxn>
                <a:cxn ang="0">
                  <a:pos x="180" y="330"/>
                </a:cxn>
                <a:cxn ang="0">
                  <a:pos x="90" y="195"/>
                </a:cxn>
                <a:cxn ang="0">
                  <a:pos x="75" y="150"/>
                </a:cxn>
                <a:cxn ang="0">
                  <a:pos x="0" y="60"/>
                </a:cxn>
              </a:cxnLst>
              <a:rect l="T0" t="T1" r="T2" b="T3"/>
              <a:pathLst>
                <a:path w="2340" h="1035">
                  <a:moveTo>
                    <a:pt x="2340" y="0"/>
                  </a:moveTo>
                  <a:cubicBezTo>
                    <a:pt x="2310" y="45"/>
                    <a:pt x="2267" y="84"/>
                    <a:pt x="2250" y="135"/>
                  </a:cubicBezTo>
                  <a:cubicBezTo>
                    <a:pt x="2240" y="165"/>
                    <a:pt x="2238" y="199"/>
                    <a:pt x="2220" y="225"/>
                  </a:cubicBezTo>
                  <a:cubicBezTo>
                    <a:pt x="2190" y="270"/>
                    <a:pt x="2147" y="309"/>
                    <a:pt x="2130" y="360"/>
                  </a:cubicBezTo>
                  <a:cubicBezTo>
                    <a:pt x="2125" y="375"/>
                    <a:pt x="2124" y="392"/>
                    <a:pt x="2115" y="405"/>
                  </a:cubicBezTo>
                  <a:cubicBezTo>
                    <a:pt x="2049" y="505"/>
                    <a:pt x="2089" y="397"/>
                    <a:pt x="2040" y="495"/>
                  </a:cubicBezTo>
                  <a:cubicBezTo>
                    <a:pt x="2010" y="555"/>
                    <a:pt x="1984" y="626"/>
                    <a:pt x="1935" y="675"/>
                  </a:cubicBezTo>
                  <a:cubicBezTo>
                    <a:pt x="1840" y="770"/>
                    <a:pt x="1728" y="860"/>
                    <a:pt x="1605" y="915"/>
                  </a:cubicBezTo>
                  <a:cubicBezTo>
                    <a:pt x="1534" y="947"/>
                    <a:pt x="1468" y="955"/>
                    <a:pt x="1395" y="975"/>
                  </a:cubicBezTo>
                  <a:cubicBezTo>
                    <a:pt x="1264" y="1011"/>
                    <a:pt x="1269" y="1019"/>
                    <a:pt x="1125" y="1035"/>
                  </a:cubicBezTo>
                  <a:cubicBezTo>
                    <a:pt x="920" y="1020"/>
                    <a:pt x="845" y="1015"/>
                    <a:pt x="675" y="930"/>
                  </a:cubicBezTo>
                  <a:cubicBezTo>
                    <a:pt x="605" y="895"/>
                    <a:pt x="528" y="863"/>
                    <a:pt x="480" y="795"/>
                  </a:cubicBezTo>
                  <a:cubicBezTo>
                    <a:pt x="467" y="777"/>
                    <a:pt x="463" y="753"/>
                    <a:pt x="450" y="735"/>
                  </a:cubicBezTo>
                  <a:cubicBezTo>
                    <a:pt x="395" y="658"/>
                    <a:pt x="415" y="724"/>
                    <a:pt x="375" y="645"/>
                  </a:cubicBezTo>
                  <a:cubicBezTo>
                    <a:pt x="347" y="588"/>
                    <a:pt x="332" y="557"/>
                    <a:pt x="285" y="510"/>
                  </a:cubicBezTo>
                  <a:cubicBezTo>
                    <a:pt x="264" y="446"/>
                    <a:pt x="224" y="432"/>
                    <a:pt x="195" y="375"/>
                  </a:cubicBezTo>
                  <a:cubicBezTo>
                    <a:pt x="188" y="361"/>
                    <a:pt x="188" y="344"/>
                    <a:pt x="180" y="330"/>
                  </a:cubicBezTo>
                  <a:cubicBezTo>
                    <a:pt x="180" y="330"/>
                    <a:pt x="105" y="218"/>
                    <a:pt x="90" y="195"/>
                  </a:cubicBezTo>
                  <a:cubicBezTo>
                    <a:pt x="81" y="182"/>
                    <a:pt x="83" y="164"/>
                    <a:pt x="75" y="150"/>
                  </a:cubicBezTo>
                  <a:cubicBezTo>
                    <a:pt x="23" y="56"/>
                    <a:pt x="50" y="60"/>
                    <a:pt x="0" y="60"/>
                  </a:cubicBez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672" y="624"/>
              <a:ext cx="624" cy="1056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31"/>
            <p:cNvSpPr>
              <a:spLocks noChangeShapeType="1"/>
            </p:cNvSpPr>
            <p:nvPr/>
          </p:nvSpPr>
          <p:spPr bwMode="auto">
            <a:xfrm flipH="1">
              <a:off x="3792" y="708"/>
              <a:ext cx="647" cy="780"/>
            </a:xfrm>
            <a:prstGeom prst="line">
              <a:avLst/>
            </a:prstGeom>
            <a:noFill/>
            <a:ln w="38100" cmpd="sng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声明异常示例</a:t>
            </a:r>
            <a:endParaRPr lang="zh-CN" altLang="en-US"/>
          </a:p>
        </p:txBody>
      </p:sp>
      <p:sp>
        <p:nvSpPr>
          <p:cNvPr id="143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程序运行的结果？</a:t>
            </a:r>
            <a:endParaRPr lang="zh-CN" altLang="en-US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2351584" y="1844676"/>
            <a:ext cx="7488832" cy="470898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public class Calculator{</a:t>
            </a:r>
          </a:p>
          <a:p>
            <a:r>
              <a:rPr lang="en-US" dirty="0">
                <a:solidFill>
                  <a:schemeClr val="tx1"/>
                </a:solidFill>
              </a:rPr>
              <a:t>    void division(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opt1,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opt2)  throws 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result = opt1/opt2 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result:" + result);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public static void main(String[]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</a:rPr>
              <a:t>        Calculator cal = new Calculator();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(10,5);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cal.division</a:t>
            </a:r>
            <a:r>
              <a:rPr lang="en-US" dirty="0">
                <a:solidFill>
                  <a:schemeClr val="tx1"/>
                </a:solidFill>
              </a:rPr>
              <a:t>(10,0);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}catch(</a:t>
            </a:r>
            <a:r>
              <a:rPr lang="en-US" dirty="0" err="1">
                <a:solidFill>
                  <a:schemeClr val="tx1"/>
                </a:solidFill>
              </a:rPr>
              <a:t>ArithmeticException</a:t>
            </a:r>
            <a:r>
              <a:rPr lang="en-US" dirty="0">
                <a:solidFill>
                  <a:schemeClr val="tx1"/>
                </a:solidFill>
              </a:rPr>
              <a:t> e){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zh-CN" altLang="en-US" dirty="0">
                <a:solidFill>
                  <a:schemeClr val="tx1"/>
                </a:solidFill>
              </a:rPr>
              <a:t>发生异常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抛出异常</a:t>
            </a:r>
            <a:r>
              <a:rPr lang="en-US" dirty="0" smtClean="0"/>
              <a:t>: </a:t>
            </a:r>
            <a:r>
              <a:rPr lang="zh-CN" altLang="en-US" dirty="0" smtClean="0"/>
              <a:t>不是出错产生，而是人为地抛出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语法</a:t>
            </a:r>
            <a:r>
              <a:rPr lang="en-US" dirty="0" smtClean="0"/>
              <a:t>：throw (</a:t>
            </a:r>
            <a:r>
              <a:rPr lang="zh-CN" altLang="en-US" dirty="0" smtClean="0"/>
              <a:t>异常对象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如：</a:t>
            </a:r>
            <a:r>
              <a:rPr lang="en-US" dirty="0" smtClean="0"/>
              <a:t>throw new </a:t>
            </a:r>
            <a:r>
              <a:rPr lang="en-US" dirty="0" err="1" smtClean="0"/>
              <a:t>ArithmeticException</a:t>
            </a:r>
            <a:r>
              <a:rPr lang="en-US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如何抛出异常？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确定要抛出的异常类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系统提供的异常类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自定义的异常类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创建这个类的对象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将该对象抛出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抛出异常</a:t>
            </a:r>
            <a:endParaRPr lang="zh-CN" altLang="en-US"/>
          </a:p>
        </p:txBody>
      </p:sp>
      <p:sp>
        <p:nvSpPr>
          <p:cNvPr id="153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抛出异常示例</a:t>
            </a:r>
            <a:endParaRPr lang="en-US" altLang="zh-CN" smtClean="0"/>
          </a:p>
          <a:p>
            <a:pPr lvl="1"/>
            <a:r>
              <a:rPr lang="en-US" altLang="zh-CN" smtClean="0"/>
              <a:t>Calculator</a:t>
            </a:r>
          </a:p>
          <a:p>
            <a:r>
              <a:rPr lang="zh-CN" altLang="en-US" smtClean="0"/>
              <a:t>结果</a:t>
            </a:r>
          </a:p>
          <a:p>
            <a:endParaRPr lang="zh-CN" altLang="en-US" dirty="0"/>
          </a:p>
        </p:txBody>
      </p:sp>
      <p:graphicFrame>
        <p:nvGraphicFramePr>
          <p:cNvPr id="1945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19288" y="4221163"/>
          <a:ext cx="2254250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Microsoft ClipArt Gallery" r:id="rId4" imgW="4714560" imgH="4806720" progId="">
                  <p:embed/>
                </p:oleObj>
              </mc:Choice>
              <mc:Fallback>
                <p:oleObj name="Microsoft ClipArt Gallery" r:id="rId4" imgW="4714560" imgH="4806720" progId="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221163"/>
                        <a:ext cx="2254250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95800" y="1304177"/>
            <a:ext cx="7704856" cy="4821988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void division(</a:t>
            </a:r>
            <a:r>
              <a:rPr lang="en-US" altLang="zh-CN" dirty="0" err="1"/>
              <a:t>int</a:t>
            </a:r>
            <a:r>
              <a:rPr lang="en-US" altLang="zh-CN" dirty="0"/>
              <a:t> opt1, </a:t>
            </a:r>
            <a:r>
              <a:rPr lang="en-US" altLang="zh-CN" dirty="0" err="1"/>
              <a:t>int</a:t>
            </a:r>
            <a:r>
              <a:rPr lang="en-US" altLang="zh-CN" dirty="0"/>
              <a:t> opt2) throws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ArithmeticException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if(opt2==0){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throw </a:t>
            </a:r>
            <a:r>
              <a:rPr lang="en-US" altLang="zh-CN" dirty="0"/>
              <a:t>new </a:t>
            </a:r>
            <a:r>
              <a:rPr lang="en-US" altLang="zh-CN" dirty="0" err="1"/>
              <a:t>ArithmeticException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}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("result:" + opt1/opt2);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 Calculator cal = new Calculator();</a:t>
            </a:r>
          </a:p>
          <a:p>
            <a:r>
              <a:rPr lang="en-US" altLang="zh-CN" dirty="0"/>
              <a:t>      try{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cal.division</a:t>
            </a:r>
            <a:r>
              <a:rPr lang="en-US" altLang="zh-CN" dirty="0"/>
              <a:t>(10,5);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cal.division</a:t>
            </a:r>
            <a:r>
              <a:rPr lang="en-US" altLang="zh-CN" dirty="0"/>
              <a:t>(10,0);</a:t>
            </a:r>
          </a:p>
          <a:p>
            <a:r>
              <a:rPr lang="en-US" altLang="zh-CN" dirty="0"/>
              <a:t>      }catch(</a:t>
            </a:r>
            <a:r>
              <a:rPr lang="en-US" altLang="zh-CN" dirty="0" err="1"/>
              <a:t>ArithmeticException</a:t>
            </a:r>
            <a:r>
              <a:rPr lang="en-US" altLang="zh-CN" dirty="0"/>
              <a:t> e){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zh-CN" altLang="en-US" dirty="0"/>
              <a:t>发生异常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23592" y="2636913"/>
            <a:ext cx="1584176" cy="70788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 marL="342900" indent="-342900" eaLnBrk="0" hangingPunct="0">
              <a:buFont typeface="Arial" charset="0"/>
              <a:defRPr>
                <a:solidFill>
                  <a:schemeClr val="tx1"/>
                </a:solidFill>
              </a:defRPr>
            </a:lvl1pPr>
            <a:lvl2pPr lvl="1"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buFont typeface="Arial" charset="0"/>
            </a:lvl3pPr>
            <a:lvl4pPr marL="1600200" indent="-228600" eaLnBrk="0" hangingPunct="0">
              <a:buFont typeface="Arial" charset="0"/>
            </a:lvl4pPr>
            <a:lvl5pPr marL="2057400" indent="-228600" eaLnBrk="0" hangingPunct="0">
              <a:buFont typeface="Arial" charset="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</a:lvl9pPr>
          </a:lstStyle>
          <a:p>
            <a:r>
              <a:rPr lang="en-US" altLang="zh-CN" dirty="0"/>
              <a:t>result:2</a:t>
            </a:r>
          </a:p>
          <a:p>
            <a:r>
              <a:rPr lang="zh-CN" altLang="en-US" dirty="0"/>
              <a:t>发生异常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异常概述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异常的层次结构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异常的分类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使用异常机制的建议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避免过大的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块，不要把不会出现异常的代码放到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块里面，尽量保持一个</a:t>
            </a:r>
            <a:r>
              <a:rPr lang="en-US" altLang="zh-CN" dirty="0" smtClean="0"/>
              <a:t>try</a:t>
            </a:r>
            <a:r>
              <a:rPr lang="zh-CN" altLang="en-US" dirty="0" smtClean="0"/>
              <a:t>块对应一个或多个异常。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细化异常的类型，不要不管什么类型的异常都写成</a:t>
            </a:r>
            <a:r>
              <a:rPr lang="en-US" altLang="zh-CN" dirty="0" err="1" smtClean="0"/>
              <a:t>Excetpion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catch</a:t>
            </a:r>
            <a:r>
              <a:rPr lang="zh-CN" altLang="en-US" dirty="0" smtClean="0"/>
              <a:t>块尽量保持一个块捕获一类异常，不要忽略捕获的异常，捕获到后要么处理，要么转译，要么重新抛出新类型的异常。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不要把自己能处理的异常抛给别人。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不要用</a:t>
            </a:r>
            <a:r>
              <a:rPr lang="en-US" altLang="zh-CN" dirty="0" smtClean="0"/>
              <a:t>try...catch</a:t>
            </a:r>
            <a:r>
              <a:rPr lang="zh-CN" altLang="en-US" dirty="0" smtClean="0"/>
              <a:t>参与控制程序流程，异常控制的根本目的是处理程序的非正常情况。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319048" cy="4965415"/>
          </a:xfrm>
        </p:spPr>
        <p:txBody>
          <a:bodyPr/>
          <a:lstStyle/>
          <a:p>
            <a:r>
              <a:rPr lang="zh-CN" altLang="en-US" dirty="0" smtClean="0"/>
              <a:t>系统自动抛出的异常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所有系统定义的编译和运行异常都可以由系统自动抛出，称为标准异常，并且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强烈地要求应用程序进行完整的异常处理，给用户友好的提示，或者修正后使程序继续执行。</a:t>
            </a:r>
            <a:endParaRPr lang="en-US" altLang="zh-CN" dirty="0" smtClean="0"/>
          </a:p>
          <a:p>
            <a:r>
              <a:rPr lang="zh-CN" altLang="en-US" dirty="0" smtClean="0"/>
              <a:t>语句抛出的异常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用户程序自定义的异常和应用程序特定的异常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必须借助于</a:t>
            </a:r>
            <a:r>
              <a:rPr lang="en-US" altLang="zh-CN" dirty="0" smtClean="0"/>
              <a:t>throws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throw </a:t>
            </a:r>
            <a:r>
              <a:rPr lang="zh-CN" altLang="en-US" dirty="0" smtClean="0"/>
              <a:t>语句来定义抛出异常。</a:t>
            </a:r>
            <a:endParaRPr lang="en-US" altLang="zh-CN" dirty="0" smtClean="0"/>
          </a:p>
          <a:p>
            <a:r>
              <a:rPr lang="en-US" altLang="zh-CN" dirty="0" smtClean="0"/>
              <a:t>throw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/>
            <a:r>
              <a:rPr lang="en-US" dirty="0" smtClean="0"/>
              <a:t>throws</a:t>
            </a:r>
            <a:r>
              <a:rPr lang="zh-CN" altLang="en-US" dirty="0" smtClean="0"/>
              <a:t>语句用在方法声明后面，表示该方法会抛出哪些异常，使它的调用者知道要捕获这些异常。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</a:t>
            </a:r>
            <a:r>
              <a:rPr lang="zh-CN" altLang="en-US" dirty="0" smtClean="0"/>
              <a:t>语句用在方法体内，表示抛出异常，是具体向外抛异常的动作，它抛出一个异常实例。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throws</a:t>
            </a:r>
            <a:r>
              <a:rPr lang="zh-CN" altLang="en-US" dirty="0" smtClean="0"/>
              <a:t>表示出现异常的一种可能性，并不一定会发生这些异常；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则是抛出了异常，执行</a:t>
            </a:r>
            <a:r>
              <a:rPr lang="en-US" altLang="zh-CN" dirty="0" smtClean="0"/>
              <a:t>throw</a:t>
            </a:r>
            <a:r>
              <a:rPr lang="zh-CN" altLang="en-US" dirty="0" smtClean="0"/>
              <a:t>则一定抛出了某种异常。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常见异常　　　　　　　　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NullPointException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NumberFormatException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ArrayIndexOutOfBoundsException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/>
              <a:t>ClassCastException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NullPointException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试图访问一个空对象时。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通过断点先确定哪个对象为空，再找到该对象没实例化的原因。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NumberFormatException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程序员认为变量是数值“</a:t>
            </a:r>
            <a:r>
              <a:rPr lang="en-US" altLang="zh-CN" dirty="0" smtClean="0"/>
              <a:t>123</a:t>
            </a:r>
            <a:r>
              <a:rPr lang="zh-CN" altLang="en-US" dirty="0" smtClean="0"/>
              <a:t>”，但那实际内容可能是“</a:t>
            </a:r>
            <a:r>
              <a:rPr lang="en-US" altLang="zh-CN" dirty="0" err="1" smtClean="0"/>
              <a:t>abc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根据控制台报的异常，找到出错的位置，看异常中数据是什么，确定是否有问题。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24" y="4013614"/>
            <a:ext cx="78048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箭头连接符 5"/>
          <p:cNvCxnSpPr/>
          <p:nvPr/>
        </p:nvCxnSpPr>
        <p:spPr bwMode="auto">
          <a:xfrm rot="16200000" flipH="1">
            <a:off x="8453454" y="3505568"/>
            <a:ext cx="642942" cy="5000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ClassNotFoundException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常见原因：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当使用第三方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包时，可能由于没导入包，或者包的版本不对，而导致该包中没有程序员用到的类。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导入该包。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可以打开第三方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包，确认是否有该类，如果没有，可以更改包的版本。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ArrayIndexOutOfBoundsException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常见问题：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访问超过数组或集合最大索引值的数据。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通过断点等方法，找到是否是循环超出了范围等原因。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ClassCastException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175032" cy="4965415"/>
          </a:xfrm>
        </p:spPr>
        <p:txBody>
          <a:bodyPr/>
          <a:lstStyle/>
          <a:p>
            <a:r>
              <a:rPr lang="zh-CN" altLang="en-US" dirty="0" smtClean="0"/>
              <a:t>常见问题：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在集合中存入某对象，但是取出时却强转成其他对象</a:t>
            </a:r>
            <a:endParaRPr lang="en-US" altLang="zh-CN" dirty="0" smtClean="0"/>
          </a:p>
          <a:p>
            <a:r>
              <a:rPr lang="zh-CN" altLang="en-US" dirty="0" smtClean="0"/>
              <a:t>常见解决方法：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通过加断点的方法，查看集合中存入的是什么对象，再和自己要强转的对象类型比较便知。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泛型，已经限制了存入类型，就不会出现转换异常了。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</a:t>
            </a:r>
            <a:endParaRPr lang="zh-CN" altLang="en-US"/>
          </a:p>
        </p:txBody>
      </p:sp>
      <p:sp>
        <p:nvSpPr>
          <p:cNvPr id="266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如果</a:t>
            </a:r>
            <a:r>
              <a:rPr lang="en-US" dirty="0" smtClean="0"/>
              <a:t>JDK</a:t>
            </a:r>
            <a:r>
              <a:rPr lang="zh-CN" altLang="en-US" dirty="0" smtClean="0"/>
              <a:t>提供的异常类型不能满足需求的时候，程序员可以自定义一些异常类来描述自身程序中的异常信息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程序员自定义异常必须是</a:t>
            </a:r>
            <a:r>
              <a:rPr lang="en-US" dirty="0" err="1" smtClean="0"/>
              <a:t>Throwable</a:t>
            </a:r>
            <a:r>
              <a:rPr lang="zh-CN" altLang="en-US" dirty="0" smtClean="0"/>
              <a:t>的直接或间接子类</a:t>
            </a:r>
            <a:r>
              <a:rPr lang="zh-CN" altLang="en-US" dirty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在程序中获得异常信息一般会调用异常对象的</a:t>
            </a:r>
            <a:r>
              <a:rPr lang="en-US" dirty="0" err="1" smtClean="0"/>
              <a:t>getMessage</a:t>
            </a:r>
            <a:r>
              <a:rPr lang="zh-CN" altLang="en-US" dirty="0" smtClean="0"/>
              <a:t>，</a:t>
            </a:r>
            <a:r>
              <a:rPr lang="en-US" dirty="0" err="1" smtClean="0"/>
              <a:t>printStackTrace</a:t>
            </a:r>
            <a:r>
              <a:rPr lang="zh-CN" altLang="en-US" dirty="0" smtClean="0"/>
              <a:t>，</a:t>
            </a:r>
            <a:r>
              <a:rPr lang="en-US" dirty="0" err="1" smtClean="0"/>
              <a:t>toString</a:t>
            </a:r>
            <a:r>
              <a:rPr lang="zh-CN" altLang="en-US" dirty="0" smtClean="0"/>
              <a:t>方法，所以自定义异常一般会重写以上三个方法</a:t>
            </a:r>
            <a:r>
              <a:rPr lang="zh-CN" altLang="en-US" dirty="0"/>
              <a:t>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79376" y="1196976"/>
            <a:ext cx="11089034" cy="5324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SpecialException</a:t>
            </a:r>
            <a:r>
              <a:rPr lang="en-US" dirty="0"/>
              <a:t> extends Exception {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getMessage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en-US" dirty="0" err="1"/>
              <a:t>SpecialException</a:t>
            </a:r>
            <a:r>
              <a:rPr lang="zh-CN" altLang="en-US" dirty="0"/>
              <a:t>三角形构造失败</a:t>
            </a:r>
            <a:r>
              <a:rPr lang="en-US" dirty="0"/>
              <a:t>";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void </a:t>
            </a:r>
            <a:r>
              <a:rPr lang="en-US" dirty="0" err="1"/>
              <a:t>printStackTrace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zh-CN" altLang="en-US" dirty="0"/>
              <a:t>三角形构造失败，异常类型：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@Override</a:t>
            </a:r>
            <a:endParaRPr lang="zh-CN" altLang="en-US" dirty="0"/>
          </a:p>
          <a:p>
            <a:r>
              <a:rPr lang="en-US" dirty="0"/>
              <a:t>	public String </a:t>
            </a:r>
            <a:r>
              <a:rPr lang="en-US" dirty="0" err="1"/>
              <a:t>toString</a:t>
            </a:r>
            <a:r>
              <a:rPr lang="en-US" dirty="0"/>
              <a:t>() {</a:t>
            </a:r>
            <a:endParaRPr lang="zh-CN" altLang="en-US" dirty="0"/>
          </a:p>
          <a:p>
            <a:r>
              <a:rPr lang="en-US" dirty="0"/>
              <a:t>		return "</a:t>
            </a:r>
            <a:r>
              <a:rPr lang="zh-CN" altLang="en-US" dirty="0"/>
              <a:t>三角形构造异常，类型为：</a:t>
            </a:r>
            <a:r>
              <a:rPr lang="en-US" dirty="0"/>
              <a:t>"+</a:t>
            </a:r>
            <a:r>
              <a:rPr lang="en-US" dirty="0" err="1"/>
              <a:t>this.getClass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124704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发现错误的理想时机是在编译阶段，也就是在你试图运行程序之前。然而编译期间并不能找出所有的错误，余下的问题必须在运行期间解决。</a:t>
            </a:r>
            <a:r>
              <a:rPr lang="en-US" altLang="zh-CN" dirty="0" smtClean="0"/>
              <a:t>--Think in Java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这就需要有一个机制在运行期间如果出问题了，能够知道如何正确处理该问题。</a:t>
            </a:r>
            <a:endParaRPr lang="zh-CN" altLang="en-US" dirty="0"/>
          </a:p>
        </p:txBody>
      </p:sp>
      <p:pic>
        <p:nvPicPr>
          <p:cNvPr id="2050" name="Picture 2" descr="D:\云平台\我的PPT\异常\图片\错了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9696" y="3078164"/>
            <a:ext cx="4826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自定义异常使用示例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6" name="TextBox 3"/>
          <p:cNvSpPr txBox="1">
            <a:spLocks noChangeArrowheads="1"/>
          </p:cNvSpPr>
          <p:nvPr/>
        </p:nvSpPr>
        <p:spPr bwMode="auto">
          <a:xfrm>
            <a:off x="839416" y="1125538"/>
            <a:ext cx="9086850" cy="563086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Triangle{</a:t>
            </a:r>
          </a:p>
          <a:p>
            <a:r>
              <a:rPr lang="en-US" dirty="0"/>
              <a:t>    Double a;</a:t>
            </a:r>
          </a:p>
          <a:p>
            <a:r>
              <a:rPr lang="en-US" dirty="0"/>
              <a:t>    Double b;</a:t>
            </a:r>
          </a:p>
          <a:p>
            <a:r>
              <a:rPr lang="en-US" dirty="0"/>
              <a:t>    Double c;</a:t>
            </a:r>
          </a:p>
          <a:p>
            <a:r>
              <a:rPr lang="en-US" dirty="0"/>
              <a:t>    public Triangle(Double a, Double b, Double c) throws </a:t>
            </a:r>
            <a:r>
              <a:rPr lang="en-US" dirty="0" err="1"/>
              <a:t>SpecialException</a:t>
            </a:r>
            <a:r>
              <a:rPr lang="en-US" dirty="0"/>
              <a:t> {</a:t>
            </a:r>
            <a:endParaRPr lang="zh-CN" altLang="en-US" dirty="0"/>
          </a:p>
          <a:p>
            <a:r>
              <a:rPr lang="en-US" dirty="0"/>
              <a:t>	if (a + b &lt; c)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(a + c &lt; b)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 else if (b + c &lt; a) {</a:t>
            </a:r>
            <a:endParaRPr lang="zh-CN" altLang="en-US" dirty="0"/>
          </a:p>
          <a:p>
            <a:r>
              <a:rPr lang="en-US" dirty="0"/>
              <a:t>		throw new </a:t>
            </a:r>
            <a:r>
              <a:rPr lang="en-US" dirty="0" err="1"/>
              <a:t>SpecialException</a:t>
            </a:r>
            <a:r>
              <a:rPr lang="en-US" dirty="0"/>
              <a:t>();</a:t>
            </a:r>
            <a:endParaRPr lang="zh-CN" altLang="en-US" dirty="0"/>
          </a:p>
          <a:p>
            <a:r>
              <a:rPr lang="en-US" dirty="0"/>
              <a:t>	}</a:t>
            </a:r>
            <a:endParaRPr lang="zh-CN" altLang="en-US" dirty="0"/>
          </a:p>
          <a:p>
            <a:r>
              <a:rPr lang="en-US" dirty="0"/>
              <a:t>	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  <a:endParaRPr lang="zh-CN" alt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670976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J</a:t>
            </a:r>
            <a:r>
              <a:rPr lang="en-US" altLang="zh-CN" dirty="0" smtClean="0"/>
              <a:t>2</a:t>
            </a:r>
            <a:r>
              <a:rPr lang="en-US" altLang="en-US" dirty="0" smtClean="0"/>
              <a:t>SE1.4</a:t>
            </a:r>
            <a:r>
              <a:rPr lang="zh-CN" altLang="en-US" dirty="0" smtClean="0"/>
              <a:t>中引入的新特性，用于检查程序的安全性。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关键字</a:t>
            </a:r>
            <a:r>
              <a:rPr lang="en-US" dirty="0" smtClean="0"/>
              <a:t>assert</a:t>
            </a:r>
            <a:r>
              <a:rPr lang="zh-CN" altLang="en-US" dirty="0" smtClean="0"/>
              <a:t>、</a:t>
            </a:r>
            <a:r>
              <a:rPr lang="en-US" dirty="0" err="1" smtClean="0"/>
              <a:t>java</a:t>
            </a:r>
            <a:r>
              <a:rPr lang="en-US" altLang="zh-CN" dirty="0" err="1" smtClean="0"/>
              <a:t>.</a:t>
            </a:r>
            <a:r>
              <a:rPr lang="en-US" dirty="0" err="1" smtClean="0"/>
              <a:t>lang.AssertError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当需要在一个值为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时中断当前操作的话，可以使用断言。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可看做是异常处理的高级形式，断言的布尔状态为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则没问题，如果为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，则抛出</a:t>
            </a:r>
            <a:r>
              <a:rPr lang="en-US" dirty="0" err="1" smtClean="0"/>
              <a:t>AssertError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断言的使用方法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两种形式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assert Expression1:Expression2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断言在默认情况下是关闭的，启用断言验证假设须用到</a:t>
            </a:r>
            <a:r>
              <a:rPr lang="en-US" dirty="0" smtClean="0"/>
              <a:t>java</a:t>
            </a:r>
            <a:r>
              <a:rPr lang="zh-CN" altLang="en-US" dirty="0" smtClean="0"/>
              <a:t>命令的参数</a:t>
            </a:r>
            <a:r>
              <a:rPr lang="en-US" dirty="0" smtClean="0"/>
              <a:t>-</a:t>
            </a:r>
            <a:r>
              <a:rPr lang="en-US" dirty="0" err="1" smtClean="0"/>
              <a:t>ea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run configuration</a:t>
            </a:r>
            <a:r>
              <a:rPr lang="zh-CN" altLang="en-US" dirty="0" smtClean="0"/>
              <a:t>中添加默认参数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5"/>
            <a:ext cx="7715304" cy="3477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    public static void main(String[] args) 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    }  </a:t>
            </a:r>
            <a:br>
              <a:rPr lang="en-US" dirty="0"/>
            </a:br>
            <a:r>
              <a:rPr lang="en-US" dirty="0"/>
              <a:t>    </a:t>
            </a:r>
            <a:r>
              <a:rPr lang="en-US" altLang="zh-CN" dirty="0" smtClean="0"/>
              <a:t>pr</a:t>
            </a:r>
            <a:r>
              <a:rPr lang="en-US" dirty="0" smtClean="0"/>
              <a:t>ivate</a:t>
            </a:r>
            <a:r>
              <a:rPr lang="en-US" dirty="0"/>
              <a:t>  void assertMe(boolean boo) {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smtClean="0"/>
              <a:t>boo;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    }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4985881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(AssertTest.java:13)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断言示例　　　　　　</a:t>
            </a:r>
            <a:endParaRPr lang="zh-CN" altLang="en-US" dirty="0" smtClean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024034" y="1142984"/>
            <a:ext cx="7715304" cy="378565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public class AssertTest{</a:t>
            </a:r>
            <a:br>
              <a:rPr lang="en-US" dirty="0"/>
            </a:br>
            <a:r>
              <a:rPr lang="en-US" dirty="0"/>
              <a:t>    public static void main(String[] args) {</a:t>
            </a:r>
            <a:br>
              <a:rPr lang="en-US" dirty="0"/>
            </a:br>
            <a:r>
              <a:rPr lang="en-US" dirty="0"/>
              <a:t>        AssertTest at = new AssertTest();</a:t>
            </a:r>
            <a:br>
              <a:rPr lang="en-US" dirty="0"/>
            </a:br>
            <a:r>
              <a:rPr lang="en-US" dirty="0"/>
              <a:t>        at.assertMe(true);</a:t>
            </a:r>
            <a:br>
              <a:rPr lang="en-US" dirty="0"/>
            </a:br>
            <a:r>
              <a:rPr lang="en-US" dirty="0"/>
              <a:t>        at.assertMe(false);   </a:t>
            </a:r>
            <a:br>
              <a:rPr lang="en-US" dirty="0"/>
            </a:br>
            <a:r>
              <a:rPr lang="en-US" dirty="0"/>
              <a:t>    }  </a:t>
            </a:r>
            <a:br>
              <a:rPr lang="en-US" dirty="0"/>
            </a:br>
            <a:r>
              <a:rPr lang="en-US" dirty="0"/>
              <a:t>    private  void assertMe(boolean boo) {</a:t>
            </a:r>
            <a:br>
              <a:rPr lang="en-US" dirty="0"/>
            </a:br>
            <a:r>
              <a:rPr lang="en-US" dirty="0"/>
              <a:t>        String s = null;</a:t>
            </a:r>
            <a:br>
              <a:rPr lang="en-US" dirty="0"/>
            </a:br>
            <a:r>
              <a:rPr lang="en-US" dirty="0"/>
              <a:t>        assert </a:t>
            </a:r>
            <a:r>
              <a:rPr lang="en-US" dirty="0" smtClean="0"/>
              <a:t>boo:s </a:t>
            </a:r>
            <a:r>
              <a:rPr lang="en-US" dirty="0"/>
              <a:t>= "hello world"; </a:t>
            </a:r>
            <a:br>
              <a:rPr lang="en-US" dirty="0"/>
            </a:br>
            <a:r>
              <a:rPr lang="en-US" dirty="0"/>
              <a:t>        System.out.println("true condition");</a:t>
            </a:r>
            <a:br>
              <a:rPr lang="en-US" dirty="0"/>
            </a:br>
            <a:r>
              <a:rPr lang="en-US" dirty="0"/>
              <a:t>    } </a:t>
            </a:r>
            <a:br>
              <a:rPr lang="en-US" dirty="0"/>
            </a:br>
            <a:r>
              <a:rPr lang="en-US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24034" y="5273913"/>
            <a:ext cx="7715304" cy="132343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defPPr>
              <a:defRPr lang="en-US"/>
            </a:defPPr>
            <a:lvl1pPr>
              <a:defRPr>
                <a:solidFill>
                  <a:schemeClr val="tx1"/>
                </a:solidFill>
                <a:ea typeface="宋体" pitchFamily="2" charset="-122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  <a:lvl6pPr>
              <a:defRPr>
                <a:latin typeface="Arial" pitchFamily="34" charset="0"/>
              </a:defRPr>
            </a:lvl6pPr>
            <a:lvl7pPr>
              <a:defRPr>
                <a:latin typeface="Arial" pitchFamily="34" charset="0"/>
              </a:defRPr>
            </a:lvl7pPr>
            <a:lvl8pPr>
              <a:defRPr>
                <a:latin typeface="Arial" pitchFamily="34" charset="0"/>
              </a:defRPr>
            </a:lvl8pPr>
            <a:lvl9pPr>
              <a:defRPr>
                <a:latin typeface="Arial" pitchFamily="34" charset="0"/>
              </a:defRPr>
            </a:lvl9pPr>
          </a:lstStyle>
          <a:p>
            <a:r>
              <a:rPr lang="en-US" dirty="0"/>
              <a:t>true condition</a:t>
            </a:r>
            <a:br>
              <a:rPr lang="en-US" dirty="0"/>
            </a:b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hello world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AssertTest.assertMe</a:t>
            </a:r>
            <a:r>
              <a:rPr lang="en-US" dirty="0"/>
              <a:t>(AssertTest.java:14)</a:t>
            </a:r>
            <a:br>
              <a:rPr lang="en-US" dirty="0"/>
            </a:br>
            <a:r>
              <a:rPr lang="en-US" dirty="0"/>
              <a:t>        at </a:t>
            </a:r>
            <a:r>
              <a:rPr lang="en-US" dirty="0" err="1"/>
              <a:t>AssertTest.main</a:t>
            </a:r>
            <a:r>
              <a:rPr lang="en-US" dirty="0"/>
              <a:t>(AssertTest.java:7)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95400" y="1160749"/>
            <a:ext cx="11017224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可以在预计正常情况下程序不会到达的地方放置断言 ：</a:t>
            </a:r>
            <a:r>
              <a:rPr lang="en-US" dirty="0" smtClean="0"/>
              <a:t>assert false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断言可以用于检查传递给私有方法的参数。（对于公有方法，因为是提供给外部的接口，所以必须在方法中有相应的参数检验才能保证代码的健壮性）。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使用断言测试方法执行的前置条件和后置条件。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使用断言检查类的不变状态，确保任何情况下，某个变量的状态必须满足。（如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属性应大于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小于某个合适值）。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不使用断言的场合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断言语句不是永远会执行，可以屏蔽也可以启用。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不要再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的方法里面检查参数是不是为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之类的操作。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例如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get(String s){</a:t>
            </a:r>
            <a:br>
              <a:rPr lang="en-US" dirty="0" smtClean="0"/>
            </a:br>
            <a:r>
              <a:rPr lang="en-US" dirty="0" smtClean="0"/>
              <a:t>assert s != null;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}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假如需要检查也最好通过</a:t>
            </a:r>
            <a:r>
              <a:rPr lang="en-US" dirty="0" smtClean="0"/>
              <a:t>if s = null </a:t>
            </a:r>
            <a:r>
              <a:rPr lang="zh-CN" altLang="en-US" dirty="0" smtClean="0"/>
              <a:t>抛出</a:t>
            </a:r>
            <a:r>
              <a:rPr lang="en-US" dirty="0" err="1" smtClean="0"/>
              <a:t>NullPointerException</a:t>
            </a:r>
            <a:r>
              <a:rPr lang="zh-CN" altLang="en-US" dirty="0" smtClean="0"/>
              <a:t>来检查。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不要使用断言作为公共方法的参数检查，公共方法的参数永远都要执行。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断言语句不可以有任何边界效应，不要使用断言语句去修改变量和改变方法的返回值。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异常概述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异常处理机制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自定义异常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断言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351585" y="3140968"/>
            <a:ext cx="7362825" cy="582612"/>
          </a:xfrm>
          <a:prstGeom prst="rect">
            <a:avLst/>
          </a:prstGeom>
        </p:spPr>
        <p:txBody>
          <a:bodyPr anchor="b"/>
          <a:lstStyle/>
          <a:p>
            <a:pPr algn="ctr" eaLnBrk="1" hangingPunct="1"/>
            <a:r>
              <a:rPr lang="en-US" altLang="zh-CN" sz="5400" b="1" dirty="0">
                <a:solidFill>
                  <a:srgbClr val="C00000"/>
                </a:solidFill>
              </a:rPr>
              <a:t>Thank You</a:t>
            </a:r>
            <a:endParaRPr lang="zh-CN" altLang="zh-C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什么是异常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094912" cy="52925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异常就是在程序运行的过程中所发生的不正常的事件，它会中断指令的正常执行。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导致异常的原因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用户输入错误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设备错误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代码错误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磁盘空间不足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Java</a:t>
            </a:r>
            <a:r>
              <a:rPr lang="zh-CN" altLang="en-US" dirty="0" smtClean="0"/>
              <a:t>提供异常类来表示程序运行中发生的异常</a:t>
            </a:r>
            <a:endParaRPr lang="zh-CN" altLang="en-US" dirty="0"/>
          </a:p>
        </p:txBody>
      </p:sp>
      <p:pic>
        <p:nvPicPr>
          <p:cNvPr id="5" name="图示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7489" y="1772817"/>
            <a:ext cx="92567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大类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Error</a:t>
            </a:r>
            <a:r>
              <a:rPr lang="zh-CN" altLang="en-US" dirty="0" smtClean="0"/>
              <a:t>：描述了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运行系统中的内部错误以及资源耗尽错误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唯一的解决方法：尽力使程序安全地终止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Exception</a:t>
            </a:r>
            <a:r>
              <a:rPr lang="zh-CN" altLang="en-US" dirty="0" smtClean="0"/>
              <a:t>：程序中需要关注的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运行时错误（</a:t>
            </a:r>
            <a:r>
              <a:rPr lang="en-US" altLang="zh-CN" dirty="0" err="1" smtClean="0"/>
              <a:t>RuntimeException</a:t>
            </a:r>
            <a:r>
              <a:rPr lang="zh-CN" altLang="en-US" dirty="0" smtClean="0"/>
              <a:t>）：在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虚拟机正常运行期间抛出的异常，由程序错误导致。</a:t>
            </a:r>
            <a:r>
              <a:rPr lang="en-US" altLang="zh-CN" dirty="0" smtClean="0"/>
              <a:t> Java</a:t>
            </a:r>
            <a:r>
              <a:rPr lang="zh-CN" altLang="en-US" dirty="0" smtClean="0"/>
              <a:t>编译器允许程序中不对这类异常做出处理。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错误的类型转换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数组下标越界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访问空指针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其他错误（如：</a:t>
            </a:r>
            <a:r>
              <a:rPr lang="en-US" altLang="zh-CN" dirty="0" smtClean="0"/>
              <a:t>IO</a:t>
            </a:r>
            <a:r>
              <a:rPr lang="zh-CN" altLang="en-US" dirty="0" smtClean="0"/>
              <a:t>异常、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异常）：一般是外部错误，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编译器要求在程序中必须处理这类异常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异常的后果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异常发生的后果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丢失用户数据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程序崩溃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用户期望的友好操作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向用户通告错误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保存所有的操作结果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允许用户以适当的形式退出程序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解决方法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异常处理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异常机制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异常机制提供了程序退出的安全通道。当出现错误后，程序执行的流程发生改变，程序的控制权转移到异常处理器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对于异常</a:t>
            </a:r>
            <a:r>
              <a:rPr lang="en-US" altLang="zh-CN" dirty="0"/>
              <a:t>Java</a:t>
            </a:r>
            <a:r>
              <a:rPr lang="zh-CN" altLang="en-US" dirty="0"/>
              <a:t>中提供了两种常见的方式：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捕获异常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抛出异常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997309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11017</TotalTime>
  <Words>2460</Words>
  <Application>Microsoft Office PowerPoint</Application>
  <PresentationFormat>宽屏</PresentationFormat>
  <Paragraphs>435</Paragraphs>
  <Slides>48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华文新魏</vt:lpstr>
      <vt:lpstr>宋体</vt:lpstr>
      <vt:lpstr>微软雅黑</vt:lpstr>
      <vt:lpstr>Arial</vt:lpstr>
      <vt:lpstr>Times New Roman</vt:lpstr>
      <vt:lpstr>2_Default Design</vt:lpstr>
      <vt:lpstr>Microsoft ClipArt Gallery</vt:lpstr>
      <vt:lpstr>第十一章  异常和断言</vt:lpstr>
      <vt:lpstr>讲授思路　　　　　　　　　</vt:lpstr>
      <vt:lpstr>异常概述　　　　　　　　　</vt:lpstr>
      <vt:lpstr>引入</vt:lpstr>
      <vt:lpstr>什么是异常</vt:lpstr>
      <vt:lpstr>异常的层次结构</vt:lpstr>
      <vt:lpstr>异常的分类</vt:lpstr>
      <vt:lpstr>异常的后果</vt:lpstr>
      <vt:lpstr>异常机制</vt:lpstr>
      <vt:lpstr>异常处理机制</vt:lpstr>
      <vt:lpstr>捕获异常</vt:lpstr>
      <vt:lpstr>try、catch处理流程</vt:lpstr>
      <vt:lpstr>try、catch处理流程</vt:lpstr>
      <vt:lpstr>多重异常</vt:lpstr>
      <vt:lpstr>多重异常</vt:lpstr>
      <vt:lpstr>try、catch使用注意事项</vt:lpstr>
      <vt:lpstr>finally语句块</vt:lpstr>
      <vt:lpstr>finally语句块</vt:lpstr>
      <vt:lpstr>课堂练习</vt:lpstr>
      <vt:lpstr>try-catch-finally使用注意事项</vt:lpstr>
      <vt:lpstr>判断除数为0</vt:lpstr>
      <vt:lpstr>异常处理的优势</vt:lpstr>
      <vt:lpstr>异常处理机制　　　　　　　</vt:lpstr>
      <vt:lpstr>引入</vt:lpstr>
      <vt:lpstr>抛出异常</vt:lpstr>
      <vt:lpstr>抛出异常</vt:lpstr>
      <vt:lpstr>声明异常示例</vt:lpstr>
      <vt:lpstr>抛出异常</vt:lpstr>
      <vt:lpstr>抛出异常</vt:lpstr>
      <vt:lpstr>使用异常机制的建议</vt:lpstr>
      <vt:lpstr>小结</vt:lpstr>
      <vt:lpstr>常见异常　　　　　　　　　</vt:lpstr>
      <vt:lpstr>NullPointException</vt:lpstr>
      <vt:lpstr>NumberFormatException</vt:lpstr>
      <vt:lpstr>ClassNotFoundException</vt:lpstr>
      <vt:lpstr>ArrayIndexOutOfBoundsException</vt:lpstr>
      <vt:lpstr>ClassCastException</vt:lpstr>
      <vt:lpstr>自定义异常</vt:lpstr>
      <vt:lpstr>自定义异常示例</vt:lpstr>
      <vt:lpstr>自定义异常使用示例</vt:lpstr>
      <vt:lpstr>断言　　　　　　　</vt:lpstr>
      <vt:lpstr>断言的使用方法　　　　　　　</vt:lpstr>
      <vt:lpstr>断言示例　　　　　　</vt:lpstr>
      <vt:lpstr>断言示例　　　　　　</vt:lpstr>
      <vt:lpstr>使用断言的场合　　　　　　　</vt:lpstr>
      <vt:lpstr>不使用断言的场合　　　　　　　</vt:lpstr>
      <vt:lpstr>总结　　　　　　　　　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李玮玮</cp:lastModifiedBy>
  <cp:revision>730</cp:revision>
  <dcterms:created xsi:type="dcterms:W3CDTF">2006-10-06T15:46:57Z</dcterms:created>
  <dcterms:modified xsi:type="dcterms:W3CDTF">2018-04-26T00:43:24Z</dcterms:modified>
</cp:coreProperties>
</file>