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75" r:id="rId3"/>
    <p:sldId id="486" r:id="rId4"/>
    <p:sldId id="493" r:id="rId5"/>
    <p:sldId id="478" r:id="rId6"/>
    <p:sldId id="485" r:id="rId7"/>
    <p:sldId id="484" r:id="rId8"/>
    <p:sldId id="477" r:id="rId9"/>
    <p:sldId id="482" r:id="rId10"/>
    <p:sldId id="474" r:id="rId11"/>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pitchFamily="34" charset="0"/>
        <a:ea typeface="+mn-ea"/>
        <a:cs typeface="+mn-cs"/>
      </a:defRPr>
    </a:lvl1pPr>
    <a:lvl2pPr marL="457200" algn="l" rtl="0" fontAlgn="base">
      <a:spcBef>
        <a:spcPct val="0"/>
      </a:spcBef>
      <a:spcAft>
        <a:spcPct val="0"/>
      </a:spcAft>
      <a:defRPr sz="2000" kern="1200">
        <a:solidFill>
          <a:srgbClr val="A50021"/>
        </a:solidFill>
        <a:latin typeface="Arial" pitchFamily="34" charset="0"/>
        <a:ea typeface="+mn-ea"/>
        <a:cs typeface="+mn-cs"/>
      </a:defRPr>
    </a:lvl2pPr>
    <a:lvl3pPr marL="914400" algn="l" rtl="0" fontAlgn="base">
      <a:spcBef>
        <a:spcPct val="0"/>
      </a:spcBef>
      <a:spcAft>
        <a:spcPct val="0"/>
      </a:spcAft>
      <a:defRPr sz="2000" kern="1200">
        <a:solidFill>
          <a:srgbClr val="A50021"/>
        </a:solidFill>
        <a:latin typeface="Arial" pitchFamily="34" charset="0"/>
        <a:ea typeface="+mn-ea"/>
        <a:cs typeface="+mn-cs"/>
      </a:defRPr>
    </a:lvl3pPr>
    <a:lvl4pPr marL="1371600" algn="l" rtl="0" fontAlgn="base">
      <a:spcBef>
        <a:spcPct val="0"/>
      </a:spcBef>
      <a:spcAft>
        <a:spcPct val="0"/>
      </a:spcAft>
      <a:defRPr sz="2000" kern="1200">
        <a:solidFill>
          <a:srgbClr val="A50021"/>
        </a:solidFill>
        <a:latin typeface="Arial" pitchFamily="34" charset="0"/>
        <a:ea typeface="+mn-ea"/>
        <a:cs typeface="+mn-cs"/>
      </a:defRPr>
    </a:lvl4pPr>
    <a:lvl5pPr marL="1828800" algn="l" rtl="0" fontAlgn="base">
      <a:spcBef>
        <a:spcPct val="0"/>
      </a:spcBef>
      <a:spcAft>
        <a:spcPct val="0"/>
      </a:spcAft>
      <a:defRPr sz="2000" kern="1200">
        <a:solidFill>
          <a:srgbClr val="A50021"/>
        </a:solidFill>
        <a:latin typeface="Arial" pitchFamily="34" charset="0"/>
        <a:ea typeface="+mn-ea"/>
        <a:cs typeface="+mn-cs"/>
      </a:defRPr>
    </a:lvl5pPr>
    <a:lvl6pPr marL="2286000" algn="l" defTabSz="914400" rtl="0" eaLnBrk="1" latinLnBrk="0" hangingPunct="1">
      <a:defRPr sz="2000" kern="1200">
        <a:solidFill>
          <a:srgbClr val="A50021"/>
        </a:solidFill>
        <a:latin typeface="Arial" pitchFamily="34" charset="0"/>
        <a:ea typeface="+mn-ea"/>
        <a:cs typeface="+mn-cs"/>
      </a:defRPr>
    </a:lvl6pPr>
    <a:lvl7pPr marL="2743200" algn="l" defTabSz="914400" rtl="0" eaLnBrk="1" latinLnBrk="0" hangingPunct="1">
      <a:defRPr sz="2000" kern="1200">
        <a:solidFill>
          <a:srgbClr val="A50021"/>
        </a:solidFill>
        <a:latin typeface="Arial" pitchFamily="34" charset="0"/>
        <a:ea typeface="+mn-ea"/>
        <a:cs typeface="+mn-cs"/>
      </a:defRPr>
    </a:lvl7pPr>
    <a:lvl8pPr marL="3200400" algn="l" defTabSz="914400" rtl="0" eaLnBrk="1" latinLnBrk="0" hangingPunct="1">
      <a:defRPr sz="2000" kern="1200">
        <a:solidFill>
          <a:srgbClr val="A50021"/>
        </a:solidFill>
        <a:latin typeface="Arial" pitchFamily="34" charset="0"/>
        <a:ea typeface="+mn-ea"/>
        <a:cs typeface="+mn-cs"/>
      </a:defRPr>
    </a:lvl8pPr>
    <a:lvl9pPr marL="3657600" algn="l" defTabSz="914400" rtl="0" eaLnBrk="1" latinLnBrk="0" hangingPunct="1">
      <a:defRPr sz="2000" kern="1200">
        <a:solidFill>
          <a:srgbClr val="A5002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9933"/>
    <a:srgbClr val="FF9900"/>
    <a:srgbClr val="E4FEDE"/>
    <a:srgbClr val="8BE58F"/>
    <a:srgbClr val="A0FAAF"/>
    <a:srgbClr val="DEFEE6"/>
    <a:srgbClr val="DBF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1" autoAdjust="0"/>
    <p:restoredTop sz="75360" autoAdjust="0"/>
  </p:normalViewPr>
  <p:slideViewPr>
    <p:cSldViewPr>
      <p:cViewPr varScale="1">
        <p:scale>
          <a:sx n="53" d="100"/>
          <a:sy n="53" d="100"/>
        </p:scale>
        <p:origin x="920" y="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D90DBEF0-E372-45A7-97EC-0E1C86C5DD3A}" type="slidenum">
              <a:rPr lang="pt-PT" altLang="zh-CN"/>
              <a:pPr>
                <a:defRPr/>
              </a:pPr>
              <a:t>‹#›</a:t>
            </a:fld>
            <a:endParaRPr lang="pt-PT" altLang="zh-CN"/>
          </a:p>
        </p:txBody>
      </p:sp>
    </p:spTree>
    <p:extLst>
      <p:ext uri="{BB962C8B-B14F-4D97-AF65-F5344CB8AC3E}">
        <p14:creationId xmlns:p14="http://schemas.microsoft.com/office/powerpoint/2010/main" val="3979243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5604"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D3FABFDC-C280-47AA-B968-A57D33E997BE}" type="slidenum">
              <a:rPr lang="pt-PT" altLang="zh-CN"/>
              <a:pPr>
                <a:defRPr/>
              </a:pPr>
              <a:t>‹#›</a:t>
            </a:fld>
            <a:endParaRPr lang="pt-PT" altLang="zh-CN"/>
          </a:p>
        </p:txBody>
      </p:sp>
    </p:spTree>
    <p:extLst>
      <p:ext uri="{BB962C8B-B14F-4D97-AF65-F5344CB8AC3E}">
        <p14:creationId xmlns:p14="http://schemas.microsoft.com/office/powerpoint/2010/main" val="8204668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92075" y="744538"/>
            <a:ext cx="6610350" cy="3719512"/>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内部类的概念。</a:t>
            </a:r>
            <a:endParaRPr lang="en-US" altLang="zh-CN" smtClean="0">
              <a:latin typeface="Arial" pitchFamily="34" charset="0"/>
            </a:endParaRPr>
          </a:p>
          <a:p>
            <a:r>
              <a:rPr lang="zh-CN" altLang="en-US" smtClean="0">
                <a:latin typeface="Arial" pitchFamily="34" charset="0"/>
              </a:rPr>
              <a:t>内部类的形式。</a:t>
            </a:r>
            <a:endParaRPr lang="en-US" altLang="zh-CN" smtClean="0">
              <a:latin typeface="Arial" pitchFamily="34" charset="0"/>
            </a:endParaRPr>
          </a:p>
          <a:p>
            <a:r>
              <a:rPr lang="zh-CN" altLang="en-US" smtClean="0">
                <a:latin typeface="Arial" pitchFamily="34" charset="0"/>
              </a:rPr>
              <a:t>各形式的特点。</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C2AA62C6-E692-4C6F-9DD4-16E3EF5FB1D7}"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51464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Java</a:t>
            </a:r>
            <a:r>
              <a:rPr lang="zh-CN" altLang="en-US" dirty="0" smtClean="0"/>
              <a:t>中常用的表示日期的类有三个</a:t>
            </a:r>
            <a:endParaRPr lang="en-US" altLang="zh-CN" dirty="0" smtClean="0"/>
          </a:p>
          <a:p>
            <a:pPr lvl="1"/>
            <a:r>
              <a:rPr lang="en-US" altLang="zh-CN" dirty="0" err="1" smtClean="0"/>
              <a:t>java.util.Date</a:t>
            </a:r>
            <a:r>
              <a:rPr lang="zh-CN" altLang="en-US" dirty="0" smtClean="0"/>
              <a:t>：</a:t>
            </a:r>
            <a:r>
              <a:rPr lang="en-US" altLang="zh-CN" dirty="0" smtClean="0"/>
              <a:t>JDK 1.1</a:t>
            </a:r>
            <a:r>
              <a:rPr lang="zh-CN" altLang="en-US" dirty="0" smtClean="0"/>
              <a:t>后，</a:t>
            </a:r>
            <a:r>
              <a:rPr lang="en-US" altLang="zh-CN" dirty="0" err="1" smtClean="0"/>
              <a:t>java.util.Date</a:t>
            </a:r>
            <a:r>
              <a:rPr lang="en-US" altLang="zh-CN" dirty="0" smtClean="0"/>
              <a:t> </a:t>
            </a:r>
            <a:r>
              <a:rPr lang="zh-CN" altLang="en-US" dirty="0" smtClean="0"/>
              <a:t>类中的大多数方法已经不推荐使用。</a:t>
            </a:r>
            <a:endParaRPr lang="en-US" altLang="zh-CN" dirty="0" smtClean="0"/>
          </a:p>
          <a:p>
            <a:pPr lvl="1"/>
            <a:r>
              <a:rPr lang="en-US" altLang="zh-CN" dirty="0" err="1" smtClean="0"/>
              <a:t>java.sql.Date</a:t>
            </a:r>
            <a:r>
              <a:rPr lang="zh-CN" altLang="en-US" dirty="0" smtClean="0"/>
              <a:t>：主要针对数据库操作中的</a:t>
            </a:r>
            <a:r>
              <a:rPr lang="en-US" altLang="zh-CN" dirty="0" smtClean="0"/>
              <a:t>SQL</a:t>
            </a:r>
            <a:r>
              <a:rPr lang="zh-CN" altLang="en-US" dirty="0" smtClean="0"/>
              <a:t>使用，只有日期没有时间部分。</a:t>
            </a:r>
            <a:endParaRPr lang="en-US" altLang="zh-CN" dirty="0" smtClean="0"/>
          </a:p>
          <a:p>
            <a:pPr lvl="1"/>
            <a:r>
              <a:rPr lang="en-US" altLang="zh-CN" dirty="0" err="1" smtClean="0"/>
              <a:t>java.util.Calendar</a:t>
            </a:r>
            <a:r>
              <a:rPr lang="zh-CN" altLang="en-US" dirty="0" smtClean="0"/>
              <a:t>：翻译为中文称为“日历”，</a:t>
            </a:r>
            <a:r>
              <a:rPr lang="en-US" altLang="zh-CN" dirty="0" smtClean="0"/>
              <a:t>JDK1.1</a:t>
            </a:r>
            <a:r>
              <a:rPr lang="zh-CN" altLang="en-US" dirty="0" smtClean="0"/>
              <a:t>之后</a:t>
            </a:r>
            <a:r>
              <a:rPr lang="en-US" altLang="zh-CN" dirty="0" smtClean="0"/>
              <a:t>Calendar</a:t>
            </a:r>
            <a:r>
              <a:rPr lang="zh-CN" altLang="en-US" dirty="0" smtClean="0"/>
              <a:t>逐步取代了</a:t>
            </a:r>
            <a:r>
              <a:rPr lang="en-US" altLang="zh-CN" dirty="0" err="1" smtClean="0"/>
              <a:t>java.util.Date</a:t>
            </a:r>
            <a:r>
              <a:rPr lang="zh-CN" altLang="en-US" dirty="0" smtClean="0"/>
              <a:t>类，提供了更多的方式来表示日期和时间。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t>java.util.Date</a:t>
            </a:r>
            <a:r>
              <a:rPr lang="zh-CN" altLang="zh-CN" dirty="0" smtClean="0"/>
              <a:t>类实际上是一个包裹类</a:t>
            </a:r>
            <a:r>
              <a:rPr lang="zh-CN" altLang="en-US" dirty="0" smtClean="0"/>
              <a:t>，</a:t>
            </a:r>
            <a:r>
              <a:rPr lang="zh-CN" altLang="zh-CN" dirty="0" smtClean="0"/>
              <a:t>它包含的是一个长整型数据</a:t>
            </a:r>
            <a:r>
              <a:rPr lang="en-US" altLang="zh-CN" dirty="0" smtClean="0"/>
              <a:t>, </a:t>
            </a:r>
            <a:r>
              <a:rPr lang="zh-CN" altLang="zh-CN" dirty="0" smtClean="0"/>
              <a:t>表示的是从</a:t>
            </a:r>
            <a:r>
              <a:rPr lang="en-US" altLang="zh-CN" dirty="0" smtClean="0"/>
              <a:t>GMT(</a:t>
            </a:r>
            <a:r>
              <a:rPr lang="zh-CN" altLang="zh-CN" dirty="0" smtClean="0"/>
              <a:t>格林尼治标准时间</a:t>
            </a:r>
            <a:r>
              <a:rPr lang="en-US" altLang="zh-CN" dirty="0" smtClean="0"/>
              <a:t>)1970</a:t>
            </a:r>
            <a:r>
              <a:rPr lang="zh-CN" altLang="zh-CN" dirty="0" smtClean="0"/>
              <a:t>年</a:t>
            </a:r>
            <a:r>
              <a:rPr lang="en-US" altLang="zh-CN" dirty="0" smtClean="0"/>
              <a:t>1 </a:t>
            </a:r>
            <a:r>
              <a:rPr lang="zh-CN" altLang="zh-CN" dirty="0" smtClean="0"/>
              <a:t>月</a:t>
            </a:r>
            <a:r>
              <a:rPr lang="en-US" altLang="zh-CN" dirty="0" smtClean="0"/>
              <a:t> 1</a:t>
            </a:r>
            <a:r>
              <a:rPr lang="zh-CN" altLang="zh-CN" dirty="0" smtClean="0"/>
              <a:t>日</a:t>
            </a:r>
            <a:r>
              <a:rPr lang="en-US" altLang="zh-CN" dirty="0" smtClean="0"/>
              <a:t>00:00:00</a:t>
            </a:r>
            <a:r>
              <a:rPr lang="zh-CN" altLang="zh-CN" dirty="0" smtClean="0"/>
              <a:t>这一刻之前或者是之后经历的毫秒数</a:t>
            </a:r>
            <a:r>
              <a:rPr lang="en-US" altLang="zh-CN" dirty="0" smtClean="0"/>
              <a:t>.</a:t>
            </a:r>
          </a:p>
          <a:p>
            <a:r>
              <a:rPr lang="en-US" altLang="zh-CN" dirty="0" smtClean="0"/>
              <a:t>Calendar</a:t>
            </a:r>
            <a:r>
              <a:rPr lang="zh-CN" altLang="en-US" dirty="0" smtClean="0"/>
              <a:t>是一个抽象类，</a:t>
            </a:r>
            <a:r>
              <a:rPr lang="en-US" altLang="zh-CN" dirty="0" smtClean="0"/>
              <a:t>Java</a:t>
            </a:r>
            <a:r>
              <a:rPr lang="zh-CN" altLang="en-US" dirty="0" smtClean="0"/>
              <a:t>中提供了</a:t>
            </a:r>
            <a:r>
              <a:rPr lang="en-US" altLang="zh-CN" dirty="0" smtClean="0"/>
              <a:t>Calendar</a:t>
            </a:r>
            <a:r>
              <a:rPr lang="zh-CN" altLang="en-US" dirty="0" smtClean="0"/>
              <a:t>的一个具体实现类</a:t>
            </a:r>
            <a:r>
              <a:rPr lang="en-US" altLang="zh-CN" dirty="0" err="1" smtClean="0"/>
              <a:t>GregorianCalendar</a:t>
            </a:r>
            <a:r>
              <a:rPr lang="zh-CN" altLang="en-US" dirty="0" smtClean="0"/>
              <a:t>。</a:t>
            </a:r>
            <a:endParaRPr lang="en-US" altLang="zh-CN" dirty="0" smtClean="0"/>
          </a:p>
          <a:p>
            <a:r>
              <a:rPr lang="zh-CN" altLang="en-US" dirty="0" smtClean="0"/>
              <a:t>创建</a:t>
            </a:r>
            <a:r>
              <a:rPr lang="en-US" altLang="zh-CN" dirty="0" smtClean="0"/>
              <a:t>Calendar</a:t>
            </a:r>
            <a:r>
              <a:rPr lang="zh-CN" altLang="en-US" dirty="0" smtClean="0"/>
              <a:t>类型对象：</a:t>
            </a:r>
            <a:endParaRPr lang="en-US" altLang="zh-CN" dirty="0" smtClean="0"/>
          </a:p>
          <a:p>
            <a:pPr lvl="1"/>
            <a:r>
              <a:rPr lang="zh-CN" altLang="en-US" dirty="0" smtClean="0"/>
              <a:t>通过其中的静态方法</a:t>
            </a:r>
            <a:r>
              <a:rPr lang="en-US" altLang="zh-CN" dirty="0" err="1" smtClean="0"/>
              <a:t>Calendar.getInstance</a:t>
            </a:r>
            <a:r>
              <a:rPr lang="en-US" altLang="zh-CN" dirty="0" smtClean="0"/>
              <a:t>()</a:t>
            </a:r>
            <a:r>
              <a:rPr lang="zh-CN" altLang="en-US" dirty="0" smtClean="0"/>
              <a:t>。</a:t>
            </a:r>
            <a:endParaRPr lang="en-US" altLang="zh-CN" dirty="0" smtClean="0"/>
          </a:p>
          <a:p>
            <a:pPr lvl="1"/>
            <a:r>
              <a:rPr lang="zh-CN" altLang="en-US" dirty="0" smtClean="0"/>
              <a:t>得到的对象是一个</a:t>
            </a:r>
            <a:r>
              <a:rPr lang="en-US" altLang="zh-CN" dirty="0" err="1" smtClean="0"/>
              <a:t>GregorianCalendar</a:t>
            </a:r>
            <a:r>
              <a:rPr lang="zh-CN" altLang="en-US" dirty="0" smtClean="0"/>
              <a:t>类的对象。</a:t>
            </a:r>
            <a:endParaRPr lang="en-US" altLang="zh-CN" dirty="0" smtClean="0"/>
          </a:p>
          <a:p>
            <a:r>
              <a:rPr lang="en-US" altLang="zh-CN" dirty="0" smtClean="0"/>
              <a:t>Calendar</a:t>
            </a:r>
            <a:r>
              <a:rPr lang="zh-CN" altLang="zh-CN" dirty="0" smtClean="0"/>
              <a:t>中的</a:t>
            </a:r>
            <a:r>
              <a:rPr lang="en-US" altLang="zh-CN" dirty="0" smtClean="0"/>
              <a:t>set(</a:t>
            </a:r>
            <a:r>
              <a:rPr lang="en-US" altLang="zh-CN" dirty="0" err="1" smtClean="0"/>
              <a:t>int</a:t>
            </a:r>
            <a:r>
              <a:rPr lang="en-US" altLang="zh-CN" dirty="0" smtClean="0"/>
              <a:t> field)</a:t>
            </a:r>
            <a:r>
              <a:rPr lang="zh-CN" altLang="zh-CN" dirty="0" smtClean="0"/>
              <a:t>和</a:t>
            </a:r>
            <a:r>
              <a:rPr lang="en-US" altLang="zh-CN" dirty="0" smtClean="0"/>
              <a:t>get(</a:t>
            </a:r>
            <a:r>
              <a:rPr lang="en-US" altLang="zh-CN" dirty="0" err="1" smtClean="0"/>
              <a:t>int</a:t>
            </a:r>
            <a:r>
              <a:rPr lang="en-US" altLang="zh-CN" dirty="0" smtClean="0"/>
              <a:t> field)</a:t>
            </a:r>
            <a:r>
              <a:rPr lang="zh-CN" altLang="zh-CN" dirty="0" smtClean="0"/>
              <a:t>方法可以用来设置和读取日期的特定部分</a:t>
            </a:r>
            <a:r>
              <a:rPr lang="zh-CN" altLang="en-US" dirty="0" smtClean="0"/>
              <a:t>。</a:t>
            </a:r>
            <a:endParaRPr lang="en-US" altLang="zh-CN" dirty="0" smtClean="0"/>
          </a:p>
          <a:p>
            <a:r>
              <a:rPr lang="en-US" altLang="zh-CN" dirty="0" smtClean="0"/>
              <a:t>Calendar</a:t>
            </a:r>
            <a:r>
              <a:rPr lang="zh-CN" altLang="en-US" dirty="0" smtClean="0"/>
              <a:t>类提供了一些属性常量（</a:t>
            </a:r>
            <a:r>
              <a:rPr lang="en-US" altLang="zh-CN" dirty="0" smtClean="0"/>
              <a:t>HOUR</a:t>
            </a:r>
            <a:r>
              <a:rPr lang="zh-CN" altLang="en-US" dirty="0" smtClean="0"/>
              <a:t>、</a:t>
            </a:r>
            <a:r>
              <a:rPr lang="en-US" altLang="zh-CN" dirty="0" smtClean="0"/>
              <a:t>DATE</a:t>
            </a:r>
            <a:r>
              <a:rPr lang="zh-CN" altLang="en-US" dirty="0" smtClean="0"/>
              <a:t>、</a:t>
            </a:r>
            <a:r>
              <a:rPr lang="en-US" altLang="zh-CN" dirty="0" smtClean="0"/>
              <a:t>MONTH</a:t>
            </a:r>
            <a:r>
              <a:rPr lang="zh-CN" altLang="en-US" dirty="0" smtClean="0"/>
              <a:t>、</a:t>
            </a:r>
            <a:r>
              <a:rPr lang="en-US" altLang="zh-CN" dirty="0" smtClean="0"/>
              <a:t>YEAR</a:t>
            </a:r>
            <a:r>
              <a:rPr lang="zh-CN" altLang="en-US" dirty="0" smtClean="0"/>
              <a:t>以及和</a:t>
            </a:r>
            <a:r>
              <a:rPr lang="en-US" altLang="zh-CN" dirty="0" smtClean="0"/>
              <a:t>week</a:t>
            </a:r>
            <a:r>
              <a:rPr lang="zh-CN" altLang="en-US" dirty="0" smtClean="0"/>
              <a:t>、</a:t>
            </a:r>
            <a:r>
              <a:rPr lang="en-US" altLang="zh-CN" dirty="0" smtClean="0"/>
              <a:t>day</a:t>
            </a:r>
            <a:r>
              <a:rPr lang="zh-CN" altLang="en-US" dirty="0" smtClean="0"/>
              <a:t>有关的常量），通过对应的</a:t>
            </a:r>
            <a:r>
              <a:rPr lang="en-US" altLang="zh-CN" dirty="0" smtClean="0"/>
              <a:t>get</a:t>
            </a:r>
            <a:r>
              <a:rPr lang="zh-CN" altLang="en-US" dirty="0" smtClean="0"/>
              <a:t>、</a:t>
            </a:r>
            <a:r>
              <a:rPr lang="en-US" altLang="zh-CN" dirty="0" smtClean="0"/>
              <a:t>set</a:t>
            </a:r>
            <a:r>
              <a:rPr lang="zh-CN" altLang="en-US" dirty="0" smtClean="0"/>
              <a:t>方法来获取日期常量</a:t>
            </a:r>
            <a:endParaRPr lang="en-US" altLang="zh-CN" dirty="0" smtClean="0"/>
          </a:p>
          <a:p>
            <a:pPr marL="0" indent="0">
              <a:buNone/>
            </a:pPr>
            <a:r>
              <a:rPr lang="en-US" altLang="zh-CN" dirty="0" smtClean="0"/>
              <a:t>   Calendar </a:t>
            </a:r>
            <a:r>
              <a:rPr lang="en-US" altLang="zh-CN" dirty="0" err="1" smtClean="0"/>
              <a:t>rightNow</a:t>
            </a:r>
            <a:r>
              <a:rPr lang="en-US" altLang="zh-CN" dirty="0" smtClean="0"/>
              <a:t> = </a:t>
            </a:r>
            <a:r>
              <a:rPr lang="en-US" altLang="zh-CN" dirty="0" err="1" smtClean="0"/>
              <a:t>Calendar.getInstance</a:t>
            </a:r>
            <a:r>
              <a:rPr lang="en-US" altLang="zh-CN" dirty="0" smtClean="0"/>
              <a:t>();</a:t>
            </a:r>
          </a:p>
          <a:p>
            <a:pPr marL="0" indent="0">
              <a:buNone/>
            </a:pPr>
            <a:r>
              <a:rPr lang="en-US" altLang="zh-CN" dirty="0" smtClean="0"/>
              <a:t>   </a:t>
            </a:r>
            <a:r>
              <a:rPr lang="en-US" altLang="zh-CN" dirty="0" err="1" smtClean="0"/>
              <a:t>int</a:t>
            </a:r>
            <a:r>
              <a:rPr lang="en-US" altLang="zh-CN" dirty="0" smtClean="0"/>
              <a:t> </a:t>
            </a:r>
            <a:r>
              <a:rPr lang="en-US" altLang="zh-CN" dirty="0" err="1" smtClean="0"/>
              <a:t>monthConstant</a:t>
            </a:r>
            <a:r>
              <a:rPr lang="en-US" altLang="zh-CN" dirty="0" smtClean="0"/>
              <a:t> = </a:t>
            </a:r>
            <a:r>
              <a:rPr lang="en-US" altLang="zh-CN" dirty="0" err="1" smtClean="0"/>
              <a:t>rightNow.get</a:t>
            </a:r>
            <a:r>
              <a:rPr lang="en-US" altLang="zh-CN" dirty="0" smtClean="0"/>
              <a:t>(</a:t>
            </a:r>
            <a:r>
              <a:rPr lang="en-US" altLang="zh-CN" dirty="0" err="1" smtClean="0"/>
              <a:t>Calendar.MONTH</a:t>
            </a:r>
            <a:r>
              <a:rPr lang="en-US" altLang="zh-CN" dirty="0" smtClean="0"/>
              <a:t>);</a:t>
            </a:r>
          </a:p>
          <a:p>
            <a:pPr marL="0" indent="0">
              <a:buNone/>
            </a:pPr>
            <a:r>
              <a:rPr lang="en-US" altLang="zh-CN" dirty="0" smtClean="0"/>
              <a:t>   </a:t>
            </a:r>
            <a:r>
              <a:rPr lang="en-US" altLang="zh-CN" dirty="0" err="1" smtClean="0"/>
              <a:t>System.out.println</a:t>
            </a:r>
            <a:r>
              <a:rPr lang="en-US" altLang="zh-CN" dirty="0" smtClean="0"/>
              <a:t>(months[</a:t>
            </a:r>
            <a:r>
              <a:rPr lang="en-US" altLang="zh-CN" dirty="0" err="1" smtClean="0"/>
              <a:t>monthConstant</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r>
              <a:rPr lang="en-US" altLang="zh-CN" dirty="0" err="1" smtClean="0"/>
              <a:t>DateFormat</a:t>
            </a:r>
            <a:r>
              <a:rPr lang="en-US" altLang="zh-CN" dirty="0" smtClean="0"/>
              <a:t> </a:t>
            </a:r>
            <a:r>
              <a:rPr lang="zh-CN" altLang="zh-CN" dirty="0" smtClean="0"/>
              <a:t>是日期</a:t>
            </a:r>
            <a:r>
              <a:rPr lang="en-US" altLang="zh-CN" dirty="0" smtClean="0"/>
              <a:t>/</a:t>
            </a:r>
            <a:r>
              <a:rPr lang="zh-CN" altLang="zh-CN" dirty="0" smtClean="0"/>
              <a:t>时间格式化的抽象类，它以与语言无关的方式格式化并解析日期或时间。</a:t>
            </a:r>
            <a:endParaRPr lang="en-US" altLang="zh-CN" dirty="0" smtClean="0"/>
          </a:p>
          <a:p>
            <a:r>
              <a:rPr lang="en-US" altLang="zh-CN" dirty="0" err="1" smtClean="0"/>
              <a:t>DateFormate</a:t>
            </a:r>
            <a:r>
              <a:rPr lang="zh-CN" altLang="en-US" dirty="0" smtClean="0"/>
              <a:t>格式化、解析日期的方法</a:t>
            </a:r>
            <a:endParaRPr lang="en-US" altLang="zh-CN" dirty="0" smtClean="0"/>
          </a:p>
          <a:p>
            <a:pPr lvl="1"/>
            <a:r>
              <a:rPr lang="en-US" altLang="zh-CN" dirty="0" smtClean="0"/>
              <a:t>String format(Date date)</a:t>
            </a:r>
            <a:r>
              <a:rPr lang="zh-CN" altLang="en-US" dirty="0" smtClean="0"/>
              <a:t>：格式化日期</a:t>
            </a:r>
            <a:endParaRPr lang="en-US" altLang="zh-CN" dirty="0" smtClean="0"/>
          </a:p>
          <a:p>
            <a:pPr lvl="1"/>
            <a:r>
              <a:rPr lang="en-US" altLang="zh-CN" dirty="0" smtClean="0"/>
              <a:t>Date parse(String </a:t>
            </a:r>
            <a:r>
              <a:rPr lang="en-US" altLang="zh-CN" dirty="0" err="1" smtClean="0"/>
              <a:t>sateStr</a:t>
            </a:r>
            <a:r>
              <a:rPr lang="en-US" altLang="zh-CN" dirty="0" smtClean="0"/>
              <a:t>)</a:t>
            </a:r>
            <a:r>
              <a:rPr lang="zh-CN" altLang="en-US" dirty="0" smtClean="0"/>
              <a:t>：解析字符串</a:t>
            </a:r>
            <a:endParaRPr lang="en-US" altLang="zh-CN" dirty="0" smtClean="0"/>
          </a:p>
          <a:p>
            <a:r>
              <a:rPr lang="en-US" altLang="zh-CN" dirty="0" err="1" smtClean="0"/>
              <a:t>SimpleDateFormate</a:t>
            </a:r>
            <a:r>
              <a:rPr lang="zh-CN" altLang="en-US" dirty="0" smtClean="0"/>
              <a:t>是与环境有关的格式化、解析日期的具体类。</a:t>
            </a:r>
            <a:endParaRPr lang="en-US" altLang="zh-CN" dirty="0" smtClean="0"/>
          </a:p>
          <a:p>
            <a:pPr lvl="1"/>
            <a:r>
              <a:rPr lang="zh-CN" altLang="en-US" dirty="0" smtClean="0"/>
              <a:t>用户可以定义日期</a:t>
            </a:r>
            <a:r>
              <a:rPr lang="en-US" altLang="zh-CN" dirty="0" smtClean="0"/>
              <a:t>-</a:t>
            </a:r>
            <a:r>
              <a:rPr lang="zh-CN" altLang="en-US" dirty="0" smtClean="0"/>
              <a:t>时间格式的模式</a:t>
            </a:r>
          </a:p>
          <a:p>
            <a:pPr eaLnBrk="1" hangingPunct="1"/>
            <a:r>
              <a:rPr lang="en-US" altLang="zh-CN" sz="1200" dirty="0" err="1" smtClean="0">
                <a:latin typeface="Times New Roman" pitchFamily="18" charset="0"/>
              </a:rPr>
              <a:t>SimpleDateFormat</a:t>
            </a:r>
            <a:r>
              <a:rPr lang="en-US" altLang="zh-CN" sz="1200" dirty="0" smtClean="0">
                <a:latin typeface="Times New Roman" pitchFamily="18" charset="0"/>
              </a:rPr>
              <a:t>  </a:t>
            </a:r>
            <a:r>
              <a:rPr lang="en-US" altLang="zh-CN" sz="1200" dirty="0" err="1" smtClean="0">
                <a:latin typeface="Times New Roman" pitchFamily="18" charset="0"/>
              </a:rPr>
              <a:t>sdf</a:t>
            </a:r>
            <a:r>
              <a:rPr lang="en-US" altLang="zh-CN" sz="1200" dirty="0" smtClean="0">
                <a:latin typeface="Times New Roman" pitchFamily="18" charset="0"/>
              </a:rPr>
              <a:t> = new </a:t>
            </a:r>
            <a:r>
              <a:rPr lang="en-US" altLang="zh-CN" sz="1200" dirty="0" err="1" smtClean="0">
                <a:latin typeface="Times New Roman" pitchFamily="18" charset="0"/>
              </a:rPr>
              <a:t>SimpleDateFormat</a:t>
            </a:r>
            <a:r>
              <a:rPr lang="en-US" altLang="zh-CN" sz="1200" dirty="0" smtClean="0">
                <a:latin typeface="Times New Roman" pitchFamily="18" charset="0"/>
              </a:rPr>
              <a:t>("</a:t>
            </a:r>
            <a:r>
              <a:rPr lang="en-US" altLang="zh-CN" sz="1200" dirty="0" err="1" smtClean="0">
                <a:latin typeface="Times New Roman" pitchFamily="18" charset="0"/>
              </a:rPr>
              <a:t>yyyy</a:t>
            </a:r>
            <a:r>
              <a:rPr lang="en-US" altLang="zh-CN" sz="1200" dirty="0" smtClean="0">
                <a:latin typeface="Times New Roman" pitchFamily="18" charset="0"/>
              </a:rPr>
              <a:t>-MM-</a:t>
            </a:r>
            <a:r>
              <a:rPr lang="en-US" altLang="zh-CN" sz="1200" dirty="0" err="1" smtClean="0">
                <a:latin typeface="Times New Roman" pitchFamily="18" charset="0"/>
              </a:rPr>
              <a:t>dd</a:t>
            </a:r>
            <a:r>
              <a:rPr lang="en-US" altLang="zh-CN" sz="1200" dirty="0" smtClean="0">
                <a:latin typeface="Times New Roman" pitchFamily="18" charset="0"/>
              </a:rPr>
              <a:t> </a:t>
            </a:r>
            <a:r>
              <a:rPr lang="en-US" altLang="zh-CN" sz="1200" dirty="0" err="1" smtClean="0">
                <a:latin typeface="Times New Roman" pitchFamily="18" charset="0"/>
              </a:rPr>
              <a:t>hh:mm:ss</a:t>
            </a:r>
            <a:r>
              <a:rPr lang="en-US" altLang="zh-CN" sz="1200" dirty="0" smtClean="0">
                <a:latin typeface="Times New Roman" pitchFamily="18" charset="0"/>
              </a:rPr>
              <a:t>");</a:t>
            </a:r>
          </a:p>
          <a:p>
            <a:pPr eaLnBrk="1" hangingPunct="1"/>
            <a:r>
              <a:rPr lang="en-US" altLang="zh-CN" sz="1200" dirty="0" err="1" smtClean="0">
                <a:latin typeface="Times New Roman" pitchFamily="18" charset="0"/>
              </a:rPr>
              <a:t>SimpleDateFormat</a:t>
            </a:r>
            <a:r>
              <a:rPr lang="en-US" altLang="zh-CN" sz="1200" dirty="0" smtClean="0">
                <a:latin typeface="Times New Roman" pitchFamily="18" charset="0"/>
              </a:rPr>
              <a:t>  sdf2=new </a:t>
            </a:r>
            <a:r>
              <a:rPr lang="en-US" altLang="zh-CN" sz="1200" dirty="0" err="1" smtClean="0">
                <a:latin typeface="Times New Roman" pitchFamily="18" charset="0"/>
              </a:rPr>
              <a:t>SimpleDateFormat</a:t>
            </a:r>
            <a:r>
              <a:rPr lang="en-US" altLang="zh-CN" sz="1200" dirty="0" smtClean="0">
                <a:latin typeface="Times New Roman" pitchFamily="18" charset="0"/>
              </a:rPr>
              <a:t>("</a:t>
            </a:r>
            <a:r>
              <a:rPr lang="en-US" altLang="zh-CN" sz="1200" dirty="0" err="1" smtClean="0">
                <a:latin typeface="Times New Roman" pitchFamily="18" charset="0"/>
              </a:rPr>
              <a:t>yyyy</a:t>
            </a:r>
            <a:r>
              <a:rPr lang="zh-CN" altLang="en-US" sz="1200" dirty="0" smtClean="0">
                <a:latin typeface="Times New Roman" pitchFamily="18" charset="0"/>
              </a:rPr>
              <a:t>年</a:t>
            </a:r>
            <a:r>
              <a:rPr lang="en-US" altLang="zh-CN" sz="1200" dirty="0" smtClean="0">
                <a:latin typeface="Times New Roman" pitchFamily="18" charset="0"/>
              </a:rPr>
              <a:t>MM</a:t>
            </a:r>
            <a:r>
              <a:rPr lang="zh-CN" altLang="en-US" sz="1200" dirty="0" smtClean="0">
                <a:latin typeface="Times New Roman" pitchFamily="18" charset="0"/>
              </a:rPr>
              <a:t>月</a:t>
            </a:r>
            <a:r>
              <a:rPr lang="en-US" altLang="zh-CN" sz="1200" dirty="0" err="1" smtClean="0">
                <a:latin typeface="Times New Roman" pitchFamily="18" charset="0"/>
              </a:rPr>
              <a:t>dd</a:t>
            </a:r>
            <a:r>
              <a:rPr lang="zh-CN" altLang="en-US" sz="1200" dirty="0" smtClean="0">
                <a:latin typeface="Times New Roman" pitchFamily="18" charset="0"/>
              </a:rPr>
              <a:t>日 </a:t>
            </a:r>
            <a:r>
              <a:rPr lang="en-US" altLang="zh-CN" sz="1200" dirty="0" err="1" smtClean="0">
                <a:latin typeface="Times New Roman" pitchFamily="18" charset="0"/>
              </a:rPr>
              <a:t>hh</a:t>
            </a:r>
            <a:r>
              <a:rPr lang="zh-CN" altLang="en-US" sz="1200" dirty="0" smtClean="0">
                <a:latin typeface="Times New Roman" pitchFamily="18" charset="0"/>
              </a:rPr>
              <a:t>点</a:t>
            </a:r>
            <a:r>
              <a:rPr lang="en-US" altLang="zh-CN" sz="1200" dirty="0" smtClean="0">
                <a:latin typeface="Times New Roman" pitchFamily="18" charset="0"/>
              </a:rPr>
              <a:t>");</a:t>
            </a:r>
          </a:p>
          <a:p>
            <a:pPr eaLnBrk="1" hangingPunct="1"/>
            <a:r>
              <a:rPr lang="en-US" altLang="zh-CN" sz="1200" dirty="0" smtClean="0">
                <a:latin typeface="Times New Roman" pitchFamily="18" charset="0"/>
              </a:rPr>
              <a:t>try {</a:t>
            </a:r>
          </a:p>
          <a:p>
            <a:pPr eaLnBrk="1" hangingPunct="1"/>
            <a:r>
              <a:rPr lang="en-US" altLang="zh-CN" sz="1200" dirty="0" smtClean="0">
                <a:latin typeface="Times New Roman" pitchFamily="18" charset="0"/>
              </a:rPr>
              <a:t>      Date </a:t>
            </a:r>
            <a:r>
              <a:rPr lang="en-US" altLang="zh-CN" sz="1200" dirty="0" err="1" smtClean="0">
                <a:latin typeface="Times New Roman" pitchFamily="18" charset="0"/>
              </a:rPr>
              <a:t>date</a:t>
            </a:r>
            <a:r>
              <a:rPr lang="en-US" altLang="zh-CN" sz="1200" dirty="0" smtClean="0">
                <a:latin typeface="Times New Roman" pitchFamily="18" charset="0"/>
              </a:rPr>
              <a:t> = </a:t>
            </a:r>
            <a:r>
              <a:rPr lang="en-US" altLang="zh-CN" sz="1200" dirty="0" err="1" smtClean="0">
                <a:latin typeface="Times New Roman" pitchFamily="18" charset="0"/>
              </a:rPr>
              <a:t>sdf.parse</a:t>
            </a:r>
            <a:r>
              <a:rPr lang="en-US" altLang="zh-CN" sz="1200" dirty="0" smtClean="0">
                <a:latin typeface="Times New Roman" pitchFamily="18" charset="0"/>
              </a:rPr>
              <a:t>("2008-12-23 12:23:45");</a:t>
            </a:r>
          </a:p>
          <a:p>
            <a:pPr eaLnBrk="1" hangingPunct="1"/>
            <a:endParaRPr lang="en-US" altLang="zh-CN" sz="1200" dirty="0" smtClean="0">
              <a:latin typeface="Times New Roman" pitchFamily="18" charset="0"/>
            </a:endParaRPr>
          </a:p>
          <a:p>
            <a:pPr eaLnBrk="1" hangingPunct="1"/>
            <a:r>
              <a:rPr lang="en-US" altLang="zh-CN" sz="1200" dirty="0" smtClean="0">
                <a:latin typeface="Times New Roman" pitchFamily="18" charset="0"/>
              </a:rPr>
              <a:t>      </a:t>
            </a:r>
            <a:r>
              <a:rPr lang="en-US" altLang="zh-CN" sz="1200" dirty="0" err="1" smtClean="0">
                <a:latin typeface="Times New Roman" pitchFamily="18" charset="0"/>
              </a:rPr>
              <a:t>System.out.println</a:t>
            </a:r>
            <a:r>
              <a:rPr lang="en-US" altLang="zh-CN" sz="1200" dirty="0" smtClean="0">
                <a:latin typeface="Times New Roman" pitchFamily="18" charset="0"/>
              </a:rPr>
              <a:t>(sdf2.format(date));  //</a:t>
            </a:r>
            <a:r>
              <a:rPr lang="zh-CN" altLang="en-US" sz="1200" dirty="0" smtClean="0">
                <a:latin typeface="Times New Roman" pitchFamily="18" charset="0"/>
              </a:rPr>
              <a:t>输出</a:t>
            </a:r>
            <a:r>
              <a:rPr lang="en-US" altLang="zh-CN" sz="1200" dirty="0" smtClean="0">
                <a:latin typeface="Times New Roman" pitchFamily="18" charset="0"/>
              </a:rPr>
              <a:t>2008</a:t>
            </a:r>
            <a:r>
              <a:rPr lang="zh-CN" altLang="en-US" sz="1200" dirty="0" smtClean="0">
                <a:latin typeface="Times New Roman" pitchFamily="18" charset="0"/>
              </a:rPr>
              <a:t>年</a:t>
            </a:r>
            <a:r>
              <a:rPr lang="en-US" altLang="zh-CN" sz="1200" dirty="0" smtClean="0">
                <a:latin typeface="Times New Roman" pitchFamily="18" charset="0"/>
              </a:rPr>
              <a:t>12</a:t>
            </a:r>
            <a:r>
              <a:rPr lang="zh-CN" altLang="en-US" sz="1200" dirty="0" smtClean="0">
                <a:latin typeface="Times New Roman" pitchFamily="18" charset="0"/>
              </a:rPr>
              <a:t>月</a:t>
            </a:r>
            <a:r>
              <a:rPr lang="en-US" altLang="zh-CN" sz="1200" dirty="0" smtClean="0">
                <a:latin typeface="Times New Roman" pitchFamily="18" charset="0"/>
              </a:rPr>
              <a:t>23</a:t>
            </a:r>
            <a:r>
              <a:rPr lang="zh-CN" altLang="en-US" sz="1200" dirty="0" smtClean="0">
                <a:latin typeface="Times New Roman" pitchFamily="18" charset="0"/>
              </a:rPr>
              <a:t>日 </a:t>
            </a:r>
            <a:r>
              <a:rPr lang="en-US" altLang="zh-CN" sz="1200" dirty="0" smtClean="0">
                <a:latin typeface="Times New Roman" pitchFamily="18" charset="0"/>
              </a:rPr>
              <a:t>12</a:t>
            </a:r>
            <a:r>
              <a:rPr lang="zh-CN" altLang="en-US" sz="1200" dirty="0" smtClean="0">
                <a:latin typeface="Times New Roman" pitchFamily="18" charset="0"/>
              </a:rPr>
              <a:t>点</a:t>
            </a:r>
            <a:endParaRPr lang="en-US" altLang="zh-CN" sz="1200" dirty="0" smtClean="0">
              <a:latin typeface="Times New Roman" pitchFamily="18" charset="0"/>
            </a:endParaRPr>
          </a:p>
          <a:p>
            <a:pPr eaLnBrk="1" hangingPunct="1"/>
            <a:endParaRPr lang="en-US" altLang="zh-CN" sz="1200" dirty="0" smtClean="0">
              <a:latin typeface="Times New Roman" pitchFamily="18" charset="0"/>
            </a:endParaRPr>
          </a:p>
          <a:p>
            <a:pPr eaLnBrk="1" hangingPunct="1"/>
            <a:r>
              <a:rPr lang="en-US" altLang="zh-CN" sz="1200" dirty="0" smtClean="0">
                <a:latin typeface="Times New Roman" pitchFamily="18" charset="0"/>
              </a:rPr>
              <a:t>} catch (</a:t>
            </a:r>
            <a:r>
              <a:rPr lang="en-US" altLang="zh-CN" sz="1200" dirty="0" err="1" smtClean="0">
                <a:latin typeface="Times New Roman" pitchFamily="18" charset="0"/>
              </a:rPr>
              <a:t>ParseException</a:t>
            </a:r>
            <a:r>
              <a:rPr lang="en-US" altLang="zh-CN" sz="1200" dirty="0" smtClean="0">
                <a:latin typeface="Times New Roman" pitchFamily="18" charset="0"/>
              </a:rPr>
              <a:t> e) {</a:t>
            </a:r>
          </a:p>
          <a:p>
            <a:pPr eaLnBrk="1" hangingPunct="1"/>
            <a:r>
              <a:rPr lang="en-US" altLang="zh-CN" sz="1200" dirty="0" smtClean="0">
                <a:latin typeface="Times New Roman" pitchFamily="18" charset="0"/>
              </a:rPr>
              <a:t>       </a:t>
            </a:r>
            <a:r>
              <a:rPr lang="en-US" altLang="zh-CN" sz="1200" dirty="0" err="1" smtClean="0">
                <a:latin typeface="Times New Roman" pitchFamily="18" charset="0"/>
              </a:rPr>
              <a:t>e.printStackTrace</a:t>
            </a:r>
            <a:r>
              <a:rPr lang="en-US" altLang="zh-CN" sz="1200" dirty="0" smtClean="0">
                <a:latin typeface="Times New Roman" pitchFamily="18" charset="0"/>
              </a:rPr>
              <a:t>();</a:t>
            </a:r>
          </a:p>
          <a:p>
            <a:pPr eaLnBrk="1" hangingPunct="1"/>
            <a:r>
              <a:rPr lang="en-US" altLang="zh-CN" sz="1200" dirty="0" smtClean="0">
                <a:latin typeface="Times New Roman" pitchFamily="18" charset="0"/>
              </a:rPr>
              <a:t>}</a:t>
            </a: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1263160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smtClean="0"/>
              <a:t>关于这个新的时间日期库的最大的优点就在于它定义清楚了时间日期相关的一些概念，比方说，瞬时时间（</a:t>
            </a:r>
            <a:r>
              <a:rPr lang="en-US" altLang="zh-CN" dirty="0" smtClean="0"/>
              <a:t>Instant</a:t>
            </a:r>
            <a:r>
              <a:rPr lang="zh-CN" altLang="en-US" dirty="0" smtClean="0"/>
              <a:t>）</a:t>
            </a:r>
            <a:r>
              <a:rPr lang="en-US" altLang="zh-CN" dirty="0" smtClean="0"/>
              <a:t>,</a:t>
            </a:r>
            <a:r>
              <a:rPr lang="zh-CN" altLang="en-US" dirty="0" smtClean="0"/>
              <a:t>持续时间（</a:t>
            </a:r>
            <a:r>
              <a:rPr lang="en-US" altLang="zh-CN" dirty="0" smtClean="0"/>
              <a:t>duration</a:t>
            </a:r>
            <a:r>
              <a:rPr lang="zh-CN" altLang="en-US" dirty="0" smtClean="0"/>
              <a:t>），日期（</a:t>
            </a:r>
            <a:r>
              <a:rPr lang="en-US" altLang="zh-CN" dirty="0" smtClean="0"/>
              <a:t>date</a:t>
            </a:r>
            <a:r>
              <a:rPr lang="zh-CN" altLang="en-US" dirty="0" smtClean="0"/>
              <a:t>）</a:t>
            </a:r>
            <a:r>
              <a:rPr lang="en-US" altLang="zh-CN" dirty="0" smtClean="0"/>
              <a:t>,</a:t>
            </a:r>
            <a:r>
              <a:rPr lang="zh-CN" altLang="en-US" dirty="0" smtClean="0"/>
              <a:t>时间（</a:t>
            </a:r>
            <a:r>
              <a:rPr lang="en-US" altLang="zh-CN" dirty="0" smtClean="0"/>
              <a:t>time</a:t>
            </a:r>
            <a:r>
              <a:rPr lang="zh-CN" altLang="en-US" dirty="0" smtClean="0"/>
              <a:t>），时区（</a:t>
            </a:r>
            <a:r>
              <a:rPr lang="en-US" altLang="zh-CN" dirty="0" smtClean="0"/>
              <a:t>time-zone</a:t>
            </a:r>
            <a:r>
              <a:rPr lang="zh-CN" altLang="en-US" dirty="0" smtClean="0"/>
              <a:t>）以及时间段（</a:t>
            </a:r>
            <a:r>
              <a:rPr lang="en-US" altLang="zh-CN" dirty="0" smtClean="0"/>
              <a:t>Period</a:t>
            </a:r>
            <a:r>
              <a:rPr lang="zh-CN" altLang="en-US" dirty="0" smtClean="0"/>
              <a:t>）。同时它也借鉴了</a:t>
            </a:r>
            <a:r>
              <a:rPr lang="en-US" altLang="zh-CN" dirty="0" err="1" smtClean="0"/>
              <a:t>Joda</a:t>
            </a:r>
            <a:r>
              <a:rPr lang="zh-CN" altLang="en-US" dirty="0" smtClean="0"/>
              <a:t>库的一些优点，比如将人和机器对时间日期的理解区分开的。</a:t>
            </a:r>
            <a:r>
              <a:rPr lang="en-US" altLang="zh-CN" dirty="0" smtClean="0"/>
              <a:t>Java 8</a:t>
            </a:r>
            <a:r>
              <a:rPr lang="zh-CN" altLang="en-US" dirty="0" smtClean="0"/>
              <a:t>仍然延用了</a:t>
            </a:r>
            <a:r>
              <a:rPr lang="en-US" altLang="zh-CN" dirty="0" smtClean="0"/>
              <a:t>ISO</a:t>
            </a:r>
            <a:r>
              <a:rPr lang="zh-CN" altLang="en-US" dirty="0" smtClean="0"/>
              <a:t>的日历体系，并且与它的前辈们不同，</a:t>
            </a:r>
            <a:r>
              <a:rPr lang="en-US" altLang="zh-CN" dirty="0" err="1" smtClean="0"/>
              <a:t>java.time</a:t>
            </a:r>
            <a:r>
              <a:rPr lang="zh-CN" altLang="en-US" dirty="0" smtClean="0"/>
              <a:t>包中的类是不可变且线程安全的。</a:t>
            </a:r>
            <a:endParaRPr lang="zh-CN" altLang="en-US" dirty="0"/>
          </a:p>
        </p:txBody>
      </p:sp>
      <p:sp>
        <p:nvSpPr>
          <p:cNvPr id="4" name="灯片编号占位符 3"/>
          <p:cNvSpPr>
            <a:spLocks noGrp="1"/>
          </p:cNvSpPr>
          <p:nvPr>
            <p:ph type="sldNum" sz="quarter" idx="10"/>
          </p:nvPr>
        </p:nvSpPr>
        <p:spPr/>
        <p:txBody>
          <a:bodyPr/>
          <a:lstStyle/>
          <a:p>
            <a:pPr>
              <a:defRPr/>
            </a:pPr>
            <a:fld id="{D3FABFDC-C280-47AA-B968-A57D33E997BE}" type="slidenum">
              <a:rPr lang="pt-PT" altLang="zh-CN" smtClean="0"/>
              <a:pPr>
                <a:defRPr/>
              </a:pPr>
              <a:t>5</a:t>
            </a:fld>
            <a:endParaRPr lang="pt-PT" altLang="zh-CN"/>
          </a:p>
        </p:txBody>
      </p:sp>
    </p:spTree>
    <p:extLst>
      <p:ext uri="{BB962C8B-B14F-4D97-AF65-F5344CB8AC3E}">
        <p14:creationId xmlns:p14="http://schemas.microsoft.com/office/powerpoint/2010/main" val="2201199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smtClean="0"/>
              <a:t>新的库还增加了</a:t>
            </a:r>
            <a:r>
              <a:rPr lang="en-US" altLang="zh-CN" dirty="0" err="1" smtClean="0"/>
              <a:t>ZoneOffset</a:t>
            </a:r>
            <a:r>
              <a:rPr lang="zh-CN" altLang="en-US" dirty="0" smtClean="0"/>
              <a:t>及</a:t>
            </a:r>
            <a:r>
              <a:rPr lang="en-US" altLang="zh-CN" dirty="0" smtClean="0"/>
              <a:t>Zoned</a:t>
            </a:r>
            <a:r>
              <a:rPr lang="zh-CN" altLang="en-US" dirty="0" smtClean="0"/>
              <a:t>，可以为时区提供更好的支持。</a:t>
            </a:r>
            <a:endParaRPr lang="zh-CN" altLang="en-US" dirty="0"/>
          </a:p>
        </p:txBody>
      </p:sp>
      <p:sp>
        <p:nvSpPr>
          <p:cNvPr id="4" name="灯片编号占位符 3"/>
          <p:cNvSpPr>
            <a:spLocks noGrp="1"/>
          </p:cNvSpPr>
          <p:nvPr>
            <p:ph type="sldNum" sz="quarter" idx="10"/>
          </p:nvPr>
        </p:nvSpPr>
        <p:spPr/>
        <p:txBody>
          <a:bodyPr/>
          <a:lstStyle/>
          <a:p>
            <a:pPr>
              <a:defRPr/>
            </a:pPr>
            <a:fld id="{D3FABFDC-C280-47AA-B968-A57D33E997BE}" type="slidenum">
              <a:rPr lang="pt-PT" altLang="zh-CN" smtClean="0"/>
              <a:pPr>
                <a:defRPr/>
              </a:pPr>
              <a:t>6</a:t>
            </a:fld>
            <a:endParaRPr lang="pt-PT" altLang="zh-CN"/>
          </a:p>
        </p:txBody>
      </p:sp>
    </p:spTree>
    <p:extLst>
      <p:ext uri="{BB962C8B-B14F-4D97-AF65-F5344CB8AC3E}">
        <p14:creationId xmlns:p14="http://schemas.microsoft.com/office/powerpoint/2010/main" val="2082280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3FABFDC-C280-47AA-B968-A57D33E997BE}" type="slidenum">
              <a:rPr lang="pt-PT" altLang="zh-CN" smtClean="0"/>
              <a:pPr>
                <a:defRPr/>
              </a:pPr>
              <a:t>7</a:t>
            </a:fld>
            <a:endParaRPr lang="pt-PT" altLang="zh-CN"/>
          </a:p>
        </p:txBody>
      </p:sp>
    </p:spTree>
    <p:extLst>
      <p:ext uri="{BB962C8B-B14F-4D97-AF65-F5344CB8AC3E}">
        <p14:creationId xmlns:p14="http://schemas.microsoft.com/office/powerpoint/2010/main" val="2568420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MMM d </a:t>
            </a:r>
            <a:r>
              <a:rPr lang="en-US" altLang="zh-CN" dirty="0" err="1" smtClean="0"/>
              <a:t>yyyy</a:t>
            </a:r>
            <a:r>
              <a:rPr lang="en-US" altLang="zh-CN" dirty="0" smtClean="0"/>
              <a:t>”</a:t>
            </a:r>
            <a:r>
              <a:rPr lang="zh-CN" altLang="en-US" dirty="0" smtClean="0"/>
              <a:t>与“</a:t>
            </a:r>
            <a:r>
              <a:rPr lang="en-US" altLang="zh-CN" dirty="0" err="1" smtClean="0"/>
              <a:t>MMm</a:t>
            </a:r>
            <a:r>
              <a:rPr lang="en-US" altLang="zh-CN" dirty="0" smtClean="0"/>
              <a:t> </a:t>
            </a:r>
            <a:r>
              <a:rPr lang="en-US" altLang="zh-CN" dirty="0" err="1" smtClean="0"/>
              <a:t>dd</a:t>
            </a:r>
            <a:r>
              <a:rPr lang="en-US" altLang="zh-CN" dirty="0" smtClean="0"/>
              <a:t> </a:t>
            </a:r>
            <a:r>
              <a:rPr lang="en-US" altLang="zh-CN" dirty="0" err="1" smtClean="0"/>
              <a:t>yyyy</a:t>
            </a:r>
            <a:r>
              <a:rPr lang="en-US" altLang="zh-CN" dirty="0" smtClean="0"/>
              <a:t>”</a:t>
            </a:r>
            <a:r>
              <a:rPr lang="zh-CN" altLang="en-US" dirty="0" smtClean="0"/>
              <a:t>这两个日期格式也略有不同，前者能识别出”</a:t>
            </a:r>
            <a:r>
              <a:rPr lang="en-US" altLang="zh-CN" dirty="0" smtClean="0"/>
              <a:t>Jan 2 2014″</a:t>
            </a:r>
            <a:r>
              <a:rPr lang="zh-CN" altLang="en-US" dirty="0" smtClean="0"/>
              <a:t>与”</a:t>
            </a:r>
            <a:r>
              <a:rPr lang="en-US" altLang="zh-CN" dirty="0" smtClean="0"/>
              <a:t>Jan 14 2014″</a:t>
            </a:r>
            <a:r>
              <a:rPr lang="zh-CN" altLang="en-US" dirty="0" smtClean="0"/>
              <a:t>这两个串，而后者如果传进来的是”</a:t>
            </a:r>
            <a:r>
              <a:rPr lang="en-US" altLang="zh-CN" dirty="0" smtClean="0"/>
              <a:t>Jan 2 2014″</a:t>
            </a:r>
            <a:r>
              <a:rPr lang="zh-CN" altLang="en-US" dirty="0" smtClean="0"/>
              <a:t>则会报错，因为它期望月份处传进来的是两个字符。为了解决这个问题，在天为个位数的情况下，你得在前面补</a:t>
            </a:r>
            <a:r>
              <a:rPr lang="en-US" altLang="zh-CN" dirty="0" smtClean="0"/>
              <a:t>0</a:t>
            </a:r>
            <a:r>
              <a:rPr lang="zh-CN" altLang="en-US" dirty="0" smtClean="0"/>
              <a:t>，比如”</a:t>
            </a:r>
            <a:r>
              <a:rPr lang="en-US" altLang="zh-CN" dirty="0" smtClean="0"/>
              <a:t>Jan 2 2014″</a:t>
            </a:r>
            <a:r>
              <a:rPr lang="zh-CN" altLang="en-US" dirty="0" smtClean="0"/>
              <a:t>应该改为”</a:t>
            </a:r>
            <a:r>
              <a:rPr lang="en-US" altLang="zh-CN" dirty="0" smtClean="0"/>
              <a:t>Jan 02 2014″</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D3FABFDC-C280-47AA-B968-A57D33E997BE}" type="slidenum">
              <a:rPr lang="pt-PT" altLang="zh-CN" smtClean="0"/>
              <a:pPr>
                <a:defRPr/>
              </a:pPr>
              <a:t>8</a:t>
            </a:fld>
            <a:endParaRPr lang="pt-PT" altLang="zh-CN"/>
          </a:p>
        </p:txBody>
      </p:sp>
    </p:spTree>
    <p:extLst>
      <p:ext uri="{BB962C8B-B14F-4D97-AF65-F5344CB8AC3E}">
        <p14:creationId xmlns:p14="http://schemas.microsoft.com/office/powerpoint/2010/main" val="286915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3FABFDC-C280-47AA-B968-A57D33E997BE}" type="slidenum">
              <a:rPr lang="pt-PT" altLang="zh-CN" smtClean="0"/>
              <a:pPr>
                <a:defRPr/>
              </a:pPr>
              <a:t>9</a:t>
            </a:fld>
            <a:endParaRPr lang="pt-PT" altLang="zh-CN"/>
          </a:p>
        </p:txBody>
      </p:sp>
    </p:spTree>
    <p:extLst>
      <p:ext uri="{BB962C8B-B14F-4D97-AF65-F5344CB8AC3E}">
        <p14:creationId xmlns:p14="http://schemas.microsoft.com/office/powerpoint/2010/main" val="3253618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0101" y="4005264"/>
            <a:ext cx="1231900"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5588964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868346"/>
          </a:xfrm>
          <a:prstGeom prst="rect">
            <a:avLst/>
          </a:prstGeom>
        </p:spPr>
        <p:txBody>
          <a:bodyPr/>
          <a:lstStyle>
            <a:lvl1pPr algn="l">
              <a:defRPr sz="36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609600" y="1285861"/>
            <a:ext cx="10972800" cy="4525963"/>
          </a:xfrm>
          <a:prstGeom prst="rect">
            <a:avLst/>
          </a:prstGeom>
        </p:spPr>
        <p:txBody>
          <a:bodyPr/>
          <a:lstStyle>
            <a:lvl1pPr>
              <a:defRPr sz="2400" baseline="0">
                <a:latin typeface="微软雅黑" pitchFamily="34" charset="-122"/>
                <a:ea typeface="微软雅黑" pitchFamily="34" charset="-122"/>
              </a:defRPr>
            </a:lvl1pPr>
            <a:lvl2pPr>
              <a:defRPr sz="2000" baseline="0">
                <a:latin typeface="微软雅黑" pitchFamily="34" charset="-122"/>
                <a:ea typeface="微软雅黑" pitchFamily="34" charset="-122"/>
              </a:defRPr>
            </a:lvl2pPr>
            <a:lvl3pPr>
              <a:defRPr sz="1800" baseline="0">
                <a:latin typeface="微软雅黑" pitchFamily="34" charset="-122"/>
                <a:ea typeface="微软雅黑" pitchFamily="34" charset="-122"/>
              </a:defRPr>
            </a:lvl3pPr>
            <a:lvl4pPr>
              <a:buNone/>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0742610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2"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0101" y="4005264"/>
            <a:ext cx="1231900"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8" descr="未标题-2.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0"/>
            <a:ext cx="109939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6009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8802194-A087-4B35-8532-51320A6E65BC}" type="slidenum">
              <a:rPr lang="zh-CN" altLang="en-US"/>
              <a:pPr/>
              <a:t>‹#›</a:t>
            </a:fld>
            <a:endParaRPr lang="en-US" sz="1800">
              <a:solidFill>
                <a:srgbClr val="A50021"/>
              </a:solidFill>
            </a:endParaRPr>
          </a:p>
        </p:txBody>
      </p:sp>
    </p:spTree>
    <p:extLst>
      <p:ext uri="{BB962C8B-B14F-4D97-AF65-F5344CB8AC3E}">
        <p14:creationId xmlns:p14="http://schemas.microsoft.com/office/powerpoint/2010/main" val="36722573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Arial" charset="0"/>
                <a:ea typeface="宋体" charset="-122"/>
              </a:defRPr>
            </a:lvl1pPr>
          </a:lstStyle>
          <a:p>
            <a:pPr>
              <a:defRPr/>
            </a:pPr>
            <a:fld id="{EC9EC409-B843-4F26-AE3D-649F96B28FD9}" type="slidenum">
              <a:rPr lang="en-US" altLang="zh-CN"/>
              <a:pPr>
                <a:defRPr/>
              </a:pPr>
              <a:t>‹#›</a:t>
            </a:fld>
            <a:endParaRPr lang="en-US" altLang="zh-CN"/>
          </a:p>
        </p:txBody>
      </p:sp>
      <p:pic>
        <p:nvPicPr>
          <p:cNvPr id="2" name="Picture 2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2711450" y="2417763"/>
            <a:ext cx="66246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lang="zh-CN" altLang="en-US" sz="4000" b="1" dirty="0">
                <a:latin typeface="华文新魏" pitchFamily="2" charset="-122"/>
                <a:ea typeface="华文新魏" pitchFamily="2" charset="-122"/>
              </a:rPr>
              <a:t>日期</a:t>
            </a:r>
            <a:endParaRPr lang="en-US" altLang="zh-CN" sz="4000" b="1" dirty="0">
              <a:latin typeface="华文新魏" pitchFamily="2" charset="-122"/>
              <a:ea typeface="华文新魏" pitchFamily="2" charset="-122"/>
            </a:endParaRPr>
          </a:p>
        </p:txBody>
      </p:sp>
      <p:pic>
        <p:nvPicPr>
          <p:cNvPr id="51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15888"/>
            <a:ext cx="1104900" cy="2017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1"/>
          <p:cNvSpPr>
            <a:spLocks noChangeArrowheads="1"/>
          </p:cNvSpPr>
          <p:nvPr/>
        </p:nvSpPr>
        <p:spPr bwMode="auto">
          <a:xfrm>
            <a:off x="4422775" y="4270375"/>
            <a:ext cx="3600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a:solidFill>
                  <a:schemeClr val="tx1"/>
                </a:solidFill>
                <a:ea typeface="宋体" pitchFamily="2" charset="-122"/>
                <a:sym typeface="华文新魏" pitchFamily="2" charset="-122"/>
              </a:rPr>
              <a:t>李玮玮</a:t>
            </a:r>
            <a:endParaRPr lang="zh-CN" altLang="en-US" sz="2400" b="1" dirty="0">
              <a:solidFill>
                <a:schemeClr val="tx1"/>
              </a:solidFill>
              <a:ea typeface="宋体" pitchFamily="2" charset="-122"/>
              <a:sym typeface="华文新魏"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ctrTitle" idx="4294967295"/>
          </p:nvPr>
        </p:nvSpPr>
        <p:spPr bwMode="auto">
          <a:xfrm>
            <a:off x="2279651" y="3068638"/>
            <a:ext cx="7362825" cy="582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sz="5400" b="1">
                <a:solidFill>
                  <a:srgbClr val="C00000"/>
                </a:solidFill>
              </a:rPr>
              <a:t>Thank You</a:t>
            </a:r>
            <a:endParaRPr lang="zh-CN" altLang="en-US" sz="5400" b="1">
              <a:solidFill>
                <a:srgbClr val="C00000"/>
              </a:solidFill>
              <a:ea typeface="宋体" pitchFamily="2" charset="-122"/>
            </a:endParaRPr>
          </a:p>
        </p:txBody>
      </p:sp>
    </p:spTree>
    <p:extLst>
      <p:ext uri="{BB962C8B-B14F-4D97-AF65-F5344CB8AC3E}">
        <p14:creationId xmlns:p14="http://schemas.microsoft.com/office/powerpoint/2010/main" val="2163536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1981200" y="274638"/>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　　　　　　　　　</a:t>
            </a:r>
            <a:endParaRPr lang="zh-CN" altLang="en-US" dirty="0" smtClean="0">
              <a:solidFill>
                <a:srgbClr val="FF0000"/>
              </a:solidFill>
            </a:endParaRPr>
          </a:p>
        </p:txBody>
      </p:sp>
      <p:sp>
        <p:nvSpPr>
          <p:cNvPr id="7171" name="内容占位符 2"/>
          <p:cNvSpPr>
            <a:spLocks noGrp="1"/>
          </p:cNvSpPr>
          <p:nvPr>
            <p:ph idx="1"/>
          </p:nvPr>
        </p:nvSpPr>
        <p:spPr bwMode="auto">
          <a:xfrm>
            <a:off x="1981200" y="1285876"/>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旧版本日期回顾</a:t>
            </a:r>
            <a:endParaRPr lang="en-US" altLang="zh-CN" dirty="0" smtClean="0"/>
          </a:p>
          <a:p>
            <a:r>
              <a:rPr lang="en-US" altLang="zh-CN" dirty="0" smtClean="0"/>
              <a:t>JDK8</a:t>
            </a:r>
            <a:r>
              <a:rPr lang="zh-CN" altLang="en-US" dirty="0" smtClean="0"/>
              <a:t>新特性日期</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1981200" y="274638"/>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JDK8</a:t>
            </a:r>
            <a:r>
              <a:rPr lang="zh-CN" altLang="en-US" dirty="0" smtClean="0"/>
              <a:t>以前版本里的日期　　　　　　　　　</a:t>
            </a:r>
            <a:endParaRPr lang="zh-CN" altLang="en-US" dirty="0" smtClean="0">
              <a:solidFill>
                <a:srgbClr val="FF0000"/>
              </a:solidFill>
            </a:endParaRPr>
          </a:p>
        </p:txBody>
      </p:sp>
      <p:sp>
        <p:nvSpPr>
          <p:cNvPr id="7171" name="内容占位符 2"/>
          <p:cNvSpPr>
            <a:spLocks noGrp="1"/>
          </p:cNvSpPr>
          <p:nvPr>
            <p:ph idx="1"/>
          </p:nvPr>
        </p:nvSpPr>
        <p:spPr bwMode="auto">
          <a:xfrm>
            <a:off x="695400" y="1285876"/>
            <a:ext cx="95154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Java</a:t>
            </a:r>
            <a:r>
              <a:rPr lang="zh-CN" altLang="en-US" dirty="0" smtClean="0"/>
              <a:t>中用于表示日期的类</a:t>
            </a:r>
            <a:endParaRPr lang="en-US" altLang="zh-CN" dirty="0" smtClean="0"/>
          </a:p>
          <a:p>
            <a:pPr lvl="1"/>
            <a:r>
              <a:rPr lang="en-US" altLang="zh-CN" dirty="0" smtClean="0"/>
              <a:t>Date</a:t>
            </a:r>
            <a:r>
              <a:rPr lang="zh-CN" altLang="en-US" dirty="0" smtClean="0"/>
              <a:t>类</a:t>
            </a:r>
            <a:endParaRPr lang="en-US" altLang="zh-CN" dirty="0" smtClean="0"/>
          </a:p>
          <a:p>
            <a:pPr lvl="1"/>
            <a:r>
              <a:rPr lang="en-US" altLang="zh-CN" dirty="0" smtClean="0"/>
              <a:t>Calendar</a:t>
            </a:r>
            <a:r>
              <a:rPr lang="zh-CN" altLang="en-US" dirty="0" smtClean="0"/>
              <a:t>类</a:t>
            </a:r>
            <a:endParaRPr lang="en-US" altLang="zh-CN" dirty="0" smtClean="0"/>
          </a:p>
          <a:p>
            <a:r>
              <a:rPr lang="zh-CN" altLang="en-US" dirty="0" smtClean="0"/>
              <a:t>日期的格式化和解析</a:t>
            </a:r>
            <a:endParaRPr lang="en-US" altLang="zh-CN" dirty="0" smtClean="0"/>
          </a:p>
          <a:p>
            <a:pPr lvl="1"/>
            <a:r>
              <a:rPr lang="en-US" altLang="zh-CN" dirty="0" err="1" smtClean="0"/>
              <a:t>DateFormate</a:t>
            </a:r>
            <a:endParaRPr lang="en-US" altLang="zh-CN" dirty="0" smtClean="0"/>
          </a:p>
          <a:p>
            <a:pPr lvl="1"/>
            <a:r>
              <a:rPr lang="en-US" altLang="zh-CN" dirty="0" err="1"/>
              <a:t>SimpleDateFormate</a:t>
            </a:r>
            <a:endParaRPr lang="en-US" altLang="zh-CN" dirty="0" smtClean="0"/>
          </a:p>
        </p:txBody>
      </p:sp>
    </p:spTree>
    <p:extLst>
      <p:ext uri="{BB962C8B-B14F-4D97-AF65-F5344CB8AC3E}">
        <p14:creationId xmlns:p14="http://schemas.microsoft.com/office/powerpoint/2010/main" val="1766608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Calendar</a:t>
            </a:r>
            <a:r>
              <a:rPr lang="zh-CN" altLang="en-US" dirty="0" smtClean="0"/>
              <a:t>与</a:t>
            </a:r>
            <a:r>
              <a:rPr lang="en-US" altLang="zh-CN" dirty="0" smtClean="0"/>
              <a:t>Date</a:t>
            </a:r>
            <a:r>
              <a:rPr lang="zh-CN" altLang="en-US" dirty="0" smtClean="0"/>
              <a:t>的转换</a:t>
            </a:r>
            <a:endParaRPr lang="zh-CN" altLang="en-US" dirty="0"/>
          </a:p>
        </p:txBody>
      </p:sp>
      <p:sp>
        <p:nvSpPr>
          <p:cNvPr id="3" name="内容占位符 2"/>
          <p:cNvSpPr>
            <a:spLocks noGrp="1"/>
          </p:cNvSpPr>
          <p:nvPr>
            <p:ph idx="1"/>
          </p:nvPr>
        </p:nvSpPr>
        <p:spPr/>
        <p:txBody>
          <a:bodyPr/>
          <a:lstStyle/>
          <a:p>
            <a:pPr marL="342900" lvl="1" indent="-342900">
              <a:buFontTx/>
              <a:buChar char="•"/>
            </a:pPr>
            <a:r>
              <a:rPr lang="zh-CN" altLang="en-US" sz="2400" dirty="0">
                <a:cs typeface="+mn-cs"/>
              </a:rPr>
              <a:t>从一个 </a:t>
            </a:r>
            <a:r>
              <a:rPr lang="en-US" altLang="zh-CN" sz="2400" dirty="0">
                <a:cs typeface="+mn-cs"/>
              </a:rPr>
              <a:t>Calendar </a:t>
            </a:r>
            <a:r>
              <a:rPr lang="zh-CN" altLang="en-US" sz="2400" dirty="0">
                <a:cs typeface="+mn-cs"/>
              </a:rPr>
              <a:t>对象中获取 </a:t>
            </a:r>
            <a:r>
              <a:rPr lang="en-US" altLang="zh-CN" sz="2400" dirty="0">
                <a:cs typeface="+mn-cs"/>
              </a:rPr>
              <a:t>Date </a:t>
            </a:r>
            <a:r>
              <a:rPr lang="zh-CN" altLang="en-US" sz="2400" dirty="0">
                <a:cs typeface="+mn-cs"/>
              </a:rPr>
              <a:t>对象</a:t>
            </a:r>
            <a:endParaRPr lang="en-US" altLang="zh-CN" sz="2400" dirty="0">
              <a:cs typeface="+mn-cs"/>
            </a:endParaRPr>
          </a:p>
          <a:p>
            <a:pPr lvl="1"/>
            <a:r>
              <a:rPr lang="en-US" altLang="zh-CN" dirty="0" smtClean="0"/>
              <a:t>Calendar </a:t>
            </a:r>
            <a:r>
              <a:rPr lang="en-US" altLang="zh-CN" dirty="0" err="1" smtClean="0"/>
              <a:t>calendar</a:t>
            </a:r>
            <a:r>
              <a:rPr lang="en-US" altLang="zh-CN" dirty="0" smtClean="0"/>
              <a:t> = </a:t>
            </a:r>
            <a:r>
              <a:rPr lang="en-US" altLang="zh-CN" dirty="0" err="1" smtClean="0"/>
              <a:t>Calendar.getInstance</a:t>
            </a:r>
            <a:r>
              <a:rPr lang="en-US" altLang="zh-CN" dirty="0" smtClean="0"/>
              <a:t>();</a:t>
            </a:r>
          </a:p>
          <a:p>
            <a:pPr lvl="1"/>
            <a:r>
              <a:rPr lang="en-US" altLang="zh-CN" dirty="0" smtClean="0"/>
              <a:t>Date </a:t>
            </a:r>
            <a:r>
              <a:rPr lang="en-US" altLang="zh-CN" dirty="0" err="1" smtClean="0"/>
              <a:t>date</a:t>
            </a:r>
            <a:r>
              <a:rPr lang="en-US" altLang="zh-CN" dirty="0" smtClean="0"/>
              <a:t> =</a:t>
            </a:r>
            <a:r>
              <a:rPr lang="en-US" altLang="zh-CN" dirty="0" err="1" smtClean="0"/>
              <a:t>calendar.getTime</a:t>
            </a:r>
            <a:r>
              <a:rPr lang="en-US" altLang="zh-CN" dirty="0" smtClean="0"/>
              <a:t>();</a:t>
            </a:r>
          </a:p>
          <a:p>
            <a:pPr lvl="1"/>
            <a:endParaRPr lang="en-US" altLang="zh-CN" dirty="0" smtClean="0"/>
          </a:p>
          <a:p>
            <a:r>
              <a:rPr lang="zh-CN" altLang="en-US" dirty="0" smtClean="0"/>
              <a:t>从一个</a:t>
            </a:r>
            <a:r>
              <a:rPr lang="en-US" altLang="zh-CN" dirty="0" smtClean="0"/>
              <a:t>Date</a:t>
            </a:r>
            <a:r>
              <a:rPr lang="zh-CN" altLang="en-US" dirty="0" smtClean="0"/>
              <a:t>对象获得</a:t>
            </a:r>
            <a:r>
              <a:rPr lang="en-US" altLang="zh-CN" dirty="0" smtClean="0"/>
              <a:t>Calendar</a:t>
            </a:r>
            <a:r>
              <a:rPr lang="zh-CN" altLang="en-US" dirty="0" smtClean="0"/>
              <a:t>对象</a:t>
            </a:r>
            <a:endParaRPr lang="en-US" altLang="zh-CN" dirty="0" smtClean="0"/>
          </a:p>
          <a:p>
            <a:pPr lvl="1"/>
            <a:r>
              <a:rPr lang="en-US" altLang="zh-CN" dirty="0"/>
              <a:t>Calendar </a:t>
            </a:r>
            <a:r>
              <a:rPr lang="en-US" altLang="zh-CN" dirty="0" err="1"/>
              <a:t>calendar</a:t>
            </a:r>
            <a:r>
              <a:rPr lang="en-US" altLang="zh-CN" dirty="0"/>
              <a:t> = </a:t>
            </a:r>
            <a:r>
              <a:rPr lang="en-US" altLang="zh-CN" dirty="0" err="1"/>
              <a:t>Calendar.getInstance</a:t>
            </a:r>
            <a:r>
              <a:rPr lang="en-US" altLang="zh-CN" dirty="0" smtClean="0"/>
              <a:t>();</a:t>
            </a:r>
          </a:p>
          <a:p>
            <a:pPr lvl="1"/>
            <a:r>
              <a:rPr lang="en-US" altLang="zh-CN" dirty="0" smtClean="0"/>
              <a:t>Date </a:t>
            </a:r>
            <a:r>
              <a:rPr lang="en-US" altLang="zh-CN" dirty="0" err="1" smtClean="0"/>
              <a:t>date</a:t>
            </a:r>
            <a:r>
              <a:rPr lang="en-US" altLang="zh-CN" dirty="0" smtClean="0"/>
              <a:t> = new Date(long </a:t>
            </a:r>
            <a:r>
              <a:rPr lang="zh-CN" altLang="en-US" dirty="0" smtClean="0"/>
              <a:t>型参数</a:t>
            </a:r>
            <a:r>
              <a:rPr lang="en-US" altLang="zh-CN" dirty="0" smtClean="0"/>
              <a:t>);</a:t>
            </a:r>
          </a:p>
          <a:p>
            <a:pPr lvl="1"/>
            <a:r>
              <a:rPr lang="en-US" altLang="zh-CN" dirty="0" err="1" smtClean="0"/>
              <a:t>calendar.setTime</a:t>
            </a:r>
            <a:r>
              <a:rPr lang="en-US" altLang="zh-CN" dirty="0" smtClean="0"/>
              <a:t>(date);</a:t>
            </a:r>
            <a:endParaRPr lang="zh-CN" altLang="en-US" dirty="0"/>
          </a:p>
        </p:txBody>
      </p:sp>
    </p:spTree>
    <p:extLst>
      <p:ext uri="{BB962C8B-B14F-4D97-AF65-F5344CB8AC3E}">
        <p14:creationId xmlns:p14="http://schemas.microsoft.com/office/powerpoint/2010/main" val="309754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1981200" y="274638"/>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JDK8</a:t>
            </a:r>
            <a:r>
              <a:rPr lang="zh-CN" altLang="en-US" dirty="0" smtClean="0"/>
              <a:t>日期新特性</a:t>
            </a:r>
            <a:endParaRPr lang="en-US" altLang="zh-CN" dirty="0" smtClean="0"/>
          </a:p>
        </p:txBody>
      </p:sp>
      <p:sp>
        <p:nvSpPr>
          <p:cNvPr id="15363" name="内容占位符 2"/>
          <p:cNvSpPr>
            <a:spLocks noGrp="1"/>
          </p:cNvSpPr>
          <p:nvPr>
            <p:ph idx="1"/>
          </p:nvPr>
        </p:nvSpPr>
        <p:spPr bwMode="auto">
          <a:xfrm>
            <a:off x="695400" y="1125538"/>
            <a:ext cx="10657184" cy="48244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defRPr/>
            </a:pPr>
            <a:r>
              <a:rPr lang="zh-CN" altLang="en-US" dirty="0" smtClean="0"/>
              <a:t>新日期、时间的一些相关概念</a:t>
            </a:r>
          </a:p>
          <a:p>
            <a:pPr lvl="1">
              <a:lnSpc>
                <a:spcPct val="120000"/>
              </a:lnSpc>
              <a:defRPr/>
            </a:pPr>
            <a:r>
              <a:rPr lang="en-US" altLang="zh-CN" dirty="0" smtClean="0"/>
              <a:t>java.util</a:t>
            </a:r>
            <a:r>
              <a:rPr lang="zh-CN" altLang="en-US" dirty="0" smtClean="0"/>
              <a:t>包中</a:t>
            </a:r>
            <a:endParaRPr lang="en-US" altLang="zh-CN" dirty="0" smtClean="0"/>
          </a:p>
          <a:p>
            <a:pPr lvl="2">
              <a:lnSpc>
                <a:spcPct val="120000"/>
              </a:lnSpc>
              <a:defRPr/>
            </a:pPr>
            <a:r>
              <a:rPr lang="zh-CN" altLang="en-US" dirty="0" smtClean="0"/>
              <a:t>日期</a:t>
            </a:r>
            <a:r>
              <a:rPr lang="zh-CN" altLang="en-US" dirty="0"/>
              <a:t>（</a:t>
            </a:r>
            <a:r>
              <a:rPr lang="en-US" altLang="zh-CN" dirty="0"/>
              <a:t>Date</a:t>
            </a:r>
            <a:r>
              <a:rPr lang="zh-CN" altLang="en-US" dirty="0" smtClean="0"/>
              <a:t>）</a:t>
            </a:r>
            <a:endParaRPr lang="en-US" altLang="zh-CN" dirty="0" smtClean="0"/>
          </a:p>
          <a:p>
            <a:pPr lvl="1">
              <a:lnSpc>
                <a:spcPct val="120000"/>
              </a:lnSpc>
              <a:defRPr/>
            </a:pPr>
            <a:r>
              <a:rPr lang="en-US" altLang="zh-CN" dirty="0" smtClean="0"/>
              <a:t>java.text</a:t>
            </a:r>
            <a:r>
              <a:rPr lang="zh-CN" altLang="en-US" dirty="0" smtClean="0"/>
              <a:t>包中</a:t>
            </a:r>
            <a:endParaRPr lang="en-US" altLang="zh-CN" dirty="0" smtClean="0"/>
          </a:p>
          <a:p>
            <a:pPr lvl="2">
              <a:lnSpc>
                <a:spcPct val="120000"/>
              </a:lnSpc>
              <a:defRPr/>
            </a:pPr>
            <a:r>
              <a:rPr lang="en-US" altLang="zh-CN" dirty="0" smtClean="0"/>
              <a:t>DateFormat</a:t>
            </a:r>
          </a:p>
          <a:p>
            <a:pPr lvl="2">
              <a:lnSpc>
                <a:spcPct val="120000"/>
              </a:lnSpc>
              <a:defRPr/>
            </a:pPr>
            <a:r>
              <a:rPr lang="en-US" altLang="zh-CN" dirty="0" smtClean="0"/>
              <a:t>SimpleDateFormat</a:t>
            </a:r>
          </a:p>
          <a:p>
            <a:pPr lvl="1">
              <a:lnSpc>
                <a:spcPct val="120000"/>
              </a:lnSpc>
              <a:defRPr/>
            </a:pPr>
            <a:r>
              <a:rPr lang="en-US" altLang="zh-CN" dirty="0" smtClean="0"/>
              <a:t>java.time</a:t>
            </a:r>
            <a:r>
              <a:rPr lang="zh-CN" altLang="en-US" dirty="0" smtClean="0"/>
              <a:t>包中</a:t>
            </a:r>
            <a:endParaRPr lang="en-US" altLang="zh-CN" dirty="0" smtClean="0"/>
          </a:p>
          <a:p>
            <a:pPr lvl="2">
              <a:lnSpc>
                <a:spcPct val="120000"/>
              </a:lnSpc>
              <a:defRPr/>
            </a:pPr>
            <a:r>
              <a:rPr lang="zh-CN" altLang="en-US" dirty="0" smtClean="0"/>
              <a:t>瞬时</a:t>
            </a:r>
            <a:r>
              <a:rPr lang="zh-CN" altLang="en-US" dirty="0"/>
              <a:t>时间（</a:t>
            </a:r>
            <a:r>
              <a:rPr lang="en-US" altLang="zh-CN" dirty="0"/>
              <a:t>Instant</a:t>
            </a:r>
            <a:r>
              <a:rPr lang="zh-CN" altLang="en-US" dirty="0"/>
              <a:t>）</a:t>
            </a:r>
            <a:endParaRPr lang="en-US" altLang="zh-CN" dirty="0"/>
          </a:p>
          <a:p>
            <a:pPr lvl="2">
              <a:lnSpc>
                <a:spcPct val="120000"/>
              </a:lnSpc>
              <a:defRPr/>
            </a:pPr>
            <a:r>
              <a:rPr lang="zh-CN" altLang="en-US" dirty="0" smtClean="0"/>
              <a:t>持续时间（</a:t>
            </a:r>
            <a:r>
              <a:rPr lang="en-US" altLang="zh-CN" dirty="0" smtClean="0"/>
              <a:t>Duration</a:t>
            </a:r>
            <a:r>
              <a:rPr lang="zh-CN" altLang="en-US" dirty="0" smtClean="0"/>
              <a:t>）</a:t>
            </a:r>
            <a:endParaRPr lang="en-US" altLang="zh-CN" dirty="0" smtClean="0"/>
          </a:p>
          <a:p>
            <a:pPr lvl="2">
              <a:lnSpc>
                <a:spcPct val="120000"/>
              </a:lnSpc>
              <a:defRPr/>
            </a:pPr>
            <a:r>
              <a:rPr lang="zh-CN" altLang="en-US" dirty="0"/>
              <a:t>时区（</a:t>
            </a:r>
            <a:r>
              <a:rPr lang="en-US" altLang="zh-CN" dirty="0"/>
              <a:t>time-zone</a:t>
            </a:r>
            <a:r>
              <a:rPr lang="zh-CN" altLang="en-US" dirty="0"/>
              <a:t>）</a:t>
            </a:r>
            <a:endParaRPr lang="en-US" altLang="zh-CN" dirty="0"/>
          </a:p>
          <a:p>
            <a:pPr lvl="2">
              <a:lnSpc>
                <a:spcPct val="120000"/>
              </a:lnSpc>
              <a:defRPr/>
            </a:pPr>
            <a:r>
              <a:rPr lang="zh-CN" altLang="en-US" dirty="0"/>
              <a:t>时间段（</a:t>
            </a:r>
            <a:r>
              <a:rPr lang="en-US" altLang="zh-CN" dirty="0"/>
              <a:t>Period</a:t>
            </a:r>
            <a:r>
              <a:rPr lang="zh-CN" altLang="en-US" dirty="0" smtClean="0"/>
              <a:t>）</a:t>
            </a:r>
            <a:endParaRPr lang="en-US" altLang="zh-CN" dirty="0" smtClean="0"/>
          </a:p>
          <a:p>
            <a:pPr lvl="2">
              <a:lnSpc>
                <a:spcPct val="120000"/>
              </a:lnSpc>
              <a:defRPr/>
            </a:pPr>
            <a:r>
              <a:rPr lang="zh-CN" altLang="en-US" dirty="0" smtClean="0"/>
              <a:t>年月</a:t>
            </a:r>
            <a:r>
              <a:rPr lang="zh-CN" altLang="en-US" dirty="0"/>
              <a:t>日时间（</a:t>
            </a:r>
            <a:r>
              <a:rPr lang="en-US" altLang="zh-CN" dirty="0"/>
              <a:t>LocalDate</a:t>
            </a:r>
            <a:r>
              <a:rPr lang="zh-CN" altLang="en-US" dirty="0"/>
              <a:t>）</a:t>
            </a:r>
            <a:endParaRPr lang="en-US" altLang="zh-CN" dirty="0"/>
          </a:p>
          <a:p>
            <a:pPr lvl="2">
              <a:lnSpc>
                <a:spcPct val="120000"/>
              </a:lnSpc>
              <a:defRPr/>
            </a:pPr>
            <a:r>
              <a:rPr lang="zh-CN" altLang="en-US" dirty="0"/>
              <a:t>年月日时分秒时间（</a:t>
            </a:r>
            <a:r>
              <a:rPr lang="en-US" altLang="zh-CN" dirty="0"/>
              <a:t>LocalDateTime</a:t>
            </a:r>
            <a:r>
              <a:rPr lang="zh-CN" altLang="en-US" dirty="0"/>
              <a:t>）</a:t>
            </a:r>
            <a:endParaRPr lang="en-US" altLang="zh-CN" dirty="0"/>
          </a:p>
        </p:txBody>
      </p:sp>
      <p:sp>
        <p:nvSpPr>
          <p:cNvPr id="2" name="文本框 1"/>
          <p:cNvSpPr txBox="1"/>
          <p:nvPr/>
        </p:nvSpPr>
        <p:spPr>
          <a:xfrm>
            <a:off x="5735960" y="3645025"/>
            <a:ext cx="3826768" cy="849463"/>
          </a:xfrm>
          <a:prstGeom prst="rect">
            <a:avLst/>
          </a:prstGeom>
          <a:noFill/>
        </p:spPr>
        <p:txBody>
          <a:bodyPr wrap="square" rtlCol="0">
            <a:spAutoFit/>
          </a:bodyPr>
          <a:lstStyle/>
          <a:p>
            <a:pPr marL="742950" lvl="1" indent="-285750" eaLnBrk="0" hangingPunct="0">
              <a:lnSpc>
                <a:spcPct val="120000"/>
              </a:lnSpc>
              <a:spcBef>
                <a:spcPct val="20000"/>
              </a:spcBef>
              <a:buChar char="–"/>
              <a:defRPr/>
            </a:pPr>
            <a:r>
              <a:rPr lang="en-US" altLang="zh-CN" dirty="0">
                <a:solidFill>
                  <a:schemeClr val="tx1"/>
                </a:solidFill>
                <a:latin typeface="微软雅黑" pitchFamily="34" charset="-122"/>
                <a:ea typeface="微软雅黑" pitchFamily="34" charset="-122"/>
              </a:rPr>
              <a:t>java.time.format</a:t>
            </a:r>
            <a:r>
              <a:rPr lang="zh-CN" altLang="en-US" dirty="0">
                <a:solidFill>
                  <a:schemeClr val="tx1"/>
                </a:solidFill>
                <a:latin typeface="微软雅黑" pitchFamily="34" charset="-122"/>
                <a:ea typeface="微软雅黑" pitchFamily="34" charset="-122"/>
              </a:rPr>
              <a:t>包</a:t>
            </a:r>
            <a:r>
              <a:rPr lang="zh-CN" altLang="en-US" dirty="0">
                <a:solidFill>
                  <a:schemeClr val="tx1"/>
                </a:solidFill>
                <a:latin typeface="微软雅黑" pitchFamily="34" charset="-122"/>
                <a:ea typeface="微软雅黑" pitchFamily="34" charset="-122"/>
              </a:rPr>
              <a:t>中</a:t>
            </a:r>
            <a:endParaRPr lang="en-US" altLang="zh-CN" dirty="0">
              <a:solidFill>
                <a:schemeClr val="tx1"/>
              </a:solidFill>
              <a:latin typeface="微软雅黑" pitchFamily="34" charset="-122"/>
              <a:ea typeface="微软雅黑" pitchFamily="34" charset="-122"/>
            </a:endParaRPr>
          </a:p>
          <a:p>
            <a:pPr marL="1143000" lvl="2" indent="-228600" eaLnBrk="0" hangingPunct="0">
              <a:lnSpc>
                <a:spcPct val="120000"/>
              </a:lnSpc>
              <a:spcBef>
                <a:spcPct val="20000"/>
              </a:spcBef>
              <a:buChar char="•"/>
              <a:defRPr/>
            </a:pPr>
            <a:r>
              <a:rPr lang="en-US" altLang="zh-CN" sz="1800" dirty="0">
                <a:solidFill>
                  <a:schemeClr val="tx1"/>
                </a:solidFill>
                <a:latin typeface="微软雅黑" pitchFamily="34" charset="-122"/>
                <a:ea typeface="微软雅黑" pitchFamily="34" charset="-122"/>
              </a:rPr>
              <a:t>DateTimeFormatter</a:t>
            </a:r>
            <a:endParaRPr lang="zh-CN" altLang="en-US" sz="18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572144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1981200" y="274638"/>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新特性</a:t>
            </a:r>
            <a:r>
              <a:rPr lang="en-US" altLang="zh-CN" dirty="0" smtClean="0"/>
              <a:t>——</a:t>
            </a:r>
            <a:r>
              <a:rPr lang="zh-CN" altLang="en-US" dirty="0" smtClean="0"/>
              <a:t>日期</a:t>
            </a:r>
            <a:endParaRPr lang="en-US" altLang="zh-CN" dirty="0" smtClean="0"/>
          </a:p>
        </p:txBody>
      </p:sp>
      <p:sp>
        <p:nvSpPr>
          <p:cNvPr id="15363" name="内容占位符 2"/>
          <p:cNvSpPr>
            <a:spLocks noGrp="1"/>
          </p:cNvSpPr>
          <p:nvPr>
            <p:ph idx="1"/>
          </p:nvPr>
        </p:nvSpPr>
        <p:spPr bwMode="auto">
          <a:xfrm>
            <a:off x="839416" y="1125538"/>
            <a:ext cx="9649197" cy="48244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defRPr/>
            </a:pPr>
            <a:r>
              <a:rPr lang="en-US" altLang="zh-CN" dirty="0" err="1"/>
              <a:t>java.time</a:t>
            </a:r>
            <a:r>
              <a:rPr lang="zh-CN" altLang="en-US" dirty="0" smtClean="0"/>
              <a:t>包</a:t>
            </a:r>
            <a:endParaRPr lang="en-US" altLang="zh-CN" dirty="0" smtClean="0"/>
          </a:p>
          <a:p>
            <a:pPr>
              <a:lnSpc>
                <a:spcPct val="120000"/>
              </a:lnSpc>
              <a:defRPr/>
            </a:pPr>
            <a:r>
              <a:rPr lang="zh-CN" altLang="en-US" dirty="0" smtClean="0"/>
              <a:t>关键类</a:t>
            </a:r>
            <a:endParaRPr lang="en-US" altLang="zh-CN" dirty="0" smtClean="0"/>
          </a:p>
          <a:p>
            <a:pPr lvl="1">
              <a:lnSpc>
                <a:spcPct val="120000"/>
              </a:lnSpc>
              <a:defRPr/>
            </a:pPr>
            <a:r>
              <a:rPr lang="en-US" altLang="zh-CN" dirty="0"/>
              <a:t>Instant——</a:t>
            </a:r>
            <a:r>
              <a:rPr lang="zh-CN" altLang="en-US" dirty="0"/>
              <a:t>它代表的是时间戳</a:t>
            </a:r>
          </a:p>
          <a:p>
            <a:pPr lvl="1">
              <a:lnSpc>
                <a:spcPct val="120000"/>
              </a:lnSpc>
              <a:defRPr/>
            </a:pPr>
            <a:r>
              <a:rPr lang="en-US" altLang="zh-CN" dirty="0" err="1"/>
              <a:t>LocalDate</a:t>
            </a:r>
            <a:r>
              <a:rPr lang="en-US" altLang="zh-CN" dirty="0"/>
              <a:t>——</a:t>
            </a:r>
            <a:r>
              <a:rPr lang="zh-CN" altLang="en-US" dirty="0"/>
              <a:t>不包含具体时间的日期，比如</a:t>
            </a:r>
            <a:r>
              <a:rPr lang="en-US" altLang="zh-CN" dirty="0"/>
              <a:t>2014-01-14</a:t>
            </a:r>
            <a:r>
              <a:rPr lang="zh-CN" altLang="en-US" dirty="0"/>
              <a:t>。它可以用来存储生日，周年纪念日，入职日期等。</a:t>
            </a:r>
          </a:p>
          <a:p>
            <a:pPr lvl="1">
              <a:lnSpc>
                <a:spcPct val="120000"/>
              </a:lnSpc>
              <a:defRPr/>
            </a:pPr>
            <a:r>
              <a:rPr lang="en-US" altLang="zh-CN" dirty="0" err="1"/>
              <a:t>LocalTime</a:t>
            </a:r>
            <a:r>
              <a:rPr lang="en-US" altLang="zh-CN" dirty="0"/>
              <a:t>——</a:t>
            </a:r>
            <a:r>
              <a:rPr lang="zh-CN" altLang="en-US" dirty="0"/>
              <a:t>它代表的是不含日期的时间</a:t>
            </a:r>
          </a:p>
          <a:p>
            <a:pPr lvl="1">
              <a:lnSpc>
                <a:spcPct val="120000"/>
              </a:lnSpc>
              <a:defRPr/>
            </a:pPr>
            <a:r>
              <a:rPr lang="en-US" altLang="zh-CN" dirty="0" err="1"/>
              <a:t>LocalDateTime</a:t>
            </a:r>
            <a:r>
              <a:rPr lang="en-US" altLang="zh-CN" dirty="0"/>
              <a:t>——</a:t>
            </a:r>
            <a:r>
              <a:rPr lang="zh-CN" altLang="en-US" dirty="0"/>
              <a:t>它包含了日期及时间，不过还是没有偏移信息或者说时区。</a:t>
            </a:r>
          </a:p>
          <a:p>
            <a:pPr lvl="1">
              <a:lnSpc>
                <a:spcPct val="120000"/>
              </a:lnSpc>
              <a:defRPr/>
            </a:pPr>
            <a:r>
              <a:rPr lang="en-US" altLang="zh-CN" dirty="0" err="1"/>
              <a:t>ZonedDateTime</a:t>
            </a:r>
            <a:r>
              <a:rPr lang="en-US" altLang="zh-CN" dirty="0"/>
              <a:t>——</a:t>
            </a:r>
            <a:r>
              <a:rPr lang="zh-CN" altLang="en-US" dirty="0"/>
              <a:t>这是一个包含时区的完整的日期时间，偏移量是以</a:t>
            </a:r>
            <a:r>
              <a:rPr lang="en-US" altLang="zh-CN" dirty="0"/>
              <a:t>UTC/</a:t>
            </a:r>
            <a:r>
              <a:rPr lang="zh-CN" altLang="en-US" dirty="0"/>
              <a:t>格林威治时间为基准的。</a:t>
            </a:r>
          </a:p>
        </p:txBody>
      </p:sp>
    </p:spTree>
    <p:extLst>
      <p:ext uri="{BB962C8B-B14F-4D97-AF65-F5344CB8AC3E}">
        <p14:creationId xmlns:p14="http://schemas.microsoft.com/office/powerpoint/2010/main" val="3513680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1981200" y="274638"/>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例子</a:t>
            </a:r>
            <a:endParaRPr lang="en-US" altLang="zh-CN" dirty="0" smtClean="0"/>
          </a:p>
        </p:txBody>
      </p:sp>
      <p:sp>
        <p:nvSpPr>
          <p:cNvPr id="15363" name="内容占位符 2"/>
          <p:cNvSpPr>
            <a:spLocks noGrp="1"/>
          </p:cNvSpPr>
          <p:nvPr>
            <p:ph idx="1"/>
          </p:nvPr>
        </p:nvSpPr>
        <p:spPr bwMode="auto">
          <a:xfrm>
            <a:off x="1774825" y="1125538"/>
            <a:ext cx="8713788" cy="48244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defRPr/>
            </a:pPr>
            <a:r>
              <a:rPr lang="zh-CN" altLang="en-US" dirty="0" smtClean="0"/>
              <a:t>获取当前日期</a:t>
            </a:r>
            <a:endParaRPr lang="en-US" altLang="zh-CN" dirty="0"/>
          </a:p>
          <a:p>
            <a:pPr>
              <a:lnSpc>
                <a:spcPct val="120000"/>
              </a:lnSpc>
              <a:defRPr/>
            </a:pPr>
            <a:r>
              <a:rPr lang="zh-CN" altLang="en-US" dirty="0" smtClean="0"/>
              <a:t>检查日期是否相等</a:t>
            </a:r>
            <a:endParaRPr lang="en-US" altLang="zh-CN" dirty="0" smtClean="0"/>
          </a:p>
          <a:p>
            <a:pPr>
              <a:lnSpc>
                <a:spcPct val="120000"/>
              </a:lnSpc>
              <a:defRPr/>
            </a:pPr>
            <a:r>
              <a:rPr lang="zh-CN" altLang="en-US" dirty="0" smtClean="0"/>
              <a:t>时间的计算</a:t>
            </a:r>
            <a:endParaRPr lang="en-US" altLang="zh-CN" dirty="0" smtClean="0"/>
          </a:p>
          <a:p>
            <a:pPr>
              <a:lnSpc>
                <a:spcPct val="120000"/>
              </a:lnSpc>
              <a:defRPr/>
            </a:pPr>
            <a:r>
              <a:rPr lang="zh-CN" altLang="en-US" dirty="0" smtClean="0"/>
              <a:t>日期格式化</a:t>
            </a:r>
            <a:endParaRPr lang="en-US" altLang="zh-CN" dirty="0" smtClean="0"/>
          </a:p>
        </p:txBody>
      </p:sp>
    </p:spTree>
    <p:extLst>
      <p:ext uri="{BB962C8B-B14F-4D97-AF65-F5344CB8AC3E}">
        <p14:creationId xmlns:p14="http://schemas.microsoft.com/office/powerpoint/2010/main" val="1005493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1981200" y="274638"/>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关于日期的几点问题</a:t>
            </a:r>
            <a:endParaRPr lang="en-US" altLang="zh-CN" dirty="0" smtClean="0"/>
          </a:p>
        </p:txBody>
      </p:sp>
      <p:sp>
        <p:nvSpPr>
          <p:cNvPr id="15363" name="内容占位符 2"/>
          <p:cNvSpPr>
            <a:spLocks noGrp="1"/>
          </p:cNvSpPr>
          <p:nvPr>
            <p:ph idx="1"/>
          </p:nvPr>
        </p:nvSpPr>
        <p:spPr bwMode="auto">
          <a:xfrm>
            <a:off x="695400" y="1125538"/>
            <a:ext cx="9793213" cy="48244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defRPr/>
            </a:pPr>
            <a:r>
              <a:rPr lang="zh-CN" altLang="en-US" dirty="0"/>
              <a:t>提供了</a:t>
            </a:r>
            <a:r>
              <a:rPr lang="en-US" altLang="zh-CN" dirty="0" err="1"/>
              <a:t>LocalDate</a:t>
            </a:r>
            <a:r>
              <a:rPr lang="zh-CN" altLang="en-US" dirty="0"/>
              <a:t>与</a:t>
            </a:r>
            <a:r>
              <a:rPr lang="en-US" altLang="zh-CN" dirty="0" err="1"/>
              <a:t>LocalTime</a:t>
            </a:r>
            <a:r>
              <a:rPr lang="zh-CN" altLang="en-US" dirty="0" smtClean="0"/>
              <a:t>类</a:t>
            </a:r>
            <a:endParaRPr lang="zh-CN" altLang="en-US" dirty="0"/>
          </a:p>
          <a:p>
            <a:pPr>
              <a:lnSpc>
                <a:spcPct val="120000"/>
              </a:lnSpc>
              <a:defRPr/>
            </a:pPr>
            <a:r>
              <a:rPr lang="zh-CN" altLang="en-US" dirty="0"/>
              <a:t>提供了</a:t>
            </a:r>
            <a:r>
              <a:rPr lang="en-US" altLang="zh-CN" dirty="0" err="1"/>
              <a:t>javax.time.ZoneId</a:t>
            </a:r>
            <a:r>
              <a:rPr lang="zh-CN" altLang="en-US" dirty="0"/>
              <a:t>用来处理</a:t>
            </a:r>
            <a:r>
              <a:rPr lang="zh-CN" altLang="en-US" dirty="0" smtClean="0"/>
              <a:t>时区</a:t>
            </a:r>
            <a:endParaRPr lang="en-US" altLang="zh-CN" dirty="0" smtClean="0"/>
          </a:p>
          <a:p>
            <a:pPr>
              <a:lnSpc>
                <a:spcPct val="120000"/>
              </a:lnSpc>
              <a:defRPr/>
            </a:pPr>
            <a:r>
              <a:rPr lang="en-US" altLang="zh-CN" dirty="0"/>
              <a:t>Java 8</a:t>
            </a:r>
            <a:r>
              <a:rPr lang="zh-CN" altLang="en-US" dirty="0"/>
              <a:t>中新的时间与日期</a:t>
            </a:r>
            <a:r>
              <a:rPr lang="en-US" altLang="zh-CN" dirty="0"/>
              <a:t>API</a:t>
            </a:r>
            <a:r>
              <a:rPr lang="zh-CN" altLang="en-US" dirty="0"/>
              <a:t>中的所有类都是</a:t>
            </a:r>
            <a:r>
              <a:rPr lang="zh-CN" altLang="en-US" dirty="0">
                <a:solidFill>
                  <a:srgbClr val="FF0000"/>
                </a:solidFill>
              </a:rPr>
              <a:t>不可变</a:t>
            </a:r>
            <a:r>
              <a:rPr lang="zh-CN" altLang="en-US" dirty="0"/>
              <a:t>且</a:t>
            </a:r>
            <a:r>
              <a:rPr lang="zh-CN" altLang="en-US" dirty="0">
                <a:solidFill>
                  <a:srgbClr val="FF0000"/>
                </a:solidFill>
              </a:rPr>
              <a:t>线程安全</a:t>
            </a:r>
            <a:r>
              <a:rPr lang="zh-CN" altLang="en-US" dirty="0"/>
              <a:t>的，之前</a:t>
            </a:r>
            <a:r>
              <a:rPr lang="zh-CN" altLang="en-US" dirty="0" smtClean="0"/>
              <a:t>的</a:t>
            </a:r>
            <a:r>
              <a:rPr lang="en-US" altLang="zh-CN" dirty="0" err="1"/>
              <a:t>java.util.Date</a:t>
            </a:r>
            <a:r>
              <a:rPr lang="zh-CN" altLang="en-US" dirty="0"/>
              <a:t>以及</a:t>
            </a:r>
            <a:r>
              <a:rPr lang="en-US" altLang="zh-CN" dirty="0" err="1" smtClean="0"/>
              <a:t>SimpleDateFormat</a:t>
            </a:r>
            <a:r>
              <a:rPr lang="zh-CN" altLang="en-US" dirty="0" smtClean="0"/>
              <a:t>类</a:t>
            </a:r>
            <a:r>
              <a:rPr lang="zh-CN" altLang="en-US" dirty="0"/>
              <a:t>都不是线程安全</a:t>
            </a:r>
            <a:r>
              <a:rPr lang="zh-CN" altLang="en-US" dirty="0" smtClean="0"/>
              <a:t>的</a:t>
            </a:r>
            <a:endParaRPr lang="en-US" altLang="zh-CN" dirty="0" smtClean="0"/>
          </a:p>
          <a:p>
            <a:pPr>
              <a:lnSpc>
                <a:spcPct val="120000"/>
              </a:lnSpc>
              <a:defRPr/>
            </a:pPr>
            <a:r>
              <a:rPr lang="zh-CN" altLang="en-US" dirty="0"/>
              <a:t>定义清楚了基本的时间与日期的概念，基于</a:t>
            </a:r>
            <a:r>
              <a:rPr lang="en-US" altLang="zh-CN" dirty="0"/>
              <a:t>ISO</a:t>
            </a:r>
            <a:r>
              <a:rPr lang="zh-CN" altLang="en-US" dirty="0"/>
              <a:t>日历</a:t>
            </a:r>
            <a:r>
              <a:rPr lang="zh-CN" altLang="en-US" dirty="0" smtClean="0"/>
              <a:t>体系</a:t>
            </a:r>
            <a:endParaRPr lang="en-US" altLang="zh-CN" dirty="0" smtClean="0"/>
          </a:p>
          <a:p>
            <a:pPr>
              <a:lnSpc>
                <a:spcPct val="120000"/>
              </a:lnSpc>
              <a:defRPr/>
            </a:pPr>
            <a:r>
              <a:rPr lang="zh-CN" altLang="en-US" dirty="0"/>
              <a:t>五个</a:t>
            </a:r>
            <a:r>
              <a:rPr lang="zh-CN" altLang="en-US" dirty="0" smtClean="0"/>
              <a:t>类</a:t>
            </a:r>
            <a:endParaRPr lang="en-US" altLang="zh-CN" dirty="0" smtClean="0"/>
          </a:p>
          <a:p>
            <a:pPr lvl="1">
              <a:lnSpc>
                <a:spcPct val="120000"/>
              </a:lnSpc>
              <a:defRPr/>
            </a:pPr>
            <a:r>
              <a:rPr lang="en-US" altLang="zh-CN" dirty="0" smtClean="0"/>
              <a:t>Instant </a:t>
            </a:r>
            <a:r>
              <a:rPr lang="zh-CN" altLang="en-US" dirty="0" smtClean="0"/>
              <a:t>、</a:t>
            </a:r>
            <a:r>
              <a:rPr lang="en-US" altLang="zh-CN" dirty="0" err="1" smtClean="0"/>
              <a:t>LocalDate</a:t>
            </a:r>
            <a:r>
              <a:rPr lang="en-US" altLang="zh-CN" dirty="0" smtClean="0"/>
              <a:t> </a:t>
            </a:r>
            <a:r>
              <a:rPr lang="zh-CN" altLang="en-US" dirty="0" smtClean="0"/>
              <a:t>、</a:t>
            </a:r>
            <a:r>
              <a:rPr lang="en-US" altLang="zh-CN" dirty="0" err="1" smtClean="0"/>
              <a:t>LocalTime</a:t>
            </a:r>
            <a:r>
              <a:rPr lang="en-US" altLang="zh-CN" dirty="0" smtClean="0"/>
              <a:t> </a:t>
            </a:r>
            <a:r>
              <a:rPr lang="zh-CN" altLang="en-US" dirty="0" smtClean="0"/>
              <a:t>、</a:t>
            </a:r>
            <a:r>
              <a:rPr lang="en-US" altLang="zh-CN" dirty="0" err="1" smtClean="0"/>
              <a:t>LocalDateTime</a:t>
            </a:r>
            <a:r>
              <a:rPr lang="en-US" altLang="zh-CN" dirty="0" smtClean="0"/>
              <a:t> </a:t>
            </a:r>
            <a:r>
              <a:rPr lang="zh-CN" altLang="en-US" dirty="0" smtClean="0"/>
              <a:t>、</a:t>
            </a:r>
            <a:r>
              <a:rPr lang="en-US" altLang="zh-CN" dirty="0" err="1"/>
              <a:t>ZonedDateTime</a:t>
            </a:r>
            <a:r>
              <a:rPr lang="en-US" altLang="zh-CN" dirty="0"/>
              <a:t> </a:t>
            </a:r>
            <a:endParaRPr lang="en-US" altLang="zh-CN" dirty="0" smtClean="0"/>
          </a:p>
          <a:p>
            <a:pPr>
              <a:lnSpc>
                <a:spcPct val="120000"/>
              </a:lnSpc>
              <a:defRPr/>
            </a:pPr>
            <a:r>
              <a:rPr lang="en-US" altLang="zh-CN" dirty="0" err="1"/>
              <a:t>DateTimeFormatter</a:t>
            </a:r>
            <a:r>
              <a:rPr lang="zh-CN" altLang="en-US" dirty="0"/>
              <a:t>类用于在</a:t>
            </a:r>
            <a:r>
              <a:rPr lang="en-US" altLang="zh-CN" dirty="0"/>
              <a:t>Java</a:t>
            </a:r>
            <a:r>
              <a:rPr lang="zh-CN" altLang="en-US" dirty="0"/>
              <a:t>中进行日期的格式化与解析</a:t>
            </a:r>
            <a:endParaRPr lang="en-US" altLang="zh-CN" dirty="0" smtClean="0"/>
          </a:p>
        </p:txBody>
      </p:sp>
    </p:spTree>
    <p:extLst>
      <p:ext uri="{BB962C8B-B14F-4D97-AF65-F5344CB8AC3E}">
        <p14:creationId xmlns:p14="http://schemas.microsoft.com/office/powerpoint/2010/main" val="1044424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1981200" y="274638"/>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总结</a:t>
            </a:r>
            <a:endParaRPr lang="en-US" altLang="zh-CN" dirty="0" smtClean="0"/>
          </a:p>
        </p:txBody>
      </p:sp>
      <p:sp>
        <p:nvSpPr>
          <p:cNvPr id="15363" name="内容占位符 2"/>
          <p:cNvSpPr>
            <a:spLocks noGrp="1"/>
          </p:cNvSpPr>
          <p:nvPr>
            <p:ph idx="1"/>
          </p:nvPr>
        </p:nvSpPr>
        <p:spPr bwMode="auto">
          <a:xfrm>
            <a:off x="695400" y="1125538"/>
            <a:ext cx="9793213" cy="48244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defRPr/>
            </a:pPr>
            <a:r>
              <a:rPr lang="zh-CN" altLang="en-US" dirty="0"/>
              <a:t>纯日期，日期加</a:t>
            </a:r>
            <a:r>
              <a:rPr lang="zh-CN" altLang="en-US" dirty="0" smtClean="0"/>
              <a:t>时间</a:t>
            </a:r>
            <a:endParaRPr lang="en-US" altLang="zh-CN" dirty="0"/>
          </a:p>
          <a:p>
            <a:pPr>
              <a:lnSpc>
                <a:spcPct val="120000"/>
              </a:lnSpc>
              <a:defRPr/>
            </a:pPr>
            <a:r>
              <a:rPr lang="zh-CN" altLang="en-US" dirty="0"/>
              <a:t>如何比较两个</a:t>
            </a:r>
            <a:r>
              <a:rPr lang="zh-CN" altLang="en-US" dirty="0" smtClean="0"/>
              <a:t>日期</a:t>
            </a:r>
            <a:endParaRPr lang="en-US" altLang="zh-CN" dirty="0" smtClean="0"/>
          </a:p>
          <a:p>
            <a:pPr>
              <a:lnSpc>
                <a:spcPct val="120000"/>
              </a:lnSpc>
              <a:defRPr/>
            </a:pPr>
            <a:r>
              <a:rPr lang="zh-CN" altLang="en-US" dirty="0"/>
              <a:t>某天到指定日期还有</a:t>
            </a:r>
            <a:r>
              <a:rPr lang="zh-CN" altLang="en-US" dirty="0" smtClean="0"/>
              <a:t>多少天</a:t>
            </a:r>
            <a:endParaRPr lang="en-US" altLang="zh-CN" dirty="0" smtClean="0"/>
          </a:p>
          <a:p>
            <a:pPr>
              <a:lnSpc>
                <a:spcPct val="120000"/>
              </a:lnSpc>
              <a:defRPr/>
            </a:pPr>
            <a:r>
              <a:rPr lang="zh-CN" altLang="en-US" dirty="0" smtClean="0"/>
              <a:t>线程安全的方式对日期进行解析及格式化</a:t>
            </a:r>
            <a:endParaRPr lang="en-US" altLang="zh-CN" dirty="0" smtClean="0"/>
          </a:p>
          <a:p>
            <a:pPr>
              <a:lnSpc>
                <a:spcPct val="120000"/>
              </a:lnSpc>
              <a:defRPr/>
            </a:pPr>
            <a:r>
              <a:rPr lang="en-US" altLang="zh-CN" dirty="0" smtClean="0"/>
              <a:t>……</a:t>
            </a:r>
          </a:p>
          <a:p>
            <a:pPr>
              <a:lnSpc>
                <a:spcPct val="120000"/>
              </a:lnSpc>
              <a:defRPr/>
            </a:pPr>
            <a:endParaRPr lang="en-US" altLang="zh-CN" dirty="0"/>
          </a:p>
          <a:p>
            <a:pPr marL="0" indent="0" algn="ctr">
              <a:lnSpc>
                <a:spcPct val="120000"/>
              </a:lnSpc>
              <a:buNone/>
              <a:defRPr/>
            </a:pPr>
            <a:r>
              <a:rPr lang="zh-CN" altLang="en-US" sz="3200" dirty="0">
                <a:solidFill>
                  <a:srgbClr val="FF0000"/>
                </a:solidFill>
              </a:rPr>
              <a:t>新的</a:t>
            </a:r>
            <a:r>
              <a:rPr lang="en-US" altLang="zh-CN" sz="3200" dirty="0">
                <a:solidFill>
                  <a:srgbClr val="FF0000"/>
                </a:solidFill>
              </a:rPr>
              <a:t>API</a:t>
            </a:r>
            <a:r>
              <a:rPr lang="zh-CN" altLang="en-US" sz="3200" dirty="0">
                <a:solidFill>
                  <a:srgbClr val="FF0000"/>
                </a:solidFill>
              </a:rPr>
              <a:t>能胜任任何与时间日期相关的任务</a:t>
            </a:r>
          </a:p>
        </p:txBody>
      </p:sp>
    </p:spTree>
    <p:extLst>
      <p:ext uri="{BB962C8B-B14F-4D97-AF65-F5344CB8AC3E}">
        <p14:creationId xmlns:p14="http://schemas.microsoft.com/office/powerpoint/2010/main" val="24156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xEl>
                                              <p:pRg st="6" end="6"/>
                                            </p:txEl>
                                          </p:spTgt>
                                        </p:tgtEl>
                                        <p:attrNameLst>
                                          <p:attrName>style.visibility</p:attrName>
                                        </p:attrNameLst>
                                      </p:cBhvr>
                                      <p:to>
                                        <p:strVal val="visible"/>
                                      </p:to>
                                    </p:set>
                                    <p:animEffect transition="in" filter="fade">
                                      <p:cBhvr>
                                        <p:cTn id="7" dur="10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A5002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A5002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13394</TotalTime>
  <Words>1003</Words>
  <Application>Microsoft Office PowerPoint</Application>
  <PresentationFormat>宽屏</PresentationFormat>
  <Paragraphs>112</Paragraphs>
  <Slides>10</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华文新魏</vt:lpstr>
      <vt:lpstr>宋体</vt:lpstr>
      <vt:lpstr>微软雅黑</vt:lpstr>
      <vt:lpstr>Arial</vt:lpstr>
      <vt:lpstr>Times New Roman</vt:lpstr>
      <vt:lpstr>Default Design</vt:lpstr>
      <vt:lpstr>PowerPoint 演示文稿</vt:lpstr>
      <vt:lpstr>讲授思路　　　　　　　　　</vt:lpstr>
      <vt:lpstr>JDK8以前版本里的日期　　　　　　　　　</vt:lpstr>
      <vt:lpstr>Calendar与Date的转换</vt:lpstr>
      <vt:lpstr>JDK8日期新特性</vt:lpstr>
      <vt:lpstr>新特性——日期</vt:lpstr>
      <vt:lpstr>例子</vt:lpstr>
      <vt:lpstr>关于日期的几点问题</vt:lpstr>
      <vt:lpstr>总结</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李玮玮</cp:lastModifiedBy>
  <cp:revision>815</cp:revision>
  <dcterms:created xsi:type="dcterms:W3CDTF">2006-10-06T15:46:57Z</dcterms:created>
  <dcterms:modified xsi:type="dcterms:W3CDTF">2018-05-23T23:54:46Z</dcterms:modified>
</cp:coreProperties>
</file>