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heme/themeOverride1.xml" ContentType="application/vnd.openxmlformats-officedocument.themeOverr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0" r:id="rId1"/>
  </p:sldMasterIdLst>
  <p:notesMasterIdLst>
    <p:notesMasterId r:id="rId54"/>
  </p:notesMasterIdLst>
  <p:handoutMasterIdLst>
    <p:handoutMasterId r:id="rId55"/>
  </p:handoutMasterIdLst>
  <p:sldIdLst>
    <p:sldId id="256" r:id="rId2"/>
    <p:sldId id="375" r:id="rId3"/>
    <p:sldId id="441" r:id="rId4"/>
    <p:sldId id="443" r:id="rId5"/>
    <p:sldId id="444" r:id="rId6"/>
    <p:sldId id="445" r:id="rId7"/>
    <p:sldId id="446" r:id="rId8"/>
    <p:sldId id="447" r:id="rId9"/>
    <p:sldId id="448" r:id="rId10"/>
    <p:sldId id="449" r:id="rId11"/>
    <p:sldId id="450" r:id="rId12"/>
    <p:sldId id="451" r:id="rId13"/>
    <p:sldId id="468" r:id="rId14"/>
    <p:sldId id="469" r:id="rId15"/>
    <p:sldId id="483" r:id="rId16"/>
    <p:sldId id="470" r:id="rId17"/>
    <p:sldId id="484" r:id="rId18"/>
    <p:sldId id="471" r:id="rId19"/>
    <p:sldId id="472" r:id="rId20"/>
    <p:sldId id="473" r:id="rId21"/>
    <p:sldId id="442" r:id="rId22"/>
    <p:sldId id="453" r:id="rId23"/>
    <p:sldId id="454" r:id="rId24"/>
    <p:sldId id="455" r:id="rId25"/>
    <p:sldId id="456" r:id="rId26"/>
    <p:sldId id="457" r:id="rId27"/>
    <p:sldId id="458" r:id="rId28"/>
    <p:sldId id="459" r:id="rId29"/>
    <p:sldId id="460" r:id="rId30"/>
    <p:sldId id="487" r:id="rId31"/>
    <p:sldId id="486" r:id="rId32"/>
    <p:sldId id="488" r:id="rId33"/>
    <p:sldId id="489" r:id="rId34"/>
    <p:sldId id="495" r:id="rId35"/>
    <p:sldId id="496" r:id="rId36"/>
    <p:sldId id="493" r:id="rId37"/>
    <p:sldId id="494" r:id="rId38"/>
    <p:sldId id="497" r:id="rId39"/>
    <p:sldId id="465" r:id="rId40"/>
    <p:sldId id="464" r:id="rId41"/>
    <p:sldId id="466" r:id="rId42"/>
    <p:sldId id="474" r:id="rId43"/>
    <p:sldId id="475" r:id="rId44"/>
    <p:sldId id="476" r:id="rId45"/>
    <p:sldId id="477" r:id="rId46"/>
    <p:sldId id="478" r:id="rId47"/>
    <p:sldId id="479" r:id="rId48"/>
    <p:sldId id="480" r:id="rId49"/>
    <p:sldId id="481" r:id="rId50"/>
    <p:sldId id="482" r:id="rId51"/>
    <p:sldId id="438" r:id="rId52"/>
    <p:sldId id="440" r:id="rId53"/>
  </p:sldIdLst>
  <p:sldSz cx="12192000" cy="6858000"/>
  <p:notesSz cx="6794500" cy="9918700"/>
  <p:defaultTextStyle>
    <a:defPPr>
      <a:defRPr lang="en-US"/>
    </a:defPPr>
    <a:lvl1pPr algn="l" rtl="0" fontAlgn="base">
      <a:spcBef>
        <a:spcPct val="0"/>
      </a:spcBef>
      <a:spcAft>
        <a:spcPct val="0"/>
      </a:spcAft>
      <a:defRPr sz="2000" kern="1200">
        <a:solidFill>
          <a:srgbClr val="A50021"/>
        </a:solidFill>
        <a:latin typeface="Arial" charset="0"/>
        <a:ea typeface="+mn-ea"/>
        <a:cs typeface="+mn-cs"/>
      </a:defRPr>
    </a:lvl1pPr>
    <a:lvl2pPr marL="457200" algn="l" rtl="0" fontAlgn="base">
      <a:spcBef>
        <a:spcPct val="0"/>
      </a:spcBef>
      <a:spcAft>
        <a:spcPct val="0"/>
      </a:spcAft>
      <a:defRPr sz="2000" kern="1200">
        <a:solidFill>
          <a:srgbClr val="A50021"/>
        </a:solidFill>
        <a:latin typeface="Arial" charset="0"/>
        <a:ea typeface="+mn-ea"/>
        <a:cs typeface="+mn-cs"/>
      </a:defRPr>
    </a:lvl2pPr>
    <a:lvl3pPr marL="914400" algn="l" rtl="0" fontAlgn="base">
      <a:spcBef>
        <a:spcPct val="0"/>
      </a:spcBef>
      <a:spcAft>
        <a:spcPct val="0"/>
      </a:spcAft>
      <a:defRPr sz="2000" kern="1200">
        <a:solidFill>
          <a:srgbClr val="A50021"/>
        </a:solidFill>
        <a:latin typeface="Arial" charset="0"/>
        <a:ea typeface="+mn-ea"/>
        <a:cs typeface="+mn-cs"/>
      </a:defRPr>
    </a:lvl3pPr>
    <a:lvl4pPr marL="1371600" algn="l" rtl="0" fontAlgn="base">
      <a:spcBef>
        <a:spcPct val="0"/>
      </a:spcBef>
      <a:spcAft>
        <a:spcPct val="0"/>
      </a:spcAft>
      <a:defRPr sz="2000" kern="1200">
        <a:solidFill>
          <a:srgbClr val="A50021"/>
        </a:solidFill>
        <a:latin typeface="Arial" charset="0"/>
        <a:ea typeface="+mn-ea"/>
        <a:cs typeface="+mn-cs"/>
      </a:defRPr>
    </a:lvl4pPr>
    <a:lvl5pPr marL="1828800" algn="l" rtl="0" fontAlgn="base">
      <a:spcBef>
        <a:spcPct val="0"/>
      </a:spcBef>
      <a:spcAft>
        <a:spcPct val="0"/>
      </a:spcAft>
      <a:defRPr sz="2000" kern="1200">
        <a:solidFill>
          <a:srgbClr val="A50021"/>
        </a:solidFill>
        <a:latin typeface="Arial" charset="0"/>
        <a:ea typeface="+mn-ea"/>
        <a:cs typeface="+mn-cs"/>
      </a:defRPr>
    </a:lvl5pPr>
    <a:lvl6pPr marL="2286000" algn="l" defTabSz="914400" rtl="0" eaLnBrk="1" latinLnBrk="0" hangingPunct="1">
      <a:defRPr sz="2000" kern="1200">
        <a:solidFill>
          <a:srgbClr val="A50021"/>
        </a:solidFill>
        <a:latin typeface="Arial" charset="0"/>
        <a:ea typeface="+mn-ea"/>
        <a:cs typeface="+mn-cs"/>
      </a:defRPr>
    </a:lvl6pPr>
    <a:lvl7pPr marL="2743200" algn="l" defTabSz="914400" rtl="0" eaLnBrk="1" latinLnBrk="0" hangingPunct="1">
      <a:defRPr sz="2000" kern="1200">
        <a:solidFill>
          <a:srgbClr val="A50021"/>
        </a:solidFill>
        <a:latin typeface="Arial" charset="0"/>
        <a:ea typeface="+mn-ea"/>
        <a:cs typeface="+mn-cs"/>
      </a:defRPr>
    </a:lvl7pPr>
    <a:lvl8pPr marL="3200400" algn="l" defTabSz="914400" rtl="0" eaLnBrk="1" latinLnBrk="0" hangingPunct="1">
      <a:defRPr sz="2000" kern="1200">
        <a:solidFill>
          <a:srgbClr val="A50021"/>
        </a:solidFill>
        <a:latin typeface="Arial" charset="0"/>
        <a:ea typeface="+mn-ea"/>
        <a:cs typeface="+mn-cs"/>
      </a:defRPr>
    </a:lvl8pPr>
    <a:lvl9pPr marL="3657600" algn="l" defTabSz="914400" rtl="0" eaLnBrk="1" latinLnBrk="0" hangingPunct="1">
      <a:defRPr sz="2000" kern="1200">
        <a:solidFill>
          <a:srgbClr val="A5002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FEDE"/>
    <a:srgbClr val="8BE58F"/>
    <a:srgbClr val="A0FAAF"/>
    <a:srgbClr val="DEFEE6"/>
    <a:srgbClr val="DBFDE1"/>
    <a:srgbClr val="E5E2FA"/>
    <a:srgbClr val="B17ED8"/>
    <a:srgbClr val="D9D4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01" autoAdjust="0"/>
    <p:restoredTop sz="80334" autoAdjust="0"/>
  </p:normalViewPr>
  <p:slideViewPr>
    <p:cSldViewPr>
      <p:cViewPr varScale="1">
        <p:scale>
          <a:sx n="56" d="100"/>
          <a:sy n="56" d="100"/>
        </p:scale>
        <p:origin x="1112" y="3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73731" name="Rectangle 3"/>
          <p:cNvSpPr>
            <a:spLocks noGrp="1" noChangeArrowheads="1"/>
          </p:cNvSpPr>
          <p:nvPr>
            <p:ph type="dt" sz="quarter" idx="1"/>
          </p:nvPr>
        </p:nvSpPr>
        <p:spPr bwMode="auto">
          <a:xfrm>
            <a:off x="384810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pt-PT" altLang="zh-CN"/>
          </a:p>
        </p:txBody>
      </p:sp>
      <p:sp>
        <p:nvSpPr>
          <p:cNvPr id="73732" name="Rectangle 4"/>
          <p:cNvSpPr>
            <a:spLocks noGrp="1" noChangeArrowheads="1"/>
          </p:cNvSpPr>
          <p:nvPr>
            <p:ph type="ftr" sz="quarter" idx="2"/>
          </p:nvPr>
        </p:nvSpPr>
        <p:spPr bwMode="auto">
          <a:xfrm>
            <a:off x="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73733" name="Rectangle 5"/>
          <p:cNvSpPr>
            <a:spLocks noGrp="1" noChangeArrowheads="1"/>
          </p:cNvSpPr>
          <p:nvPr>
            <p:ph type="sldNum" sz="quarter" idx="3"/>
          </p:nvPr>
        </p:nvSpPr>
        <p:spPr bwMode="auto">
          <a:xfrm>
            <a:off x="384810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6DE34641-1CEA-4061-A80A-7DCBB8B4B73E}" type="slidenum">
              <a:rPr lang="pt-PT" altLang="zh-CN"/>
              <a:pPr>
                <a:defRPr/>
              </a:pPr>
              <a:t>‹#›</a:t>
            </a:fld>
            <a:endParaRPr lang="pt-PT" altLang="zh-CN"/>
          </a:p>
        </p:txBody>
      </p:sp>
    </p:spTree>
    <p:extLst>
      <p:ext uri="{BB962C8B-B14F-4D97-AF65-F5344CB8AC3E}">
        <p14:creationId xmlns:p14="http://schemas.microsoft.com/office/powerpoint/2010/main" val="30868813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20483" name="Rectangle 3"/>
          <p:cNvSpPr>
            <a:spLocks noGrp="1" noChangeArrowheads="1"/>
          </p:cNvSpPr>
          <p:nvPr>
            <p:ph type="dt" idx="1"/>
          </p:nvPr>
        </p:nvSpPr>
        <p:spPr bwMode="auto">
          <a:xfrm>
            <a:off x="384810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pt-PT" altLang="zh-CN"/>
          </a:p>
        </p:txBody>
      </p:sp>
      <p:sp>
        <p:nvSpPr>
          <p:cNvPr id="22532" name="Rectangle 4"/>
          <p:cNvSpPr>
            <a:spLocks noGrp="1" noRot="1" noChangeAspect="1" noChangeArrowheads="1" noTextEdit="1"/>
          </p:cNvSpPr>
          <p:nvPr>
            <p:ph type="sldImg" idx="2"/>
          </p:nvPr>
        </p:nvSpPr>
        <p:spPr bwMode="auto">
          <a:xfrm>
            <a:off x="92075" y="744538"/>
            <a:ext cx="6610350" cy="37195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5" name="Rectangle 5"/>
          <p:cNvSpPr>
            <a:spLocks noGrp="1" noChangeArrowheads="1"/>
          </p:cNvSpPr>
          <p:nvPr>
            <p:ph type="body" sz="quarter" idx="3"/>
          </p:nvPr>
        </p:nvSpPr>
        <p:spPr bwMode="auto">
          <a:xfrm>
            <a:off x="679450" y="4711700"/>
            <a:ext cx="5435600" cy="44624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pt-PT" noProof="0" smtClean="0"/>
              <a:t>Click to edit Master text styles</a:t>
            </a:r>
          </a:p>
          <a:p>
            <a:pPr lvl="1"/>
            <a:r>
              <a:rPr lang="pt-PT" noProof="0" smtClean="0"/>
              <a:t>Second level</a:t>
            </a:r>
          </a:p>
          <a:p>
            <a:pPr lvl="2"/>
            <a:r>
              <a:rPr lang="pt-PT" noProof="0" smtClean="0"/>
              <a:t>Third level</a:t>
            </a:r>
          </a:p>
          <a:p>
            <a:pPr lvl="3"/>
            <a:r>
              <a:rPr lang="pt-PT" noProof="0" smtClean="0"/>
              <a:t>Fourth level</a:t>
            </a:r>
          </a:p>
          <a:p>
            <a:pPr lvl="4"/>
            <a:r>
              <a:rPr lang="pt-PT" noProof="0" smtClean="0"/>
              <a:t>Fifth level</a:t>
            </a:r>
          </a:p>
        </p:txBody>
      </p:sp>
      <p:sp>
        <p:nvSpPr>
          <p:cNvPr id="20486" name="Rectangle 6"/>
          <p:cNvSpPr>
            <a:spLocks noGrp="1" noChangeArrowheads="1"/>
          </p:cNvSpPr>
          <p:nvPr>
            <p:ph type="ftr" sz="quarter" idx="4"/>
          </p:nvPr>
        </p:nvSpPr>
        <p:spPr bwMode="auto">
          <a:xfrm>
            <a:off x="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20487" name="Rectangle 7"/>
          <p:cNvSpPr>
            <a:spLocks noGrp="1" noChangeArrowheads="1"/>
          </p:cNvSpPr>
          <p:nvPr>
            <p:ph type="sldNum" sz="quarter" idx="5"/>
          </p:nvPr>
        </p:nvSpPr>
        <p:spPr bwMode="auto">
          <a:xfrm>
            <a:off x="384810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A0721F3A-D631-43CB-AA2E-A2AC279AD1E4}" type="slidenum">
              <a:rPr lang="pt-PT" altLang="zh-CN"/>
              <a:pPr>
                <a:defRPr/>
              </a:pPr>
              <a:t>‹#›</a:t>
            </a:fld>
            <a:endParaRPr lang="pt-PT" altLang="zh-CN"/>
          </a:p>
        </p:txBody>
      </p:sp>
    </p:spTree>
    <p:extLst>
      <p:ext uri="{BB962C8B-B14F-4D97-AF65-F5344CB8AC3E}">
        <p14:creationId xmlns:p14="http://schemas.microsoft.com/office/powerpoint/2010/main" val="22557818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2</a:t>
            </a:fld>
            <a:endParaRPr lang="pt-PT" altLang="zh-CN" sz="1200" smtClean="0">
              <a:solidFill>
                <a:schemeClr val="tx1"/>
              </a:solidFill>
            </a:endParaRPr>
          </a:p>
        </p:txBody>
      </p:sp>
    </p:spTree>
    <p:extLst>
      <p:ext uri="{BB962C8B-B14F-4D97-AF65-F5344CB8AC3E}">
        <p14:creationId xmlns:p14="http://schemas.microsoft.com/office/powerpoint/2010/main" val="18632098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11</a:t>
            </a:fld>
            <a:endParaRPr lang="pt-PT" altLang="zh-CN"/>
          </a:p>
        </p:txBody>
      </p:sp>
    </p:spTree>
    <p:extLst>
      <p:ext uri="{BB962C8B-B14F-4D97-AF65-F5344CB8AC3E}">
        <p14:creationId xmlns:p14="http://schemas.microsoft.com/office/powerpoint/2010/main" val="3581894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Arial" charset="0"/>
                <a:ea typeface="+mn-ea"/>
                <a:cs typeface="+mn-cs"/>
              </a:rPr>
              <a:t>HttpClient</a:t>
            </a:r>
            <a:r>
              <a:rPr lang="en-US" altLang="zh-CN" sz="1200" b="0" i="0" kern="1200" dirty="0" smtClean="0">
                <a:solidFill>
                  <a:schemeClr val="tx1"/>
                </a:solidFill>
                <a:effectLst/>
                <a:latin typeface="Arial" charset="0"/>
                <a:ea typeface="+mn-ea"/>
                <a:cs typeface="+mn-cs"/>
              </a:rPr>
              <a:t> </a:t>
            </a:r>
            <a:r>
              <a:rPr lang="zh-CN" altLang="en-US" sz="1200" b="0" i="0" kern="1200" dirty="0" smtClean="0">
                <a:solidFill>
                  <a:schemeClr val="tx1"/>
                </a:solidFill>
                <a:effectLst/>
                <a:latin typeface="Arial" charset="0"/>
                <a:ea typeface="+mn-ea"/>
                <a:cs typeface="+mn-cs"/>
              </a:rPr>
              <a:t>是 </a:t>
            </a:r>
            <a:r>
              <a:rPr lang="en-US" altLang="zh-CN" sz="1200" b="0" i="0" kern="1200" dirty="0" smtClean="0">
                <a:solidFill>
                  <a:schemeClr val="tx1"/>
                </a:solidFill>
                <a:effectLst/>
                <a:latin typeface="Arial" charset="0"/>
                <a:ea typeface="+mn-ea"/>
                <a:cs typeface="+mn-cs"/>
              </a:rPr>
              <a:t>Apache Jakarta Common </a:t>
            </a:r>
            <a:r>
              <a:rPr lang="zh-CN" altLang="en-US" sz="1200" b="0" i="0" kern="1200" dirty="0" smtClean="0">
                <a:solidFill>
                  <a:schemeClr val="tx1"/>
                </a:solidFill>
                <a:effectLst/>
                <a:latin typeface="Arial" charset="0"/>
                <a:ea typeface="+mn-ea"/>
                <a:cs typeface="+mn-cs"/>
              </a:rPr>
              <a:t>下的子项目，可以用来提供高效的、最新的、功能丰富的支持 </a:t>
            </a:r>
            <a:r>
              <a:rPr lang="en-US" altLang="zh-CN" sz="1200" b="0" i="0" kern="1200" dirty="0" smtClean="0">
                <a:solidFill>
                  <a:schemeClr val="tx1"/>
                </a:solidFill>
                <a:effectLst/>
                <a:latin typeface="Arial" charset="0"/>
                <a:ea typeface="+mn-ea"/>
                <a:cs typeface="+mn-cs"/>
              </a:rPr>
              <a:t>HTTP </a:t>
            </a:r>
            <a:r>
              <a:rPr lang="zh-CN" altLang="en-US" sz="1200" b="0" i="0" kern="1200" dirty="0" smtClean="0">
                <a:solidFill>
                  <a:schemeClr val="tx1"/>
                </a:solidFill>
                <a:effectLst/>
                <a:latin typeface="Arial" charset="0"/>
                <a:ea typeface="+mn-ea"/>
                <a:cs typeface="+mn-cs"/>
              </a:rPr>
              <a:t>协议的客户端编程工具包，并且它支持 </a:t>
            </a:r>
            <a:r>
              <a:rPr lang="en-US" altLang="zh-CN" sz="1200" b="0" i="0" kern="1200" dirty="0" smtClean="0">
                <a:solidFill>
                  <a:schemeClr val="tx1"/>
                </a:solidFill>
                <a:effectLst/>
                <a:latin typeface="Arial" charset="0"/>
                <a:ea typeface="+mn-ea"/>
                <a:cs typeface="+mn-cs"/>
              </a:rPr>
              <a:t>HTTP </a:t>
            </a:r>
            <a:r>
              <a:rPr lang="zh-CN" altLang="en-US" sz="1200" b="0" i="0" kern="1200" dirty="0" smtClean="0">
                <a:solidFill>
                  <a:schemeClr val="tx1"/>
                </a:solidFill>
                <a:effectLst/>
                <a:latin typeface="Arial" charset="0"/>
                <a:ea typeface="+mn-ea"/>
                <a:cs typeface="+mn-cs"/>
              </a:rPr>
              <a:t>协议最新的版本和建议。</a:t>
            </a:r>
            <a:endParaRPr lang="en-US" altLang="zh-CN" sz="1200" b="0" i="0" kern="1200" dirty="0" smtClean="0">
              <a:solidFill>
                <a:schemeClr val="tx1"/>
              </a:solidFill>
              <a:effectLst/>
              <a:latin typeface="Arial" charset="0"/>
              <a:ea typeface="+mn-ea"/>
              <a:cs typeface="+mn-cs"/>
            </a:endParaRPr>
          </a:p>
          <a:p>
            <a:r>
              <a:rPr lang="en-US" altLang="zh-CN" sz="1200" b="0" i="0" kern="1200" dirty="0" smtClean="0">
                <a:solidFill>
                  <a:schemeClr val="tx1"/>
                </a:solidFill>
                <a:effectLst/>
                <a:latin typeface="Arial" charset="0"/>
                <a:ea typeface="+mn-ea"/>
                <a:cs typeface="+mn-cs"/>
              </a:rPr>
              <a:t>http://baike.baidu.com/link?url=OwZNxJkHDBRDESX-GCawEJNCitff1-9Hlb58DjitcfaLSB8bTTZbZ7uEhStxqpxWzYnDFf0eOnbNyQbJdc_2a508tt59WoFQ-oH7dhHQvPe</a:t>
            </a:r>
          </a:p>
          <a:p>
            <a:endParaRPr lang="en-US" altLang="zh-CN" sz="1200" b="0" i="0" kern="1200" dirty="0" smtClean="0">
              <a:solidFill>
                <a:schemeClr val="tx1"/>
              </a:solidFill>
              <a:effectLst/>
              <a:latin typeface="Arial" charset="0"/>
              <a:ea typeface="+mn-ea"/>
              <a:cs typeface="+mn-cs"/>
            </a:endParaRPr>
          </a:p>
          <a:p>
            <a:endParaRPr lang="en-US" altLang="zh-CN" sz="1200" b="0" i="0" kern="1200" dirty="0" smtClean="0">
              <a:solidFill>
                <a:schemeClr val="tx1"/>
              </a:solidFill>
              <a:effectLst/>
              <a:latin typeface="Arial" charset="0"/>
              <a:ea typeface="+mn-ea"/>
              <a:cs typeface="+mn-cs"/>
            </a:endParaRPr>
          </a:p>
          <a:p>
            <a:r>
              <a:rPr lang="en-US" altLang="zh-CN" sz="1200" b="0" i="0" kern="1200" dirty="0" smtClean="0">
                <a:solidFill>
                  <a:schemeClr val="tx1"/>
                </a:solidFill>
                <a:effectLst/>
                <a:latin typeface="Arial" charset="0"/>
                <a:ea typeface="+mn-ea"/>
                <a:cs typeface="+mn-cs"/>
              </a:rPr>
              <a:t>get</a:t>
            </a:r>
            <a:r>
              <a:rPr lang="zh-CN" altLang="en-US" sz="1200" b="0" i="0" kern="1200" dirty="0" smtClean="0">
                <a:solidFill>
                  <a:schemeClr val="tx1"/>
                </a:solidFill>
                <a:effectLst/>
                <a:latin typeface="Arial" charset="0"/>
                <a:ea typeface="+mn-ea"/>
                <a:cs typeface="+mn-cs"/>
              </a:rPr>
              <a:t>和</a:t>
            </a:r>
            <a:r>
              <a:rPr lang="en-US" altLang="zh-CN" sz="1200" b="0" i="0" kern="1200" dirty="0" smtClean="0">
                <a:solidFill>
                  <a:schemeClr val="tx1"/>
                </a:solidFill>
                <a:effectLst/>
                <a:latin typeface="Arial" charset="0"/>
                <a:ea typeface="+mn-ea"/>
                <a:cs typeface="+mn-cs"/>
              </a:rPr>
              <a:t>post</a:t>
            </a:r>
            <a:r>
              <a:rPr lang="zh-CN" altLang="en-US" sz="1200" b="0" i="0" kern="1200" dirty="0" smtClean="0">
                <a:solidFill>
                  <a:schemeClr val="tx1"/>
                </a:solidFill>
                <a:effectLst/>
                <a:latin typeface="Arial" charset="0"/>
                <a:ea typeface="+mn-ea"/>
                <a:cs typeface="+mn-cs"/>
              </a:rPr>
              <a:t>的区别？</a:t>
            </a:r>
            <a:endParaRPr lang="en-US" altLang="zh-CN" sz="1200" b="0" i="0" kern="1200" dirty="0" smtClean="0">
              <a:solidFill>
                <a:schemeClr val="tx1"/>
              </a:solidFill>
              <a:effectLst/>
              <a:latin typeface="Arial" charset="0"/>
              <a:ea typeface="+mn-ea"/>
              <a:cs typeface="+mn-cs"/>
            </a:endParaRPr>
          </a:p>
          <a:p>
            <a:r>
              <a:rPr lang="en-US" altLang="zh-CN" sz="1200" b="0" i="0" kern="1200" dirty="0" smtClean="0">
                <a:solidFill>
                  <a:schemeClr val="tx1"/>
                </a:solidFill>
                <a:effectLst/>
                <a:latin typeface="Arial" charset="0"/>
                <a:ea typeface="+mn-ea"/>
                <a:cs typeface="+mn-cs"/>
              </a:rPr>
              <a:t>http://www.oschina.net/news/77354/http-get-post-different</a:t>
            </a:r>
          </a:p>
          <a:p>
            <a:endParaRPr lang="en-US" altLang="zh-CN" sz="1200" b="0" i="0" kern="1200" dirty="0" smtClean="0">
              <a:solidFill>
                <a:schemeClr val="tx1"/>
              </a:solidFill>
              <a:effectLst/>
              <a:latin typeface="Arial" charset="0"/>
              <a:ea typeface="+mn-ea"/>
              <a:cs typeface="+mn-cs"/>
            </a:endParaRPr>
          </a:p>
          <a:p>
            <a:r>
              <a:rPr lang="en-US" altLang="zh-CN" sz="1200" b="0" i="0" kern="1200" dirty="0" smtClean="0">
                <a:solidFill>
                  <a:schemeClr val="tx1"/>
                </a:solidFill>
                <a:effectLst/>
                <a:latin typeface="Arial" charset="0"/>
                <a:ea typeface="+mn-ea"/>
                <a:cs typeface="+mn-cs"/>
              </a:rPr>
              <a:t>HTTP</a:t>
            </a:r>
            <a:r>
              <a:rPr lang="zh-CN" altLang="en-US" sz="1200" b="0" i="0" kern="1200" dirty="0" smtClean="0">
                <a:solidFill>
                  <a:schemeClr val="tx1"/>
                </a:solidFill>
                <a:effectLst/>
                <a:latin typeface="Arial" charset="0"/>
                <a:ea typeface="+mn-ea"/>
                <a:cs typeface="+mn-cs"/>
              </a:rPr>
              <a:t>请求有</a:t>
            </a:r>
            <a:r>
              <a:rPr lang="en-US" altLang="zh-CN" sz="1200" b="0" i="0" kern="1200" dirty="0" smtClean="0">
                <a:solidFill>
                  <a:schemeClr val="tx1"/>
                </a:solidFill>
                <a:effectLst/>
                <a:latin typeface="Arial" charset="0"/>
                <a:ea typeface="+mn-ea"/>
                <a:cs typeface="+mn-cs"/>
              </a:rPr>
              <a:t>6</a:t>
            </a:r>
            <a:r>
              <a:rPr lang="zh-CN" altLang="en-US" sz="1200" b="0" i="0" kern="1200" dirty="0" smtClean="0">
                <a:solidFill>
                  <a:schemeClr val="tx1"/>
                </a:solidFill>
                <a:effectLst/>
                <a:latin typeface="Arial" charset="0"/>
                <a:ea typeface="+mn-ea"/>
                <a:cs typeface="+mn-cs"/>
              </a:rPr>
              <a:t>种方式：</a:t>
            </a:r>
            <a:r>
              <a:rPr lang="en-US" altLang="zh-CN" sz="1200" b="0" i="0" kern="1200" dirty="0" smtClean="0">
                <a:solidFill>
                  <a:schemeClr val="tx1"/>
                </a:solidFill>
                <a:effectLst/>
                <a:latin typeface="Arial" charset="0"/>
                <a:ea typeface="+mn-ea"/>
                <a:cs typeface="+mn-cs"/>
              </a:rPr>
              <a:t>get post  put  delete  head  options  trace(</a:t>
            </a:r>
            <a:r>
              <a:rPr lang="zh-CN" altLang="en-US" sz="1200" b="0" i="0" kern="1200" dirty="0" smtClean="0">
                <a:solidFill>
                  <a:schemeClr val="tx1"/>
                </a:solidFill>
                <a:effectLst/>
                <a:latin typeface="Arial" charset="0"/>
                <a:ea typeface="+mn-ea"/>
                <a:cs typeface="+mn-cs"/>
              </a:rPr>
              <a:t>基本不用</a:t>
            </a:r>
            <a:r>
              <a:rPr lang="en-US" altLang="zh-CN" sz="1200" b="0" i="0" kern="1200" dirty="0" smtClean="0">
                <a:solidFill>
                  <a:schemeClr val="tx1"/>
                </a:solidFill>
                <a:effectLst/>
                <a:latin typeface="Arial" charset="0"/>
                <a:ea typeface="+mn-ea"/>
                <a:cs typeface="+mn-cs"/>
              </a:rPr>
              <a:t>) https://wenku.baidu.com/view/a8293a6c7e21af45b307a877.html</a:t>
            </a:r>
          </a:p>
          <a:p>
            <a:endParaRPr lang="en-US" altLang="zh-CN" sz="1200" b="0" i="0" kern="1200" dirty="0" smtClean="0">
              <a:solidFill>
                <a:schemeClr val="tx1"/>
              </a:solidFill>
              <a:effectLst/>
              <a:latin typeface="Arial" charset="0"/>
              <a:ea typeface="+mn-ea"/>
              <a:cs typeface="+mn-cs"/>
            </a:endParaRPr>
          </a:p>
          <a:p>
            <a:r>
              <a:rPr lang="en-US" altLang="zh-CN" sz="1200" b="0" i="0" kern="1200" dirty="0" smtClean="0">
                <a:solidFill>
                  <a:schemeClr val="tx1"/>
                </a:solidFill>
                <a:effectLst/>
                <a:latin typeface="Arial" charset="0"/>
                <a:ea typeface="+mn-ea"/>
                <a:cs typeface="+mn-cs"/>
              </a:rPr>
              <a:t>URI</a:t>
            </a:r>
            <a:r>
              <a:rPr lang="zh-CN" altLang="en-US" sz="1200" b="0" i="0" kern="1200" dirty="0" smtClean="0">
                <a:solidFill>
                  <a:schemeClr val="tx1"/>
                </a:solidFill>
                <a:effectLst/>
                <a:latin typeface="Arial" charset="0"/>
                <a:ea typeface="+mn-ea"/>
                <a:cs typeface="+mn-cs"/>
              </a:rPr>
              <a:t>是个纯粹的句法结构，用于指定标识</a:t>
            </a:r>
            <a:r>
              <a:rPr lang="en-US" altLang="zh-CN" sz="1200" b="0" i="0" kern="1200" dirty="0" smtClean="0">
                <a:solidFill>
                  <a:schemeClr val="tx1"/>
                </a:solidFill>
                <a:effectLst/>
                <a:latin typeface="Arial" charset="0"/>
                <a:ea typeface="+mn-ea"/>
                <a:cs typeface="+mn-cs"/>
              </a:rPr>
              <a:t>Web</a:t>
            </a:r>
            <a:r>
              <a:rPr lang="zh-CN" altLang="en-US" sz="1200" b="0" i="0" kern="1200" dirty="0" smtClean="0">
                <a:solidFill>
                  <a:schemeClr val="tx1"/>
                </a:solidFill>
                <a:effectLst/>
                <a:latin typeface="Arial" charset="0"/>
                <a:ea typeface="+mn-ea"/>
                <a:cs typeface="+mn-cs"/>
              </a:rPr>
              <a:t>资源的字符串的各个不同部分。</a:t>
            </a:r>
            <a:r>
              <a:rPr lang="en-US" altLang="zh-CN" sz="1200" b="0" i="0" kern="1200" dirty="0" smtClean="0">
                <a:solidFill>
                  <a:schemeClr val="tx1"/>
                </a:solidFill>
                <a:effectLst/>
                <a:latin typeface="Arial" charset="0"/>
                <a:ea typeface="+mn-ea"/>
                <a:cs typeface="+mn-cs"/>
              </a:rPr>
              <a:t>URL</a:t>
            </a:r>
            <a:r>
              <a:rPr lang="zh-CN" altLang="en-US" sz="1200" b="0" i="0" kern="1200" dirty="0" smtClean="0">
                <a:solidFill>
                  <a:schemeClr val="tx1"/>
                </a:solidFill>
                <a:effectLst/>
                <a:latin typeface="Arial" charset="0"/>
                <a:ea typeface="+mn-ea"/>
                <a:cs typeface="+mn-cs"/>
              </a:rPr>
              <a:t>是</a:t>
            </a:r>
            <a:r>
              <a:rPr lang="en-US" altLang="zh-CN" sz="1200" b="0" i="0" kern="1200" dirty="0" smtClean="0">
                <a:solidFill>
                  <a:schemeClr val="tx1"/>
                </a:solidFill>
                <a:effectLst/>
                <a:latin typeface="Arial" charset="0"/>
                <a:ea typeface="+mn-ea"/>
                <a:cs typeface="+mn-cs"/>
              </a:rPr>
              <a:t>URI</a:t>
            </a:r>
            <a:r>
              <a:rPr lang="zh-CN" altLang="en-US" sz="1200" b="0" i="0" kern="1200" dirty="0" smtClean="0">
                <a:solidFill>
                  <a:schemeClr val="tx1"/>
                </a:solidFill>
                <a:effectLst/>
                <a:latin typeface="Arial" charset="0"/>
                <a:ea typeface="+mn-ea"/>
                <a:cs typeface="+mn-cs"/>
              </a:rPr>
              <a:t>的一个特例，它包含了定位</a:t>
            </a:r>
            <a:r>
              <a:rPr lang="en-US" altLang="zh-CN" sz="1200" b="0" i="0" kern="1200" dirty="0" smtClean="0">
                <a:solidFill>
                  <a:schemeClr val="tx1"/>
                </a:solidFill>
                <a:effectLst/>
                <a:latin typeface="Arial" charset="0"/>
                <a:ea typeface="+mn-ea"/>
                <a:cs typeface="+mn-cs"/>
              </a:rPr>
              <a:t>Web</a:t>
            </a:r>
            <a:r>
              <a:rPr lang="zh-CN" altLang="en-US" sz="1200" b="0" i="0" kern="1200" dirty="0" smtClean="0">
                <a:solidFill>
                  <a:schemeClr val="tx1"/>
                </a:solidFill>
                <a:effectLst/>
                <a:latin typeface="Arial" charset="0"/>
                <a:ea typeface="+mn-ea"/>
                <a:cs typeface="+mn-cs"/>
              </a:rPr>
              <a:t>资源的足够信息。其他</a:t>
            </a:r>
            <a:r>
              <a:rPr lang="en-US" altLang="zh-CN" sz="1200" b="0" i="0" kern="1200" dirty="0" smtClean="0">
                <a:solidFill>
                  <a:schemeClr val="tx1"/>
                </a:solidFill>
                <a:effectLst/>
                <a:latin typeface="Arial" charset="0"/>
                <a:ea typeface="+mn-ea"/>
                <a:cs typeface="+mn-cs"/>
              </a:rPr>
              <a:t>URI</a:t>
            </a:r>
            <a:r>
              <a:rPr lang="zh-CN" altLang="en-US" sz="1200" b="0" i="0" kern="1200" dirty="0" smtClean="0">
                <a:solidFill>
                  <a:schemeClr val="tx1"/>
                </a:solidFill>
                <a:effectLst/>
                <a:latin typeface="Arial" charset="0"/>
                <a:ea typeface="+mn-ea"/>
                <a:cs typeface="+mn-cs"/>
              </a:rPr>
              <a:t>，比如</a:t>
            </a:r>
          </a:p>
          <a:p>
            <a:r>
              <a:rPr lang="en-US" altLang="zh-CN" sz="1200" b="0" i="0" kern="1200" dirty="0" smtClean="0">
                <a:solidFill>
                  <a:schemeClr val="tx1"/>
                </a:solidFill>
                <a:effectLst/>
                <a:latin typeface="Arial" charset="0"/>
                <a:ea typeface="+mn-ea"/>
                <a:cs typeface="+mn-cs"/>
              </a:rPr>
              <a:t>mailto</a:t>
            </a:r>
            <a:r>
              <a:rPr lang="zh-CN" altLang="en-US" sz="1200" b="0" i="0" kern="1200" dirty="0" smtClean="0">
                <a:solidFill>
                  <a:schemeClr val="tx1"/>
                </a:solidFill>
                <a:effectLst/>
                <a:latin typeface="Arial" charset="0"/>
                <a:ea typeface="+mn-ea"/>
                <a:cs typeface="+mn-cs"/>
              </a:rPr>
              <a:t>：</a:t>
            </a:r>
            <a:r>
              <a:rPr lang="en-US" altLang="zh-CN" sz="1200" b="0" i="0" kern="1200" dirty="0" smtClean="0">
                <a:solidFill>
                  <a:schemeClr val="tx1"/>
                </a:solidFill>
                <a:effectLst/>
                <a:latin typeface="Arial" charset="0"/>
                <a:ea typeface="+mn-ea"/>
                <a:cs typeface="+mn-cs"/>
              </a:rPr>
              <a:t>cay@horstman.com </a:t>
            </a:r>
          </a:p>
          <a:p>
            <a:r>
              <a:rPr lang="zh-CN" altLang="en-US" sz="1200" b="0" i="0" kern="1200" dirty="0" smtClean="0">
                <a:solidFill>
                  <a:schemeClr val="tx1"/>
                </a:solidFill>
                <a:effectLst/>
                <a:latin typeface="Arial" charset="0"/>
                <a:ea typeface="+mn-ea"/>
                <a:cs typeface="+mn-cs"/>
              </a:rPr>
              <a:t>则不属于定位符，因为根据该标识符无法定位任何资源。</a:t>
            </a:r>
          </a:p>
          <a:p>
            <a:endParaRPr lang="en-US" altLang="zh-CN" b="1" dirty="0" smtClean="0"/>
          </a:p>
          <a:p>
            <a:endParaRPr lang="en-US" altLang="zh-CN" b="1" dirty="0" smtClean="0"/>
          </a:p>
          <a:p>
            <a:r>
              <a:rPr lang="en-US" altLang="zh-CN" b="1" dirty="0" smtClean="0"/>
              <a:t>URI </a:t>
            </a:r>
            <a:r>
              <a:rPr lang="zh-CN" altLang="en-US" b="1" dirty="0" smtClean="0"/>
              <a:t>是统一资源标识符，而 </a:t>
            </a:r>
            <a:r>
              <a:rPr lang="en-US" altLang="zh-CN" b="1" dirty="0" smtClean="0"/>
              <a:t>URL </a:t>
            </a:r>
            <a:r>
              <a:rPr lang="zh-CN" altLang="en-US" b="1" dirty="0" smtClean="0"/>
              <a:t>是统一资源定位符。</a:t>
            </a:r>
            <a:r>
              <a:rPr lang="zh-CN" altLang="en-US" dirty="0" smtClean="0"/>
              <a:t>因此，笼统地说，每个 </a:t>
            </a:r>
            <a:r>
              <a:rPr lang="en-US" altLang="zh-CN" dirty="0" smtClean="0"/>
              <a:t>URL </a:t>
            </a:r>
            <a:r>
              <a:rPr lang="zh-CN" altLang="en-US" dirty="0" smtClean="0"/>
              <a:t>都是 </a:t>
            </a:r>
            <a:r>
              <a:rPr lang="en-US" altLang="zh-CN" dirty="0" smtClean="0"/>
              <a:t>URI</a:t>
            </a:r>
            <a:r>
              <a:rPr lang="zh-CN" altLang="en-US" dirty="0" smtClean="0"/>
              <a:t>，但不一定每个 </a:t>
            </a:r>
            <a:r>
              <a:rPr lang="en-US" altLang="zh-CN" dirty="0" smtClean="0"/>
              <a:t>URI </a:t>
            </a:r>
            <a:r>
              <a:rPr lang="zh-CN" altLang="en-US" dirty="0" smtClean="0"/>
              <a:t>都是 </a:t>
            </a:r>
            <a:r>
              <a:rPr lang="en-US" altLang="zh-CN" dirty="0" smtClean="0"/>
              <a:t>URL</a:t>
            </a:r>
            <a:r>
              <a:rPr lang="zh-CN" altLang="en-US" dirty="0" smtClean="0"/>
              <a:t>。这是因为 </a:t>
            </a:r>
            <a:r>
              <a:rPr lang="en-US" altLang="zh-CN" dirty="0" smtClean="0"/>
              <a:t>URI </a:t>
            </a:r>
            <a:r>
              <a:rPr lang="zh-CN" altLang="en-US" dirty="0" smtClean="0"/>
              <a:t>还包括一个子类，即统一资源名称 </a:t>
            </a:r>
            <a:r>
              <a:rPr lang="en-US" altLang="zh-CN" dirty="0" smtClean="0"/>
              <a:t>(URN)</a:t>
            </a:r>
            <a:r>
              <a:rPr lang="zh-CN" altLang="en-US" dirty="0" smtClean="0"/>
              <a:t>，它命名资源但不指定如何定位资源。上面的 </a:t>
            </a:r>
            <a:r>
              <a:rPr lang="en-US" altLang="zh-CN" dirty="0" smtClean="0"/>
              <a:t>mailto</a:t>
            </a:r>
            <a:r>
              <a:rPr lang="zh-CN" altLang="en-US" dirty="0" smtClean="0"/>
              <a:t>、</a:t>
            </a:r>
            <a:r>
              <a:rPr lang="en-US" altLang="zh-CN" dirty="0" smtClean="0"/>
              <a:t>news </a:t>
            </a:r>
            <a:r>
              <a:rPr lang="zh-CN" altLang="en-US" dirty="0" smtClean="0"/>
              <a:t>和 </a:t>
            </a:r>
            <a:r>
              <a:rPr lang="en-US" altLang="zh-CN" dirty="0" err="1" smtClean="0"/>
              <a:t>isbn</a:t>
            </a:r>
            <a:r>
              <a:rPr lang="en-US" altLang="zh-CN" dirty="0" smtClean="0"/>
              <a:t> URI </a:t>
            </a:r>
            <a:r>
              <a:rPr lang="zh-CN" altLang="en-US" dirty="0" smtClean="0"/>
              <a:t>都是 </a:t>
            </a:r>
            <a:r>
              <a:rPr lang="en-US" altLang="zh-CN" dirty="0" smtClean="0"/>
              <a:t>URN </a:t>
            </a:r>
            <a:r>
              <a:rPr lang="zh-CN" altLang="en-US" dirty="0" smtClean="0"/>
              <a:t>的示例。 </a:t>
            </a:r>
          </a:p>
          <a:p>
            <a:r>
              <a:rPr lang="en-US" altLang="zh-CN" dirty="0" smtClean="0"/>
              <a:t>URI </a:t>
            </a:r>
            <a:r>
              <a:rPr lang="zh-CN" altLang="en-US" dirty="0" smtClean="0"/>
              <a:t>和 </a:t>
            </a:r>
            <a:r>
              <a:rPr lang="en-US" altLang="zh-CN" dirty="0" smtClean="0"/>
              <a:t>URL </a:t>
            </a:r>
            <a:r>
              <a:rPr lang="zh-CN" altLang="en-US" dirty="0" smtClean="0"/>
              <a:t>概念上的不同反映在此类和 </a:t>
            </a:r>
            <a:r>
              <a:rPr lang="en-US" altLang="zh-CN" dirty="0" smtClean="0"/>
              <a:t>URL </a:t>
            </a:r>
            <a:r>
              <a:rPr lang="zh-CN" altLang="en-US" dirty="0" smtClean="0"/>
              <a:t>类的不同中。</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12</a:t>
            </a:fld>
            <a:endParaRPr lang="pt-PT" altLang="zh-CN"/>
          </a:p>
        </p:txBody>
      </p:sp>
    </p:spTree>
    <p:extLst>
      <p:ext uri="{BB962C8B-B14F-4D97-AF65-F5344CB8AC3E}">
        <p14:creationId xmlns:p14="http://schemas.microsoft.com/office/powerpoint/2010/main" val="4286908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13</a:t>
            </a:fld>
            <a:endParaRPr lang="pt-PT" altLang="zh-CN"/>
          </a:p>
        </p:txBody>
      </p:sp>
    </p:spTree>
    <p:extLst>
      <p:ext uri="{BB962C8B-B14F-4D97-AF65-F5344CB8AC3E}">
        <p14:creationId xmlns:p14="http://schemas.microsoft.com/office/powerpoint/2010/main" val="21063199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14</a:t>
            </a:fld>
            <a:endParaRPr lang="pt-PT" altLang="zh-CN"/>
          </a:p>
        </p:txBody>
      </p:sp>
    </p:spTree>
    <p:extLst>
      <p:ext uri="{BB962C8B-B14F-4D97-AF65-F5344CB8AC3E}">
        <p14:creationId xmlns:p14="http://schemas.microsoft.com/office/powerpoint/2010/main" val="18339793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15</a:t>
            </a:fld>
            <a:endParaRPr lang="pt-PT" altLang="zh-CN"/>
          </a:p>
        </p:txBody>
      </p:sp>
    </p:spTree>
    <p:extLst>
      <p:ext uri="{BB962C8B-B14F-4D97-AF65-F5344CB8AC3E}">
        <p14:creationId xmlns:p14="http://schemas.microsoft.com/office/powerpoint/2010/main" val="18339793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16</a:t>
            </a:fld>
            <a:endParaRPr lang="pt-PT" altLang="zh-CN"/>
          </a:p>
        </p:txBody>
      </p:sp>
    </p:spTree>
    <p:extLst>
      <p:ext uri="{BB962C8B-B14F-4D97-AF65-F5344CB8AC3E}">
        <p14:creationId xmlns:p14="http://schemas.microsoft.com/office/powerpoint/2010/main" val="37167703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17</a:t>
            </a:fld>
            <a:endParaRPr lang="pt-PT" altLang="zh-CN"/>
          </a:p>
        </p:txBody>
      </p:sp>
    </p:spTree>
    <p:extLst>
      <p:ext uri="{BB962C8B-B14F-4D97-AF65-F5344CB8AC3E}">
        <p14:creationId xmlns:p14="http://schemas.microsoft.com/office/powerpoint/2010/main" val="18339793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18</a:t>
            </a:fld>
            <a:endParaRPr lang="pt-PT" altLang="zh-CN"/>
          </a:p>
        </p:txBody>
      </p:sp>
    </p:spTree>
    <p:extLst>
      <p:ext uri="{BB962C8B-B14F-4D97-AF65-F5344CB8AC3E}">
        <p14:creationId xmlns:p14="http://schemas.microsoft.com/office/powerpoint/2010/main" val="33854467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19</a:t>
            </a:fld>
            <a:endParaRPr lang="pt-PT" altLang="zh-CN"/>
          </a:p>
        </p:txBody>
      </p:sp>
    </p:spTree>
    <p:extLst>
      <p:ext uri="{BB962C8B-B14F-4D97-AF65-F5344CB8AC3E}">
        <p14:creationId xmlns:p14="http://schemas.microsoft.com/office/powerpoint/2010/main" val="16816303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20</a:t>
            </a:fld>
            <a:endParaRPr lang="pt-PT" altLang="zh-CN"/>
          </a:p>
        </p:txBody>
      </p:sp>
    </p:spTree>
    <p:extLst>
      <p:ext uri="{BB962C8B-B14F-4D97-AF65-F5344CB8AC3E}">
        <p14:creationId xmlns:p14="http://schemas.microsoft.com/office/powerpoint/2010/main" val="2001972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sz="1200" kern="1200" dirty="0" smtClean="0">
                <a:solidFill>
                  <a:schemeClr val="tx1"/>
                </a:solidFill>
                <a:effectLst/>
                <a:latin typeface="Arial" charset="0"/>
                <a:ea typeface="+mn-ea"/>
                <a:cs typeface="+mn-cs"/>
              </a:rPr>
              <a:t>网络编程的目的是直接或者间接的地通过网络协议与其他计算机进行通信。网络编程中有两个主要的问题，一个是如何准确定位网络上的一台或多台主机，另一个就是找到主机后如何可靠高效地进行数据传输。在</a:t>
            </a:r>
            <a:r>
              <a:rPr lang="en-US" altLang="zh-CN" sz="1200" kern="1200" dirty="0" smtClean="0">
                <a:solidFill>
                  <a:schemeClr val="tx1"/>
                </a:solidFill>
                <a:effectLst/>
                <a:latin typeface="Arial" charset="0"/>
                <a:ea typeface="+mn-ea"/>
                <a:cs typeface="+mn-cs"/>
              </a:rPr>
              <a:t>TCP/IP</a:t>
            </a:r>
            <a:r>
              <a:rPr lang="zh-CN" altLang="zh-CN" sz="1200" kern="1200" dirty="0" smtClean="0">
                <a:solidFill>
                  <a:schemeClr val="tx1"/>
                </a:solidFill>
                <a:effectLst/>
                <a:latin typeface="Arial" charset="0"/>
                <a:ea typeface="+mn-ea"/>
                <a:cs typeface="+mn-cs"/>
              </a:rPr>
              <a:t>协议中</a:t>
            </a:r>
            <a:r>
              <a:rPr lang="en-US" altLang="zh-CN" sz="1200" kern="1200" dirty="0" smtClean="0">
                <a:solidFill>
                  <a:schemeClr val="tx1"/>
                </a:solidFill>
                <a:effectLst/>
                <a:latin typeface="Arial" charset="0"/>
                <a:ea typeface="+mn-ea"/>
                <a:cs typeface="+mn-cs"/>
              </a:rPr>
              <a:t>IP</a:t>
            </a:r>
            <a:r>
              <a:rPr lang="zh-CN" altLang="zh-CN" sz="1200" kern="1200" dirty="0" smtClean="0">
                <a:solidFill>
                  <a:schemeClr val="tx1"/>
                </a:solidFill>
                <a:effectLst/>
                <a:latin typeface="Arial" charset="0"/>
                <a:ea typeface="+mn-ea"/>
                <a:cs typeface="+mn-cs"/>
              </a:rPr>
              <a:t>层主要负责主机的定位，由</a:t>
            </a:r>
            <a:r>
              <a:rPr lang="en-US" altLang="zh-CN" sz="1200" kern="1200" dirty="0" smtClean="0">
                <a:solidFill>
                  <a:schemeClr val="tx1"/>
                </a:solidFill>
                <a:effectLst/>
                <a:latin typeface="Arial" charset="0"/>
                <a:ea typeface="+mn-ea"/>
                <a:cs typeface="+mn-cs"/>
              </a:rPr>
              <a:t>IP</a:t>
            </a:r>
            <a:r>
              <a:rPr lang="zh-CN" altLang="zh-CN" sz="1200" kern="1200" dirty="0" smtClean="0">
                <a:solidFill>
                  <a:schemeClr val="tx1"/>
                </a:solidFill>
                <a:effectLst/>
                <a:latin typeface="Arial" charset="0"/>
                <a:ea typeface="+mn-ea"/>
                <a:cs typeface="+mn-cs"/>
              </a:rPr>
              <a:t>地址可以唯一确定</a:t>
            </a:r>
            <a:r>
              <a:rPr lang="en-US" altLang="zh-CN" sz="1200" kern="1200" dirty="0" smtClean="0">
                <a:solidFill>
                  <a:schemeClr val="tx1"/>
                </a:solidFill>
                <a:effectLst/>
                <a:latin typeface="Arial" charset="0"/>
                <a:ea typeface="+mn-ea"/>
                <a:cs typeface="+mn-cs"/>
              </a:rPr>
              <a:t>Internet</a:t>
            </a:r>
            <a:r>
              <a:rPr lang="zh-CN" altLang="zh-CN" sz="1200" kern="1200" dirty="0" smtClean="0">
                <a:solidFill>
                  <a:schemeClr val="tx1"/>
                </a:solidFill>
                <a:effectLst/>
                <a:latin typeface="Arial" charset="0"/>
                <a:ea typeface="+mn-ea"/>
                <a:cs typeface="+mn-cs"/>
              </a:rPr>
              <a:t>上的一台主机。而</a:t>
            </a:r>
            <a:r>
              <a:rPr lang="en-US" altLang="zh-CN" sz="1200" kern="1200" dirty="0" smtClean="0">
                <a:solidFill>
                  <a:schemeClr val="tx1"/>
                </a:solidFill>
                <a:effectLst/>
                <a:latin typeface="Arial" charset="0"/>
                <a:ea typeface="+mn-ea"/>
                <a:cs typeface="+mn-cs"/>
              </a:rPr>
              <a:t>TCP</a:t>
            </a:r>
            <a:r>
              <a:rPr lang="zh-CN" altLang="zh-CN" sz="1200" kern="1200" dirty="0" smtClean="0">
                <a:solidFill>
                  <a:schemeClr val="tx1"/>
                </a:solidFill>
                <a:effectLst/>
                <a:latin typeface="Arial" charset="0"/>
                <a:ea typeface="+mn-ea"/>
                <a:cs typeface="+mn-cs"/>
              </a:rPr>
              <a:t>层则提供面向应用的可靠的或非可靠的数据传输机制，这是网络编程的主要对象，一般不需要关心</a:t>
            </a:r>
            <a:r>
              <a:rPr lang="en-US" altLang="zh-CN" sz="1200" kern="1200" dirty="0" smtClean="0">
                <a:solidFill>
                  <a:schemeClr val="tx1"/>
                </a:solidFill>
                <a:effectLst/>
                <a:latin typeface="Arial" charset="0"/>
                <a:ea typeface="+mn-ea"/>
                <a:cs typeface="+mn-cs"/>
              </a:rPr>
              <a:t>IP</a:t>
            </a:r>
            <a:r>
              <a:rPr lang="zh-CN" altLang="zh-CN" sz="1200" kern="1200" dirty="0" smtClean="0">
                <a:solidFill>
                  <a:schemeClr val="tx1"/>
                </a:solidFill>
                <a:effectLst/>
                <a:latin typeface="Arial" charset="0"/>
                <a:ea typeface="+mn-ea"/>
                <a:cs typeface="+mn-cs"/>
              </a:rPr>
              <a:t>层是如何处理数据的。</a:t>
            </a:r>
          </a:p>
          <a:p>
            <a:r>
              <a:rPr lang="zh-CN" altLang="zh-CN" sz="1200" kern="1200" dirty="0" smtClean="0">
                <a:solidFill>
                  <a:schemeClr val="tx1"/>
                </a:solidFill>
                <a:effectLst/>
                <a:latin typeface="Arial" charset="0"/>
                <a:ea typeface="+mn-ea"/>
                <a:cs typeface="+mn-cs"/>
              </a:rPr>
              <a:t>目前较为流行的网络编程模型是客户机</a:t>
            </a:r>
            <a:r>
              <a:rPr lang="en-US" altLang="zh-CN" sz="1200" kern="1200" dirty="0" smtClean="0">
                <a:solidFill>
                  <a:schemeClr val="tx1"/>
                </a:solidFill>
                <a:effectLst/>
                <a:latin typeface="Arial" charset="0"/>
                <a:ea typeface="+mn-ea"/>
                <a:cs typeface="+mn-cs"/>
              </a:rPr>
              <a:t>/</a:t>
            </a:r>
            <a:r>
              <a:rPr lang="zh-CN" altLang="zh-CN" sz="1200" kern="1200" dirty="0" smtClean="0">
                <a:solidFill>
                  <a:schemeClr val="tx1"/>
                </a:solidFill>
                <a:effectLst/>
                <a:latin typeface="Arial" charset="0"/>
                <a:ea typeface="+mn-ea"/>
                <a:cs typeface="+mn-cs"/>
              </a:rPr>
              <a:t>服务器（</a:t>
            </a:r>
            <a:r>
              <a:rPr lang="en-US" altLang="zh-CN" sz="1200" kern="1200" dirty="0" smtClean="0">
                <a:solidFill>
                  <a:schemeClr val="tx1"/>
                </a:solidFill>
                <a:effectLst/>
                <a:latin typeface="Arial" charset="0"/>
                <a:ea typeface="+mn-ea"/>
                <a:cs typeface="+mn-cs"/>
              </a:rPr>
              <a:t>C/S</a:t>
            </a:r>
            <a:r>
              <a:rPr lang="zh-CN" altLang="zh-CN" sz="1200" kern="1200" dirty="0" smtClean="0">
                <a:solidFill>
                  <a:schemeClr val="tx1"/>
                </a:solidFill>
                <a:effectLst/>
                <a:latin typeface="Arial" charset="0"/>
                <a:ea typeface="+mn-ea"/>
                <a:cs typeface="+mn-cs"/>
              </a:rPr>
              <a:t>）结构，即通信双方一方作为服务器等待客户提出请求并予以响应，另一方则作为客户在需要服务时向服务器提出请求。服务器一般作为守护进程始终运行，监听网络端口，一旦客户请求，就会启动一个独立线程来响应客户，同时自己继续监听服务端口，使后来的客户也能及时得到服务。</a:t>
            </a:r>
          </a:p>
          <a:p>
            <a:r>
              <a:rPr lang="en-US" altLang="zh-CN" sz="1200" kern="1200" dirty="0" smtClean="0">
                <a:solidFill>
                  <a:schemeClr val="tx1"/>
                </a:solidFill>
                <a:effectLst/>
                <a:latin typeface="Arial" charset="0"/>
                <a:ea typeface="+mn-ea"/>
                <a:cs typeface="+mn-cs"/>
              </a:rPr>
              <a:t>TCP/IP</a:t>
            </a:r>
            <a:r>
              <a:rPr lang="zh-CN" altLang="zh-CN" sz="1200" kern="1200" dirty="0" smtClean="0">
                <a:solidFill>
                  <a:schemeClr val="tx1"/>
                </a:solidFill>
                <a:effectLst/>
                <a:latin typeface="Arial" charset="0"/>
                <a:ea typeface="+mn-ea"/>
                <a:cs typeface="+mn-cs"/>
              </a:rPr>
              <a:t>协议是</a:t>
            </a:r>
            <a:r>
              <a:rPr lang="en-US" altLang="zh-CN" sz="1200" kern="1200" dirty="0" smtClean="0">
                <a:solidFill>
                  <a:schemeClr val="tx1"/>
                </a:solidFill>
                <a:effectLst/>
                <a:latin typeface="Arial" charset="0"/>
                <a:ea typeface="+mn-ea"/>
                <a:cs typeface="+mn-cs"/>
              </a:rPr>
              <a:t>Java</a:t>
            </a:r>
            <a:r>
              <a:rPr lang="zh-CN" altLang="zh-CN" sz="1200" kern="1200" dirty="0" smtClean="0">
                <a:solidFill>
                  <a:schemeClr val="tx1"/>
                </a:solidFill>
                <a:effectLst/>
                <a:latin typeface="Arial" charset="0"/>
                <a:ea typeface="+mn-ea"/>
                <a:cs typeface="+mn-cs"/>
              </a:rPr>
              <a:t>环境下网络编程的基础知识，所以我们先简单来介绍一些</a:t>
            </a:r>
            <a:r>
              <a:rPr lang="en-US" altLang="zh-CN" sz="1200" kern="1200" dirty="0" smtClean="0">
                <a:solidFill>
                  <a:schemeClr val="tx1"/>
                </a:solidFill>
                <a:effectLst/>
                <a:latin typeface="Arial" charset="0"/>
                <a:ea typeface="+mn-ea"/>
                <a:cs typeface="+mn-cs"/>
              </a:rPr>
              <a:t>TCP/IP</a:t>
            </a:r>
            <a:r>
              <a:rPr lang="zh-CN" altLang="zh-CN" sz="1200" kern="1200" dirty="0" smtClean="0">
                <a:solidFill>
                  <a:schemeClr val="tx1"/>
                </a:solidFill>
                <a:effectLst/>
                <a:latin typeface="Arial" charset="0"/>
                <a:ea typeface="+mn-ea"/>
                <a:cs typeface="+mn-cs"/>
              </a:rPr>
              <a:t>协议中的一些基本的概念。</a:t>
            </a:r>
          </a:p>
          <a:p>
            <a:r>
              <a:rPr lang="zh-CN" altLang="zh-CN" sz="1200" kern="1200" dirty="0" smtClean="0">
                <a:solidFill>
                  <a:schemeClr val="tx1"/>
                </a:solidFill>
                <a:effectLst/>
                <a:latin typeface="Arial" charset="0"/>
                <a:ea typeface="+mn-ea"/>
                <a:cs typeface="+mn-cs"/>
              </a:rPr>
              <a:t>（</a:t>
            </a:r>
            <a:r>
              <a:rPr lang="en-US" altLang="zh-CN" sz="1200" kern="1200" dirty="0" smtClean="0">
                <a:solidFill>
                  <a:schemeClr val="tx1"/>
                </a:solidFill>
                <a:effectLst/>
                <a:latin typeface="Arial" charset="0"/>
                <a:ea typeface="+mn-ea"/>
                <a:cs typeface="+mn-cs"/>
              </a:rPr>
              <a:t>1</a:t>
            </a:r>
            <a:r>
              <a:rPr lang="zh-CN" altLang="zh-CN" sz="1200" kern="1200" dirty="0" smtClean="0">
                <a:solidFill>
                  <a:schemeClr val="tx1"/>
                </a:solidFill>
                <a:effectLst/>
                <a:latin typeface="Arial" charset="0"/>
                <a:ea typeface="+mn-ea"/>
                <a:cs typeface="+mn-cs"/>
              </a:rPr>
              <a:t>）主机名：网络地址的主机名，按照域名进行分级管理。例如：</a:t>
            </a:r>
            <a:r>
              <a:rPr lang="en-US" altLang="zh-CN" sz="1200" kern="1200" dirty="0" smtClean="0">
                <a:solidFill>
                  <a:schemeClr val="tx1"/>
                </a:solidFill>
                <a:effectLst/>
                <a:latin typeface="Arial" charset="0"/>
                <a:ea typeface="+mn-ea"/>
                <a:cs typeface="+mn-cs"/>
              </a:rPr>
              <a:t>www. redmine.edu2act.org</a:t>
            </a:r>
            <a:r>
              <a:rPr lang="zh-CN" altLang="zh-CN" sz="1200" kern="1200" dirty="0" smtClean="0">
                <a:solidFill>
                  <a:schemeClr val="tx1"/>
                </a:solidFill>
                <a:effectLst/>
                <a:latin typeface="Arial" charset="0"/>
                <a:ea typeface="+mn-ea"/>
                <a:cs typeface="+mn-cs"/>
              </a:rPr>
              <a:t>。</a:t>
            </a:r>
          </a:p>
          <a:p>
            <a:r>
              <a:rPr lang="zh-CN" altLang="zh-CN" sz="1200" kern="1200" dirty="0" smtClean="0">
                <a:solidFill>
                  <a:schemeClr val="tx1"/>
                </a:solidFill>
                <a:effectLst/>
                <a:latin typeface="Arial" charset="0"/>
                <a:ea typeface="+mn-ea"/>
                <a:cs typeface="+mn-cs"/>
              </a:rPr>
              <a:t>（</a:t>
            </a:r>
            <a:r>
              <a:rPr lang="en-US" altLang="zh-CN" sz="1200" kern="1200" dirty="0" smtClean="0">
                <a:solidFill>
                  <a:schemeClr val="tx1"/>
                </a:solidFill>
                <a:effectLst/>
                <a:latin typeface="Arial" charset="0"/>
                <a:ea typeface="+mn-ea"/>
                <a:cs typeface="+mn-cs"/>
              </a:rPr>
              <a:t>2</a:t>
            </a:r>
            <a:r>
              <a:rPr lang="zh-CN" altLang="zh-CN" sz="1200" kern="1200" dirty="0" smtClean="0">
                <a:solidFill>
                  <a:schemeClr val="tx1"/>
                </a:solidFill>
                <a:effectLst/>
                <a:latin typeface="Arial" charset="0"/>
                <a:ea typeface="+mn-ea"/>
                <a:cs typeface="+mn-cs"/>
              </a:rPr>
              <a:t>）</a:t>
            </a:r>
            <a:r>
              <a:rPr lang="en-US" altLang="zh-CN" sz="1200" kern="1200" dirty="0" smtClean="0">
                <a:solidFill>
                  <a:schemeClr val="tx1"/>
                </a:solidFill>
                <a:effectLst/>
                <a:latin typeface="Arial" charset="0"/>
                <a:ea typeface="+mn-ea"/>
                <a:cs typeface="+mn-cs"/>
              </a:rPr>
              <a:t>IP</a:t>
            </a:r>
            <a:r>
              <a:rPr lang="zh-CN" altLang="zh-CN" sz="1200" kern="1200" dirty="0" smtClean="0">
                <a:solidFill>
                  <a:schemeClr val="tx1"/>
                </a:solidFill>
                <a:effectLst/>
                <a:latin typeface="Arial" charset="0"/>
                <a:ea typeface="+mn-ea"/>
                <a:cs typeface="+mn-cs"/>
              </a:rPr>
              <a:t>地址：标识计算机等网络设备的网络地址，由</a:t>
            </a:r>
            <a:r>
              <a:rPr lang="en-US" altLang="zh-CN" sz="1200" kern="1200" dirty="0" smtClean="0">
                <a:solidFill>
                  <a:schemeClr val="tx1"/>
                </a:solidFill>
                <a:effectLst/>
                <a:latin typeface="Arial" charset="0"/>
                <a:ea typeface="+mn-ea"/>
                <a:cs typeface="+mn-cs"/>
              </a:rPr>
              <a:t>4</a:t>
            </a:r>
            <a:r>
              <a:rPr lang="zh-CN" altLang="zh-CN" sz="1200" kern="1200" dirty="0" smtClean="0">
                <a:solidFill>
                  <a:schemeClr val="tx1"/>
                </a:solidFill>
                <a:effectLst/>
                <a:latin typeface="Arial" charset="0"/>
                <a:ea typeface="+mn-ea"/>
                <a:cs typeface="+mn-cs"/>
              </a:rPr>
              <a:t>个</a:t>
            </a:r>
            <a:r>
              <a:rPr lang="en-US" altLang="zh-CN" sz="1200" kern="1200" dirty="0" smtClean="0">
                <a:solidFill>
                  <a:schemeClr val="tx1"/>
                </a:solidFill>
                <a:effectLst/>
                <a:latin typeface="Arial" charset="0"/>
                <a:ea typeface="+mn-ea"/>
                <a:cs typeface="+mn-cs"/>
              </a:rPr>
              <a:t>8</a:t>
            </a:r>
            <a:r>
              <a:rPr lang="zh-CN" altLang="zh-CN" sz="1200" kern="1200" dirty="0" smtClean="0">
                <a:solidFill>
                  <a:schemeClr val="tx1"/>
                </a:solidFill>
                <a:effectLst/>
                <a:latin typeface="Arial" charset="0"/>
                <a:ea typeface="+mn-ea"/>
                <a:cs typeface="+mn-cs"/>
              </a:rPr>
              <a:t>位的二进制数组成，中间以小数点分隔。例如：</a:t>
            </a:r>
            <a:r>
              <a:rPr lang="en-US" altLang="zh-CN" sz="1200" kern="1200" dirty="0" smtClean="0">
                <a:solidFill>
                  <a:schemeClr val="tx1"/>
                </a:solidFill>
                <a:effectLst/>
                <a:latin typeface="Arial" charset="0"/>
                <a:ea typeface="+mn-ea"/>
                <a:cs typeface="+mn-cs"/>
              </a:rPr>
              <a:t>192.163.10.1</a:t>
            </a:r>
            <a:r>
              <a:rPr lang="zh-CN" altLang="zh-CN" sz="1200" kern="1200" dirty="0" smtClean="0">
                <a:solidFill>
                  <a:schemeClr val="tx1"/>
                </a:solidFill>
                <a:effectLst/>
                <a:latin typeface="Arial" charset="0"/>
                <a:ea typeface="+mn-ea"/>
                <a:cs typeface="+mn-cs"/>
              </a:rPr>
              <a:t>。</a:t>
            </a:r>
          </a:p>
          <a:p>
            <a:r>
              <a:rPr lang="zh-CN" altLang="zh-CN" sz="1200" kern="1200" dirty="0" smtClean="0">
                <a:solidFill>
                  <a:schemeClr val="tx1"/>
                </a:solidFill>
                <a:effectLst/>
                <a:latin typeface="Arial" charset="0"/>
                <a:ea typeface="+mn-ea"/>
                <a:cs typeface="+mn-cs"/>
              </a:rPr>
              <a:t>（</a:t>
            </a:r>
            <a:r>
              <a:rPr lang="en-US" altLang="zh-CN" sz="1200" kern="1200" dirty="0" smtClean="0">
                <a:solidFill>
                  <a:schemeClr val="tx1"/>
                </a:solidFill>
                <a:effectLst/>
                <a:latin typeface="Arial" charset="0"/>
                <a:ea typeface="+mn-ea"/>
                <a:cs typeface="+mn-cs"/>
              </a:rPr>
              <a:t>3</a:t>
            </a:r>
            <a:r>
              <a:rPr lang="zh-CN" altLang="zh-CN" sz="1200" kern="1200" dirty="0" smtClean="0">
                <a:solidFill>
                  <a:schemeClr val="tx1"/>
                </a:solidFill>
                <a:effectLst/>
                <a:latin typeface="Arial" charset="0"/>
                <a:ea typeface="+mn-ea"/>
                <a:cs typeface="+mn-cs"/>
              </a:rPr>
              <a:t>）端口号：网络通信时同一机器上不同进程的标识。如</a:t>
            </a:r>
            <a:r>
              <a:rPr lang="en-US" altLang="zh-CN" sz="1200" kern="1200" dirty="0" smtClean="0">
                <a:solidFill>
                  <a:schemeClr val="tx1"/>
                </a:solidFill>
                <a:effectLst/>
                <a:latin typeface="Arial" charset="0"/>
                <a:ea typeface="+mn-ea"/>
                <a:cs typeface="+mn-cs"/>
              </a:rPr>
              <a:t>80</a:t>
            </a:r>
            <a:r>
              <a:rPr lang="zh-CN" altLang="zh-CN" sz="1200" kern="1200" dirty="0" smtClean="0">
                <a:solidFill>
                  <a:schemeClr val="tx1"/>
                </a:solidFill>
                <a:effectLst/>
                <a:latin typeface="Arial" charset="0"/>
                <a:ea typeface="+mn-ea"/>
                <a:cs typeface="+mn-cs"/>
              </a:rPr>
              <a:t>、</a:t>
            </a:r>
            <a:r>
              <a:rPr lang="en-US" altLang="zh-CN" sz="1200" kern="1200" dirty="0" smtClean="0">
                <a:solidFill>
                  <a:schemeClr val="tx1"/>
                </a:solidFill>
                <a:effectLst/>
                <a:latin typeface="Arial" charset="0"/>
                <a:ea typeface="+mn-ea"/>
                <a:cs typeface="+mn-cs"/>
              </a:rPr>
              <a:t>21</a:t>
            </a:r>
            <a:r>
              <a:rPr lang="zh-CN" altLang="zh-CN" sz="1200" kern="1200" dirty="0" smtClean="0">
                <a:solidFill>
                  <a:schemeClr val="tx1"/>
                </a:solidFill>
                <a:effectLst/>
                <a:latin typeface="Arial" charset="0"/>
                <a:ea typeface="+mn-ea"/>
                <a:cs typeface="+mn-cs"/>
              </a:rPr>
              <a:t>、</a:t>
            </a:r>
            <a:r>
              <a:rPr lang="en-US" altLang="zh-CN" sz="1200" kern="1200" dirty="0" smtClean="0">
                <a:solidFill>
                  <a:schemeClr val="tx1"/>
                </a:solidFill>
                <a:effectLst/>
                <a:latin typeface="Arial" charset="0"/>
                <a:ea typeface="+mn-ea"/>
                <a:cs typeface="+mn-cs"/>
              </a:rPr>
              <a:t>23</a:t>
            </a:r>
            <a:r>
              <a:rPr lang="zh-CN" altLang="zh-CN" sz="1200" kern="1200" dirty="0" smtClean="0">
                <a:solidFill>
                  <a:schemeClr val="tx1"/>
                </a:solidFill>
                <a:effectLst/>
                <a:latin typeface="Arial" charset="0"/>
                <a:ea typeface="+mn-ea"/>
                <a:cs typeface="+mn-cs"/>
              </a:rPr>
              <a:t>、</a:t>
            </a:r>
            <a:r>
              <a:rPr lang="en-US" altLang="zh-CN" sz="1200" kern="1200" dirty="0" smtClean="0">
                <a:solidFill>
                  <a:schemeClr val="tx1"/>
                </a:solidFill>
                <a:effectLst/>
                <a:latin typeface="Arial" charset="0"/>
                <a:ea typeface="+mn-ea"/>
                <a:cs typeface="+mn-cs"/>
              </a:rPr>
              <a:t>25</a:t>
            </a:r>
            <a:r>
              <a:rPr lang="zh-CN" altLang="zh-CN" sz="1200" kern="1200" dirty="0" smtClean="0">
                <a:solidFill>
                  <a:schemeClr val="tx1"/>
                </a:solidFill>
                <a:effectLst/>
                <a:latin typeface="Arial" charset="0"/>
                <a:ea typeface="+mn-ea"/>
                <a:cs typeface="+mn-cs"/>
              </a:rPr>
              <a:t>，其中</a:t>
            </a:r>
            <a:r>
              <a:rPr lang="en-US" altLang="zh-CN" sz="1200" kern="1200" dirty="0" smtClean="0">
                <a:solidFill>
                  <a:schemeClr val="tx1"/>
                </a:solidFill>
                <a:effectLst/>
                <a:latin typeface="Arial" charset="0"/>
                <a:ea typeface="+mn-ea"/>
                <a:cs typeface="+mn-cs"/>
              </a:rPr>
              <a:t>1~1024</a:t>
            </a:r>
            <a:r>
              <a:rPr lang="zh-CN" altLang="zh-CN" sz="1200" kern="1200" dirty="0" smtClean="0">
                <a:solidFill>
                  <a:schemeClr val="tx1"/>
                </a:solidFill>
                <a:effectLst/>
                <a:latin typeface="Arial" charset="0"/>
                <a:ea typeface="+mn-ea"/>
                <a:cs typeface="+mn-cs"/>
              </a:rPr>
              <a:t>为系统保留的端口号。</a:t>
            </a:r>
            <a:endParaRPr lang="en-US" altLang="zh-CN" sz="1200" kern="1200" dirty="0" smtClean="0">
              <a:solidFill>
                <a:schemeClr val="tx1"/>
              </a:solidFill>
              <a:effectLst/>
              <a:latin typeface="Arial" charset="0"/>
              <a:ea typeface="+mn-ea"/>
              <a:cs typeface="+mn-cs"/>
            </a:endParaRPr>
          </a:p>
          <a:p>
            <a:r>
              <a:rPr lang="en-US" altLang="zh-CN" sz="1200" kern="1200" dirty="0" smtClean="0">
                <a:solidFill>
                  <a:schemeClr val="tx1"/>
                </a:solidFill>
                <a:effectLst/>
                <a:latin typeface="Arial" charset="0"/>
                <a:ea typeface="+mn-ea"/>
                <a:cs typeface="+mn-cs"/>
              </a:rPr>
              <a:t>	21      </a:t>
            </a:r>
            <a:r>
              <a:rPr lang="zh-CN" altLang="en-US" sz="1200" kern="1200" dirty="0" smtClean="0">
                <a:solidFill>
                  <a:schemeClr val="tx1"/>
                </a:solidFill>
                <a:effectLst/>
                <a:latin typeface="Arial" charset="0"/>
                <a:ea typeface="+mn-ea"/>
                <a:cs typeface="+mn-cs"/>
              </a:rPr>
              <a:t>文件传输服务器</a:t>
            </a:r>
            <a:r>
              <a:rPr lang="en-US" altLang="zh-CN" sz="1200" kern="1200" dirty="0" smtClean="0">
                <a:solidFill>
                  <a:schemeClr val="tx1"/>
                </a:solidFill>
                <a:effectLst/>
                <a:latin typeface="Arial" charset="0"/>
                <a:ea typeface="+mn-ea"/>
                <a:cs typeface="+mn-cs"/>
              </a:rPr>
              <a:t>(</a:t>
            </a:r>
            <a:r>
              <a:rPr lang="zh-CN" altLang="en-US" sz="1200" kern="1200" dirty="0" smtClean="0">
                <a:solidFill>
                  <a:schemeClr val="tx1"/>
                </a:solidFill>
                <a:effectLst/>
                <a:latin typeface="Arial" charset="0"/>
                <a:ea typeface="+mn-ea"/>
                <a:cs typeface="+mn-cs"/>
              </a:rPr>
              <a:t>控制连接</a:t>
            </a:r>
            <a:r>
              <a:rPr lang="en-US" altLang="zh-CN" sz="1200" kern="1200" dirty="0" smtClean="0">
                <a:solidFill>
                  <a:schemeClr val="tx1"/>
                </a:solidFill>
                <a:effectLst/>
                <a:latin typeface="Arial" charset="0"/>
                <a:ea typeface="+mn-ea"/>
                <a:cs typeface="+mn-cs"/>
              </a:rPr>
              <a:t>)(FTP)</a:t>
            </a:r>
          </a:p>
          <a:p>
            <a:r>
              <a:rPr lang="en-US" altLang="zh-CN" sz="1200" kern="1200" dirty="0" smtClean="0">
                <a:solidFill>
                  <a:schemeClr val="tx1"/>
                </a:solidFill>
                <a:effectLst/>
                <a:latin typeface="Arial" charset="0"/>
                <a:ea typeface="+mn-ea"/>
                <a:cs typeface="+mn-cs"/>
              </a:rPr>
              <a:t>	23      </a:t>
            </a:r>
            <a:r>
              <a:rPr lang="zh-CN" altLang="en-US" sz="1200" kern="1200" dirty="0" smtClean="0">
                <a:solidFill>
                  <a:schemeClr val="tx1"/>
                </a:solidFill>
                <a:effectLst/>
                <a:latin typeface="Arial" charset="0"/>
                <a:ea typeface="+mn-ea"/>
                <a:cs typeface="+mn-cs"/>
              </a:rPr>
              <a:t>运程终端服务器</a:t>
            </a:r>
            <a:r>
              <a:rPr lang="en-US" altLang="zh-CN" sz="1200" kern="1200" dirty="0" smtClean="0">
                <a:solidFill>
                  <a:schemeClr val="tx1"/>
                </a:solidFill>
                <a:effectLst/>
                <a:latin typeface="Arial" charset="0"/>
                <a:ea typeface="+mn-ea"/>
                <a:cs typeface="+mn-cs"/>
              </a:rPr>
              <a:t>(TELNET)</a:t>
            </a:r>
          </a:p>
          <a:p>
            <a:r>
              <a:rPr lang="en-US" altLang="zh-CN" sz="1200" kern="1200" dirty="0" smtClean="0">
                <a:solidFill>
                  <a:schemeClr val="tx1"/>
                </a:solidFill>
                <a:effectLst/>
                <a:latin typeface="Arial" charset="0"/>
                <a:ea typeface="+mn-ea"/>
                <a:cs typeface="+mn-cs"/>
              </a:rPr>
              <a:t>	25      </a:t>
            </a:r>
            <a:r>
              <a:rPr lang="zh-CN" altLang="en-US" sz="1200" kern="1200" dirty="0" smtClean="0">
                <a:solidFill>
                  <a:schemeClr val="tx1"/>
                </a:solidFill>
                <a:effectLst/>
                <a:latin typeface="Arial" charset="0"/>
                <a:ea typeface="+mn-ea"/>
                <a:cs typeface="+mn-cs"/>
              </a:rPr>
              <a:t>简单邮件传输服务器</a:t>
            </a:r>
            <a:r>
              <a:rPr lang="en-US" altLang="zh-CN" sz="1200" kern="1200" dirty="0" smtClean="0">
                <a:solidFill>
                  <a:schemeClr val="tx1"/>
                </a:solidFill>
                <a:effectLst/>
                <a:latin typeface="Arial" charset="0"/>
                <a:ea typeface="+mn-ea"/>
                <a:cs typeface="+mn-cs"/>
              </a:rPr>
              <a:t>(SMTP)</a:t>
            </a:r>
          </a:p>
          <a:p>
            <a:r>
              <a:rPr lang="en-US" altLang="zh-CN" sz="1200" kern="1200" dirty="0" smtClean="0">
                <a:solidFill>
                  <a:schemeClr val="tx1"/>
                </a:solidFill>
                <a:effectLst/>
                <a:latin typeface="Arial" charset="0"/>
                <a:ea typeface="+mn-ea"/>
                <a:cs typeface="+mn-cs"/>
              </a:rPr>
              <a:t>	80       </a:t>
            </a:r>
            <a:r>
              <a:rPr lang="zh-CN" altLang="en-US" sz="1200" kern="1200" dirty="0" smtClean="0">
                <a:solidFill>
                  <a:schemeClr val="tx1"/>
                </a:solidFill>
                <a:effectLst/>
                <a:latin typeface="Arial" charset="0"/>
                <a:ea typeface="+mn-ea"/>
                <a:cs typeface="+mn-cs"/>
              </a:rPr>
              <a:t>万维网服务器</a:t>
            </a:r>
            <a:r>
              <a:rPr lang="en-US" altLang="zh-CN" sz="1200" kern="1200" dirty="0" smtClean="0">
                <a:solidFill>
                  <a:schemeClr val="tx1"/>
                </a:solidFill>
                <a:effectLst/>
                <a:latin typeface="Arial" charset="0"/>
                <a:ea typeface="+mn-ea"/>
                <a:cs typeface="+mn-cs"/>
              </a:rPr>
              <a:t>(HTTP)</a:t>
            </a:r>
            <a:endParaRPr lang="zh-CN" altLang="zh-CN" sz="1200" kern="1200" dirty="0" smtClean="0">
              <a:solidFill>
                <a:schemeClr val="tx1"/>
              </a:solidFill>
              <a:effectLst/>
              <a:latin typeface="Arial" charset="0"/>
              <a:ea typeface="+mn-ea"/>
              <a:cs typeface="+mn-cs"/>
            </a:endParaRPr>
          </a:p>
          <a:p>
            <a:r>
              <a:rPr lang="zh-CN" altLang="zh-CN" sz="1200" kern="1200" dirty="0" smtClean="0">
                <a:solidFill>
                  <a:schemeClr val="tx1"/>
                </a:solidFill>
                <a:effectLst/>
                <a:latin typeface="Arial" charset="0"/>
                <a:ea typeface="+mn-ea"/>
                <a:cs typeface="+mn-cs"/>
              </a:rPr>
              <a:t>（</a:t>
            </a:r>
            <a:r>
              <a:rPr lang="en-US" altLang="zh-CN" sz="1200" kern="1200" dirty="0" smtClean="0">
                <a:solidFill>
                  <a:schemeClr val="tx1"/>
                </a:solidFill>
                <a:effectLst/>
                <a:latin typeface="Arial" charset="0"/>
                <a:ea typeface="+mn-ea"/>
                <a:cs typeface="+mn-cs"/>
              </a:rPr>
              <a:t>4</a:t>
            </a:r>
            <a:r>
              <a:rPr lang="zh-CN" altLang="zh-CN" sz="1200" kern="1200" dirty="0" smtClean="0">
                <a:solidFill>
                  <a:schemeClr val="tx1"/>
                </a:solidFill>
                <a:effectLst/>
                <a:latin typeface="Arial" charset="0"/>
                <a:ea typeface="+mn-ea"/>
                <a:cs typeface="+mn-cs"/>
              </a:rPr>
              <a:t>）服务类型：网络的各种服务。如</a:t>
            </a:r>
            <a:r>
              <a:rPr lang="en-US" altLang="zh-CN" sz="1200" kern="1200" dirty="0" smtClean="0">
                <a:solidFill>
                  <a:schemeClr val="tx1"/>
                </a:solidFill>
                <a:effectLst/>
                <a:latin typeface="Arial" charset="0"/>
                <a:ea typeface="+mn-ea"/>
                <a:cs typeface="+mn-cs"/>
              </a:rPr>
              <a:t>http</a:t>
            </a:r>
            <a:r>
              <a:rPr lang="zh-CN" altLang="zh-CN" sz="1200" kern="1200" dirty="0" smtClean="0">
                <a:solidFill>
                  <a:schemeClr val="tx1"/>
                </a:solidFill>
                <a:effectLst/>
                <a:latin typeface="Arial" charset="0"/>
                <a:ea typeface="+mn-ea"/>
                <a:cs typeface="+mn-cs"/>
              </a:rPr>
              <a:t>、</a:t>
            </a:r>
            <a:r>
              <a:rPr lang="en-US" altLang="zh-CN" sz="1200" kern="1200" dirty="0" smtClean="0">
                <a:solidFill>
                  <a:schemeClr val="tx1"/>
                </a:solidFill>
                <a:effectLst/>
                <a:latin typeface="Arial" charset="0"/>
                <a:ea typeface="+mn-ea"/>
                <a:cs typeface="+mn-cs"/>
              </a:rPr>
              <a:t>telnet</a:t>
            </a:r>
            <a:r>
              <a:rPr lang="zh-CN" altLang="zh-CN" sz="1200" kern="1200" dirty="0" smtClean="0">
                <a:solidFill>
                  <a:schemeClr val="tx1"/>
                </a:solidFill>
                <a:effectLst/>
                <a:latin typeface="Arial" charset="0"/>
                <a:ea typeface="+mn-ea"/>
                <a:cs typeface="+mn-cs"/>
              </a:rPr>
              <a:t>、</a:t>
            </a:r>
            <a:r>
              <a:rPr lang="en-US" altLang="zh-CN" sz="1200" kern="1200" dirty="0" smtClean="0">
                <a:solidFill>
                  <a:schemeClr val="tx1"/>
                </a:solidFill>
                <a:effectLst/>
                <a:latin typeface="Arial" charset="0"/>
                <a:ea typeface="+mn-ea"/>
                <a:cs typeface="+mn-cs"/>
              </a:rPr>
              <a:t>ftp</a:t>
            </a:r>
            <a:r>
              <a:rPr lang="zh-CN" altLang="zh-CN" sz="1200" kern="1200" dirty="0" smtClean="0">
                <a:solidFill>
                  <a:schemeClr val="tx1"/>
                </a:solidFill>
                <a:effectLst/>
                <a:latin typeface="Arial" charset="0"/>
                <a:ea typeface="+mn-ea"/>
                <a:cs typeface="+mn-cs"/>
              </a:rPr>
              <a:t>、</a:t>
            </a:r>
            <a:r>
              <a:rPr lang="en-US" altLang="zh-CN" sz="1200" kern="1200" dirty="0" err="1" smtClean="0">
                <a:solidFill>
                  <a:schemeClr val="tx1"/>
                </a:solidFill>
                <a:effectLst/>
                <a:latin typeface="Arial" charset="0"/>
                <a:ea typeface="+mn-ea"/>
                <a:cs typeface="+mn-cs"/>
              </a:rPr>
              <a:t>smtp</a:t>
            </a:r>
            <a:r>
              <a:rPr lang="zh-CN" altLang="zh-CN" sz="1200" kern="1200" dirty="0" smtClean="0">
                <a:solidFill>
                  <a:schemeClr val="tx1"/>
                </a:solidFill>
                <a:effectLst/>
                <a:latin typeface="Arial" charset="0"/>
                <a:ea typeface="+mn-ea"/>
                <a:cs typeface="+mn-cs"/>
              </a:rPr>
              <a:t>。服务类型是</a:t>
            </a:r>
            <a:r>
              <a:rPr lang="en-US" altLang="zh-CN" sz="1200" kern="1200" dirty="0" smtClean="0">
                <a:solidFill>
                  <a:schemeClr val="tx1"/>
                </a:solidFill>
                <a:effectLst/>
                <a:latin typeface="Arial" charset="0"/>
                <a:ea typeface="+mn-ea"/>
                <a:cs typeface="+mn-cs"/>
              </a:rPr>
              <a:t>TCP</a:t>
            </a:r>
            <a:r>
              <a:rPr lang="zh-CN" altLang="zh-CN" sz="1200" kern="1200" dirty="0" smtClean="0">
                <a:solidFill>
                  <a:schemeClr val="tx1"/>
                </a:solidFill>
                <a:effectLst/>
                <a:latin typeface="Arial" charset="0"/>
                <a:ea typeface="+mn-ea"/>
                <a:cs typeface="+mn-cs"/>
              </a:rPr>
              <a:t>层上面的应用层概念。</a:t>
            </a:r>
          </a:p>
          <a:p>
            <a:r>
              <a:rPr lang="zh-CN" altLang="zh-CN" sz="1200" kern="1200" dirty="0" smtClean="0">
                <a:solidFill>
                  <a:schemeClr val="tx1"/>
                </a:solidFill>
                <a:effectLst/>
                <a:latin typeface="Arial" charset="0"/>
                <a:ea typeface="+mn-ea"/>
                <a:cs typeface="+mn-cs"/>
              </a:rPr>
              <a:t>（</a:t>
            </a:r>
            <a:r>
              <a:rPr lang="en-US" altLang="zh-CN" sz="1200" kern="1200" dirty="0" smtClean="0">
                <a:solidFill>
                  <a:schemeClr val="tx1"/>
                </a:solidFill>
                <a:effectLst/>
                <a:latin typeface="Arial" charset="0"/>
                <a:ea typeface="+mn-ea"/>
                <a:cs typeface="+mn-cs"/>
              </a:rPr>
              <a:t>5</a:t>
            </a:r>
            <a:r>
              <a:rPr lang="zh-CN" altLang="zh-CN" sz="1200" kern="1200" dirty="0" smtClean="0">
                <a:solidFill>
                  <a:schemeClr val="tx1"/>
                </a:solidFill>
                <a:effectLst/>
                <a:latin typeface="Arial" charset="0"/>
                <a:ea typeface="+mn-ea"/>
                <a:cs typeface="+mn-cs"/>
              </a:rPr>
              <a:t>）</a:t>
            </a:r>
            <a:r>
              <a:rPr lang="en-US" altLang="zh-CN" sz="1200" kern="1200" dirty="0" smtClean="0">
                <a:solidFill>
                  <a:schemeClr val="tx1"/>
                </a:solidFill>
                <a:effectLst/>
                <a:latin typeface="Arial" charset="0"/>
                <a:ea typeface="+mn-ea"/>
                <a:cs typeface="+mn-cs"/>
              </a:rPr>
              <a:t>TCP</a:t>
            </a:r>
            <a:r>
              <a:rPr lang="zh-CN" altLang="zh-CN" sz="1200" kern="1200" dirty="0" smtClean="0">
                <a:solidFill>
                  <a:schemeClr val="tx1"/>
                </a:solidFill>
                <a:effectLst/>
                <a:latin typeface="Arial" charset="0"/>
                <a:ea typeface="+mn-ea"/>
                <a:cs typeface="+mn-cs"/>
              </a:rPr>
              <a:t>：传输层协议，</a:t>
            </a:r>
            <a:r>
              <a:rPr lang="en-US" altLang="zh-CN" sz="1200" kern="1200" dirty="0" smtClean="0">
                <a:solidFill>
                  <a:schemeClr val="tx1"/>
                </a:solidFill>
                <a:effectLst/>
                <a:latin typeface="Arial" charset="0"/>
                <a:ea typeface="+mn-ea"/>
                <a:cs typeface="+mn-cs"/>
              </a:rPr>
              <a:t>TCP</a:t>
            </a:r>
            <a:r>
              <a:rPr lang="zh-CN" altLang="zh-CN" sz="1200" kern="1200" dirty="0" smtClean="0">
                <a:solidFill>
                  <a:schemeClr val="tx1"/>
                </a:solidFill>
                <a:effectLst/>
                <a:latin typeface="Arial" charset="0"/>
                <a:ea typeface="+mn-ea"/>
                <a:cs typeface="+mn-cs"/>
              </a:rPr>
              <a:t>是</a:t>
            </a:r>
            <a:r>
              <a:rPr lang="en-US" altLang="zh-CN" sz="1200" kern="1200" dirty="0" smtClean="0">
                <a:solidFill>
                  <a:schemeClr val="tx1"/>
                </a:solidFill>
                <a:effectLst/>
                <a:latin typeface="Arial" charset="0"/>
                <a:ea typeface="+mn-ea"/>
                <a:cs typeface="+mn-cs"/>
              </a:rPr>
              <a:t>Transfer Control Protocol</a:t>
            </a:r>
            <a:r>
              <a:rPr lang="zh-CN" altLang="zh-CN" sz="1200" kern="1200" dirty="0" smtClean="0">
                <a:solidFill>
                  <a:schemeClr val="tx1"/>
                </a:solidFill>
                <a:effectLst/>
                <a:latin typeface="Arial" charset="0"/>
                <a:ea typeface="+mn-ea"/>
                <a:cs typeface="+mn-cs"/>
              </a:rPr>
              <a:t>的简称，是一种面向连接的、保证可靠传输的协议，通过</a:t>
            </a:r>
            <a:r>
              <a:rPr lang="en-US" altLang="zh-CN" sz="1200" kern="1200" dirty="0" smtClean="0">
                <a:solidFill>
                  <a:schemeClr val="tx1"/>
                </a:solidFill>
                <a:effectLst/>
                <a:latin typeface="Arial" charset="0"/>
                <a:ea typeface="+mn-ea"/>
                <a:cs typeface="+mn-cs"/>
              </a:rPr>
              <a:t>TCP</a:t>
            </a:r>
            <a:r>
              <a:rPr lang="zh-CN" altLang="zh-CN" sz="1200" kern="1200" dirty="0" smtClean="0">
                <a:solidFill>
                  <a:schemeClr val="tx1"/>
                </a:solidFill>
                <a:effectLst/>
                <a:latin typeface="Arial" charset="0"/>
                <a:ea typeface="+mn-ea"/>
                <a:cs typeface="+mn-cs"/>
              </a:rPr>
              <a:t>协议传输得到的是一个顺序的，无差错的数据流。发送方和接收方必须成功建立连接，才能在</a:t>
            </a:r>
            <a:r>
              <a:rPr lang="en-US" altLang="zh-CN" sz="1200" kern="1200" dirty="0" smtClean="0">
                <a:solidFill>
                  <a:schemeClr val="tx1"/>
                </a:solidFill>
                <a:effectLst/>
                <a:latin typeface="Arial" charset="0"/>
                <a:ea typeface="+mn-ea"/>
                <a:cs typeface="+mn-cs"/>
              </a:rPr>
              <a:t>TCP</a:t>
            </a:r>
            <a:r>
              <a:rPr lang="zh-CN" altLang="zh-CN" sz="1200" kern="1200" dirty="0" smtClean="0">
                <a:solidFill>
                  <a:schemeClr val="tx1"/>
                </a:solidFill>
                <a:effectLst/>
                <a:latin typeface="Arial" charset="0"/>
                <a:ea typeface="+mn-ea"/>
                <a:cs typeface="+mn-cs"/>
              </a:rPr>
              <a:t>协议基础上进行通信。</a:t>
            </a:r>
            <a:r>
              <a:rPr lang="en-US" altLang="zh-CN" sz="1200" kern="1200" dirty="0" smtClean="0">
                <a:solidFill>
                  <a:schemeClr val="tx1"/>
                </a:solidFill>
                <a:effectLst/>
                <a:latin typeface="Arial" charset="0"/>
                <a:ea typeface="+mn-ea"/>
                <a:cs typeface="+mn-cs"/>
              </a:rPr>
              <a:t>TCP</a:t>
            </a:r>
            <a:r>
              <a:rPr lang="zh-CN" altLang="zh-CN" sz="1200" kern="1200" dirty="0" smtClean="0">
                <a:solidFill>
                  <a:schemeClr val="tx1"/>
                </a:solidFill>
                <a:effectLst/>
                <a:latin typeface="Arial" charset="0"/>
                <a:ea typeface="+mn-ea"/>
                <a:cs typeface="+mn-cs"/>
              </a:rPr>
              <a:t>协议是一个可靠的协议，它确保接收方完全正确地获取发送方所发送的全部数据。 </a:t>
            </a:r>
          </a:p>
          <a:p>
            <a:r>
              <a:rPr lang="zh-CN" altLang="zh-CN" sz="1200" kern="1200" dirty="0" smtClean="0">
                <a:solidFill>
                  <a:schemeClr val="tx1"/>
                </a:solidFill>
                <a:effectLst/>
                <a:latin typeface="Arial" charset="0"/>
                <a:ea typeface="+mn-ea"/>
                <a:cs typeface="+mn-cs"/>
              </a:rPr>
              <a:t>（</a:t>
            </a:r>
            <a:r>
              <a:rPr lang="en-US" altLang="zh-CN" sz="1200" kern="1200" dirty="0" smtClean="0">
                <a:solidFill>
                  <a:schemeClr val="tx1"/>
                </a:solidFill>
                <a:effectLst/>
                <a:latin typeface="Arial" charset="0"/>
                <a:ea typeface="+mn-ea"/>
                <a:cs typeface="+mn-cs"/>
              </a:rPr>
              <a:t>6</a:t>
            </a:r>
            <a:r>
              <a:rPr lang="zh-CN" altLang="zh-CN" sz="1200" kern="1200" dirty="0" smtClean="0">
                <a:solidFill>
                  <a:schemeClr val="tx1"/>
                </a:solidFill>
                <a:effectLst/>
                <a:latin typeface="Arial" charset="0"/>
                <a:ea typeface="+mn-ea"/>
                <a:cs typeface="+mn-cs"/>
              </a:rPr>
              <a:t>）</a:t>
            </a:r>
            <a:r>
              <a:rPr lang="en-US" altLang="zh-CN" sz="1200" kern="1200" dirty="0" smtClean="0">
                <a:solidFill>
                  <a:schemeClr val="tx1"/>
                </a:solidFill>
                <a:effectLst/>
                <a:latin typeface="Arial" charset="0"/>
                <a:ea typeface="+mn-ea"/>
                <a:cs typeface="+mn-cs"/>
              </a:rPr>
              <a:t>UDP</a:t>
            </a:r>
            <a:r>
              <a:rPr lang="zh-CN" altLang="zh-CN" sz="1200" kern="1200" dirty="0" smtClean="0">
                <a:solidFill>
                  <a:schemeClr val="tx1"/>
                </a:solidFill>
                <a:effectLst/>
                <a:latin typeface="Arial" charset="0"/>
                <a:ea typeface="+mn-ea"/>
                <a:cs typeface="+mn-cs"/>
              </a:rPr>
              <a:t>：传输层协议，</a:t>
            </a:r>
            <a:r>
              <a:rPr lang="en-US" altLang="zh-CN" sz="1200" kern="1200" dirty="0" smtClean="0">
                <a:solidFill>
                  <a:schemeClr val="tx1"/>
                </a:solidFill>
                <a:effectLst/>
                <a:latin typeface="Arial" charset="0"/>
                <a:ea typeface="+mn-ea"/>
                <a:cs typeface="+mn-cs"/>
              </a:rPr>
              <a:t>UDP</a:t>
            </a:r>
            <a:r>
              <a:rPr lang="zh-CN" altLang="zh-CN" sz="1200" kern="1200" dirty="0" smtClean="0">
                <a:solidFill>
                  <a:schemeClr val="tx1"/>
                </a:solidFill>
                <a:effectLst/>
                <a:latin typeface="Arial" charset="0"/>
                <a:ea typeface="+mn-ea"/>
                <a:cs typeface="+mn-cs"/>
              </a:rPr>
              <a:t>是</a:t>
            </a:r>
            <a:r>
              <a:rPr lang="en-US" altLang="zh-CN" sz="1200" kern="1200" dirty="0" smtClean="0">
                <a:solidFill>
                  <a:schemeClr val="tx1"/>
                </a:solidFill>
                <a:effectLst/>
                <a:latin typeface="Arial" charset="0"/>
                <a:ea typeface="+mn-ea"/>
                <a:cs typeface="+mn-cs"/>
              </a:rPr>
              <a:t>User Datagram Protocol</a:t>
            </a:r>
            <a:r>
              <a:rPr lang="zh-CN" altLang="zh-CN" sz="1200" kern="1200" dirty="0" smtClean="0">
                <a:solidFill>
                  <a:schemeClr val="tx1"/>
                </a:solidFill>
                <a:effectLst/>
                <a:latin typeface="Arial" charset="0"/>
                <a:ea typeface="+mn-ea"/>
                <a:cs typeface="+mn-cs"/>
              </a:rPr>
              <a:t>的简称，是一种无连接的协议，每个数据包都是一个独立的信息，包括完整的源地址和目的地址。</a:t>
            </a:r>
            <a:r>
              <a:rPr lang="en-US" altLang="zh-CN" sz="1200" kern="1200" dirty="0" smtClean="0">
                <a:solidFill>
                  <a:schemeClr val="tx1"/>
                </a:solidFill>
                <a:effectLst/>
                <a:latin typeface="Arial" charset="0"/>
                <a:ea typeface="+mn-ea"/>
                <a:cs typeface="+mn-cs"/>
              </a:rPr>
              <a:t>UDP</a:t>
            </a:r>
            <a:r>
              <a:rPr lang="zh-CN" altLang="zh-CN" sz="1200" kern="1200" dirty="0" smtClean="0">
                <a:solidFill>
                  <a:schemeClr val="tx1"/>
                </a:solidFill>
                <a:effectLst/>
                <a:latin typeface="Arial" charset="0"/>
                <a:ea typeface="+mn-ea"/>
                <a:cs typeface="+mn-cs"/>
              </a:rPr>
              <a:t>协议无需建立发送方和接收方的连接即可以进行通信。它在网络上以任何可能的路径传往目的地，所以能否到达目的地，到达目的地的时间以及内容的正确性都不能保证。</a:t>
            </a:r>
            <a:r>
              <a:rPr lang="en-US" altLang="zh-CN" sz="1200" kern="1200" dirty="0" smtClean="0">
                <a:solidFill>
                  <a:schemeClr val="tx1"/>
                </a:solidFill>
                <a:effectLst/>
                <a:latin typeface="Arial" charset="0"/>
                <a:ea typeface="+mn-ea"/>
                <a:cs typeface="+mn-cs"/>
              </a:rPr>
              <a:t>UDP</a:t>
            </a:r>
            <a:r>
              <a:rPr lang="zh-CN" altLang="zh-CN" sz="1200" kern="1200" dirty="0" smtClean="0">
                <a:solidFill>
                  <a:schemeClr val="tx1"/>
                </a:solidFill>
                <a:effectLst/>
                <a:latin typeface="Arial" charset="0"/>
                <a:ea typeface="+mn-ea"/>
                <a:cs typeface="+mn-cs"/>
              </a:rPr>
              <a:t>是一个不可靠的协议，发送</a:t>
            </a:r>
            <a:r>
              <a:rPr lang="zh-CN" altLang="en-US" sz="1200" kern="1200" dirty="0" smtClean="0">
                <a:solidFill>
                  <a:schemeClr val="tx1"/>
                </a:solidFill>
                <a:effectLst/>
                <a:latin typeface="Arial" charset="0"/>
                <a:ea typeface="+mn-ea"/>
                <a:cs typeface="+mn-cs"/>
              </a:rPr>
              <a:t>方</a:t>
            </a:r>
            <a:r>
              <a:rPr lang="zh-CN" altLang="zh-CN" sz="1200" kern="1200" dirty="0" smtClean="0">
                <a:solidFill>
                  <a:schemeClr val="tx1"/>
                </a:solidFill>
                <a:effectLst/>
                <a:latin typeface="Arial" charset="0"/>
                <a:ea typeface="+mn-ea"/>
                <a:cs typeface="+mn-cs"/>
              </a:rPr>
              <a:t>所发送的数据包并不一定以相同的次序到达接收方。</a:t>
            </a:r>
          </a:p>
          <a:p>
            <a:endParaRPr lang="zh-CN" altLang="en-US" dirty="0" smtClean="0"/>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3</a:t>
            </a:fld>
            <a:endParaRPr lang="pt-PT" altLang="zh-CN" sz="1200" smtClean="0">
              <a:solidFill>
                <a:schemeClr val="tx1"/>
              </a:solidFill>
            </a:endParaRPr>
          </a:p>
        </p:txBody>
      </p:sp>
    </p:spTree>
    <p:extLst>
      <p:ext uri="{BB962C8B-B14F-4D97-AF65-F5344CB8AC3E}">
        <p14:creationId xmlns:p14="http://schemas.microsoft.com/office/powerpoint/2010/main" val="8723876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smtClean="0"/>
              <a:t>http://haohaoxuexi.iteye.com/blog/1979837</a:t>
            </a:r>
            <a:endParaRPr lang="zh-CN" altLang="en-US" dirty="0" smtClean="0"/>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21</a:t>
            </a:fld>
            <a:endParaRPr lang="pt-PT" altLang="zh-CN" sz="1200" smtClean="0">
              <a:solidFill>
                <a:schemeClr val="tx1"/>
              </a:solidFill>
            </a:endParaRPr>
          </a:p>
        </p:txBody>
      </p:sp>
    </p:spTree>
    <p:extLst>
      <p:ext uri="{BB962C8B-B14F-4D97-AF65-F5344CB8AC3E}">
        <p14:creationId xmlns:p14="http://schemas.microsoft.com/office/powerpoint/2010/main" val="27649572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22</a:t>
            </a:fld>
            <a:endParaRPr lang="pt-PT" altLang="zh-CN"/>
          </a:p>
        </p:txBody>
      </p:sp>
    </p:spTree>
    <p:extLst>
      <p:ext uri="{BB962C8B-B14F-4D97-AF65-F5344CB8AC3E}">
        <p14:creationId xmlns:p14="http://schemas.microsoft.com/office/powerpoint/2010/main" val="32071594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23</a:t>
            </a:fld>
            <a:endParaRPr lang="pt-PT" altLang="zh-CN"/>
          </a:p>
        </p:txBody>
      </p:sp>
    </p:spTree>
    <p:extLst>
      <p:ext uri="{BB962C8B-B14F-4D97-AF65-F5344CB8AC3E}">
        <p14:creationId xmlns:p14="http://schemas.microsoft.com/office/powerpoint/2010/main" val="36613950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24</a:t>
            </a:fld>
            <a:endParaRPr lang="pt-PT" altLang="zh-CN"/>
          </a:p>
        </p:txBody>
      </p:sp>
    </p:spTree>
    <p:extLst>
      <p:ext uri="{BB962C8B-B14F-4D97-AF65-F5344CB8AC3E}">
        <p14:creationId xmlns:p14="http://schemas.microsoft.com/office/powerpoint/2010/main" val="40843944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25</a:t>
            </a:fld>
            <a:endParaRPr lang="pt-PT" altLang="zh-CN"/>
          </a:p>
        </p:txBody>
      </p:sp>
    </p:spTree>
    <p:extLst>
      <p:ext uri="{BB962C8B-B14F-4D97-AF65-F5344CB8AC3E}">
        <p14:creationId xmlns:p14="http://schemas.microsoft.com/office/powerpoint/2010/main" val="32732125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26</a:t>
            </a:fld>
            <a:endParaRPr lang="pt-PT" altLang="zh-CN"/>
          </a:p>
        </p:txBody>
      </p:sp>
    </p:spTree>
    <p:extLst>
      <p:ext uri="{BB962C8B-B14F-4D97-AF65-F5344CB8AC3E}">
        <p14:creationId xmlns:p14="http://schemas.microsoft.com/office/powerpoint/2010/main" val="10639415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27</a:t>
            </a:fld>
            <a:endParaRPr lang="pt-PT" altLang="zh-CN"/>
          </a:p>
        </p:txBody>
      </p:sp>
    </p:spTree>
    <p:extLst>
      <p:ext uri="{BB962C8B-B14F-4D97-AF65-F5344CB8AC3E}">
        <p14:creationId xmlns:p14="http://schemas.microsoft.com/office/powerpoint/2010/main" val="40967690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28</a:t>
            </a:fld>
            <a:endParaRPr lang="pt-PT" altLang="zh-CN"/>
          </a:p>
        </p:txBody>
      </p:sp>
    </p:spTree>
    <p:extLst>
      <p:ext uri="{BB962C8B-B14F-4D97-AF65-F5344CB8AC3E}">
        <p14:creationId xmlns:p14="http://schemas.microsoft.com/office/powerpoint/2010/main" val="41258774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29</a:t>
            </a:fld>
            <a:endParaRPr lang="pt-PT" altLang="zh-CN"/>
          </a:p>
        </p:txBody>
      </p:sp>
    </p:spTree>
    <p:extLst>
      <p:ext uri="{BB962C8B-B14F-4D97-AF65-F5344CB8AC3E}">
        <p14:creationId xmlns:p14="http://schemas.microsoft.com/office/powerpoint/2010/main" val="11570386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33</a:t>
            </a:fld>
            <a:endParaRPr lang="pt-PT" altLang="zh-CN"/>
          </a:p>
        </p:txBody>
      </p:sp>
    </p:spTree>
    <p:extLst>
      <p:ext uri="{BB962C8B-B14F-4D97-AF65-F5344CB8AC3E}">
        <p14:creationId xmlns:p14="http://schemas.microsoft.com/office/powerpoint/2010/main" val="1157038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4</a:t>
            </a:fld>
            <a:endParaRPr lang="pt-PT" altLang="zh-CN"/>
          </a:p>
        </p:txBody>
      </p:sp>
    </p:spTree>
    <p:extLst>
      <p:ext uri="{BB962C8B-B14F-4D97-AF65-F5344CB8AC3E}">
        <p14:creationId xmlns:p14="http://schemas.microsoft.com/office/powerpoint/2010/main" val="21312339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34</a:t>
            </a:fld>
            <a:endParaRPr lang="pt-PT" altLang="zh-CN"/>
          </a:p>
        </p:txBody>
      </p:sp>
    </p:spTree>
    <p:extLst>
      <p:ext uri="{BB962C8B-B14F-4D97-AF65-F5344CB8AC3E}">
        <p14:creationId xmlns:p14="http://schemas.microsoft.com/office/powerpoint/2010/main" val="12132423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35</a:t>
            </a:fld>
            <a:endParaRPr lang="pt-PT" altLang="zh-CN"/>
          </a:p>
        </p:txBody>
      </p:sp>
    </p:spTree>
    <p:extLst>
      <p:ext uri="{BB962C8B-B14F-4D97-AF65-F5344CB8AC3E}">
        <p14:creationId xmlns:p14="http://schemas.microsoft.com/office/powerpoint/2010/main" val="25975066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37</a:t>
            </a:fld>
            <a:endParaRPr lang="pt-PT" altLang="zh-CN"/>
          </a:p>
        </p:txBody>
      </p:sp>
    </p:spTree>
    <p:extLst>
      <p:ext uri="{BB962C8B-B14F-4D97-AF65-F5344CB8AC3E}">
        <p14:creationId xmlns:p14="http://schemas.microsoft.com/office/powerpoint/2010/main" val="11570386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39</a:t>
            </a:fld>
            <a:endParaRPr lang="pt-PT" altLang="zh-CN"/>
          </a:p>
        </p:txBody>
      </p:sp>
    </p:spTree>
    <p:extLst>
      <p:ext uri="{BB962C8B-B14F-4D97-AF65-F5344CB8AC3E}">
        <p14:creationId xmlns:p14="http://schemas.microsoft.com/office/powerpoint/2010/main" val="7318182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40</a:t>
            </a:fld>
            <a:endParaRPr lang="pt-PT" altLang="zh-CN"/>
          </a:p>
        </p:txBody>
      </p:sp>
    </p:spTree>
    <p:extLst>
      <p:ext uri="{BB962C8B-B14F-4D97-AF65-F5344CB8AC3E}">
        <p14:creationId xmlns:p14="http://schemas.microsoft.com/office/powerpoint/2010/main" val="19505394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41</a:t>
            </a:fld>
            <a:endParaRPr lang="pt-PT" altLang="zh-CN"/>
          </a:p>
        </p:txBody>
      </p:sp>
    </p:spTree>
    <p:extLst>
      <p:ext uri="{BB962C8B-B14F-4D97-AF65-F5344CB8AC3E}">
        <p14:creationId xmlns:p14="http://schemas.microsoft.com/office/powerpoint/2010/main" val="10647535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42</a:t>
            </a:fld>
            <a:endParaRPr lang="pt-PT" altLang="zh-CN"/>
          </a:p>
        </p:txBody>
      </p:sp>
    </p:spTree>
    <p:extLst>
      <p:ext uri="{BB962C8B-B14F-4D97-AF65-F5344CB8AC3E}">
        <p14:creationId xmlns:p14="http://schemas.microsoft.com/office/powerpoint/2010/main" val="11442687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43</a:t>
            </a:fld>
            <a:endParaRPr lang="pt-PT" altLang="zh-CN"/>
          </a:p>
        </p:txBody>
      </p:sp>
    </p:spTree>
    <p:extLst>
      <p:ext uri="{BB962C8B-B14F-4D97-AF65-F5344CB8AC3E}">
        <p14:creationId xmlns:p14="http://schemas.microsoft.com/office/powerpoint/2010/main" val="768005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44</a:t>
            </a:fld>
            <a:endParaRPr lang="pt-PT" altLang="zh-CN"/>
          </a:p>
        </p:txBody>
      </p:sp>
    </p:spTree>
    <p:extLst>
      <p:ext uri="{BB962C8B-B14F-4D97-AF65-F5344CB8AC3E}">
        <p14:creationId xmlns:p14="http://schemas.microsoft.com/office/powerpoint/2010/main" val="8022985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45</a:t>
            </a:fld>
            <a:endParaRPr lang="pt-PT" altLang="zh-CN"/>
          </a:p>
        </p:txBody>
      </p:sp>
    </p:spTree>
    <p:extLst>
      <p:ext uri="{BB962C8B-B14F-4D97-AF65-F5344CB8AC3E}">
        <p14:creationId xmlns:p14="http://schemas.microsoft.com/office/powerpoint/2010/main" val="2870710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5</a:t>
            </a:fld>
            <a:endParaRPr lang="pt-PT" altLang="zh-CN"/>
          </a:p>
        </p:txBody>
      </p:sp>
    </p:spTree>
    <p:extLst>
      <p:ext uri="{BB962C8B-B14F-4D97-AF65-F5344CB8AC3E}">
        <p14:creationId xmlns:p14="http://schemas.microsoft.com/office/powerpoint/2010/main" val="10900523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46</a:t>
            </a:fld>
            <a:endParaRPr lang="pt-PT" altLang="zh-CN"/>
          </a:p>
        </p:txBody>
      </p:sp>
    </p:spTree>
    <p:extLst>
      <p:ext uri="{BB962C8B-B14F-4D97-AF65-F5344CB8AC3E}">
        <p14:creationId xmlns:p14="http://schemas.microsoft.com/office/powerpoint/2010/main" val="667769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47</a:t>
            </a:fld>
            <a:endParaRPr lang="pt-PT" altLang="zh-CN"/>
          </a:p>
        </p:txBody>
      </p:sp>
    </p:spTree>
    <p:extLst>
      <p:ext uri="{BB962C8B-B14F-4D97-AF65-F5344CB8AC3E}">
        <p14:creationId xmlns:p14="http://schemas.microsoft.com/office/powerpoint/2010/main" val="338167820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48</a:t>
            </a:fld>
            <a:endParaRPr lang="pt-PT" altLang="zh-CN"/>
          </a:p>
        </p:txBody>
      </p:sp>
    </p:spTree>
    <p:extLst>
      <p:ext uri="{BB962C8B-B14F-4D97-AF65-F5344CB8AC3E}">
        <p14:creationId xmlns:p14="http://schemas.microsoft.com/office/powerpoint/2010/main" val="84082945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49</a:t>
            </a:fld>
            <a:endParaRPr lang="pt-PT" altLang="zh-CN"/>
          </a:p>
        </p:txBody>
      </p:sp>
    </p:spTree>
    <p:extLst>
      <p:ext uri="{BB962C8B-B14F-4D97-AF65-F5344CB8AC3E}">
        <p14:creationId xmlns:p14="http://schemas.microsoft.com/office/powerpoint/2010/main" val="60141894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50</a:t>
            </a:fld>
            <a:endParaRPr lang="pt-PT" altLang="zh-CN"/>
          </a:p>
        </p:txBody>
      </p:sp>
    </p:spTree>
    <p:extLst>
      <p:ext uri="{BB962C8B-B14F-4D97-AF65-F5344CB8AC3E}">
        <p14:creationId xmlns:p14="http://schemas.microsoft.com/office/powerpoint/2010/main" val="35886200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51</a:t>
            </a:fld>
            <a:endParaRPr lang="pt-PT" altLang="zh-CN" sz="1200" smtClean="0">
              <a:solidFill>
                <a:schemeClr val="tx1"/>
              </a:solidFill>
            </a:endParaRPr>
          </a:p>
        </p:txBody>
      </p:sp>
    </p:spTree>
    <p:extLst>
      <p:ext uri="{BB962C8B-B14F-4D97-AF65-F5344CB8AC3E}">
        <p14:creationId xmlns:p14="http://schemas.microsoft.com/office/powerpoint/2010/main" val="1876512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Arial" charset="0"/>
                <a:ea typeface="+mn-ea"/>
                <a:cs typeface="+mn-cs"/>
              </a:rPr>
              <a:t>21      </a:t>
            </a:r>
            <a:r>
              <a:rPr lang="zh-CN" altLang="en-US" sz="1200" kern="1200" dirty="0" smtClean="0">
                <a:solidFill>
                  <a:schemeClr val="tx1"/>
                </a:solidFill>
                <a:effectLst/>
                <a:latin typeface="Arial" charset="0"/>
                <a:ea typeface="+mn-ea"/>
                <a:cs typeface="+mn-cs"/>
              </a:rPr>
              <a:t>文件传输服务器</a:t>
            </a:r>
            <a:r>
              <a:rPr lang="en-US" altLang="zh-CN" sz="1200" kern="1200" dirty="0" smtClean="0">
                <a:solidFill>
                  <a:schemeClr val="tx1"/>
                </a:solidFill>
                <a:effectLst/>
                <a:latin typeface="Arial" charset="0"/>
                <a:ea typeface="+mn-ea"/>
                <a:cs typeface="+mn-cs"/>
              </a:rPr>
              <a:t>(</a:t>
            </a:r>
            <a:r>
              <a:rPr lang="zh-CN" altLang="en-US" sz="1200" kern="1200" dirty="0" smtClean="0">
                <a:solidFill>
                  <a:schemeClr val="tx1"/>
                </a:solidFill>
                <a:effectLst/>
                <a:latin typeface="Arial" charset="0"/>
                <a:ea typeface="+mn-ea"/>
                <a:cs typeface="+mn-cs"/>
              </a:rPr>
              <a:t>控制连接</a:t>
            </a:r>
            <a:r>
              <a:rPr lang="en-US" altLang="zh-CN" sz="1200" kern="1200" dirty="0" smtClean="0">
                <a:solidFill>
                  <a:schemeClr val="tx1"/>
                </a:solidFill>
                <a:effectLst/>
                <a:latin typeface="Arial" charset="0"/>
                <a:ea typeface="+mn-ea"/>
                <a:cs typeface="+mn-cs"/>
              </a:rPr>
              <a:t>)(FTP)</a:t>
            </a:r>
          </a:p>
          <a:p>
            <a:r>
              <a:rPr lang="en-US" altLang="zh-CN" sz="1200" kern="1200" dirty="0" smtClean="0">
                <a:solidFill>
                  <a:schemeClr val="tx1"/>
                </a:solidFill>
                <a:effectLst/>
                <a:latin typeface="Arial" charset="0"/>
                <a:ea typeface="+mn-ea"/>
                <a:cs typeface="+mn-cs"/>
              </a:rPr>
              <a:t>23      </a:t>
            </a:r>
            <a:r>
              <a:rPr lang="zh-CN" altLang="en-US" sz="1200" kern="1200" dirty="0" smtClean="0">
                <a:solidFill>
                  <a:schemeClr val="tx1"/>
                </a:solidFill>
                <a:effectLst/>
                <a:latin typeface="Arial" charset="0"/>
                <a:ea typeface="+mn-ea"/>
                <a:cs typeface="+mn-cs"/>
              </a:rPr>
              <a:t>运程终端服务器</a:t>
            </a:r>
            <a:r>
              <a:rPr lang="en-US" altLang="zh-CN" sz="1200" kern="1200" dirty="0" smtClean="0">
                <a:solidFill>
                  <a:schemeClr val="tx1"/>
                </a:solidFill>
                <a:effectLst/>
                <a:latin typeface="Arial" charset="0"/>
                <a:ea typeface="+mn-ea"/>
                <a:cs typeface="+mn-cs"/>
              </a:rPr>
              <a:t>(TELNET)</a:t>
            </a:r>
          </a:p>
          <a:p>
            <a:r>
              <a:rPr lang="en-US" altLang="zh-CN" sz="1200" kern="1200" dirty="0" smtClean="0">
                <a:solidFill>
                  <a:schemeClr val="tx1"/>
                </a:solidFill>
                <a:effectLst/>
                <a:latin typeface="Arial" charset="0"/>
                <a:ea typeface="+mn-ea"/>
                <a:cs typeface="+mn-cs"/>
              </a:rPr>
              <a:t>25      </a:t>
            </a:r>
            <a:r>
              <a:rPr lang="zh-CN" altLang="en-US" sz="1200" kern="1200" dirty="0" smtClean="0">
                <a:solidFill>
                  <a:schemeClr val="tx1"/>
                </a:solidFill>
                <a:effectLst/>
                <a:latin typeface="Arial" charset="0"/>
                <a:ea typeface="+mn-ea"/>
                <a:cs typeface="+mn-cs"/>
              </a:rPr>
              <a:t>简单邮件传输服务器</a:t>
            </a:r>
            <a:r>
              <a:rPr lang="en-US" altLang="zh-CN" sz="1200" kern="1200" dirty="0" smtClean="0">
                <a:solidFill>
                  <a:schemeClr val="tx1"/>
                </a:solidFill>
                <a:effectLst/>
                <a:latin typeface="Arial" charset="0"/>
                <a:ea typeface="+mn-ea"/>
                <a:cs typeface="+mn-cs"/>
              </a:rPr>
              <a:t>(SMTP)</a:t>
            </a:r>
          </a:p>
          <a:p>
            <a:r>
              <a:rPr lang="en-US" altLang="zh-CN" sz="1200" kern="1200" dirty="0" smtClean="0">
                <a:solidFill>
                  <a:schemeClr val="tx1"/>
                </a:solidFill>
                <a:effectLst/>
                <a:latin typeface="Arial" charset="0"/>
                <a:ea typeface="+mn-ea"/>
                <a:cs typeface="+mn-cs"/>
              </a:rPr>
              <a:t>80       </a:t>
            </a:r>
            <a:r>
              <a:rPr lang="zh-CN" altLang="en-US" sz="1200" kern="1200" dirty="0" smtClean="0">
                <a:solidFill>
                  <a:schemeClr val="tx1"/>
                </a:solidFill>
                <a:effectLst/>
                <a:latin typeface="Arial" charset="0"/>
                <a:ea typeface="+mn-ea"/>
                <a:cs typeface="+mn-cs"/>
              </a:rPr>
              <a:t>万维网服务器</a:t>
            </a:r>
            <a:r>
              <a:rPr lang="en-US" altLang="zh-CN" sz="1200" kern="1200" dirty="0" smtClean="0">
                <a:solidFill>
                  <a:schemeClr val="tx1"/>
                </a:solidFill>
                <a:effectLst/>
                <a:latin typeface="Arial" charset="0"/>
                <a:ea typeface="+mn-ea"/>
                <a:cs typeface="+mn-cs"/>
              </a:rPr>
              <a:t>(HTTP)</a:t>
            </a:r>
            <a:endParaRPr lang="zh-CN" altLang="zh-CN" sz="1200" kern="1200" dirty="0" smtClean="0">
              <a:solidFill>
                <a:schemeClr val="tx1"/>
              </a:solidFill>
              <a:effectLst/>
              <a:latin typeface="Arial" charset="0"/>
              <a:ea typeface="+mn-ea"/>
              <a:cs typeface="+mn-cs"/>
            </a:endParaRPr>
          </a:p>
          <a:p>
            <a:endParaRPr lang="en-US" altLang="zh-CN" dirty="0" smtClean="0"/>
          </a:p>
          <a:p>
            <a:r>
              <a:rPr lang="en-US" altLang="zh-CN" dirty="0" err="1" smtClean="0"/>
              <a:t>mysql</a:t>
            </a:r>
            <a:r>
              <a:rPr lang="en-US" altLang="zh-CN" dirty="0" smtClean="0"/>
              <a:t> </a:t>
            </a:r>
            <a:r>
              <a:rPr lang="zh-CN" altLang="en-US" dirty="0" smtClean="0"/>
              <a:t>端口 </a:t>
            </a:r>
            <a:r>
              <a:rPr lang="en-US" altLang="zh-CN" dirty="0" smtClean="0"/>
              <a:t>3306</a:t>
            </a:r>
          </a:p>
          <a:p>
            <a:r>
              <a:rPr lang="en-US" altLang="zh-CN" dirty="0" smtClean="0"/>
              <a:t>SQL Server</a:t>
            </a:r>
            <a:r>
              <a:rPr lang="zh-CN" altLang="en-US" dirty="0" smtClean="0"/>
              <a:t>服务使用两个端口：</a:t>
            </a:r>
            <a:r>
              <a:rPr lang="en-US" altLang="zh-CN" dirty="0" smtClean="0"/>
              <a:t>TCP-1433</a:t>
            </a:r>
            <a:r>
              <a:rPr lang="zh-CN" altLang="en-US" dirty="0" smtClean="0"/>
              <a:t>、</a:t>
            </a:r>
            <a:r>
              <a:rPr lang="en-US" altLang="zh-CN" dirty="0" smtClean="0"/>
              <a:t>UDP-1434</a:t>
            </a:r>
            <a:r>
              <a:rPr lang="zh-CN" altLang="en-US" dirty="0" smtClean="0"/>
              <a:t>。其中</a:t>
            </a:r>
            <a:r>
              <a:rPr lang="en-US" altLang="zh-CN" dirty="0" smtClean="0"/>
              <a:t>1433</a:t>
            </a:r>
            <a:r>
              <a:rPr lang="zh-CN" altLang="en-US" dirty="0" smtClean="0"/>
              <a:t>用于供</a:t>
            </a:r>
            <a:r>
              <a:rPr lang="en-US" altLang="zh-CN" dirty="0" smtClean="0"/>
              <a:t>SQL Server</a:t>
            </a:r>
            <a:r>
              <a:rPr lang="zh-CN" altLang="en-US" dirty="0" smtClean="0"/>
              <a:t>对外提供服务，</a:t>
            </a:r>
            <a:r>
              <a:rPr lang="en-US" altLang="zh-CN" dirty="0" smtClean="0"/>
              <a:t>1434</a:t>
            </a:r>
            <a:r>
              <a:rPr lang="zh-CN" altLang="en-US" dirty="0" smtClean="0"/>
              <a:t>用于向请求者返回</a:t>
            </a:r>
            <a:r>
              <a:rPr lang="en-US" altLang="zh-CN" dirty="0" smtClean="0"/>
              <a:t>SQL Server</a:t>
            </a:r>
            <a:r>
              <a:rPr lang="zh-CN" altLang="en-US" dirty="0" smtClean="0"/>
              <a:t>使用了哪个</a:t>
            </a:r>
            <a:r>
              <a:rPr lang="en-US" altLang="zh-CN" dirty="0" smtClean="0"/>
              <a:t>TCP/IP</a:t>
            </a:r>
            <a:r>
              <a:rPr lang="zh-CN" altLang="en-US" dirty="0" smtClean="0"/>
              <a:t>端口</a:t>
            </a:r>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6</a:t>
            </a:fld>
            <a:endParaRPr lang="pt-PT" altLang="zh-CN"/>
          </a:p>
        </p:txBody>
      </p:sp>
    </p:spTree>
    <p:extLst>
      <p:ext uri="{BB962C8B-B14F-4D97-AF65-F5344CB8AC3E}">
        <p14:creationId xmlns:p14="http://schemas.microsoft.com/office/powerpoint/2010/main" val="65077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7</a:t>
            </a:fld>
            <a:endParaRPr lang="pt-PT" altLang="zh-CN"/>
          </a:p>
        </p:txBody>
      </p:sp>
    </p:spTree>
    <p:extLst>
      <p:ext uri="{BB962C8B-B14F-4D97-AF65-F5344CB8AC3E}">
        <p14:creationId xmlns:p14="http://schemas.microsoft.com/office/powerpoint/2010/main" val="756497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8</a:t>
            </a:fld>
            <a:endParaRPr lang="pt-PT" altLang="zh-CN"/>
          </a:p>
        </p:txBody>
      </p:sp>
    </p:spTree>
    <p:extLst>
      <p:ext uri="{BB962C8B-B14F-4D97-AF65-F5344CB8AC3E}">
        <p14:creationId xmlns:p14="http://schemas.microsoft.com/office/powerpoint/2010/main" val="3462253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9</a:t>
            </a:fld>
            <a:endParaRPr lang="pt-PT" altLang="zh-CN"/>
          </a:p>
        </p:txBody>
      </p:sp>
    </p:spTree>
    <p:extLst>
      <p:ext uri="{BB962C8B-B14F-4D97-AF65-F5344CB8AC3E}">
        <p14:creationId xmlns:p14="http://schemas.microsoft.com/office/powerpoint/2010/main" val="39630023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10</a:t>
            </a:fld>
            <a:endParaRPr lang="pt-PT" altLang="zh-CN"/>
          </a:p>
        </p:txBody>
      </p:sp>
    </p:spTree>
    <p:extLst>
      <p:ext uri="{BB962C8B-B14F-4D97-AF65-F5344CB8AC3E}">
        <p14:creationId xmlns:p14="http://schemas.microsoft.com/office/powerpoint/2010/main" val="451373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305886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lvl1pPr algn="ctr" rtl="0" eaLnBrk="1" fontAlgn="base" hangingPunct="1">
              <a:spcBef>
                <a:spcPct val="0"/>
              </a:spcBef>
              <a:spcAft>
                <a:spcPct val="0"/>
              </a:spcAft>
              <a:defRPr lang="zh-CN" altLang="en-US" sz="4400" b="1">
                <a:solidFill>
                  <a:srgbClr val="A50021"/>
                </a:solidFill>
                <a:latin typeface="华文新魏" pitchFamily="2" charset="-122"/>
                <a:ea typeface="华文新魏" pitchFamily="2" charset="-122"/>
                <a:cs typeface="+mj-cs"/>
                <a:sym typeface="Arial" charset="0"/>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defTabSz="0" rtl="0" eaLnBrk="1" fontAlgn="base" hangingPunct="1">
              <a:spcBef>
                <a:spcPct val="0"/>
              </a:spcBef>
              <a:spcAft>
                <a:spcPct val="0"/>
              </a:spcAft>
              <a:buFont typeface="Arial" charset="0"/>
              <a:buNone/>
              <a:defRPr lang="zh-CN" altLang="en-US" sz="2400" b="1">
                <a:solidFill>
                  <a:schemeClr val="tx1"/>
                </a:solidFill>
                <a:latin typeface="华文新魏" pitchFamily="2" charset="-122"/>
                <a:ea typeface="华文新魏" pitchFamily="2" charset="-122"/>
                <a:cs typeface="+mn-cs"/>
                <a:sym typeface="Arial"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5123C4AA-8BF6-48E8-BE93-3F9322854056}" type="slidenum">
              <a:rPr lang="zh-CN" altLang="en-US"/>
              <a:pPr>
                <a:defRPr/>
              </a:pPr>
              <a:t>‹#›</a:t>
            </a:fld>
            <a:endParaRPr lang="en-US" sz="2000">
              <a:solidFill>
                <a:srgbClr val="A50021"/>
              </a:solidFill>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1371" y="188640"/>
            <a:ext cx="1473200" cy="201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139146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742094"/>
          </a:xfrm>
          <a:prstGeom prst="rect">
            <a:avLst/>
          </a:prstGeom>
          <a:noFill/>
        </p:spPr>
        <p:txBody>
          <a:bodyPr/>
          <a:lstStyle>
            <a:lvl1pPr algn="l">
              <a:defRPr lang="zh-CN" altLang="en-US" sz="3600" b="1">
                <a:solidFill>
                  <a:schemeClr val="bg1"/>
                </a:solidFill>
                <a:latin typeface="微软雅黑" pitchFamily="34" charset="-122"/>
                <a:ea typeface="微软雅黑" pitchFamily="34" charset="-122"/>
              </a:defRPr>
            </a:lvl1pPr>
          </a:lstStyle>
          <a:p>
            <a:pPr lvl="0" algn="l"/>
            <a:r>
              <a:rPr lang="zh-CN" altLang="en-US" smtClean="0"/>
              <a:t>单击此处编辑母版标题样式</a:t>
            </a:r>
            <a:endParaRPr lang="zh-CN" altLang="en-US"/>
          </a:p>
        </p:txBody>
      </p:sp>
      <p:sp>
        <p:nvSpPr>
          <p:cNvPr id="3" name="内容占位符 2"/>
          <p:cNvSpPr>
            <a:spLocks noGrp="1"/>
          </p:cNvSpPr>
          <p:nvPr>
            <p:ph idx="1"/>
          </p:nvPr>
        </p:nvSpPr>
        <p:spPr>
          <a:xfrm>
            <a:off x="609600" y="1160749"/>
            <a:ext cx="10972800" cy="4965415"/>
          </a:xfrm>
          <a:prstGeom prst="rect">
            <a:avLst/>
          </a:prstGeom>
          <a:noFill/>
        </p:spPr>
        <p:txBody>
          <a:bodyPr/>
          <a:lstStyle>
            <a:lvl1pPr marL="342900" indent="-342900" algn="l" defTabSz="0" rtl="0" eaLnBrk="0" fontAlgn="base" hangingPunct="0">
              <a:lnSpc>
                <a:spcPct val="120000"/>
              </a:lnSpc>
              <a:spcBef>
                <a:spcPct val="0"/>
              </a:spcBef>
              <a:spcAft>
                <a:spcPct val="0"/>
              </a:spcAft>
              <a:buFont typeface="Arial" charset="0"/>
              <a:buChar char="•"/>
              <a:defRPr lang="zh-CN" altLang="en-US" sz="2400" smtClean="0">
                <a:solidFill>
                  <a:schemeClr val="tx1"/>
                </a:solidFill>
                <a:latin typeface="微软雅黑" pitchFamily="34" charset="-122"/>
                <a:ea typeface="微软雅黑" pitchFamily="34" charset="-122"/>
                <a:cs typeface="+mn-cs"/>
                <a:sym typeface="Arial" charset="0"/>
              </a:defRPr>
            </a:lvl1pPr>
            <a:lvl2pPr>
              <a:defRPr lang="zh-CN" altLang="en-US" sz="2000" smtClean="0">
                <a:solidFill>
                  <a:schemeClr val="tx1"/>
                </a:solidFill>
                <a:latin typeface="微软雅黑" pitchFamily="34" charset="-122"/>
                <a:ea typeface="微软雅黑" pitchFamily="34" charset="-122"/>
                <a:cs typeface="+mn-cs"/>
                <a:sym typeface="Arial" charset="0"/>
              </a:defRPr>
            </a:lvl2pPr>
            <a:lvl3pPr>
              <a:defRPr lang="zh-CN" altLang="en-US" sz="1800" smtClean="0">
                <a:solidFill>
                  <a:schemeClr val="tx1"/>
                </a:solidFill>
                <a:latin typeface="微软雅黑" pitchFamily="34" charset="-122"/>
                <a:ea typeface="微软雅黑" pitchFamily="34" charset="-122"/>
                <a:cs typeface="+mn-cs"/>
                <a:sym typeface="Arial" charset="0"/>
              </a:defRPr>
            </a:lvl3pPr>
            <a:lvl4pPr>
              <a:defRPr lang="zh-CN" altLang="en-US" sz="1400" smtClean="0">
                <a:solidFill>
                  <a:schemeClr val="tx1"/>
                </a:solidFill>
                <a:latin typeface="微软雅黑" pitchFamily="34" charset="-122"/>
                <a:ea typeface="微软雅黑" pitchFamily="34" charset="-122"/>
                <a:cs typeface="+mn-cs"/>
                <a:sym typeface="Arial" charset="0"/>
              </a:defRPr>
            </a:lvl4pPr>
            <a:lvl5pPr>
              <a:defRPr lang="zh-CN" altLang="en-US" sz="1200">
                <a:solidFill>
                  <a:schemeClr val="tx1"/>
                </a:solidFill>
                <a:latin typeface="微软雅黑" pitchFamily="34" charset="-122"/>
                <a:ea typeface="微软雅黑" pitchFamily="34" charset="-122"/>
                <a:cs typeface="+mn-cs"/>
                <a:sym typeface="Arial" charset="0"/>
              </a:defRPr>
            </a:lvl5pPr>
          </a:lstStyle>
          <a:p>
            <a:pPr lvl="0">
              <a:lnSpc>
                <a:spcPct val="120000"/>
              </a:lnSpc>
              <a:spcBef>
                <a:spcPct val="0"/>
              </a:spcBef>
            </a:pPr>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TextBox 6"/>
          <p:cNvSpPr txBox="1"/>
          <p:nvPr userDrawn="1"/>
        </p:nvSpPr>
        <p:spPr>
          <a:xfrm>
            <a:off x="9696400" y="6263751"/>
            <a:ext cx="2016224" cy="369332"/>
          </a:xfrm>
          <a:prstGeom prst="rect">
            <a:avLst/>
          </a:prstGeom>
          <a:noFill/>
        </p:spPr>
        <p:txBody>
          <a:bodyPr wrap="square" rtlCol="0">
            <a:spAutoFit/>
          </a:bodyPr>
          <a:lstStyle/>
          <a:p>
            <a:r>
              <a:rPr lang="en-US" altLang="zh-CN" sz="1800" smtClean="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396758087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706090"/>
          </a:xfrm>
          <a:prstGeom prst="rect">
            <a:avLst/>
          </a:prstGeom>
          <a:noFill/>
        </p:spPr>
        <p:txBody>
          <a:bodyPr/>
          <a:lstStyle>
            <a:lvl1pPr>
              <a:defRPr lang="zh-CN" altLang="en-US" sz="3600" b="1">
                <a:solidFill>
                  <a:schemeClr val="bg1"/>
                </a:solidFill>
                <a:latin typeface="微软雅黑" pitchFamily="34" charset="-122"/>
                <a:ea typeface="微软雅黑" pitchFamily="34" charset="-122"/>
              </a:defRPr>
            </a:lvl1pPr>
          </a:lstStyle>
          <a:p>
            <a:pPr lvl="0" algn="l"/>
            <a:r>
              <a:rPr lang="zh-CN" altLang="en-US" smtClean="0"/>
              <a:t>单击此处编辑母版标题样式</a:t>
            </a:r>
            <a:endParaRPr lang="zh-CN" altLang="en-US"/>
          </a:p>
        </p:txBody>
      </p:sp>
      <p:sp>
        <p:nvSpPr>
          <p:cNvPr id="3" name="内容占位符 2"/>
          <p:cNvSpPr>
            <a:spLocks noGrp="1"/>
          </p:cNvSpPr>
          <p:nvPr>
            <p:ph sz="half" idx="1"/>
          </p:nvPr>
        </p:nvSpPr>
        <p:spPr>
          <a:xfrm>
            <a:off x="609600" y="1088740"/>
            <a:ext cx="5384800" cy="5037423"/>
          </a:xfrm>
          <a:prstGeom prst="rect">
            <a:avLst/>
          </a:prstGeom>
          <a:noFill/>
        </p:spPr>
        <p:txBody>
          <a:bodyPr/>
          <a:lstStyle>
            <a:lvl1pPr>
              <a:defRPr lang="zh-CN" altLang="en-US" sz="2400" smtClean="0">
                <a:latin typeface="微软雅黑" pitchFamily="34" charset="-122"/>
                <a:ea typeface="微软雅黑"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088740"/>
            <a:ext cx="5384800" cy="5037423"/>
          </a:xfrm>
          <a:prstGeom prst="rect">
            <a:avLst/>
          </a:prstGeom>
          <a:noFill/>
        </p:spPr>
        <p:txBody>
          <a:bodyPr/>
          <a:lstStyle>
            <a:lvl1pPr>
              <a:defRPr lang="zh-CN" altLang="en-US" sz="2400" smtClean="0">
                <a:latin typeface="微软雅黑" pitchFamily="34" charset="-122"/>
                <a:ea typeface="微软雅黑"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F8746639-648A-4A6E-B5CB-58A88354441E}" type="slidenum">
              <a:rPr lang="zh-CN" altLang="en-US"/>
              <a:pPr>
                <a:defRPr/>
              </a:pPr>
              <a:t>‹#›</a:t>
            </a:fld>
            <a:endParaRPr lang="en-US" sz="2000">
              <a:solidFill>
                <a:srgbClr val="A50021"/>
              </a:solidFill>
            </a:endParaRPr>
          </a:p>
        </p:txBody>
      </p:sp>
      <p:sp>
        <p:nvSpPr>
          <p:cNvPr id="8" name="TextBox 7"/>
          <p:cNvSpPr txBox="1"/>
          <p:nvPr userDrawn="1"/>
        </p:nvSpPr>
        <p:spPr>
          <a:xfrm>
            <a:off x="9696400" y="6263751"/>
            <a:ext cx="2016224" cy="369332"/>
          </a:xfrm>
          <a:prstGeom prst="rect">
            <a:avLst/>
          </a:prstGeom>
          <a:noFill/>
        </p:spPr>
        <p:txBody>
          <a:bodyPr wrap="square" rtlCol="0">
            <a:spAutoFit/>
          </a:bodyPr>
          <a:lstStyle/>
          <a:p>
            <a:r>
              <a:rPr lang="en-US" altLang="zh-CN" sz="1800" smtClean="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8347359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BB8AAA1F-0299-4436-B530-51F9169ABF49}" type="slidenum">
              <a:rPr lang="zh-CN" altLang="en-US"/>
              <a:pPr>
                <a:defRPr/>
              </a:pPr>
              <a:t>‹#›</a:t>
            </a:fld>
            <a:endParaRPr lang="en-US" sz="2000">
              <a:solidFill>
                <a:srgbClr val="A50021"/>
              </a:solidFill>
            </a:endParaRPr>
          </a:p>
        </p:txBody>
      </p:sp>
      <p:sp>
        <p:nvSpPr>
          <p:cNvPr id="5" name="TextBox 4"/>
          <p:cNvSpPr txBox="1"/>
          <p:nvPr userDrawn="1"/>
        </p:nvSpPr>
        <p:spPr>
          <a:xfrm>
            <a:off x="9696400" y="6263751"/>
            <a:ext cx="2016224" cy="369332"/>
          </a:xfrm>
          <a:prstGeom prst="rect">
            <a:avLst/>
          </a:prstGeom>
          <a:noFill/>
        </p:spPr>
        <p:txBody>
          <a:bodyPr wrap="square" rtlCol="0">
            <a:spAutoFit/>
          </a:bodyPr>
          <a:lstStyle/>
          <a:p>
            <a:r>
              <a:rPr lang="en-US" altLang="zh-CN" sz="1800" smtClean="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
        <p:nvSpPr>
          <p:cNvPr id="7" name="标题 1"/>
          <p:cNvSpPr>
            <a:spLocks noGrp="1"/>
          </p:cNvSpPr>
          <p:nvPr>
            <p:ph type="title"/>
          </p:nvPr>
        </p:nvSpPr>
        <p:spPr>
          <a:xfrm>
            <a:off x="609600" y="274638"/>
            <a:ext cx="10972800" cy="742094"/>
          </a:xfrm>
          <a:prstGeom prst="rect">
            <a:avLst/>
          </a:prstGeom>
          <a:noFill/>
        </p:spPr>
        <p:txBody>
          <a:bodyPr/>
          <a:lstStyle>
            <a:lvl1pPr>
              <a:defRPr lang="zh-CN" altLang="en-US" sz="3600" b="1">
                <a:solidFill>
                  <a:schemeClr val="bg1"/>
                </a:solidFill>
                <a:latin typeface="微软雅黑" pitchFamily="34" charset="-122"/>
                <a:ea typeface="微软雅黑" pitchFamily="34" charset="-122"/>
              </a:defRPr>
            </a:lvl1pPr>
          </a:lstStyle>
          <a:p>
            <a:pPr lvl="0" algn="l"/>
            <a:r>
              <a:rPr lang="zh-CN" altLang="en-US" smtClean="0"/>
              <a:t>单击此处编辑母版标题样式</a:t>
            </a:r>
            <a:endParaRPr lang="zh-CN" altLang="en-US"/>
          </a:p>
        </p:txBody>
      </p:sp>
    </p:spTree>
    <p:extLst>
      <p:ext uri="{BB962C8B-B14F-4D97-AF65-F5344CB8AC3E}">
        <p14:creationId xmlns:p14="http://schemas.microsoft.com/office/powerpoint/2010/main" val="420906811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2050" name="Picture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21920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5"/>
          <p:cNvSpPr>
            <a:spLocks noGrp="1" noChangeArrowheads="1"/>
          </p:cNvSpPr>
          <p:nvPr>
            <p:ph type="ftr" sz="quarter" idx="3"/>
          </p:nvPr>
        </p:nvSpPr>
        <p:spPr bwMode="auto">
          <a:xfrm>
            <a:off x="4165600" y="6245225"/>
            <a:ext cx="38608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buFont typeface="Arial" pitchFamily="34" charset="0"/>
              <a:buNone/>
              <a:defRPr sz="1400">
                <a:solidFill>
                  <a:schemeClr val="tx1"/>
                </a:solidFill>
                <a:latin typeface="Arial" pitchFamily="34" charset="0"/>
                <a:sym typeface="Arial" pitchFamily="34" charset="0"/>
              </a:defRPr>
            </a:lvl1pPr>
          </a:lstStyle>
          <a:p>
            <a:pPr>
              <a:defRPr/>
            </a:pPr>
            <a:endParaRPr lang="zh-CN" altLang="en-US"/>
          </a:p>
        </p:txBody>
      </p:sp>
      <p:pic>
        <p:nvPicPr>
          <p:cNvPr id="2054" name="Picture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3888317"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49571279"/>
      </p:ext>
    </p:extLst>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Lst>
  <p:txStyles>
    <p:titleStyle>
      <a:lvl1pPr algn="ctr" rtl="0" eaLnBrk="0" fontAlgn="base" hangingPunct="0">
        <a:spcBef>
          <a:spcPct val="0"/>
        </a:spcBef>
        <a:spcAft>
          <a:spcPct val="0"/>
        </a:spcAft>
        <a:defRPr sz="4400">
          <a:solidFill>
            <a:schemeClr val="tx2"/>
          </a:solidFill>
          <a:latin typeface="+mj-lt"/>
          <a:ea typeface="+mj-ea"/>
          <a:cs typeface="+mj-cs"/>
          <a:sym typeface="Arial" charset="0"/>
        </a:defRPr>
      </a:lvl1pPr>
      <a:lvl2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2pPr>
      <a:lvl3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3pPr>
      <a:lvl4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4pPr>
      <a:lvl5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5pPr>
      <a:lvl6pPr marL="4572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6pPr>
      <a:lvl7pPr marL="9144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7pPr>
      <a:lvl8pPr marL="13716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8pPr>
      <a:lvl9pPr marL="18288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9pPr>
    </p:titleStyle>
    <p:bodyStyle>
      <a:lvl1pPr marL="342900" indent="-342900" algn="l" defTabSz="0" rtl="0" eaLnBrk="0" fontAlgn="base" hangingPunct="0">
        <a:spcBef>
          <a:spcPct val="20000"/>
        </a:spcBef>
        <a:spcAft>
          <a:spcPct val="0"/>
        </a:spcAft>
        <a:buFont typeface="Arial" charset="0"/>
        <a:buChar char="•"/>
        <a:defRPr sz="3200">
          <a:solidFill>
            <a:schemeClr val="tx1"/>
          </a:solidFill>
          <a:latin typeface="+mn-lt"/>
          <a:ea typeface="+mn-ea"/>
          <a:cs typeface="+mn-cs"/>
          <a:sym typeface="Arial" charset="0"/>
        </a:defRPr>
      </a:lvl1pPr>
      <a:lvl2pPr marL="742950" indent="-285750" algn="l" defTabSz="0" rtl="0" eaLnBrk="0" fontAlgn="base" hangingPunct="0">
        <a:spcBef>
          <a:spcPct val="20000"/>
        </a:spcBef>
        <a:spcAft>
          <a:spcPct val="0"/>
        </a:spcAft>
        <a:buFont typeface="Arial" charset="0"/>
        <a:buChar char="–"/>
        <a:defRPr sz="2800">
          <a:solidFill>
            <a:schemeClr val="tx1"/>
          </a:solidFill>
          <a:latin typeface="+mn-lt"/>
          <a:cs typeface="+mn-cs"/>
          <a:sym typeface="Arial" charset="0"/>
        </a:defRPr>
      </a:lvl2pPr>
      <a:lvl3pPr marL="1143000" indent="-228600" algn="l" defTabSz="0" rtl="0" eaLnBrk="0" fontAlgn="base" hangingPunct="0">
        <a:spcBef>
          <a:spcPct val="20000"/>
        </a:spcBef>
        <a:spcAft>
          <a:spcPct val="0"/>
        </a:spcAft>
        <a:buFont typeface="Arial" charset="0"/>
        <a:buChar char="•"/>
        <a:defRPr sz="2400">
          <a:solidFill>
            <a:schemeClr val="tx1"/>
          </a:solidFill>
          <a:latin typeface="+mn-lt"/>
          <a:cs typeface="+mn-cs"/>
          <a:sym typeface="Arial" charset="0"/>
        </a:defRPr>
      </a:lvl3pPr>
      <a:lvl4pPr marL="1600200" indent="-228600" algn="l" defTabSz="0" rtl="0" eaLnBrk="0" fontAlgn="base" hangingPunct="0">
        <a:spcBef>
          <a:spcPct val="20000"/>
        </a:spcBef>
        <a:spcAft>
          <a:spcPct val="0"/>
        </a:spcAft>
        <a:buFont typeface="Arial" charset="0"/>
        <a:buChar char="–"/>
        <a:defRPr sz="2000">
          <a:solidFill>
            <a:schemeClr val="tx1"/>
          </a:solidFill>
          <a:latin typeface="+mn-lt"/>
          <a:cs typeface="+mn-cs"/>
          <a:sym typeface="Arial" charset="0"/>
        </a:defRPr>
      </a:lvl4pPr>
      <a:lvl5pPr marL="2057400" indent="-228600" algn="l" defTabSz="0" rtl="0" eaLnBrk="0" fontAlgn="base" hangingPunct="0">
        <a:spcBef>
          <a:spcPct val="20000"/>
        </a:spcBef>
        <a:spcAft>
          <a:spcPct val="0"/>
        </a:spcAft>
        <a:buFont typeface="Arial" charset="0"/>
        <a:buChar char="»"/>
        <a:defRPr sz="2000">
          <a:solidFill>
            <a:schemeClr val="tx1"/>
          </a:solidFill>
          <a:latin typeface="+mn-lt"/>
          <a:cs typeface="+mn-cs"/>
          <a:sym typeface="Arial" charset="0"/>
        </a:defRPr>
      </a:lvl5pPr>
      <a:lvl6pPr marL="25146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6pPr>
      <a:lvl7pPr marL="29718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7pPr>
      <a:lvl8pPr marL="34290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8pPr>
      <a:lvl9pPr marL="38862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docs.oracle.com/javase/7/docs/api/java/net/URL.html"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docs.oracle.com/javase/7/docs/api/java/net/URLConnection.html"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docs.oracle.com/javase/7/docs/api/java/net/HttpURLConnection.html"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docs.oracle.com/javase/7/docs/api/java/net/Socket.html"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docs.oracle.com/javase/7/docs/api/java/net/ServerSocket.html"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hyperlink" Target="http://docs.oracle.com/javase/7/docs/api/java/net/DatagramSocket.html" TargetMode="External"/><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hyperlink" Target="http://docs.oracle.com/javase/7/docs/api/java/net/DatagramSocket.html" TargetMode="External"/><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a:t>
            </a:r>
            <a:r>
              <a:rPr lang="en-US" altLang="zh-CN" dirty="0" smtClean="0"/>
              <a:t>16</a:t>
            </a:r>
            <a:r>
              <a:rPr lang="zh-CN" altLang="en-US" dirty="0" smtClean="0"/>
              <a:t>章  网络编程</a:t>
            </a:r>
            <a:endParaRPr lang="zh-CN" altLang="en-US" dirty="0"/>
          </a:p>
        </p:txBody>
      </p:sp>
      <p:sp>
        <p:nvSpPr>
          <p:cNvPr id="3" name="副标题 2"/>
          <p:cNvSpPr>
            <a:spLocks noGrp="1"/>
          </p:cNvSpPr>
          <p:nvPr>
            <p:ph type="subTitle"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网络编程简介：</a:t>
            </a:r>
            <a:r>
              <a:rPr lang="en-US" altLang="zh-CN" smtClean="0"/>
              <a:t>C/S</a:t>
            </a:r>
            <a:r>
              <a:rPr lang="zh-CN" altLang="en-US" smtClean="0"/>
              <a:t>模式应用程序</a:t>
            </a:r>
            <a:endParaRPr lang="zh-CN" altLang="en-US" dirty="0" smtClean="0"/>
          </a:p>
        </p:txBody>
      </p:sp>
      <p:sp>
        <p:nvSpPr>
          <p:cNvPr id="8195" name="内容占位符 2"/>
          <p:cNvSpPr>
            <a:spLocks noGrp="1"/>
          </p:cNvSpPr>
          <p:nvPr>
            <p:ph idx="1"/>
          </p:nvPr>
        </p:nvSpPr>
        <p:spPr>
          <a:xfrm>
            <a:off x="609600" y="1160749"/>
            <a:ext cx="11175032" cy="4965415"/>
          </a:xfrm>
        </p:spPr>
        <p:txBody>
          <a:bodyPr/>
          <a:lstStyle/>
          <a:p>
            <a:pPr>
              <a:lnSpc>
                <a:spcPct val="150000"/>
              </a:lnSpc>
            </a:pPr>
            <a:r>
              <a:rPr lang="zh-CN" altLang="en-US" dirty="0" smtClean="0"/>
              <a:t>在网络编程中，</a:t>
            </a:r>
            <a:r>
              <a:rPr lang="en-US" altLang="zh-CN" dirty="0" smtClean="0"/>
              <a:t>C/S</a:t>
            </a:r>
            <a:r>
              <a:rPr lang="zh-CN" altLang="en-US" dirty="0" smtClean="0"/>
              <a:t>模式应用程序的开发，需要同时开发客户端应用程序和服务器端应用程序。</a:t>
            </a:r>
            <a:endParaRPr lang="en-US" altLang="zh-CN" dirty="0" smtClean="0"/>
          </a:p>
          <a:p>
            <a:pPr lvl="1">
              <a:lnSpc>
                <a:spcPct val="150000"/>
              </a:lnSpc>
            </a:pPr>
            <a:r>
              <a:rPr lang="zh-CN" altLang="en-US" dirty="0" smtClean="0"/>
              <a:t>服务器端应用程序开发步骤：</a:t>
            </a:r>
            <a:endParaRPr lang="en-US" altLang="zh-CN" dirty="0" smtClean="0"/>
          </a:p>
          <a:p>
            <a:pPr lvl="2">
              <a:lnSpc>
                <a:spcPct val="150000"/>
              </a:lnSpc>
            </a:pPr>
            <a:r>
              <a:rPr lang="zh-CN" altLang="en-US" dirty="0" smtClean="0"/>
              <a:t>服务器端监听特定端口。</a:t>
            </a:r>
            <a:endParaRPr lang="en-US" altLang="zh-CN" dirty="0" smtClean="0"/>
          </a:p>
          <a:p>
            <a:pPr lvl="2">
              <a:lnSpc>
                <a:spcPct val="150000"/>
              </a:lnSpc>
            </a:pPr>
            <a:r>
              <a:rPr lang="zh-CN" altLang="en-US" dirty="0" smtClean="0"/>
              <a:t>服务器端接收客户端连接。</a:t>
            </a:r>
            <a:endParaRPr lang="en-US" altLang="zh-CN" dirty="0" smtClean="0"/>
          </a:p>
          <a:p>
            <a:pPr lvl="2">
              <a:lnSpc>
                <a:spcPct val="150000"/>
              </a:lnSpc>
            </a:pPr>
            <a:r>
              <a:rPr lang="zh-CN" altLang="en-US" dirty="0" smtClean="0"/>
              <a:t>服务器端接收客户端请求数据，解析并处理请求数据；服务器端封装响应数据，发送给客户端端。</a:t>
            </a:r>
            <a:endParaRPr lang="en-US" altLang="zh-CN" dirty="0" smtClean="0"/>
          </a:p>
          <a:p>
            <a:pPr lvl="2">
              <a:lnSpc>
                <a:spcPct val="150000"/>
              </a:lnSpc>
            </a:pPr>
            <a:r>
              <a:rPr lang="zh-CN" altLang="en-US" dirty="0" smtClean="0"/>
              <a:t>服务器端关闭网络连接。</a:t>
            </a:r>
            <a:endParaRPr lang="en-US" altLang="zh-CN" dirty="0" smtClean="0"/>
          </a:p>
        </p:txBody>
      </p:sp>
    </p:spTree>
    <p:extLst>
      <p:ext uri="{BB962C8B-B14F-4D97-AF65-F5344CB8AC3E}">
        <p14:creationId xmlns:p14="http://schemas.microsoft.com/office/powerpoint/2010/main" val="3394296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fade">
                                      <p:cBhvr>
                                        <p:cTn id="7" dur="1000"/>
                                        <p:tgtEl>
                                          <p:spTgt spid="8195">
                                            <p:txEl>
                                              <p:pRg st="1" end="1"/>
                                            </p:txEl>
                                          </p:spTgt>
                                        </p:tgtEl>
                                      </p:cBhvr>
                                    </p:animEffect>
                                    <p:anim calcmode="lin" valueType="num">
                                      <p:cBhvr>
                                        <p:cTn id="8"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195">
                                            <p:txEl>
                                              <p:pRg st="2" end="2"/>
                                            </p:txEl>
                                          </p:spTgt>
                                        </p:tgtEl>
                                        <p:attrNameLst>
                                          <p:attrName>style.visibility</p:attrName>
                                        </p:attrNameLst>
                                      </p:cBhvr>
                                      <p:to>
                                        <p:strVal val="visible"/>
                                      </p:to>
                                    </p:set>
                                    <p:animEffect transition="in" filter="fade">
                                      <p:cBhvr>
                                        <p:cTn id="14" dur="1000"/>
                                        <p:tgtEl>
                                          <p:spTgt spid="8195">
                                            <p:txEl>
                                              <p:pRg st="2" end="2"/>
                                            </p:txEl>
                                          </p:spTgt>
                                        </p:tgtEl>
                                      </p:cBhvr>
                                    </p:animEffect>
                                    <p:anim calcmode="lin" valueType="num">
                                      <p:cBhvr>
                                        <p:cTn id="15"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8195">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animEffect transition="in" filter="fade">
                                      <p:cBhvr>
                                        <p:cTn id="19" dur="1000"/>
                                        <p:tgtEl>
                                          <p:spTgt spid="8195">
                                            <p:txEl>
                                              <p:pRg st="3" end="3"/>
                                            </p:txEl>
                                          </p:spTgt>
                                        </p:tgtEl>
                                      </p:cBhvr>
                                    </p:animEffect>
                                    <p:anim calcmode="lin" valueType="num">
                                      <p:cBhvr>
                                        <p:cTn id="20" dur="1000" fill="hold"/>
                                        <p:tgtEl>
                                          <p:spTgt spid="8195">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8195">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8195">
                                            <p:txEl>
                                              <p:pRg st="4" end="4"/>
                                            </p:txEl>
                                          </p:spTgt>
                                        </p:tgtEl>
                                        <p:attrNameLst>
                                          <p:attrName>style.visibility</p:attrName>
                                        </p:attrNameLst>
                                      </p:cBhvr>
                                      <p:to>
                                        <p:strVal val="visible"/>
                                      </p:to>
                                    </p:set>
                                    <p:animEffect transition="in" filter="fade">
                                      <p:cBhvr>
                                        <p:cTn id="24" dur="1000"/>
                                        <p:tgtEl>
                                          <p:spTgt spid="8195">
                                            <p:txEl>
                                              <p:pRg st="4" end="4"/>
                                            </p:txEl>
                                          </p:spTgt>
                                        </p:tgtEl>
                                      </p:cBhvr>
                                    </p:animEffect>
                                    <p:anim calcmode="lin" valueType="num">
                                      <p:cBhvr>
                                        <p:cTn id="25" dur="1000" fill="hold"/>
                                        <p:tgtEl>
                                          <p:spTgt spid="8195">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8195">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8195">
                                            <p:txEl>
                                              <p:pRg st="5" end="5"/>
                                            </p:txEl>
                                          </p:spTgt>
                                        </p:tgtEl>
                                        <p:attrNameLst>
                                          <p:attrName>style.visibility</p:attrName>
                                        </p:attrNameLst>
                                      </p:cBhvr>
                                      <p:to>
                                        <p:strVal val="visible"/>
                                      </p:to>
                                    </p:set>
                                    <p:animEffect transition="in" filter="fade">
                                      <p:cBhvr>
                                        <p:cTn id="29" dur="1000"/>
                                        <p:tgtEl>
                                          <p:spTgt spid="8195">
                                            <p:txEl>
                                              <p:pRg st="5" end="5"/>
                                            </p:txEl>
                                          </p:spTgt>
                                        </p:tgtEl>
                                      </p:cBhvr>
                                    </p:animEffect>
                                    <p:anim calcmode="lin" valueType="num">
                                      <p:cBhvr>
                                        <p:cTn id="30" dur="1000" fill="hold"/>
                                        <p:tgtEl>
                                          <p:spTgt spid="8195">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819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网络编程简介：</a:t>
            </a:r>
            <a:r>
              <a:rPr lang="en-US" altLang="zh-CN" smtClean="0"/>
              <a:t>B/S</a:t>
            </a:r>
            <a:r>
              <a:rPr lang="zh-CN" altLang="en-US" smtClean="0"/>
              <a:t>模式应用程序</a:t>
            </a:r>
            <a:endParaRPr lang="zh-CN" altLang="en-US" dirty="0" smtClean="0"/>
          </a:p>
        </p:txBody>
      </p:sp>
      <p:sp>
        <p:nvSpPr>
          <p:cNvPr id="8195" name="内容占位符 2"/>
          <p:cNvSpPr>
            <a:spLocks noGrp="1"/>
          </p:cNvSpPr>
          <p:nvPr>
            <p:ph idx="1"/>
          </p:nvPr>
        </p:nvSpPr>
        <p:spPr>
          <a:xfrm>
            <a:off x="609600" y="1160749"/>
            <a:ext cx="10972800" cy="4965415"/>
          </a:xfrm>
        </p:spPr>
        <p:txBody>
          <a:bodyPr/>
          <a:lstStyle/>
          <a:p>
            <a:pPr>
              <a:lnSpc>
                <a:spcPct val="150000"/>
              </a:lnSpc>
            </a:pPr>
            <a:r>
              <a:rPr lang="en-US" altLang="zh-CN" dirty="0" smtClean="0"/>
              <a:t>B/S</a:t>
            </a:r>
            <a:r>
              <a:rPr lang="zh-CN" altLang="en-US" dirty="0" smtClean="0"/>
              <a:t>模式应用程序的开发，由于客户端统一使用浏览器访问，只需要开发服务器端应用程序即可。</a:t>
            </a:r>
            <a:endParaRPr lang="en-US" altLang="zh-CN" dirty="0" smtClean="0"/>
          </a:p>
          <a:p>
            <a:pPr lvl="1">
              <a:lnSpc>
                <a:spcPct val="150000"/>
              </a:lnSpc>
            </a:pPr>
            <a:r>
              <a:rPr lang="zh-CN" altLang="en-US" dirty="0" smtClean="0"/>
              <a:t>由于客户端使用浏览器访问，服务器端应用程序本质上属于</a:t>
            </a:r>
            <a:r>
              <a:rPr lang="en-US" altLang="zh-CN" dirty="0" smtClean="0"/>
              <a:t>Web</a:t>
            </a:r>
            <a:r>
              <a:rPr lang="zh-CN" altLang="en-US" dirty="0" smtClean="0"/>
              <a:t>应用程序；浏览器和服务器通信协议采用</a:t>
            </a:r>
            <a:r>
              <a:rPr lang="en-US" altLang="zh-CN" dirty="0" smtClean="0"/>
              <a:t>HTTP</a:t>
            </a:r>
            <a:r>
              <a:rPr lang="zh-CN" altLang="en-US" dirty="0" smtClean="0"/>
              <a:t>协议。</a:t>
            </a:r>
            <a:endParaRPr lang="en-US" altLang="zh-CN" dirty="0" smtClean="0"/>
          </a:p>
          <a:p>
            <a:pPr lvl="1">
              <a:lnSpc>
                <a:spcPct val="150000"/>
              </a:lnSpc>
            </a:pPr>
            <a:r>
              <a:rPr lang="en-US" altLang="zh-CN" dirty="0" smtClean="0"/>
              <a:t>Web</a:t>
            </a:r>
            <a:r>
              <a:rPr lang="zh-CN" altLang="en-US" dirty="0" smtClean="0"/>
              <a:t>应用程序的开发过程在后续课程中详细介绍，在此不再赘述。</a:t>
            </a:r>
            <a:endParaRPr lang="en-US" altLang="zh-CN" dirty="0" smtClean="0"/>
          </a:p>
        </p:txBody>
      </p:sp>
    </p:spTree>
    <p:extLst>
      <p:ext uri="{BB962C8B-B14F-4D97-AF65-F5344CB8AC3E}">
        <p14:creationId xmlns:p14="http://schemas.microsoft.com/office/powerpoint/2010/main" val="37424623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Java</a:t>
            </a:r>
            <a:r>
              <a:rPr lang="zh-CN" altLang="en-US" smtClean="0"/>
              <a:t>网络编程核心类</a:t>
            </a:r>
            <a:endParaRPr lang="zh-CN" altLang="en-US" dirty="0" smtClean="0"/>
          </a:p>
        </p:txBody>
      </p:sp>
      <p:sp>
        <p:nvSpPr>
          <p:cNvPr id="8195" name="内容占位符 2"/>
          <p:cNvSpPr>
            <a:spLocks noGrp="1"/>
          </p:cNvSpPr>
          <p:nvPr>
            <p:ph idx="1"/>
          </p:nvPr>
        </p:nvSpPr>
        <p:spPr/>
        <p:txBody>
          <a:bodyPr/>
          <a:lstStyle/>
          <a:p>
            <a:pPr>
              <a:lnSpc>
                <a:spcPct val="150000"/>
              </a:lnSpc>
            </a:pPr>
            <a:r>
              <a:rPr lang="en-US" altLang="zh-CN" dirty="0" smtClean="0"/>
              <a:t>Java</a:t>
            </a:r>
            <a:r>
              <a:rPr lang="zh-CN" altLang="en-US" dirty="0" smtClean="0"/>
              <a:t>语言中，实现网络编程需要使用两个核心类包。</a:t>
            </a:r>
            <a:endParaRPr lang="en-US" altLang="zh-CN" dirty="0" smtClean="0"/>
          </a:p>
          <a:p>
            <a:pPr lvl="1">
              <a:lnSpc>
                <a:spcPct val="150000"/>
              </a:lnSpc>
            </a:pPr>
            <a:r>
              <a:rPr lang="en-US" altLang="zh-CN" dirty="0" smtClean="0"/>
              <a:t>java.net.*</a:t>
            </a:r>
            <a:r>
              <a:rPr lang="zh-CN" altLang="en-US" dirty="0" smtClean="0"/>
              <a:t>：网络类包，涵盖常用网络操作类。</a:t>
            </a:r>
            <a:endParaRPr lang="en-US" altLang="zh-CN" dirty="0" smtClean="0"/>
          </a:p>
          <a:p>
            <a:pPr lvl="1">
              <a:lnSpc>
                <a:spcPct val="150000"/>
              </a:lnSpc>
            </a:pPr>
            <a:r>
              <a:rPr lang="en-US" altLang="zh-CN" dirty="0" smtClean="0"/>
              <a:t>java.io.*</a:t>
            </a:r>
            <a:r>
              <a:rPr lang="zh-CN" altLang="en-US" dirty="0" smtClean="0"/>
              <a:t>：数据消息传输包，在网络双方进行数据传递需要使用该包中的类。</a:t>
            </a:r>
            <a:endParaRPr lang="en-US" altLang="zh-CN" dirty="0" smtClean="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9455" y="2852936"/>
            <a:ext cx="9533307" cy="4005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2471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URL</a:t>
            </a:r>
            <a:r>
              <a:rPr lang="zh-CN" altLang="en-US" smtClean="0"/>
              <a:t>及应用</a:t>
            </a:r>
            <a:endParaRPr lang="zh-CN" altLang="en-US" dirty="0" smtClean="0"/>
          </a:p>
        </p:txBody>
      </p:sp>
      <p:sp>
        <p:nvSpPr>
          <p:cNvPr id="8195" name="内容占位符 2"/>
          <p:cNvSpPr>
            <a:spLocks noGrp="1"/>
          </p:cNvSpPr>
          <p:nvPr>
            <p:ph idx="1"/>
          </p:nvPr>
        </p:nvSpPr>
        <p:spPr/>
        <p:txBody>
          <a:bodyPr/>
          <a:lstStyle/>
          <a:p>
            <a:pPr>
              <a:lnSpc>
                <a:spcPct val="150000"/>
              </a:lnSpc>
            </a:pPr>
            <a:r>
              <a:rPr lang="zh-CN" altLang="en-US" dirty="0" smtClean="0"/>
              <a:t>使用</a:t>
            </a:r>
            <a:r>
              <a:rPr lang="en-US" altLang="zh-CN" dirty="0" smtClean="0"/>
              <a:t>Socket</a:t>
            </a:r>
            <a:r>
              <a:rPr lang="zh-CN" altLang="en-US" dirty="0" smtClean="0"/>
              <a:t>进行网络编程，从网络传输层角度进行分析，适用于绝大多数网络连接方式；但是需要开发人员熟练掌握网络传输、网络协议等基础知识，开发难度较大。</a:t>
            </a:r>
            <a:endParaRPr lang="en-US" altLang="zh-CN" dirty="0" smtClean="0"/>
          </a:p>
          <a:p>
            <a:pPr>
              <a:lnSpc>
                <a:spcPct val="150000"/>
              </a:lnSpc>
            </a:pPr>
            <a:r>
              <a:rPr lang="zh-CN" altLang="en-US" dirty="0" smtClean="0"/>
              <a:t>在</a:t>
            </a:r>
            <a:r>
              <a:rPr lang="en-US" altLang="zh-CN" dirty="0" smtClean="0"/>
              <a:t>Java</a:t>
            </a:r>
            <a:r>
              <a:rPr lang="zh-CN" altLang="en-US" dirty="0" smtClean="0"/>
              <a:t>语言中，提供了一组</a:t>
            </a:r>
            <a:r>
              <a:rPr lang="en-US" altLang="zh-CN" dirty="0" smtClean="0"/>
              <a:t>URL</a:t>
            </a:r>
            <a:r>
              <a:rPr lang="zh-CN" altLang="en-US" dirty="0" smtClean="0"/>
              <a:t>处理类，封装了</a:t>
            </a:r>
            <a:r>
              <a:rPr lang="en-US" altLang="zh-CN" dirty="0" smtClean="0"/>
              <a:t>Socket</a:t>
            </a:r>
            <a:r>
              <a:rPr lang="zh-CN" altLang="en-US" dirty="0" smtClean="0"/>
              <a:t>编程技术的实现细节，用来方便开发人员进行网络连接、网络数据传输等常用的网络任务。</a:t>
            </a:r>
            <a:endParaRPr lang="en-US" altLang="zh-CN" dirty="0" smtClean="0"/>
          </a:p>
          <a:p>
            <a:pPr lvl="1">
              <a:lnSpc>
                <a:spcPct val="150000"/>
              </a:lnSpc>
            </a:pPr>
            <a:r>
              <a:rPr lang="zh-CN" altLang="en-US" dirty="0" smtClean="0"/>
              <a:t>直接使用</a:t>
            </a:r>
            <a:r>
              <a:rPr lang="en-US" altLang="zh-CN" dirty="0" smtClean="0"/>
              <a:t>URL</a:t>
            </a:r>
            <a:r>
              <a:rPr lang="zh-CN" altLang="en-US" dirty="0" smtClean="0"/>
              <a:t>类，可以方便地处理各种常见协议的网络连接。</a:t>
            </a:r>
            <a:endParaRPr lang="en-US" altLang="zh-CN" dirty="0" smtClean="0"/>
          </a:p>
          <a:p>
            <a:pPr lvl="1">
              <a:lnSpc>
                <a:spcPct val="150000"/>
              </a:lnSpc>
            </a:pPr>
            <a:r>
              <a:rPr lang="zh-CN" altLang="en-US" dirty="0" smtClean="0"/>
              <a:t>使用</a:t>
            </a:r>
            <a:r>
              <a:rPr lang="en-US" altLang="zh-CN" dirty="0" smtClean="0"/>
              <a:t>URL</a:t>
            </a:r>
            <a:r>
              <a:rPr lang="zh-CN" altLang="en-US" dirty="0" smtClean="0"/>
              <a:t>类进行网络连接，相当于直接进行远程输入</a:t>
            </a:r>
            <a:r>
              <a:rPr lang="en-US" altLang="zh-CN" dirty="0" smtClean="0"/>
              <a:t>/</a:t>
            </a:r>
            <a:r>
              <a:rPr lang="zh-CN" altLang="en-US" dirty="0" smtClean="0"/>
              <a:t>输出流操作，只需开发人员熟练掌握常用</a:t>
            </a:r>
            <a:r>
              <a:rPr lang="en-US" altLang="zh-CN" dirty="0" smtClean="0"/>
              <a:t>IO</a:t>
            </a:r>
            <a:r>
              <a:rPr lang="zh-CN" altLang="en-US" dirty="0" smtClean="0"/>
              <a:t>操作即可，大大降低开发难度。</a:t>
            </a:r>
            <a:endParaRPr lang="en-US" altLang="zh-CN" dirty="0" smtClean="0"/>
          </a:p>
          <a:p>
            <a:pPr lvl="1">
              <a:lnSpc>
                <a:spcPct val="150000"/>
              </a:lnSpc>
            </a:pPr>
            <a:endParaRPr lang="en-US" altLang="zh-CN" dirty="0"/>
          </a:p>
        </p:txBody>
      </p:sp>
    </p:spTree>
    <p:extLst>
      <p:ext uri="{BB962C8B-B14F-4D97-AF65-F5344CB8AC3E}">
        <p14:creationId xmlns:p14="http://schemas.microsoft.com/office/powerpoint/2010/main" val="1778947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fade">
                                      <p:cBhvr>
                                        <p:cTn id="7" dur="1000"/>
                                        <p:tgtEl>
                                          <p:spTgt spid="8195">
                                            <p:txEl>
                                              <p:pRg st="1" end="1"/>
                                            </p:txEl>
                                          </p:spTgt>
                                        </p:tgtEl>
                                      </p:cBhvr>
                                    </p:animEffect>
                                    <p:anim calcmode="lin" valueType="num">
                                      <p:cBhvr>
                                        <p:cTn id="8"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195">
                                            <p:txEl>
                                              <p:pRg st="2" end="2"/>
                                            </p:txEl>
                                          </p:spTgt>
                                        </p:tgtEl>
                                        <p:attrNameLst>
                                          <p:attrName>style.visibility</p:attrName>
                                        </p:attrNameLst>
                                      </p:cBhvr>
                                      <p:to>
                                        <p:strVal val="visible"/>
                                      </p:to>
                                    </p:set>
                                    <p:animEffect transition="in" filter="fade">
                                      <p:cBhvr>
                                        <p:cTn id="14" dur="1000"/>
                                        <p:tgtEl>
                                          <p:spTgt spid="8195">
                                            <p:txEl>
                                              <p:pRg st="2" end="2"/>
                                            </p:txEl>
                                          </p:spTgt>
                                        </p:tgtEl>
                                      </p:cBhvr>
                                    </p:animEffect>
                                    <p:anim calcmode="lin" valueType="num">
                                      <p:cBhvr>
                                        <p:cTn id="15"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8195">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animEffect transition="in" filter="fade">
                                      <p:cBhvr>
                                        <p:cTn id="19" dur="1000"/>
                                        <p:tgtEl>
                                          <p:spTgt spid="8195">
                                            <p:txEl>
                                              <p:pRg st="3" end="3"/>
                                            </p:txEl>
                                          </p:spTgt>
                                        </p:tgtEl>
                                      </p:cBhvr>
                                    </p:animEffect>
                                    <p:anim calcmode="lin" valueType="num">
                                      <p:cBhvr>
                                        <p:cTn id="20" dur="1000" fill="hold"/>
                                        <p:tgtEl>
                                          <p:spTgt spid="8195">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819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URL</a:t>
            </a:r>
            <a:r>
              <a:rPr lang="zh-CN" altLang="en-US" smtClean="0"/>
              <a:t>网络编程核心操作类</a:t>
            </a:r>
            <a:endParaRPr lang="zh-CN" altLang="en-US" dirty="0" smtClean="0"/>
          </a:p>
        </p:txBody>
      </p:sp>
      <p:sp>
        <p:nvSpPr>
          <p:cNvPr id="8195" name="内容占位符 2"/>
          <p:cNvSpPr>
            <a:spLocks noGrp="1"/>
          </p:cNvSpPr>
          <p:nvPr>
            <p:ph idx="1"/>
          </p:nvPr>
        </p:nvSpPr>
        <p:spPr>
          <a:xfrm>
            <a:off x="609600" y="1160749"/>
            <a:ext cx="10972800" cy="4965415"/>
          </a:xfrm>
        </p:spPr>
        <p:txBody>
          <a:bodyPr/>
          <a:lstStyle/>
          <a:p>
            <a:pPr>
              <a:lnSpc>
                <a:spcPct val="150000"/>
              </a:lnSpc>
            </a:pPr>
            <a:r>
              <a:rPr lang="en-US" altLang="zh-CN" dirty="0" smtClean="0"/>
              <a:t>URL</a:t>
            </a:r>
            <a:r>
              <a:rPr lang="zh-CN" altLang="en-US" dirty="0" smtClean="0"/>
              <a:t>类：统一资源定位符，指向互联网“资源”的指针。</a:t>
            </a:r>
            <a:endParaRPr lang="en-US" altLang="zh-CN" dirty="0" smtClean="0"/>
          </a:p>
          <a:p>
            <a:pPr lvl="1">
              <a:lnSpc>
                <a:spcPct val="150000"/>
              </a:lnSpc>
            </a:pPr>
            <a:r>
              <a:rPr lang="zh-CN" altLang="en-US" dirty="0" smtClean="0"/>
              <a:t>常用构造方法：</a:t>
            </a:r>
            <a:endParaRPr lang="en-US" altLang="zh-CN" dirty="0" smtClean="0"/>
          </a:p>
          <a:p>
            <a:pPr lvl="2">
              <a:lnSpc>
                <a:spcPct val="150000"/>
              </a:lnSpc>
            </a:pPr>
            <a:r>
              <a:rPr lang="en-US" altLang="zh-CN" dirty="0" smtClean="0"/>
              <a:t>URL(String </a:t>
            </a:r>
            <a:r>
              <a:rPr lang="en-US" altLang="zh-CN" dirty="0" err="1" smtClean="0"/>
              <a:t>url</a:t>
            </a:r>
            <a:r>
              <a:rPr lang="en-US" altLang="zh-CN" dirty="0" smtClean="0"/>
              <a:t>); 	// </a:t>
            </a:r>
            <a:r>
              <a:rPr lang="zh-CN" altLang="en-US" dirty="0" smtClean="0"/>
              <a:t>通过给定字符串建立</a:t>
            </a:r>
            <a:r>
              <a:rPr lang="en-US" altLang="zh-CN" dirty="0" smtClean="0"/>
              <a:t>URL</a:t>
            </a:r>
            <a:r>
              <a:rPr lang="zh-CN" altLang="en-US" dirty="0" smtClean="0"/>
              <a:t>对象</a:t>
            </a:r>
            <a:endParaRPr lang="en-US" altLang="zh-CN" dirty="0" smtClean="0"/>
          </a:p>
          <a:p>
            <a:pPr lvl="1">
              <a:lnSpc>
                <a:spcPct val="150000"/>
              </a:lnSpc>
            </a:pPr>
            <a:r>
              <a:rPr lang="zh-CN" altLang="en-US" dirty="0" smtClean="0"/>
              <a:t>常用方法：</a:t>
            </a:r>
            <a:endParaRPr lang="en-US" altLang="zh-CN" dirty="0" smtClean="0"/>
          </a:p>
          <a:p>
            <a:pPr lvl="2">
              <a:lnSpc>
                <a:spcPct val="150000"/>
              </a:lnSpc>
            </a:pPr>
            <a:r>
              <a:rPr lang="en-US" altLang="zh-CN" dirty="0" err="1" smtClean="0"/>
              <a:t>InputStream</a:t>
            </a:r>
            <a:r>
              <a:rPr lang="en-US" altLang="zh-CN" dirty="0" smtClean="0"/>
              <a:t>  </a:t>
            </a:r>
            <a:r>
              <a:rPr lang="en-US" altLang="zh-CN" dirty="0" err="1" smtClean="0"/>
              <a:t>openStream</a:t>
            </a:r>
            <a:r>
              <a:rPr lang="en-US" altLang="zh-CN" dirty="0" smtClean="0"/>
              <a:t>();	// </a:t>
            </a:r>
            <a:r>
              <a:rPr lang="zh-CN" altLang="en-US" dirty="0" smtClean="0"/>
              <a:t>打开当前</a:t>
            </a:r>
            <a:r>
              <a:rPr lang="en-US" altLang="zh-CN" dirty="0" smtClean="0"/>
              <a:t>URL</a:t>
            </a:r>
            <a:r>
              <a:rPr lang="zh-CN" altLang="en-US" dirty="0" smtClean="0"/>
              <a:t>连接的输入流</a:t>
            </a:r>
            <a:endParaRPr lang="en-US" altLang="zh-CN" dirty="0" smtClean="0"/>
          </a:p>
          <a:p>
            <a:pPr lvl="2">
              <a:lnSpc>
                <a:spcPct val="150000"/>
              </a:lnSpc>
            </a:pPr>
            <a:r>
              <a:rPr lang="en-US" altLang="zh-CN" dirty="0" err="1" smtClean="0"/>
              <a:t>URLConnection</a:t>
            </a:r>
            <a:r>
              <a:rPr lang="en-US" altLang="zh-CN" dirty="0" smtClean="0"/>
              <a:t>  </a:t>
            </a:r>
            <a:r>
              <a:rPr lang="en-US" altLang="zh-CN" dirty="0" err="1" smtClean="0"/>
              <a:t>openConnection</a:t>
            </a:r>
            <a:r>
              <a:rPr lang="en-US" altLang="zh-CN" dirty="0" smtClean="0"/>
              <a:t>(); 	// </a:t>
            </a:r>
            <a:r>
              <a:rPr lang="zh-CN" altLang="en-US" dirty="0" smtClean="0"/>
              <a:t>建立</a:t>
            </a:r>
            <a:r>
              <a:rPr lang="en-US" altLang="zh-CN" dirty="0" smtClean="0"/>
              <a:t>URL</a:t>
            </a:r>
            <a:r>
              <a:rPr lang="zh-CN" altLang="en-US" dirty="0" smtClean="0"/>
              <a:t>网络连接</a:t>
            </a:r>
            <a:endParaRPr lang="en-US" altLang="zh-CN" dirty="0" smtClean="0"/>
          </a:p>
          <a:p>
            <a:pPr lvl="1">
              <a:lnSpc>
                <a:spcPct val="150000"/>
              </a:lnSpc>
            </a:pPr>
            <a:r>
              <a:rPr lang="zh-CN" altLang="en-US" dirty="0" smtClean="0"/>
              <a:t>详细请查看：</a:t>
            </a:r>
            <a:r>
              <a:rPr lang="en-US" altLang="zh-CN" dirty="0" smtClean="0">
                <a:hlinkClick r:id="rId3"/>
              </a:rPr>
              <a:t>http://docs.oracle.com/javase/7/docs/api/java/net/URL.html</a:t>
            </a:r>
            <a:endParaRPr lang="en-US" altLang="zh-CN" dirty="0" smtClean="0"/>
          </a:p>
        </p:txBody>
      </p:sp>
    </p:spTree>
    <p:extLst>
      <p:ext uri="{BB962C8B-B14F-4D97-AF65-F5344CB8AC3E}">
        <p14:creationId xmlns:p14="http://schemas.microsoft.com/office/powerpoint/2010/main" val="2182998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3" end="3"/>
                                            </p:txEl>
                                          </p:spTgt>
                                        </p:tgtEl>
                                        <p:attrNameLst>
                                          <p:attrName>style.visibility</p:attrName>
                                        </p:attrNameLst>
                                      </p:cBhvr>
                                      <p:to>
                                        <p:strVal val="visible"/>
                                      </p:to>
                                    </p:set>
                                    <p:animEffect transition="in" filter="fade">
                                      <p:cBhvr>
                                        <p:cTn id="7" dur="1000"/>
                                        <p:tgtEl>
                                          <p:spTgt spid="8195">
                                            <p:txEl>
                                              <p:pRg st="3" end="3"/>
                                            </p:txEl>
                                          </p:spTgt>
                                        </p:tgtEl>
                                      </p:cBhvr>
                                    </p:animEffect>
                                    <p:anim calcmode="lin" valueType="num">
                                      <p:cBhvr>
                                        <p:cTn id="8" dur="1000" fill="hold"/>
                                        <p:tgtEl>
                                          <p:spTgt spid="8195">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195">
                                            <p:txEl>
                                              <p:pRg st="4" end="4"/>
                                            </p:txEl>
                                          </p:spTgt>
                                        </p:tgtEl>
                                        <p:attrNameLst>
                                          <p:attrName>style.visibility</p:attrName>
                                        </p:attrNameLst>
                                      </p:cBhvr>
                                      <p:to>
                                        <p:strVal val="visible"/>
                                      </p:to>
                                    </p:set>
                                    <p:animEffect transition="in" filter="fade">
                                      <p:cBhvr>
                                        <p:cTn id="12" dur="1000"/>
                                        <p:tgtEl>
                                          <p:spTgt spid="8195">
                                            <p:txEl>
                                              <p:pRg st="4" end="4"/>
                                            </p:txEl>
                                          </p:spTgt>
                                        </p:tgtEl>
                                      </p:cBhvr>
                                    </p:animEffect>
                                    <p:anim calcmode="lin" valueType="num">
                                      <p:cBhvr>
                                        <p:cTn id="13" dur="1000" fill="hold"/>
                                        <p:tgtEl>
                                          <p:spTgt spid="8195">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8195">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195">
                                            <p:txEl>
                                              <p:pRg st="5" end="5"/>
                                            </p:txEl>
                                          </p:spTgt>
                                        </p:tgtEl>
                                        <p:attrNameLst>
                                          <p:attrName>style.visibility</p:attrName>
                                        </p:attrNameLst>
                                      </p:cBhvr>
                                      <p:to>
                                        <p:strVal val="visible"/>
                                      </p:to>
                                    </p:set>
                                    <p:animEffect transition="in" filter="fade">
                                      <p:cBhvr>
                                        <p:cTn id="17" dur="1000"/>
                                        <p:tgtEl>
                                          <p:spTgt spid="8195">
                                            <p:txEl>
                                              <p:pRg st="5" end="5"/>
                                            </p:txEl>
                                          </p:spTgt>
                                        </p:tgtEl>
                                      </p:cBhvr>
                                    </p:animEffect>
                                    <p:anim calcmode="lin" valueType="num">
                                      <p:cBhvr>
                                        <p:cTn id="18" dur="1000" fill="hold"/>
                                        <p:tgtEl>
                                          <p:spTgt spid="8195">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819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8195">
                                            <p:txEl>
                                              <p:pRg st="6" end="6"/>
                                            </p:txEl>
                                          </p:spTgt>
                                        </p:tgtEl>
                                        <p:attrNameLst>
                                          <p:attrName>style.visibility</p:attrName>
                                        </p:attrNameLst>
                                      </p:cBhvr>
                                      <p:to>
                                        <p:strVal val="visible"/>
                                      </p:to>
                                    </p:set>
                                    <p:animEffect transition="in" filter="fade">
                                      <p:cBhvr>
                                        <p:cTn id="24" dur="1000"/>
                                        <p:tgtEl>
                                          <p:spTgt spid="8195">
                                            <p:txEl>
                                              <p:pRg st="6" end="6"/>
                                            </p:txEl>
                                          </p:spTgt>
                                        </p:tgtEl>
                                      </p:cBhvr>
                                    </p:animEffect>
                                    <p:anim calcmode="lin" valueType="num">
                                      <p:cBhvr>
                                        <p:cTn id="25" dur="1000" fill="hold"/>
                                        <p:tgtEl>
                                          <p:spTgt spid="8195">
                                            <p:txEl>
                                              <p:pRg st="6" end="6"/>
                                            </p:txEl>
                                          </p:spTgt>
                                        </p:tgtEl>
                                        <p:attrNameLst>
                                          <p:attrName>ppt_x</p:attrName>
                                        </p:attrNameLst>
                                      </p:cBhvr>
                                      <p:tavLst>
                                        <p:tav tm="0">
                                          <p:val>
                                            <p:strVal val="#ppt_x"/>
                                          </p:val>
                                        </p:tav>
                                        <p:tav tm="100000">
                                          <p:val>
                                            <p:strVal val="#ppt_x"/>
                                          </p:val>
                                        </p:tav>
                                      </p:tavLst>
                                    </p:anim>
                                    <p:anim calcmode="lin" valueType="num">
                                      <p:cBhvr>
                                        <p:cTn id="26" dur="1000" fill="hold"/>
                                        <p:tgtEl>
                                          <p:spTgt spid="819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URL</a:t>
            </a:r>
            <a:r>
              <a:rPr lang="zh-CN" altLang="en-US" smtClean="0"/>
              <a:t>网络编程核心操作类</a:t>
            </a:r>
            <a:endParaRPr lang="zh-CN" altLang="en-US" dirty="0" smtClean="0"/>
          </a:p>
        </p:txBody>
      </p:sp>
      <p:sp>
        <p:nvSpPr>
          <p:cNvPr id="8195" name="内容占位符 2"/>
          <p:cNvSpPr>
            <a:spLocks noGrp="1"/>
          </p:cNvSpPr>
          <p:nvPr>
            <p:ph idx="1"/>
          </p:nvPr>
        </p:nvSpPr>
        <p:spPr>
          <a:xfrm>
            <a:off x="609600" y="1160749"/>
            <a:ext cx="9734872" cy="4965415"/>
          </a:xfrm>
        </p:spPr>
        <p:txBody>
          <a:bodyPr/>
          <a:lstStyle/>
          <a:p>
            <a:r>
              <a:rPr lang="en-US" altLang="zh-CN" dirty="0" smtClean="0"/>
              <a:t>URL</a:t>
            </a:r>
            <a:r>
              <a:rPr lang="zh-CN" altLang="en-US" dirty="0" smtClean="0"/>
              <a:t>类：</a:t>
            </a:r>
            <a:endParaRPr lang="en-US" altLang="zh-CN" dirty="0" smtClean="0"/>
          </a:p>
        </p:txBody>
      </p:sp>
      <p:sp>
        <p:nvSpPr>
          <p:cNvPr id="4" name="Rectangle 4"/>
          <p:cNvSpPr>
            <a:spLocks noChangeArrowheads="1"/>
          </p:cNvSpPr>
          <p:nvPr/>
        </p:nvSpPr>
        <p:spPr bwMode="auto">
          <a:xfrm>
            <a:off x="839416" y="1916832"/>
            <a:ext cx="10068995" cy="3816424"/>
          </a:xfrm>
          <a:prstGeom prst="rect">
            <a:avLst/>
          </a:prstGeom>
          <a:solidFill>
            <a:srgbClr val="FFCC99"/>
          </a:solidFill>
          <a:ln>
            <a:solidFill>
              <a:schemeClr val="bg1"/>
            </a:solidFill>
            <a:miter lim="800000"/>
            <a:headEnd/>
            <a:tailEnd/>
          </a:ln>
        </p:spPr>
        <p:txBody>
          <a:bodyPr wrap="none"/>
          <a:lstStyle/>
          <a:p>
            <a:pPr eaLnBrk="0" hangingPunct="0">
              <a:spcBef>
                <a:spcPct val="20000"/>
              </a:spcBef>
            </a:pPr>
            <a:r>
              <a:rPr lang="en-US" altLang="zh-CN" kern="0" dirty="0">
                <a:solidFill>
                  <a:schemeClr val="tx1"/>
                </a:solidFill>
                <a:latin typeface="微软雅黑" pitchFamily="34" charset="-122"/>
                <a:ea typeface="宋体" pitchFamily="2" charset="-122"/>
              </a:rPr>
              <a:t>URL </a:t>
            </a:r>
            <a:r>
              <a:rPr lang="en-US" altLang="zh-CN" kern="0" dirty="0" err="1">
                <a:solidFill>
                  <a:schemeClr val="tx1"/>
                </a:solidFill>
                <a:latin typeface="微软雅黑" pitchFamily="34" charset="-122"/>
                <a:ea typeface="宋体" pitchFamily="2" charset="-122"/>
              </a:rPr>
              <a:t>myURL</a:t>
            </a:r>
            <a:r>
              <a:rPr lang="en-US" altLang="zh-CN" kern="0" dirty="0">
                <a:solidFill>
                  <a:schemeClr val="tx1"/>
                </a:solidFill>
                <a:latin typeface="微软雅黑" pitchFamily="34" charset="-122"/>
                <a:ea typeface="宋体" pitchFamily="2" charset="-122"/>
              </a:rPr>
              <a:t> = new URL("http://java.sun.com</a:t>
            </a:r>
            <a:r>
              <a:rPr lang="en-US" altLang="zh-CN" kern="0" dirty="0" smtClean="0">
                <a:solidFill>
                  <a:schemeClr val="tx1"/>
                </a:solidFill>
                <a:latin typeface="微软雅黑" pitchFamily="34" charset="-122"/>
                <a:ea typeface="宋体" pitchFamily="2" charset="-122"/>
              </a:rPr>
              <a:t>");</a:t>
            </a:r>
          </a:p>
          <a:p>
            <a:pPr eaLnBrk="0" hangingPunct="0">
              <a:spcBef>
                <a:spcPct val="20000"/>
              </a:spcBef>
            </a:pPr>
            <a:endParaRPr lang="en-US" altLang="zh-CN" kern="0" dirty="0" smtClean="0">
              <a:solidFill>
                <a:schemeClr val="tx1"/>
              </a:solidFill>
              <a:latin typeface="微软雅黑" pitchFamily="34" charset="-122"/>
              <a:ea typeface="宋体" pitchFamily="2" charset="-122"/>
            </a:endParaRPr>
          </a:p>
          <a:p>
            <a:pPr eaLnBrk="0" hangingPunct="0">
              <a:spcBef>
                <a:spcPct val="20000"/>
              </a:spcBef>
            </a:pPr>
            <a:r>
              <a:rPr lang="en-US" altLang="zh-CN" kern="0" dirty="0" smtClean="0">
                <a:solidFill>
                  <a:schemeClr val="tx1"/>
                </a:solidFill>
                <a:latin typeface="微软雅黑" pitchFamily="34" charset="-122"/>
                <a:ea typeface="宋体" pitchFamily="2" charset="-122"/>
              </a:rPr>
              <a:t>String </a:t>
            </a:r>
            <a:r>
              <a:rPr lang="en-US" altLang="zh-CN" kern="0" dirty="0" err="1">
                <a:solidFill>
                  <a:schemeClr val="tx1"/>
                </a:solidFill>
                <a:latin typeface="微软雅黑" pitchFamily="34" charset="-122"/>
                <a:ea typeface="宋体" pitchFamily="2" charset="-122"/>
              </a:rPr>
              <a:t>protocal</a:t>
            </a:r>
            <a:r>
              <a:rPr lang="en-US" altLang="zh-CN" kern="0" dirty="0">
                <a:solidFill>
                  <a:schemeClr val="tx1"/>
                </a:solidFill>
                <a:latin typeface="微软雅黑" pitchFamily="34" charset="-122"/>
                <a:ea typeface="宋体" pitchFamily="2" charset="-122"/>
              </a:rPr>
              <a:t> = </a:t>
            </a:r>
            <a:r>
              <a:rPr lang="en-US" altLang="zh-CN" kern="0" dirty="0" err="1">
                <a:solidFill>
                  <a:schemeClr val="tx1"/>
                </a:solidFill>
                <a:latin typeface="微软雅黑" pitchFamily="34" charset="-122"/>
                <a:ea typeface="宋体" pitchFamily="2" charset="-122"/>
              </a:rPr>
              <a:t>myURL.getProtocol</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a:solidFill>
                  <a:schemeClr val="tx1"/>
                </a:solidFill>
                <a:latin typeface="微软雅黑" pitchFamily="34" charset="-122"/>
                <a:ea typeface="宋体" pitchFamily="2" charset="-122"/>
              </a:rPr>
              <a:t>String host = </a:t>
            </a:r>
            <a:r>
              <a:rPr lang="en-US" altLang="zh-CN" kern="0" dirty="0" err="1">
                <a:solidFill>
                  <a:schemeClr val="tx1"/>
                </a:solidFill>
                <a:latin typeface="微软雅黑" pitchFamily="34" charset="-122"/>
                <a:ea typeface="宋体" pitchFamily="2" charset="-122"/>
              </a:rPr>
              <a:t>myURL.getHost</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a:solidFill>
                  <a:schemeClr val="tx1"/>
                </a:solidFill>
                <a:latin typeface="微软雅黑" pitchFamily="34" charset="-122"/>
                <a:ea typeface="宋体" pitchFamily="2" charset="-122"/>
              </a:rPr>
              <a:t>String file = </a:t>
            </a:r>
            <a:r>
              <a:rPr lang="en-US" altLang="zh-CN" kern="0" dirty="0" err="1">
                <a:solidFill>
                  <a:schemeClr val="tx1"/>
                </a:solidFill>
                <a:latin typeface="微软雅黑" pitchFamily="34" charset="-122"/>
                <a:ea typeface="宋体" pitchFamily="2" charset="-122"/>
              </a:rPr>
              <a:t>myURL.getFile</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err="1">
                <a:solidFill>
                  <a:schemeClr val="tx1"/>
                </a:solidFill>
                <a:latin typeface="微软雅黑" pitchFamily="34" charset="-122"/>
                <a:ea typeface="宋体" pitchFamily="2" charset="-122"/>
              </a:rPr>
              <a:t>int</a:t>
            </a:r>
            <a:r>
              <a:rPr lang="en-US" altLang="zh-CN" kern="0" dirty="0">
                <a:solidFill>
                  <a:schemeClr val="tx1"/>
                </a:solidFill>
                <a:latin typeface="微软雅黑" pitchFamily="34" charset="-122"/>
                <a:ea typeface="宋体" pitchFamily="2" charset="-122"/>
              </a:rPr>
              <a:t> port = </a:t>
            </a:r>
            <a:r>
              <a:rPr lang="en-US" altLang="zh-CN" kern="0" dirty="0" err="1">
                <a:solidFill>
                  <a:schemeClr val="tx1"/>
                </a:solidFill>
                <a:latin typeface="微软雅黑" pitchFamily="34" charset="-122"/>
                <a:ea typeface="宋体" pitchFamily="2" charset="-122"/>
              </a:rPr>
              <a:t>myURL.getPort</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a:solidFill>
                  <a:schemeClr val="tx1"/>
                </a:solidFill>
                <a:latin typeface="微软雅黑" pitchFamily="34" charset="-122"/>
                <a:ea typeface="宋体" pitchFamily="2" charset="-122"/>
              </a:rPr>
              <a:t>String ref = </a:t>
            </a:r>
            <a:r>
              <a:rPr lang="en-US" altLang="zh-CN" kern="0" dirty="0" err="1">
                <a:solidFill>
                  <a:schemeClr val="tx1"/>
                </a:solidFill>
                <a:latin typeface="微软雅黑" pitchFamily="34" charset="-122"/>
                <a:ea typeface="宋体" pitchFamily="2" charset="-122"/>
              </a:rPr>
              <a:t>myURL.getRef</a:t>
            </a:r>
            <a:r>
              <a:rPr lang="en-US" altLang="zh-CN" kern="0" dirty="0" smtClean="0">
                <a:solidFill>
                  <a:schemeClr val="tx1"/>
                </a:solidFill>
                <a:latin typeface="微软雅黑" pitchFamily="34" charset="-122"/>
                <a:ea typeface="宋体" pitchFamily="2" charset="-122"/>
              </a:rPr>
              <a:t>();</a:t>
            </a:r>
          </a:p>
          <a:p>
            <a:pPr eaLnBrk="0" hangingPunct="0">
              <a:spcBef>
                <a:spcPct val="20000"/>
              </a:spcBef>
            </a:pPr>
            <a:endParaRPr lang="en-US" altLang="zh-CN" kern="0" dirty="0" smtClean="0">
              <a:solidFill>
                <a:schemeClr val="tx1"/>
              </a:solidFill>
              <a:latin typeface="微软雅黑" pitchFamily="34" charset="-122"/>
              <a:ea typeface="宋体" pitchFamily="2" charset="-122"/>
            </a:endParaRPr>
          </a:p>
          <a:p>
            <a:pPr eaLnBrk="0" hangingPunct="0">
              <a:spcBef>
                <a:spcPct val="20000"/>
              </a:spcBef>
            </a:pPr>
            <a:r>
              <a:rPr lang="en-US" altLang="zh-CN" kern="0" dirty="0" err="1" smtClean="0">
                <a:solidFill>
                  <a:schemeClr val="tx1"/>
                </a:solidFill>
                <a:latin typeface="微软雅黑" pitchFamily="34" charset="-122"/>
                <a:ea typeface="宋体" pitchFamily="2" charset="-122"/>
              </a:rPr>
              <a:t>System.out.println</a:t>
            </a:r>
            <a:r>
              <a:rPr lang="en-US" altLang="zh-CN" kern="0" dirty="0" smtClean="0">
                <a:solidFill>
                  <a:schemeClr val="tx1"/>
                </a:solidFill>
                <a:latin typeface="微软雅黑" pitchFamily="34" charset="-122"/>
                <a:ea typeface="宋体" pitchFamily="2" charset="-122"/>
              </a:rPr>
              <a:t>(</a:t>
            </a:r>
            <a:r>
              <a:rPr lang="en-US" altLang="zh-CN" kern="0" dirty="0" err="1" smtClean="0">
                <a:solidFill>
                  <a:schemeClr val="tx1"/>
                </a:solidFill>
                <a:latin typeface="微软雅黑" pitchFamily="34" charset="-122"/>
                <a:ea typeface="宋体" pitchFamily="2" charset="-122"/>
              </a:rPr>
              <a:t>protocal</a:t>
            </a:r>
            <a:r>
              <a:rPr lang="en-US" altLang="zh-CN" kern="0" dirty="0" smtClean="0">
                <a:solidFill>
                  <a:schemeClr val="tx1"/>
                </a:solidFill>
                <a:latin typeface="微软雅黑" pitchFamily="34" charset="-122"/>
                <a:ea typeface="宋体" pitchFamily="2" charset="-122"/>
              </a:rPr>
              <a:t> </a:t>
            </a:r>
            <a:r>
              <a:rPr lang="en-US" altLang="zh-CN" kern="0" dirty="0">
                <a:solidFill>
                  <a:schemeClr val="tx1"/>
                </a:solidFill>
                <a:latin typeface="微软雅黑" pitchFamily="34" charset="-122"/>
                <a:ea typeface="宋体" pitchFamily="2" charset="-122"/>
              </a:rPr>
              <a:t>+ ", " + host + ", " + file + ", " + port + ", " + ref);</a:t>
            </a:r>
          </a:p>
        </p:txBody>
      </p:sp>
    </p:spTree>
    <p:extLst>
      <p:ext uri="{BB962C8B-B14F-4D97-AF65-F5344CB8AC3E}">
        <p14:creationId xmlns:p14="http://schemas.microsoft.com/office/powerpoint/2010/main" val="92287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dirty="0" smtClean="0"/>
              <a:t>URL</a:t>
            </a:r>
            <a:r>
              <a:rPr lang="zh-CN" altLang="en-US" dirty="0" smtClean="0"/>
              <a:t>网络编程核心操作类</a:t>
            </a:r>
          </a:p>
        </p:txBody>
      </p:sp>
      <p:sp>
        <p:nvSpPr>
          <p:cNvPr id="8195" name="内容占位符 2"/>
          <p:cNvSpPr>
            <a:spLocks noGrp="1"/>
          </p:cNvSpPr>
          <p:nvPr>
            <p:ph idx="1"/>
          </p:nvPr>
        </p:nvSpPr>
        <p:spPr>
          <a:xfrm>
            <a:off x="609600" y="1160749"/>
            <a:ext cx="10972800" cy="5508611"/>
          </a:xfrm>
        </p:spPr>
        <p:txBody>
          <a:bodyPr/>
          <a:lstStyle/>
          <a:p>
            <a:pPr>
              <a:lnSpc>
                <a:spcPct val="150000"/>
              </a:lnSpc>
            </a:pPr>
            <a:r>
              <a:rPr lang="en-US" altLang="zh-CN" dirty="0" err="1" smtClean="0"/>
              <a:t>URLConnection</a:t>
            </a:r>
            <a:r>
              <a:rPr lang="zh-CN" altLang="en-US" dirty="0" smtClean="0"/>
              <a:t>类：应用程序和 </a:t>
            </a:r>
            <a:r>
              <a:rPr lang="en-US" altLang="zh-CN" dirty="0" smtClean="0"/>
              <a:t>URL </a:t>
            </a:r>
            <a:r>
              <a:rPr lang="zh-CN" altLang="en-US" dirty="0" smtClean="0"/>
              <a:t>之间的通信链接，用于读取和写入此 </a:t>
            </a:r>
            <a:r>
              <a:rPr lang="en-US" altLang="zh-CN" dirty="0" smtClean="0"/>
              <a:t>URL </a:t>
            </a:r>
            <a:r>
              <a:rPr lang="zh-CN" altLang="en-US" dirty="0" smtClean="0"/>
              <a:t>引用的资源。</a:t>
            </a:r>
            <a:endParaRPr lang="en-US" altLang="zh-CN" dirty="0" smtClean="0"/>
          </a:p>
          <a:p>
            <a:pPr lvl="1">
              <a:lnSpc>
                <a:spcPct val="150000"/>
              </a:lnSpc>
            </a:pPr>
            <a:r>
              <a:rPr lang="zh-CN" altLang="en-US" dirty="0" smtClean="0"/>
              <a:t>对象建立方法：</a:t>
            </a:r>
            <a:endParaRPr lang="en-US" altLang="zh-CN" dirty="0" smtClean="0"/>
          </a:p>
          <a:p>
            <a:pPr lvl="2">
              <a:lnSpc>
                <a:spcPct val="150000"/>
              </a:lnSpc>
            </a:pPr>
            <a:r>
              <a:rPr lang="zh-CN" altLang="en-US" dirty="0" smtClean="0"/>
              <a:t>通过</a:t>
            </a:r>
            <a:r>
              <a:rPr lang="en-US" altLang="zh-CN" dirty="0" smtClean="0"/>
              <a:t>URL</a:t>
            </a:r>
            <a:r>
              <a:rPr lang="zh-CN" altLang="en-US" dirty="0" smtClean="0"/>
              <a:t>对象的</a:t>
            </a:r>
            <a:r>
              <a:rPr lang="en-US" altLang="zh-CN" dirty="0" err="1" smtClean="0"/>
              <a:t>openConnection</a:t>
            </a:r>
            <a:r>
              <a:rPr lang="en-US" altLang="zh-CN" dirty="0" smtClean="0"/>
              <a:t>()</a:t>
            </a:r>
            <a:r>
              <a:rPr lang="zh-CN" altLang="en-US" dirty="0" smtClean="0"/>
              <a:t>方法创建</a:t>
            </a:r>
            <a:endParaRPr lang="en-US" altLang="zh-CN" dirty="0" smtClean="0"/>
          </a:p>
          <a:p>
            <a:pPr lvl="2">
              <a:lnSpc>
                <a:spcPct val="150000"/>
              </a:lnSpc>
            </a:pPr>
            <a:r>
              <a:rPr lang="zh-CN" altLang="en-US" dirty="0" smtClean="0"/>
              <a:t>使用构造方法：</a:t>
            </a:r>
            <a:r>
              <a:rPr lang="en-US" altLang="zh-CN" dirty="0" err="1" smtClean="0"/>
              <a:t>URLConnection</a:t>
            </a:r>
            <a:r>
              <a:rPr lang="en-US" altLang="zh-CN" dirty="0" smtClean="0"/>
              <a:t>( URL  </a:t>
            </a:r>
            <a:r>
              <a:rPr lang="en-US" altLang="zh-CN" dirty="0" err="1" smtClean="0"/>
              <a:t>url</a:t>
            </a:r>
            <a:r>
              <a:rPr lang="en-US" altLang="zh-CN" dirty="0" smtClean="0"/>
              <a:t>);</a:t>
            </a:r>
          </a:p>
          <a:p>
            <a:pPr lvl="1">
              <a:lnSpc>
                <a:spcPct val="150000"/>
              </a:lnSpc>
            </a:pPr>
            <a:r>
              <a:rPr lang="zh-CN" altLang="en-US" dirty="0" smtClean="0"/>
              <a:t>常用方法：</a:t>
            </a:r>
            <a:endParaRPr lang="en-US" altLang="zh-CN" dirty="0" smtClean="0"/>
          </a:p>
          <a:p>
            <a:pPr lvl="2">
              <a:lnSpc>
                <a:spcPct val="150000"/>
              </a:lnSpc>
            </a:pPr>
            <a:r>
              <a:rPr lang="zh-CN" altLang="en-US" dirty="0" smtClean="0"/>
              <a:t>获得响应消息头类方法：</a:t>
            </a:r>
            <a:r>
              <a:rPr lang="en-US" altLang="zh-CN" dirty="0" err="1" smtClean="0"/>
              <a:t>getContentType</a:t>
            </a:r>
            <a:r>
              <a:rPr lang="en-US" altLang="zh-CN" dirty="0" smtClean="0"/>
              <a:t>()</a:t>
            </a:r>
            <a:r>
              <a:rPr lang="zh-CN" altLang="en-US" dirty="0" smtClean="0"/>
              <a:t>、</a:t>
            </a:r>
            <a:r>
              <a:rPr lang="en-US" altLang="zh-CN" dirty="0" err="1" smtClean="0"/>
              <a:t>getContentLength</a:t>
            </a:r>
            <a:r>
              <a:rPr lang="en-US" altLang="zh-CN" dirty="0" smtClean="0"/>
              <a:t>()</a:t>
            </a:r>
            <a:r>
              <a:rPr lang="zh-CN" altLang="en-US" dirty="0" smtClean="0"/>
              <a:t>、</a:t>
            </a:r>
            <a:r>
              <a:rPr lang="en-US" altLang="zh-CN" dirty="0" err="1" smtClean="0"/>
              <a:t>getContentEncoding</a:t>
            </a:r>
            <a:r>
              <a:rPr lang="en-US" altLang="zh-CN" dirty="0" smtClean="0"/>
              <a:t>()</a:t>
            </a:r>
            <a:r>
              <a:rPr lang="zh-CN" altLang="en-US" dirty="0" smtClean="0"/>
              <a:t>、</a:t>
            </a:r>
            <a:r>
              <a:rPr lang="en-US" altLang="zh-CN" dirty="0" smtClean="0"/>
              <a:t>……</a:t>
            </a:r>
          </a:p>
          <a:p>
            <a:pPr lvl="2">
              <a:lnSpc>
                <a:spcPct val="150000"/>
              </a:lnSpc>
            </a:pPr>
            <a:r>
              <a:rPr lang="zh-CN" altLang="en-US" dirty="0" smtClean="0"/>
              <a:t>获得响应消息主体：</a:t>
            </a:r>
            <a:r>
              <a:rPr lang="en-US" altLang="zh-CN" dirty="0" err="1" smtClean="0"/>
              <a:t>getContent</a:t>
            </a:r>
            <a:r>
              <a:rPr lang="en-US" altLang="zh-CN" dirty="0" smtClean="0"/>
              <a:t>()</a:t>
            </a:r>
          </a:p>
          <a:p>
            <a:pPr lvl="2">
              <a:lnSpc>
                <a:spcPct val="150000"/>
              </a:lnSpc>
            </a:pPr>
            <a:r>
              <a:rPr lang="zh-CN" altLang="en-US" dirty="0" smtClean="0"/>
              <a:t>获得当前连接输入</a:t>
            </a:r>
            <a:r>
              <a:rPr lang="en-US" altLang="zh-CN" dirty="0" smtClean="0"/>
              <a:t>/</a:t>
            </a:r>
            <a:r>
              <a:rPr lang="zh-CN" altLang="en-US" dirty="0" smtClean="0"/>
              <a:t>输出流对象：</a:t>
            </a:r>
            <a:r>
              <a:rPr lang="en-US" altLang="zh-CN" dirty="0" err="1" smtClean="0"/>
              <a:t>getInputStream</a:t>
            </a:r>
            <a:r>
              <a:rPr lang="en-US" altLang="zh-CN" dirty="0" smtClean="0"/>
              <a:t>()</a:t>
            </a:r>
            <a:r>
              <a:rPr lang="zh-CN" altLang="en-US" dirty="0" smtClean="0"/>
              <a:t>、</a:t>
            </a:r>
            <a:r>
              <a:rPr lang="en-US" altLang="zh-CN" dirty="0" err="1" smtClean="0"/>
              <a:t>getOutputStream</a:t>
            </a:r>
            <a:r>
              <a:rPr lang="en-US" altLang="zh-CN" dirty="0" smtClean="0"/>
              <a:t>()</a:t>
            </a:r>
          </a:p>
          <a:p>
            <a:pPr lvl="1">
              <a:lnSpc>
                <a:spcPct val="150000"/>
              </a:lnSpc>
            </a:pPr>
            <a:r>
              <a:rPr lang="zh-CN" altLang="en-US" dirty="0" smtClean="0"/>
              <a:t>具体查看：</a:t>
            </a:r>
            <a:r>
              <a:rPr lang="en-US" altLang="zh-CN" dirty="0" smtClean="0">
                <a:hlinkClick r:id="rId3"/>
              </a:rPr>
              <a:t>http://docs.oracle.com/javase/7/docs/api/java/net/URLConnection.html</a:t>
            </a:r>
            <a:endParaRPr lang="en-US" altLang="zh-CN" dirty="0" smtClean="0"/>
          </a:p>
        </p:txBody>
      </p:sp>
    </p:spTree>
    <p:extLst>
      <p:ext uri="{BB962C8B-B14F-4D97-AF65-F5344CB8AC3E}">
        <p14:creationId xmlns:p14="http://schemas.microsoft.com/office/powerpoint/2010/main" val="2256138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4" end="4"/>
                                            </p:txEl>
                                          </p:spTgt>
                                        </p:tgtEl>
                                        <p:attrNameLst>
                                          <p:attrName>style.visibility</p:attrName>
                                        </p:attrNameLst>
                                      </p:cBhvr>
                                      <p:to>
                                        <p:strVal val="visible"/>
                                      </p:to>
                                    </p:set>
                                    <p:animEffect transition="in" filter="fade">
                                      <p:cBhvr>
                                        <p:cTn id="7" dur="1000"/>
                                        <p:tgtEl>
                                          <p:spTgt spid="8195">
                                            <p:txEl>
                                              <p:pRg st="4" end="4"/>
                                            </p:txEl>
                                          </p:spTgt>
                                        </p:tgtEl>
                                      </p:cBhvr>
                                    </p:animEffect>
                                    <p:anim calcmode="lin" valueType="num">
                                      <p:cBhvr>
                                        <p:cTn id="8" dur="1000" fill="hold"/>
                                        <p:tgtEl>
                                          <p:spTgt spid="8195">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195">
                                            <p:txEl>
                                              <p:pRg st="5" end="5"/>
                                            </p:txEl>
                                          </p:spTgt>
                                        </p:tgtEl>
                                        <p:attrNameLst>
                                          <p:attrName>style.visibility</p:attrName>
                                        </p:attrNameLst>
                                      </p:cBhvr>
                                      <p:to>
                                        <p:strVal val="visible"/>
                                      </p:to>
                                    </p:set>
                                    <p:animEffect transition="in" filter="fade">
                                      <p:cBhvr>
                                        <p:cTn id="12" dur="1000"/>
                                        <p:tgtEl>
                                          <p:spTgt spid="8195">
                                            <p:txEl>
                                              <p:pRg st="5" end="5"/>
                                            </p:txEl>
                                          </p:spTgt>
                                        </p:tgtEl>
                                      </p:cBhvr>
                                    </p:animEffect>
                                    <p:anim calcmode="lin" valueType="num">
                                      <p:cBhvr>
                                        <p:cTn id="13" dur="1000" fill="hold"/>
                                        <p:tgtEl>
                                          <p:spTgt spid="8195">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8195">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195">
                                            <p:txEl>
                                              <p:pRg st="6" end="6"/>
                                            </p:txEl>
                                          </p:spTgt>
                                        </p:tgtEl>
                                        <p:attrNameLst>
                                          <p:attrName>style.visibility</p:attrName>
                                        </p:attrNameLst>
                                      </p:cBhvr>
                                      <p:to>
                                        <p:strVal val="visible"/>
                                      </p:to>
                                    </p:set>
                                    <p:animEffect transition="in" filter="fade">
                                      <p:cBhvr>
                                        <p:cTn id="17" dur="1000"/>
                                        <p:tgtEl>
                                          <p:spTgt spid="8195">
                                            <p:txEl>
                                              <p:pRg st="6" end="6"/>
                                            </p:txEl>
                                          </p:spTgt>
                                        </p:tgtEl>
                                      </p:cBhvr>
                                    </p:animEffect>
                                    <p:anim calcmode="lin" valueType="num">
                                      <p:cBhvr>
                                        <p:cTn id="18" dur="1000" fill="hold"/>
                                        <p:tgtEl>
                                          <p:spTgt spid="8195">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8195">
                                            <p:txEl>
                                              <p:pRg st="6" end="6"/>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195">
                                            <p:txEl>
                                              <p:pRg st="7" end="7"/>
                                            </p:txEl>
                                          </p:spTgt>
                                        </p:tgtEl>
                                        <p:attrNameLst>
                                          <p:attrName>style.visibility</p:attrName>
                                        </p:attrNameLst>
                                      </p:cBhvr>
                                      <p:to>
                                        <p:strVal val="visible"/>
                                      </p:to>
                                    </p:set>
                                    <p:animEffect transition="in" filter="fade">
                                      <p:cBhvr>
                                        <p:cTn id="22" dur="1000"/>
                                        <p:tgtEl>
                                          <p:spTgt spid="8195">
                                            <p:txEl>
                                              <p:pRg st="7" end="7"/>
                                            </p:txEl>
                                          </p:spTgt>
                                        </p:tgtEl>
                                      </p:cBhvr>
                                    </p:animEffect>
                                    <p:anim calcmode="lin" valueType="num">
                                      <p:cBhvr>
                                        <p:cTn id="23" dur="1000" fill="hold"/>
                                        <p:tgtEl>
                                          <p:spTgt spid="8195">
                                            <p:txEl>
                                              <p:pRg st="7" end="7"/>
                                            </p:txEl>
                                          </p:spTgt>
                                        </p:tgtEl>
                                        <p:attrNameLst>
                                          <p:attrName>ppt_x</p:attrName>
                                        </p:attrNameLst>
                                      </p:cBhvr>
                                      <p:tavLst>
                                        <p:tav tm="0">
                                          <p:val>
                                            <p:strVal val="#ppt_x"/>
                                          </p:val>
                                        </p:tav>
                                        <p:tav tm="100000">
                                          <p:val>
                                            <p:strVal val="#ppt_x"/>
                                          </p:val>
                                        </p:tav>
                                      </p:tavLst>
                                    </p:anim>
                                    <p:anim calcmode="lin" valueType="num">
                                      <p:cBhvr>
                                        <p:cTn id="24" dur="1000" fill="hold"/>
                                        <p:tgtEl>
                                          <p:spTgt spid="819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8195">
                                            <p:txEl>
                                              <p:pRg st="8" end="8"/>
                                            </p:txEl>
                                          </p:spTgt>
                                        </p:tgtEl>
                                        <p:attrNameLst>
                                          <p:attrName>style.visibility</p:attrName>
                                        </p:attrNameLst>
                                      </p:cBhvr>
                                      <p:to>
                                        <p:strVal val="visible"/>
                                      </p:to>
                                    </p:set>
                                    <p:animEffect transition="in" filter="fade">
                                      <p:cBhvr>
                                        <p:cTn id="29" dur="1000"/>
                                        <p:tgtEl>
                                          <p:spTgt spid="8195">
                                            <p:txEl>
                                              <p:pRg st="8" end="8"/>
                                            </p:txEl>
                                          </p:spTgt>
                                        </p:tgtEl>
                                      </p:cBhvr>
                                    </p:animEffect>
                                    <p:anim calcmode="lin" valueType="num">
                                      <p:cBhvr>
                                        <p:cTn id="30" dur="1000" fill="hold"/>
                                        <p:tgtEl>
                                          <p:spTgt spid="8195">
                                            <p:txEl>
                                              <p:pRg st="8" end="8"/>
                                            </p:txEl>
                                          </p:spTgt>
                                        </p:tgtEl>
                                        <p:attrNameLst>
                                          <p:attrName>ppt_x</p:attrName>
                                        </p:attrNameLst>
                                      </p:cBhvr>
                                      <p:tavLst>
                                        <p:tav tm="0">
                                          <p:val>
                                            <p:strVal val="#ppt_x"/>
                                          </p:val>
                                        </p:tav>
                                        <p:tav tm="100000">
                                          <p:val>
                                            <p:strVal val="#ppt_x"/>
                                          </p:val>
                                        </p:tav>
                                      </p:tavLst>
                                    </p:anim>
                                    <p:anim calcmode="lin" valueType="num">
                                      <p:cBhvr>
                                        <p:cTn id="31" dur="1000" fill="hold"/>
                                        <p:tgtEl>
                                          <p:spTgt spid="8195">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dirty="0" smtClean="0"/>
              <a:t>URL</a:t>
            </a:r>
            <a:r>
              <a:rPr lang="zh-CN" altLang="en-US" dirty="0" smtClean="0"/>
              <a:t>网络编程核心操作类</a:t>
            </a:r>
          </a:p>
        </p:txBody>
      </p:sp>
      <p:sp>
        <p:nvSpPr>
          <p:cNvPr id="8195" name="内容占位符 2"/>
          <p:cNvSpPr>
            <a:spLocks noGrp="1"/>
          </p:cNvSpPr>
          <p:nvPr>
            <p:ph idx="1"/>
          </p:nvPr>
        </p:nvSpPr>
        <p:spPr>
          <a:xfrm>
            <a:off x="609600" y="1160749"/>
            <a:ext cx="9734872" cy="4965415"/>
          </a:xfrm>
        </p:spPr>
        <p:txBody>
          <a:bodyPr/>
          <a:lstStyle/>
          <a:p>
            <a:pPr>
              <a:lnSpc>
                <a:spcPct val="150000"/>
              </a:lnSpc>
            </a:pPr>
            <a:r>
              <a:rPr lang="en-US" altLang="zh-CN" dirty="0" err="1"/>
              <a:t>URLConnection</a:t>
            </a:r>
            <a:r>
              <a:rPr lang="zh-CN" altLang="en-US" dirty="0" smtClean="0"/>
              <a:t>类：</a:t>
            </a:r>
            <a:endParaRPr lang="en-US" altLang="zh-CN" dirty="0" smtClean="0"/>
          </a:p>
        </p:txBody>
      </p:sp>
      <p:sp>
        <p:nvSpPr>
          <p:cNvPr id="4" name="Rectangle 4"/>
          <p:cNvSpPr>
            <a:spLocks noChangeArrowheads="1"/>
          </p:cNvSpPr>
          <p:nvPr/>
        </p:nvSpPr>
        <p:spPr bwMode="auto">
          <a:xfrm>
            <a:off x="4007768" y="908720"/>
            <a:ext cx="7992888" cy="5949280"/>
          </a:xfrm>
          <a:prstGeom prst="rect">
            <a:avLst/>
          </a:prstGeom>
          <a:solidFill>
            <a:srgbClr val="FFCC99"/>
          </a:solidFill>
          <a:ln>
            <a:solidFill>
              <a:schemeClr val="bg1"/>
            </a:solidFill>
            <a:miter lim="800000"/>
            <a:headEnd/>
            <a:tailEnd/>
          </a:ln>
        </p:spPr>
        <p:txBody>
          <a:bodyPr wrap="none"/>
          <a:lstStyle/>
          <a:p>
            <a:pPr eaLnBrk="0" hangingPunct="0">
              <a:spcBef>
                <a:spcPct val="20000"/>
              </a:spcBef>
            </a:pPr>
            <a:r>
              <a:rPr lang="en-US" altLang="zh-CN" kern="0" dirty="0" err="1">
                <a:solidFill>
                  <a:schemeClr val="tx1"/>
                </a:solidFill>
                <a:latin typeface="微软雅黑" pitchFamily="34" charset="-122"/>
                <a:ea typeface="宋体" pitchFamily="2" charset="-122"/>
              </a:rPr>
              <a:t>url</a:t>
            </a:r>
            <a:r>
              <a:rPr lang="en-US" altLang="zh-CN" kern="0" dirty="0">
                <a:solidFill>
                  <a:schemeClr val="tx1"/>
                </a:solidFill>
                <a:latin typeface="微软雅黑" pitchFamily="34" charset="-122"/>
                <a:ea typeface="宋体" pitchFamily="2" charset="-122"/>
              </a:rPr>
              <a:t> = new URL("http://");</a:t>
            </a:r>
          </a:p>
          <a:p>
            <a:pPr eaLnBrk="0" hangingPunct="0">
              <a:spcBef>
                <a:spcPct val="20000"/>
              </a:spcBef>
            </a:pP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打开连接</a:t>
            </a:r>
          </a:p>
          <a:p>
            <a:pPr eaLnBrk="0" hangingPunct="0">
              <a:spcBef>
                <a:spcPct val="20000"/>
              </a:spcBef>
            </a:pPr>
            <a:r>
              <a:rPr lang="en-US" altLang="zh-CN" kern="0" dirty="0" err="1">
                <a:solidFill>
                  <a:schemeClr val="tx1"/>
                </a:solidFill>
                <a:latin typeface="微软雅黑" pitchFamily="34" charset="-122"/>
                <a:ea typeface="宋体" pitchFamily="2" charset="-122"/>
              </a:rPr>
              <a:t>URLConnection</a:t>
            </a:r>
            <a:r>
              <a:rPr lang="en-US" altLang="zh-CN" kern="0" dirty="0">
                <a:solidFill>
                  <a:schemeClr val="tx1"/>
                </a:solidFill>
                <a:latin typeface="微软雅黑" pitchFamily="34" charset="-122"/>
                <a:ea typeface="宋体" pitchFamily="2" charset="-122"/>
              </a:rPr>
              <a:t> conn = </a:t>
            </a:r>
            <a:r>
              <a:rPr lang="en-US" altLang="zh-CN" kern="0" dirty="0" err="1">
                <a:solidFill>
                  <a:schemeClr val="tx1"/>
                </a:solidFill>
                <a:latin typeface="微软雅黑" pitchFamily="34" charset="-122"/>
                <a:ea typeface="宋体" pitchFamily="2" charset="-122"/>
              </a:rPr>
              <a:t>url.openConnection</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得到输入流</a:t>
            </a:r>
          </a:p>
          <a:p>
            <a:pPr eaLnBrk="0" hangingPunct="0">
              <a:spcBef>
                <a:spcPct val="20000"/>
              </a:spcBef>
            </a:pPr>
            <a:r>
              <a:rPr lang="en-US" altLang="zh-CN" kern="0" dirty="0" err="1">
                <a:solidFill>
                  <a:schemeClr val="tx1"/>
                </a:solidFill>
                <a:latin typeface="微软雅黑" pitchFamily="34" charset="-122"/>
                <a:ea typeface="宋体" pitchFamily="2" charset="-122"/>
              </a:rPr>
              <a:t>InputStream</a:t>
            </a:r>
            <a:r>
              <a:rPr lang="en-US" altLang="zh-CN" kern="0" dirty="0">
                <a:solidFill>
                  <a:schemeClr val="tx1"/>
                </a:solidFill>
                <a:latin typeface="微软雅黑" pitchFamily="34" charset="-122"/>
                <a:ea typeface="宋体" pitchFamily="2" charset="-122"/>
              </a:rPr>
              <a:t> is = </a:t>
            </a:r>
            <a:r>
              <a:rPr lang="en-US" altLang="zh-CN" kern="0" dirty="0" err="1">
                <a:solidFill>
                  <a:schemeClr val="tx1"/>
                </a:solidFill>
                <a:latin typeface="微软雅黑" pitchFamily="34" charset="-122"/>
                <a:ea typeface="宋体" pitchFamily="2" charset="-122"/>
              </a:rPr>
              <a:t>conn.getInputStream</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关于</a:t>
            </a:r>
            <a:r>
              <a:rPr lang="en-US" altLang="zh-CN" kern="0" dirty="0">
                <a:solidFill>
                  <a:schemeClr val="tx1"/>
                </a:solidFill>
                <a:latin typeface="微软雅黑" pitchFamily="34" charset="-122"/>
                <a:ea typeface="宋体" pitchFamily="2" charset="-122"/>
              </a:rPr>
              <a:t>IO</a:t>
            </a:r>
            <a:r>
              <a:rPr lang="zh-CN" altLang="en-US" kern="0" dirty="0">
                <a:solidFill>
                  <a:schemeClr val="tx1"/>
                </a:solidFill>
                <a:latin typeface="微软雅黑" pitchFamily="34" charset="-122"/>
                <a:ea typeface="宋体" pitchFamily="2" charset="-122"/>
              </a:rPr>
              <a:t>流的用法和写法一定要熟悉</a:t>
            </a:r>
          </a:p>
          <a:p>
            <a:pPr eaLnBrk="0" hangingPunct="0">
              <a:spcBef>
                <a:spcPct val="20000"/>
              </a:spcBef>
            </a:pPr>
            <a:r>
              <a:rPr lang="en-US" altLang="zh-CN" kern="0" dirty="0" err="1">
                <a:solidFill>
                  <a:schemeClr val="tx1"/>
                </a:solidFill>
                <a:latin typeface="微软雅黑" pitchFamily="34" charset="-122"/>
                <a:ea typeface="宋体" pitchFamily="2" charset="-122"/>
              </a:rPr>
              <a:t>OutputStream</a:t>
            </a:r>
            <a:r>
              <a:rPr lang="en-US" altLang="zh-CN" kern="0" dirty="0">
                <a:solidFill>
                  <a:schemeClr val="tx1"/>
                </a:solidFill>
                <a:latin typeface="微软雅黑" pitchFamily="34" charset="-122"/>
                <a:ea typeface="宋体" pitchFamily="2" charset="-122"/>
              </a:rPr>
              <a:t> </a:t>
            </a:r>
            <a:r>
              <a:rPr lang="en-US" altLang="zh-CN" kern="0" dirty="0" err="1">
                <a:solidFill>
                  <a:schemeClr val="tx1"/>
                </a:solidFill>
                <a:latin typeface="微软雅黑" pitchFamily="34" charset="-122"/>
                <a:ea typeface="宋体" pitchFamily="2" charset="-122"/>
              </a:rPr>
              <a:t>os</a:t>
            </a:r>
            <a:r>
              <a:rPr lang="en-US" altLang="zh-CN" kern="0" dirty="0">
                <a:solidFill>
                  <a:schemeClr val="tx1"/>
                </a:solidFill>
                <a:latin typeface="微软雅黑" pitchFamily="34" charset="-122"/>
                <a:ea typeface="宋体" pitchFamily="2" charset="-122"/>
              </a:rPr>
              <a:t> = new </a:t>
            </a:r>
            <a:r>
              <a:rPr lang="en-US" altLang="zh-CN" kern="0" dirty="0" err="1">
                <a:solidFill>
                  <a:schemeClr val="tx1"/>
                </a:solidFill>
                <a:latin typeface="微软雅黑" pitchFamily="34" charset="-122"/>
                <a:ea typeface="宋体" pitchFamily="2" charset="-122"/>
              </a:rPr>
              <a:t>FileOutputStream</a:t>
            </a:r>
            <a:r>
              <a:rPr lang="en-US" altLang="zh-CN" kern="0" dirty="0">
                <a:solidFill>
                  <a:schemeClr val="tx1"/>
                </a:solidFill>
                <a:latin typeface="微软雅黑" pitchFamily="34" charset="-122"/>
                <a:ea typeface="宋体" pitchFamily="2" charset="-122"/>
              </a:rPr>
              <a:t>("d:\\baidu.png");</a:t>
            </a:r>
          </a:p>
          <a:p>
            <a:pPr eaLnBrk="0" hangingPunct="0">
              <a:spcBef>
                <a:spcPct val="20000"/>
              </a:spcBef>
            </a:pPr>
            <a:endParaRPr lang="zh-CN" altLang="en-US" kern="0" dirty="0">
              <a:solidFill>
                <a:schemeClr val="tx1"/>
              </a:solidFill>
              <a:latin typeface="微软雅黑" pitchFamily="34" charset="-122"/>
              <a:ea typeface="宋体" pitchFamily="2" charset="-122"/>
            </a:endParaRPr>
          </a:p>
          <a:p>
            <a:pPr eaLnBrk="0" hangingPunct="0">
              <a:spcBef>
                <a:spcPct val="20000"/>
              </a:spcBef>
            </a:pPr>
            <a:r>
              <a:rPr lang="en-US" altLang="zh-CN" kern="0" dirty="0">
                <a:solidFill>
                  <a:schemeClr val="tx1"/>
                </a:solidFill>
                <a:latin typeface="微软雅黑" pitchFamily="34" charset="-122"/>
                <a:ea typeface="宋体" pitchFamily="2" charset="-122"/>
              </a:rPr>
              <a:t>byte[] buffer = new byte[2048];</a:t>
            </a:r>
          </a:p>
          <a:p>
            <a:pPr eaLnBrk="0" hangingPunct="0">
              <a:spcBef>
                <a:spcPct val="20000"/>
              </a:spcBef>
            </a:pPr>
            <a:r>
              <a:rPr lang="en-US" altLang="zh-CN" kern="0" dirty="0" err="1">
                <a:solidFill>
                  <a:schemeClr val="tx1"/>
                </a:solidFill>
                <a:latin typeface="微软雅黑" pitchFamily="34" charset="-122"/>
                <a:ea typeface="宋体" pitchFamily="2" charset="-122"/>
              </a:rPr>
              <a:t>int</a:t>
            </a:r>
            <a:r>
              <a:rPr lang="en-US" altLang="zh-CN" kern="0" dirty="0">
                <a:solidFill>
                  <a:schemeClr val="tx1"/>
                </a:solidFill>
                <a:latin typeface="微软雅黑" pitchFamily="34" charset="-122"/>
                <a:ea typeface="宋体" pitchFamily="2" charset="-122"/>
              </a:rPr>
              <a:t> length = 0;</a:t>
            </a:r>
          </a:p>
          <a:p>
            <a:pPr eaLnBrk="0" hangingPunct="0">
              <a:spcBef>
                <a:spcPct val="20000"/>
              </a:spcBef>
            </a:pPr>
            <a:endParaRPr lang="zh-CN" altLang="en-US" kern="0" dirty="0">
              <a:solidFill>
                <a:schemeClr val="tx1"/>
              </a:solidFill>
              <a:latin typeface="微软雅黑" pitchFamily="34" charset="-122"/>
              <a:ea typeface="宋体" pitchFamily="2" charset="-122"/>
            </a:endParaRPr>
          </a:p>
          <a:p>
            <a:pPr eaLnBrk="0" hangingPunct="0">
              <a:spcBef>
                <a:spcPct val="20000"/>
              </a:spcBef>
            </a:pPr>
            <a:r>
              <a:rPr lang="en-US" altLang="zh-CN" kern="0" dirty="0">
                <a:solidFill>
                  <a:schemeClr val="tx1"/>
                </a:solidFill>
                <a:latin typeface="微软雅黑" pitchFamily="34" charset="-122"/>
                <a:ea typeface="宋体" pitchFamily="2" charset="-122"/>
              </a:rPr>
              <a:t>while (-1 != (length = </a:t>
            </a:r>
            <a:r>
              <a:rPr lang="en-US" altLang="zh-CN" kern="0" dirty="0" err="1">
                <a:solidFill>
                  <a:schemeClr val="tx1"/>
                </a:solidFill>
                <a:latin typeface="微软雅黑" pitchFamily="34" charset="-122"/>
                <a:ea typeface="宋体" pitchFamily="2" charset="-122"/>
              </a:rPr>
              <a:t>is.read</a:t>
            </a:r>
            <a:r>
              <a:rPr lang="en-US" altLang="zh-CN" kern="0" dirty="0">
                <a:solidFill>
                  <a:schemeClr val="tx1"/>
                </a:solidFill>
                <a:latin typeface="微软雅黑" pitchFamily="34" charset="-122"/>
                <a:ea typeface="宋体" pitchFamily="2" charset="-122"/>
              </a:rPr>
              <a:t>(buffer, 0, </a:t>
            </a:r>
            <a:r>
              <a:rPr lang="en-US" altLang="zh-CN" kern="0" dirty="0" err="1">
                <a:solidFill>
                  <a:schemeClr val="tx1"/>
                </a:solidFill>
                <a:latin typeface="微软雅黑" pitchFamily="34" charset="-122"/>
                <a:ea typeface="宋体" pitchFamily="2" charset="-122"/>
              </a:rPr>
              <a:t>buffer.length</a:t>
            </a:r>
            <a:r>
              <a:rPr lang="en-US" altLang="zh-CN" kern="0" dirty="0">
                <a:solidFill>
                  <a:schemeClr val="tx1"/>
                </a:solidFill>
                <a:latin typeface="微软雅黑" pitchFamily="34" charset="-122"/>
                <a:ea typeface="宋体" pitchFamily="2" charset="-122"/>
              </a:rPr>
              <a:t>))) {</a:t>
            </a:r>
          </a:p>
          <a:p>
            <a:pPr eaLnBrk="0" hangingPunct="0">
              <a:spcBef>
                <a:spcPct val="20000"/>
              </a:spcBef>
            </a:pPr>
            <a:r>
              <a:rPr lang="en-US" altLang="zh-CN" kern="0" dirty="0" err="1">
                <a:solidFill>
                  <a:schemeClr val="tx1"/>
                </a:solidFill>
                <a:latin typeface="微软雅黑" pitchFamily="34" charset="-122"/>
                <a:ea typeface="宋体" pitchFamily="2" charset="-122"/>
              </a:rPr>
              <a:t>os.write</a:t>
            </a:r>
            <a:r>
              <a:rPr lang="en-US" altLang="zh-CN" kern="0" dirty="0">
                <a:solidFill>
                  <a:schemeClr val="tx1"/>
                </a:solidFill>
                <a:latin typeface="微软雅黑" pitchFamily="34" charset="-122"/>
                <a:ea typeface="宋体" pitchFamily="2" charset="-122"/>
              </a:rPr>
              <a:t>(buffer, 0, length);</a:t>
            </a:r>
          </a:p>
          <a:p>
            <a:pPr eaLnBrk="0" hangingPunct="0">
              <a:spcBef>
                <a:spcPct val="20000"/>
              </a:spcBef>
            </a:pP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err="1">
                <a:solidFill>
                  <a:schemeClr val="tx1"/>
                </a:solidFill>
                <a:latin typeface="微软雅黑" pitchFamily="34" charset="-122"/>
                <a:ea typeface="宋体" pitchFamily="2" charset="-122"/>
              </a:rPr>
              <a:t>is.close</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err="1">
                <a:solidFill>
                  <a:schemeClr val="tx1"/>
                </a:solidFill>
                <a:latin typeface="微软雅黑" pitchFamily="34" charset="-122"/>
                <a:ea typeface="宋体" pitchFamily="2" charset="-122"/>
              </a:rPr>
              <a:t>os.close</a:t>
            </a:r>
            <a:r>
              <a:rPr lang="en-US" altLang="zh-CN" kern="0" dirty="0">
                <a:solidFill>
                  <a:schemeClr val="tx1"/>
                </a:solidFill>
                <a:latin typeface="微软雅黑" pitchFamily="34" charset="-122"/>
                <a:ea typeface="宋体" pitchFamily="2" charset="-122"/>
              </a:rPr>
              <a:t>();</a:t>
            </a:r>
          </a:p>
        </p:txBody>
      </p:sp>
    </p:spTree>
    <p:extLst>
      <p:ext uri="{BB962C8B-B14F-4D97-AF65-F5344CB8AC3E}">
        <p14:creationId xmlns:p14="http://schemas.microsoft.com/office/powerpoint/2010/main" val="1843883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URL</a:t>
            </a:r>
            <a:r>
              <a:rPr lang="zh-CN" altLang="en-US" smtClean="0"/>
              <a:t>网络编程核心操作类</a:t>
            </a:r>
            <a:endParaRPr lang="zh-CN" altLang="en-US" dirty="0" smtClean="0"/>
          </a:p>
        </p:txBody>
      </p:sp>
      <p:sp>
        <p:nvSpPr>
          <p:cNvPr id="8195" name="内容占位符 2"/>
          <p:cNvSpPr>
            <a:spLocks noGrp="1"/>
          </p:cNvSpPr>
          <p:nvPr>
            <p:ph idx="1"/>
          </p:nvPr>
        </p:nvSpPr>
        <p:spPr/>
        <p:txBody>
          <a:bodyPr/>
          <a:lstStyle/>
          <a:p>
            <a:pPr>
              <a:lnSpc>
                <a:spcPct val="150000"/>
              </a:lnSpc>
            </a:pPr>
            <a:r>
              <a:rPr lang="en-US" altLang="zh-CN" dirty="0" err="1" smtClean="0"/>
              <a:t>HttpURLConnection</a:t>
            </a:r>
            <a:r>
              <a:rPr lang="zh-CN" altLang="en-US" dirty="0" smtClean="0"/>
              <a:t>类：特定支持</a:t>
            </a:r>
            <a:r>
              <a:rPr lang="en-US" altLang="zh-CN" dirty="0" smtClean="0"/>
              <a:t>HTTP</a:t>
            </a:r>
            <a:r>
              <a:rPr lang="zh-CN" altLang="en-US" dirty="0" smtClean="0"/>
              <a:t>协议的</a:t>
            </a:r>
            <a:r>
              <a:rPr lang="en-US" altLang="zh-CN" dirty="0" err="1" smtClean="0"/>
              <a:t>URLConnection</a:t>
            </a:r>
            <a:r>
              <a:rPr lang="zh-CN" altLang="en-US" dirty="0" smtClean="0"/>
              <a:t>。</a:t>
            </a:r>
            <a:endParaRPr lang="en-US" altLang="zh-CN" dirty="0" smtClean="0"/>
          </a:p>
          <a:p>
            <a:pPr lvl="1">
              <a:lnSpc>
                <a:spcPct val="150000"/>
              </a:lnSpc>
            </a:pPr>
            <a:r>
              <a:rPr lang="zh-CN" altLang="en-US" dirty="0" smtClean="0"/>
              <a:t>对象建立方法：</a:t>
            </a:r>
            <a:endParaRPr lang="en-US" altLang="zh-CN" dirty="0" smtClean="0"/>
          </a:p>
          <a:p>
            <a:pPr lvl="2">
              <a:lnSpc>
                <a:spcPct val="150000"/>
              </a:lnSpc>
            </a:pPr>
            <a:r>
              <a:rPr lang="zh-CN" altLang="en-US" dirty="0" smtClean="0"/>
              <a:t>通过</a:t>
            </a:r>
            <a:r>
              <a:rPr lang="en-US" altLang="zh-CN" dirty="0" smtClean="0"/>
              <a:t>URL</a:t>
            </a:r>
            <a:r>
              <a:rPr lang="zh-CN" altLang="en-US" dirty="0" smtClean="0"/>
              <a:t>对象的</a:t>
            </a:r>
            <a:r>
              <a:rPr lang="en-US" altLang="zh-CN" dirty="0" err="1" smtClean="0"/>
              <a:t>openConnection</a:t>
            </a:r>
            <a:r>
              <a:rPr lang="en-US" altLang="zh-CN" dirty="0" smtClean="0"/>
              <a:t>()</a:t>
            </a:r>
            <a:r>
              <a:rPr lang="zh-CN" altLang="en-US" dirty="0" smtClean="0"/>
              <a:t>方法创建，强制转换为目标对象</a:t>
            </a:r>
            <a:endParaRPr lang="en-US" altLang="zh-CN" dirty="0" smtClean="0"/>
          </a:p>
          <a:p>
            <a:pPr lvl="2">
              <a:lnSpc>
                <a:spcPct val="150000"/>
              </a:lnSpc>
            </a:pPr>
            <a:r>
              <a:rPr lang="zh-CN" altLang="en-US" dirty="0" smtClean="0"/>
              <a:t>使用构造方法：</a:t>
            </a:r>
            <a:r>
              <a:rPr lang="en-US" altLang="zh-CN" dirty="0" err="1" smtClean="0"/>
              <a:t>HttpURLConnection</a:t>
            </a:r>
            <a:r>
              <a:rPr lang="en-US" altLang="zh-CN" dirty="0" smtClean="0"/>
              <a:t>( URL  </a:t>
            </a:r>
            <a:r>
              <a:rPr lang="en-US" altLang="zh-CN" dirty="0" err="1" smtClean="0"/>
              <a:t>url</a:t>
            </a:r>
            <a:r>
              <a:rPr lang="en-US" altLang="zh-CN" dirty="0" smtClean="0"/>
              <a:t>);</a:t>
            </a:r>
          </a:p>
          <a:p>
            <a:pPr lvl="1">
              <a:lnSpc>
                <a:spcPct val="150000"/>
              </a:lnSpc>
            </a:pPr>
            <a:r>
              <a:rPr lang="zh-CN" altLang="en-US" dirty="0" smtClean="0"/>
              <a:t>常用方法：</a:t>
            </a:r>
            <a:endParaRPr lang="en-US" altLang="zh-CN" dirty="0" smtClean="0"/>
          </a:p>
          <a:p>
            <a:pPr lvl="2">
              <a:lnSpc>
                <a:spcPct val="150000"/>
              </a:lnSpc>
            </a:pPr>
            <a:r>
              <a:rPr lang="zh-CN" altLang="en-US" dirty="0" smtClean="0"/>
              <a:t>从</a:t>
            </a:r>
            <a:r>
              <a:rPr lang="en-US" altLang="zh-CN" dirty="0" err="1" smtClean="0"/>
              <a:t>URLConnection</a:t>
            </a:r>
            <a:r>
              <a:rPr lang="zh-CN" altLang="en-US" dirty="0" smtClean="0"/>
              <a:t>类继承的方法</a:t>
            </a:r>
            <a:endParaRPr lang="en-US" altLang="zh-CN" dirty="0" smtClean="0"/>
          </a:p>
          <a:p>
            <a:pPr lvl="2">
              <a:lnSpc>
                <a:spcPct val="150000"/>
              </a:lnSpc>
            </a:pPr>
            <a:r>
              <a:rPr lang="zh-CN" altLang="en-US" dirty="0" smtClean="0"/>
              <a:t>针对</a:t>
            </a:r>
            <a:r>
              <a:rPr lang="en-US" altLang="zh-CN" dirty="0" smtClean="0"/>
              <a:t>HTTP</a:t>
            </a:r>
            <a:r>
              <a:rPr lang="zh-CN" altLang="en-US" dirty="0" smtClean="0"/>
              <a:t>请求响应消息的特定方法：</a:t>
            </a:r>
            <a:r>
              <a:rPr lang="en-US" altLang="zh-CN" dirty="0" err="1" smtClean="0"/>
              <a:t>getRequestMethod</a:t>
            </a:r>
            <a:r>
              <a:rPr lang="en-US" altLang="zh-CN" dirty="0" smtClean="0"/>
              <a:t>()</a:t>
            </a:r>
            <a:r>
              <a:rPr lang="zh-CN" altLang="en-US" dirty="0" smtClean="0"/>
              <a:t>、</a:t>
            </a:r>
            <a:r>
              <a:rPr lang="en-US" altLang="zh-CN" dirty="0" err="1" smtClean="0"/>
              <a:t>setRequestMethod</a:t>
            </a:r>
            <a:r>
              <a:rPr lang="en-US" altLang="zh-CN" dirty="0" smtClean="0"/>
              <a:t>()</a:t>
            </a:r>
            <a:r>
              <a:rPr lang="zh-CN" altLang="en-US" dirty="0" smtClean="0"/>
              <a:t>、</a:t>
            </a:r>
            <a:r>
              <a:rPr lang="en-US" altLang="zh-CN" dirty="0" err="1" smtClean="0"/>
              <a:t>getResponseCode</a:t>
            </a:r>
            <a:r>
              <a:rPr lang="en-US" altLang="zh-CN" dirty="0" smtClean="0"/>
              <a:t>()</a:t>
            </a:r>
            <a:r>
              <a:rPr lang="zh-CN" altLang="en-US" dirty="0" smtClean="0"/>
              <a:t>、</a:t>
            </a:r>
            <a:r>
              <a:rPr lang="en-US" altLang="zh-CN" dirty="0" err="1" smtClean="0"/>
              <a:t>getResponseMessage</a:t>
            </a:r>
            <a:r>
              <a:rPr lang="en-US" altLang="zh-CN" dirty="0" smtClean="0"/>
              <a:t>()</a:t>
            </a:r>
            <a:r>
              <a:rPr lang="zh-CN" altLang="en-US" dirty="0" smtClean="0"/>
              <a:t>、</a:t>
            </a:r>
            <a:r>
              <a:rPr lang="en-US" altLang="zh-CN" dirty="0" smtClean="0"/>
              <a:t>……</a:t>
            </a:r>
          </a:p>
          <a:p>
            <a:pPr lvl="1">
              <a:lnSpc>
                <a:spcPct val="150000"/>
              </a:lnSpc>
            </a:pPr>
            <a:r>
              <a:rPr lang="zh-CN" altLang="en-US" dirty="0" smtClean="0"/>
              <a:t>具体查看：</a:t>
            </a:r>
            <a:r>
              <a:rPr lang="en-US" altLang="zh-CN" dirty="0" smtClean="0">
                <a:hlinkClick r:id="rId3"/>
              </a:rPr>
              <a:t>http://docs.oracle.com/javase/7/docs/api/java/net/HttpURLConnection.html</a:t>
            </a:r>
            <a:endParaRPr lang="en-US" altLang="zh-CN" dirty="0"/>
          </a:p>
        </p:txBody>
      </p:sp>
    </p:spTree>
    <p:extLst>
      <p:ext uri="{BB962C8B-B14F-4D97-AF65-F5344CB8AC3E}">
        <p14:creationId xmlns:p14="http://schemas.microsoft.com/office/powerpoint/2010/main" val="2065280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4" end="4"/>
                                            </p:txEl>
                                          </p:spTgt>
                                        </p:tgtEl>
                                        <p:attrNameLst>
                                          <p:attrName>style.visibility</p:attrName>
                                        </p:attrNameLst>
                                      </p:cBhvr>
                                      <p:to>
                                        <p:strVal val="visible"/>
                                      </p:to>
                                    </p:set>
                                    <p:animEffect transition="in" filter="fade">
                                      <p:cBhvr>
                                        <p:cTn id="7" dur="1000"/>
                                        <p:tgtEl>
                                          <p:spTgt spid="8195">
                                            <p:txEl>
                                              <p:pRg st="4" end="4"/>
                                            </p:txEl>
                                          </p:spTgt>
                                        </p:tgtEl>
                                      </p:cBhvr>
                                    </p:animEffect>
                                    <p:anim calcmode="lin" valueType="num">
                                      <p:cBhvr>
                                        <p:cTn id="8" dur="1000" fill="hold"/>
                                        <p:tgtEl>
                                          <p:spTgt spid="8195">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195">
                                            <p:txEl>
                                              <p:pRg st="5" end="5"/>
                                            </p:txEl>
                                          </p:spTgt>
                                        </p:tgtEl>
                                        <p:attrNameLst>
                                          <p:attrName>style.visibility</p:attrName>
                                        </p:attrNameLst>
                                      </p:cBhvr>
                                      <p:to>
                                        <p:strVal val="visible"/>
                                      </p:to>
                                    </p:set>
                                    <p:animEffect transition="in" filter="fade">
                                      <p:cBhvr>
                                        <p:cTn id="12" dur="1000"/>
                                        <p:tgtEl>
                                          <p:spTgt spid="8195">
                                            <p:txEl>
                                              <p:pRg st="5" end="5"/>
                                            </p:txEl>
                                          </p:spTgt>
                                        </p:tgtEl>
                                      </p:cBhvr>
                                    </p:animEffect>
                                    <p:anim calcmode="lin" valueType="num">
                                      <p:cBhvr>
                                        <p:cTn id="13" dur="1000" fill="hold"/>
                                        <p:tgtEl>
                                          <p:spTgt spid="8195">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8195">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195">
                                            <p:txEl>
                                              <p:pRg st="6" end="6"/>
                                            </p:txEl>
                                          </p:spTgt>
                                        </p:tgtEl>
                                        <p:attrNameLst>
                                          <p:attrName>style.visibility</p:attrName>
                                        </p:attrNameLst>
                                      </p:cBhvr>
                                      <p:to>
                                        <p:strVal val="visible"/>
                                      </p:to>
                                    </p:set>
                                    <p:animEffect transition="in" filter="fade">
                                      <p:cBhvr>
                                        <p:cTn id="17" dur="1000"/>
                                        <p:tgtEl>
                                          <p:spTgt spid="8195">
                                            <p:txEl>
                                              <p:pRg st="6" end="6"/>
                                            </p:txEl>
                                          </p:spTgt>
                                        </p:tgtEl>
                                      </p:cBhvr>
                                    </p:animEffect>
                                    <p:anim calcmode="lin" valueType="num">
                                      <p:cBhvr>
                                        <p:cTn id="18" dur="1000" fill="hold"/>
                                        <p:tgtEl>
                                          <p:spTgt spid="8195">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819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dirty="0" smtClean="0"/>
              <a:t>URL</a:t>
            </a:r>
            <a:r>
              <a:rPr lang="zh-CN" altLang="en-US" dirty="0" smtClean="0"/>
              <a:t>网络编程实例：文件下载</a:t>
            </a:r>
          </a:p>
        </p:txBody>
      </p:sp>
      <p:sp>
        <p:nvSpPr>
          <p:cNvPr id="8195" name="内容占位符 2"/>
          <p:cNvSpPr>
            <a:spLocks noGrp="1"/>
          </p:cNvSpPr>
          <p:nvPr>
            <p:ph idx="1"/>
          </p:nvPr>
        </p:nvSpPr>
        <p:spPr/>
        <p:txBody>
          <a:bodyPr/>
          <a:lstStyle/>
          <a:p>
            <a:r>
              <a:rPr lang="zh-CN" altLang="en-US" dirty="0" smtClean="0"/>
              <a:t>下载服务器端文件，基本思路：</a:t>
            </a:r>
            <a:endParaRPr lang="en-US" altLang="zh-CN" dirty="0" smtClean="0"/>
          </a:p>
          <a:p>
            <a:pPr lvl="1"/>
            <a:r>
              <a:rPr lang="zh-CN" altLang="en-US" dirty="0" smtClean="0"/>
              <a:t>创建</a:t>
            </a:r>
            <a:r>
              <a:rPr lang="en-US" altLang="zh-CN" dirty="0" smtClean="0"/>
              <a:t>URL</a:t>
            </a:r>
            <a:r>
              <a:rPr lang="zh-CN" altLang="en-US" dirty="0" smtClean="0"/>
              <a:t>对象：</a:t>
            </a:r>
            <a:r>
              <a:rPr lang="en-US" altLang="zh-CN" dirty="0" smtClean="0"/>
              <a:t>URL </a:t>
            </a:r>
            <a:r>
              <a:rPr lang="en-US" altLang="zh-CN" dirty="0" err="1" smtClean="0"/>
              <a:t>url</a:t>
            </a:r>
            <a:r>
              <a:rPr lang="en-US" altLang="zh-CN" dirty="0" smtClean="0"/>
              <a:t> = new URL( </a:t>
            </a:r>
            <a:r>
              <a:rPr lang="zh-CN" altLang="en-US" dirty="0" smtClean="0"/>
              <a:t>文件地址 </a:t>
            </a:r>
            <a:r>
              <a:rPr lang="en-US" altLang="zh-CN" dirty="0" smtClean="0"/>
              <a:t>);</a:t>
            </a:r>
          </a:p>
          <a:p>
            <a:pPr lvl="1"/>
            <a:r>
              <a:rPr lang="zh-CN" altLang="en-US" dirty="0" smtClean="0"/>
              <a:t>获取服务器端输入流：</a:t>
            </a:r>
            <a:r>
              <a:rPr lang="en-US" altLang="zh-CN" dirty="0" err="1" smtClean="0"/>
              <a:t>InputStream</a:t>
            </a:r>
            <a:r>
              <a:rPr lang="en-US" altLang="zh-CN" dirty="0" smtClean="0"/>
              <a:t> is = </a:t>
            </a:r>
            <a:r>
              <a:rPr lang="en-US" altLang="zh-CN" dirty="0" err="1" smtClean="0"/>
              <a:t>url.openStream</a:t>
            </a:r>
            <a:r>
              <a:rPr lang="en-US" altLang="zh-CN" dirty="0" smtClean="0"/>
              <a:t>();</a:t>
            </a:r>
          </a:p>
          <a:p>
            <a:pPr lvl="1"/>
            <a:r>
              <a:rPr lang="zh-CN" altLang="en-US" dirty="0" smtClean="0"/>
              <a:t>文件读写：从输入流中读取字节写入到输出流（文件）中。</a:t>
            </a:r>
            <a:endParaRPr lang="en-US" altLang="zh-CN" dirty="0"/>
          </a:p>
        </p:txBody>
      </p:sp>
      <p:sp>
        <p:nvSpPr>
          <p:cNvPr id="5" name="Rectangle 4"/>
          <p:cNvSpPr>
            <a:spLocks noChangeArrowheads="1"/>
          </p:cNvSpPr>
          <p:nvPr/>
        </p:nvSpPr>
        <p:spPr bwMode="auto">
          <a:xfrm>
            <a:off x="911424" y="2780928"/>
            <a:ext cx="10153128" cy="4104456"/>
          </a:xfrm>
          <a:prstGeom prst="rect">
            <a:avLst/>
          </a:prstGeom>
          <a:solidFill>
            <a:srgbClr val="FFCC99"/>
          </a:solidFill>
          <a:ln>
            <a:solidFill>
              <a:schemeClr val="bg1"/>
            </a:solidFill>
            <a:miter lim="800000"/>
            <a:headEnd/>
            <a:tailEnd/>
          </a:ln>
        </p:spPr>
        <p:txBody>
          <a:bodyPr wrap="none"/>
          <a:lstStyle/>
          <a:p>
            <a:pPr eaLnBrk="0" hangingPunct="0">
              <a:spcBef>
                <a:spcPct val="20000"/>
              </a:spcBef>
            </a:pPr>
            <a:r>
              <a:rPr lang="en-US" altLang="zh-CN" kern="0" dirty="0">
                <a:solidFill>
                  <a:schemeClr val="tx1"/>
                </a:solidFill>
                <a:latin typeface="微软雅黑" pitchFamily="34" charset="-122"/>
                <a:ea typeface="宋体" pitchFamily="2" charset="-122"/>
              </a:rPr>
              <a:t>String </a:t>
            </a:r>
            <a:r>
              <a:rPr lang="en-US" altLang="zh-CN" kern="0" dirty="0" err="1">
                <a:solidFill>
                  <a:schemeClr val="tx1"/>
                </a:solidFill>
                <a:latin typeface="微软雅黑" pitchFamily="34" charset="-122"/>
                <a:ea typeface="宋体" pitchFamily="2" charset="-122"/>
              </a:rPr>
              <a:t>sUrl</a:t>
            </a:r>
            <a:r>
              <a:rPr lang="en-US" altLang="zh-CN" kern="0" dirty="0">
                <a:solidFill>
                  <a:schemeClr val="tx1"/>
                </a:solidFill>
                <a:latin typeface="微软雅黑" pitchFamily="34" charset="-122"/>
                <a:ea typeface="宋体" pitchFamily="2" charset="-122"/>
              </a:rPr>
              <a:t> = "http://</a:t>
            </a:r>
            <a:r>
              <a:rPr lang="en-US" altLang="zh-CN" kern="0" dirty="0" smtClean="0">
                <a:solidFill>
                  <a:schemeClr val="tx1"/>
                </a:solidFill>
                <a:latin typeface="微软雅黑" pitchFamily="34" charset="-122"/>
                <a:ea typeface="宋体" pitchFamily="2" charset="-122"/>
              </a:rPr>
              <a:t>pic42.nipic.com/20140608/12504116_194242259000_2.jpg</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a:solidFill>
                  <a:schemeClr val="tx1"/>
                </a:solidFill>
                <a:latin typeface="微软雅黑" pitchFamily="34" charset="-122"/>
                <a:ea typeface="宋体" pitchFamily="2" charset="-122"/>
              </a:rPr>
              <a:t>URL </a:t>
            </a:r>
            <a:r>
              <a:rPr lang="en-US" altLang="zh-CN" kern="0" dirty="0" err="1">
                <a:solidFill>
                  <a:schemeClr val="tx1"/>
                </a:solidFill>
                <a:latin typeface="微软雅黑" pitchFamily="34" charset="-122"/>
                <a:ea typeface="宋体" pitchFamily="2" charset="-122"/>
              </a:rPr>
              <a:t>url</a:t>
            </a:r>
            <a:r>
              <a:rPr lang="en-US" altLang="zh-CN" kern="0" dirty="0">
                <a:solidFill>
                  <a:schemeClr val="tx1"/>
                </a:solidFill>
                <a:latin typeface="微软雅黑" pitchFamily="34" charset="-122"/>
                <a:ea typeface="宋体" pitchFamily="2" charset="-122"/>
              </a:rPr>
              <a:t> = new URL(</a:t>
            </a:r>
            <a:r>
              <a:rPr lang="en-US" altLang="zh-CN" kern="0" dirty="0" err="1">
                <a:solidFill>
                  <a:schemeClr val="tx1"/>
                </a:solidFill>
                <a:latin typeface="微软雅黑" pitchFamily="34" charset="-122"/>
                <a:ea typeface="宋体" pitchFamily="2" charset="-122"/>
              </a:rPr>
              <a:t>sUrl</a:t>
            </a:r>
            <a:r>
              <a:rPr lang="en-US" altLang="zh-CN" kern="0" dirty="0">
                <a:solidFill>
                  <a:schemeClr val="tx1"/>
                </a:solidFill>
                <a:latin typeface="微软雅黑" pitchFamily="34" charset="-122"/>
                <a:ea typeface="宋体" pitchFamily="2" charset="-122"/>
              </a:rPr>
              <a:t>);	// </a:t>
            </a:r>
            <a:r>
              <a:rPr lang="zh-CN" altLang="en-US" kern="0" dirty="0">
                <a:solidFill>
                  <a:schemeClr val="tx1"/>
                </a:solidFill>
                <a:latin typeface="微软雅黑" pitchFamily="34" charset="-122"/>
                <a:ea typeface="宋体" pitchFamily="2" charset="-122"/>
              </a:rPr>
              <a:t>创建</a:t>
            </a:r>
            <a:r>
              <a:rPr lang="en-US" altLang="zh-CN" kern="0" dirty="0">
                <a:solidFill>
                  <a:schemeClr val="tx1"/>
                </a:solidFill>
                <a:latin typeface="微软雅黑" pitchFamily="34" charset="-122"/>
                <a:ea typeface="宋体" pitchFamily="2" charset="-122"/>
              </a:rPr>
              <a:t>URL</a:t>
            </a:r>
            <a:r>
              <a:rPr lang="zh-CN" altLang="en-US" kern="0" dirty="0">
                <a:solidFill>
                  <a:schemeClr val="tx1"/>
                </a:solidFill>
                <a:latin typeface="微软雅黑" pitchFamily="34" charset="-122"/>
                <a:ea typeface="宋体" pitchFamily="2" charset="-122"/>
              </a:rPr>
              <a:t>对象</a:t>
            </a:r>
            <a:endParaRPr lang="en-US" altLang="zh-CN" kern="0" dirty="0">
              <a:solidFill>
                <a:schemeClr val="tx1"/>
              </a:solidFill>
              <a:latin typeface="微软雅黑" pitchFamily="34" charset="-122"/>
              <a:ea typeface="宋体" pitchFamily="2" charset="-122"/>
            </a:endParaRPr>
          </a:p>
          <a:p>
            <a:pPr eaLnBrk="0" hangingPunct="0">
              <a:spcBef>
                <a:spcPct val="20000"/>
              </a:spcBef>
            </a:pPr>
            <a:r>
              <a:rPr lang="en-US" altLang="zh-CN" kern="0" dirty="0" err="1">
                <a:solidFill>
                  <a:schemeClr val="tx1"/>
                </a:solidFill>
                <a:latin typeface="微软雅黑" pitchFamily="34" charset="-122"/>
                <a:ea typeface="宋体" pitchFamily="2" charset="-122"/>
              </a:rPr>
              <a:t>InputStream</a:t>
            </a:r>
            <a:r>
              <a:rPr lang="en-US" altLang="zh-CN" kern="0" dirty="0">
                <a:solidFill>
                  <a:schemeClr val="tx1"/>
                </a:solidFill>
                <a:latin typeface="微软雅黑" pitchFamily="34" charset="-122"/>
                <a:ea typeface="宋体" pitchFamily="2" charset="-122"/>
              </a:rPr>
              <a:t> in = </a:t>
            </a:r>
            <a:r>
              <a:rPr lang="en-US" altLang="zh-CN" kern="0" dirty="0" err="1">
                <a:solidFill>
                  <a:schemeClr val="tx1"/>
                </a:solidFill>
                <a:latin typeface="微软雅黑" pitchFamily="34" charset="-122"/>
                <a:ea typeface="宋体" pitchFamily="2" charset="-122"/>
              </a:rPr>
              <a:t>url.openStream</a:t>
            </a:r>
            <a:r>
              <a:rPr lang="en-US" altLang="zh-CN" kern="0" dirty="0">
                <a:solidFill>
                  <a:schemeClr val="tx1"/>
                </a:solidFill>
                <a:latin typeface="微软雅黑" pitchFamily="34" charset="-122"/>
                <a:ea typeface="宋体" pitchFamily="2" charset="-122"/>
              </a:rPr>
              <a:t>();	// </a:t>
            </a:r>
            <a:r>
              <a:rPr lang="zh-CN" altLang="en-US" kern="0" dirty="0">
                <a:solidFill>
                  <a:schemeClr val="tx1"/>
                </a:solidFill>
                <a:latin typeface="微软雅黑" pitchFamily="34" charset="-122"/>
                <a:ea typeface="宋体" pitchFamily="2" charset="-122"/>
              </a:rPr>
              <a:t>获得网络输入流</a:t>
            </a:r>
            <a:endParaRPr lang="en-US" altLang="zh-CN" kern="0" dirty="0">
              <a:solidFill>
                <a:schemeClr val="tx1"/>
              </a:solidFill>
              <a:latin typeface="微软雅黑" pitchFamily="34" charset="-122"/>
              <a:ea typeface="宋体" pitchFamily="2" charset="-122"/>
            </a:endParaRPr>
          </a:p>
          <a:p>
            <a:pPr eaLnBrk="0" hangingPunct="0">
              <a:spcBef>
                <a:spcPct val="20000"/>
              </a:spcBef>
            </a:pP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创建文件输出流</a:t>
            </a:r>
          </a:p>
          <a:p>
            <a:pPr eaLnBrk="0" hangingPunct="0">
              <a:spcBef>
                <a:spcPct val="20000"/>
              </a:spcBef>
            </a:pPr>
            <a:r>
              <a:rPr lang="en-US" altLang="zh-CN" kern="0" dirty="0" err="1">
                <a:solidFill>
                  <a:schemeClr val="tx1"/>
                </a:solidFill>
                <a:latin typeface="微软雅黑" pitchFamily="34" charset="-122"/>
                <a:ea typeface="宋体" pitchFamily="2" charset="-122"/>
              </a:rPr>
              <a:t>FileOutputStream</a:t>
            </a:r>
            <a:r>
              <a:rPr lang="en-US" altLang="zh-CN" kern="0" dirty="0">
                <a:solidFill>
                  <a:schemeClr val="tx1"/>
                </a:solidFill>
                <a:latin typeface="微软雅黑" pitchFamily="34" charset="-122"/>
                <a:ea typeface="宋体" pitchFamily="2" charset="-122"/>
              </a:rPr>
              <a:t> out = new </a:t>
            </a:r>
            <a:r>
              <a:rPr lang="en-US" altLang="zh-CN" kern="0" dirty="0" err="1">
                <a:solidFill>
                  <a:schemeClr val="tx1"/>
                </a:solidFill>
                <a:latin typeface="微软雅黑" pitchFamily="34" charset="-122"/>
                <a:ea typeface="宋体" pitchFamily="2" charset="-122"/>
              </a:rPr>
              <a:t>FileOutputStream</a:t>
            </a:r>
            <a:r>
              <a:rPr lang="en-US" altLang="zh-CN" kern="0" dirty="0">
                <a:solidFill>
                  <a:schemeClr val="tx1"/>
                </a:solidFill>
                <a:latin typeface="微软雅黑" pitchFamily="34" charset="-122"/>
                <a:ea typeface="宋体" pitchFamily="2" charset="-122"/>
              </a:rPr>
              <a:t>(“cat.jpg");</a:t>
            </a:r>
          </a:p>
          <a:p>
            <a:pPr eaLnBrk="0" hangingPunct="0">
              <a:spcBef>
                <a:spcPct val="20000"/>
              </a:spcBef>
            </a:pPr>
            <a:r>
              <a:rPr lang="en-US" altLang="zh-CN" kern="0" dirty="0" err="1">
                <a:solidFill>
                  <a:schemeClr val="tx1"/>
                </a:solidFill>
                <a:latin typeface="微软雅黑" pitchFamily="34" charset="-122"/>
                <a:ea typeface="宋体" pitchFamily="2" charset="-122"/>
              </a:rPr>
              <a:t>int</a:t>
            </a:r>
            <a:r>
              <a:rPr lang="en-US" altLang="zh-CN" kern="0" dirty="0">
                <a:solidFill>
                  <a:schemeClr val="tx1"/>
                </a:solidFill>
                <a:latin typeface="微软雅黑" pitchFamily="34" charset="-122"/>
                <a:ea typeface="宋体" pitchFamily="2" charset="-122"/>
              </a:rPr>
              <a:t> b;</a:t>
            </a:r>
          </a:p>
          <a:p>
            <a:pPr eaLnBrk="0" hangingPunct="0">
              <a:spcBef>
                <a:spcPct val="20000"/>
              </a:spcBef>
            </a:pPr>
            <a:r>
              <a:rPr lang="en-US" altLang="zh-CN" kern="0" dirty="0">
                <a:solidFill>
                  <a:schemeClr val="tx1"/>
                </a:solidFill>
                <a:latin typeface="微软雅黑" pitchFamily="34" charset="-122"/>
                <a:ea typeface="宋体" pitchFamily="2" charset="-122"/>
              </a:rPr>
              <a:t>while ((b = </a:t>
            </a:r>
            <a:r>
              <a:rPr lang="en-US" altLang="zh-CN" kern="0" dirty="0" err="1">
                <a:solidFill>
                  <a:schemeClr val="tx1"/>
                </a:solidFill>
                <a:latin typeface="微软雅黑" pitchFamily="34" charset="-122"/>
                <a:ea typeface="宋体" pitchFamily="2" charset="-122"/>
              </a:rPr>
              <a:t>in.read</a:t>
            </a:r>
            <a:r>
              <a:rPr lang="en-US" altLang="zh-CN" kern="0" dirty="0">
                <a:solidFill>
                  <a:schemeClr val="tx1"/>
                </a:solidFill>
                <a:latin typeface="微软雅黑" pitchFamily="34" charset="-122"/>
                <a:ea typeface="宋体" pitchFamily="2" charset="-122"/>
              </a:rPr>
              <a:t>()) != -1) {</a:t>
            </a:r>
          </a:p>
          <a:p>
            <a:pPr eaLnBrk="0" hangingPunct="0">
              <a:spcBef>
                <a:spcPct val="20000"/>
              </a:spcBef>
            </a:pPr>
            <a:r>
              <a:rPr lang="en-US" altLang="zh-CN" kern="0" dirty="0">
                <a:solidFill>
                  <a:schemeClr val="tx1"/>
                </a:solidFill>
                <a:latin typeface="微软雅黑" pitchFamily="34" charset="-122"/>
                <a:ea typeface="宋体" pitchFamily="2" charset="-122"/>
              </a:rPr>
              <a:t>	</a:t>
            </a:r>
            <a:r>
              <a:rPr lang="en-US" altLang="zh-CN" kern="0" dirty="0" err="1">
                <a:solidFill>
                  <a:schemeClr val="tx1"/>
                </a:solidFill>
                <a:latin typeface="微软雅黑" pitchFamily="34" charset="-122"/>
                <a:ea typeface="宋体" pitchFamily="2" charset="-122"/>
              </a:rPr>
              <a:t>out.write</a:t>
            </a:r>
            <a:r>
              <a:rPr lang="en-US" altLang="zh-CN" kern="0" dirty="0">
                <a:solidFill>
                  <a:schemeClr val="tx1"/>
                </a:solidFill>
                <a:latin typeface="微软雅黑" pitchFamily="34" charset="-122"/>
                <a:ea typeface="宋体" pitchFamily="2" charset="-122"/>
              </a:rPr>
              <a:t>(b);		// </a:t>
            </a:r>
            <a:r>
              <a:rPr lang="zh-CN" altLang="en-US" kern="0" dirty="0">
                <a:solidFill>
                  <a:schemeClr val="tx1"/>
                </a:solidFill>
                <a:latin typeface="微软雅黑" pitchFamily="34" charset="-122"/>
                <a:ea typeface="宋体" pitchFamily="2" charset="-122"/>
              </a:rPr>
              <a:t>写入文件</a:t>
            </a:r>
            <a:endParaRPr lang="en-US" altLang="zh-CN" kern="0" dirty="0">
              <a:solidFill>
                <a:schemeClr val="tx1"/>
              </a:solidFill>
              <a:latin typeface="微软雅黑" pitchFamily="34" charset="-122"/>
              <a:ea typeface="宋体" pitchFamily="2" charset="-122"/>
            </a:endParaRPr>
          </a:p>
          <a:p>
            <a:pPr eaLnBrk="0" hangingPunct="0">
              <a:spcBef>
                <a:spcPct val="20000"/>
              </a:spcBef>
            </a:pP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关闭输入输出流</a:t>
            </a:r>
          </a:p>
          <a:p>
            <a:pPr eaLnBrk="0" hangingPunct="0">
              <a:spcBef>
                <a:spcPct val="20000"/>
              </a:spcBef>
            </a:pPr>
            <a:r>
              <a:rPr lang="en-US" altLang="zh-CN" kern="0" dirty="0" err="1">
                <a:solidFill>
                  <a:schemeClr val="tx1"/>
                </a:solidFill>
                <a:latin typeface="微软雅黑" pitchFamily="34" charset="-122"/>
                <a:ea typeface="宋体" pitchFamily="2" charset="-122"/>
              </a:rPr>
              <a:t>out.close</a:t>
            </a:r>
            <a:r>
              <a:rPr lang="en-US" altLang="zh-CN" kern="0" dirty="0">
                <a:solidFill>
                  <a:schemeClr val="tx1"/>
                </a:solidFill>
                <a:latin typeface="微软雅黑" pitchFamily="34" charset="-122"/>
                <a:ea typeface="宋体" pitchFamily="2" charset="-122"/>
              </a:rPr>
              <a:t>();    </a:t>
            </a:r>
            <a:r>
              <a:rPr lang="en-US" altLang="zh-CN" kern="0" dirty="0" err="1">
                <a:solidFill>
                  <a:schemeClr val="tx1"/>
                </a:solidFill>
                <a:latin typeface="微软雅黑" pitchFamily="34" charset="-122"/>
                <a:ea typeface="宋体" pitchFamily="2" charset="-122"/>
              </a:rPr>
              <a:t>in.close</a:t>
            </a:r>
            <a:r>
              <a:rPr lang="en-US" altLang="zh-CN" kern="0" dirty="0">
                <a:solidFill>
                  <a:schemeClr val="tx1"/>
                </a:solidFill>
                <a:latin typeface="微软雅黑" pitchFamily="34" charset="-122"/>
                <a:ea typeface="宋体" pitchFamily="2" charset="-122"/>
              </a:rPr>
              <a:t>();</a:t>
            </a:r>
          </a:p>
        </p:txBody>
      </p:sp>
    </p:spTree>
    <p:extLst>
      <p:ext uri="{BB962C8B-B14F-4D97-AF65-F5344CB8AC3E}">
        <p14:creationId xmlns:p14="http://schemas.microsoft.com/office/powerpoint/2010/main" val="378972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pPr algn="ctr"/>
            <a:r>
              <a:rPr lang="zh-CN" altLang="en-US" dirty="0" smtClean="0"/>
              <a:t>讲授思路　　　　　　　　　</a:t>
            </a:r>
          </a:p>
        </p:txBody>
      </p:sp>
      <p:sp>
        <p:nvSpPr>
          <p:cNvPr id="7171" name="内容占位符 2"/>
          <p:cNvSpPr>
            <a:spLocks noGrp="1"/>
          </p:cNvSpPr>
          <p:nvPr>
            <p:ph idx="1"/>
          </p:nvPr>
        </p:nvSpPr>
        <p:spPr>
          <a:xfrm>
            <a:off x="609600" y="1160749"/>
            <a:ext cx="8726760" cy="4965415"/>
          </a:xfrm>
        </p:spPr>
        <p:txBody>
          <a:bodyPr/>
          <a:lstStyle/>
          <a:p>
            <a:pPr>
              <a:lnSpc>
                <a:spcPct val="150000"/>
              </a:lnSpc>
            </a:pPr>
            <a:r>
              <a:rPr lang="zh-CN" altLang="en-US" dirty="0" smtClean="0"/>
              <a:t>网络编程基础</a:t>
            </a:r>
            <a:endParaRPr lang="en-US" altLang="zh-CN" dirty="0" smtClean="0"/>
          </a:p>
          <a:p>
            <a:pPr>
              <a:lnSpc>
                <a:spcPct val="150000"/>
              </a:lnSpc>
            </a:pPr>
            <a:r>
              <a:rPr lang="zh-CN" altLang="en-US" dirty="0" smtClean="0"/>
              <a:t>基于套接字的</a:t>
            </a:r>
            <a:r>
              <a:rPr lang="en-US" altLang="zh-CN" dirty="0" smtClean="0"/>
              <a:t>Java</a:t>
            </a:r>
            <a:r>
              <a:rPr lang="zh-CN" altLang="en-US" dirty="0" smtClean="0"/>
              <a:t>网络编程</a:t>
            </a:r>
            <a:endParaRPr lang="en-US" altLang="zh-C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URL</a:t>
            </a:r>
            <a:r>
              <a:rPr lang="zh-CN" altLang="en-US" smtClean="0"/>
              <a:t>网络编程实例：获取响应信息</a:t>
            </a:r>
            <a:endParaRPr lang="zh-CN" altLang="en-US" dirty="0" smtClean="0"/>
          </a:p>
        </p:txBody>
      </p:sp>
      <p:sp>
        <p:nvSpPr>
          <p:cNvPr id="8195" name="内容占位符 2"/>
          <p:cNvSpPr>
            <a:spLocks noGrp="1"/>
          </p:cNvSpPr>
          <p:nvPr>
            <p:ph idx="1"/>
          </p:nvPr>
        </p:nvSpPr>
        <p:spPr/>
        <p:txBody>
          <a:bodyPr/>
          <a:lstStyle/>
          <a:p>
            <a:r>
              <a:rPr lang="zh-CN" altLang="en-US" smtClean="0"/>
              <a:t>获取服务器</a:t>
            </a:r>
            <a:r>
              <a:rPr lang="en-US" altLang="zh-CN" smtClean="0"/>
              <a:t>HTTP</a:t>
            </a:r>
            <a:r>
              <a:rPr lang="zh-CN" altLang="en-US" smtClean="0"/>
              <a:t>响应消息（消息头和消息主体）。</a:t>
            </a:r>
            <a:endParaRPr lang="en-US" altLang="zh-CN" smtClean="0"/>
          </a:p>
          <a:p>
            <a:pPr lvl="1"/>
            <a:r>
              <a:rPr lang="zh-CN" altLang="en-US" smtClean="0"/>
              <a:t>访问网址：</a:t>
            </a:r>
            <a:r>
              <a:rPr lang="en-US" altLang="zh-CN" smtClean="0"/>
              <a:t>http://software.hebtu.edu.cn/</a:t>
            </a:r>
          </a:p>
          <a:p>
            <a:pPr lvl="1"/>
            <a:r>
              <a:rPr lang="zh-CN" altLang="en-US" smtClean="0"/>
              <a:t>获取该网页的服务器字符编码、文档类型、服务器响应状态码、网页主体等。</a:t>
            </a:r>
            <a:endParaRPr lang="en-US" altLang="zh-CN" dirty="0"/>
          </a:p>
        </p:txBody>
      </p:sp>
      <p:sp>
        <p:nvSpPr>
          <p:cNvPr id="4" name="Rectangle 4"/>
          <p:cNvSpPr>
            <a:spLocks noChangeArrowheads="1"/>
          </p:cNvSpPr>
          <p:nvPr/>
        </p:nvSpPr>
        <p:spPr bwMode="auto">
          <a:xfrm>
            <a:off x="1055440" y="2492896"/>
            <a:ext cx="9361040" cy="4320480"/>
          </a:xfrm>
          <a:prstGeom prst="rect">
            <a:avLst/>
          </a:prstGeom>
          <a:solidFill>
            <a:srgbClr val="FFCC99"/>
          </a:solidFill>
          <a:ln>
            <a:solidFill>
              <a:schemeClr val="bg1"/>
            </a:solidFill>
            <a:miter lim="800000"/>
            <a:headEnd/>
            <a:tailEnd/>
          </a:ln>
        </p:spPr>
        <p:txBody>
          <a:bodyPr wrap="none"/>
          <a:lstStyle/>
          <a:p>
            <a:pPr eaLnBrk="0" hangingPunct="0">
              <a:spcBef>
                <a:spcPct val="20000"/>
              </a:spcBef>
            </a:pPr>
            <a:r>
              <a:rPr lang="en-US" altLang="zh-CN" sz="1800" kern="0" dirty="0">
                <a:solidFill>
                  <a:schemeClr val="tx1"/>
                </a:solidFill>
                <a:latin typeface="微软雅黑" pitchFamily="34" charset="-122"/>
                <a:ea typeface="宋体" pitchFamily="2" charset="-122"/>
              </a:rPr>
              <a:t>URL </a:t>
            </a:r>
            <a:r>
              <a:rPr lang="en-US" altLang="zh-CN" sz="1800" kern="0" dirty="0" err="1">
                <a:solidFill>
                  <a:schemeClr val="tx1"/>
                </a:solidFill>
                <a:latin typeface="微软雅黑" pitchFamily="34" charset="-122"/>
                <a:ea typeface="宋体" pitchFamily="2" charset="-122"/>
              </a:rPr>
              <a:t>url</a:t>
            </a:r>
            <a:r>
              <a:rPr lang="en-US" altLang="zh-CN" sz="1800" kern="0" dirty="0">
                <a:solidFill>
                  <a:schemeClr val="tx1"/>
                </a:solidFill>
                <a:latin typeface="微软雅黑" pitchFamily="34" charset="-122"/>
                <a:ea typeface="宋体" pitchFamily="2" charset="-122"/>
              </a:rPr>
              <a:t> = new URL(</a:t>
            </a:r>
            <a:r>
              <a:rPr lang="en-US" altLang="zh-CN" sz="1800" kern="0" dirty="0" err="1">
                <a:solidFill>
                  <a:schemeClr val="tx1"/>
                </a:solidFill>
                <a:latin typeface="微软雅黑" pitchFamily="34" charset="-122"/>
                <a:ea typeface="宋体" pitchFamily="2" charset="-122"/>
              </a:rPr>
              <a:t>rootUrl</a:t>
            </a:r>
            <a:r>
              <a:rPr lang="en-US" altLang="zh-CN" sz="1800" kern="0" dirty="0">
                <a:solidFill>
                  <a:schemeClr val="tx1"/>
                </a:solidFill>
                <a:latin typeface="微软雅黑" pitchFamily="34" charset="-122"/>
                <a:ea typeface="宋体" pitchFamily="2" charset="-122"/>
              </a:rPr>
              <a:t>);	//  </a:t>
            </a:r>
            <a:r>
              <a:rPr lang="zh-CN" altLang="en-US" sz="1800" kern="0" dirty="0">
                <a:solidFill>
                  <a:schemeClr val="tx1"/>
                </a:solidFill>
                <a:latin typeface="微软雅黑" pitchFamily="34" charset="-122"/>
                <a:ea typeface="宋体" pitchFamily="2" charset="-122"/>
              </a:rPr>
              <a:t>创建</a:t>
            </a:r>
            <a:r>
              <a:rPr lang="en-US" altLang="zh-CN" sz="1800" kern="0" dirty="0" err="1">
                <a:solidFill>
                  <a:schemeClr val="tx1"/>
                </a:solidFill>
                <a:latin typeface="微软雅黑" pitchFamily="34" charset="-122"/>
                <a:ea typeface="宋体" pitchFamily="2" charset="-122"/>
              </a:rPr>
              <a:t>Url</a:t>
            </a:r>
            <a:r>
              <a:rPr lang="zh-CN" altLang="en-US" sz="1800" kern="0" dirty="0">
                <a:solidFill>
                  <a:schemeClr val="tx1"/>
                </a:solidFill>
                <a:latin typeface="微软雅黑" pitchFamily="34" charset="-122"/>
                <a:ea typeface="宋体" pitchFamily="2" charset="-122"/>
              </a:rPr>
              <a:t>对象</a:t>
            </a:r>
            <a:endParaRPr lang="en-US" altLang="zh-CN" sz="1800" kern="0" dirty="0">
              <a:solidFill>
                <a:schemeClr val="tx1"/>
              </a:solidFill>
              <a:latin typeface="微软雅黑" pitchFamily="34" charset="-122"/>
              <a:ea typeface="宋体" pitchFamily="2" charset="-122"/>
            </a:endParaRPr>
          </a:p>
          <a:p>
            <a:pPr eaLnBrk="0" hangingPunct="0">
              <a:spcBef>
                <a:spcPct val="20000"/>
              </a:spcBef>
            </a:pPr>
            <a:r>
              <a:rPr lang="en-US" altLang="zh-CN" sz="1800" kern="0" dirty="0">
                <a:solidFill>
                  <a:schemeClr val="tx1"/>
                </a:solidFill>
                <a:latin typeface="微软雅黑" pitchFamily="34" charset="-122"/>
                <a:ea typeface="宋体" pitchFamily="2" charset="-122"/>
              </a:rPr>
              <a:t>// </a:t>
            </a:r>
            <a:r>
              <a:rPr lang="zh-CN" altLang="en-US" sz="1800" kern="0" dirty="0">
                <a:solidFill>
                  <a:schemeClr val="tx1"/>
                </a:solidFill>
                <a:latin typeface="微软雅黑" pitchFamily="34" charset="-122"/>
                <a:ea typeface="宋体" pitchFamily="2" charset="-122"/>
              </a:rPr>
              <a:t>得到</a:t>
            </a:r>
            <a:r>
              <a:rPr lang="en-US" altLang="zh-CN" sz="1800" kern="0" dirty="0" err="1">
                <a:solidFill>
                  <a:schemeClr val="tx1"/>
                </a:solidFill>
                <a:latin typeface="微软雅黑" pitchFamily="34" charset="-122"/>
                <a:ea typeface="宋体" pitchFamily="2" charset="-122"/>
              </a:rPr>
              <a:t>URLConnection</a:t>
            </a:r>
            <a:r>
              <a:rPr lang="zh-CN" altLang="en-US" sz="1800" kern="0" dirty="0">
                <a:solidFill>
                  <a:schemeClr val="tx1"/>
                </a:solidFill>
                <a:latin typeface="微软雅黑" pitchFamily="34" charset="-122"/>
                <a:ea typeface="宋体" pitchFamily="2" charset="-122"/>
              </a:rPr>
              <a:t>连接对象</a:t>
            </a:r>
          </a:p>
          <a:p>
            <a:pPr eaLnBrk="0" hangingPunct="0">
              <a:spcBef>
                <a:spcPct val="20000"/>
              </a:spcBef>
            </a:pPr>
            <a:r>
              <a:rPr lang="en-US" altLang="zh-CN" sz="1800" kern="0" dirty="0" err="1">
                <a:solidFill>
                  <a:schemeClr val="tx1"/>
                </a:solidFill>
                <a:latin typeface="微软雅黑" pitchFamily="34" charset="-122"/>
                <a:ea typeface="宋体" pitchFamily="2" charset="-122"/>
              </a:rPr>
              <a:t>URLConnection</a:t>
            </a:r>
            <a:r>
              <a:rPr lang="en-US" altLang="zh-CN" sz="1800" kern="0" dirty="0">
                <a:solidFill>
                  <a:schemeClr val="tx1"/>
                </a:solidFill>
                <a:latin typeface="微软雅黑" pitchFamily="34" charset="-122"/>
                <a:ea typeface="宋体" pitchFamily="2" charset="-122"/>
              </a:rPr>
              <a:t> conn = </a:t>
            </a:r>
            <a:r>
              <a:rPr lang="en-US" altLang="zh-CN" sz="1800" kern="0" dirty="0" err="1">
                <a:solidFill>
                  <a:schemeClr val="tx1"/>
                </a:solidFill>
                <a:latin typeface="微软雅黑" pitchFamily="34" charset="-122"/>
                <a:ea typeface="宋体" pitchFamily="2" charset="-122"/>
              </a:rPr>
              <a:t>url.openConnection</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err="1">
                <a:solidFill>
                  <a:schemeClr val="tx1"/>
                </a:solidFill>
                <a:latin typeface="微软雅黑" pitchFamily="34" charset="-122"/>
                <a:ea typeface="宋体" pitchFamily="2" charset="-122"/>
              </a:rPr>
              <a:t>HttpURLConnection</a:t>
            </a:r>
            <a:r>
              <a:rPr lang="en-US" altLang="zh-CN" sz="1800" kern="0" dirty="0">
                <a:solidFill>
                  <a:schemeClr val="tx1"/>
                </a:solidFill>
                <a:latin typeface="微软雅黑" pitchFamily="34" charset="-122"/>
                <a:ea typeface="宋体" pitchFamily="2" charset="-122"/>
              </a:rPr>
              <a:t> </a:t>
            </a:r>
            <a:r>
              <a:rPr lang="en-US" altLang="zh-CN" sz="1800" kern="0" dirty="0" err="1">
                <a:solidFill>
                  <a:schemeClr val="tx1"/>
                </a:solidFill>
                <a:latin typeface="微软雅黑" pitchFamily="34" charset="-122"/>
                <a:ea typeface="宋体" pitchFamily="2" charset="-122"/>
              </a:rPr>
              <a:t>hc</a:t>
            </a:r>
            <a:r>
              <a:rPr lang="en-US" altLang="zh-CN" sz="1800" kern="0" dirty="0">
                <a:solidFill>
                  <a:schemeClr val="tx1"/>
                </a:solidFill>
                <a:latin typeface="微软雅黑" pitchFamily="34" charset="-122"/>
                <a:ea typeface="宋体" pitchFamily="2" charset="-122"/>
              </a:rPr>
              <a:t> = (</a:t>
            </a:r>
            <a:r>
              <a:rPr lang="en-US" altLang="zh-CN" sz="1800" kern="0" dirty="0" err="1">
                <a:solidFill>
                  <a:schemeClr val="tx1"/>
                </a:solidFill>
                <a:latin typeface="微软雅黑" pitchFamily="34" charset="-122"/>
                <a:ea typeface="宋体" pitchFamily="2" charset="-122"/>
              </a:rPr>
              <a:t>HttpURLConnection</a:t>
            </a:r>
            <a:r>
              <a:rPr lang="en-US" altLang="zh-CN" sz="1800" kern="0" dirty="0">
                <a:solidFill>
                  <a:schemeClr val="tx1"/>
                </a:solidFill>
                <a:latin typeface="微软雅黑" pitchFamily="34" charset="-122"/>
                <a:ea typeface="宋体" pitchFamily="2" charset="-122"/>
              </a:rPr>
              <a:t>) conn;</a:t>
            </a:r>
          </a:p>
          <a:p>
            <a:pPr eaLnBrk="0" hangingPunct="0">
              <a:spcBef>
                <a:spcPct val="20000"/>
              </a:spcBef>
            </a:pPr>
            <a:r>
              <a:rPr lang="en-US" altLang="zh-CN" sz="1800" kern="0" dirty="0">
                <a:solidFill>
                  <a:schemeClr val="tx1"/>
                </a:solidFill>
                <a:latin typeface="微软雅黑" pitchFamily="34" charset="-122"/>
                <a:ea typeface="宋体" pitchFamily="2" charset="-122"/>
              </a:rPr>
              <a:t>// </a:t>
            </a:r>
            <a:r>
              <a:rPr lang="zh-CN" altLang="en-US" sz="1800" kern="0" dirty="0">
                <a:solidFill>
                  <a:schemeClr val="tx1"/>
                </a:solidFill>
                <a:latin typeface="微软雅黑" pitchFamily="34" charset="-122"/>
                <a:ea typeface="宋体" pitchFamily="2" charset="-122"/>
              </a:rPr>
              <a:t>获得响应消息头</a:t>
            </a:r>
          </a:p>
          <a:p>
            <a:pPr eaLnBrk="0" hangingPunct="0">
              <a:spcBef>
                <a:spcPct val="20000"/>
              </a:spcBef>
            </a:pPr>
            <a:r>
              <a:rPr lang="en-US" altLang="zh-CN" sz="1800" kern="0" dirty="0" err="1">
                <a:solidFill>
                  <a:schemeClr val="tx1"/>
                </a:solidFill>
                <a:latin typeface="微软雅黑" pitchFamily="34" charset="-122"/>
                <a:ea typeface="宋体" pitchFamily="2" charset="-122"/>
              </a:rPr>
              <a:t>conn.getContentType</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err="1">
                <a:solidFill>
                  <a:schemeClr val="tx1"/>
                </a:solidFill>
                <a:latin typeface="微软雅黑" pitchFamily="34" charset="-122"/>
                <a:ea typeface="宋体" pitchFamily="2" charset="-122"/>
              </a:rPr>
              <a:t>conn.getContentLength</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err="1">
                <a:solidFill>
                  <a:schemeClr val="tx1"/>
                </a:solidFill>
                <a:latin typeface="微软雅黑" pitchFamily="34" charset="-122"/>
                <a:ea typeface="宋体" pitchFamily="2" charset="-122"/>
              </a:rPr>
              <a:t>conn.getContentEncoding</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a:solidFill>
                  <a:schemeClr val="tx1"/>
                </a:solidFill>
                <a:latin typeface="微软雅黑" pitchFamily="34" charset="-122"/>
                <a:ea typeface="宋体" pitchFamily="2" charset="-122"/>
              </a:rPr>
              <a:t>// </a:t>
            </a:r>
            <a:r>
              <a:rPr lang="zh-CN" altLang="en-US" sz="1800" kern="0" dirty="0">
                <a:solidFill>
                  <a:schemeClr val="tx1"/>
                </a:solidFill>
                <a:latin typeface="微软雅黑" pitchFamily="34" charset="-122"/>
                <a:ea typeface="宋体" pitchFamily="2" charset="-122"/>
              </a:rPr>
              <a:t>获得</a:t>
            </a:r>
            <a:r>
              <a:rPr lang="en-US" altLang="zh-CN" sz="1800" kern="0" dirty="0">
                <a:solidFill>
                  <a:schemeClr val="tx1"/>
                </a:solidFill>
                <a:latin typeface="微软雅黑" pitchFamily="34" charset="-122"/>
                <a:ea typeface="宋体" pitchFamily="2" charset="-122"/>
              </a:rPr>
              <a:t>HTTP</a:t>
            </a:r>
            <a:r>
              <a:rPr lang="zh-CN" altLang="en-US" sz="1800" kern="0" dirty="0">
                <a:solidFill>
                  <a:schemeClr val="tx1"/>
                </a:solidFill>
                <a:latin typeface="微软雅黑" pitchFamily="34" charset="-122"/>
                <a:ea typeface="宋体" pitchFamily="2" charset="-122"/>
              </a:rPr>
              <a:t>消息状态码</a:t>
            </a:r>
          </a:p>
          <a:p>
            <a:pPr eaLnBrk="0" hangingPunct="0">
              <a:spcBef>
                <a:spcPct val="20000"/>
              </a:spcBef>
            </a:pPr>
            <a:r>
              <a:rPr lang="en-US" altLang="zh-CN" sz="1800" kern="0" dirty="0" err="1">
                <a:solidFill>
                  <a:schemeClr val="tx1"/>
                </a:solidFill>
                <a:latin typeface="微软雅黑" pitchFamily="34" charset="-122"/>
                <a:ea typeface="宋体" pitchFamily="2" charset="-122"/>
              </a:rPr>
              <a:t>hc.getResponseCode</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err="1">
                <a:solidFill>
                  <a:schemeClr val="tx1"/>
                </a:solidFill>
                <a:latin typeface="微软雅黑" pitchFamily="34" charset="-122"/>
                <a:ea typeface="宋体" pitchFamily="2" charset="-122"/>
              </a:rPr>
              <a:t>hc.getResponseMessage</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a:solidFill>
                  <a:schemeClr val="tx1"/>
                </a:solidFill>
                <a:latin typeface="微软雅黑" pitchFamily="34" charset="-122"/>
                <a:ea typeface="宋体" pitchFamily="2" charset="-122"/>
              </a:rPr>
              <a:t>// </a:t>
            </a:r>
            <a:r>
              <a:rPr lang="zh-CN" altLang="en-US" sz="1800" kern="0" dirty="0">
                <a:solidFill>
                  <a:schemeClr val="tx1"/>
                </a:solidFill>
                <a:latin typeface="微软雅黑" pitchFamily="34" charset="-122"/>
                <a:ea typeface="宋体" pitchFamily="2" charset="-122"/>
              </a:rPr>
              <a:t>获得</a:t>
            </a:r>
            <a:r>
              <a:rPr lang="en-US" altLang="zh-CN" sz="1800" kern="0" dirty="0">
                <a:solidFill>
                  <a:schemeClr val="tx1"/>
                </a:solidFill>
                <a:latin typeface="微软雅黑" pitchFamily="34" charset="-122"/>
                <a:ea typeface="宋体" pitchFamily="2" charset="-122"/>
              </a:rPr>
              <a:t>HTTP</a:t>
            </a:r>
            <a:r>
              <a:rPr lang="zh-CN" altLang="en-US" sz="1800" kern="0" dirty="0">
                <a:solidFill>
                  <a:schemeClr val="tx1"/>
                </a:solidFill>
                <a:latin typeface="微软雅黑" pitchFamily="34" charset="-122"/>
                <a:ea typeface="宋体" pitchFamily="2" charset="-122"/>
              </a:rPr>
              <a:t>响应消息主体</a:t>
            </a:r>
          </a:p>
          <a:p>
            <a:pPr eaLnBrk="0" hangingPunct="0">
              <a:spcBef>
                <a:spcPct val="20000"/>
              </a:spcBef>
            </a:pPr>
            <a:r>
              <a:rPr lang="en-US" altLang="zh-CN" sz="1800" kern="0" dirty="0" err="1">
                <a:solidFill>
                  <a:schemeClr val="tx1"/>
                </a:solidFill>
                <a:latin typeface="微软雅黑" pitchFamily="34" charset="-122"/>
                <a:ea typeface="宋体" pitchFamily="2" charset="-122"/>
              </a:rPr>
              <a:t>hc.getContent</a:t>
            </a:r>
            <a:r>
              <a:rPr lang="en-US" altLang="zh-CN" sz="1800" kern="0" dirty="0">
                <a:solidFill>
                  <a:schemeClr val="tx1"/>
                </a:solidFill>
                <a:latin typeface="微软雅黑" pitchFamily="34" charset="-122"/>
                <a:ea typeface="宋体" pitchFamily="2" charset="-122"/>
              </a:rPr>
              <a:t>();</a:t>
            </a:r>
          </a:p>
        </p:txBody>
      </p:sp>
    </p:spTree>
    <p:extLst>
      <p:ext uri="{BB962C8B-B14F-4D97-AF65-F5344CB8AC3E}">
        <p14:creationId xmlns:p14="http://schemas.microsoft.com/office/powerpoint/2010/main" val="4238198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smtClean="0"/>
              <a:t>讲授思路</a:t>
            </a:r>
            <a:r>
              <a:rPr lang="en-US" altLang="zh-CN" smtClean="0"/>
              <a:t>-</a:t>
            </a:r>
            <a:r>
              <a:rPr lang="zh-CN" altLang="en-US" smtClean="0"/>
              <a:t>基于套接字的</a:t>
            </a:r>
            <a:r>
              <a:rPr lang="en-US" altLang="zh-CN" smtClean="0"/>
              <a:t>Java</a:t>
            </a:r>
            <a:r>
              <a:rPr lang="zh-CN" altLang="en-US" smtClean="0"/>
              <a:t>网络编程</a:t>
            </a:r>
            <a:r>
              <a:rPr lang="en-US" altLang="zh-CN" smtClean="0"/>
              <a:t/>
            </a:r>
            <a:br>
              <a:rPr lang="en-US" altLang="zh-CN" smtClean="0"/>
            </a:br>
            <a:r>
              <a:rPr lang="zh-CN" altLang="en-US" smtClean="0"/>
              <a:t>　　　　　　　　　</a:t>
            </a:r>
            <a:endParaRPr lang="zh-CN" altLang="en-US" dirty="0" smtClean="0"/>
          </a:p>
        </p:txBody>
      </p:sp>
      <p:sp>
        <p:nvSpPr>
          <p:cNvPr id="7171" name="内容占位符 2"/>
          <p:cNvSpPr>
            <a:spLocks noGrp="1"/>
          </p:cNvSpPr>
          <p:nvPr>
            <p:ph idx="1"/>
          </p:nvPr>
        </p:nvSpPr>
        <p:spPr/>
        <p:txBody>
          <a:bodyPr/>
          <a:lstStyle/>
          <a:p>
            <a:pPr>
              <a:lnSpc>
                <a:spcPct val="150000"/>
              </a:lnSpc>
            </a:pPr>
            <a:r>
              <a:rPr lang="en-US" altLang="zh-CN" dirty="0" smtClean="0"/>
              <a:t>Socket</a:t>
            </a:r>
            <a:r>
              <a:rPr lang="zh-CN" altLang="en-US" dirty="0" smtClean="0"/>
              <a:t>通信</a:t>
            </a:r>
            <a:endParaRPr lang="en-US" altLang="zh-CN" dirty="0" smtClean="0"/>
          </a:p>
          <a:p>
            <a:pPr>
              <a:lnSpc>
                <a:spcPct val="150000"/>
              </a:lnSpc>
            </a:pPr>
            <a:r>
              <a:rPr lang="en-US" altLang="zh-CN" dirty="0" smtClean="0"/>
              <a:t>Socket</a:t>
            </a:r>
            <a:r>
              <a:rPr lang="zh-CN" altLang="en-US" dirty="0" smtClean="0"/>
              <a:t>通信的过程</a:t>
            </a:r>
            <a:endParaRPr lang="en-US" altLang="zh-CN" dirty="0" smtClean="0"/>
          </a:p>
          <a:p>
            <a:pPr>
              <a:lnSpc>
                <a:spcPct val="150000"/>
              </a:lnSpc>
            </a:pPr>
            <a:r>
              <a:rPr lang="en-US" altLang="zh-CN" dirty="0" smtClean="0"/>
              <a:t>Socket</a:t>
            </a:r>
            <a:r>
              <a:rPr lang="zh-CN" altLang="en-US" dirty="0" smtClean="0"/>
              <a:t>基于</a:t>
            </a:r>
            <a:r>
              <a:rPr lang="en-US" altLang="zh-CN" dirty="0" smtClean="0"/>
              <a:t>TCP</a:t>
            </a:r>
            <a:r>
              <a:rPr lang="zh-CN" altLang="en-US" dirty="0" smtClean="0"/>
              <a:t>协议的网络编程</a:t>
            </a:r>
            <a:endParaRPr lang="en-US" altLang="zh-CN" dirty="0" smtClean="0"/>
          </a:p>
          <a:p>
            <a:pPr>
              <a:lnSpc>
                <a:spcPct val="150000"/>
              </a:lnSpc>
            </a:pPr>
            <a:r>
              <a:rPr lang="en-US" altLang="zh-CN" dirty="0" smtClean="0"/>
              <a:t>Socket</a:t>
            </a:r>
            <a:r>
              <a:rPr lang="zh-CN" altLang="en-US" dirty="0" smtClean="0"/>
              <a:t>基于</a:t>
            </a:r>
            <a:r>
              <a:rPr lang="en-US" altLang="zh-CN" dirty="0" smtClean="0"/>
              <a:t>UDP</a:t>
            </a:r>
            <a:r>
              <a:rPr lang="zh-CN" altLang="en-US" dirty="0" smtClean="0"/>
              <a:t>协议的网络编程</a:t>
            </a:r>
            <a:endParaRPr lang="en-US" altLang="zh-CN" dirty="0" smtClean="0"/>
          </a:p>
          <a:p>
            <a:endParaRPr lang="en-US" altLang="zh-CN" dirty="0" smtClean="0"/>
          </a:p>
          <a:p>
            <a:endParaRPr lang="en-US" altLang="zh-CN" dirty="0" smtClean="0"/>
          </a:p>
          <a:p>
            <a:endParaRPr lang="en-US" altLang="zh-CN" dirty="0" smtClean="0"/>
          </a:p>
        </p:txBody>
      </p:sp>
    </p:spTree>
    <p:extLst>
      <p:ext uri="{BB962C8B-B14F-4D97-AF65-F5344CB8AC3E}">
        <p14:creationId xmlns:p14="http://schemas.microsoft.com/office/powerpoint/2010/main" val="903832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3339" y="4005064"/>
            <a:ext cx="8686800" cy="241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94" name="标题 1"/>
          <p:cNvSpPr>
            <a:spLocks noGrp="1"/>
          </p:cNvSpPr>
          <p:nvPr>
            <p:ph type="title"/>
          </p:nvPr>
        </p:nvSpPr>
        <p:spPr/>
        <p:txBody>
          <a:bodyPr/>
          <a:lstStyle/>
          <a:p>
            <a:r>
              <a:rPr lang="en-US" altLang="zh-CN" smtClean="0"/>
              <a:t>Socket</a:t>
            </a:r>
            <a:r>
              <a:rPr lang="zh-CN" altLang="en-US" smtClean="0"/>
              <a:t>网络编程简介</a:t>
            </a:r>
            <a:endParaRPr lang="zh-CN" altLang="en-US" dirty="0" smtClean="0"/>
          </a:p>
        </p:txBody>
      </p:sp>
      <p:sp>
        <p:nvSpPr>
          <p:cNvPr id="8195" name="内容占位符 2"/>
          <p:cNvSpPr>
            <a:spLocks noGrp="1"/>
          </p:cNvSpPr>
          <p:nvPr>
            <p:ph idx="1"/>
          </p:nvPr>
        </p:nvSpPr>
        <p:spPr>
          <a:xfrm>
            <a:off x="479376" y="1160749"/>
            <a:ext cx="11103024" cy="4965415"/>
          </a:xfrm>
        </p:spPr>
        <p:txBody>
          <a:bodyPr/>
          <a:lstStyle/>
          <a:p>
            <a:pPr>
              <a:lnSpc>
                <a:spcPct val="150000"/>
              </a:lnSpc>
            </a:pPr>
            <a:r>
              <a:rPr lang="zh-CN" altLang="en-US" dirty="0" smtClean="0"/>
              <a:t>客户端和服务器端建立连接后，连接两端将会建立一个虚拟“线缆”，在网络编程中称之为</a:t>
            </a:r>
            <a:r>
              <a:rPr lang="en-US" altLang="zh-CN" dirty="0" smtClean="0"/>
              <a:t>Socket</a:t>
            </a:r>
            <a:r>
              <a:rPr lang="zh-CN" altLang="en-US" dirty="0" smtClean="0"/>
              <a:t>（套接字）；其后在网络两端传输数据都是通过</a:t>
            </a:r>
            <a:r>
              <a:rPr lang="en-US" altLang="zh-CN" dirty="0" smtClean="0"/>
              <a:t>Socket</a:t>
            </a:r>
            <a:r>
              <a:rPr lang="zh-CN" altLang="en-US" dirty="0" smtClean="0"/>
              <a:t>进行的。</a:t>
            </a:r>
            <a:endParaRPr lang="en-US" altLang="zh-CN" dirty="0" smtClean="0"/>
          </a:p>
          <a:p>
            <a:pPr lvl="1">
              <a:lnSpc>
                <a:spcPct val="150000"/>
              </a:lnSpc>
            </a:pPr>
            <a:r>
              <a:rPr lang="en-US" altLang="zh-CN" dirty="0" smtClean="0"/>
              <a:t>Socket</a:t>
            </a:r>
            <a:r>
              <a:rPr lang="zh-CN" altLang="en-US" dirty="0" smtClean="0"/>
              <a:t>借助</a:t>
            </a:r>
            <a:r>
              <a:rPr lang="en-US" altLang="zh-CN" dirty="0" smtClean="0"/>
              <a:t>IP</a:t>
            </a:r>
            <a:r>
              <a:rPr lang="zh-CN" altLang="en-US" dirty="0" smtClean="0"/>
              <a:t>地址和端口号，对应某一台主机中的某一个应用程序。</a:t>
            </a:r>
            <a:endParaRPr lang="en-US" altLang="zh-CN" dirty="0" smtClean="0"/>
          </a:p>
          <a:p>
            <a:pPr lvl="1">
              <a:lnSpc>
                <a:spcPct val="150000"/>
              </a:lnSpc>
            </a:pPr>
            <a:r>
              <a:rPr lang="en-US" altLang="zh-CN" dirty="0" smtClean="0"/>
              <a:t>Socket</a:t>
            </a:r>
            <a:r>
              <a:rPr lang="zh-CN" altLang="en-US" dirty="0" smtClean="0"/>
              <a:t>的主要作用是维护网络连接、在网络双方传输数据。</a:t>
            </a:r>
            <a:endParaRPr lang="en-US" altLang="zh-CN" dirty="0" smtClean="0"/>
          </a:p>
        </p:txBody>
      </p:sp>
    </p:spTree>
    <p:extLst>
      <p:ext uri="{BB962C8B-B14F-4D97-AF65-F5344CB8AC3E}">
        <p14:creationId xmlns:p14="http://schemas.microsoft.com/office/powerpoint/2010/main" val="2638885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195">
                                            <p:txEl>
                                              <p:pRg st="1" end="1"/>
                                            </p:txEl>
                                          </p:spTgt>
                                        </p:tgtEl>
                                        <p:attrNameLst>
                                          <p:attrName>style.visibility</p:attrName>
                                        </p:attrNameLst>
                                      </p:cBhvr>
                                      <p:to>
                                        <p:strVal val="visible"/>
                                      </p:to>
                                    </p:set>
                                    <p:animEffect transition="in" filter="fade">
                                      <p:cBhvr>
                                        <p:cTn id="14" dur="1000"/>
                                        <p:tgtEl>
                                          <p:spTgt spid="8195">
                                            <p:txEl>
                                              <p:pRg st="1" end="1"/>
                                            </p:txEl>
                                          </p:spTgt>
                                        </p:tgtEl>
                                      </p:cBhvr>
                                    </p:animEffect>
                                    <p:anim calcmode="lin" valueType="num">
                                      <p:cBhvr>
                                        <p:cTn id="15"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8195">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8195">
                                            <p:txEl>
                                              <p:pRg st="2" end="2"/>
                                            </p:txEl>
                                          </p:spTgt>
                                        </p:tgtEl>
                                        <p:attrNameLst>
                                          <p:attrName>style.visibility</p:attrName>
                                        </p:attrNameLst>
                                      </p:cBhvr>
                                      <p:to>
                                        <p:strVal val="visible"/>
                                      </p:to>
                                    </p:set>
                                    <p:animEffect transition="in" filter="fade">
                                      <p:cBhvr>
                                        <p:cTn id="19" dur="1000"/>
                                        <p:tgtEl>
                                          <p:spTgt spid="8195">
                                            <p:txEl>
                                              <p:pRg st="2" end="2"/>
                                            </p:txEl>
                                          </p:spTgt>
                                        </p:tgtEl>
                                      </p:cBhvr>
                                    </p:animEffect>
                                    <p:anim calcmode="lin" valueType="num">
                                      <p:cBhvr>
                                        <p:cTn id="20"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819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Socket</a:t>
            </a:r>
            <a:r>
              <a:rPr lang="zh-CN" altLang="en-US" smtClean="0"/>
              <a:t>网络编程核心操作类</a:t>
            </a:r>
            <a:endParaRPr lang="zh-CN" altLang="en-US" dirty="0" smtClean="0"/>
          </a:p>
        </p:txBody>
      </p:sp>
      <p:sp>
        <p:nvSpPr>
          <p:cNvPr id="8195" name="内容占位符 2"/>
          <p:cNvSpPr>
            <a:spLocks noGrp="1"/>
          </p:cNvSpPr>
          <p:nvPr>
            <p:ph idx="1"/>
          </p:nvPr>
        </p:nvSpPr>
        <p:spPr>
          <a:xfrm>
            <a:off x="609600" y="1160749"/>
            <a:ext cx="10972800" cy="5220579"/>
          </a:xfrm>
        </p:spPr>
        <p:txBody>
          <a:bodyPr/>
          <a:lstStyle/>
          <a:p>
            <a:pPr>
              <a:lnSpc>
                <a:spcPct val="150000"/>
              </a:lnSpc>
            </a:pPr>
            <a:r>
              <a:rPr lang="en-US" altLang="zh-CN" dirty="0" smtClean="0"/>
              <a:t>Socket</a:t>
            </a:r>
            <a:r>
              <a:rPr lang="zh-CN" altLang="en-US" dirty="0" smtClean="0"/>
              <a:t>类：客户端套接字类。实现客户端向服务器发送数据、接收服务器数据等功能；实现服务器端向客户端发送数据、接收客户端数据等功能。</a:t>
            </a:r>
            <a:endParaRPr lang="en-US" altLang="zh-CN" dirty="0" smtClean="0"/>
          </a:p>
          <a:p>
            <a:pPr lvl="1">
              <a:lnSpc>
                <a:spcPct val="150000"/>
              </a:lnSpc>
            </a:pPr>
            <a:r>
              <a:rPr lang="zh-CN" altLang="en-US" dirty="0" smtClean="0"/>
              <a:t>构造方法：</a:t>
            </a:r>
            <a:endParaRPr lang="en-US" altLang="zh-CN" dirty="0" smtClean="0"/>
          </a:p>
          <a:p>
            <a:pPr lvl="2">
              <a:lnSpc>
                <a:spcPct val="150000"/>
              </a:lnSpc>
            </a:pPr>
            <a:r>
              <a:rPr lang="en-US" altLang="zh-CN" dirty="0" smtClean="0"/>
              <a:t>Socket(</a:t>
            </a:r>
            <a:r>
              <a:rPr lang="en-US" altLang="zh-CN" dirty="0" err="1" smtClean="0"/>
              <a:t>InetAddress</a:t>
            </a:r>
            <a:r>
              <a:rPr lang="en-US" altLang="zh-CN" dirty="0" smtClean="0"/>
              <a:t>  address, </a:t>
            </a:r>
            <a:r>
              <a:rPr lang="en-US" altLang="zh-CN" dirty="0" err="1" smtClean="0"/>
              <a:t>int</a:t>
            </a:r>
            <a:r>
              <a:rPr lang="en-US" altLang="zh-CN" dirty="0" smtClean="0"/>
              <a:t>  port);</a:t>
            </a:r>
          </a:p>
          <a:p>
            <a:pPr lvl="2">
              <a:lnSpc>
                <a:spcPct val="150000"/>
              </a:lnSpc>
            </a:pPr>
            <a:r>
              <a:rPr lang="en-US" altLang="zh-CN" dirty="0" smtClean="0"/>
              <a:t>Socket(String  host,  </a:t>
            </a:r>
            <a:r>
              <a:rPr lang="en-US" altLang="zh-CN" dirty="0" err="1" smtClean="0"/>
              <a:t>int</a:t>
            </a:r>
            <a:r>
              <a:rPr lang="en-US" altLang="zh-CN" dirty="0" smtClean="0"/>
              <a:t>  port);  </a:t>
            </a:r>
          </a:p>
          <a:p>
            <a:pPr lvl="1">
              <a:lnSpc>
                <a:spcPct val="150000"/>
              </a:lnSpc>
            </a:pPr>
            <a:r>
              <a:rPr lang="zh-CN" altLang="en-US" dirty="0" smtClean="0"/>
              <a:t>常用方法：</a:t>
            </a:r>
            <a:endParaRPr lang="en-US" altLang="zh-CN" dirty="0" smtClean="0"/>
          </a:p>
          <a:p>
            <a:pPr lvl="2">
              <a:lnSpc>
                <a:spcPct val="150000"/>
              </a:lnSpc>
            </a:pPr>
            <a:r>
              <a:rPr lang="en-US" altLang="zh-CN" dirty="0" err="1" smtClean="0"/>
              <a:t>getInputStream</a:t>
            </a:r>
            <a:r>
              <a:rPr lang="en-US" altLang="zh-CN" dirty="0" smtClean="0"/>
              <a:t>();	// </a:t>
            </a:r>
            <a:r>
              <a:rPr lang="zh-CN" altLang="en-US" dirty="0" smtClean="0"/>
              <a:t>获得网络输入流</a:t>
            </a:r>
            <a:endParaRPr lang="en-US" altLang="zh-CN" dirty="0" smtClean="0"/>
          </a:p>
          <a:p>
            <a:pPr lvl="2">
              <a:lnSpc>
                <a:spcPct val="150000"/>
              </a:lnSpc>
            </a:pPr>
            <a:r>
              <a:rPr lang="en-US" altLang="zh-CN" dirty="0" err="1" smtClean="0"/>
              <a:t>getOutputStream</a:t>
            </a:r>
            <a:r>
              <a:rPr lang="en-US" altLang="zh-CN" dirty="0" smtClean="0"/>
              <a:t>();	// </a:t>
            </a:r>
            <a:r>
              <a:rPr lang="zh-CN" altLang="en-US" dirty="0" smtClean="0"/>
              <a:t>获得网络输出流</a:t>
            </a:r>
            <a:endParaRPr lang="en-US" altLang="zh-CN" dirty="0" smtClean="0"/>
          </a:p>
          <a:p>
            <a:pPr lvl="2">
              <a:lnSpc>
                <a:spcPct val="150000"/>
              </a:lnSpc>
            </a:pPr>
            <a:r>
              <a:rPr lang="en-US" altLang="zh-CN" dirty="0" smtClean="0"/>
              <a:t>close();		// </a:t>
            </a:r>
            <a:r>
              <a:rPr lang="zh-CN" altLang="en-US" dirty="0" smtClean="0"/>
              <a:t>关闭</a:t>
            </a:r>
            <a:r>
              <a:rPr lang="en-US" altLang="zh-CN" dirty="0" smtClean="0"/>
              <a:t>Socket</a:t>
            </a:r>
            <a:r>
              <a:rPr lang="zh-CN" altLang="en-US" dirty="0" smtClean="0"/>
              <a:t>连接</a:t>
            </a:r>
            <a:endParaRPr lang="en-US" altLang="zh-CN" dirty="0" smtClean="0"/>
          </a:p>
          <a:p>
            <a:pPr lvl="1">
              <a:lnSpc>
                <a:spcPct val="150000"/>
              </a:lnSpc>
            </a:pPr>
            <a:r>
              <a:rPr lang="zh-CN" altLang="en-US" dirty="0" smtClean="0"/>
              <a:t>其它方法查看：</a:t>
            </a:r>
            <a:r>
              <a:rPr lang="en-US" altLang="zh-CN" dirty="0" smtClean="0">
                <a:hlinkClick r:id="rId3"/>
              </a:rPr>
              <a:t>http://docs.oracle.com/javase/7/docs/api/java/net/Socket.html</a:t>
            </a:r>
            <a:endParaRPr lang="en-US" altLang="zh-CN" dirty="0" smtClean="0"/>
          </a:p>
        </p:txBody>
      </p:sp>
    </p:spTree>
    <p:extLst>
      <p:ext uri="{BB962C8B-B14F-4D97-AF65-F5344CB8AC3E}">
        <p14:creationId xmlns:p14="http://schemas.microsoft.com/office/powerpoint/2010/main" val="3652228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fade">
                                      <p:cBhvr>
                                        <p:cTn id="7" dur="1000"/>
                                        <p:tgtEl>
                                          <p:spTgt spid="8195">
                                            <p:txEl>
                                              <p:pRg st="1" end="1"/>
                                            </p:txEl>
                                          </p:spTgt>
                                        </p:tgtEl>
                                      </p:cBhvr>
                                    </p:animEffect>
                                    <p:anim calcmode="lin" valueType="num">
                                      <p:cBhvr>
                                        <p:cTn id="8"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195">
                                            <p:txEl>
                                              <p:pRg st="2" end="2"/>
                                            </p:txEl>
                                          </p:spTgt>
                                        </p:tgtEl>
                                        <p:attrNameLst>
                                          <p:attrName>style.visibility</p:attrName>
                                        </p:attrNameLst>
                                      </p:cBhvr>
                                      <p:to>
                                        <p:strVal val="visible"/>
                                      </p:to>
                                    </p:set>
                                    <p:animEffect transition="in" filter="fade">
                                      <p:cBhvr>
                                        <p:cTn id="12" dur="1000"/>
                                        <p:tgtEl>
                                          <p:spTgt spid="8195">
                                            <p:txEl>
                                              <p:pRg st="2" end="2"/>
                                            </p:txEl>
                                          </p:spTgt>
                                        </p:tgtEl>
                                      </p:cBhvr>
                                    </p:animEffect>
                                    <p:anim calcmode="lin" valueType="num">
                                      <p:cBhvr>
                                        <p:cTn id="13"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8195">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195">
                                            <p:txEl>
                                              <p:pRg st="3" end="3"/>
                                            </p:txEl>
                                          </p:spTgt>
                                        </p:tgtEl>
                                        <p:attrNameLst>
                                          <p:attrName>style.visibility</p:attrName>
                                        </p:attrNameLst>
                                      </p:cBhvr>
                                      <p:to>
                                        <p:strVal val="visible"/>
                                      </p:to>
                                    </p:set>
                                    <p:animEffect transition="in" filter="fade">
                                      <p:cBhvr>
                                        <p:cTn id="17" dur="1000"/>
                                        <p:tgtEl>
                                          <p:spTgt spid="8195">
                                            <p:txEl>
                                              <p:pRg st="3" end="3"/>
                                            </p:txEl>
                                          </p:spTgt>
                                        </p:tgtEl>
                                      </p:cBhvr>
                                    </p:animEffect>
                                    <p:anim calcmode="lin" valueType="num">
                                      <p:cBhvr>
                                        <p:cTn id="18" dur="1000" fill="hold"/>
                                        <p:tgtEl>
                                          <p:spTgt spid="8195">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819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8195">
                                            <p:txEl>
                                              <p:pRg st="4" end="4"/>
                                            </p:txEl>
                                          </p:spTgt>
                                        </p:tgtEl>
                                        <p:attrNameLst>
                                          <p:attrName>style.visibility</p:attrName>
                                        </p:attrNameLst>
                                      </p:cBhvr>
                                      <p:to>
                                        <p:strVal val="visible"/>
                                      </p:to>
                                    </p:set>
                                    <p:animEffect transition="in" filter="fade">
                                      <p:cBhvr>
                                        <p:cTn id="24" dur="1000"/>
                                        <p:tgtEl>
                                          <p:spTgt spid="8195">
                                            <p:txEl>
                                              <p:pRg st="4" end="4"/>
                                            </p:txEl>
                                          </p:spTgt>
                                        </p:tgtEl>
                                      </p:cBhvr>
                                    </p:animEffect>
                                    <p:anim calcmode="lin" valueType="num">
                                      <p:cBhvr>
                                        <p:cTn id="25" dur="1000" fill="hold"/>
                                        <p:tgtEl>
                                          <p:spTgt spid="8195">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8195">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8195">
                                            <p:txEl>
                                              <p:pRg st="5" end="5"/>
                                            </p:txEl>
                                          </p:spTgt>
                                        </p:tgtEl>
                                        <p:attrNameLst>
                                          <p:attrName>style.visibility</p:attrName>
                                        </p:attrNameLst>
                                      </p:cBhvr>
                                      <p:to>
                                        <p:strVal val="visible"/>
                                      </p:to>
                                    </p:set>
                                    <p:animEffect transition="in" filter="fade">
                                      <p:cBhvr>
                                        <p:cTn id="29" dur="1000"/>
                                        <p:tgtEl>
                                          <p:spTgt spid="8195">
                                            <p:txEl>
                                              <p:pRg st="5" end="5"/>
                                            </p:txEl>
                                          </p:spTgt>
                                        </p:tgtEl>
                                      </p:cBhvr>
                                    </p:animEffect>
                                    <p:anim calcmode="lin" valueType="num">
                                      <p:cBhvr>
                                        <p:cTn id="30" dur="1000" fill="hold"/>
                                        <p:tgtEl>
                                          <p:spTgt spid="8195">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8195">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8195">
                                            <p:txEl>
                                              <p:pRg st="6" end="6"/>
                                            </p:txEl>
                                          </p:spTgt>
                                        </p:tgtEl>
                                        <p:attrNameLst>
                                          <p:attrName>style.visibility</p:attrName>
                                        </p:attrNameLst>
                                      </p:cBhvr>
                                      <p:to>
                                        <p:strVal val="visible"/>
                                      </p:to>
                                    </p:set>
                                    <p:animEffect transition="in" filter="fade">
                                      <p:cBhvr>
                                        <p:cTn id="34" dur="1000"/>
                                        <p:tgtEl>
                                          <p:spTgt spid="8195">
                                            <p:txEl>
                                              <p:pRg st="6" end="6"/>
                                            </p:txEl>
                                          </p:spTgt>
                                        </p:tgtEl>
                                      </p:cBhvr>
                                    </p:animEffect>
                                    <p:anim calcmode="lin" valueType="num">
                                      <p:cBhvr>
                                        <p:cTn id="35" dur="1000" fill="hold"/>
                                        <p:tgtEl>
                                          <p:spTgt spid="8195">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8195">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8195">
                                            <p:txEl>
                                              <p:pRg st="7" end="7"/>
                                            </p:txEl>
                                          </p:spTgt>
                                        </p:tgtEl>
                                        <p:attrNameLst>
                                          <p:attrName>style.visibility</p:attrName>
                                        </p:attrNameLst>
                                      </p:cBhvr>
                                      <p:to>
                                        <p:strVal val="visible"/>
                                      </p:to>
                                    </p:set>
                                    <p:animEffect transition="in" filter="fade">
                                      <p:cBhvr>
                                        <p:cTn id="39" dur="1000"/>
                                        <p:tgtEl>
                                          <p:spTgt spid="8195">
                                            <p:txEl>
                                              <p:pRg st="7" end="7"/>
                                            </p:txEl>
                                          </p:spTgt>
                                        </p:tgtEl>
                                      </p:cBhvr>
                                    </p:animEffect>
                                    <p:anim calcmode="lin" valueType="num">
                                      <p:cBhvr>
                                        <p:cTn id="40" dur="1000" fill="hold"/>
                                        <p:tgtEl>
                                          <p:spTgt spid="8195">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819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8195">
                                            <p:txEl>
                                              <p:pRg st="8" end="8"/>
                                            </p:txEl>
                                          </p:spTgt>
                                        </p:tgtEl>
                                        <p:attrNameLst>
                                          <p:attrName>style.visibility</p:attrName>
                                        </p:attrNameLst>
                                      </p:cBhvr>
                                      <p:to>
                                        <p:strVal val="visible"/>
                                      </p:to>
                                    </p:set>
                                    <p:animEffect transition="in" filter="fade">
                                      <p:cBhvr>
                                        <p:cTn id="46" dur="1000"/>
                                        <p:tgtEl>
                                          <p:spTgt spid="8195">
                                            <p:txEl>
                                              <p:pRg st="8" end="8"/>
                                            </p:txEl>
                                          </p:spTgt>
                                        </p:tgtEl>
                                      </p:cBhvr>
                                    </p:animEffect>
                                    <p:anim calcmode="lin" valueType="num">
                                      <p:cBhvr>
                                        <p:cTn id="47" dur="1000" fill="hold"/>
                                        <p:tgtEl>
                                          <p:spTgt spid="8195">
                                            <p:txEl>
                                              <p:pRg st="8" end="8"/>
                                            </p:txEl>
                                          </p:spTgt>
                                        </p:tgtEl>
                                        <p:attrNameLst>
                                          <p:attrName>ppt_x</p:attrName>
                                        </p:attrNameLst>
                                      </p:cBhvr>
                                      <p:tavLst>
                                        <p:tav tm="0">
                                          <p:val>
                                            <p:strVal val="#ppt_x"/>
                                          </p:val>
                                        </p:tav>
                                        <p:tav tm="100000">
                                          <p:val>
                                            <p:strVal val="#ppt_x"/>
                                          </p:val>
                                        </p:tav>
                                      </p:tavLst>
                                    </p:anim>
                                    <p:anim calcmode="lin" valueType="num">
                                      <p:cBhvr>
                                        <p:cTn id="48" dur="1000" fill="hold"/>
                                        <p:tgtEl>
                                          <p:spTgt spid="8195">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Socket</a:t>
            </a:r>
            <a:r>
              <a:rPr lang="zh-CN" altLang="en-US" smtClean="0"/>
              <a:t>网络编程核心操作类</a:t>
            </a:r>
            <a:endParaRPr lang="zh-CN" altLang="en-US" dirty="0" smtClean="0"/>
          </a:p>
        </p:txBody>
      </p:sp>
      <p:sp>
        <p:nvSpPr>
          <p:cNvPr id="8195" name="内容占位符 2"/>
          <p:cNvSpPr>
            <a:spLocks noGrp="1"/>
          </p:cNvSpPr>
          <p:nvPr>
            <p:ph idx="1"/>
          </p:nvPr>
        </p:nvSpPr>
        <p:spPr/>
        <p:txBody>
          <a:bodyPr/>
          <a:lstStyle/>
          <a:p>
            <a:pPr>
              <a:lnSpc>
                <a:spcPct val="150000"/>
              </a:lnSpc>
            </a:pPr>
            <a:r>
              <a:rPr lang="zh-CN" altLang="en-US" dirty="0" smtClean="0"/>
              <a:t>客户端与服务器端通信时，借助网络输入</a:t>
            </a:r>
            <a:r>
              <a:rPr lang="en-US" altLang="zh-CN" dirty="0" smtClean="0"/>
              <a:t>/</a:t>
            </a:r>
            <a:r>
              <a:rPr lang="zh-CN" altLang="en-US" dirty="0" smtClean="0"/>
              <a:t>输出流进行传输；但是对于客户端和服务器而言，输入流或输出流是相对的。</a:t>
            </a:r>
            <a:endParaRPr lang="en-US" altLang="zh-CN"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0688" y="2890614"/>
            <a:ext cx="8810625" cy="291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9788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客户端</a:t>
            </a:r>
            <a:r>
              <a:rPr lang="en-US" altLang="zh-CN" smtClean="0"/>
              <a:t>Socket</a:t>
            </a:r>
            <a:r>
              <a:rPr lang="zh-CN" altLang="en-US" smtClean="0"/>
              <a:t>应用程序</a:t>
            </a:r>
            <a:endParaRPr lang="zh-CN" altLang="en-US" dirty="0" smtClean="0"/>
          </a:p>
        </p:txBody>
      </p:sp>
      <p:sp>
        <p:nvSpPr>
          <p:cNvPr id="8195" name="内容占位符 2"/>
          <p:cNvSpPr>
            <a:spLocks noGrp="1"/>
          </p:cNvSpPr>
          <p:nvPr>
            <p:ph idx="1"/>
          </p:nvPr>
        </p:nvSpPr>
        <p:spPr/>
        <p:txBody>
          <a:bodyPr/>
          <a:lstStyle/>
          <a:p>
            <a:pPr>
              <a:lnSpc>
                <a:spcPct val="150000"/>
              </a:lnSpc>
            </a:pPr>
            <a:r>
              <a:rPr lang="zh-CN" altLang="en-US" dirty="0" smtClean="0"/>
              <a:t>客户端</a:t>
            </a:r>
            <a:r>
              <a:rPr lang="en-US" altLang="zh-CN" dirty="0" smtClean="0"/>
              <a:t>Socket</a:t>
            </a:r>
            <a:r>
              <a:rPr lang="zh-CN" altLang="en-US" dirty="0" smtClean="0"/>
              <a:t>应用程序所做的工作主要有：</a:t>
            </a:r>
            <a:endParaRPr lang="en-US" altLang="zh-CN" dirty="0" smtClean="0"/>
          </a:p>
          <a:p>
            <a:pPr lvl="1">
              <a:lnSpc>
                <a:spcPct val="150000"/>
              </a:lnSpc>
            </a:pPr>
            <a:r>
              <a:rPr lang="zh-CN" altLang="en-US" dirty="0" smtClean="0"/>
              <a:t>与服务器端建立连接（通过</a:t>
            </a:r>
            <a:r>
              <a:rPr lang="en-US" altLang="zh-CN" dirty="0" smtClean="0"/>
              <a:t>IP</a:t>
            </a:r>
            <a:r>
              <a:rPr lang="zh-CN" altLang="en-US" dirty="0" smtClean="0"/>
              <a:t>和端口号确定主机上的程序）。</a:t>
            </a:r>
            <a:endParaRPr lang="en-US" altLang="zh-CN" dirty="0" smtClean="0"/>
          </a:p>
          <a:p>
            <a:pPr lvl="2">
              <a:lnSpc>
                <a:spcPct val="150000"/>
              </a:lnSpc>
            </a:pPr>
            <a:r>
              <a:rPr lang="en-US" altLang="zh-CN" dirty="0" smtClean="0"/>
              <a:t>Socket  client  =  new Socket(“</a:t>
            </a:r>
            <a:r>
              <a:rPr lang="en-US" altLang="zh-CN" dirty="0" err="1" smtClean="0"/>
              <a:t>localhost</a:t>
            </a:r>
            <a:r>
              <a:rPr lang="en-US" altLang="zh-CN" dirty="0" smtClean="0"/>
              <a:t>”,  80);</a:t>
            </a:r>
          </a:p>
          <a:p>
            <a:pPr lvl="1">
              <a:lnSpc>
                <a:spcPct val="150000"/>
              </a:lnSpc>
            </a:pPr>
            <a:r>
              <a:rPr lang="zh-CN" altLang="en-US" dirty="0" smtClean="0"/>
              <a:t>向服务器端发送数据，接收服务器端数据。</a:t>
            </a:r>
            <a:endParaRPr lang="en-US" altLang="zh-CN" dirty="0" smtClean="0"/>
          </a:p>
          <a:p>
            <a:pPr lvl="2">
              <a:lnSpc>
                <a:spcPct val="150000"/>
              </a:lnSpc>
            </a:pPr>
            <a:r>
              <a:rPr lang="zh-CN" altLang="en-US" dirty="0" smtClean="0"/>
              <a:t>向服务器端发送数据：</a:t>
            </a:r>
            <a:r>
              <a:rPr lang="en-US" altLang="zh-CN" dirty="0" err="1" smtClean="0"/>
              <a:t>os</a:t>
            </a:r>
            <a:r>
              <a:rPr lang="en-US" altLang="zh-CN" dirty="0" smtClean="0"/>
              <a:t>  =  </a:t>
            </a:r>
            <a:r>
              <a:rPr lang="en-US" altLang="zh-CN" dirty="0" err="1" smtClean="0"/>
              <a:t>client.getOutputStream</a:t>
            </a:r>
            <a:r>
              <a:rPr lang="en-US" altLang="zh-CN" dirty="0" smtClean="0"/>
              <a:t>();</a:t>
            </a:r>
          </a:p>
          <a:p>
            <a:pPr lvl="2">
              <a:lnSpc>
                <a:spcPct val="150000"/>
              </a:lnSpc>
            </a:pPr>
            <a:r>
              <a:rPr lang="zh-CN" altLang="en-US" dirty="0" smtClean="0"/>
              <a:t>接收服务器端数据：</a:t>
            </a:r>
            <a:r>
              <a:rPr lang="en-US" altLang="zh-CN" dirty="0" smtClean="0"/>
              <a:t>is  =  </a:t>
            </a:r>
            <a:r>
              <a:rPr lang="en-US" altLang="zh-CN" dirty="0" err="1" smtClean="0"/>
              <a:t>client.getInputStream</a:t>
            </a:r>
            <a:r>
              <a:rPr lang="en-US" altLang="zh-CN" dirty="0" smtClean="0"/>
              <a:t>();</a:t>
            </a:r>
          </a:p>
          <a:p>
            <a:pPr lvl="1">
              <a:lnSpc>
                <a:spcPct val="150000"/>
              </a:lnSpc>
            </a:pPr>
            <a:r>
              <a:rPr lang="zh-CN" altLang="en-US" dirty="0" smtClean="0"/>
              <a:t>关闭</a:t>
            </a:r>
            <a:r>
              <a:rPr lang="en-US" altLang="zh-CN" dirty="0" smtClean="0"/>
              <a:t>Socket</a:t>
            </a:r>
            <a:r>
              <a:rPr lang="zh-CN" altLang="en-US" dirty="0" smtClean="0"/>
              <a:t>连接。</a:t>
            </a:r>
            <a:endParaRPr lang="en-US" altLang="zh-CN" dirty="0" smtClean="0"/>
          </a:p>
          <a:p>
            <a:pPr lvl="2">
              <a:lnSpc>
                <a:spcPct val="150000"/>
              </a:lnSpc>
            </a:pPr>
            <a:r>
              <a:rPr lang="en-US" altLang="zh-CN" dirty="0" err="1" smtClean="0"/>
              <a:t>client.close</a:t>
            </a:r>
            <a:r>
              <a:rPr lang="en-US" altLang="zh-CN" dirty="0" smtClean="0"/>
              <a:t>();</a:t>
            </a:r>
            <a:endParaRPr lang="en-US" altLang="zh-CN" dirty="0"/>
          </a:p>
        </p:txBody>
      </p:sp>
    </p:spTree>
    <p:extLst>
      <p:ext uri="{BB962C8B-B14F-4D97-AF65-F5344CB8AC3E}">
        <p14:creationId xmlns:p14="http://schemas.microsoft.com/office/powerpoint/2010/main" val="1147444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2" end="2"/>
                                            </p:txEl>
                                          </p:spTgt>
                                        </p:tgtEl>
                                        <p:attrNameLst>
                                          <p:attrName>style.visibility</p:attrName>
                                        </p:attrNameLst>
                                      </p:cBhvr>
                                      <p:to>
                                        <p:strVal val="visible"/>
                                      </p:to>
                                    </p:set>
                                    <p:animEffect transition="in" filter="fade">
                                      <p:cBhvr>
                                        <p:cTn id="7" dur="1000"/>
                                        <p:tgtEl>
                                          <p:spTgt spid="8195">
                                            <p:txEl>
                                              <p:pRg st="2" end="2"/>
                                            </p:txEl>
                                          </p:spTgt>
                                        </p:tgtEl>
                                      </p:cBhvr>
                                    </p:animEffect>
                                    <p:anim calcmode="lin" valueType="num">
                                      <p:cBhvr>
                                        <p:cTn id="8"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195">
                                            <p:txEl>
                                              <p:pRg st="4" end="4"/>
                                            </p:txEl>
                                          </p:spTgt>
                                        </p:tgtEl>
                                        <p:attrNameLst>
                                          <p:attrName>style.visibility</p:attrName>
                                        </p:attrNameLst>
                                      </p:cBhvr>
                                      <p:to>
                                        <p:strVal val="visible"/>
                                      </p:to>
                                    </p:set>
                                    <p:animEffect transition="in" filter="fade">
                                      <p:cBhvr>
                                        <p:cTn id="14" dur="1000"/>
                                        <p:tgtEl>
                                          <p:spTgt spid="8195">
                                            <p:txEl>
                                              <p:pRg st="4" end="4"/>
                                            </p:txEl>
                                          </p:spTgt>
                                        </p:tgtEl>
                                      </p:cBhvr>
                                    </p:animEffect>
                                    <p:anim calcmode="lin" valueType="num">
                                      <p:cBhvr>
                                        <p:cTn id="15" dur="1000" fill="hold"/>
                                        <p:tgtEl>
                                          <p:spTgt spid="8195">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8195">
                                            <p:txEl>
                                              <p:pRg st="4" end="4"/>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8195">
                                            <p:txEl>
                                              <p:pRg st="5" end="5"/>
                                            </p:txEl>
                                          </p:spTgt>
                                        </p:tgtEl>
                                        <p:attrNameLst>
                                          <p:attrName>style.visibility</p:attrName>
                                        </p:attrNameLst>
                                      </p:cBhvr>
                                      <p:to>
                                        <p:strVal val="visible"/>
                                      </p:to>
                                    </p:set>
                                    <p:animEffect transition="in" filter="fade">
                                      <p:cBhvr>
                                        <p:cTn id="19" dur="1000"/>
                                        <p:tgtEl>
                                          <p:spTgt spid="8195">
                                            <p:txEl>
                                              <p:pRg st="5" end="5"/>
                                            </p:txEl>
                                          </p:spTgt>
                                        </p:tgtEl>
                                      </p:cBhvr>
                                    </p:animEffect>
                                    <p:anim calcmode="lin" valueType="num">
                                      <p:cBhvr>
                                        <p:cTn id="20" dur="1000" fill="hold"/>
                                        <p:tgtEl>
                                          <p:spTgt spid="8195">
                                            <p:txEl>
                                              <p:pRg st="5" end="5"/>
                                            </p:txEl>
                                          </p:spTgt>
                                        </p:tgtEl>
                                        <p:attrNameLst>
                                          <p:attrName>ppt_x</p:attrName>
                                        </p:attrNameLst>
                                      </p:cBhvr>
                                      <p:tavLst>
                                        <p:tav tm="0">
                                          <p:val>
                                            <p:strVal val="#ppt_x"/>
                                          </p:val>
                                        </p:tav>
                                        <p:tav tm="100000">
                                          <p:val>
                                            <p:strVal val="#ppt_x"/>
                                          </p:val>
                                        </p:tav>
                                      </p:tavLst>
                                    </p:anim>
                                    <p:anim calcmode="lin" valueType="num">
                                      <p:cBhvr>
                                        <p:cTn id="21" dur="1000" fill="hold"/>
                                        <p:tgtEl>
                                          <p:spTgt spid="819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8195">
                                            <p:txEl>
                                              <p:pRg st="7" end="7"/>
                                            </p:txEl>
                                          </p:spTgt>
                                        </p:tgtEl>
                                        <p:attrNameLst>
                                          <p:attrName>style.visibility</p:attrName>
                                        </p:attrNameLst>
                                      </p:cBhvr>
                                      <p:to>
                                        <p:strVal val="visible"/>
                                      </p:to>
                                    </p:set>
                                    <p:animEffect transition="in" filter="fade">
                                      <p:cBhvr>
                                        <p:cTn id="26" dur="1000"/>
                                        <p:tgtEl>
                                          <p:spTgt spid="8195">
                                            <p:txEl>
                                              <p:pRg st="7" end="7"/>
                                            </p:txEl>
                                          </p:spTgt>
                                        </p:tgtEl>
                                      </p:cBhvr>
                                    </p:animEffect>
                                    <p:anim calcmode="lin" valueType="num">
                                      <p:cBhvr>
                                        <p:cTn id="27" dur="1000" fill="hold"/>
                                        <p:tgtEl>
                                          <p:spTgt spid="8195">
                                            <p:txEl>
                                              <p:pRg st="7" end="7"/>
                                            </p:txEl>
                                          </p:spTgt>
                                        </p:tgtEl>
                                        <p:attrNameLst>
                                          <p:attrName>ppt_x</p:attrName>
                                        </p:attrNameLst>
                                      </p:cBhvr>
                                      <p:tavLst>
                                        <p:tav tm="0">
                                          <p:val>
                                            <p:strVal val="#ppt_x"/>
                                          </p:val>
                                        </p:tav>
                                        <p:tav tm="100000">
                                          <p:val>
                                            <p:strVal val="#ppt_x"/>
                                          </p:val>
                                        </p:tav>
                                      </p:tavLst>
                                    </p:anim>
                                    <p:anim calcmode="lin" valueType="num">
                                      <p:cBhvr>
                                        <p:cTn id="28" dur="1000" fill="hold"/>
                                        <p:tgtEl>
                                          <p:spTgt spid="819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客户端</a:t>
            </a:r>
            <a:r>
              <a:rPr lang="en-US" altLang="zh-CN" smtClean="0"/>
              <a:t>Socket</a:t>
            </a:r>
            <a:r>
              <a:rPr lang="zh-CN" altLang="en-US" smtClean="0"/>
              <a:t>应用程序</a:t>
            </a:r>
            <a:endParaRPr lang="zh-CN" altLang="en-US" dirty="0" smtClean="0"/>
          </a:p>
        </p:txBody>
      </p:sp>
      <p:sp>
        <p:nvSpPr>
          <p:cNvPr id="8195" name="内容占位符 2"/>
          <p:cNvSpPr>
            <a:spLocks noGrp="1"/>
          </p:cNvSpPr>
          <p:nvPr>
            <p:ph idx="1"/>
          </p:nvPr>
        </p:nvSpPr>
        <p:spPr/>
        <p:txBody>
          <a:bodyPr/>
          <a:lstStyle/>
          <a:p>
            <a:r>
              <a:rPr lang="zh-CN" altLang="en-US" dirty="0" smtClean="0"/>
              <a:t>示例：客户端</a:t>
            </a:r>
            <a:r>
              <a:rPr lang="en-US" altLang="zh-CN" dirty="0" smtClean="0"/>
              <a:t>Socket</a:t>
            </a:r>
            <a:r>
              <a:rPr lang="zh-CN" altLang="en-US" dirty="0" smtClean="0"/>
              <a:t>请求服务器内容。</a:t>
            </a:r>
            <a:endParaRPr lang="en-US" altLang="zh-CN" dirty="0"/>
          </a:p>
        </p:txBody>
      </p:sp>
      <p:sp>
        <p:nvSpPr>
          <p:cNvPr id="4" name="Rectangle 4"/>
          <p:cNvSpPr>
            <a:spLocks noChangeArrowheads="1"/>
          </p:cNvSpPr>
          <p:nvPr/>
        </p:nvSpPr>
        <p:spPr bwMode="auto">
          <a:xfrm>
            <a:off x="4680520" y="404664"/>
            <a:ext cx="7032104" cy="6408712"/>
          </a:xfrm>
          <a:prstGeom prst="rect">
            <a:avLst/>
          </a:prstGeom>
          <a:solidFill>
            <a:srgbClr val="FFCC99"/>
          </a:solidFill>
          <a:ln>
            <a:solidFill>
              <a:schemeClr val="bg1"/>
            </a:solidFill>
            <a:miter lim="800000"/>
            <a:headEnd/>
            <a:tailEnd/>
          </a:ln>
        </p:spPr>
        <p:txBody>
          <a:bodyPr wrap="none"/>
          <a:lstStyle/>
          <a:p>
            <a:pPr eaLnBrk="0" hangingPunct="0">
              <a:spcBef>
                <a:spcPct val="20000"/>
              </a:spcBef>
            </a:pPr>
            <a:r>
              <a:rPr lang="en-US" altLang="zh-CN" sz="1800" kern="0" dirty="0">
                <a:solidFill>
                  <a:schemeClr val="tx1"/>
                </a:solidFill>
                <a:latin typeface="微软雅黑" pitchFamily="34" charset="-122"/>
                <a:ea typeface="宋体" pitchFamily="2" charset="-122"/>
              </a:rPr>
              <a:t>Socket   client = new Socket("127.0.0.1", 8888);</a:t>
            </a:r>
          </a:p>
          <a:p>
            <a:pPr eaLnBrk="0" hangingPunct="0">
              <a:spcBef>
                <a:spcPct val="20000"/>
              </a:spcBef>
            </a:pPr>
            <a:r>
              <a:rPr lang="en-US" altLang="zh-CN" sz="1800" kern="0" dirty="0">
                <a:solidFill>
                  <a:schemeClr val="tx1"/>
                </a:solidFill>
                <a:latin typeface="微软雅黑" pitchFamily="34" charset="-122"/>
                <a:ea typeface="宋体" pitchFamily="2" charset="-122"/>
              </a:rPr>
              <a:t>// </a:t>
            </a:r>
            <a:r>
              <a:rPr lang="zh-CN" altLang="en-US" sz="1800" kern="0" dirty="0">
                <a:solidFill>
                  <a:schemeClr val="tx1"/>
                </a:solidFill>
                <a:latin typeface="微软雅黑" pitchFamily="34" charset="-122"/>
                <a:ea typeface="宋体" pitchFamily="2" charset="-122"/>
              </a:rPr>
              <a:t>获得网络输入</a:t>
            </a:r>
            <a:r>
              <a:rPr lang="en-US" altLang="zh-CN" sz="1800" kern="0" dirty="0">
                <a:solidFill>
                  <a:schemeClr val="tx1"/>
                </a:solidFill>
                <a:latin typeface="微软雅黑" pitchFamily="34" charset="-122"/>
                <a:ea typeface="宋体" pitchFamily="2" charset="-122"/>
              </a:rPr>
              <a:t>/</a:t>
            </a:r>
            <a:r>
              <a:rPr lang="zh-CN" altLang="en-US" sz="1800" kern="0" dirty="0">
                <a:solidFill>
                  <a:schemeClr val="tx1"/>
                </a:solidFill>
                <a:latin typeface="微软雅黑" pitchFamily="34" charset="-122"/>
                <a:ea typeface="宋体" pitchFamily="2" charset="-122"/>
              </a:rPr>
              <a:t>输出流</a:t>
            </a:r>
          </a:p>
          <a:p>
            <a:pPr eaLnBrk="0" hangingPunct="0">
              <a:spcBef>
                <a:spcPct val="20000"/>
              </a:spcBef>
            </a:pPr>
            <a:r>
              <a:rPr lang="en-US" altLang="zh-CN" sz="1800" kern="0" dirty="0" err="1">
                <a:solidFill>
                  <a:schemeClr val="tx1"/>
                </a:solidFill>
                <a:latin typeface="微软雅黑" pitchFamily="34" charset="-122"/>
                <a:ea typeface="宋体" pitchFamily="2" charset="-122"/>
              </a:rPr>
              <a:t>InputStream</a:t>
            </a:r>
            <a:r>
              <a:rPr lang="en-US" altLang="zh-CN" sz="1800" kern="0" dirty="0">
                <a:solidFill>
                  <a:schemeClr val="tx1"/>
                </a:solidFill>
                <a:latin typeface="微软雅黑" pitchFamily="34" charset="-122"/>
                <a:ea typeface="宋体" pitchFamily="2" charset="-122"/>
              </a:rPr>
              <a:t> is = </a:t>
            </a:r>
            <a:r>
              <a:rPr lang="en-US" altLang="zh-CN" sz="1800" kern="0" dirty="0" err="1">
                <a:solidFill>
                  <a:schemeClr val="tx1"/>
                </a:solidFill>
                <a:latin typeface="微软雅黑" pitchFamily="34" charset="-122"/>
                <a:ea typeface="宋体" pitchFamily="2" charset="-122"/>
              </a:rPr>
              <a:t>client.getInputStream</a:t>
            </a:r>
            <a:r>
              <a:rPr lang="en-US" altLang="zh-CN" sz="1800" kern="0" dirty="0">
                <a:solidFill>
                  <a:schemeClr val="tx1"/>
                </a:solidFill>
                <a:latin typeface="微软雅黑" pitchFamily="34" charset="-122"/>
                <a:ea typeface="宋体" pitchFamily="2" charset="-122"/>
              </a:rPr>
              <a:t>(); // </a:t>
            </a:r>
            <a:r>
              <a:rPr lang="zh-CN" altLang="en-US" sz="1800" kern="0" dirty="0">
                <a:solidFill>
                  <a:schemeClr val="tx1"/>
                </a:solidFill>
                <a:latin typeface="微软雅黑" pitchFamily="34" charset="-122"/>
                <a:ea typeface="宋体" pitchFamily="2" charset="-122"/>
              </a:rPr>
              <a:t>获得网络输入流</a:t>
            </a:r>
          </a:p>
          <a:p>
            <a:pPr eaLnBrk="0" hangingPunct="0">
              <a:spcBef>
                <a:spcPct val="20000"/>
              </a:spcBef>
            </a:pPr>
            <a:r>
              <a:rPr lang="en-US" altLang="zh-CN" sz="1800" kern="0" dirty="0" err="1">
                <a:solidFill>
                  <a:schemeClr val="tx1"/>
                </a:solidFill>
                <a:latin typeface="微软雅黑" pitchFamily="34" charset="-122"/>
                <a:ea typeface="宋体" pitchFamily="2" charset="-122"/>
              </a:rPr>
              <a:t>OutputStream</a:t>
            </a:r>
            <a:r>
              <a:rPr lang="en-US" altLang="zh-CN" sz="1800" kern="0" dirty="0">
                <a:solidFill>
                  <a:schemeClr val="tx1"/>
                </a:solidFill>
                <a:latin typeface="微软雅黑" pitchFamily="34" charset="-122"/>
                <a:ea typeface="宋体" pitchFamily="2" charset="-122"/>
              </a:rPr>
              <a:t> </a:t>
            </a:r>
            <a:r>
              <a:rPr lang="en-US" altLang="zh-CN" sz="1800" kern="0" dirty="0" err="1">
                <a:solidFill>
                  <a:schemeClr val="tx1"/>
                </a:solidFill>
                <a:latin typeface="微软雅黑" pitchFamily="34" charset="-122"/>
                <a:ea typeface="宋体" pitchFamily="2" charset="-122"/>
              </a:rPr>
              <a:t>os</a:t>
            </a:r>
            <a:r>
              <a:rPr lang="en-US" altLang="zh-CN" sz="1800" kern="0" dirty="0">
                <a:solidFill>
                  <a:schemeClr val="tx1"/>
                </a:solidFill>
                <a:latin typeface="微软雅黑" pitchFamily="34" charset="-122"/>
                <a:ea typeface="宋体" pitchFamily="2" charset="-122"/>
              </a:rPr>
              <a:t> = </a:t>
            </a:r>
            <a:r>
              <a:rPr lang="en-US" altLang="zh-CN" sz="1800" kern="0" dirty="0" err="1">
                <a:solidFill>
                  <a:schemeClr val="tx1"/>
                </a:solidFill>
                <a:latin typeface="微软雅黑" pitchFamily="34" charset="-122"/>
                <a:ea typeface="宋体" pitchFamily="2" charset="-122"/>
              </a:rPr>
              <a:t>client.getOutputStream</a:t>
            </a:r>
            <a:r>
              <a:rPr lang="en-US" altLang="zh-CN" sz="1800" kern="0" dirty="0">
                <a:solidFill>
                  <a:schemeClr val="tx1"/>
                </a:solidFill>
                <a:latin typeface="微软雅黑" pitchFamily="34" charset="-122"/>
                <a:ea typeface="宋体" pitchFamily="2" charset="-122"/>
              </a:rPr>
              <a:t>(); // </a:t>
            </a:r>
            <a:r>
              <a:rPr lang="zh-CN" altLang="en-US" sz="1800" kern="0" dirty="0">
                <a:solidFill>
                  <a:schemeClr val="tx1"/>
                </a:solidFill>
                <a:latin typeface="微软雅黑" pitchFamily="34" charset="-122"/>
                <a:ea typeface="宋体" pitchFamily="2" charset="-122"/>
              </a:rPr>
              <a:t>获得网络输出流</a:t>
            </a:r>
          </a:p>
          <a:p>
            <a:pPr eaLnBrk="0" hangingPunct="0">
              <a:spcBef>
                <a:spcPct val="20000"/>
              </a:spcBef>
            </a:pPr>
            <a:r>
              <a:rPr lang="en-US" altLang="zh-CN" sz="1800" kern="0" dirty="0">
                <a:solidFill>
                  <a:schemeClr val="tx1"/>
                </a:solidFill>
                <a:latin typeface="微软雅黑" pitchFamily="34" charset="-122"/>
                <a:ea typeface="宋体" pitchFamily="2" charset="-122"/>
              </a:rPr>
              <a:t>// </a:t>
            </a:r>
            <a:r>
              <a:rPr lang="zh-CN" altLang="en-US" sz="1800" kern="0" dirty="0">
                <a:solidFill>
                  <a:schemeClr val="tx1"/>
                </a:solidFill>
                <a:latin typeface="微软雅黑" pitchFamily="34" charset="-122"/>
                <a:ea typeface="宋体" pitchFamily="2" charset="-122"/>
              </a:rPr>
              <a:t>发送数据到</a:t>
            </a:r>
            <a:r>
              <a:rPr lang="en-US" altLang="zh-CN" sz="1800" kern="0" dirty="0">
                <a:solidFill>
                  <a:schemeClr val="tx1"/>
                </a:solidFill>
                <a:latin typeface="微软雅黑" pitchFamily="34" charset="-122"/>
                <a:ea typeface="宋体" pitchFamily="2" charset="-122"/>
              </a:rPr>
              <a:t>server</a:t>
            </a:r>
          </a:p>
          <a:p>
            <a:pPr eaLnBrk="0" hangingPunct="0">
              <a:spcBef>
                <a:spcPct val="20000"/>
              </a:spcBef>
            </a:pPr>
            <a:r>
              <a:rPr lang="en-US" altLang="zh-CN" sz="1800" kern="0" dirty="0">
                <a:solidFill>
                  <a:schemeClr val="tx1"/>
                </a:solidFill>
                <a:latin typeface="微软雅黑" pitchFamily="34" charset="-122"/>
                <a:ea typeface="宋体" pitchFamily="2" charset="-122"/>
              </a:rPr>
              <a:t>String request = "this is a client request!";</a:t>
            </a:r>
          </a:p>
          <a:p>
            <a:pPr eaLnBrk="0" hangingPunct="0">
              <a:spcBef>
                <a:spcPct val="20000"/>
              </a:spcBef>
            </a:pPr>
            <a:r>
              <a:rPr lang="en-US" altLang="zh-CN" sz="1800" kern="0" dirty="0" err="1">
                <a:solidFill>
                  <a:schemeClr val="tx1"/>
                </a:solidFill>
                <a:latin typeface="微软雅黑" pitchFamily="34" charset="-122"/>
                <a:ea typeface="宋体" pitchFamily="2" charset="-122"/>
              </a:rPr>
              <a:t>os.write</a:t>
            </a:r>
            <a:r>
              <a:rPr lang="en-US" altLang="zh-CN" sz="1800" kern="0" dirty="0">
                <a:solidFill>
                  <a:schemeClr val="tx1"/>
                </a:solidFill>
                <a:latin typeface="微软雅黑" pitchFamily="34" charset="-122"/>
                <a:ea typeface="宋体" pitchFamily="2" charset="-122"/>
              </a:rPr>
              <a:t>(</a:t>
            </a:r>
            <a:r>
              <a:rPr lang="en-US" altLang="zh-CN" sz="1800" kern="0" dirty="0" err="1">
                <a:solidFill>
                  <a:schemeClr val="tx1"/>
                </a:solidFill>
                <a:latin typeface="微软雅黑" pitchFamily="34" charset="-122"/>
                <a:ea typeface="宋体" pitchFamily="2" charset="-122"/>
              </a:rPr>
              <a:t>request.getBytes</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err="1">
                <a:solidFill>
                  <a:schemeClr val="tx1"/>
                </a:solidFill>
                <a:latin typeface="微软雅黑" pitchFamily="34" charset="-122"/>
                <a:ea typeface="宋体" pitchFamily="2" charset="-122"/>
              </a:rPr>
              <a:t>os.flush</a:t>
            </a:r>
            <a:r>
              <a:rPr lang="en-US" altLang="zh-CN" sz="1800" kern="0" dirty="0">
                <a:solidFill>
                  <a:schemeClr val="tx1"/>
                </a:solidFill>
                <a:latin typeface="微软雅黑" pitchFamily="34" charset="-122"/>
                <a:ea typeface="宋体" pitchFamily="2" charset="-122"/>
              </a:rPr>
              <a:t>();// </a:t>
            </a:r>
            <a:r>
              <a:rPr lang="zh-CN" altLang="en-US" sz="1800" kern="0" dirty="0">
                <a:solidFill>
                  <a:schemeClr val="tx1"/>
                </a:solidFill>
                <a:latin typeface="微软雅黑" pitchFamily="34" charset="-122"/>
                <a:ea typeface="宋体" pitchFamily="2" charset="-122"/>
              </a:rPr>
              <a:t>刷新请求</a:t>
            </a:r>
          </a:p>
          <a:p>
            <a:pPr eaLnBrk="0" hangingPunct="0">
              <a:spcBef>
                <a:spcPct val="20000"/>
              </a:spcBef>
            </a:pPr>
            <a:r>
              <a:rPr lang="en-US" altLang="zh-CN" sz="1800" kern="0" dirty="0">
                <a:solidFill>
                  <a:schemeClr val="tx1"/>
                </a:solidFill>
                <a:latin typeface="微软雅黑" pitchFamily="34" charset="-122"/>
                <a:ea typeface="宋体" pitchFamily="2" charset="-122"/>
              </a:rPr>
              <a:t>// </a:t>
            </a:r>
            <a:r>
              <a:rPr lang="zh-CN" altLang="en-US" sz="1800" kern="0" dirty="0">
                <a:solidFill>
                  <a:schemeClr val="tx1"/>
                </a:solidFill>
                <a:latin typeface="微软雅黑" pitchFamily="34" charset="-122"/>
                <a:ea typeface="宋体" pitchFamily="2" charset="-122"/>
              </a:rPr>
              <a:t>接收响应</a:t>
            </a:r>
          </a:p>
          <a:p>
            <a:pPr eaLnBrk="0" hangingPunct="0">
              <a:spcBef>
                <a:spcPct val="20000"/>
              </a:spcBef>
            </a:pPr>
            <a:r>
              <a:rPr lang="en-US" altLang="zh-CN" sz="1800" kern="0" dirty="0">
                <a:solidFill>
                  <a:schemeClr val="tx1"/>
                </a:solidFill>
                <a:latin typeface="微软雅黑" pitchFamily="34" charset="-122"/>
                <a:ea typeface="宋体" pitchFamily="2" charset="-122"/>
              </a:rPr>
              <a:t>byte[] b = new byte[1024];</a:t>
            </a:r>
          </a:p>
          <a:p>
            <a:pPr eaLnBrk="0" hangingPunct="0">
              <a:spcBef>
                <a:spcPct val="20000"/>
              </a:spcBef>
            </a:pPr>
            <a:r>
              <a:rPr lang="en-US" altLang="zh-CN" sz="1800" kern="0" dirty="0" err="1">
                <a:solidFill>
                  <a:schemeClr val="tx1"/>
                </a:solidFill>
                <a:latin typeface="微软雅黑" pitchFamily="34" charset="-122"/>
                <a:ea typeface="宋体" pitchFamily="2" charset="-122"/>
              </a:rPr>
              <a:t>StringBuffer</a:t>
            </a:r>
            <a:r>
              <a:rPr lang="en-US" altLang="zh-CN" sz="1800" kern="0" dirty="0">
                <a:solidFill>
                  <a:schemeClr val="tx1"/>
                </a:solidFill>
                <a:latin typeface="微软雅黑" pitchFamily="34" charset="-122"/>
                <a:ea typeface="宋体" pitchFamily="2" charset="-122"/>
              </a:rPr>
              <a:t> </a:t>
            </a:r>
            <a:r>
              <a:rPr lang="en-US" altLang="zh-CN" sz="1800" kern="0" dirty="0" err="1">
                <a:solidFill>
                  <a:schemeClr val="tx1"/>
                </a:solidFill>
                <a:latin typeface="微软雅黑" pitchFamily="34" charset="-122"/>
                <a:ea typeface="宋体" pitchFamily="2" charset="-122"/>
              </a:rPr>
              <a:t>strb</a:t>
            </a:r>
            <a:r>
              <a:rPr lang="en-US" altLang="zh-CN" sz="1800" kern="0" dirty="0">
                <a:solidFill>
                  <a:schemeClr val="tx1"/>
                </a:solidFill>
                <a:latin typeface="微软雅黑" pitchFamily="34" charset="-122"/>
                <a:ea typeface="宋体" pitchFamily="2" charset="-122"/>
              </a:rPr>
              <a:t> = new </a:t>
            </a:r>
            <a:r>
              <a:rPr lang="en-US" altLang="zh-CN" sz="1800" kern="0" dirty="0" err="1">
                <a:solidFill>
                  <a:schemeClr val="tx1"/>
                </a:solidFill>
                <a:latin typeface="微软雅黑" pitchFamily="34" charset="-122"/>
                <a:ea typeface="宋体" pitchFamily="2" charset="-122"/>
              </a:rPr>
              <a:t>StringBuffer</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a:solidFill>
                  <a:schemeClr val="tx1"/>
                </a:solidFill>
                <a:latin typeface="微软雅黑" pitchFamily="34" charset="-122"/>
                <a:ea typeface="宋体" pitchFamily="2" charset="-122"/>
              </a:rPr>
              <a:t>while (</a:t>
            </a:r>
            <a:r>
              <a:rPr lang="en-US" altLang="zh-CN" sz="1800" kern="0" dirty="0" err="1">
                <a:solidFill>
                  <a:schemeClr val="tx1"/>
                </a:solidFill>
                <a:latin typeface="微软雅黑" pitchFamily="34" charset="-122"/>
                <a:ea typeface="宋体" pitchFamily="2" charset="-122"/>
              </a:rPr>
              <a:t>is.read</a:t>
            </a:r>
            <a:r>
              <a:rPr lang="en-US" altLang="zh-CN" sz="1800" kern="0" dirty="0">
                <a:solidFill>
                  <a:schemeClr val="tx1"/>
                </a:solidFill>
                <a:latin typeface="微软雅黑" pitchFamily="34" charset="-122"/>
                <a:ea typeface="宋体" pitchFamily="2" charset="-122"/>
              </a:rPr>
              <a:t>(b) != -1) {</a:t>
            </a:r>
          </a:p>
          <a:p>
            <a:pPr eaLnBrk="0" hangingPunct="0">
              <a:spcBef>
                <a:spcPct val="20000"/>
              </a:spcBef>
            </a:pPr>
            <a:r>
              <a:rPr lang="en-US" altLang="zh-CN" sz="1800" kern="0" dirty="0" err="1">
                <a:solidFill>
                  <a:schemeClr val="tx1"/>
                </a:solidFill>
                <a:latin typeface="微软雅黑" pitchFamily="34" charset="-122"/>
                <a:ea typeface="宋体" pitchFamily="2" charset="-122"/>
              </a:rPr>
              <a:t>strb.append</a:t>
            </a:r>
            <a:r>
              <a:rPr lang="en-US" altLang="zh-CN" sz="1800" kern="0" dirty="0">
                <a:solidFill>
                  <a:schemeClr val="tx1"/>
                </a:solidFill>
                <a:latin typeface="微软雅黑" pitchFamily="34" charset="-122"/>
                <a:ea typeface="宋体" pitchFamily="2" charset="-122"/>
              </a:rPr>
              <a:t>(new String(b));</a:t>
            </a:r>
          </a:p>
          <a:p>
            <a:pPr eaLnBrk="0" hangingPunct="0">
              <a:spcBef>
                <a:spcPct val="20000"/>
              </a:spcBef>
            </a:pP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err="1">
                <a:solidFill>
                  <a:schemeClr val="tx1"/>
                </a:solidFill>
                <a:latin typeface="微软雅黑" pitchFamily="34" charset="-122"/>
                <a:ea typeface="宋体" pitchFamily="2" charset="-122"/>
              </a:rPr>
              <a:t>System.out.println</a:t>
            </a:r>
            <a:r>
              <a:rPr lang="en-US" altLang="zh-CN" sz="1800" kern="0" dirty="0">
                <a:solidFill>
                  <a:schemeClr val="tx1"/>
                </a:solidFill>
                <a:latin typeface="微软雅黑" pitchFamily="34" charset="-122"/>
                <a:ea typeface="宋体" pitchFamily="2" charset="-122"/>
              </a:rPr>
              <a:t>(</a:t>
            </a:r>
            <a:r>
              <a:rPr lang="en-US" altLang="zh-CN" sz="1800" kern="0" dirty="0" err="1">
                <a:solidFill>
                  <a:schemeClr val="tx1"/>
                </a:solidFill>
                <a:latin typeface="微软雅黑" pitchFamily="34" charset="-122"/>
                <a:ea typeface="宋体" pitchFamily="2" charset="-122"/>
              </a:rPr>
              <a:t>strb.toString</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a:solidFill>
                  <a:schemeClr val="tx1"/>
                </a:solidFill>
                <a:latin typeface="微软雅黑" pitchFamily="34" charset="-122"/>
                <a:ea typeface="宋体" pitchFamily="2" charset="-122"/>
              </a:rPr>
              <a:t>// </a:t>
            </a:r>
            <a:r>
              <a:rPr lang="zh-CN" altLang="en-US" sz="1800" kern="0" dirty="0">
                <a:solidFill>
                  <a:schemeClr val="tx1"/>
                </a:solidFill>
                <a:latin typeface="微软雅黑" pitchFamily="34" charset="-122"/>
                <a:ea typeface="宋体" pitchFamily="2" charset="-122"/>
              </a:rPr>
              <a:t>关闭连接</a:t>
            </a:r>
          </a:p>
          <a:p>
            <a:pPr eaLnBrk="0" hangingPunct="0">
              <a:spcBef>
                <a:spcPct val="20000"/>
              </a:spcBef>
            </a:pPr>
            <a:r>
              <a:rPr lang="en-US" altLang="zh-CN" sz="1800" kern="0" dirty="0" err="1">
                <a:solidFill>
                  <a:schemeClr val="tx1"/>
                </a:solidFill>
                <a:latin typeface="微软雅黑" pitchFamily="34" charset="-122"/>
                <a:ea typeface="宋体" pitchFamily="2" charset="-122"/>
              </a:rPr>
              <a:t>is.close</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err="1">
                <a:solidFill>
                  <a:schemeClr val="tx1"/>
                </a:solidFill>
                <a:latin typeface="微软雅黑" pitchFamily="34" charset="-122"/>
                <a:ea typeface="宋体" pitchFamily="2" charset="-122"/>
              </a:rPr>
              <a:t>os.close</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err="1">
                <a:solidFill>
                  <a:schemeClr val="tx1"/>
                </a:solidFill>
                <a:latin typeface="微软雅黑" pitchFamily="34" charset="-122"/>
                <a:ea typeface="宋体" pitchFamily="2" charset="-122"/>
              </a:rPr>
              <a:t>client.close</a:t>
            </a:r>
            <a:r>
              <a:rPr lang="en-US" altLang="zh-CN" sz="1800" kern="0" dirty="0">
                <a:solidFill>
                  <a:schemeClr val="tx1"/>
                </a:solidFill>
                <a:latin typeface="微软雅黑" pitchFamily="34" charset="-122"/>
                <a:ea typeface="宋体" pitchFamily="2" charset="-122"/>
              </a:rPr>
              <a:t>();</a:t>
            </a:r>
          </a:p>
        </p:txBody>
      </p:sp>
    </p:spTree>
    <p:extLst>
      <p:ext uri="{BB962C8B-B14F-4D97-AF65-F5344CB8AC3E}">
        <p14:creationId xmlns:p14="http://schemas.microsoft.com/office/powerpoint/2010/main" val="2709581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dirty="0" smtClean="0"/>
              <a:t>Socket</a:t>
            </a:r>
            <a:r>
              <a:rPr lang="zh-CN" altLang="en-US" dirty="0" smtClean="0"/>
              <a:t>网络编程核心操作类</a:t>
            </a:r>
          </a:p>
        </p:txBody>
      </p:sp>
      <p:sp>
        <p:nvSpPr>
          <p:cNvPr id="8195" name="内容占位符 2"/>
          <p:cNvSpPr>
            <a:spLocks noGrp="1"/>
          </p:cNvSpPr>
          <p:nvPr>
            <p:ph idx="1"/>
          </p:nvPr>
        </p:nvSpPr>
        <p:spPr/>
        <p:txBody>
          <a:bodyPr/>
          <a:lstStyle/>
          <a:p>
            <a:pPr>
              <a:lnSpc>
                <a:spcPct val="150000"/>
              </a:lnSpc>
            </a:pPr>
            <a:r>
              <a:rPr lang="en-US" altLang="zh-CN" dirty="0" err="1" smtClean="0"/>
              <a:t>ServerSocket</a:t>
            </a:r>
            <a:r>
              <a:rPr lang="zh-CN" altLang="en-US" dirty="0" smtClean="0"/>
              <a:t>类：服务器端套接字类。监听服务器指定端口，接收客户端连接请求。</a:t>
            </a:r>
            <a:endParaRPr lang="en-US" altLang="zh-CN" dirty="0" smtClean="0"/>
          </a:p>
          <a:p>
            <a:pPr lvl="1">
              <a:lnSpc>
                <a:spcPct val="150000"/>
              </a:lnSpc>
            </a:pPr>
            <a:r>
              <a:rPr lang="zh-CN" altLang="en-US" dirty="0" smtClean="0"/>
              <a:t>构造方法：</a:t>
            </a:r>
            <a:endParaRPr lang="en-US" altLang="zh-CN" dirty="0" smtClean="0"/>
          </a:p>
          <a:p>
            <a:pPr lvl="2">
              <a:lnSpc>
                <a:spcPct val="150000"/>
              </a:lnSpc>
            </a:pPr>
            <a:r>
              <a:rPr lang="en-US" altLang="zh-CN" dirty="0" err="1" smtClean="0"/>
              <a:t>ServerSocket</a:t>
            </a:r>
            <a:r>
              <a:rPr lang="en-US" altLang="zh-CN" dirty="0" smtClean="0"/>
              <a:t>(</a:t>
            </a:r>
            <a:r>
              <a:rPr lang="en-US" altLang="zh-CN" dirty="0" err="1" smtClean="0"/>
              <a:t>int</a:t>
            </a:r>
            <a:r>
              <a:rPr lang="en-US" altLang="zh-CN" dirty="0" smtClean="0"/>
              <a:t>  port);</a:t>
            </a:r>
          </a:p>
          <a:p>
            <a:pPr lvl="1">
              <a:lnSpc>
                <a:spcPct val="150000"/>
              </a:lnSpc>
            </a:pPr>
            <a:r>
              <a:rPr lang="zh-CN" altLang="en-US" dirty="0" smtClean="0"/>
              <a:t>常用方法：</a:t>
            </a:r>
            <a:endParaRPr lang="en-US" altLang="zh-CN" dirty="0" smtClean="0"/>
          </a:p>
          <a:p>
            <a:pPr lvl="2">
              <a:lnSpc>
                <a:spcPct val="150000"/>
              </a:lnSpc>
            </a:pPr>
            <a:r>
              <a:rPr lang="en-US" altLang="zh-CN" dirty="0" smtClean="0"/>
              <a:t>accept();	// </a:t>
            </a:r>
            <a:r>
              <a:rPr lang="zh-CN" altLang="en-US" dirty="0" smtClean="0"/>
              <a:t>用于产生“阻塞”，直到接收一个连接，返回客</a:t>
            </a:r>
            <a:r>
              <a:rPr lang="en-US" altLang="zh-CN" dirty="0" smtClean="0"/>
              <a:t>		</a:t>
            </a:r>
            <a:r>
              <a:rPr lang="zh-CN" altLang="en-US" dirty="0" smtClean="0"/>
              <a:t>户端</a:t>
            </a:r>
            <a:r>
              <a:rPr lang="en-US" altLang="zh-CN" dirty="0" smtClean="0"/>
              <a:t>Socket</a:t>
            </a:r>
            <a:r>
              <a:rPr lang="zh-CN" altLang="en-US" dirty="0" smtClean="0"/>
              <a:t>对象</a:t>
            </a:r>
            <a:endParaRPr lang="en-US" altLang="zh-CN" dirty="0" smtClean="0"/>
          </a:p>
          <a:p>
            <a:pPr lvl="2">
              <a:lnSpc>
                <a:spcPct val="150000"/>
              </a:lnSpc>
            </a:pPr>
            <a:r>
              <a:rPr lang="en-US" altLang="zh-CN" dirty="0" smtClean="0"/>
              <a:t>close();	// </a:t>
            </a:r>
            <a:r>
              <a:rPr lang="zh-CN" altLang="en-US" dirty="0" smtClean="0"/>
              <a:t>关闭服务器端</a:t>
            </a:r>
            <a:r>
              <a:rPr lang="en-US" altLang="zh-CN" dirty="0" smtClean="0"/>
              <a:t>Socket</a:t>
            </a:r>
            <a:r>
              <a:rPr lang="zh-CN" altLang="en-US" dirty="0" smtClean="0"/>
              <a:t>监听</a:t>
            </a:r>
            <a:endParaRPr lang="en-US" altLang="zh-CN" dirty="0" smtClean="0"/>
          </a:p>
          <a:p>
            <a:pPr lvl="1">
              <a:lnSpc>
                <a:spcPct val="150000"/>
              </a:lnSpc>
            </a:pPr>
            <a:r>
              <a:rPr lang="zh-CN" altLang="en-US" dirty="0" smtClean="0"/>
              <a:t>其它方法参考：</a:t>
            </a:r>
            <a:r>
              <a:rPr lang="en-US" altLang="zh-CN" dirty="0" smtClean="0">
                <a:hlinkClick r:id="rId3"/>
              </a:rPr>
              <a:t>http://docs.oracle.com/javase/7/docs/api/java/net/ServerSocket.html</a:t>
            </a:r>
            <a:r>
              <a:rPr lang="en-US" altLang="zh-CN" dirty="0" smtClean="0"/>
              <a:t> </a:t>
            </a:r>
          </a:p>
        </p:txBody>
      </p:sp>
    </p:spTree>
    <p:extLst>
      <p:ext uri="{BB962C8B-B14F-4D97-AF65-F5344CB8AC3E}">
        <p14:creationId xmlns:p14="http://schemas.microsoft.com/office/powerpoint/2010/main" val="393215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fade">
                                      <p:cBhvr>
                                        <p:cTn id="7" dur="1000"/>
                                        <p:tgtEl>
                                          <p:spTgt spid="8195">
                                            <p:txEl>
                                              <p:pRg st="1" end="1"/>
                                            </p:txEl>
                                          </p:spTgt>
                                        </p:tgtEl>
                                      </p:cBhvr>
                                    </p:animEffect>
                                    <p:anim calcmode="lin" valueType="num">
                                      <p:cBhvr>
                                        <p:cTn id="8"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195">
                                            <p:txEl>
                                              <p:pRg st="2" end="2"/>
                                            </p:txEl>
                                          </p:spTgt>
                                        </p:tgtEl>
                                        <p:attrNameLst>
                                          <p:attrName>style.visibility</p:attrName>
                                        </p:attrNameLst>
                                      </p:cBhvr>
                                      <p:to>
                                        <p:strVal val="visible"/>
                                      </p:to>
                                    </p:set>
                                    <p:animEffect transition="in" filter="fade">
                                      <p:cBhvr>
                                        <p:cTn id="12" dur="1000"/>
                                        <p:tgtEl>
                                          <p:spTgt spid="8195">
                                            <p:txEl>
                                              <p:pRg st="2" end="2"/>
                                            </p:txEl>
                                          </p:spTgt>
                                        </p:tgtEl>
                                      </p:cBhvr>
                                    </p:animEffect>
                                    <p:anim calcmode="lin" valueType="num">
                                      <p:cBhvr>
                                        <p:cTn id="13"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819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animEffect transition="in" filter="fade">
                                      <p:cBhvr>
                                        <p:cTn id="19" dur="1000"/>
                                        <p:tgtEl>
                                          <p:spTgt spid="8195">
                                            <p:txEl>
                                              <p:pRg st="3" end="3"/>
                                            </p:txEl>
                                          </p:spTgt>
                                        </p:tgtEl>
                                      </p:cBhvr>
                                    </p:animEffect>
                                    <p:anim calcmode="lin" valueType="num">
                                      <p:cBhvr>
                                        <p:cTn id="20" dur="1000" fill="hold"/>
                                        <p:tgtEl>
                                          <p:spTgt spid="8195">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8195">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8195">
                                            <p:txEl>
                                              <p:pRg st="4" end="4"/>
                                            </p:txEl>
                                          </p:spTgt>
                                        </p:tgtEl>
                                        <p:attrNameLst>
                                          <p:attrName>style.visibility</p:attrName>
                                        </p:attrNameLst>
                                      </p:cBhvr>
                                      <p:to>
                                        <p:strVal val="visible"/>
                                      </p:to>
                                    </p:set>
                                    <p:animEffect transition="in" filter="fade">
                                      <p:cBhvr>
                                        <p:cTn id="24" dur="1000"/>
                                        <p:tgtEl>
                                          <p:spTgt spid="8195">
                                            <p:txEl>
                                              <p:pRg st="4" end="4"/>
                                            </p:txEl>
                                          </p:spTgt>
                                        </p:tgtEl>
                                      </p:cBhvr>
                                    </p:animEffect>
                                    <p:anim calcmode="lin" valueType="num">
                                      <p:cBhvr>
                                        <p:cTn id="25" dur="1000" fill="hold"/>
                                        <p:tgtEl>
                                          <p:spTgt spid="8195">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8195">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8195">
                                            <p:txEl>
                                              <p:pRg st="5" end="5"/>
                                            </p:txEl>
                                          </p:spTgt>
                                        </p:tgtEl>
                                        <p:attrNameLst>
                                          <p:attrName>style.visibility</p:attrName>
                                        </p:attrNameLst>
                                      </p:cBhvr>
                                      <p:to>
                                        <p:strVal val="visible"/>
                                      </p:to>
                                    </p:set>
                                    <p:animEffect transition="in" filter="fade">
                                      <p:cBhvr>
                                        <p:cTn id="29" dur="1000"/>
                                        <p:tgtEl>
                                          <p:spTgt spid="8195">
                                            <p:txEl>
                                              <p:pRg st="5" end="5"/>
                                            </p:txEl>
                                          </p:spTgt>
                                        </p:tgtEl>
                                      </p:cBhvr>
                                    </p:animEffect>
                                    <p:anim calcmode="lin" valueType="num">
                                      <p:cBhvr>
                                        <p:cTn id="30" dur="1000" fill="hold"/>
                                        <p:tgtEl>
                                          <p:spTgt spid="8195">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819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8195">
                                            <p:txEl>
                                              <p:pRg st="6" end="6"/>
                                            </p:txEl>
                                          </p:spTgt>
                                        </p:tgtEl>
                                        <p:attrNameLst>
                                          <p:attrName>style.visibility</p:attrName>
                                        </p:attrNameLst>
                                      </p:cBhvr>
                                      <p:to>
                                        <p:strVal val="visible"/>
                                      </p:to>
                                    </p:set>
                                    <p:animEffect transition="in" filter="fade">
                                      <p:cBhvr>
                                        <p:cTn id="36" dur="1000"/>
                                        <p:tgtEl>
                                          <p:spTgt spid="8195">
                                            <p:txEl>
                                              <p:pRg st="6" end="6"/>
                                            </p:txEl>
                                          </p:spTgt>
                                        </p:tgtEl>
                                      </p:cBhvr>
                                    </p:animEffect>
                                    <p:anim calcmode="lin" valueType="num">
                                      <p:cBhvr>
                                        <p:cTn id="37" dur="1000" fill="hold"/>
                                        <p:tgtEl>
                                          <p:spTgt spid="8195">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819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服务器端</a:t>
            </a:r>
            <a:r>
              <a:rPr lang="en-US" altLang="zh-CN" smtClean="0"/>
              <a:t>Socket</a:t>
            </a:r>
            <a:r>
              <a:rPr lang="zh-CN" altLang="en-US" smtClean="0"/>
              <a:t>应用程序</a:t>
            </a:r>
            <a:endParaRPr lang="zh-CN" altLang="en-US" dirty="0" smtClean="0"/>
          </a:p>
        </p:txBody>
      </p:sp>
      <p:sp>
        <p:nvSpPr>
          <p:cNvPr id="8195" name="内容占位符 2"/>
          <p:cNvSpPr>
            <a:spLocks noGrp="1"/>
          </p:cNvSpPr>
          <p:nvPr>
            <p:ph idx="1"/>
          </p:nvPr>
        </p:nvSpPr>
        <p:spPr>
          <a:xfrm>
            <a:off x="609600" y="1160749"/>
            <a:ext cx="10972800" cy="5436603"/>
          </a:xfrm>
        </p:spPr>
        <p:txBody>
          <a:bodyPr/>
          <a:lstStyle/>
          <a:p>
            <a:pPr>
              <a:lnSpc>
                <a:spcPct val="150000"/>
              </a:lnSpc>
            </a:pPr>
            <a:r>
              <a:rPr lang="zh-CN" altLang="en-US" dirty="0" smtClean="0"/>
              <a:t>服务器端所做的主要工作有：</a:t>
            </a:r>
            <a:endParaRPr lang="en-US" altLang="zh-CN" dirty="0" smtClean="0"/>
          </a:p>
          <a:p>
            <a:pPr lvl="1">
              <a:lnSpc>
                <a:spcPct val="150000"/>
              </a:lnSpc>
            </a:pPr>
            <a:r>
              <a:rPr lang="zh-CN" altLang="en-US" dirty="0" smtClean="0"/>
              <a:t>监听特定端口。</a:t>
            </a:r>
            <a:endParaRPr lang="en-US" altLang="zh-CN" dirty="0" smtClean="0"/>
          </a:p>
          <a:p>
            <a:pPr lvl="2">
              <a:lnSpc>
                <a:spcPct val="150000"/>
              </a:lnSpc>
            </a:pPr>
            <a:r>
              <a:rPr lang="en-US" altLang="zh-CN" dirty="0" err="1" smtClean="0"/>
              <a:t>ServerSocket</a:t>
            </a:r>
            <a:r>
              <a:rPr lang="en-US" altLang="zh-CN" dirty="0" smtClean="0"/>
              <a:t>  server  =  new  </a:t>
            </a:r>
            <a:r>
              <a:rPr lang="en-US" altLang="zh-CN" dirty="0" err="1" smtClean="0"/>
              <a:t>ServerSocket</a:t>
            </a:r>
            <a:r>
              <a:rPr lang="en-US" altLang="zh-CN" dirty="0" smtClean="0"/>
              <a:t>(8888);</a:t>
            </a:r>
          </a:p>
          <a:p>
            <a:pPr lvl="1">
              <a:lnSpc>
                <a:spcPct val="150000"/>
              </a:lnSpc>
            </a:pPr>
            <a:r>
              <a:rPr lang="zh-CN" altLang="en-US" dirty="0" smtClean="0"/>
              <a:t>接收客户端连接。</a:t>
            </a:r>
            <a:endParaRPr lang="en-US" altLang="zh-CN" dirty="0" smtClean="0"/>
          </a:p>
          <a:p>
            <a:pPr lvl="2">
              <a:lnSpc>
                <a:spcPct val="150000"/>
              </a:lnSpc>
            </a:pPr>
            <a:r>
              <a:rPr lang="en-US" altLang="zh-CN" dirty="0" smtClean="0"/>
              <a:t>Socket  client  =  </a:t>
            </a:r>
            <a:r>
              <a:rPr lang="en-US" altLang="zh-CN" dirty="0" err="1" smtClean="0"/>
              <a:t>server.accept</a:t>
            </a:r>
            <a:r>
              <a:rPr lang="en-US" altLang="zh-CN" dirty="0" smtClean="0"/>
              <a:t>();</a:t>
            </a:r>
          </a:p>
          <a:p>
            <a:pPr lvl="1">
              <a:lnSpc>
                <a:spcPct val="150000"/>
              </a:lnSpc>
            </a:pPr>
            <a:r>
              <a:rPr lang="zh-CN" altLang="en-US" dirty="0" smtClean="0"/>
              <a:t>接收客户端请求，向客户端发送响应。</a:t>
            </a:r>
            <a:endParaRPr lang="en-US" altLang="zh-CN" dirty="0" smtClean="0"/>
          </a:p>
          <a:p>
            <a:pPr lvl="2">
              <a:lnSpc>
                <a:spcPct val="150000"/>
              </a:lnSpc>
            </a:pPr>
            <a:r>
              <a:rPr lang="zh-CN" altLang="en-US" dirty="0" smtClean="0"/>
              <a:t>接收客户端请求数据：</a:t>
            </a:r>
            <a:r>
              <a:rPr lang="en-US" altLang="zh-CN" dirty="0" smtClean="0"/>
              <a:t>is  =  </a:t>
            </a:r>
            <a:r>
              <a:rPr lang="en-US" altLang="zh-CN" dirty="0" err="1" smtClean="0"/>
              <a:t>client.getInputStream</a:t>
            </a:r>
            <a:r>
              <a:rPr lang="en-US" altLang="zh-CN" dirty="0" smtClean="0"/>
              <a:t>();</a:t>
            </a:r>
          </a:p>
          <a:p>
            <a:pPr lvl="2">
              <a:lnSpc>
                <a:spcPct val="150000"/>
              </a:lnSpc>
            </a:pPr>
            <a:r>
              <a:rPr lang="zh-CN" altLang="en-US" dirty="0" smtClean="0"/>
              <a:t>向客户端响应数据：</a:t>
            </a:r>
            <a:r>
              <a:rPr lang="en-US" altLang="zh-CN" dirty="0" err="1" smtClean="0"/>
              <a:t>os</a:t>
            </a:r>
            <a:r>
              <a:rPr lang="en-US" altLang="zh-CN" dirty="0" smtClean="0"/>
              <a:t>  =  </a:t>
            </a:r>
            <a:r>
              <a:rPr lang="en-US" altLang="zh-CN" dirty="0" err="1" smtClean="0"/>
              <a:t>client.getOutputStream</a:t>
            </a:r>
            <a:r>
              <a:rPr lang="en-US" altLang="zh-CN" dirty="0" smtClean="0"/>
              <a:t>();</a:t>
            </a:r>
          </a:p>
          <a:p>
            <a:pPr lvl="1">
              <a:lnSpc>
                <a:spcPct val="150000"/>
              </a:lnSpc>
            </a:pPr>
            <a:r>
              <a:rPr lang="zh-CN" altLang="en-US" dirty="0" smtClean="0"/>
              <a:t>关闭连接。</a:t>
            </a:r>
            <a:endParaRPr lang="en-US" altLang="zh-CN" dirty="0" smtClean="0"/>
          </a:p>
          <a:p>
            <a:pPr lvl="2">
              <a:lnSpc>
                <a:spcPct val="150000"/>
              </a:lnSpc>
            </a:pPr>
            <a:r>
              <a:rPr lang="zh-CN" altLang="en-US" dirty="0" smtClean="0"/>
              <a:t>关闭客户端：</a:t>
            </a:r>
            <a:r>
              <a:rPr lang="en-US" altLang="zh-CN" dirty="0" err="1" smtClean="0"/>
              <a:t>client.close</a:t>
            </a:r>
            <a:r>
              <a:rPr lang="en-US" altLang="zh-CN" dirty="0" smtClean="0"/>
              <a:t>();</a:t>
            </a:r>
          </a:p>
          <a:p>
            <a:pPr lvl="2">
              <a:lnSpc>
                <a:spcPct val="150000"/>
              </a:lnSpc>
            </a:pPr>
            <a:r>
              <a:rPr lang="zh-CN" altLang="en-US" dirty="0" smtClean="0"/>
              <a:t>关闭服务器端：</a:t>
            </a:r>
            <a:r>
              <a:rPr lang="en-US" altLang="zh-CN" dirty="0" err="1" smtClean="0"/>
              <a:t>server.close</a:t>
            </a:r>
            <a:r>
              <a:rPr lang="en-US" altLang="zh-CN" dirty="0" smtClean="0"/>
              <a:t>();</a:t>
            </a:r>
          </a:p>
        </p:txBody>
      </p:sp>
    </p:spTree>
    <p:extLst>
      <p:ext uri="{BB962C8B-B14F-4D97-AF65-F5344CB8AC3E}">
        <p14:creationId xmlns:p14="http://schemas.microsoft.com/office/powerpoint/2010/main" val="4086487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2" end="2"/>
                                            </p:txEl>
                                          </p:spTgt>
                                        </p:tgtEl>
                                        <p:attrNameLst>
                                          <p:attrName>style.visibility</p:attrName>
                                        </p:attrNameLst>
                                      </p:cBhvr>
                                      <p:to>
                                        <p:strVal val="visible"/>
                                      </p:to>
                                    </p:set>
                                    <p:animEffect transition="in" filter="fade">
                                      <p:cBhvr>
                                        <p:cTn id="7" dur="1000"/>
                                        <p:tgtEl>
                                          <p:spTgt spid="8195">
                                            <p:txEl>
                                              <p:pRg st="2" end="2"/>
                                            </p:txEl>
                                          </p:spTgt>
                                        </p:tgtEl>
                                      </p:cBhvr>
                                    </p:animEffect>
                                    <p:anim calcmode="lin" valueType="num">
                                      <p:cBhvr>
                                        <p:cTn id="8"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195">
                                            <p:txEl>
                                              <p:pRg st="4" end="4"/>
                                            </p:txEl>
                                          </p:spTgt>
                                        </p:tgtEl>
                                        <p:attrNameLst>
                                          <p:attrName>style.visibility</p:attrName>
                                        </p:attrNameLst>
                                      </p:cBhvr>
                                      <p:to>
                                        <p:strVal val="visible"/>
                                      </p:to>
                                    </p:set>
                                    <p:animEffect transition="in" filter="fade">
                                      <p:cBhvr>
                                        <p:cTn id="14" dur="1000"/>
                                        <p:tgtEl>
                                          <p:spTgt spid="8195">
                                            <p:txEl>
                                              <p:pRg st="4" end="4"/>
                                            </p:txEl>
                                          </p:spTgt>
                                        </p:tgtEl>
                                      </p:cBhvr>
                                    </p:animEffect>
                                    <p:anim calcmode="lin" valueType="num">
                                      <p:cBhvr>
                                        <p:cTn id="15" dur="1000" fill="hold"/>
                                        <p:tgtEl>
                                          <p:spTgt spid="8195">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819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195">
                                            <p:txEl>
                                              <p:pRg st="6" end="6"/>
                                            </p:txEl>
                                          </p:spTgt>
                                        </p:tgtEl>
                                        <p:attrNameLst>
                                          <p:attrName>style.visibility</p:attrName>
                                        </p:attrNameLst>
                                      </p:cBhvr>
                                      <p:to>
                                        <p:strVal val="visible"/>
                                      </p:to>
                                    </p:set>
                                    <p:animEffect transition="in" filter="fade">
                                      <p:cBhvr>
                                        <p:cTn id="21" dur="1000"/>
                                        <p:tgtEl>
                                          <p:spTgt spid="8195">
                                            <p:txEl>
                                              <p:pRg st="6" end="6"/>
                                            </p:txEl>
                                          </p:spTgt>
                                        </p:tgtEl>
                                      </p:cBhvr>
                                    </p:animEffect>
                                    <p:anim calcmode="lin" valueType="num">
                                      <p:cBhvr>
                                        <p:cTn id="22" dur="1000" fill="hold"/>
                                        <p:tgtEl>
                                          <p:spTgt spid="8195">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8195">
                                            <p:txEl>
                                              <p:pRg st="6" end="6"/>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8195">
                                            <p:txEl>
                                              <p:pRg st="7" end="7"/>
                                            </p:txEl>
                                          </p:spTgt>
                                        </p:tgtEl>
                                        <p:attrNameLst>
                                          <p:attrName>style.visibility</p:attrName>
                                        </p:attrNameLst>
                                      </p:cBhvr>
                                      <p:to>
                                        <p:strVal val="visible"/>
                                      </p:to>
                                    </p:set>
                                    <p:animEffect transition="in" filter="fade">
                                      <p:cBhvr>
                                        <p:cTn id="26" dur="1000"/>
                                        <p:tgtEl>
                                          <p:spTgt spid="8195">
                                            <p:txEl>
                                              <p:pRg st="7" end="7"/>
                                            </p:txEl>
                                          </p:spTgt>
                                        </p:tgtEl>
                                      </p:cBhvr>
                                    </p:animEffect>
                                    <p:anim calcmode="lin" valueType="num">
                                      <p:cBhvr>
                                        <p:cTn id="27" dur="1000" fill="hold"/>
                                        <p:tgtEl>
                                          <p:spTgt spid="8195">
                                            <p:txEl>
                                              <p:pRg st="7" end="7"/>
                                            </p:txEl>
                                          </p:spTgt>
                                        </p:tgtEl>
                                        <p:attrNameLst>
                                          <p:attrName>ppt_x</p:attrName>
                                        </p:attrNameLst>
                                      </p:cBhvr>
                                      <p:tavLst>
                                        <p:tav tm="0">
                                          <p:val>
                                            <p:strVal val="#ppt_x"/>
                                          </p:val>
                                        </p:tav>
                                        <p:tav tm="100000">
                                          <p:val>
                                            <p:strVal val="#ppt_x"/>
                                          </p:val>
                                        </p:tav>
                                      </p:tavLst>
                                    </p:anim>
                                    <p:anim calcmode="lin" valueType="num">
                                      <p:cBhvr>
                                        <p:cTn id="28" dur="1000" fill="hold"/>
                                        <p:tgtEl>
                                          <p:spTgt spid="819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8195">
                                            <p:txEl>
                                              <p:pRg st="9" end="9"/>
                                            </p:txEl>
                                          </p:spTgt>
                                        </p:tgtEl>
                                        <p:attrNameLst>
                                          <p:attrName>style.visibility</p:attrName>
                                        </p:attrNameLst>
                                      </p:cBhvr>
                                      <p:to>
                                        <p:strVal val="visible"/>
                                      </p:to>
                                    </p:set>
                                    <p:animEffect transition="in" filter="fade">
                                      <p:cBhvr>
                                        <p:cTn id="33" dur="1000"/>
                                        <p:tgtEl>
                                          <p:spTgt spid="8195">
                                            <p:txEl>
                                              <p:pRg st="9" end="9"/>
                                            </p:txEl>
                                          </p:spTgt>
                                        </p:tgtEl>
                                      </p:cBhvr>
                                    </p:animEffect>
                                    <p:anim calcmode="lin" valueType="num">
                                      <p:cBhvr>
                                        <p:cTn id="34" dur="1000" fill="hold"/>
                                        <p:tgtEl>
                                          <p:spTgt spid="8195">
                                            <p:txEl>
                                              <p:pRg st="9" end="9"/>
                                            </p:txEl>
                                          </p:spTgt>
                                        </p:tgtEl>
                                        <p:attrNameLst>
                                          <p:attrName>ppt_x</p:attrName>
                                        </p:attrNameLst>
                                      </p:cBhvr>
                                      <p:tavLst>
                                        <p:tav tm="0">
                                          <p:val>
                                            <p:strVal val="#ppt_x"/>
                                          </p:val>
                                        </p:tav>
                                        <p:tav tm="100000">
                                          <p:val>
                                            <p:strVal val="#ppt_x"/>
                                          </p:val>
                                        </p:tav>
                                      </p:tavLst>
                                    </p:anim>
                                    <p:anim calcmode="lin" valueType="num">
                                      <p:cBhvr>
                                        <p:cTn id="35" dur="1000" fill="hold"/>
                                        <p:tgtEl>
                                          <p:spTgt spid="8195">
                                            <p:txEl>
                                              <p:pRg st="9" end="9"/>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8195">
                                            <p:txEl>
                                              <p:pRg st="10" end="10"/>
                                            </p:txEl>
                                          </p:spTgt>
                                        </p:tgtEl>
                                        <p:attrNameLst>
                                          <p:attrName>style.visibility</p:attrName>
                                        </p:attrNameLst>
                                      </p:cBhvr>
                                      <p:to>
                                        <p:strVal val="visible"/>
                                      </p:to>
                                    </p:set>
                                    <p:animEffect transition="in" filter="fade">
                                      <p:cBhvr>
                                        <p:cTn id="38" dur="1000"/>
                                        <p:tgtEl>
                                          <p:spTgt spid="8195">
                                            <p:txEl>
                                              <p:pRg st="10" end="10"/>
                                            </p:txEl>
                                          </p:spTgt>
                                        </p:tgtEl>
                                      </p:cBhvr>
                                    </p:animEffect>
                                    <p:anim calcmode="lin" valueType="num">
                                      <p:cBhvr>
                                        <p:cTn id="39" dur="1000" fill="hold"/>
                                        <p:tgtEl>
                                          <p:spTgt spid="8195">
                                            <p:txEl>
                                              <p:pRg st="10" end="10"/>
                                            </p:txEl>
                                          </p:spTgt>
                                        </p:tgtEl>
                                        <p:attrNameLst>
                                          <p:attrName>ppt_x</p:attrName>
                                        </p:attrNameLst>
                                      </p:cBhvr>
                                      <p:tavLst>
                                        <p:tav tm="0">
                                          <p:val>
                                            <p:strVal val="#ppt_x"/>
                                          </p:val>
                                        </p:tav>
                                        <p:tav tm="100000">
                                          <p:val>
                                            <p:strVal val="#ppt_x"/>
                                          </p:val>
                                        </p:tav>
                                      </p:tavLst>
                                    </p:anim>
                                    <p:anim calcmode="lin" valueType="num">
                                      <p:cBhvr>
                                        <p:cTn id="40" dur="1000" fill="hold"/>
                                        <p:tgtEl>
                                          <p:spTgt spid="8195">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服务器端</a:t>
            </a:r>
            <a:r>
              <a:rPr lang="en-US" altLang="zh-CN" smtClean="0"/>
              <a:t>Socket</a:t>
            </a:r>
            <a:r>
              <a:rPr lang="zh-CN" altLang="en-US" smtClean="0"/>
              <a:t>应用程序</a:t>
            </a:r>
            <a:endParaRPr lang="zh-CN" altLang="en-US" dirty="0" smtClean="0"/>
          </a:p>
        </p:txBody>
      </p:sp>
      <p:sp>
        <p:nvSpPr>
          <p:cNvPr id="8195" name="内容占位符 2"/>
          <p:cNvSpPr>
            <a:spLocks noGrp="1"/>
          </p:cNvSpPr>
          <p:nvPr>
            <p:ph idx="1"/>
          </p:nvPr>
        </p:nvSpPr>
        <p:spPr/>
        <p:txBody>
          <a:bodyPr/>
          <a:lstStyle/>
          <a:p>
            <a:r>
              <a:rPr lang="zh-CN" altLang="en-US" dirty="0" smtClean="0"/>
              <a:t>示例：建立服务器端程序，监听</a:t>
            </a:r>
            <a:r>
              <a:rPr lang="en-US" altLang="zh-CN" dirty="0" smtClean="0"/>
              <a:t>8888</a:t>
            </a:r>
            <a:r>
              <a:rPr lang="zh-CN" altLang="en-US" dirty="0" smtClean="0"/>
              <a:t>端口号，返回客户端请求数据。</a:t>
            </a:r>
            <a:endParaRPr lang="en-US" altLang="zh-CN" dirty="0"/>
          </a:p>
        </p:txBody>
      </p:sp>
      <p:sp>
        <p:nvSpPr>
          <p:cNvPr id="4" name="Rectangle 4"/>
          <p:cNvSpPr>
            <a:spLocks noChangeArrowheads="1"/>
          </p:cNvSpPr>
          <p:nvPr/>
        </p:nvSpPr>
        <p:spPr bwMode="auto">
          <a:xfrm>
            <a:off x="1775520" y="836712"/>
            <a:ext cx="7379583" cy="6048672"/>
          </a:xfrm>
          <a:prstGeom prst="rect">
            <a:avLst/>
          </a:prstGeom>
          <a:solidFill>
            <a:srgbClr val="FFCC99"/>
          </a:solidFill>
          <a:ln>
            <a:solidFill>
              <a:schemeClr val="bg1"/>
            </a:solidFill>
            <a:miter lim="800000"/>
            <a:headEnd/>
            <a:tailEnd/>
          </a:ln>
        </p:spPr>
        <p:txBody>
          <a:bodyPr wrap="none"/>
          <a:lstStyle/>
          <a:p>
            <a:pPr eaLnBrk="0" hangingPunct="0">
              <a:spcBef>
                <a:spcPct val="20000"/>
              </a:spcBef>
            </a:pPr>
            <a:r>
              <a:rPr lang="en-US" altLang="zh-CN" sz="1800" kern="0" dirty="0">
                <a:solidFill>
                  <a:schemeClr val="tx1"/>
                </a:solidFill>
                <a:latin typeface="微软雅黑" pitchFamily="34" charset="-122"/>
                <a:ea typeface="宋体" pitchFamily="2" charset="-122"/>
              </a:rPr>
              <a:t>server = new </a:t>
            </a:r>
            <a:r>
              <a:rPr lang="en-US" altLang="zh-CN" sz="1800" kern="0" dirty="0" err="1">
                <a:solidFill>
                  <a:schemeClr val="tx1"/>
                </a:solidFill>
                <a:latin typeface="微软雅黑" pitchFamily="34" charset="-122"/>
                <a:ea typeface="宋体" pitchFamily="2" charset="-122"/>
              </a:rPr>
              <a:t>ServerSocket</a:t>
            </a:r>
            <a:r>
              <a:rPr lang="en-US" altLang="zh-CN" sz="1800" kern="0" dirty="0">
                <a:solidFill>
                  <a:schemeClr val="tx1"/>
                </a:solidFill>
                <a:latin typeface="微软雅黑" pitchFamily="34" charset="-122"/>
                <a:ea typeface="宋体" pitchFamily="2" charset="-122"/>
              </a:rPr>
              <a:t>(8888);</a:t>
            </a:r>
          </a:p>
          <a:p>
            <a:pPr eaLnBrk="0" hangingPunct="0">
              <a:spcBef>
                <a:spcPct val="20000"/>
              </a:spcBef>
            </a:pPr>
            <a:r>
              <a:rPr lang="en-US" altLang="zh-CN" sz="1800" kern="0" dirty="0">
                <a:solidFill>
                  <a:schemeClr val="tx1"/>
                </a:solidFill>
                <a:latin typeface="微软雅黑" pitchFamily="34" charset="-122"/>
                <a:ea typeface="宋体" pitchFamily="2" charset="-122"/>
              </a:rPr>
              <a:t>// </a:t>
            </a:r>
            <a:r>
              <a:rPr lang="zh-CN" altLang="en-US" sz="1800" kern="0" dirty="0">
                <a:solidFill>
                  <a:schemeClr val="tx1"/>
                </a:solidFill>
                <a:latin typeface="微软雅黑" pitchFamily="34" charset="-122"/>
                <a:ea typeface="宋体" pitchFamily="2" charset="-122"/>
              </a:rPr>
              <a:t>接收客户端连接</a:t>
            </a:r>
          </a:p>
          <a:p>
            <a:pPr eaLnBrk="0" hangingPunct="0">
              <a:spcBef>
                <a:spcPct val="20000"/>
              </a:spcBef>
            </a:pPr>
            <a:r>
              <a:rPr lang="en-US" altLang="zh-CN" sz="1800" kern="0" dirty="0" err="1">
                <a:solidFill>
                  <a:schemeClr val="tx1"/>
                </a:solidFill>
                <a:latin typeface="微软雅黑" pitchFamily="34" charset="-122"/>
                <a:ea typeface="宋体" pitchFamily="2" charset="-122"/>
              </a:rPr>
              <a:t>System.out.println</a:t>
            </a:r>
            <a:r>
              <a:rPr lang="en-US" altLang="zh-CN" sz="1800" kern="0" dirty="0">
                <a:solidFill>
                  <a:schemeClr val="tx1"/>
                </a:solidFill>
                <a:latin typeface="微软雅黑" pitchFamily="34" charset="-122"/>
                <a:ea typeface="宋体" pitchFamily="2" charset="-122"/>
              </a:rPr>
              <a:t>("server listener");</a:t>
            </a:r>
          </a:p>
          <a:p>
            <a:pPr eaLnBrk="0" hangingPunct="0">
              <a:spcBef>
                <a:spcPct val="20000"/>
              </a:spcBef>
            </a:pPr>
            <a:r>
              <a:rPr lang="en-US" altLang="zh-CN" sz="1800" kern="0" dirty="0">
                <a:solidFill>
                  <a:schemeClr val="tx1"/>
                </a:solidFill>
                <a:latin typeface="微软雅黑" pitchFamily="34" charset="-122"/>
                <a:ea typeface="宋体" pitchFamily="2" charset="-122"/>
              </a:rPr>
              <a:t>Socket client = </a:t>
            </a:r>
            <a:r>
              <a:rPr lang="en-US" altLang="zh-CN" sz="1800" kern="0" dirty="0" err="1">
                <a:solidFill>
                  <a:schemeClr val="tx1"/>
                </a:solidFill>
                <a:latin typeface="微软雅黑" pitchFamily="34" charset="-122"/>
                <a:ea typeface="宋体" pitchFamily="2" charset="-122"/>
              </a:rPr>
              <a:t>server.accept</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a:solidFill>
                  <a:schemeClr val="tx1"/>
                </a:solidFill>
                <a:latin typeface="微软雅黑" pitchFamily="34" charset="-122"/>
                <a:ea typeface="宋体" pitchFamily="2" charset="-122"/>
              </a:rPr>
              <a:t>// </a:t>
            </a:r>
            <a:r>
              <a:rPr lang="zh-CN" altLang="en-US" sz="1800" kern="0" dirty="0">
                <a:solidFill>
                  <a:schemeClr val="tx1"/>
                </a:solidFill>
                <a:latin typeface="微软雅黑" pitchFamily="34" charset="-122"/>
                <a:ea typeface="宋体" pitchFamily="2" charset="-122"/>
              </a:rPr>
              <a:t>获得客户端请求</a:t>
            </a:r>
          </a:p>
          <a:p>
            <a:pPr eaLnBrk="0" hangingPunct="0">
              <a:spcBef>
                <a:spcPct val="20000"/>
              </a:spcBef>
            </a:pPr>
            <a:r>
              <a:rPr lang="en-US" altLang="zh-CN" sz="1800" kern="0" dirty="0" err="1">
                <a:solidFill>
                  <a:schemeClr val="tx1"/>
                </a:solidFill>
                <a:latin typeface="微软雅黑" pitchFamily="34" charset="-122"/>
                <a:ea typeface="宋体" pitchFamily="2" charset="-122"/>
              </a:rPr>
              <a:t>InputStream</a:t>
            </a:r>
            <a:r>
              <a:rPr lang="en-US" altLang="zh-CN" sz="1800" kern="0" dirty="0">
                <a:solidFill>
                  <a:schemeClr val="tx1"/>
                </a:solidFill>
                <a:latin typeface="微软雅黑" pitchFamily="34" charset="-122"/>
                <a:ea typeface="宋体" pitchFamily="2" charset="-122"/>
              </a:rPr>
              <a:t> is = </a:t>
            </a:r>
            <a:r>
              <a:rPr lang="en-US" altLang="zh-CN" sz="1800" kern="0" dirty="0" err="1">
                <a:solidFill>
                  <a:schemeClr val="tx1"/>
                </a:solidFill>
                <a:latin typeface="微软雅黑" pitchFamily="34" charset="-122"/>
                <a:ea typeface="宋体" pitchFamily="2" charset="-122"/>
              </a:rPr>
              <a:t>client.getInputStream</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a:solidFill>
                  <a:schemeClr val="tx1"/>
                </a:solidFill>
                <a:latin typeface="微软雅黑" pitchFamily="34" charset="-122"/>
                <a:ea typeface="宋体" pitchFamily="2" charset="-122"/>
              </a:rPr>
              <a:t>byte[] b = new byte[1024];</a:t>
            </a:r>
          </a:p>
          <a:p>
            <a:pPr eaLnBrk="0" hangingPunct="0">
              <a:spcBef>
                <a:spcPct val="20000"/>
              </a:spcBef>
            </a:pPr>
            <a:r>
              <a:rPr lang="en-US" altLang="zh-CN" sz="1800" kern="0" dirty="0" err="1">
                <a:solidFill>
                  <a:schemeClr val="tx1"/>
                </a:solidFill>
                <a:latin typeface="微软雅黑" pitchFamily="34" charset="-122"/>
                <a:ea typeface="宋体" pitchFamily="2" charset="-122"/>
              </a:rPr>
              <a:t>is.read</a:t>
            </a:r>
            <a:r>
              <a:rPr lang="en-US" altLang="zh-CN" sz="1800" kern="0" dirty="0">
                <a:solidFill>
                  <a:schemeClr val="tx1"/>
                </a:solidFill>
                <a:latin typeface="微软雅黑" pitchFamily="34" charset="-122"/>
                <a:ea typeface="宋体" pitchFamily="2" charset="-122"/>
              </a:rPr>
              <a:t>(b);</a:t>
            </a:r>
          </a:p>
          <a:p>
            <a:pPr eaLnBrk="0" hangingPunct="0">
              <a:spcBef>
                <a:spcPct val="20000"/>
              </a:spcBef>
            </a:pPr>
            <a:r>
              <a:rPr lang="en-US" altLang="zh-CN" sz="1800" kern="0" dirty="0" err="1">
                <a:solidFill>
                  <a:schemeClr val="tx1"/>
                </a:solidFill>
                <a:latin typeface="微软雅黑" pitchFamily="34" charset="-122"/>
                <a:ea typeface="宋体" pitchFamily="2" charset="-122"/>
              </a:rPr>
              <a:t>System.out.println</a:t>
            </a:r>
            <a:r>
              <a:rPr lang="en-US" altLang="zh-CN" sz="1800" kern="0" dirty="0">
                <a:solidFill>
                  <a:schemeClr val="tx1"/>
                </a:solidFill>
                <a:latin typeface="微软雅黑" pitchFamily="34" charset="-122"/>
                <a:ea typeface="宋体" pitchFamily="2" charset="-122"/>
              </a:rPr>
              <a:t>("Server received:" + new String(b));</a:t>
            </a:r>
          </a:p>
          <a:p>
            <a:pPr eaLnBrk="0" hangingPunct="0">
              <a:spcBef>
                <a:spcPct val="20000"/>
              </a:spcBef>
            </a:pPr>
            <a:endParaRPr lang="zh-CN" altLang="en-US" sz="1800" kern="0" dirty="0">
              <a:solidFill>
                <a:schemeClr val="tx1"/>
              </a:solidFill>
              <a:latin typeface="微软雅黑" pitchFamily="34" charset="-122"/>
              <a:ea typeface="宋体" pitchFamily="2" charset="-122"/>
            </a:endParaRPr>
          </a:p>
          <a:p>
            <a:pPr eaLnBrk="0" hangingPunct="0">
              <a:spcBef>
                <a:spcPct val="20000"/>
              </a:spcBef>
            </a:pPr>
            <a:r>
              <a:rPr lang="en-US" altLang="zh-CN" sz="1800" kern="0" dirty="0">
                <a:solidFill>
                  <a:schemeClr val="tx1"/>
                </a:solidFill>
                <a:latin typeface="微软雅黑" pitchFamily="34" charset="-122"/>
                <a:ea typeface="宋体" pitchFamily="2" charset="-122"/>
              </a:rPr>
              <a:t>// </a:t>
            </a:r>
            <a:r>
              <a:rPr lang="zh-CN" altLang="en-US" sz="1800" kern="0" dirty="0">
                <a:solidFill>
                  <a:schemeClr val="tx1"/>
                </a:solidFill>
                <a:latin typeface="微软雅黑" pitchFamily="34" charset="-122"/>
                <a:ea typeface="宋体" pitchFamily="2" charset="-122"/>
              </a:rPr>
              <a:t>向客户端发送响应</a:t>
            </a:r>
          </a:p>
          <a:p>
            <a:pPr eaLnBrk="0" hangingPunct="0">
              <a:spcBef>
                <a:spcPct val="20000"/>
              </a:spcBef>
            </a:pPr>
            <a:r>
              <a:rPr lang="en-US" altLang="zh-CN" sz="1800" kern="0" dirty="0" err="1">
                <a:solidFill>
                  <a:schemeClr val="tx1"/>
                </a:solidFill>
                <a:latin typeface="微软雅黑" pitchFamily="34" charset="-122"/>
                <a:ea typeface="宋体" pitchFamily="2" charset="-122"/>
              </a:rPr>
              <a:t>OutputStream</a:t>
            </a:r>
            <a:r>
              <a:rPr lang="en-US" altLang="zh-CN" sz="1800" kern="0" dirty="0">
                <a:solidFill>
                  <a:schemeClr val="tx1"/>
                </a:solidFill>
                <a:latin typeface="微软雅黑" pitchFamily="34" charset="-122"/>
                <a:ea typeface="宋体" pitchFamily="2" charset="-122"/>
              </a:rPr>
              <a:t> </a:t>
            </a:r>
            <a:r>
              <a:rPr lang="en-US" altLang="zh-CN" sz="1800" kern="0" dirty="0" err="1">
                <a:solidFill>
                  <a:schemeClr val="tx1"/>
                </a:solidFill>
                <a:latin typeface="微软雅黑" pitchFamily="34" charset="-122"/>
                <a:ea typeface="宋体" pitchFamily="2" charset="-122"/>
              </a:rPr>
              <a:t>os</a:t>
            </a:r>
            <a:r>
              <a:rPr lang="en-US" altLang="zh-CN" sz="1800" kern="0" dirty="0">
                <a:solidFill>
                  <a:schemeClr val="tx1"/>
                </a:solidFill>
                <a:latin typeface="微软雅黑" pitchFamily="34" charset="-122"/>
                <a:ea typeface="宋体" pitchFamily="2" charset="-122"/>
              </a:rPr>
              <a:t> = </a:t>
            </a:r>
            <a:r>
              <a:rPr lang="en-US" altLang="zh-CN" sz="1800" kern="0" dirty="0" err="1">
                <a:solidFill>
                  <a:schemeClr val="tx1"/>
                </a:solidFill>
                <a:latin typeface="微软雅黑" pitchFamily="34" charset="-122"/>
                <a:ea typeface="宋体" pitchFamily="2" charset="-122"/>
              </a:rPr>
              <a:t>client.getOutputStream</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err="1">
                <a:solidFill>
                  <a:schemeClr val="tx1"/>
                </a:solidFill>
                <a:latin typeface="微软雅黑" pitchFamily="34" charset="-122"/>
                <a:ea typeface="宋体" pitchFamily="2" charset="-122"/>
              </a:rPr>
              <a:t>os.write</a:t>
            </a:r>
            <a:r>
              <a:rPr lang="en-US" altLang="zh-CN" sz="1800" kern="0" dirty="0">
                <a:solidFill>
                  <a:schemeClr val="tx1"/>
                </a:solidFill>
                <a:latin typeface="微软雅黑" pitchFamily="34" charset="-122"/>
                <a:ea typeface="宋体" pitchFamily="2" charset="-122"/>
              </a:rPr>
              <a:t>(("this is server return string !").</a:t>
            </a:r>
            <a:r>
              <a:rPr lang="en-US" altLang="zh-CN" sz="1800" kern="0" dirty="0" err="1">
                <a:solidFill>
                  <a:schemeClr val="tx1"/>
                </a:solidFill>
                <a:latin typeface="微软雅黑" pitchFamily="34" charset="-122"/>
                <a:ea typeface="宋体" pitchFamily="2" charset="-122"/>
              </a:rPr>
              <a:t>getBytes</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a:solidFill>
                  <a:schemeClr val="tx1"/>
                </a:solidFill>
                <a:latin typeface="微软雅黑" pitchFamily="34" charset="-122"/>
                <a:ea typeface="宋体" pitchFamily="2" charset="-122"/>
              </a:rPr>
              <a:t>// </a:t>
            </a:r>
            <a:r>
              <a:rPr lang="zh-CN" altLang="en-US" sz="1800" kern="0" dirty="0">
                <a:solidFill>
                  <a:schemeClr val="tx1"/>
                </a:solidFill>
                <a:latin typeface="微软雅黑" pitchFamily="34" charset="-122"/>
                <a:ea typeface="宋体" pitchFamily="2" charset="-122"/>
              </a:rPr>
              <a:t>关闭网络连接</a:t>
            </a:r>
          </a:p>
          <a:p>
            <a:pPr eaLnBrk="0" hangingPunct="0">
              <a:spcBef>
                <a:spcPct val="20000"/>
              </a:spcBef>
            </a:pPr>
            <a:r>
              <a:rPr lang="en-US" altLang="zh-CN" sz="1800" kern="0" dirty="0" err="1">
                <a:solidFill>
                  <a:schemeClr val="tx1"/>
                </a:solidFill>
                <a:latin typeface="微软雅黑" pitchFamily="34" charset="-122"/>
                <a:ea typeface="宋体" pitchFamily="2" charset="-122"/>
              </a:rPr>
              <a:t>is.close</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err="1">
                <a:solidFill>
                  <a:schemeClr val="tx1"/>
                </a:solidFill>
                <a:latin typeface="微软雅黑" pitchFamily="34" charset="-122"/>
                <a:ea typeface="宋体" pitchFamily="2" charset="-122"/>
              </a:rPr>
              <a:t>os.close</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err="1">
                <a:solidFill>
                  <a:schemeClr val="tx1"/>
                </a:solidFill>
                <a:latin typeface="微软雅黑" pitchFamily="34" charset="-122"/>
                <a:ea typeface="宋体" pitchFamily="2" charset="-122"/>
              </a:rPr>
              <a:t>client.close</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err="1">
                <a:solidFill>
                  <a:schemeClr val="tx1"/>
                </a:solidFill>
                <a:latin typeface="微软雅黑" pitchFamily="34" charset="-122"/>
                <a:ea typeface="宋体" pitchFamily="2" charset="-122"/>
              </a:rPr>
              <a:t>server.close</a:t>
            </a:r>
            <a:r>
              <a:rPr lang="en-US" altLang="zh-CN" sz="1800" kern="0" dirty="0">
                <a:solidFill>
                  <a:schemeClr val="tx1"/>
                </a:solidFill>
                <a:latin typeface="微软雅黑" pitchFamily="34" charset="-122"/>
                <a:ea typeface="宋体" pitchFamily="2" charset="-122"/>
              </a:rPr>
              <a:t>();</a:t>
            </a:r>
          </a:p>
        </p:txBody>
      </p:sp>
    </p:spTree>
    <p:extLst>
      <p:ext uri="{BB962C8B-B14F-4D97-AF65-F5344CB8AC3E}">
        <p14:creationId xmlns:p14="http://schemas.microsoft.com/office/powerpoint/2010/main" val="2126766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smtClean="0"/>
              <a:t>讲授思路</a:t>
            </a:r>
            <a:r>
              <a:rPr lang="en-US" altLang="zh-CN" smtClean="0"/>
              <a:t>-</a:t>
            </a:r>
            <a:r>
              <a:rPr lang="zh-CN" altLang="en-US" smtClean="0"/>
              <a:t>网络编程基础</a:t>
            </a:r>
            <a:r>
              <a:rPr lang="en-US" altLang="zh-CN" smtClean="0"/>
              <a:t/>
            </a:r>
            <a:br>
              <a:rPr lang="en-US" altLang="zh-CN" smtClean="0"/>
            </a:br>
            <a:r>
              <a:rPr lang="zh-CN" altLang="en-US" smtClean="0"/>
              <a:t>　　　　　　　　　</a:t>
            </a:r>
            <a:endParaRPr lang="zh-CN" altLang="en-US" dirty="0" smtClean="0"/>
          </a:p>
        </p:txBody>
      </p:sp>
      <p:sp>
        <p:nvSpPr>
          <p:cNvPr id="7171" name="内容占位符 2"/>
          <p:cNvSpPr>
            <a:spLocks noGrp="1"/>
          </p:cNvSpPr>
          <p:nvPr>
            <p:ph idx="1"/>
          </p:nvPr>
        </p:nvSpPr>
        <p:spPr/>
        <p:txBody>
          <a:bodyPr/>
          <a:lstStyle/>
          <a:p>
            <a:pPr>
              <a:lnSpc>
                <a:spcPct val="150000"/>
              </a:lnSpc>
            </a:pPr>
            <a:r>
              <a:rPr lang="en-US" altLang="zh-CN" dirty="0" smtClean="0"/>
              <a:t>TCP/IP</a:t>
            </a:r>
            <a:r>
              <a:rPr lang="zh-CN" altLang="en-US" dirty="0" smtClean="0"/>
              <a:t>基本概念</a:t>
            </a:r>
            <a:endParaRPr lang="en-US" altLang="zh-CN" dirty="0" smtClean="0"/>
          </a:p>
          <a:p>
            <a:pPr>
              <a:lnSpc>
                <a:spcPct val="150000"/>
              </a:lnSpc>
            </a:pPr>
            <a:r>
              <a:rPr lang="en-US" altLang="zh-CN" dirty="0" smtClean="0"/>
              <a:t>URL</a:t>
            </a:r>
            <a:r>
              <a:rPr lang="zh-CN" altLang="en-US" dirty="0" smtClean="0"/>
              <a:t>及应用</a:t>
            </a:r>
            <a:endParaRPr lang="en-US" altLang="zh-CN" dirty="0" smtClean="0"/>
          </a:p>
        </p:txBody>
      </p:sp>
    </p:spTree>
    <p:extLst>
      <p:ext uri="{BB962C8B-B14F-4D97-AF65-F5344CB8AC3E}">
        <p14:creationId xmlns:p14="http://schemas.microsoft.com/office/powerpoint/2010/main" val="23359781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5"/>
          <p:cNvSpPr>
            <a:spLocks noChangeArrowheads="1"/>
          </p:cNvSpPr>
          <p:nvPr/>
        </p:nvSpPr>
        <p:spPr bwMode="auto">
          <a:xfrm>
            <a:off x="1524000" y="0"/>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a:t>. 8.5 Socket</a:t>
            </a:r>
          </a:p>
        </p:txBody>
      </p:sp>
      <p:sp>
        <p:nvSpPr>
          <p:cNvPr id="32772" name="Rectangle 6"/>
          <p:cNvSpPr>
            <a:spLocks noChangeArrowheads="1"/>
          </p:cNvSpPr>
          <p:nvPr/>
        </p:nvSpPr>
        <p:spPr bwMode="auto">
          <a:xfrm>
            <a:off x="1524000" y="0"/>
            <a:ext cx="9144000" cy="6858000"/>
          </a:xfrm>
          <a:prstGeom prst="rect">
            <a:avLst/>
          </a:prstGeom>
          <a:solidFill>
            <a:schemeClr val="bg1"/>
          </a:solidFill>
          <a:ln w="38100">
            <a:solidFill>
              <a:schemeClr val="tx1"/>
            </a:solidFill>
            <a:miter lim="800000"/>
            <a:headEnd/>
            <a:tailEnd/>
          </a:ln>
        </p:spPr>
        <p:txBody>
          <a:bodyPr wrap="none" anchor="ctr"/>
          <a:lstStyle/>
          <a:p>
            <a:pPr algn="ctr"/>
            <a:endParaRPr lang="zh-CN" altLang="en-US"/>
          </a:p>
        </p:txBody>
      </p:sp>
      <p:sp>
        <p:nvSpPr>
          <p:cNvPr id="35845" name="Text Box 7"/>
          <p:cNvSpPr txBox="1">
            <a:spLocks noChangeArrowheads="1"/>
          </p:cNvSpPr>
          <p:nvPr/>
        </p:nvSpPr>
        <p:spPr bwMode="auto">
          <a:xfrm>
            <a:off x="1671638" y="990600"/>
            <a:ext cx="2406428" cy="400110"/>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a:t>创建服务器</a:t>
            </a:r>
            <a:r>
              <a:rPr lang="en-US" altLang="zh-CN"/>
              <a:t>(</a:t>
            </a:r>
            <a:r>
              <a:rPr lang="zh-CN" altLang="en-US"/>
              <a:t>端口号</a:t>
            </a:r>
            <a:r>
              <a:rPr lang="en-US" altLang="zh-CN"/>
              <a:t>)</a:t>
            </a:r>
          </a:p>
        </p:txBody>
      </p:sp>
      <p:sp>
        <p:nvSpPr>
          <p:cNvPr id="35846" name="Text Box 8"/>
          <p:cNvSpPr txBox="1">
            <a:spLocks noChangeArrowheads="1"/>
          </p:cNvSpPr>
          <p:nvPr/>
        </p:nvSpPr>
        <p:spPr bwMode="auto">
          <a:xfrm>
            <a:off x="1976439" y="152400"/>
            <a:ext cx="1723549" cy="400110"/>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a:t>定义数据成员</a:t>
            </a:r>
          </a:p>
        </p:txBody>
      </p:sp>
      <p:sp>
        <p:nvSpPr>
          <p:cNvPr id="35847" name="Text Box 9"/>
          <p:cNvSpPr txBox="1">
            <a:spLocks noChangeArrowheads="1"/>
          </p:cNvSpPr>
          <p:nvPr/>
        </p:nvSpPr>
        <p:spPr bwMode="auto">
          <a:xfrm>
            <a:off x="2000113" y="1905000"/>
            <a:ext cx="1965603" cy="707886"/>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dirty="0"/>
              <a:t>服务器等待</a:t>
            </a:r>
          </a:p>
          <a:p>
            <a:pPr algn="ctr" eaLnBrk="1" hangingPunct="1"/>
            <a:r>
              <a:rPr lang="zh-CN" altLang="en-US" dirty="0"/>
              <a:t>网络连接</a:t>
            </a:r>
            <a:r>
              <a:rPr lang="en-US" altLang="zh-CN" dirty="0"/>
              <a:t>accept</a:t>
            </a:r>
            <a:endParaRPr lang="zh-CN" altLang="en-US" dirty="0"/>
          </a:p>
        </p:txBody>
      </p:sp>
      <p:sp>
        <p:nvSpPr>
          <p:cNvPr id="35848" name="Text Box 10"/>
          <p:cNvSpPr txBox="1">
            <a:spLocks noChangeArrowheads="1"/>
          </p:cNvSpPr>
          <p:nvPr/>
        </p:nvSpPr>
        <p:spPr bwMode="auto">
          <a:xfrm>
            <a:off x="1976439" y="3124200"/>
            <a:ext cx="1694695" cy="400110"/>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dirty="0"/>
              <a:t>建立</a:t>
            </a:r>
            <a:r>
              <a:rPr lang="en-US" altLang="zh-CN" dirty="0"/>
              <a:t>socket</a:t>
            </a:r>
            <a:r>
              <a:rPr lang="zh-CN" altLang="en-US" dirty="0"/>
              <a:t>流</a:t>
            </a:r>
          </a:p>
        </p:txBody>
      </p:sp>
      <p:sp>
        <p:nvSpPr>
          <p:cNvPr id="35849" name="Text Box 11"/>
          <p:cNvSpPr txBox="1">
            <a:spLocks noChangeArrowheads="1"/>
          </p:cNvSpPr>
          <p:nvPr/>
        </p:nvSpPr>
        <p:spPr bwMode="auto">
          <a:xfrm>
            <a:off x="1905001" y="5029200"/>
            <a:ext cx="1794081" cy="400110"/>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a:t>读客户 端信息</a:t>
            </a:r>
          </a:p>
        </p:txBody>
      </p:sp>
      <p:sp>
        <p:nvSpPr>
          <p:cNvPr id="35850" name="Text Box 12"/>
          <p:cNvSpPr txBox="1">
            <a:spLocks noChangeArrowheads="1"/>
          </p:cNvSpPr>
          <p:nvPr/>
        </p:nvSpPr>
        <p:spPr bwMode="auto">
          <a:xfrm>
            <a:off x="1747839" y="4191000"/>
            <a:ext cx="2749471" cy="400110"/>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dirty="0"/>
              <a:t>向用户发出一个字符串</a:t>
            </a:r>
          </a:p>
        </p:txBody>
      </p:sp>
      <p:sp>
        <p:nvSpPr>
          <p:cNvPr id="35851" name="Text Box 13"/>
          <p:cNvSpPr txBox="1">
            <a:spLocks noChangeArrowheads="1"/>
          </p:cNvSpPr>
          <p:nvPr/>
        </p:nvSpPr>
        <p:spPr bwMode="auto">
          <a:xfrm>
            <a:off x="6929439" y="914400"/>
            <a:ext cx="1994457" cy="400110"/>
          </a:xfrm>
          <a:prstGeom prst="rect">
            <a:avLst/>
          </a:prstGeom>
          <a:solidFill>
            <a:srgbClr val="33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a:t>创建</a:t>
            </a:r>
            <a:r>
              <a:rPr lang="en-US" altLang="zh-CN"/>
              <a:t>Socket</a:t>
            </a:r>
            <a:r>
              <a:rPr lang="zh-CN" altLang="en-US"/>
              <a:t>实例</a:t>
            </a:r>
          </a:p>
        </p:txBody>
      </p:sp>
      <p:sp>
        <p:nvSpPr>
          <p:cNvPr id="35852" name="Line 14"/>
          <p:cNvSpPr>
            <a:spLocks noChangeShapeType="1"/>
          </p:cNvSpPr>
          <p:nvPr/>
        </p:nvSpPr>
        <p:spPr bwMode="auto">
          <a:xfrm>
            <a:off x="7920038" y="5334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3" name="Text Box 15"/>
          <p:cNvSpPr txBox="1">
            <a:spLocks noChangeArrowheads="1"/>
          </p:cNvSpPr>
          <p:nvPr/>
        </p:nvSpPr>
        <p:spPr bwMode="auto">
          <a:xfrm>
            <a:off x="7005639" y="76200"/>
            <a:ext cx="1723549" cy="400110"/>
          </a:xfrm>
          <a:prstGeom prst="rect">
            <a:avLst/>
          </a:prstGeom>
          <a:solidFill>
            <a:srgbClr val="33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a:t>定义数据成员</a:t>
            </a:r>
          </a:p>
        </p:txBody>
      </p:sp>
      <p:sp>
        <p:nvSpPr>
          <p:cNvPr id="35854" name="Line 16"/>
          <p:cNvSpPr>
            <a:spLocks noChangeShapeType="1"/>
          </p:cNvSpPr>
          <p:nvPr/>
        </p:nvSpPr>
        <p:spPr bwMode="auto">
          <a:xfrm>
            <a:off x="7920038" y="13716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5" name="Text Box 17"/>
          <p:cNvSpPr txBox="1">
            <a:spLocks noChangeArrowheads="1"/>
          </p:cNvSpPr>
          <p:nvPr/>
        </p:nvSpPr>
        <p:spPr bwMode="auto">
          <a:xfrm>
            <a:off x="7005639" y="1905000"/>
            <a:ext cx="1694695" cy="400110"/>
          </a:xfrm>
          <a:prstGeom prst="rect">
            <a:avLst/>
          </a:prstGeom>
          <a:solidFill>
            <a:srgbClr val="33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a:t>建立</a:t>
            </a:r>
            <a:r>
              <a:rPr lang="en-US" altLang="zh-CN"/>
              <a:t>socket</a:t>
            </a:r>
            <a:r>
              <a:rPr lang="zh-CN" altLang="en-US"/>
              <a:t>流</a:t>
            </a:r>
          </a:p>
        </p:txBody>
      </p:sp>
      <p:sp>
        <p:nvSpPr>
          <p:cNvPr id="35856" name="Text Box 18"/>
          <p:cNvSpPr txBox="1">
            <a:spLocks noChangeArrowheads="1"/>
          </p:cNvSpPr>
          <p:nvPr/>
        </p:nvSpPr>
        <p:spPr bwMode="auto">
          <a:xfrm>
            <a:off x="7086601" y="2895600"/>
            <a:ext cx="1636987" cy="707886"/>
          </a:xfrm>
          <a:prstGeom prst="rect">
            <a:avLst/>
          </a:prstGeom>
          <a:solidFill>
            <a:srgbClr val="33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dirty="0"/>
              <a:t>读</a:t>
            </a:r>
            <a:r>
              <a:rPr lang="en-US" altLang="zh-CN" dirty="0"/>
              <a:t>socket</a:t>
            </a:r>
            <a:r>
              <a:rPr lang="zh-CN" altLang="en-US" dirty="0"/>
              <a:t>流</a:t>
            </a:r>
          </a:p>
          <a:p>
            <a:pPr eaLnBrk="1" hangingPunct="1"/>
            <a:r>
              <a:rPr lang="en-US" altLang="zh-CN" dirty="0"/>
              <a:t>(</a:t>
            </a:r>
            <a:r>
              <a:rPr lang="zh-CN" altLang="en-US" dirty="0"/>
              <a:t>接收并显示</a:t>
            </a:r>
            <a:r>
              <a:rPr lang="en-US" altLang="zh-CN" dirty="0"/>
              <a:t>)</a:t>
            </a:r>
          </a:p>
        </p:txBody>
      </p:sp>
      <p:sp>
        <p:nvSpPr>
          <p:cNvPr id="35857" name="Line 19"/>
          <p:cNvSpPr>
            <a:spLocks noChangeShapeType="1"/>
          </p:cNvSpPr>
          <p:nvPr/>
        </p:nvSpPr>
        <p:spPr bwMode="auto">
          <a:xfrm>
            <a:off x="7920038" y="23622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8" name="Text Box 20"/>
          <p:cNvSpPr txBox="1">
            <a:spLocks noChangeArrowheads="1"/>
          </p:cNvSpPr>
          <p:nvPr/>
        </p:nvSpPr>
        <p:spPr bwMode="auto">
          <a:xfrm>
            <a:off x="7202379" y="4267200"/>
            <a:ext cx="1467068" cy="707886"/>
          </a:xfrm>
          <a:prstGeom prst="rect">
            <a:avLst/>
          </a:prstGeom>
          <a:solidFill>
            <a:srgbClr val="33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a:t>送用户名给</a:t>
            </a:r>
          </a:p>
          <a:p>
            <a:pPr algn="ctr" eaLnBrk="1" hangingPunct="1"/>
            <a:r>
              <a:rPr lang="zh-CN" altLang="en-US"/>
              <a:t>服务器</a:t>
            </a:r>
          </a:p>
        </p:txBody>
      </p:sp>
      <p:sp>
        <p:nvSpPr>
          <p:cNvPr id="35859" name="Line 21"/>
          <p:cNvSpPr>
            <a:spLocks noChangeShapeType="1"/>
          </p:cNvSpPr>
          <p:nvPr/>
        </p:nvSpPr>
        <p:spPr bwMode="auto">
          <a:xfrm>
            <a:off x="7920038" y="37338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60" name="Text Box 22"/>
          <p:cNvSpPr txBox="1">
            <a:spLocks noChangeArrowheads="1"/>
          </p:cNvSpPr>
          <p:nvPr/>
        </p:nvSpPr>
        <p:spPr bwMode="auto">
          <a:xfrm>
            <a:off x="7391400" y="6172200"/>
            <a:ext cx="1371600" cy="400110"/>
          </a:xfrm>
          <a:prstGeom prst="rect">
            <a:avLst/>
          </a:prstGeom>
          <a:solidFill>
            <a:srgbClr val="33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a:t>关闭流</a:t>
            </a:r>
          </a:p>
        </p:txBody>
      </p:sp>
      <p:sp>
        <p:nvSpPr>
          <p:cNvPr id="35861" name="Line 23"/>
          <p:cNvSpPr>
            <a:spLocks noChangeShapeType="1"/>
          </p:cNvSpPr>
          <p:nvPr/>
        </p:nvSpPr>
        <p:spPr bwMode="auto">
          <a:xfrm>
            <a:off x="7920038" y="5105400"/>
            <a:ext cx="4762"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62" name="Line 24"/>
          <p:cNvSpPr>
            <a:spLocks noChangeShapeType="1"/>
          </p:cNvSpPr>
          <p:nvPr/>
        </p:nvSpPr>
        <p:spPr bwMode="auto">
          <a:xfrm>
            <a:off x="2890838" y="6096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63" name="Line 25"/>
          <p:cNvSpPr>
            <a:spLocks noChangeShapeType="1"/>
          </p:cNvSpPr>
          <p:nvPr/>
        </p:nvSpPr>
        <p:spPr bwMode="auto">
          <a:xfrm>
            <a:off x="2890838" y="14478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64" name="Text Box 26"/>
          <p:cNvSpPr txBox="1">
            <a:spLocks noChangeArrowheads="1"/>
          </p:cNvSpPr>
          <p:nvPr/>
        </p:nvSpPr>
        <p:spPr bwMode="auto">
          <a:xfrm>
            <a:off x="2890839" y="1447800"/>
            <a:ext cx="192232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dirty="0"/>
              <a:t>waiting for user</a:t>
            </a:r>
          </a:p>
        </p:txBody>
      </p:sp>
      <p:cxnSp>
        <p:nvCxnSpPr>
          <p:cNvPr id="35865" name="AutoShape 27"/>
          <p:cNvCxnSpPr>
            <a:cxnSpLocks noChangeShapeType="1"/>
            <a:stCxn id="35851" idx="1"/>
            <a:endCxn id="35847" idx="3"/>
          </p:cNvCxnSpPr>
          <p:nvPr/>
        </p:nvCxnSpPr>
        <p:spPr bwMode="auto">
          <a:xfrm rot="10800000" flipV="1">
            <a:off x="3965717" y="1114455"/>
            <a:ext cx="2963723" cy="1144488"/>
          </a:xfrm>
          <a:prstGeom prst="curvedConnector3">
            <a:avLst>
              <a:gd name="adj1" fmla="val 50000"/>
            </a:avLst>
          </a:prstGeom>
          <a:noFill/>
          <a:ln w="28575">
            <a:solidFill>
              <a:schemeClr val="tx1"/>
            </a:solidFill>
            <a:prstDash val="sysDot"/>
            <a:round/>
            <a:headEnd/>
            <a:tailEnd type="triangle" w="med" len="med"/>
          </a:ln>
          <a:extLst>
            <a:ext uri="{909E8E84-426E-40DD-AFC4-6F175D3DCCD1}">
              <a14:hiddenFill xmlns:a14="http://schemas.microsoft.com/office/drawing/2010/main">
                <a:noFill/>
              </a14:hiddenFill>
            </a:ext>
          </a:extLst>
        </p:spPr>
      </p:cxnSp>
      <p:sp>
        <p:nvSpPr>
          <p:cNvPr id="35866" name="Line 28"/>
          <p:cNvSpPr>
            <a:spLocks noChangeShapeType="1"/>
          </p:cNvSpPr>
          <p:nvPr/>
        </p:nvSpPr>
        <p:spPr bwMode="auto">
          <a:xfrm>
            <a:off x="2890838" y="2667000"/>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67" name="Line 29"/>
          <p:cNvSpPr>
            <a:spLocks noChangeShapeType="1"/>
          </p:cNvSpPr>
          <p:nvPr/>
        </p:nvSpPr>
        <p:spPr bwMode="auto">
          <a:xfrm>
            <a:off x="2890838" y="3505200"/>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cxnSp>
        <p:nvCxnSpPr>
          <p:cNvPr id="35868" name="AutoShape 30"/>
          <p:cNvCxnSpPr>
            <a:cxnSpLocks noChangeShapeType="1"/>
          </p:cNvCxnSpPr>
          <p:nvPr/>
        </p:nvCxnSpPr>
        <p:spPr bwMode="auto">
          <a:xfrm flipV="1">
            <a:off x="4419601" y="3200400"/>
            <a:ext cx="2690813" cy="1252538"/>
          </a:xfrm>
          <a:prstGeom prst="curvedConnector3">
            <a:avLst>
              <a:gd name="adj1" fmla="val 49972"/>
            </a:avLst>
          </a:prstGeom>
          <a:noFill/>
          <a:ln w="9525">
            <a:solidFill>
              <a:schemeClr val="tx1"/>
            </a:solidFill>
            <a:prstDash val="sysDot"/>
            <a:round/>
            <a:headEnd/>
            <a:tailEnd type="triangle" w="med" len="med"/>
          </a:ln>
          <a:extLst>
            <a:ext uri="{909E8E84-426E-40DD-AFC4-6F175D3DCCD1}">
              <a14:hiddenFill xmlns:a14="http://schemas.microsoft.com/office/drawing/2010/main">
                <a:noFill/>
              </a14:hiddenFill>
            </a:ext>
          </a:extLst>
        </p:spPr>
      </p:cxnSp>
      <p:sp>
        <p:nvSpPr>
          <p:cNvPr id="35869" name="Text Box 31"/>
          <p:cNvSpPr txBox="1">
            <a:spLocks noChangeArrowheads="1"/>
          </p:cNvSpPr>
          <p:nvPr/>
        </p:nvSpPr>
        <p:spPr bwMode="auto">
          <a:xfrm rot="-1554223">
            <a:off x="5115579" y="1476345"/>
            <a:ext cx="190686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t>127.0.0.1  1111</a:t>
            </a:r>
          </a:p>
        </p:txBody>
      </p:sp>
      <p:sp>
        <p:nvSpPr>
          <p:cNvPr id="35870" name="Text Box 32"/>
          <p:cNvSpPr txBox="1">
            <a:spLocks noChangeArrowheads="1"/>
          </p:cNvSpPr>
          <p:nvPr/>
        </p:nvSpPr>
        <p:spPr bwMode="auto">
          <a:xfrm>
            <a:off x="4491038" y="914400"/>
            <a:ext cx="69820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t>1111</a:t>
            </a:r>
          </a:p>
        </p:txBody>
      </p:sp>
      <p:sp>
        <p:nvSpPr>
          <p:cNvPr id="35871" name="Text Box 33"/>
          <p:cNvSpPr txBox="1">
            <a:spLocks noChangeArrowheads="1"/>
          </p:cNvSpPr>
          <p:nvPr/>
        </p:nvSpPr>
        <p:spPr bwMode="auto">
          <a:xfrm rot="-1998490">
            <a:off x="5094236" y="3990945"/>
            <a:ext cx="798617"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dirty="0"/>
              <a:t>login:</a:t>
            </a:r>
          </a:p>
        </p:txBody>
      </p:sp>
      <p:sp>
        <p:nvSpPr>
          <p:cNvPr id="35872" name="Text Box 34"/>
          <p:cNvSpPr txBox="1">
            <a:spLocks noChangeArrowheads="1"/>
          </p:cNvSpPr>
          <p:nvPr/>
        </p:nvSpPr>
        <p:spPr bwMode="auto">
          <a:xfrm>
            <a:off x="2814638" y="3581400"/>
            <a:ext cx="23775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t>connetcting client...</a:t>
            </a:r>
          </a:p>
        </p:txBody>
      </p:sp>
      <p:sp>
        <p:nvSpPr>
          <p:cNvPr id="35873" name="Line 35"/>
          <p:cNvSpPr>
            <a:spLocks noChangeShapeType="1"/>
          </p:cNvSpPr>
          <p:nvPr/>
        </p:nvSpPr>
        <p:spPr bwMode="auto">
          <a:xfrm>
            <a:off x="2890838" y="4648200"/>
            <a:ext cx="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cxnSp>
        <p:nvCxnSpPr>
          <p:cNvPr id="35874" name="AutoShape 36"/>
          <p:cNvCxnSpPr>
            <a:cxnSpLocks noChangeShapeType="1"/>
            <a:endCxn id="35849" idx="3"/>
          </p:cNvCxnSpPr>
          <p:nvPr/>
        </p:nvCxnSpPr>
        <p:spPr bwMode="auto">
          <a:xfrm rot="10800000" flipV="1">
            <a:off x="3699083" y="4419600"/>
            <a:ext cx="3600245" cy="809655"/>
          </a:xfrm>
          <a:prstGeom prst="curvedConnector3">
            <a:avLst>
              <a:gd name="adj1" fmla="val 50000"/>
            </a:avLst>
          </a:prstGeom>
          <a:noFill/>
          <a:ln w="28575">
            <a:solidFill>
              <a:schemeClr val="tx1"/>
            </a:solidFill>
            <a:prstDash val="sysDot"/>
            <a:round/>
            <a:headEnd/>
            <a:tailEnd type="triangle" w="med" len="med"/>
          </a:ln>
          <a:extLst>
            <a:ext uri="{909E8E84-426E-40DD-AFC4-6F175D3DCCD1}">
              <a14:hiddenFill xmlns:a14="http://schemas.microsoft.com/office/drawing/2010/main">
                <a:noFill/>
              </a14:hiddenFill>
            </a:ext>
          </a:extLst>
        </p:spPr>
      </p:cxnSp>
      <p:sp>
        <p:nvSpPr>
          <p:cNvPr id="35875" name="Text Box 37"/>
          <p:cNvSpPr txBox="1">
            <a:spLocks noChangeArrowheads="1"/>
          </p:cNvSpPr>
          <p:nvPr/>
        </p:nvSpPr>
        <p:spPr bwMode="auto">
          <a:xfrm rot="-1736933">
            <a:off x="5493389" y="4848195"/>
            <a:ext cx="655949"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dirty="0"/>
              <a:t>java</a:t>
            </a:r>
          </a:p>
        </p:txBody>
      </p:sp>
      <p:sp>
        <p:nvSpPr>
          <p:cNvPr id="35876" name="Line 38"/>
          <p:cNvSpPr>
            <a:spLocks noChangeShapeType="1"/>
          </p:cNvSpPr>
          <p:nvPr/>
        </p:nvSpPr>
        <p:spPr bwMode="auto">
          <a:xfrm>
            <a:off x="2895600" y="5486400"/>
            <a:ext cx="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77" name="Text Box 39"/>
          <p:cNvSpPr txBox="1">
            <a:spLocks noChangeArrowheads="1"/>
          </p:cNvSpPr>
          <p:nvPr/>
        </p:nvSpPr>
        <p:spPr bwMode="auto">
          <a:xfrm>
            <a:off x="1828800" y="6096000"/>
            <a:ext cx="2236510" cy="400110"/>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a:t>提示用户登录成功</a:t>
            </a:r>
          </a:p>
        </p:txBody>
      </p:sp>
      <p:sp>
        <p:nvSpPr>
          <p:cNvPr id="35878" name="Text Box 40"/>
          <p:cNvSpPr txBox="1">
            <a:spLocks noChangeArrowheads="1"/>
          </p:cNvSpPr>
          <p:nvPr/>
        </p:nvSpPr>
        <p:spPr bwMode="auto">
          <a:xfrm>
            <a:off x="7162800" y="5486400"/>
            <a:ext cx="1438214" cy="400110"/>
          </a:xfrm>
          <a:prstGeom prst="rect">
            <a:avLst/>
          </a:prstGeom>
          <a:solidFill>
            <a:srgbClr val="33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a:t>读</a:t>
            </a:r>
            <a:r>
              <a:rPr lang="en-US" altLang="zh-CN"/>
              <a:t>socket</a:t>
            </a:r>
            <a:r>
              <a:rPr lang="zh-CN" altLang="en-US"/>
              <a:t>流</a:t>
            </a:r>
          </a:p>
        </p:txBody>
      </p:sp>
      <p:cxnSp>
        <p:nvCxnSpPr>
          <p:cNvPr id="35879" name="AutoShape 41"/>
          <p:cNvCxnSpPr>
            <a:cxnSpLocks noChangeShapeType="1"/>
          </p:cNvCxnSpPr>
          <p:nvPr/>
        </p:nvCxnSpPr>
        <p:spPr bwMode="auto">
          <a:xfrm flipV="1">
            <a:off x="4419600" y="5715000"/>
            <a:ext cx="2711450" cy="609600"/>
          </a:xfrm>
          <a:prstGeom prst="curvedConnector3">
            <a:avLst>
              <a:gd name="adj1" fmla="val 69611"/>
            </a:avLst>
          </a:prstGeom>
          <a:noFill/>
          <a:ln w="28575">
            <a:solidFill>
              <a:schemeClr val="tx1"/>
            </a:solidFill>
            <a:prstDash val="sysDot"/>
            <a:round/>
            <a:headEnd/>
            <a:tailEnd type="triangle" w="med" len="med"/>
          </a:ln>
          <a:extLst>
            <a:ext uri="{909E8E84-426E-40DD-AFC4-6F175D3DCCD1}">
              <a14:hiddenFill xmlns:a14="http://schemas.microsoft.com/office/drawing/2010/main">
                <a:noFill/>
              </a14:hiddenFill>
            </a:ext>
          </a:extLst>
        </p:spPr>
      </p:cxnSp>
      <p:sp>
        <p:nvSpPr>
          <p:cNvPr id="35880" name="Text Box 42"/>
          <p:cNvSpPr txBox="1">
            <a:spLocks noChangeArrowheads="1"/>
          </p:cNvSpPr>
          <p:nvPr/>
        </p:nvSpPr>
        <p:spPr bwMode="auto">
          <a:xfrm>
            <a:off x="2819400" y="5486400"/>
            <a:ext cx="133882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t>User :java</a:t>
            </a:r>
          </a:p>
        </p:txBody>
      </p:sp>
      <p:sp>
        <p:nvSpPr>
          <p:cNvPr id="35881" name="Text Box 43"/>
          <p:cNvSpPr txBox="1">
            <a:spLocks noChangeArrowheads="1"/>
          </p:cNvSpPr>
          <p:nvPr/>
        </p:nvSpPr>
        <p:spPr bwMode="auto">
          <a:xfrm rot="-932146">
            <a:off x="4759423" y="5573683"/>
            <a:ext cx="2081019"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dirty="0"/>
              <a:t>Login successful</a:t>
            </a:r>
          </a:p>
        </p:txBody>
      </p:sp>
      <p:sp>
        <p:nvSpPr>
          <p:cNvPr id="35882" name="Line 44"/>
          <p:cNvSpPr>
            <a:spLocks noChangeShapeType="1"/>
          </p:cNvSpPr>
          <p:nvPr/>
        </p:nvSpPr>
        <p:spPr bwMode="auto">
          <a:xfrm>
            <a:off x="7924800" y="59436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83" name="Line 45"/>
          <p:cNvSpPr>
            <a:spLocks noChangeShapeType="1"/>
          </p:cNvSpPr>
          <p:nvPr/>
        </p:nvSpPr>
        <p:spPr bwMode="auto">
          <a:xfrm>
            <a:off x="2971800" y="65532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82848676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8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586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584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587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586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586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584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5853"/>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5852"/>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3585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35865"/>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35869"/>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35854"/>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35855"/>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35866"/>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35848"/>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35867"/>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35872"/>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35850"/>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499"/>
                                          </p:stCondLst>
                                        </p:cTn>
                                        <p:tgtEl>
                                          <p:spTgt spid="35868"/>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35871"/>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35857"/>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35856"/>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35859"/>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grpId="0" nodeType="clickEffect">
                                  <p:stCondLst>
                                    <p:cond delay="0"/>
                                  </p:stCondLst>
                                  <p:childTnLst>
                                    <p:set>
                                      <p:cBhvr>
                                        <p:cTn id="102" dur="1" fill="hold">
                                          <p:stCondLst>
                                            <p:cond delay="499"/>
                                          </p:stCondLst>
                                        </p:cTn>
                                        <p:tgtEl>
                                          <p:spTgt spid="35858"/>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nodeType="clickEffect">
                                  <p:stCondLst>
                                    <p:cond delay="0"/>
                                  </p:stCondLst>
                                  <p:childTnLst>
                                    <p:set>
                                      <p:cBhvr>
                                        <p:cTn id="106" dur="1" fill="hold">
                                          <p:stCondLst>
                                            <p:cond delay="499"/>
                                          </p:stCondLst>
                                        </p:cTn>
                                        <p:tgtEl>
                                          <p:spTgt spid="35874"/>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grpId="0" nodeType="clickEffect">
                                  <p:stCondLst>
                                    <p:cond delay="0"/>
                                  </p:stCondLst>
                                  <p:childTnLst>
                                    <p:set>
                                      <p:cBhvr>
                                        <p:cTn id="110" dur="1" fill="hold">
                                          <p:stCondLst>
                                            <p:cond delay="499"/>
                                          </p:stCondLst>
                                        </p:cTn>
                                        <p:tgtEl>
                                          <p:spTgt spid="35875"/>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ntr" presetSubtype="0" fill="hold" grpId="0" nodeType="clickEffect">
                                  <p:stCondLst>
                                    <p:cond delay="0"/>
                                  </p:stCondLst>
                                  <p:childTnLst>
                                    <p:set>
                                      <p:cBhvr>
                                        <p:cTn id="114" dur="1" fill="hold">
                                          <p:stCondLst>
                                            <p:cond delay="499"/>
                                          </p:stCondLst>
                                        </p:cTn>
                                        <p:tgtEl>
                                          <p:spTgt spid="35873"/>
                                        </p:tgtEl>
                                        <p:attrNameLst>
                                          <p:attrName>style.visibility</p:attrName>
                                        </p:attrNameLst>
                                      </p:cBhvr>
                                      <p:to>
                                        <p:strVal val="visible"/>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 presetClass="entr" presetSubtype="0" fill="hold" grpId="0" nodeType="clickEffect">
                                  <p:stCondLst>
                                    <p:cond delay="0"/>
                                  </p:stCondLst>
                                  <p:childTnLst>
                                    <p:set>
                                      <p:cBhvr>
                                        <p:cTn id="118" dur="1" fill="hold">
                                          <p:stCondLst>
                                            <p:cond delay="499"/>
                                          </p:stCondLst>
                                        </p:cTn>
                                        <p:tgtEl>
                                          <p:spTgt spid="35849"/>
                                        </p:tgtEl>
                                        <p:attrNameLst>
                                          <p:attrName>style.visibility</p:attrName>
                                        </p:attrNameLst>
                                      </p:cBhvr>
                                      <p:to>
                                        <p:strVal val="visible"/>
                                      </p:to>
                                    </p:se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 presetClass="entr" presetSubtype="0" fill="hold" grpId="0" nodeType="clickEffect">
                                  <p:stCondLst>
                                    <p:cond delay="0"/>
                                  </p:stCondLst>
                                  <p:childTnLst>
                                    <p:set>
                                      <p:cBhvr>
                                        <p:cTn id="122" dur="1" fill="hold">
                                          <p:stCondLst>
                                            <p:cond delay="499"/>
                                          </p:stCondLst>
                                        </p:cTn>
                                        <p:tgtEl>
                                          <p:spTgt spid="35876"/>
                                        </p:tgtEl>
                                        <p:attrNameLst>
                                          <p:attrName>style.visibility</p:attrName>
                                        </p:attrNameLst>
                                      </p:cBhvr>
                                      <p:to>
                                        <p:strVal val="visible"/>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 presetClass="entr" presetSubtype="0" fill="hold" grpId="0" nodeType="clickEffect">
                                  <p:stCondLst>
                                    <p:cond delay="0"/>
                                  </p:stCondLst>
                                  <p:childTnLst>
                                    <p:set>
                                      <p:cBhvr>
                                        <p:cTn id="126" dur="1" fill="hold">
                                          <p:stCondLst>
                                            <p:cond delay="499"/>
                                          </p:stCondLst>
                                        </p:cTn>
                                        <p:tgtEl>
                                          <p:spTgt spid="35880"/>
                                        </p:tgtEl>
                                        <p:attrNameLst>
                                          <p:attrName>style.visibility</p:attrName>
                                        </p:attrNameLst>
                                      </p:cBhvr>
                                      <p:to>
                                        <p:strVal val="visible"/>
                                      </p:to>
                                    </p:se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 presetClass="entr" presetSubtype="0" fill="hold" grpId="0" nodeType="clickEffect">
                                  <p:stCondLst>
                                    <p:cond delay="0"/>
                                  </p:stCondLst>
                                  <p:childTnLst>
                                    <p:set>
                                      <p:cBhvr>
                                        <p:cTn id="130" dur="1" fill="hold">
                                          <p:stCondLst>
                                            <p:cond delay="499"/>
                                          </p:stCondLst>
                                        </p:cTn>
                                        <p:tgtEl>
                                          <p:spTgt spid="35877"/>
                                        </p:tgtEl>
                                        <p:attrNameLst>
                                          <p:attrName>style.visibility</p:attrName>
                                        </p:attrNameLst>
                                      </p:cBhvr>
                                      <p:to>
                                        <p:strVal val="visible"/>
                                      </p:to>
                                    </p:se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 presetClass="entr" presetSubtype="0" fill="hold" nodeType="clickEffect">
                                  <p:stCondLst>
                                    <p:cond delay="0"/>
                                  </p:stCondLst>
                                  <p:childTnLst>
                                    <p:set>
                                      <p:cBhvr>
                                        <p:cTn id="134" dur="1" fill="hold">
                                          <p:stCondLst>
                                            <p:cond delay="499"/>
                                          </p:stCondLst>
                                        </p:cTn>
                                        <p:tgtEl>
                                          <p:spTgt spid="35879"/>
                                        </p:tgtEl>
                                        <p:attrNameLst>
                                          <p:attrName>style.visibility</p:attrName>
                                        </p:attrNameLst>
                                      </p:cBhvr>
                                      <p:to>
                                        <p:strVal val="visible"/>
                                      </p:to>
                                    </p:se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 presetClass="entr" presetSubtype="0" fill="hold" grpId="0" nodeType="clickEffect">
                                  <p:stCondLst>
                                    <p:cond delay="0"/>
                                  </p:stCondLst>
                                  <p:childTnLst>
                                    <p:set>
                                      <p:cBhvr>
                                        <p:cTn id="138" dur="1" fill="hold">
                                          <p:stCondLst>
                                            <p:cond delay="499"/>
                                          </p:stCondLst>
                                        </p:cTn>
                                        <p:tgtEl>
                                          <p:spTgt spid="35881"/>
                                        </p:tgtEl>
                                        <p:attrNameLst>
                                          <p:attrName>style.visibility</p:attrName>
                                        </p:attrNameLst>
                                      </p:cBhvr>
                                      <p:to>
                                        <p:strVal val="visible"/>
                                      </p:to>
                                    </p:se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1" presetClass="entr" presetSubtype="0" fill="hold" grpId="0" nodeType="clickEffect">
                                  <p:stCondLst>
                                    <p:cond delay="0"/>
                                  </p:stCondLst>
                                  <p:childTnLst>
                                    <p:set>
                                      <p:cBhvr>
                                        <p:cTn id="142" dur="1" fill="hold">
                                          <p:stCondLst>
                                            <p:cond delay="499"/>
                                          </p:stCondLst>
                                        </p:cTn>
                                        <p:tgtEl>
                                          <p:spTgt spid="35861"/>
                                        </p:tgtEl>
                                        <p:attrNameLst>
                                          <p:attrName>style.visibility</p:attrName>
                                        </p:attrNameLst>
                                      </p:cBhvr>
                                      <p:to>
                                        <p:strVal val="visible"/>
                                      </p:to>
                                    </p:se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1" presetClass="entr" presetSubtype="0" fill="hold" grpId="0" nodeType="clickEffect">
                                  <p:stCondLst>
                                    <p:cond delay="0"/>
                                  </p:stCondLst>
                                  <p:childTnLst>
                                    <p:set>
                                      <p:cBhvr>
                                        <p:cTn id="146" dur="1" fill="hold">
                                          <p:stCondLst>
                                            <p:cond delay="499"/>
                                          </p:stCondLst>
                                        </p:cTn>
                                        <p:tgtEl>
                                          <p:spTgt spid="35878"/>
                                        </p:tgtEl>
                                        <p:attrNameLst>
                                          <p:attrName>style.visibility</p:attrName>
                                        </p:attrNameLst>
                                      </p:cBhvr>
                                      <p:to>
                                        <p:strVal val="visible"/>
                                      </p:to>
                                    </p:se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1" presetClass="entr" presetSubtype="0" fill="hold" grpId="0" nodeType="clickEffect">
                                  <p:stCondLst>
                                    <p:cond delay="0"/>
                                  </p:stCondLst>
                                  <p:childTnLst>
                                    <p:set>
                                      <p:cBhvr>
                                        <p:cTn id="150" dur="1" fill="hold">
                                          <p:stCondLst>
                                            <p:cond delay="499"/>
                                          </p:stCondLst>
                                        </p:cTn>
                                        <p:tgtEl>
                                          <p:spTgt spid="35882"/>
                                        </p:tgtEl>
                                        <p:attrNameLst>
                                          <p:attrName>style.visibility</p:attrName>
                                        </p:attrNameLst>
                                      </p:cBhvr>
                                      <p:to>
                                        <p:strVal val="visible"/>
                                      </p:to>
                                    </p:se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1" presetClass="entr" presetSubtype="0" fill="hold" grpId="0" nodeType="clickEffect">
                                  <p:stCondLst>
                                    <p:cond delay="0"/>
                                  </p:stCondLst>
                                  <p:childTnLst>
                                    <p:set>
                                      <p:cBhvr>
                                        <p:cTn id="154" dur="1" fill="hold">
                                          <p:stCondLst>
                                            <p:cond delay="499"/>
                                          </p:stCondLst>
                                        </p:cTn>
                                        <p:tgtEl>
                                          <p:spTgt spid="35860"/>
                                        </p:tgtEl>
                                        <p:attrNameLst>
                                          <p:attrName>style.visibility</p:attrName>
                                        </p:attrNameLst>
                                      </p:cBhvr>
                                      <p:to>
                                        <p:strVal val="visible"/>
                                      </p:to>
                                    </p:se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1" presetClass="entr" presetSubtype="0" fill="hold" grpId="0" nodeType="clickEffect">
                                  <p:stCondLst>
                                    <p:cond delay="0"/>
                                  </p:stCondLst>
                                  <p:childTnLst>
                                    <p:set>
                                      <p:cBhvr>
                                        <p:cTn id="158" dur="1" fill="hold">
                                          <p:stCondLst>
                                            <p:cond delay="499"/>
                                          </p:stCondLst>
                                        </p:cTn>
                                        <p:tgtEl>
                                          <p:spTgt spid="358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5" grpId="0" animBg="1" autoUpdateAnimBg="0"/>
      <p:bldP spid="35846" grpId="0" animBg="1" autoUpdateAnimBg="0"/>
      <p:bldP spid="35847" grpId="0" animBg="1" autoUpdateAnimBg="0"/>
      <p:bldP spid="35848" grpId="0" animBg="1" autoUpdateAnimBg="0"/>
      <p:bldP spid="35849" grpId="0" animBg="1" autoUpdateAnimBg="0"/>
      <p:bldP spid="35850" grpId="0" animBg="1" autoUpdateAnimBg="0"/>
      <p:bldP spid="35851" grpId="0" animBg="1" autoUpdateAnimBg="0"/>
      <p:bldP spid="35852" grpId="0" animBg="1"/>
      <p:bldP spid="35853" grpId="0" animBg="1" autoUpdateAnimBg="0"/>
      <p:bldP spid="35854" grpId="0" animBg="1"/>
      <p:bldP spid="35855" grpId="0" animBg="1" autoUpdateAnimBg="0"/>
      <p:bldP spid="35856" grpId="0" animBg="1" autoUpdateAnimBg="0"/>
      <p:bldP spid="35857" grpId="0" animBg="1"/>
      <p:bldP spid="35858" grpId="0" animBg="1" autoUpdateAnimBg="0"/>
      <p:bldP spid="35859" grpId="0" animBg="1"/>
      <p:bldP spid="35860" grpId="0" animBg="1" autoUpdateAnimBg="0"/>
      <p:bldP spid="35861" grpId="0" animBg="1"/>
      <p:bldP spid="35862" grpId="0" animBg="1"/>
      <p:bldP spid="35863" grpId="0" animBg="1"/>
      <p:bldP spid="35864" grpId="0" autoUpdateAnimBg="0"/>
      <p:bldP spid="35866" grpId="0" animBg="1"/>
      <p:bldP spid="35867" grpId="0" animBg="1"/>
      <p:bldP spid="35869" grpId="0" autoUpdateAnimBg="0"/>
      <p:bldP spid="35870" grpId="0" autoUpdateAnimBg="0"/>
      <p:bldP spid="35871" grpId="0" animBg="1" autoUpdateAnimBg="0"/>
      <p:bldP spid="35872" grpId="0" autoUpdateAnimBg="0"/>
      <p:bldP spid="35873" grpId="0" animBg="1"/>
      <p:bldP spid="35875" grpId="0" animBg="1" autoUpdateAnimBg="0"/>
      <p:bldP spid="35876" grpId="0" animBg="1"/>
      <p:bldP spid="35877" grpId="0" animBg="1" autoUpdateAnimBg="0"/>
      <p:bldP spid="35878" grpId="0" animBg="1" autoUpdateAnimBg="0"/>
      <p:bldP spid="35880" grpId="0" autoUpdateAnimBg="0"/>
      <p:bldP spid="35881" grpId="0" animBg="1" autoUpdateAnimBg="0"/>
      <p:bldP spid="35882" grpId="0" animBg="1"/>
      <p:bldP spid="3588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a:t>
            </a:r>
            <a:r>
              <a:rPr lang="en-US" altLang="zh-CN" dirty="0" smtClean="0"/>
              <a:t>Socket</a:t>
            </a:r>
            <a:r>
              <a:rPr lang="zh-CN" altLang="en-US" dirty="0" smtClean="0"/>
              <a:t>客户端和单服务器端一次通讯</a:t>
            </a:r>
            <a:endParaRPr lang="zh-CN" altLang="en-US" dirty="0"/>
          </a:p>
        </p:txBody>
      </p:sp>
      <p:sp>
        <p:nvSpPr>
          <p:cNvPr id="3" name="内容占位符 2"/>
          <p:cNvSpPr>
            <a:spLocks noGrp="1"/>
          </p:cNvSpPr>
          <p:nvPr>
            <p:ph idx="1"/>
          </p:nvPr>
        </p:nvSpPr>
        <p:spPr/>
        <p:txBody>
          <a:bodyPr/>
          <a:lstStyle/>
          <a:p>
            <a:pPr>
              <a:lnSpc>
                <a:spcPct val="150000"/>
              </a:lnSpc>
            </a:pPr>
            <a:r>
              <a:rPr lang="en-US" altLang="zh-CN" dirty="0" err="1"/>
              <a:t>ServerSocket</a:t>
            </a:r>
            <a:r>
              <a:rPr lang="zh-CN" altLang="en-US" dirty="0" smtClean="0"/>
              <a:t>建立后，通过</a:t>
            </a:r>
            <a:r>
              <a:rPr lang="en-US" altLang="zh-CN" dirty="0" smtClean="0"/>
              <a:t>accept</a:t>
            </a:r>
            <a:r>
              <a:rPr lang="zh-CN" altLang="en-US" dirty="0" smtClean="0"/>
              <a:t>来等待</a:t>
            </a:r>
            <a:r>
              <a:rPr lang="en-US" altLang="zh-CN" dirty="0" smtClean="0"/>
              <a:t>Client</a:t>
            </a:r>
            <a:r>
              <a:rPr lang="zh-CN" altLang="en-US" dirty="0" smtClean="0"/>
              <a:t>连接</a:t>
            </a:r>
            <a:endParaRPr lang="en-US" altLang="zh-CN" dirty="0" smtClean="0"/>
          </a:p>
          <a:p>
            <a:pPr>
              <a:lnSpc>
                <a:spcPct val="150000"/>
              </a:lnSpc>
            </a:pPr>
            <a:r>
              <a:rPr lang="en-US" altLang="zh-CN" dirty="0" smtClean="0"/>
              <a:t>Client</a:t>
            </a:r>
            <a:r>
              <a:rPr lang="zh-CN" altLang="en-US" dirty="0" smtClean="0"/>
              <a:t>连接</a:t>
            </a:r>
            <a:r>
              <a:rPr lang="en-US" altLang="zh-CN" dirty="0" smtClean="0"/>
              <a:t>Server</a:t>
            </a:r>
            <a:r>
              <a:rPr lang="zh-CN" altLang="en-US" dirty="0" smtClean="0"/>
              <a:t>端</a:t>
            </a:r>
            <a:endParaRPr lang="en-US" altLang="zh-CN" dirty="0" smtClean="0"/>
          </a:p>
          <a:p>
            <a:pPr>
              <a:lnSpc>
                <a:spcPct val="150000"/>
              </a:lnSpc>
            </a:pPr>
            <a:r>
              <a:rPr lang="en-US" altLang="zh-CN" dirty="0" smtClean="0"/>
              <a:t>Server</a:t>
            </a:r>
            <a:r>
              <a:rPr lang="zh-CN" altLang="en-US" dirty="0" smtClean="0"/>
              <a:t>端建立</a:t>
            </a:r>
            <a:r>
              <a:rPr lang="en-US" altLang="zh-CN" dirty="0" err="1"/>
              <a:t>inputstream</a:t>
            </a:r>
            <a:r>
              <a:rPr lang="zh-CN" altLang="en-US" dirty="0"/>
              <a:t>和</a:t>
            </a:r>
            <a:r>
              <a:rPr lang="en-US" altLang="zh-CN" dirty="0" err="1"/>
              <a:t>outputstream</a:t>
            </a:r>
            <a:endParaRPr lang="en-US" altLang="zh-CN" dirty="0"/>
          </a:p>
          <a:p>
            <a:pPr>
              <a:lnSpc>
                <a:spcPct val="150000"/>
              </a:lnSpc>
            </a:pPr>
            <a:r>
              <a:rPr lang="en-US" altLang="zh-CN" dirty="0" smtClean="0"/>
              <a:t>Client</a:t>
            </a:r>
            <a:r>
              <a:rPr lang="zh-CN" altLang="en-US" dirty="0" smtClean="0"/>
              <a:t>端建立</a:t>
            </a:r>
            <a:r>
              <a:rPr lang="en-US" altLang="zh-CN" dirty="0" err="1"/>
              <a:t>inputstream</a:t>
            </a:r>
            <a:r>
              <a:rPr lang="zh-CN" altLang="en-US" dirty="0"/>
              <a:t>和</a:t>
            </a:r>
            <a:r>
              <a:rPr lang="en-US" altLang="zh-CN" dirty="0" err="1"/>
              <a:t>outputstream</a:t>
            </a:r>
            <a:endParaRPr lang="en-US" altLang="zh-CN" dirty="0"/>
          </a:p>
          <a:p>
            <a:pPr>
              <a:lnSpc>
                <a:spcPct val="150000"/>
              </a:lnSpc>
            </a:pPr>
            <a:r>
              <a:rPr lang="zh-CN" altLang="en-US" dirty="0" smtClean="0"/>
              <a:t>双方一次通讯</a:t>
            </a:r>
            <a:endParaRPr lang="en-US" altLang="zh-CN" dirty="0" smtClean="0"/>
          </a:p>
          <a:p>
            <a:pPr>
              <a:lnSpc>
                <a:spcPct val="150000"/>
              </a:lnSpc>
            </a:pPr>
            <a:r>
              <a:rPr lang="zh-CN" altLang="en-US" dirty="0" smtClean="0"/>
              <a:t>各自关闭自己的</a:t>
            </a:r>
            <a:r>
              <a:rPr lang="en-US" altLang="zh-CN" dirty="0" err="1"/>
              <a:t>inputstream</a:t>
            </a:r>
            <a:r>
              <a:rPr lang="zh-CN" altLang="en-US" dirty="0"/>
              <a:t>和</a:t>
            </a:r>
            <a:r>
              <a:rPr lang="en-US" altLang="zh-CN" dirty="0" err="1" smtClean="0"/>
              <a:t>outputstream</a:t>
            </a:r>
            <a:endParaRPr lang="en-US" altLang="zh-CN" dirty="0"/>
          </a:p>
        </p:txBody>
      </p:sp>
    </p:spTree>
    <p:extLst>
      <p:ext uri="{BB962C8B-B14F-4D97-AF65-F5344CB8AC3E}">
        <p14:creationId xmlns:p14="http://schemas.microsoft.com/office/powerpoint/2010/main" val="7266416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a:t>
            </a:r>
            <a:r>
              <a:rPr lang="zh-CN" altLang="en-US" dirty="0" smtClean="0"/>
              <a:t>服务器端接收</a:t>
            </a:r>
            <a:r>
              <a:rPr lang="zh-CN" altLang="en-US" dirty="0"/>
              <a:t>多</a:t>
            </a:r>
            <a:r>
              <a:rPr lang="zh-CN" altLang="en-US" dirty="0" smtClean="0"/>
              <a:t>次通讯</a:t>
            </a:r>
            <a:endParaRPr lang="zh-CN" altLang="en-US" dirty="0"/>
          </a:p>
        </p:txBody>
      </p:sp>
      <p:sp>
        <p:nvSpPr>
          <p:cNvPr id="3" name="内容占位符 2"/>
          <p:cNvSpPr>
            <a:spLocks noGrp="1"/>
          </p:cNvSpPr>
          <p:nvPr>
            <p:ph idx="1"/>
          </p:nvPr>
        </p:nvSpPr>
        <p:spPr/>
        <p:txBody>
          <a:bodyPr/>
          <a:lstStyle/>
          <a:p>
            <a:r>
              <a:rPr lang="en-US" altLang="zh-CN" dirty="0" err="1"/>
              <a:t>ServerSocket</a:t>
            </a:r>
            <a:r>
              <a:rPr lang="zh-CN" altLang="en-US" dirty="0" smtClean="0"/>
              <a:t>建立后，通过</a:t>
            </a:r>
            <a:r>
              <a:rPr lang="en-US" altLang="zh-CN" dirty="0" smtClean="0"/>
              <a:t>accept</a:t>
            </a:r>
            <a:r>
              <a:rPr lang="zh-CN" altLang="en-US" dirty="0" smtClean="0"/>
              <a:t>来等待</a:t>
            </a:r>
            <a:r>
              <a:rPr lang="en-US" altLang="zh-CN" dirty="0" smtClean="0"/>
              <a:t>Client</a:t>
            </a:r>
            <a:r>
              <a:rPr lang="zh-CN" altLang="en-US" dirty="0" smtClean="0"/>
              <a:t>连接</a:t>
            </a:r>
            <a:endParaRPr lang="en-US" altLang="zh-CN" dirty="0" smtClean="0"/>
          </a:p>
          <a:p>
            <a:r>
              <a:rPr lang="en-US" altLang="zh-CN" dirty="0" smtClean="0"/>
              <a:t>Client</a:t>
            </a:r>
            <a:r>
              <a:rPr lang="zh-CN" altLang="en-US" dirty="0" smtClean="0"/>
              <a:t>连接</a:t>
            </a:r>
            <a:r>
              <a:rPr lang="en-US" altLang="zh-CN" dirty="0" smtClean="0"/>
              <a:t>Server</a:t>
            </a:r>
            <a:r>
              <a:rPr lang="zh-CN" altLang="en-US" dirty="0" smtClean="0"/>
              <a:t>端</a:t>
            </a:r>
            <a:endParaRPr lang="en-US" altLang="zh-CN" dirty="0" smtClean="0"/>
          </a:p>
          <a:p>
            <a:r>
              <a:rPr lang="en-US" altLang="zh-CN" dirty="0" smtClean="0"/>
              <a:t>Server</a:t>
            </a:r>
            <a:r>
              <a:rPr lang="zh-CN" altLang="en-US" dirty="0" smtClean="0"/>
              <a:t>端建立</a:t>
            </a:r>
            <a:r>
              <a:rPr lang="en-US" altLang="zh-CN" dirty="0" err="1"/>
              <a:t>inputstream</a:t>
            </a:r>
            <a:r>
              <a:rPr lang="zh-CN" altLang="en-US" dirty="0"/>
              <a:t>和</a:t>
            </a:r>
            <a:r>
              <a:rPr lang="en-US" altLang="zh-CN" dirty="0" err="1"/>
              <a:t>outputstream</a:t>
            </a:r>
            <a:endParaRPr lang="en-US" altLang="zh-CN" dirty="0"/>
          </a:p>
          <a:p>
            <a:r>
              <a:rPr lang="en-US" altLang="zh-CN" dirty="0" smtClean="0"/>
              <a:t>Client</a:t>
            </a:r>
            <a:r>
              <a:rPr lang="zh-CN" altLang="en-US" dirty="0" smtClean="0"/>
              <a:t>端建立</a:t>
            </a:r>
            <a:r>
              <a:rPr lang="en-US" altLang="zh-CN" dirty="0" err="1"/>
              <a:t>inputstream</a:t>
            </a:r>
            <a:r>
              <a:rPr lang="zh-CN" altLang="en-US" dirty="0"/>
              <a:t>和</a:t>
            </a:r>
            <a:r>
              <a:rPr lang="en-US" altLang="zh-CN" dirty="0" err="1"/>
              <a:t>outputstream</a:t>
            </a:r>
            <a:endParaRPr lang="en-US" altLang="zh-CN" dirty="0"/>
          </a:p>
          <a:p>
            <a:r>
              <a:rPr lang="zh-CN" altLang="en-US" dirty="0" smtClean="0"/>
              <a:t>双方一次通讯</a:t>
            </a:r>
            <a:endParaRPr lang="en-US" altLang="zh-CN" dirty="0" smtClean="0"/>
          </a:p>
          <a:p>
            <a:r>
              <a:rPr lang="en-US" altLang="zh-CN" dirty="0" smtClean="0"/>
              <a:t>Client</a:t>
            </a:r>
            <a:r>
              <a:rPr lang="zh-CN" altLang="en-US" dirty="0" smtClean="0"/>
              <a:t>关闭</a:t>
            </a:r>
            <a:endParaRPr lang="en-US" altLang="zh-CN" dirty="0" smtClean="0"/>
          </a:p>
          <a:p>
            <a:r>
              <a:rPr lang="en-US" altLang="zh-CN" dirty="0" smtClean="0"/>
              <a:t>Server</a:t>
            </a:r>
            <a:r>
              <a:rPr lang="zh-CN" altLang="en-US" dirty="0" smtClean="0"/>
              <a:t>端等待下次连接</a:t>
            </a:r>
            <a:endParaRPr lang="en-US" altLang="zh-CN" dirty="0"/>
          </a:p>
        </p:txBody>
      </p:sp>
    </p:spTree>
    <p:extLst>
      <p:ext uri="{BB962C8B-B14F-4D97-AF65-F5344CB8AC3E}">
        <p14:creationId xmlns:p14="http://schemas.microsoft.com/office/powerpoint/2010/main" val="17892482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dirty="0"/>
              <a:t>单服务器</a:t>
            </a:r>
            <a:r>
              <a:rPr lang="zh-CN" altLang="en-US" dirty="0" smtClean="0"/>
              <a:t>端接收多次</a:t>
            </a:r>
            <a:r>
              <a:rPr lang="zh-CN" altLang="en-US" dirty="0"/>
              <a:t>通讯</a:t>
            </a:r>
            <a:endParaRPr lang="zh-CN" altLang="en-US" dirty="0" smtClean="0"/>
          </a:p>
        </p:txBody>
      </p:sp>
      <p:sp>
        <p:nvSpPr>
          <p:cNvPr id="8195" name="内容占位符 2"/>
          <p:cNvSpPr>
            <a:spLocks noGrp="1"/>
          </p:cNvSpPr>
          <p:nvPr>
            <p:ph idx="1"/>
          </p:nvPr>
        </p:nvSpPr>
        <p:spPr/>
        <p:txBody>
          <a:bodyPr/>
          <a:lstStyle/>
          <a:p>
            <a:r>
              <a:rPr lang="zh-CN" altLang="en-US" dirty="0" smtClean="0"/>
              <a:t>示例：建立服务器端程序，监听</a:t>
            </a:r>
            <a:r>
              <a:rPr lang="en-US" altLang="zh-CN" dirty="0" smtClean="0"/>
              <a:t>8888</a:t>
            </a:r>
            <a:r>
              <a:rPr lang="zh-CN" altLang="en-US" dirty="0" smtClean="0"/>
              <a:t>端口号，返回客户端多次请求数据。等待结束标记。</a:t>
            </a:r>
            <a:endParaRPr lang="en-US" altLang="zh-CN" dirty="0"/>
          </a:p>
        </p:txBody>
      </p:sp>
      <p:sp>
        <p:nvSpPr>
          <p:cNvPr id="4" name="Rectangle 4"/>
          <p:cNvSpPr>
            <a:spLocks noChangeArrowheads="1"/>
          </p:cNvSpPr>
          <p:nvPr/>
        </p:nvSpPr>
        <p:spPr bwMode="auto">
          <a:xfrm>
            <a:off x="263352" y="2132856"/>
            <a:ext cx="5616624" cy="3888432"/>
          </a:xfrm>
          <a:prstGeom prst="rect">
            <a:avLst/>
          </a:prstGeom>
          <a:solidFill>
            <a:srgbClr val="FFCC99"/>
          </a:solidFill>
          <a:ln>
            <a:solidFill>
              <a:schemeClr val="bg1"/>
            </a:solidFill>
            <a:miter lim="800000"/>
            <a:headEnd/>
            <a:tailEnd/>
          </a:ln>
        </p:spPr>
        <p:txBody>
          <a:bodyPr wrap="none"/>
          <a:lstStyle/>
          <a:p>
            <a:pPr eaLnBrk="0" hangingPunct="0">
              <a:spcBef>
                <a:spcPct val="20000"/>
              </a:spcBef>
            </a:pPr>
            <a:r>
              <a:rPr lang="en-US" altLang="zh-CN" sz="1800" kern="0" dirty="0">
                <a:solidFill>
                  <a:schemeClr val="tx1"/>
                </a:solidFill>
                <a:latin typeface="微软雅黑" pitchFamily="34" charset="-122"/>
                <a:ea typeface="宋体" pitchFamily="2" charset="-122"/>
              </a:rPr>
              <a:t>server = new </a:t>
            </a:r>
            <a:r>
              <a:rPr lang="en-US" altLang="zh-CN" sz="1800" kern="0" dirty="0" err="1">
                <a:solidFill>
                  <a:schemeClr val="tx1"/>
                </a:solidFill>
                <a:latin typeface="微软雅黑" pitchFamily="34" charset="-122"/>
                <a:ea typeface="宋体" pitchFamily="2" charset="-122"/>
              </a:rPr>
              <a:t>ServerSocket</a:t>
            </a:r>
            <a:r>
              <a:rPr lang="en-US" altLang="zh-CN" sz="1800" kern="0" dirty="0">
                <a:solidFill>
                  <a:schemeClr val="tx1"/>
                </a:solidFill>
                <a:latin typeface="微软雅黑" pitchFamily="34" charset="-122"/>
                <a:ea typeface="宋体" pitchFamily="2" charset="-122"/>
              </a:rPr>
              <a:t>(8888);</a:t>
            </a:r>
          </a:p>
          <a:p>
            <a:pPr eaLnBrk="0" hangingPunct="0">
              <a:spcBef>
                <a:spcPct val="20000"/>
              </a:spcBef>
            </a:pPr>
            <a:r>
              <a:rPr lang="en-US" altLang="zh-CN" sz="1800" kern="0" dirty="0">
                <a:solidFill>
                  <a:schemeClr val="tx1"/>
                </a:solidFill>
                <a:latin typeface="微软雅黑" pitchFamily="34" charset="-122"/>
                <a:ea typeface="宋体" pitchFamily="2" charset="-122"/>
              </a:rPr>
              <a:t>while(true){</a:t>
            </a:r>
          </a:p>
          <a:p>
            <a:pPr eaLnBrk="0" hangingPunct="0">
              <a:spcBef>
                <a:spcPct val="20000"/>
              </a:spcBef>
            </a:pPr>
            <a:r>
              <a:rPr lang="en-US" altLang="zh-CN" sz="1800" kern="0" dirty="0">
                <a:solidFill>
                  <a:schemeClr val="tx1"/>
                </a:solidFill>
                <a:latin typeface="微软雅黑" pitchFamily="34" charset="-122"/>
                <a:ea typeface="宋体" pitchFamily="2" charset="-122"/>
              </a:rPr>
              <a:t> </a:t>
            </a:r>
            <a:r>
              <a:rPr lang="en-US" altLang="zh-CN" sz="1800" kern="0" dirty="0" smtClean="0">
                <a:solidFill>
                  <a:schemeClr val="tx1"/>
                </a:solidFill>
                <a:latin typeface="微软雅黑" pitchFamily="34" charset="-122"/>
                <a:ea typeface="宋体" pitchFamily="2" charset="-122"/>
              </a:rPr>
              <a:t>   </a:t>
            </a:r>
            <a:r>
              <a:rPr lang="en-US" altLang="zh-CN" sz="1800" kern="0" dirty="0" smtClean="0">
                <a:solidFill>
                  <a:schemeClr val="tx1"/>
                </a:solidFill>
                <a:latin typeface="微软雅黑" pitchFamily="34" charset="-122"/>
                <a:ea typeface="宋体" pitchFamily="2" charset="-122"/>
              </a:rPr>
              <a:t>// </a:t>
            </a:r>
            <a:r>
              <a:rPr lang="zh-CN" altLang="en-US" sz="1800" kern="0" dirty="0">
                <a:solidFill>
                  <a:schemeClr val="tx1"/>
                </a:solidFill>
                <a:latin typeface="微软雅黑" pitchFamily="34" charset="-122"/>
                <a:ea typeface="宋体" pitchFamily="2" charset="-122"/>
              </a:rPr>
              <a:t>接收客户端连接</a:t>
            </a:r>
          </a:p>
          <a:p>
            <a:pPr eaLnBrk="0" hangingPunct="0">
              <a:spcBef>
                <a:spcPct val="20000"/>
              </a:spcBef>
            </a:pPr>
            <a:r>
              <a:rPr lang="en-US" altLang="zh-CN" sz="1800" kern="0" dirty="0" smtClean="0">
                <a:solidFill>
                  <a:schemeClr val="tx1"/>
                </a:solidFill>
                <a:latin typeface="微软雅黑" pitchFamily="34" charset="-122"/>
                <a:ea typeface="宋体" pitchFamily="2" charset="-122"/>
              </a:rPr>
              <a:t>    System.out.println</a:t>
            </a:r>
            <a:r>
              <a:rPr lang="en-US" altLang="zh-CN" sz="1800" kern="0" dirty="0">
                <a:solidFill>
                  <a:schemeClr val="tx1"/>
                </a:solidFill>
                <a:latin typeface="微软雅黑" pitchFamily="34" charset="-122"/>
                <a:ea typeface="宋体" pitchFamily="2" charset="-122"/>
              </a:rPr>
              <a:t>("server listener");</a:t>
            </a:r>
          </a:p>
          <a:p>
            <a:pPr eaLnBrk="0" hangingPunct="0">
              <a:spcBef>
                <a:spcPct val="20000"/>
              </a:spcBef>
            </a:pPr>
            <a:r>
              <a:rPr lang="en-US" altLang="zh-CN" sz="1800" kern="0" dirty="0" smtClean="0">
                <a:solidFill>
                  <a:schemeClr val="tx1"/>
                </a:solidFill>
                <a:latin typeface="微软雅黑" pitchFamily="34" charset="-122"/>
                <a:ea typeface="宋体" pitchFamily="2" charset="-122"/>
              </a:rPr>
              <a:t>    Socket </a:t>
            </a:r>
            <a:r>
              <a:rPr lang="en-US" altLang="zh-CN" sz="1800" kern="0" dirty="0">
                <a:solidFill>
                  <a:schemeClr val="tx1"/>
                </a:solidFill>
                <a:latin typeface="微软雅黑" pitchFamily="34" charset="-122"/>
                <a:ea typeface="宋体" pitchFamily="2" charset="-122"/>
              </a:rPr>
              <a:t>client = server.accept();</a:t>
            </a:r>
          </a:p>
          <a:p>
            <a:pPr eaLnBrk="0" hangingPunct="0">
              <a:spcBef>
                <a:spcPct val="20000"/>
              </a:spcBef>
            </a:pPr>
            <a:r>
              <a:rPr lang="en-US" altLang="zh-CN" sz="1800" kern="0" dirty="0" smtClean="0">
                <a:solidFill>
                  <a:schemeClr val="tx1"/>
                </a:solidFill>
                <a:latin typeface="微软雅黑" pitchFamily="34" charset="-122"/>
                <a:ea typeface="宋体" pitchFamily="2" charset="-122"/>
              </a:rPr>
              <a:t>    // </a:t>
            </a:r>
            <a:r>
              <a:rPr lang="zh-CN" altLang="en-US" sz="1800" kern="0" dirty="0">
                <a:solidFill>
                  <a:schemeClr val="tx1"/>
                </a:solidFill>
                <a:latin typeface="微软雅黑" pitchFamily="34" charset="-122"/>
                <a:ea typeface="宋体" pitchFamily="2" charset="-122"/>
              </a:rPr>
              <a:t>获得客户端请求</a:t>
            </a:r>
          </a:p>
          <a:p>
            <a:pPr eaLnBrk="0" hangingPunct="0">
              <a:spcBef>
                <a:spcPct val="20000"/>
              </a:spcBef>
            </a:pPr>
            <a:r>
              <a:rPr lang="en-US" altLang="zh-CN" sz="1800" kern="0" dirty="0" smtClean="0">
                <a:solidFill>
                  <a:schemeClr val="tx1"/>
                </a:solidFill>
                <a:latin typeface="微软雅黑" pitchFamily="34" charset="-122"/>
                <a:ea typeface="宋体" pitchFamily="2" charset="-122"/>
              </a:rPr>
              <a:t>    InputStream </a:t>
            </a:r>
            <a:r>
              <a:rPr lang="en-US" altLang="zh-CN" sz="1800" kern="0" dirty="0">
                <a:solidFill>
                  <a:schemeClr val="tx1"/>
                </a:solidFill>
                <a:latin typeface="微软雅黑" pitchFamily="34" charset="-122"/>
                <a:ea typeface="宋体" pitchFamily="2" charset="-122"/>
              </a:rPr>
              <a:t>is = client.getInputStream();</a:t>
            </a:r>
          </a:p>
          <a:p>
            <a:pPr eaLnBrk="0" hangingPunct="0">
              <a:spcBef>
                <a:spcPct val="20000"/>
              </a:spcBef>
            </a:pPr>
            <a:r>
              <a:rPr lang="en-US" altLang="zh-CN" sz="1800" kern="0" dirty="0" smtClean="0">
                <a:solidFill>
                  <a:schemeClr val="tx1"/>
                </a:solidFill>
                <a:latin typeface="微软雅黑" pitchFamily="34" charset="-122"/>
                <a:ea typeface="宋体" pitchFamily="2" charset="-122"/>
              </a:rPr>
              <a:t>    byte</a:t>
            </a:r>
            <a:r>
              <a:rPr lang="en-US" altLang="zh-CN" sz="1800" kern="0" dirty="0">
                <a:solidFill>
                  <a:schemeClr val="tx1"/>
                </a:solidFill>
                <a:latin typeface="微软雅黑" pitchFamily="34" charset="-122"/>
                <a:ea typeface="宋体" pitchFamily="2" charset="-122"/>
              </a:rPr>
              <a:t>[] b = new byte[1024];</a:t>
            </a:r>
          </a:p>
          <a:p>
            <a:pPr eaLnBrk="0" hangingPunct="0">
              <a:spcBef>
                <a:spcPct val="20000"/>
              </a:spcBef>
            </a:pPr>
            <a:r>
              <a:rPr lang="en-US" altLang="zh-CN" sz="1800" kern="0" dirty="0" smtClean="0">
                <a:solidFill>
                  <a:schemeClr val="tx1"/>
                </a:solidFill>
                <a:latin typeface="微软雅黑" pitchFamily="34" charset="-122"/>
                <a:ea typeface="宋体" pitchFamily="2" charset="-122"/>
              </a:rPr>
              <a:t>    is.read(b</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smtClean="0">
                <a:solidFill>
                  <a:schemeClr val="tx1"/>
                </a:solidFill>
                <a:latin typeface="微软雅黑" pitchFamily="34" charset="-122"/>
                <a:ea typeface="宋体" pitchFamily="2" charset="-122"/>
              </a:rPr>
              <a:t>    String </a:t>
            </a:r>
            <a:r>
              <a:rPr lang="en-US" altLang="zh-CN" sz="1800" kern="0" dirty="0">
                <a:solidFill>
                  <a:schemeClr val="tx1"/>
                </a:solidFill>
                <a:latin typeface="微软雅黑" pitchFamily="34" charset="-122"/>
                <a:ea typeface="宋体" pitchFamily="2" charset="-122"/>
              </a:rPr>
              <a:t>result = new String(b);</a:t>
            </a:r>
          </a:p>
          <a:p>
            <a:pPr eaLnBrk="0" hangingPunct="0">
              <a:spcBef>
                <a:spcPct val="20000"/>
              </a:spcBef>
            </a:pPr>
            <a:r>
              <a:rPr lang="en-US" altLang="zh-CN" sz="1800" kern="0" dirty="0" smtClean="0">
                <a:solidFill>
                  <a:schemeClr val="tx1"/>
                </a:solidFill>
                <a:latin typeface="微软雅黑" pitchFamily="34" charset="-122"/>
                <a:ea typeface="宋体" pitchFamily="2" charset="-122"/>
              </a:rPr>
              <a:t>    System.out.println</a:t>
            </a:r>
            <a:r>
              <a:rPr lang="en-US" altLang="zh-CN" sz="1800" kern="0" dirty="0">
                <a:solidFill>
                  <a:schemeClr val="tx1"/>
                </a:solidFill>
                <a:latin typeface="微软雅黑" pitchFamily="34" charset="-122"/>
                <a:ea typeface="宋体" pitchFamily="2" charset="-122"/>
              </a:rPr>
              <a:t>("Server received:" + result</a:t>
            </a:r>
            <a:r>
              <a:rPr lang="en-US" altLang="zh-CN" sz="1800" kern="0" dirty="0" smtClean="0">
                <a:solidFill>
                  <a:schemeClr val="tx1"/>
                </a:solidFill>
                <a:latin typeface="微软雅黑" pitchFamily="34" charset="-122"/>
                <a:ea typeface="宋体" pitchFamily="2" charset="-122"/>
              </a:rPr>
              <a:t>);</a:t>
            </a:r>
            <a:endParaRPr lang="zh-CN" altLang="en-US" sz="1800" kern="0" dirty="0">
              <a:solidFill>
                <a:schemeClr val="tx1"/>
              </a:solidFill>
              <a:latin typeface="微软雅黑" pitchFamily="34" charset="-122"/>
              <a:ea typeface="宋体" pitchFamily="2" charset="-122"/>
            </a:endParaRPr>
          </a:p>
        </p:txBody>
      </p:sp>
      <p:sp>
        <p:nvSpPr>
          <p:cNvPr id="5" name="Rectangle 4"/>
          <p:cNvSpPr>
            <a:spLocks noChangeArrowheads="1"/>
          </p:cNvSpPr>
          <p:nvPr/>
        </p:nvSpPr>
        <p:spPr bwMode="auto">
          <a:xfrm>
            <a:off x="6168008" y="2141240"/>
            <a:ext cx="5807968" cy="3952056"/>
          </a:xfrm>
          <a:prstGeom prst="rect">
            <a:avLst/>
          </a:prstGeom>
          <a:solidFill>
            <a:srgbClr val="FFCC99"/>
          </a:solidFill>
          <a:ln>
            <a:solidFill>
              <a:schemeClr val="bg1"/>
            </a:solidFill>
            <a:miter lim="800000"/>
            <a:headEnd/>
            <a:tailEnd/>
          </a:ln>
        </p:spPr>
        <p:txBody>
          <a:bodyPr wrap="none"/>
          <a:lstStyle/>
          <a:p>
            <a:pPr eaLnBrk="0" hangingPunct="0">
              <a:spcBef>
                <a:spcPct val="20000"/>
              </a:spcBef>
            </a:pPr>
            <a:r>
              <a:rPr lang="en-US" altLang="zh-CN" sz="1800" kern="0" dirty="0" smtClean="0">
                <a:solidFill>
                  <a:schemeClr val="tx1"/>
                </a:solidFill>
                <a:latin typeface="微软雅黑" pitchFamily="34" charset="-122"/>
                <a:ea typeface="宋体" pitchFamily="2" charset="-122"/>
              </a:rPr>
              <a:t>    // </a:t>
            </a:r>
            <a:r>
              <a:rPr lang="zh-CN" altLang="en-US" sz="1800" kern="0" dirty="0">
                <a:solidFill>
                  <a:schemeClr val="tx1"/>
                </a:solidFill>
                <a:latin typeface="微软雅黑" pitchFamily="34" charset="-122"/>
                <a:ea typeface="宋体" pitchFamily="2" charset="-122"/>
              </a:rPr>
              <a:t>向客户端发送响应</a:t>
            </a:r>
          </a:p>
          <a:p>
            <a:pPr eaLnBrk="0" hangingPunct="0">
              <a:spcBef>
                <a:spcPct val="20000"/>
              </a:spcBef>
            </a:pPr>
            <a:r>
              <a:rPr lang="en-US" altLang="zh-CN" sz="1800" kern="0" dirty="0" smtClean="0">
                <a:solidFill>
                  <a:schemeClr val="tx1"/>
                </a:solidFill>
                <a:latin typeface="微软雅黑" pitchFamily="34" charset="-122"/>
                <a:ea typeface="宋体" pitchFamily="2" charset="-122"/>
              </a:rPr>
              <a:t>    OutputStream </a:t>
            </a:r>
            <a:r>
              <a:rPr lang="en-US" altLang="zh-CN" sz="1800" kern="0" dirty="0">
                <a:solidFill>
                  <a:schemeClr val="tx1"/>
                </a:solidFill>
                <a:latin typeface="微软雅黑" pitchFamily="34" charset="-122"/>
                <a:ea typeface="宋体" pitchFamily="2" charset="-122"/>
              </a:rPr>
              <a:t>os = client.getOutputStream();</a:t>
            </a:r>
          </a:p>
          <a:p>
            <a:pPr eaLnBrk="0" hangingPunct="0">
              <a:spcBef>
                <a:spcPct val="20000"/>
              </a:spcBef>
            </a:pPr>
            <a:r>
              <a:rPr lang="en-US" altLang="zh-CN" sz="1800" kern="0" dirty="0" smtClean="0">
                <a:solidFill>
                  <a:schemeClr val="tx1"/>
                </a:solidFill>
                <a:latin typeface="微软雅黑" pitchFamily="34" charset="-122"/>
                <a:ea typeface="宋体" pitchFamily="2" charset="-122"/>
              </a:rPr>
              <a:t>    os.write</a:t>
            </a:r>
            <a:r>
              <a:rPr lang="en-US" altLang="zh-CN" sz="1800" kern="0" dirty="0">
                <a:solidFill>
                  <a:schemeClr val="tx1"/>
                </a:solidFill>
                <a:latin typeface="微软雅黑" pitchFamily="34" charset="-122"/>
                <a:ea typeface="宋体" pitchFamily="2" charset="-122"/>
              </a:rPr>
              <a:t>(("this is server return string !").getBytes());</a:t>
            </a:r>
          </a:p>
          <a:p>
            <a:pPr eaLnBrk="0" hangingPunct="0">
              <a:spcBef>
                <a:spcPct val="20000"/>
              </a:spcBef>
            </a:pPr>
            <a:r>
              <a:rPr lang="en-US" altLang="zh-CN" sz="1800" kern="0" dirty="0" smtClean="0">
                <a:solidFill>
                  <a:schemeClr val="tx1"/>
                </a:solidFill>
                <a:latin typeface="微软雅黑" pitchFamily="34" charset="-122"/>
                <a:ea typeface="宋体" pitchFamily="2" charset="-122"/>
              </a:rPr>
              <a:t>    // </a:t>
            </a:r>
            <a:r>
              <a:rPr lang="zh-CN" altLang="en-US" sz="1800" kern="0" dirty="0">
                <a:solidFill>
                  <a:schemeClr val="tx1"/>
                </a:solidFill>
                <a:latin typeface="微软雅黑" pitchFamily="34" charset="-122"/>
                <a:ea typeface="宋体" pitchFamily="2" charset="-122"/>
              </a:rPr>
              <a:t>关闭网络连接</a:t>
            </a:r>
          </a:p>
          <a:p>
            <a:pPr eaLnBrk="0" hangingPunct="0">
              <a:spcBef>
                <a:spcPct val="20000"/>
              </a:spcBef>
            </a:pPr>
            <a:r>
              <a:rPr lang="en-US" altLang="zh-CN" sz="1800" kern="0" dirty="0" smtClean="0">
                <a:solidFill>
                  <a:schemeClr val="tx1"/>
                </a:solidFill>
                <a:latin typeface="微软雅黑" pitchFamily="34" charset="-122"/>
                <a:ea typeface="宋体" pitchFamily="2" charset="-122"/>
              </a:rPr>
              <a:t>    is.close</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smtClean="0">
                <a:solidFill>
                  <a:schemeClr val="tx1"/>
                </a:solidFill>
                <a:latin typeface="微软雅黑" pitchFamily="34" charset="-122"/>
                <a:ea typeface="宋体" pitchFamily="2" charset="-122"/>
              </a:rPr>
              <a:t>    os.close</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smtClean="0">
                <a:solidFill>
                  <a:schemeClr val="tx1"/>
                </a:solidFill>
                <a:latin typeface="微软雅黑" pitchFamily="34" charset="-122"/>
                <a:ea typeface="宋体" pitchFamily="2" charset="-122"/>
              </a:rPr>
              <a:t>    client.close</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smtClean="0">
                <a:solidFill>
                  <a:schemeClr val="tx1"/>
                </a:solidFill>
                <a:latin typeface="微软雅黑" pitchFamily="34" charset="-122"/>
                <a:ea typeface="宋体" pitchFamily="2" charset="-122"/>
              </a:rPr>
              <a:t>    if </a:t>
            </a:r>
            <a:r>
              <a:rPr lang="en-US" altLang="zh-CN" sz="1800" kern="0" dirty="0">
                <a:solidFill>
                  <a:schemeClr val="tx1"/>
                </a:solidFill>
                <a:latin typeface="微软雅黑" pitchFamily="34" charset="-122"/>
                <a:ea typeface="宋体" pitchFamily="2" charset="-122"/>
              </a:rPr>
              <a:t>(result.startsWith("exit")) {</a:t>
            </a:r>
          </a:p>
          <a:p>
            <a:pPr eaLnBrk="0" hangingPunct="0">
              <a:spcBef>
                <a:spcPct val="20000"/>
              </a:spcBef>
            </a:pPr>
            <a:r>
              <a:rPr lang="en-US" altLang="zh-CN" sz="1800" kern="0" dirty="0" smtClean="0">
                <a:solidFill>
                  <a:schemeClr val="tx1"/>
                </a:solidFill>
                <a:latin typeface="微软雅黑" pitchFamily="34" charset="-122"/>
                <a:ea typeface="宋体" pitchFamily="2" charset="-122"/>
              </a:rPr>
              <a:t>        break</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smtClean="0">
                <a:solidFill>
                  <a:schemeClr val="tx1"/>
                </a:solidFill>
                <a:latin typeface="微软雅黑" pitchFamily="34" charset="-122"/>
                <a:ea typeface="宋体" pitchFamily="2" charset="-122"/>
              </a:rPr>
              <a:t>    }</a:t>
            </a:r>
            <a:endParaRPr lang="en-US" altLang="zh-CN" sz="1800" kern="0" dirty="0">
              <a:solidFill>
                <a:schemeClr val="tx1"/>
              </a:solidFill>
              <a:latin typeface="微软雅黑" pitchFamily="34" charset="-122"/>
              <a:ea typeface="宋体" pitchFamily="2" charset="-122"/>
            </a:endParaRPr>
          </a:p>
          <a:p>
            <a:pPr eaLnBrk="0" hangingPunct="0">
              <a:spcBef>
                <a:spcPct val="20000"/>
              </a:spcBef>
            </a:pP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err="1">
                <a:solidFill>
                  <a:schemeClr val="tx1"/>
                </a:solidFill>
                <a:latin typeface="微软雅黑" pitchFamily="34" charset="-122"/>
                <a:ea typeface="宋体" pitchFamily="2" charset="-122"/>
              </a:rPr>
              <a:t>server.close</a:t>
            </a:r>
            <a:r>
              <a:rPr lang="en-US" altLang="zh-CN" sz="1800" kern="0" dirty="0">
                <a:solidFill>
                  <a:schemeClr val="tx1"/>
                </a:solidFill>
                <a:latin typeface="微软雅黑" pitchFamily="34" charset="-122"/>
                <a:ea typeface="宋体" pitchFamily="2" charset="-122"/>
              </a:rPr>
              <a:t>();</a:t>
            </a:r>
          </a:p>
        </p:txBody>
      </p:sp>
    </p:spTree>
    <p:extLst>
      <p:ext uri="{BB962C8B-B14F-4D97-AF65-F5344CB8AC3E}">
        <p14:creationId xmlns:p14="http://schemas.microsoft.com/office/powerpoint/2010/main" val="74795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编程实例：聊天程序</a:t>
            </a:r>
            <a:endParaRPr lang="zh-CN" altLang="en-US" dirty="0" smtClean="0"/>
          </a:p>
        </p:txBody>
      </p:sp>
      <p:sp>
        <p:nvSpPr>
          <p:cNvPr id="8195" name="内容占位符 2"/>
          <p:cNvSpPr>
            <a:spLocks noGrp="1"/>
          </p:cNvSpPr>
          <p:nvPr>
            <p:ph idx="1"/>
          </p:nvPr>
        </p:nvSpPr>
        <p:spPr/>
        <p:txBody>
          <a:bodyPr/>
          <a:lstStyle/>
          <a:p>
            <a:pPr>
              <a:lnSpc>
                <a:spcPct val="150000"/>
              </a:lnSpc>
            </a:pPr>
            <a:r>
              <a:rPr lang="zh-CN" altLang="en-US" dirty="0" smtClean="0"/>
              <a:t>要开发一款聊天程序，需要实现客户端与服务器端通信功能。</a:t>
            </a:r>
            <a:endParaRPr lang="en-US" altLang="zh-CN" dirty="0" smtClean="0"/>
          </a:p>
          <a:p>
            <a:pPr lvl="1">
              <a:lnSpc>
                <a:spcPct val="150000"/>
              </a:lnSpc>
            </a:pPr>
            <a:r>
              <a:rPr lang="zh-CN" altLang="en-US" dirty="0" smtClean="0"/>
              <a:t>服务器接收到一个客户端请求后要进行处理，若同时第</a:t>
            </a:r>
            <a:r>
              <a:rPr lang="en-US" altLang="zh-CN" dirty="0" smtClean="0"/>
              <a:t>2</a:t>
            </a:r>
            <a:r>
              <a:rPr lang="zh-CN" altLang="en-US" dirty="0" smtClean="0"/>
              <a:t>个客户端、第</a:t>
            </a:r>
            <a:r>
              <a:rPr lang="en-US" altLang="zh-CN" dirty="0" smtClean="0"/>
              <a:t>3</a:t>
            </a:r>
            <a:r>
              <a:rPr lang="zh-CN" altLang="en-US" dirty="0" smtClean="0"/>
              <a:t>个客户端向服务器发送请求，则其它客户端只能等待第</a:t>
            </a:r>
            <a:r>
              <a:rPr lang="en-US" altLang="zh-CN" dirty="0" smtClean="0"/>
              <a:t>1</a:t>
            </a:r>
            <a:r>
              <a:rPr lang="zh-CN" altLang="en-US" dirty="0" smtClean="0"/>
              <a:t>个客户端请求处理完毕后，才能有机会获得服务器处理。如何实现服务器并发处理多个客户端请求？</a:t>
            </a:r>
            <a:endParaRPr lang="en-US" altLang="zh-CN"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5560" y="3284984"/>
            <a:ext cx="6336704" cy="3446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57428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多线程网络编程简介</a:t>
            </a:r>
            <a:endParaRPr lang="zh-CN" altLang="en-US" dirty="0" smtClean="0"/>
          </a:p>
        </p:txBody>
      </p:sp>
      <p:sp>
        <p:nvSpPr>
          <p:cNvPr id="8195" name="内容占位符 2"/>
          <p:cNvSpPr>
            <a:spLocks noGrp="1"/>
          </p:cNvSpPr>
          <p:nvPr>
            <p:ph idx="1"/>
          </p:nvPr>
        </p:nvSpPr>
        <p:spPr/>
        <p:txBody>
          <a:bodyPr/>
          <a:lstStyle/>
          <a:p>
            <a:pPr>
              <a:lnSpc>
                <a:spcPct val="150000"/>
              </a:lnSpc>
            </a:pPr>
            <a:r>
              <a:rPr lang="zh-CN" altLang="en-US" dirty="0" smtClean="0"/>
              <a:t>在客户端，可以把处理服务器端响应消息的任务放到一个单独线程中，在主线程中接收用户输入和发送请求消息。</a:t>
            </a:r>
            <a:endParaRPr lang="en-US" altLang="zh-CN" dirty="0" smtClean="0"/>
          </a:p>
          <a:p>
            <a:pPr>
              <a:lnSpc>
                <a:spcPct val="150000"/>
              </a:lnSpc>
            </a:pPr>
            <a:r>
              <a:rPr lang="zh-CN" altLang="en-US" dirty="0" smtClean="0"/>
              <a:t>服务器的作用就是为了服务多个客户端，对于多个客户端并发请求的处理，在网络编程中，采用多线程处理方式解决。每当服务器端接收到客户端请求后，产生一个新的线程处理客户端请求。</a:t>
            </a:r>
            <a:endParaRPr lang="en-US" altLang="zh-CN" dirty="0" smtClean="0"/>
          </a:p>
          <a:p>
            <a:pPr lvl="1">
              <a:lnSpc>
                <a:spcPct val="150000"/>
              </a:lnSpc>
            </a:pPr>
            <a:r>
              <a:rPr lang="zh-CN" altLang="en-US" dirty="0" smtClean="0"/>
              <a:t>开启线程比较消耗系统资源，所以应用程序中可以开辟的线程个数总是有限的。</a:t>
            </a:r>
            <a:endParaRPr lang="en-US" altLang="zh-CN" dirty="0" smtClean="0"/>
          </a:p>
          <a:p>
            <a:pPr lvl="1">
              <a:lnSpc>
                <a:spcPct val="150000"/>
              </a:lnSpc>
            </a:pPr>
            <a:r>
              <a:rPr lang="zh-CN" altLang="en-US" dirty="0" smtClean="0"/>
              <a:t>可以结合使用线程池技术，实现服务器端的并发处理请求。</a:t>
            </a:r>
            <a:endParaRPr lang="en-US" altLang="zh-CN" dirty="0" smtClean="0"/>
          </a:p>
          <a:p>
            <a:pPr>
              <a:lnSpc>
                <a:spcPct val="150000"/>
              </a:lnSpc>
            </a:pPr>
            <a:endParaRPr lang="en-US" altLang="zh-CN" dirty="0" smtClean="0"/>
          </a:p>
          <a:p>
            <a:pPr lvl="1">
              <a:lnSpc>
                <a:spcPct val="150000"/>
              </a:lnSpc>
            </a:pPr>
            <a:endParaRPr lang="en-US" altLang="zh-CN" dirty="0" smtClean="0"/>
          </a:p>
          <a:p>
            <a:pPr>
              <a:lnSpc>
                <a:spcPct val="150000"/>
              </a:lnSpc>
            </a:pPr>
            <a:endParaRPr lang="en-US" altLang="zh-CN" dirty="0"/>
          </a:p>
        </p:txBody>
      </p:sp>
    </p:spTree>
    <p:extLst>
      <p:ext uri="{BB962C8B-B14F-4D97-AF65-F5344CB8AC3E}">
        <p14:creationId xmlns:p14="http://schemas.microsoft.com/office/powerpoint/2010/main" val="3198886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fade">
                                      <p:cBhvr>
                                        <p:cTn id="7" dur="1000"/>
                                        <p:tgtEl>
                                          <p:spTgt spid="8195">
                                            <p:txEl>
                                              <p:pRg st="1" end="1"/>
                                            </p:txEl>
                                          </p:spTgt>
                                        </p:tgtEl>
                                      </p:cBhvr>
                                    </p:animEffect>
                                    <p:anim calcmode="lin" valueType="num">
                                      <p:cBhvr>
                                        <p:cTn id="8"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195">
                                            <p:txEl>
                                              <p:pRg st="2" end="2"/>
                                            </p:txEl>
                                          </p:spTgt>
                                        </p:tgtEl>
                                        <p:attrNameLst>
                                          <p:attrName>style.visibility</p:attrName>
                                        </p:attrNameLst>
                                      </p:cBhvr>
                                      <p:to>
                                        <p:strVal val="visible"/>
                                      </p:to>
                                    </p:set>
                                    <p:animEffect transition="in" filter="fade">
                                      <p:cBhvr>
                                        <p:cTn id="12" dur="1000"/>
                                        <p:tgtEl>
                                          <p:spTgt spid="8195">
                                            <p:txEl>
                                              <p:pRg st="2" end="2"/>
                                            </p:txEl>
                                          </p:spTgt>
                                        </p:tgtEl>
                                      </p:cBhvr>
                                    </p:animEffect>
                                    <p:anim calcmode="lin" valueType="num">
                                      <p:cBhvr>
                                        <p:cTn id="13"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8195">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195">
                                            <p:txEl>
                                              <p:pRg st="3" end="3"/>
                                            </p:txEl>
                                          </p:spTgt>
                                        </p:tgtEl>
                                        <p:attrNameLst>
                                          <p:attrName>style.visibility</p:attrName>
                                        </p:attrNameLst>
                                      </p:cBhvr>
                                      <p:to>
                                        <p:strVal val="visible"/>
                                      </p:to>
                                    </p:set>
                                    <p:animEffect transition="in" filter="fade">
                                      <p:cBhvr>
                                        <p:cTn id="17" dur="1000"/>
                                        <p:tgtEl>
                                          <p:spTgt spid="8195">
                                            <p:txEl>
                                              <p:pRg st="3" end="3"/>
                                            </p:txEl>
                                          </p:spTgt>
                                        </p:tgtEl>
                                      </p:cBhvr>
                                    </p:animEffect>
                                    <p:anim calcmode="lin" valueType="num">
                                      <p:cBhvr>
                                        <p:cTn id="18" dur="1000" fill="hold"/>
                                        <p:tgtEl>
                                          <p:spTgt spid="8195">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819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单服务器端多线程接收多次通讯</a:t>
            </a:r>
            <a:endParaRPr lang="zh-CN" altLang="en-US" dirty="0"/>
          </a:p>
        </p:txBody>
      </p:sp>
      <p:sp>
        <p:nvSpPr>
          <p:cNvPr id="3" name="内容占位符 2"/>
          <p:cNvSpPr>
            <a:spLocks noGrp="1"/>
          </p:cNvSpPr>
          <p:nvPr>
            <p:ph idx="1"/>
          </p:nvPr>
        </p:nvSpPr>
        <p:spPr/>
        <p:txBody>
          <a:bodyPr/>
          <a:lstStyle/>
          <a:p>
            <a:pPr>
              <a:lnSpc>
                <a:spcPct val="150000"/>
              </a:lnSpc>
            </a:pPr>
            <a:r>
              <a:rPr lang="en-US" altLang="zh-CN" dirty="0" err="1"/>
              <a:t>ServerSocket</a:t>
            </a:r>
            <a:r>
              <a:rPr lang="zh-CN" altLang="en-US" dirty="0" smtClean="0"/>
              <a:t>建立后，通过</a:t>
            </a:r>
            <a:r>
              <a:rPr lang="en-US" altLang="zh-CN" dirty="0" smtClean="0"/>
              <a:t>accept</a:t>
            </a:r>
            <a:r>
              <a:rPr lang="zh-CN" altLang="en-US" dirty="0" smtClean="0"/>
              <a:t>来等待</a:t>
            </a:r>
            <a:r>
              <a:rPr lang="en-US" altLang="zh-CN" dirty="0" smtClean="0"/>
              <a:t>Client</a:t>
            </a:r>
            <a:r>
              <a:rPr lang="zh-CN" altLang="en-US" dirty="0" smtClean="0"/>
              <a:t>连接</a:t>
            </a:r>
            <a:endParaRPr lang="en-US" altLang="zh-CN" dirty="0" smtClean="0"/>
          </a:p>
          <a:p>
            <a:pPr>
              <a:lnSpc>
                <a:spcPct val="150000"/>
              </a:lnSpc>
            </a:pPr>
            <a:r>
              <a:rPr lang="en-US" altLang="zh-CN" dirty="0" smtClean="0"/>
              <a:t>Client</a:t>
            </a:r>
            <a:r>
              <a:rPr lang="zh-CN" altLang="en-US" dirty="0" smtClean="0"/>
              <a:t>连接</a:t>
            </a:r>
            <a:r>
              <a:rPr lang="en-US" altLang="zh-CN" dirty="0" smtClean="0"/>
              <a:t>Server</a:t>
            </a:r>
            <a:r>
              <a:rPr lang="zh-CN" altLang="en-US" dirty="0" smtClean="0"/>
              <a:t>端</a:t>
            </a:r>
            <a:endParaRPr lang="en-US" altLang="zh-CN" dirty="0" smtClean="0"/>
          </a:p>
          <a:p>
            <a:pPr>
              <a:lnSpc>
                <a:spcPct val="150000"/>
              </a:lnSpc>
            </a:pPr>
            <a:r>
              <a:rPr lang="en-US" altLang="zh-CN" dirty="0" smtClean="0"/>
              <a:t>Server</a:t>
            </a:r>
            <a:r>
              <a:rPr lang="zh-CN" altLang="en-US" dirty="0" smtClean="0"/>
              <a:t>开启一个</a:t>
            </a:r>
            <a:r>
              <a:rPr lang="zh-CN" altLang="en-US" dirty="0" smtClean="0">
                <a:solidFill>
                  <a:srgbClr val="FF0000"/>
                </a:solidFill>
              </a:rPr>
              <a:t>新的线程</a:t>
            </a:r>
            <a:r>
              <a:rPr lang="zh-CN" altLang="en-US" dirty="0" smtClean="0"/>
              <a:t>去处理</a:t>
            </a:r>
            <a:endParaRPr lang="en-US" altLang="zh-CN" dirty="0" smtClean="0"/>
          </a:p>
          <a:p>
            <a:pPr>
              <a:lnSpc>
                <a:spcPct val="150000"/>
              </a:lnSpc>
            </a:pPr>
            <a:r>
              <a:rPr lang="en-US" altLang="zh-CN" dirty="0" smtClean="0"/>
              <a:t>Server</a:t>
            </a:r>
            <a:r>
              <a:rPr lang="zh-CN" altLang="en-US" dirty="0" smtClean="0"/>
              <a:t>端建立</a:t>
            </a:r>
            <a:r>
              <a:rPr lang="en-US" altLang="zh-CN" dirty="0" err="1"/>
              <a:t>inputstream</a:t>
            </a:r>
            <a:r>
              <a:rPr lang="zh-CN" altLang="en-US" dirty="0"/>
              <a:t>和</a:t>
            </a:r>
            <a:r>
              <a:rPr lang="en-US" altLang="zh-CN" dirty="0" err="1"/>
              <a:t>outputstream</a:t>
            </a:r>
            <a:endParaRPr lang="en-US" altLang="zh-CN" dirty="0"/>
          </a:p>
          <a:p>
            <a:pPr>
              <a:lnSpc>
                <a:spcPct val="150000"/>
              </a:lnSpc>
            </a:pPr>
            <a:r>
              <a:rPr lang="en-US" altLang="zh-CN" dirty="0" smtClean="0"/>
              <a:t>Client</a:t>
            </a:r>
            <a:r>
              <a:rPr lang="zh-CN" altLang="en-US" dirty="0" smtClean="0"/>
              <a:t>端建立</a:t>
            </a:r>
            <a:r>
              <a:rPr lang="en-US" altLang="zh-CN" dirty="0" err="1"/>
              <a:t>inputstream</a:t>
            </a:r>
            <a:r>
              <a:rPr lang="zh-CN" altLang="en-US" dirty="0"/>
              <a:t>和</a:t>
            </a:r>
            <a:r>
              <a:rPr lang="en-US" altLang="zh-CN" dirty="0" err="1"/>
              <a:t>outputstream</a:t>
            </a:r>
            <a:endParaRPr lang="en-US" altLang="zh-CN" dirty="0"/>
          </a:p>
          <a:p>
            <a:pPr>
              <a:lnSpc>
                <a:spcPct val="150000"/>
              </a:lnSpc>
            </a:pPr>
            <a:r>
              <a:rPr lang="en-US" altLang="zh-CN" dirty="0" smtClean="0"/>
              <a:t>Client</a:t>
            </a:r>
            <a:r>
              <a:rPr lang="zh-CN" altLang="en-US" dirty="0" smtClean="0"/>
              <a:t>关闭</a:t>
            </a:r>
            <a:endParaRPr lang="en-US" altLang="zh-CN" dirty="0" smtClean="0"/>
          </a:p>
          <a:p>
            <a:pPr>
              <a:lnSpc>
                <a:spcPct val="150000"/>
              </a:lnSpc>
            </a:pPr>
            <a:r>
              <a:rPr lang="en-US" altLang="zh-CN" dirty="0" smtClean="0"/>
              <a:t>Server</a:t>
            </a:r>
            <a:r>
              <a:rPr lang="zh-CN" altLang="en-US" dirty="0" smtClean="0"/>
              <a:t>端等待下次连接</a:t>
            </a:r>
            <a:endParaRPr lang="en-US" altLang="zh-CN" dirty="0"/>
          </a:p>
        </p:txBody>
      </p:sp>
    </p:spTree>
    <p:extLst>
      <p:ext uri="{BB962C8B-B14F-4D97-AF65-F5344CB8AC3E}">
        <p14:creationId xmlns:p14="http://schemas.microsoft.com/office/powerpoint/2010/main" val="23493831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dirty="0"/>
              <a:t>单服务器端多</a:t>
            </a:r>
            <a:r>
              <a:rPr lang="zh-CN" altLang="en-US" dirty="0" smtClean="0"/>
              <a:t>线程接收多次</a:t>
            </a:r>
            <a:r>
              <a:rPr lang="zh-CN" altLang="en-US" dirty="0"/>
              <a:t>通讯</a:t>
            </a:r>
            <a:endParaRPr lang="zh-CN" altLang="en-US" dirty="0" smtClean="0"/>
          </a:p>
        </p:txBody>
      </p:sp>
      <p:sp>
        <p:nvSpPr>
          <p:cNvPr id="8195" name="内容占位符 2"/>
          <p:cNvSpPr>
            <a:spLocks noGrp="1"/>
          </p:cNvSpPr>
          <p:nvPr>
            <p:ph idx="1"/>
          </p:nvPr>
        </p:nvSpPr>
        <p:spPr/>
        <p:txBody>
          <a:bodyPr/>
          <a:lstStyle/>
          <a:p>
            <a:r>
              <a:rPr lang="zh-CN" altLang="en-US" dirty="0" smtClean="0"/>
              <a:t>示例：服务器端开启新的线程接收客户端请求。</a:t>
            </a:r>
            <a:endParaRPr lang="en-US" altLang="zh-CN" dirty="0"/>
          </a:p>
        </p:txBody>
      </p:sp>
      <p:sp>
        <p:nvSpPr>
          <p:cNvPr id="4" name="Rectangle 4"/>
          <p:cNvSpPr>
            <a:spLocks noChangeArrowheads="1"/>
          </p:cNvSpPr>
          <p:nvPr/>
        </p:nvSpPr>
        <p:spPr bwMode="auto">
          <a:xfrm>
            <a:off x="839416" y="1772816"/>
            <a:ext cx="7488832" cy="4032448"/>
          </a:xfrm>
          <a:prstGeom prst="rect">
            <a:avLst/>
          </a:prstGeom>
          <a:solidFill>
            <a:srgbClr val="FFCC99"/>
          </a:solidFill>
          <a:ln>
            <a:solidFill>
              <a:schemeClr val="bg1"/>
            </a:solidFill>
            <a:miter lim="800000"/>
            <a:headEnd/>
            <a:tailEnd/>
          </a:ln>
        </p:spPr>
        <p:txBody>
          <a:bodyPr wrap="none"/>
          <a:lstStyle/>
          <a:p>
            <a:pPr eaLnBrk="0" hangingPunct="0">
              <a:spcBef>
                <a:spcPct val="20000"/>
              </a:spcBef>
            </a:pPr>
            <a:r>
              <a:rPr lang="en-US" altLang="zh-CN" kern="0" dirty="0">
                <a:solidFill>
                  <a:schemeClr val="tx1"/>
                </a:solidFill>
                <a:latin typeface="微软雅黑" pitchFamily="34" charset="-122"/>
                <a:ea typeface="宋体" pitchFamily="2" charset="-122"/>
              </a:rPr>
              <a:t>public class </a:t>
            </a:r>
            <a:r>
              <a:rPr lang="en-US" altLang="zh-CN" kern="0" dirty="0" err="1">
                <a:solidFill>
                  <a:schemeClr val="tx1"/>
                </a:solidFill>
                <a:latin typeface="微软雅黑" pitchFamily="34" charset="-122"/>
                <a:ea typeface="宋体" pitchFamily="2" charset="-122"/>
              </a:rPr>
              <a:t>MyRunnable</a:t>
            </a:r>
            <a:r>
              <a:rPr lang="en-US" altLang="zh-CN" kern="0" dirty="0">
                <a:solidFill>
                  <a:schemeClr val="tx1"/>
                </a:solidFill>
                <a:latin typeface="微软雅黑" pitchFamily="34" charset="-122"/>
                <a:ea typeface="宋体" pitchFamily="2" charset="-122"/>
              </a:rPr>
              <a:t> implements Runnable {</a:t>
            </a:r>
          </a:p>
          <a:p>
            <a:pPr eaLnBrk="0" hangingPunct="0">
              <a:spcBef>
                <a:spcPct val="20000"/>
              </a:spcBef>
            </a:pPr>
            <a:r>
              <a:rPr lang="en-US" altLang="zh-CN" kern="0" dirty="0">
                <a:solidFill>
                  <a:schemeClr val="tx1"/>
                </a:solidFill>
                <a:latin typeface="微软雅黑" pitchFamily="34" charset="-122"/>
                <a:ea typeface="宋体" pitchFamily="2" charset="-122"/>
              </a:rPr>
              <a:t>private Socket </a:t>
            </a:r>
            <a:r>
              <a:rPr lang="en-US" altLang="zh-CN" kern="0" dirty="0" err="1">
                <a:solidFill>
                  <a:schemeClr val="tx1"/>
                </a:solidFill>
                <a:latin typeface="微软雅黑" pitchFamily="34" charset="-122"/>
                <a:ea typeface="宋体" pitchFamily="2" charset="-122"/>
              </a:rPr>
              <a:t>socket</a:t>
            </a:r>
            <a:r>
              <a:rPr lang="en-US" altLang="zh-CN" kern="0" dirty="0">
                <a:solidFill>
                  <a:schemeClr val="tx1"/>
                </a:solidFill>
                <a:latin typeface="微软雅黑" pitchFamily="34" charset="-122"/>
                <a:ea typeface="宋体" pitchFamily="2" charset="-122"/>
              </a:rPr>
              <a:t>;</a:t>
            </a:r>
          </a:p>
          <a:p>
            <a:pPr eaLnBrk="0" hangingPunct="0">
              <a:spcBef>
                <a:spcPct val="20000"/>
              </a:spcBef>
            </a:pPr>
            <a:endParaRPr lang="zh-CN" altLang="en-US" kern="0" dirty="0">
              <a:solidFill>
                <a:schemeClr val="tx1"/>
              </a:solidFill>
              <a:latin typeface="微软雅黑" pitchFamily="34" charset="-122"/>
              <a:ea typeface="宋体" pitchFamily="2" charset="-122"/>
            </a:endParaRPr>
          </a:p>
          <a:p>
            <a:pPr eaLnBrk="0" hangingPunct="0">
              <a:spcBef>
                <a:spcPct val="20000"/>
              </a:spcBef>
            </a:pPr>
            <a:r>
              <a:rPr lang="en-US" altLang="zh-CN" kern="0" dirty="0">
                <a:solidFill>
                  <a:schemeClr val="tx1"/>
                </a:solidFill>
                <a:latin typeface="微软雅黑" pitchFamily="34" charset="-122"/>
                <a:ea typeface="宋体" pitchFamily="2" charset="-122"/>
              </a:rPr>
              <a:t>public </a:t>
            </a:r>
            <a:r>
              <a:rPr lang="en-US" altLang="zh-CN" kern="0" dirty="0" err="1">
                <a:solidFill>
                  <a:schemeClr val="tx1"/>
                </a:solidFill>
                <a:latin typeface="微软雅黑" pitchFamily="34" charset="-122"/>
                <a:ea typeface="宋体" pitchFamily="2" charset="-122"/>
              </a:rPr>
              <a:t>MyRunnable</a:t>
            </a:r>
            <a:r>
              <a:rPr lang="en-US" altLang="zh-CN" kern="0" dirty="0">
                <a:solidFill>
                  <a:schemeClr val="tx1"/>
                </a:solidFill>
                <a:latin typeface="微软雅黑" pitchFamily="34" charset="-122"/>
                <a:ea typeface="宋体" pitchFamily="2" charset="-122"/>
              </a:rPr>
              <a:t>(Socket socket) {</a:t>
            </a:r>
          </a:p>
          <a:p>
            <a:pPr eaLnBrk="0" hangingPunct="0">
              <a:spcBef>
                <a:spcPct val="20000"/>
              </a:spcBef>
            </a:pPr>
            <a:r>
              <a:rPr lang="en-US" altLang="zh-CN" kern="0" dirty="0" err="1">
                <a:solidFill>
                  <a:schemeClr val="tx1"/>
                </a:solidFill>
                <a:latin typeface="微软雅黑" pitchFamily="34" charset="-122"/>
                <a:ea typeface="宋体" pitchFamily="2" charset="-122"/>
              </a:rPr>
              <a:t>this.socket</a:t>
            </a:r>
            <a:r>
              <a:rPr lang="en-US" altLang="zh-CN" kern="0" dirty="0">
                <a:solidFill>
                  <a:schemeClr val="tx1"/>
                </a:solidFill>
                <a:latin typeface="微软雅黑" pitchFamily="34" charset="-122"/>
                <a:ea typeface="宋体" pitchFamily="2" charset="-122"/>
              </a:rPr>
              <a:t> = socket;</a:t>
            </a:r>
          </a:p>
          <a:p>
            <a:pPr eaLnBrk="0" hangingPunct="0">
              <a:spcBef>
                <a:spcPct val="20000"/>
              </a:spcBef>
            </a:pPr>
            <a:r>
              <a:rPr lang="en-US" altLang="zh-CN" kern="0" dirty="0">
                <a:solidFill>
                  <a:schemeClr val="tx1"/>
                </a:solidFill>
                <a:latin typeface="微软雅黑" pitchFamily="34" charset="-122"/>
                <a:ea typeface="宋体" pitchFamily="2" charset="-122"/>
              </a:rPr>
              <a:t>}</a:t>
            </a:r>
          </a:p>
          <a:p>
            <a:pPr eaLnBrk="0" hangingPunct="0">
              <a:spcBef>
                <a:spcPct val="20000"/>
              </a:spcBef>
            </a:pPr>
            <a:endParaRPr lang="zh-CN" altLang="en-US" kern="0" dirty="0">
              <a:solidFill>
                <a:schemeClr val="tx1"/>
              </a:solidFill>
              <a:latin typeface="微软雅黑" pitchFamily="34" charset="-122"/>
              <a:ea typeface="宋体" pitchFamily="2" charset="-122"/>
            </a:endParaRPr>
          </a:p>
          <a:p>
            <a:pPr eaLnBrk="0" hangingPunct="0">
              <a:spcBef>
                <a:spcPct val="20000"/>
              </a:spcBef>
            </a:pPr>
            <a:r>
              <a:rPr lang="en-US" altLang="zh-CN" kern="0" dirty="0">
                <a:solidFill>
                  <a:schemeClr val="tx1"/>
                </a:solidFill>
                <a:latin typeface="微软雅黑" pitchFamily="34" charset="-122"/>
                <a:ea typeface="宋体" pitchFamily="2" charset="-122"/>
              </a:rPr>
              <a:t>public void run() {</a:t>
            </a:r>
          </a:p>
          <a:p>
            <a:pPr eaLnBrk="0" hangingPunct="0">
              <a:spcBef>
                <a:spcPct val="20000"/>
              </a:spcBef>
            </a:pP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处理接收请求返回数据</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a:solidFill>
                  <a:schemeClr val="tx1"/>
                </a:solidFill>
                <a:latin typeface="微软雅黑" pitchFamily="34" charset="-122"/>
                <a:ea typeface="宋体" pitchFamily="2" charset="-122"/>
              </a:rPr>
              <a:t>}</a:t>
            </a:r>
          </a:p>
        </p:txBody>
      </p:sp>
    </p:spTree>
    <p:extLst>
      <p:ext uri="{BB962C8B-B14F-4D97-AF65-F5344CB8AC3E}">
        <p14:creationId xmlns:p14="http://schemas.microsoft.com/office/powerpoint/2010/main" val="2511824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完整的多线程聊天软件实现</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smtClean="0"/>
              <a:t>问题列表：</a:t>
            </a:r>
            <a:endParaRPr lang="en-US" altLang="zh-CN" dirty="0" smtClean="0"/>
          </a:p>
          <a:p>
            <a:pPr lvl="1">
              <a:lnSpc>
                <a:spcPct val="150000"/>
              </a:lnSpc>
            </a:pPr>
            <a:r>
              <a:rPr lang="zh-CN" altLang="en-US" dirty="0" smtClean="0"/>
              <a:t>客户端发送图片</a:t>
            </a:r>
            <a:r>
              <a:rPr lang="en-US" altLang="zh-CN" dirty="0" err="1" smtClean="0"/>
              <a:t>InputStream</a:t>
            </a:r>
            <a:r>
              <a:rPr lang="zh-CN" altLang="en-US" dirty="0" smtClean="0"/>
              <a:t>，服务器存储</a:t>
            </a:r>
            <a:endParaRPr lang="en-US" altLang="zh-CN" dirty="0"/>
          </a:p>
          <a:p>
            <a:pPr lvl="1">
              <a:lnSpc>
                <a:spcPct val="150000"/>
              </a:lnSpc>
            </a:pPr>
            <a:r>
              <a:rPr lang="zh-CN" altLang="en-US" dirty="0" smtClean="0"/>
              <a:t>客户端一次连接以后，多次消息发送</a:t>
            </a:r>
            <a:endParaRPr lang="en-US" altLang="zh-CN" dirty="0" smtClean="0"/>
          </a:p>
          <a:p>
            <a:pPr lvl="1">
              <a:lnSpc>
                <a:spcPct val="150000"/>
              </a:lnSpc>
            </a:pPr>
            <a:r>
              <a:rPr lang="zh-CN" altLang="en-US" dirty="0" smtClean="0"/>
              <a:t>客户端和服务器端平等对待，两端可以随时相互发送消息</a:t>
            </a:r>
            <a:endParaRPr lang="zh-CN" altLang="en-US" dirty="0"/>
          </a:p>
        </p:txBody>
      </p:sp>
    </p:spTree>
    <p:extLst>
      <p:ext uri="{BB962C8B-B14F-4D97-AF65-F5344CB8AC3E}">
        <p14:creationId xmlns:p14="http://schemas.microsoft.com/office/powerpoint/2010/main" val="29557942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多线程网络编程实现方法</a:t>
            </a:r>
            <a:endParaRPr lang="zh-CN" altLang="en-US" dirty="0" smtClean="0"/>
          </a:p>
        </p:txBody>
      </p:sp>
      <p:sp>
        <p:nvSpPr>
          <p:cNvPr id="8195" name="内容占位符 2"/>
          <p:cNvSpPr>
            <a:spLocks noGrp="1"/>
          </p:cNvSpPr>
          <p:nvPr>
            <p:ph idx="1"/>
          </p:nvPr>
        </p:nvSpPr>
        <p:spPr/>
        <p:txBody>
          <a:bodyPr/>
          <a:lstStyle/>
          <a:p>
            <a:pPr>
              <a:lnSpc>
                <a:spcPct val="150000"/>
              </a:lnSpc>
            </a:pPr>
            <a:r>
              <a:rPr lang="zh-CN" altLang="en-US" dirty="0" smtClean="0"/>
              <a:t>服务器端程序执行过程</a:t>
            </a:r>
            <a:endParaRPr lang="en-US" altLang="zh-CN" dirty="0" smtClean="0"/>
          </a:p>
          <a:p>
            <a:pPr lvl="1">
              <a:lnSpc>
                <a:spcPct val="150000"/>
              </a:lnSpc>
            </a:pPr>
            <a:r>
              <a:rPr lang="zh-CN" altLang="en-US" dirty="0" smtClean="0"/>
              <a:t>主线程监听客户端连接，线程处理客户端请求。</a:t>
            </a:r>
            <a:endParaRPr lang="en-US" altLang="zh-CN" dirty="0" smtClean="0"/>
          </a:p>
          <a:p>
            <a:pPr lvl="1">
              <a:lnSpc>
                <a:spcPct val="150000"/>
              </a:lnSpc>
            </a:pPr>
            <a:endParaRPr lang="en-US" altLang="zh-CN" dirty="0" smtClean="0"/>
          </a:p>
          <a:p>
            <a:pPr lvl="1">
              <a:lnSpc>
                <a:spcPct val="150000"/>
              </a:lnSpc>
            </a:pPr>
            <a:endParaRPr lang="en-US" altLang="zh-CN" dirty="0" smtClean="0"/>
          </a:p>
          <a:p>
            <a:pPr>
              <a:lnSpc>
                <a:spcPct val="150000"/>
              </a:lnSpc>
            </a:pPr>
            <a:endParaRPr lang="en-US" altLang="zh-CN" dirty="0"/>
          </a:p>
        </p:txBody>
      </p:sp>
      <p:grpSp>
        <p:nvGrpSpPr>
          <p:cNvPr id="2" name="组合 1"/>
          <p:cNvGrpSpPr/>
          <p:nvPr/>
        </p:nvGrpSpPr>
        <p:grpSpPr>
          <a:xfrm>
            <a:off x="1775520" y="2854424"/>
            <a:ext cx="6264275" cy="2590800"/>
            <a:chOff x="2639616" y="2638400"/>
            <a:chExt cx="6264275" cy="2590800"/>
          </a:xfrm>
        </p:grpSpPr>
        <p:sp>
          <p:nvSpPr>
            <p:cNvPr id="5" name="Line 9"/>
            <p:cNvSpPr>
              <a:spLocks noChangeShapeType="1"/>
            </p:cNvSpPr>
            <p:nvPr/>
          </p:nvSpPr>
          <p:spPr bwMode="auto">
            <a:xfrm>
              <a:off x="3220641" y="3714725"/>
              <a:ext cx="0" cy="53340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Line 12"/>
            <p:cNvSpPr>
              <a:spLocks noChangeShapeType="1"/>
            </p:cNvSpPr>
            <p:nvPr/>
          </p:nvSpPr>
          <p:spPr bwMode="auto">
            <a:xfrm>
              <a:off x="6721079" y="3413101"/>
              <a:ext cx="0" cy="449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Oval 13"/>
            <p:cNvSpPr>
              <a:spLocks noChangeArrowheads="1"/>
            </p:cNvSpPr>
            <p:nvPr/>
          </p:nvSpPr>
          <p:spPr bwMode="auto">
            <a:xfrm>
              <a:off x="5806679" y="3844901"/>
              <a:ext cx="1828800" cy="449263"/>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90000"/>
                </a:lnSpc>
                <a:buClr>
                  <a:schemeClr val="folHlink"/>
                </a:buClr>
                <a:buSzPct val="60000"/>
              </a:pPr>
              <a:r>
                <a:rPr lang="en-US" altLang="zh-CN">
                  <a:latin typeface="Tahoma" pitchFamily="34" charset="0"/>
                  <a:ea typeface="华文中宋" pitchFamily="2" charset="-122"/>
                </a:rPr>
                <a:t>Thread 1</a:t>
              </a:r>
            </a:p>
          </p:txBody>
        </p:sp>
        <p:sp>
          <p:nvSpPr>
            <p:cNvPr id="8" name="Oval 14"/>
            <p:cNvSpPr>
              <a:spLocks noChangeArrowheads="1"/>
            </p:cNvSpPr>
            <p:nvPr/>
          </p:nvSpPr>
          <p:spPr bwMode="auto">
            <a:xfrm>
              <a:off x="7075091" y="4654525"/>
              <a:ext cx="1828800" cy="431800"/>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90000"/>
                </a:lnSpc>
                <a:buClr>
                  <a:schemeClr val="folHlink"/>
                </a:buClr>
                <a:buSzPct val="60000"/>
              </a:pPr>
              <a:r>
                <a:rPr lang="en-US" altLang="zh-CN">
                  <a:latin typeface="Tahoma" pitchFamily="34" charset="0"/>
                  <a:ea typeface="华文中宋" pitchFamily="2" charset="-122"/>
                </a:rPr>
                <a:t>Thread n</a:t>
              </a:r>
            </a:p>
          </p:txBody>
        </p:sp>
        <p:sp>
          <p:nvSpPr>
            <p:cNvPr id="9" name="Line 16"/>
            <p:cNvSpPr>
              <a:spLocks noChangeShapeType="1"/>
            </p:cNvSpPr>
            <p:nvPr/>
          </p:nvSpPr>
          <p:spPr bwMode="auto">
            <a:xfrm flipH="1">
              <a:off x="3719117" y="4870425"/>
              <a:ext cx="3311525" cy="0"/>
            </a:xfrm>
            <a:prstGeom prst="line">
              <a:avLst/>
            </a:prstGeom>
            <a:noFill/>
            <a:ln w="9525">
              <a:solidFill>
                <a:schemeClr val="hlink"/>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17"/>
            <p:cNvSpPr>
              <a:spLocks noChangeShapeType="1"/>
            </p:cNvSpPr>
            <p:nvPr/>
          </p:nvSpPr>
          <p:spPr bwMode="auto">
            <a:xfrm flipH="1">
              <a:off x="3719116" y="3070200"/>
              <a:ext cx="2160588"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Rectangle 8"/>
            <p:cNvSpPr>
              <a:spLocks noChangeArrowheads="1"/>
            </p:cNvSpPr>
            <p:nvPr/>
          </p:nvSpPr>
          <p:spPr bwMode="auto">
            <a:xfrm>
              <a:off x="2639616" y="2638400"/>
              <a:ext cx="1066800" cy="8382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ClrTx/>
                <a:buSzTx/>
                <a:buFontTx/>
                <a:buNone/>
              </a:pPr>
              <a:r>
                <a:rPr lang="en-US" altLang="zh-CN" dirty="0">
                  <a:latin typeface="Times New Roman" pitchFamily="18" charset="0"/>
                  <a:ea typeface="宋体" charset="-122"/>
                </a:rPr>
                <a:t>Client 1</a:t>
              </a:r>
            </a:p>
            <a:p>
              <a:pPr>
                <a:spcBef>
                  <a:spcPct val="0"/>
                </a:spcBef>
                <a:buClrTx/>
                <a:buSzTx/>
                <a:buFontTx/>
                <a:buNone/>
              </a:pPr>
              <a:r>
                <a:rPr lang="en-US" altLang="zh-CN" dirty="0">
                  <a:latin typeface="Times New Roman" pitchFamily="18" charset="0"/>
                  <a:ea typeface="宋体" charset="-122"/>
                </a:rPr>
                <a:t>Socket</a:t>
              </a:r>
            </a:p>
          </p:txBody>
        </p:sp>
        <p:sp>
          <p:nvSpPr>
            <p:cNvPr id="12" name="Line 18"/>
            <p:cNvSpPr>
              <a:spLocks noChangeShapeType="1"/>
            </p:cNvSpPr>
            <p:nvPr/>
          </p:nvSpPr>
          <p:spPr bwMode="auto">
            <a:xfrm>
              <a:off x="8040291" y="3428975"/>
              <a:ext cx="0" cy="12255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p>
              <a:endParaRPr lang="zh-CN" altLang="en-US"/>
            </a:p>
          </p:txBody>
        </p:sp>
        <p:sp>
          <p:nvSpPr>
            <p:cNvPr id="13" name="Line 19"/>
            <p:cNvSpPr>
              <a:spLocks noChangeShapeType="1"/>
            </p:cNvSpPr>
            <p:nvPr/>
          </p:nvSpPr>
          <p:spPr bwMode="auto">
            <a:xfrm flipV="1">
              <a:off x="3719116" y="3478189"/>
              <a:ext cx="2160588" cy="12477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spAutoFit/>
            </a:bodyPr>
            <a:lstStyle/>
            <a:p>
              <a:endParaRPr lang="zh-CN" altLang="en-US"/>
            </a:p>
          </p:txBody>
        </p:sp>
        <p:grpSp>
          <p:nvGrpSpPr>
            <p:cNvPr id="14" name="Group 21"/>
            <p:cNvGrpSpPr>
              <a:grpSpLocks/>
            </p:cNvGrpSpPr>
            <p:nvPr/>
          </p:nvGrpSpPr>
          <p:grpSpPr bwMode="auto">
            <a:xfrm>
              <a:off x="5887641" y="2638400"/>
              <a:ext cx="2438400" cy="863600"/>
              <a:chOff x="2976" y="2478"/>
              <a:chExt cx="1536" cy="544"/>
            </a:xfrm>
          </p:grpSpPr>
          <p:sp>
            <p:nvSpPr>
              <p:cNvPr id="15" name="Rectangle 7"/>
              <p:cNvSpPr>
                <a:spLocks noChangeArrowheads="1"/>
              </p:cNvSpPr>
              <p:nvPr/>
            </p:nvSpPr>
            <p:spPr bwMode="auto">
              <a:xfrm>
                <a:off x="2976" y="2478"/>
                <a:ext cx="288" cy="544"/>
              </a:xfrm>
              <a:prstGeom prst="rect">
                <a:avLst/>
              </a:prstGeom>
              <a:solidFill>
                <a:srgbClr val="9933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90000"/>
                  </a:lnSpc>
                  <a:buClr>
                    <a:schemeClr val="folHlink"/>
                  </a:buClr>
                  <a:buSzPct val="60000"/>
                </a:pPr>
                <a:r>
                  <a:rPr lang="en-US" altLang="zh-CN" sz="1800">
                    <a:latin typeface="Tahoma" pitchFamily="34" charset="0"/>
                    <a:ea typeface="华文中宋" pitchFamily="2" charset="-122"/>
                  </a:rPr>
                  <a:t>Port</a:t>
                </a:r>
              </a:p>
              <a:p>
                <a:pPr>
                  <a:lnSpc>
                    <a:spcPct val="90000"/>
                  </a:lnSpc>
                  <a:buClr>
                    <a:schemeClr val="folHlink"/>
                  </a:buClr>
                  <a:buSzPct val="60000"/>
                </a:pPr>
                <a:r>
                  <a:rPr lang="en-US" altLang="zh-CN" sz="1800">
                    <a:latin typeface="Tahoma" pitchFamily="34" charset="0"/>
                    <a:ea typeface="华文中宋" pitchFamily="2" charset="-122"/>
                  </a:rPr>
                  <a:t>7</a:t>
                </a:r>
              </a:p>
            </p:txBody>
          </p:sp>
          <p:sp>
            <p:nvSpPr>
              <p:cNvPr id="16" name="Rectangle 5"/>
              <p:cNvSpPr>
                <a:spLocks noChangeArrowheads="1"/>
              </p:cNvSpPr>
              <p:nvPr/>
            </p:nvSpPr>
            <p:spPr bwMode="auto">
              <a:xfrm>
                <a:off x="3264" y="2478"/>
                <a:ext cx="1248" cy="544"/>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ClrTx/>
                  <a:buSzTx/>
                  <a:buFontTx/>
                  <a:buNone/>
                </a:pPr>
                <a:r>
                  <a:rPr lang="en-US" altLang="zh-CN" dirty="0" err="1">
                    <a:latin typeface="Times New Roman" pitchFamily="18" charset="0"/>
                    <a:ea typeface="宋体" charset="-122"/>
                  </a:rPr>
                  <a:t>ServerSocket</a:t>
                </a:r>
                <a:endParaRPr lang="en-US" altLang="zh-CN" dirty="0">
                  <a:latin typeface="Times New Roman" pitchFamily="18" charset="0"/>
                  <a:ea typeface="宋体" charset="-122"/>
                </a:endParaRPr>
              </a:p>
            </p:txBody>
          </p:sp>
        </p:grpSp>
        <p:sp>
          <p:nvSpPr>
            <p:cNvPr id="17" name="Rectangle 6"/>
            <p:cNvSpPr>
              <a:spLocks noChangeArrowheads="1"/>
            </p:cNvSpPr>
            <p:nvPr/>
          </p:nvSpPr>
          <p:spPr bwMode="auto">
            <a:xfrm>
              <a:off x="2639616" y="4391000"/>
              <a:ext cx="1066800" cy="8382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ClrTx/>
                <a:buSzTx/>
                <a:buFontTx/>
                <a:buNone/>
              </a:pPr>
              <a:r>
                <a:rPr lang="en-US" altLang="zh-CN">
                  <a:latin typeface="Times New Roman" pitchFamily="18" charset="0"/>
                  <a:ea typeface="宋体" charset="-122"/>
                </a:rPr>
                <a:t>Client n</a:t>
              </a:r>
            </a:p>
            <a:p>
              <a:pPr>
                <a:spcBef>
                  <a:spcPct val="0"/>
                </a:spcBef>
                <a:buClrTx/>
                <a:buSzTx/>
                <a:buFontTx/>
                <a:buNone/>
              </a:pPr>
              <a:r>
                <a:rPr lang="en-US" altLang="zh-CN">
                  <a:latin typeface="Times New Roman" pitchFamily="18" charset="0"/>
                  <a:ea typeface="宋体" charset="-122"/>
                </a:rPr>
                <a:t>Socket</a:t>
              </a:r>
            </a:p>
          </p:txBody>
        </p:sp>
        <p:sp>
          <p:nvSpPr>
            <p:cNvPr id="18" name="Line 20"/>
            <p:cNvSpPr>
              <a:spLocks noChangeShapeType="1"/>
            </p:cNvSpPr>
            <p:nvPr/>
          </p:nvSpPr>
          <p:spPr bwMode="auto">
            <a:xfrm>
              <a:off x="3719116" y="3213075"/>
              <a:ext cx="2376488" cy="636588"/>
            </a:xfrm>
            <a:prstGeom prst="line">
              <a:avLst/>
            </a:prstGeom>
            <a:noFill/>
            <a:ln w="9525">
              <a:solidFill>
                <a:schemeClr val="hlink"/>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p>
              <a:endParaRPr lang="zh-CN" altLang="en-US"/>
            </a:p>
          </p:txBody>
        </p:sp>
        <p:sp>
          <p:nvSpPr>
            <p:cNvPr id="19" name="Oval 23"/>
            <p:cNvSpPr>
              <a:spLocks noChangeArrowheads="1"/>
            </p:cNvSpPr>
            <p:nvPr/>
          </p:nvSpPr>
          <p:spPr bwMode="auto">
            <a:xfrm>
              <a:off x="4655741" y="2709838"/>
              <a:ext cx="330200" cy="328612"/>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533400" indent="-533400"/>
              <a:r>
                <a:rPr lang="en-US" altLang="zh-CN">
                  <a:solidFill>
                    <a:schemeClr val="bg1"/>
                  </a:solidFill>
                </a:rPr>
                <a:t>1</a:t>
              </a:r>
            </a:p>
          </p:txBody>
        </p:sp>
        <p:sp>
          <p:nvSpPr>
            <p:cNvPr id="20" name="Oval 24"/>
            <p:cNvSpPr>
              <a:spLocks noChangeArrowheads="1"/>
            </p:cNvSpPr>
            <p:nvPr/>
          </p:nvSpPr>
          <p:spPr bwMode="auto">
            <a:xfrm>
              <a:off x="6311504" y="3428976"/>
              <a:ext cx="330200" cy="328613"/>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533400" indent="-533400"/>
              <a:r>
                <a:rPr lang="en-US" altLang="zh-CN">
                  <a:solidFill>
                    <a:schemeClr val="bg1"/>
                  </a:solidFill>
                </a:rPr>
                <a:t>2</a:t>
              </a:r>
            </a:p>
          </p:txBody>
        </p:sp>
        <p:sp>
          <p:nvSpPr>
            <p:cNvPr id="21" name="Oval 25"/>
            <p:cNvSpPr>
              <a:spLocks noChangeArrowheads="1"/>
            </p:cNvSpPr>
            <p:nvPr/>
          </p:nvSpPr>
          <p:spPr bwMode="auto">
            <a:xfrm>
              <a:off x="4973241" y="3244826"/>
              <a:ext cx="330200" cy="328613"/>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533400" indent="-533400"/>
              <a:r>
                <a:rPr lang="en-US" altLang="zh-CN">
                  <a:solidFill>
                    <a:schemeClr val="bg1"/>
                  </a:solidFill>
                </a:rPr>
                <a:t>3</a:t>
              </a:r>
            </a:p>
          </p:txBody>
        </p:sp>
        <p:sp>
          <p:nvSpPr>
            <p:cNvPr id="22" name="Oval 26"/>
            <p:cNvSpPr>
              <a:spLocks noChangeArrowheads="1"/>
            </p:cNvSpPr>
            <p:nvPr/>
          </p:nvSpPr>
          <p:spPr bwMode="auto">
            <a:xfrm>
              <a:off x="4295379" y="3862363"/>
              <a:ext cx="330200" cy="328612"/>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533400" indent="-533400"/>
              <a:r>
                <a:rPr lang="en-US" altLang="zh-CN">
                  <a:solidFill>
                    <a:schemeClr val="bg1"/>
                  </a:solidFill>
                </a:rPr>
                <a:t>1</a:t>
              </a:r>
            </a:p>
          </p:txBody>
        </p:sp>
        <p:sp>
          <p:nvSpPr>
            <p:cNvPr id="23" name="Oval 27"/>
            <p:cNvSpPr>
              <a:spLocks noChangeArrowheads="1"/>
            </p:cNvSpPr>
            <p:nvPr/>
          </p:nvSpPr>
          <p:spPr bwMode="auto">
            <a:xfrm>
              <a:off x="8040291" y="4005238"/>
              <a:ext cx="330200" cy="328612"/>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533400" indent="-533400"/>
              <a:r>
                <a:rPr lang="en-US" altLang="zh-CN">
                  <a:solidFill>
                    <a:schemeClr val="bg1"/>
                  </a:solidFill>
                </a:rPr>
                <a:t>2</a:t>
              </a:r>
            </a:p>
          </p:txBody>
        </p:sp>
        <p:sp>
          <p:nvSpPr>
            <p:cNvPr id="24" name="Oval 28"/>
            <p:cNvSpPr>
              <a:spLocks noChangeArrowheads="1"/>
            </p:cNvSpPr>
            <p:nvPr/>
          </p:nvSpPr>
          <p:spPr bwMode="auto">
            <a:xfrm>
              <a:off x="5303441" y="4510063"/>
              <a:ext cx="330200" cy="328612"/>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533400" indent="-533400"/>
              <a:r>
                <a:rPr lang="en-US" altLang="zh-CN">
                  <a:solidFill>
                    <a:schemeClr val="bg1"/>
                  </a:solidFill>
                </a:rPr>
                <a:t>3</a:t>
              </a:r>
            </a:p>
          </p:txBody>
        </p:sp>
      </p:grpSp>
    </p:spTree>
    <p:extLst>
      <p:ext uri="{BB962C8B-B14F-4D97-AF65-F5344CB8AC3E}">
        <p14:creationId xmlns:p14="http://schemas.microsoft.com/office/powerpoint/2010/main" val="12604353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网络基础：计算机网络</a:t>
            </a:r>
            <a:endParaRPr lang="zh-CN" altLang="en-US" dirty="0" smtClean="0"/>
          </a:p>
        </p:txBody>
      </p:sp>
      <p:sp>
        <p:nvSpPr>
          <p:cNvPr id="8195" name="内容占位符 2"/>
          <p:cNvSpPr>
            <a:spLocks noGrp="1"/>
          </p:cNvSpPr>
          <p:nvPr>
            <p:ph idx="1"/>
          </p:nvPr>
        </p:nvSpPr>
        <p:spPr/>
        <p:txBody>
          <a:bodyPr/>
          <a:lstStyle/>
          <a:p>
            <a:pPr>
              <a:lnSpc>
                <a:spcPct val="150000"/>
              </a:lnSpc>
            </a:pPr>
            <a:r>
              <a:rPr lang="zh-CN" altLang="en-US" dirty="0" smtClean="0"/>
              <a:t>计算机网络：通过一定的物理设备将处于不同位置的计算机连接起来组成的网络。</a:t>
            </a:r>
            <a:endParaRPr lang="en-US" altLang="zh-CN" dirty="0" smtClean="0"/>
          </a:p>
          <a:p>
            <a:pPr lvl="1">
              <a:lnSpc>
                <a:spcPct val="150000"/>
              </a:lnSpc>
            </a:pPr>
            <a:r>
              <a:rPr lang="zh-CN" altLang="en-US" dirty="0" smtClean="0"/>
              <a:t>网络最主要的作用在于共享设备和传输数据。</a:t>
            </a:r>
            <a:endParaRPr lang="en-US" altLang="zh-CN" dirty="0" smtClean="0"/>
          </a:p>
          <a:p>
            <a:pPr lvl="1">
              <a:lnSpc>
                <a:spcPct val="150000"/>
              </a:lnSpc>
            </a:pPr>
            <a:endParaRPr lang="en-US" altLang="zh-CN" dirty="0" smtClean="0"/>
          </a:p>
          <a:p>
            <a:pPr lvl="1">
              <a:lnSpc>
                <a:spcPct val="150000"/>
              </a:lnSpc>
            </a:pPr>
            <a:endParaRPr lang="en-US" altLang="zh-CN" dirty="0"/>
          </a:p>
          <a:p>
            <a:pPr lvl="1">
              <a:lnSpc>
                <a:spcPct val="150000"/>
              </a:lnSpc>
            </a:pPr>
            <a:endParaRPr lang="en-US" altLang="zh-CN" dirty="0" smtClean="0"/>
          </a:p>
          <a:p>
            <a:pPr lvl="1">
              <a:lnSpc>
                <a:spcPct val="150000"/>
              </a:lnSpc>
            </a:pPr>
            <a:endParaRPr lang="en-US" altLang="zh-CN" dirty="0" smtClean="0"/>
          </a:p>
          <a:p>
            <a:pPr lvl="1">
              <a:lnSpc>
                <a:spcPct val="150000"/>
              </a:lnSpc>
            </a:pPr>
            <a:endParaRPr lang="en-US" altLang="zh-CN" dirty="0" smtClean="0"/>
          </a:p>
          <a:p>
            <a:pPr lvl="1">
              <a:lnSpc>
                <a:spcPct val="150000"/>
              </a:lnSpc>
            </a:pPr>
            <a:r>
              <a:rPr lang="zh-CN" altLang="en-US" dirty="0" smtClean="0"/>
              <a:t>无论是共享或传输数据，务必需要保证准确地匹配目的主机。</a:t>
            </a:r>
            <a:endParaRPr lang="en-US" altLang="zh-CN" dirty="0" smtClean="0"/>
          </a:p>
          <a:p>
            <a:pPr lvl="1">
              <a:lnSpc>
                <a:spcPct val="150000"/>
              </a:lnSpc>
            </a:pPr>
            <a:endParaRPr lang="en-US" altLang="zh-CN"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9656" y="2924944"/>
            <a:ext cx="5184576" cy="2673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2355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fade">
                                      <p:cBhvr>
                                        <p:cTn id="7" dur="1000"/>
                                        <p:tgtEl>
                                          <p:spTgt spid="8195">
                                            <p:txEl>
                                              <p:pRg st="1" end="1"/>
                                            </p:txEl>
                                          </p:spTgt>
                                        </p:tgtEl>
                                      </p:cBhvr>
                                    </p:animEffect>
                                    <p:anim calcmode="lin" valueType="num">
                                      <p:cBhvr>
                                        <p:cTn id="8"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Effect transition="in" filter="fade">
                                      <p:cBhvr>
                                        <p:cTn id="14" dur="1000"/>
                                        <p:tgtEl>
                                          <p:spTgt spid="1026"/>
                                        </p:tgtEl>
                                      </p:cBhvr>
                                    </p:animEffect>
                                    <p:anim calcmode="lin" valueType="num">
                                      <p:cBhvr>
                                        <p:cTn id="15" dur="1000" fill="hold"/>
                                        <p:tgtEl>
                                          <p:spTgt spid="1026"/>
                                        </p:tgtEl>
                                        <p:attrNameLst>
                                          <p:attrName>ppt_x</p:attrName>
                                        </p:attrNameLst>
                                      </p:cBhvr>
                                      <p:tavLst>
                                        <p:tav tm="0">
                                          <p:val>
                                            <p:strVal val="#ppt_x"/>
                                          </p:val>
                                        </p:tav>
                                        <p:tav tm="100000">
                                          <p:val>
                                            <p:strVal val="#ppt_x"/>
                                          </p:val>
                                        </p:tav>
                                      </p:tavLst>
                                    </p:anim>
                                    <p:anim calcmode="lin" valueType="num">
                                      <p:cBhvr>
                                        <p:cTn id="16"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195">
                                            <p:txEl>
                                              <p:pRg st="7" end="7"/>
                                            </p:txEl>
                                          </p:spTgt>
                                        </p:tgtEl>
                                        <p:attrNameLst>
                                          <p:attrName>style.visibility</p:attrName>
                                        </p:attrNameLst>
                                      </p:cBhvr>
                                      <p:to>
                                        <p:strVal val="visible"/>
                                      </p:to>
                                    </p:set>
                                    <p:animEffect transition="in" filter="fade">
                                      <p:cBhvr>
                                        <p:cTn id="21" dur="1000"/>
                                        <p:tgtEl>
                                          <p:spTgt spid="8195">
                                            <p:txEl>
                                              <p:pRg st="7" end="7"/>
                                            </p:txEl>
                                          </p:spTgt>
                                        </p:tgtEl>
                                      </p:cBhvr>
                                    </p:animEffect>
                                    <p:anim calcmode="lin" valueType="num">
                                      <p:cBhvr>
                                        <p:cTn id="22" dur="1000" fill="hold"/>
                                        <p:tgtEl>
                                          <p:spTgt spid="8195">
                                            <p:txEl>
                                              <p:pRg st="7" end="7"/>
                                            </p:txEl>
                                          </p:spTgt>
                                        </p:tgtEl>
                                        <p:attrNameLst>
                                          <p:attrName>ppt_x</p:attrName>
                                        </p:attrNameLst>
                                      </p:cBhvr>
                                      <p:tavLst>
                                        <p:tav tm="0">
                                          <p:val>
                                            <p:strVal val="#ppt_x"/>
                                          </p:val>
                                        </p:tav>
                                        <p:tav tm="100000">
                                          <p:val>
                                            <p:strVal val="#ppt_x"/>
                                          </p:val>
                                        </p:tav>
                                      </p:tavLst>
                                    </p:anim>
                                    <p:anim calcmode="lin" valueType="num">
                                      <p:cBhvr>
                                        <p:cTn id="23" dur="1000" fill="hold"/>
                                        <p:tgtEl>
                                          <p:spTgt spid="819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dirty="0" smtClean="0"/>
              <a:t>客户端端</a:t>
            </a:r>
            <a:r>
              <a:rPr lang="zh-CN" altLang="en-US" dirty="0"/>
              <a:t>多</a:t>
            </a:r>
            <a:r>
              <a:rPr lang="zh-CN" altLang="en-US" dirty="0" smtClean="0"/>
              <a:t>线程接收网络响应</a:t>
            </a:r>
          </a:p>
        </p:txBody>
      </p:sp>
      <p:sp>
        <p:nvSpPr>
          <p:cNvPr id="8195" name="内容占位符 2"/>
          <p:cNvSpPr>
            <a:spLocks noGrp="1"/>
          </p:cNvSpPr>
          <p:nvPr>
            <p:ph idx="1"/>
          </p:nvPr>
        </p:nvSpPr>
        <p:spPr/>
        <p:txBody>
          <a:bodyPr/>
          <a:lstStyle/>
          <a:p>
            <a:r>
              <a:rPr lang="zh-CN" altLang="en-US" dirty="0" smtClean="0"/>
              <a:t>客户端程序示例：</a:t>
            </a:r>
            <a:endParaRPr lang="en-US" altLang="zh-CN" dirty="0" smtClean="0"/>
          </a:p>
          <a:p>
            <a:pPr lvl="1"/>
            <a:r>
              <a:rPr lang="zh-CN" altLang="en-US" dirty="0" smtClean="0"/>
              <a:t>开辟新线程监听服务器端响应，主线程接收用户输入并向服务器发送请求。</a:t>
            </a:r>
            <a:endParaRPr lang="en-US" altLang="zh-CN" dirty="0" smtClean="0"/>
          </a:p>
          <a:p>
            <a:pPr lvl="1"/>
            <a:endParaRPr lang="en-US" altLang="zh-CN" dirty="0"/>
          </a:p>
        </p:txBody>
      </p:sp>
      <p:sp>
        <p:nvSpPr>
          <p:cNvPr id="4" name="Rectangle 4"/>
          <p:cNvSpPr>
            <a:spLocks noChangeArrowheads="1"/>
          </p:cNvSpPr>
          <p:nvPr/>
        </p:nvSpPr>
        <p:spPr bwMode="auto">
          <a:xfrm>
            <a:off x="1415480" y="2060848"/>
            <a:ext cx="8136904" cy="4725144"/>
          </a:xfrm>
          <a:prstGeom prst="rect">
            <a:avLst/>
          </a:prstGeom>
          <a:solidFill>
            <a:srgbClr val="FFCC99"/>
          </a:solidFill>
          <a:ln>
            <a:solidFill>
              <a:schemeClr val="bg1"/>
            </a:solidFill>
            <a:miter lim="800000"/>
            <a:headEnd/>
            <a:tailEnd/>
          </a:ln>
        </p:spPr>
        <p:txBody>
          <a:bodyPr wrap="none"/>
          <a:lstStyle/>
          <a:p>
            <a:pPr eaLnBrk="0" hangingPunct="0">
              <a:spcBef>
                <a:spcPct val="20000"/>
              </a:spcBef>
            </a:pP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建立网络连接</a:t>
            </a:r>
          </a:p>
          <a:p>
            <a:pPr eaLnBrk="0" hangingPunct="0">
              <a:spcBef>
                <a:spcPct val="20000"/>
              </a:spcBef>
            </a:pPr>
            <a:r>
              <a:rPr lang="en-US" altLang="zh-CN" kern="0" dirty="0">
                <a:solidFill>
                  <a:schemeClr val="tx1"/>
                </a:solidFill>
                <a:latin typeface="微软雅黑" pitchFamily="34" charset="-122"/>
                <a:ea typeface="宋体" pitchFamily="2" charset="-122"/>
              </a:rPr>
              <a:t>Socket client = new Socket("</a:t>
            </a:r>
            <a:r>
              <a:rPr lang="en-US" altLang="zh-CN" kern="0" dirty="0" err="1">
                <a:solidFill>
                  <a:schemeClr val="tx1"/>
                </a:solidFill>
                <a:latin typeface="微软雅黑" pitchFamily="34" charset="-122"/>
                <a:ea typeface="宋体" pitchFamily="2" charset="-122"/>
              </a:rPr>
              <a:t>localhost</a:t>
            </a:r>
            <a:r>
              <a:rPr lang="en-US" altLang="zh-CN" kern="0" dirty="0">
                <a:solidFill>
                  <a:schemeClr val="tx1"/>
                </a:solidFill>
                <a:latin typeface="微软雅黑" pitchFamily="34" charset="-122"/>
                <a:ea typeface="宋体" pitchFamily="2" charset="-122"/>
              </a:rPr>
              <a:t>", 8888);</a:t>
            </a:r>
          </a:p>
          <a:p>
            <a:pPr eaLnBrk="0" hangingPunct="0">
              <a:spcBef>
                <a:spcPct val="20000"/>
              </a:spcBef>
            </a:pP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启动线程，读取服务器端响应消息</a:t>
            </a:r>
          </a:p>
          <a:p>
            <a:pPr eaLnBrk="0" hangingPunct="0">
              <a:spcBef>
                <a:spcPct val="20000"/>
              </a:spcBef>
            </a:pPr>
            <a:r>
              <a:rPr lang="en-US" altLang="zh-CN" kern="0" dirty="0">
                <a:solidFill>
                  <a:schemeClr val="tx1"/>
                </a:solidFill>
                <a:latin typeface="微软雅黑" pitchFamily="34" charset="-122"/>
                <a:ea typeface="宋体" pitchFamily="2" charset="-122"/>
              </a:rPr>
              <a:t>new HandleServerResponseMessage(client).start();</a:t>
            </a:r>
          </a:p>
          <a:p>
            <a:pPr eaLnBrk="0" hangingPunct="0">
              <a:spcBef>
                <a:spcPct val="20000"/>
              </a:spcBef>
            </a:pP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接收用户键盘输入，发送到服务器端</a:t>
            </a:r>
          </a:p>
          <a:p>
            <a:pPr eaLnBrk="0" hangingPunct="0">
              <a:spcBef>
                <a:spcPct val="20000"/>
              </a:spcBef>
            </a:pPr>
            <a:r>
              <a:rPr lang="en-US" altLang="zh-CN" kern="0" dirty="0" err="1">
                <a:solidFill>
                  <a:schemeClr val="tx1"/>
                </a:solidFill>
                <a:latin typeface="微软雅黑" pitchFamily="34" charset="-122"/>
                <a:ea typeface="宋体" pitchFamily="2" charset="-122"/>
              </a:rPr>
              <a:t>BufferedReader</a:t>
            </a:r>
            <a:r>
              <a:rPr lang="en-US" altLang="zh-CN" kern="0" dirty="0">
                <a:solidFill>
                  <a:schemeClr val="tx1"/>
                </a:solidFill>
                <a:latin typeface="微软雅黑" pitchFamily="34" charset="-122"/>
                <a:ea typeface="宋体" pitchFamily="2" charset="-122"/>
              </a:rPr>
              <a:t> in = new </a:t>
            </a:r>
            <a:r>
              <a:rPr lang="en-US" altLang="zh-CN" kern="0" dirty="0" err="1">
                <a:solidFill>
                  <a:schemeClr val="tx1"/>
                </a:solidFill>
                <a:latin typeface="微软雅黑" pitchFamily="34" charset="-122"/>
                <a:ea typeface="宋体" pitchFamily="2" charset="-122"/>
              </a:rPr>
              <a:t>BufferedReader</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a:solidFill>
                  <a:schemeClr val="tx1"/>
                </a:solidFill>
                <a:latin typeface="微软雅黑" pitchFamily="34" charset="-122"/>
                <a:ea typeface="宋体" pitchFamily="2" charset="-122"/>
              </a:rPr>
              <a:t>		new </a:t>
            </a:r>
            <a:r>
              <a:rPr lang="en-US" altLang="zh-CN" kern="0" dirty="0" err="1">
                <a:solidFill>
                  <a:schemeClr val="tx1"/>
                </a:solidFill>
                <a:latin typeface="微软雅黑" pitchFamily="34" charset="-122"/>
                <a:ea typeface="宋体" pitchFamily="2" charset="-122"/>
              </a:rPr>
              <a:t>InputStreamReader</a:t>
            </a:r>
            <a:r>
              <a:rPr lang="en-US" altLang="zh-CN" kern="0" dirty="0">
                <a:solidFill>
                  <a:schemeClr val="tx1"/>
                </a:solidFill>
                <a:latin typeface="微软雅黑" pitchFamily="34" charset="-122"/>
                <a:ea typeface="宋体" pitchFamily="2" charset="-122"/>
              </a:rPr>
              <a:t>(System.in));</a:t>
            </a:r>
          </a:p>
          <a:p>
            <a:pPr eaLnBrk="0" hangingPunct="0">
              <a:spcBef>
                <a:spcPct val="20000"/>
              </a:spcBef>
            </a:pPr>
            <a:r>
              <a:rPr lang="en-US" altLang="zh-CN" kern="0" dirty="0" err="1">
                <a:solidFill>
                  <a:schemeClr val="tx1"/>
                </a:solidFill>
                <a:latin typeface="微软雅黑" pitchFamily="34" charset="-122"/>
                <a:ea typeface="宋体" pitchFamily="2" charset="-122"/>
              </a:rPr>
              <a:t>PrintWriter</a:t>
            </a:r>
            <a:r>
              <a:rPr lang="en-US" altLang="zh-CN" kern="0" dirty="0">
                <a:solidFill>
                  <a:schemeClr val="tx1"/>
                </a:solidFill>
                <a:latin typeface="微软雅黑" pitchFamily="34" charset="-122"/>
                <a:ea typeface="宋体" pitchFamily="2" charset="-122"/>
              </a:rPr>
              <a:t> out = new </a:t>
            </a:r>
            <a:r>
              <a:rPr lang="en-US" altLang="zh-CN" kern="0" dirty="0" err="1">
                <a:solidFill>
                  <a:schemeClr val="tx1"/>
                </a:solidFill>
                <a:latin typeface="微软雅黑" pitchFamily="34" charset="-122"/>
                <a:ea typeface="宋体" pitchFamily="2" charset="-122"/>
              </a:rPr>
              <a:t>PrintWriter</a:t>
            </a:r>
            <a:r>
              <a:rPr lang="en-US" altLang="zh-CN" kern="0" dirty="0">
                <a:solidFill>
                  <a:schemeClr val="tx1"/>
                </a:solidFill>
                <a:latin typeface="微软雅黑" pitchFamily="34" charset="-122"/>
                <a:ea typeface="宋体" pitchFamily="2" charset="-122"/>
              </a:rPr>
              <a:t>(</a:t>
            </a:r>
            <a:r>
              <a:rPr lang="en-US" altLang="zh-CN" kern="0" dirty="0" err="1">
                <a:solidFill>
                  <a:schemeClr val="tx1"/>
                </a:solidFill>
                <a:latin typeface="微软雅黑" pitchFamily="34" charset="-122"/>
                <a:ea typeface="宋体" pitchFamily="2" charset="-122"/>
              </a:rPr>
              <a:t>client.getOutputStream</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a:solidFill>
                  <a:schemeClr val="tx1"/>
                </a:solidFill>
                <a:latin typeface="微软雅黑" pitchFamily="34" charset="-122"/>
                <a:ea typeface="宋体" pitchFamily="2" charset="-122"/>
              </a:rPr>
              <a:t>String </a:t>
            </a:r>
            <a:r>
              <a:rPr lang="en-US" altLang="zh-CN" kern="0" dirty="0" err="1">
                <a:solidFill>
                  <a:schemeClr val="tx1"/>
                </a:solidFill>
                <a:latin typeface="微软雅黑" pitchFamily="34" charset="-122"/>
                <a:ea typeface="宋体" pitchFamily="2" charset="-122"/>
              </a:rPr>
              <a:t>msg</a:t>
            </a:r>
            <a:r>
              <a:rPr lang="en-US" altLang="zh-CN" kern="0" dirty="0">
                <a:solidFill>
                  <a:schemeClr val="tx1"/>
                </a:solidFill>
                <a:latin typeface="微软雅黑" pitchFamily="34" charset="-122"/>
                <a:ea typeface="宋体" pitchFamily="2" charset="-122"/>
              </a:rPr>
              <a:t> = null;</a:t>
            </a:r>
          </a:p>
          <a:p>
            <a:pPr eaLnBrk="0" hangingPunct="0">
              <a:spcBef>
                <a:spcPct val="20000"/>
              </a:spcBef>
            </a:pPr>
            <a:r>
              <a:rPr lang="en-US" altLang="zh-CN" kern="0" dirty="0">
                <a:solidFill>
                  <a:schemeClr val="tx1"/>
                </a:solidFill>
                <a:latin typeface="微软雅黑" pitchFamily="34" charset="-122"/>
                <a:ea typeface="宋体" pitchFamily="2" charset="-122"/>
              </a:rPr>
              <a:t>while ((</a:t>
            </a:r>
            <a:r>
              <a:rPr lang="en-US" altLang="zh-CN" kern="0" dirty="0" err="1">
                <a:solidFill>
                  <a:schemeClr val="tx1"/>
                </a:solidFill>
                <a:latin typeface="微软雅黑" pitchFamily="34" charset="-122"/>
                <a:ea typeface="宋体" pitchFamily="2" charset="-122"/>
              </a:rPr>
              <a:t>msg</a:t>
            </a:r>
            <a:r>
              <a:rPr lang="en-US" altLang="zh-CN" kern="0" dirty="0">
                <a:solidFill>
                  <a:schemeClr val="tx1"/>
                </a:solidFill>
                <a:latin typeface="微软雅黑" pitchFamily="34" charset="-122"/>
                <a:ea typeface="宋体" pitchFamily="2" charset="-122"/>
              </a:rPr>
              <a:t> = </a:t>
            </a:r>
            <a:r>
              <a:rPr lang="en-US" altLang="zh-CN" kern="0" dirty="0" err="1">
                <a:solidFill>
                  <a:schemeClr val="tx1"/>
                </a:solidFill>
                <a:latin typeface="微软雅黑" pitchFamily="34" charset="-122"/>
                <a:ea typeface="宋体" pitchFamily="2" charset="-122"/>
              </a:rPr>
              <a:t>in.readLine</a:t>
            </a:r>
            <a:r>
              <a:rPr lang="en-US" altLang="zh-CN" kern="0" dirty="0">
                <a:solidFill>
                  <a:schemeClr val="tx1"/>
                </a:solidFill>
                <a:latin typeface="微软雅黑" pitchFamily="34" charset="-122"/>
                <a:ea typeface="宋体" pitchFamily="2" charset="-122"/>
              </a:rPr>
              <a:t>()) != null) {</a:t>
            </a:r>
          </a:p>
          <a:p>
            <a:pPr eaLnBrk="0" hangingPunct="0">
              <a:spcBef>
                <a:spcPct val="20000"/>
              </a:spcBef>
            </a:pPr>
            <a:r>
              <a:rPr lang="en-US" altLang="zh-CN" kern="0" dirty="0">
                <a:solidFill>
                  <a:schemeClr val="tx1"/>
                </a:solidFill>
                <a:latin typeface="微软雅黑" pitchFamily="34" charset="-122"/>
                <a:ea typeface="宋体" pitchFamily="2" charset="-122"/>
              </a:rPr>
              <a:t>	</a:t>
            </a:r>
            <a:r>
              <a:rPr lang="en-US" altLang="zh-CN" kern="0" dirty="0" err="1">
                <a:solidFill>
                  <a:schemeClr val="tx1"/>
                </a:solidFill>
                <a:latin typeface="微软雅黑" pitchFamily="34" charset="-122"/>
                <a:ea typeface="宋体" pitchFamily="2" charset="-122"/>
              </a:rPr>
              <a:t>out.println</a:t>
            </a:r>
            <a:r>
              <a:rPr lang="en-US" altLang="zh-CN" kern="0" dirty="0">
                <a:solidFill>
                  <a:schemeClr val="tx1"/>
                </a:solidFill>
                <a:latin typeface="微软雅黑" pitchFamily="34" charset="-122"/>
                <a:ea typeface="宋体" pitchFamily="2" charset="-122"/>
              </a:rPr>
              <a:t>(</a:t>
            </a:r>
            <a:r>
              <a:rPr lang="en-US" altLang="zh-CN" kern="0" dirty="0" err="1">
                <a:solidFill>
                  <a:schemeClr val="tx1"/>
                </a:solidFill>
                <a:latin typeface="微软雅黑" pitchFamily="34" charset="-122"/>
                <a:ea typeface="宋体" pitchFamily="2" charset="-122"/>
              </a:rPr>
              <a:t>msg</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a:solidFill>
                  <a:schemeClr val="tx1"/>
                </a:solidFill>
                <a:latin typeface="微软雅黑" pitchFamily="34" charset="-122"/>
                <a:ea typeface="宋体" pitchFamily="2" charset="-122"/>
              </a:rPr>
              <a:t>	</a:t>
            </a:r>
            <a:r>
              <a:rPr lang="en-US" altLang="zh-CN" kern="0" dirty="0" err="1">
                <a:solidFill>
                  <a:schemeClr val="tx1"/>
                </a:solidFill>
                <a:latin typeface="微软雅黑" pitchFamily="34" charset="-122"/>
                <a:ea typeface="宋体" pitchFamily="2" charset="-122"/>
              </a:rPr>
              <a:t>out.flush</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a:solidFill>
                  <a:schemeClr val="tx1"/>
                </a:solidFill>
                <a:latin typeface="微软雅黑" pitchFamily="34" charset="-122"/>
                <a:ea typeface="宋体" pitchFamily="2" charset="-122"/>
              </a:rPr>
              <a:t>}</a:t>
            </a:r>
          </a:p>
        </p:txBody>
      </p:sp>
    </p:spTree>
    <p:extLst>
      <p:ext uri="{BB962C8B-B14F-4D97-AF65-F5344CB8AC3E}">
        <p14:creationId xmlns:p14="http://schemas.microsoft.com/office/powerpoint/2010/main" val="219624685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多线程网络编程实现方法</a:t>
            </a:r>
            <a:endParaRPr lang="zh-CN" altLang="en-US" dirty="0" smtClean="0"/>
          </a:p>
        </p:txBody>
      </p:sp>
      <p:sp>
        <p:nvSpPr>
          <p:cNvPr id="8195" name="内容占位符 2"/>
          <p:cNvSpPr>
            <a:spLocks noGrp="1"/>
          </p:cNvSpPr>
          <p:nvPr>
            <p:ph idx="1"/>
          </p:nvPr>
        </p:nvSpPr>
        <p:spPr/>
        <p:txBody>
          <a:bodyPr/>
          <a:lstStyle/>
          <a:p>
            <a:pPr>
              <a:lnSpc>
                <a:spcPct val="150000"/>
              </a:lnSpc>
            </a:pPr>
            <a:r>
              <a:rPr lang="zh-CN" altLang="en-US" dirty="0" smtClean="0"/>
              <a:t>服务器端程序示例：</a:t>
            </a:r>
            <a:endParaRPr lang="en-US" altLang="zh-CN" dirty="0" smtClean="0"/>
          </a:p>
          <a:p>
            <a:pPr lvl="1">
              <a:lnSpc>
                <a:spcPct val="150000"/>
              </a:lnSpc>
            </a:pPr>
            <a:endParaRPr lang="en-US" altLang="zh-CN" dirty="0"/>
          </a:p>
        </p:txBody>
      </p:sp>
      <p:sp>
        <p:nvSpPr>
          <p:cNvPr id="4" name="Rectangle 4"/>
          <p:cNvSpPr>
            <a:spLocks noChangeArrowheads="1"/>
          </p:cNvSpPr>
          <p:nvPr/>
        </p:nvSpPr>
        <p:spPr bwMode="auto">
          <a:xfrm>
            <a:off x="1127448" y="1988840"/>
            <a:ext cx="9145016" cy="3600400"/>
          </a:xfrm>
          <a:prstGeom prst="rect">
            <a:avLst/>
          </a:prstGeom>
          <a:solidFill>
            <a:srgbClr val="FFCC99"/>
          </a:solidFill>
          <a:ln>
            <a:solidFill>
              <a:schemeClr val="bg1"/>
            </a:solidFill>
            <a:miter lim="800000"/>
            <a:headEnd/>
            <a:tailEnd/>
          </a:ln>
        </p:spPr>
        <p:txBody>
          <a:bodyPr wrap="none"/>
          <a:lstStyle/>
          <a:p>
            <a:pPr eaLnBrk="0" hangingPunct="0">
              <a:spcBef>
                <a:spcPct val="20000"/>
              </a:spcBef>
            </a:pP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建立服务器端</a:t>
            </a:r>
            <a:r>
              <a:rPr lang="en-US" altLang="zh-CN" kern="0" dirty="0">
                <a:solidFill>
                  <a:schemeClr val="tx1"/>
                </a:solidFill>
                <a:latin typeface="微软雅黑" pitchFamily="34" charset="-122"/>
                <a:ea typeface="宋体" pitchFamily="2" charset="-122"/>
              </a:rPr>
              <a:t>Socket</a:t>
            </a:r>
          </a:p>
          <a:p>
            <a:pPr eaLnBrk="0" hangingPunct="0">
              <a:spcBef>
                <a:spcPct val="20000"/>
              </a:spcBef>
            </a:pPr>
            <a:r>
              <a:rPr lang="en-US" altLang="zh-CN" kern="0" dirty="0" err="1">
                <a:solidFill>
                  <a:schemeClr val="tx1"/>
                </a:solidFill>
                <a:latin typeface="微软雅黑" pitchFamily="34" charset="-122"/>
                <a:ea typeface="宋体" pitchFamily="2" charset="-122"/>
              </a:rPr>
              <a:t>ServerSocket</a:t>
            </a:r>
            <a:r>
              <a:rPr lang="en-US" altLang="zh-CN" kern="0" dirty="0">
                <a:solidFill>
                  <a:schemeClr val="tx1"/>
                </a:solidFill>
                <a:latin typeface="微软雅黑" pitchFamily="34" charset="-122"/>
                <a:ea typeface="宋体" pitchFamily="2" charset="-122"/>
              </a:rPr>
              <a:t> server = new </a:t>
            </a:r>
            <a:r>
              <a:rPr lang="en-US" altLang="zh-CN" kern="0" dirty="0" err="1">
                <a:solidFill>
                  <a:schemeClr val="tx1"/>
                </a:solidFill>
                <a:latin typeface="微软雅黑" pitchFamily="34" charset="-122"/>
                <a:ea typeface="宋体" pitchFamily="2" charset="-122"/>
              </a:rPr>
              <a:t>ServerSocket</a:t>
            </a:r>
            <a:r>
              <a:rPr lang="en-US" altLang="zh-CN" kern="0" dirty="0">
                <a:solidFill>
                  <a:schemeClr val="tx1"/>
                </a:solidFill>
                <a:latin typeface="微软雅黑" pitchFamily="34" charset="-122"/>
                <a:ea typeface="宋体" pitchFamily="2" charset="-122"/>
              </a:rPr>
              <a:t>(8888);</a:t>
            </a:r>
          </a:p>
          <a:p>
            <a:pPr eaLnBrk="0" hangingPunct="0">
              <a:spcBef>
                <a:spcPct val="20000"/>
              </a:spcBef>
            </a:pP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监听并处理客户端请求</a:t>
            </a:r>
          </a:p>
          <a:p>
            <a:pPr eaLnBrk="0" hangingPunct="0">
              <a:spcBef>
                <a:spcPct val="20000"/>
              </a:spcBef>
            </a:pPr>
            <a:r>
              <a:rPr lang="en-US" altLang="zh-CN" kern="0" dirty="0">
                <a:solidFill>
                  <a:schemeClr val="tx1"/>
                </a:solidFill>
                <a:latin typeface="微软雅黑" pitchFamily="34" charset="-122"/>
                <a:ea typeface="宋体" pitchFamily="2" charset="-122"/>
              </a:rPr>
              <a:t>while (true) {</a:t>
            </a:r>
          </a:p>
          <a:p>
            <a:pPr eaLnBrk="0" hangingPunct="0">
              <a:spcBef>
                <a:spcPct val="20000"/>
              </a:spcBef>
            </a:pP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接收客户端请求</a:t>
            </a:r>
          </a:p>
          <a:p>
            <a:pPr eaLnBrk="0" hangingPunct="0">
              <a:spcBef>
                <a:spcPct val="20000"/>
              </a:spcBef>
            </a:pPr>
            <a:r>
              <a:rPr lang="en-US" altLang="zh-CN" kern="0" dirty="0">
                <a:solidFill>
                  <a:schemeClr val="tx1"/>
                </a:solidFill>
                <a:latin typeface="微软雅黑" pitchFamily="34" charset="-122"/>
                <a:ea typeface="宋体" pitchFamily="2" charset="-122"/>
              </a:rPr>
              <a:t>Socket client = </a:t>
            </a:r>
            <a:r>
              <a:rPr lang="en-US" altLang="zh-CN" kern="0" dirty="0" err="1">
                <a:solidFill>
                  <a:schemeClr val="tx1"/>
                </a:solidFill>
                <a:latin typeface="微软雅黑" pitchFamily="34" charset="-122"/>
                <a:ea typeface="宋体" pitchFamily="2" charset="-122"/>
              </a:rPr>
              <a:t>server.accept</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开启新的线程请求</a:t>
            </a:r>
          </a:p>
          <a:p>
            <a:pPr eaLnBrk="0" hangingPunct="0">
              <a:spcBef>
                <a:spcPct val="20000"/>
              </a:spcBef>
            </a:pPr>
            <a:r>
              <a:rPr lang="en-US" altLang="zh-CN" kern="0" dirty="0">
                <a:solidFill>
                  <a:schemeClr val="tx1"/>
                </a:solidFill>
                <a:latin typeface="微软雅黑" pitchFamily="34" charset="-122"/>
                <a:ea typeface="宋体" pitchFamily="2" charset="-122"/>
              </a:rPr>
              <a:t>new </a:t>
            </a:r>
            <a:r>
              <a:rPr lang="en-US" altLang="zh-CN" kern="0" dirty="0" err="1">
                <a:solidFill>
                  <a:schemeClr val="tx1"/>
                </a:solidFill>
                <a:latin typeface="微软雅黑" pitchFamily="34" charset="-122"/>
                <a:ea typeface="宋体" pitchFamily="2" charset="-122"/>
              </a:rPr>
              <a:t>HandleClientRequestMessage</a:t>
            </a:r>
            <a:r>
              <a:rPr lang="en-US" altLang="zh-CN" kern="0" dirty="0">
                <a:solidFill>
                  <a:schemeClr val="tx1"/>
                </a:solidFill>
                <a:latin typeface="微软雅黑" pitchFamily="34" charset="-122"/>
                <a:ea typeface="宋体" pitchFamily="2" charset="-122"/>
              </a:rPr>
              <a:t>(client).start();</a:t>
            </a:r>
          </a:p>
          <a:p>
            <a:pPr eaLnBrk="0" hangingPunct="0">
              <a:spcBef>
                <a:spcPct val="20000"/>
              </a:spcBef>
            </a:pPr>
            <a:r>
              <a:rPr lang="en-US" altLang="zh-CN" kern="0" dirty="0">
                <a:solidFill>
                  <a:schemeClr val="tx1"/>
                </a:solidFill>
                <a:latin typeface="微软雅黑" pitchFamily="34" charset="-122"/>
                <a:ea typeface="宋体" pitchFamily="2" charset="-122"/>
              </a:rPr>
              <a:t>}</a:t>
            </a:r>
          </a:p>
        </p:txBody>
      </p:sp>
    </p:spTree>
    <p:extLst>
      <p:ext uri="{BB962C8B-B14F-4D97-AF65-F5344CB8AC3E}">
        <p14:creationId xmlns:p14="http://schemas.microsoft.com/office/powerpoint/2010/main" val="13832842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UDP</a:t>
            </a:r>
            <a:r>
              <a:rPr lang="zh-CN" altLang="en-US" smtClean="0"/>
              <a:t>网络编程简介</a:t>
            </a:r>
            <a:endParaRPr lang="zh-CN" altLang="en-US" dirty="0" smtClean="0"/>
          </a:p>
        </p:txBody>
      </p:sp>
      <p:sp>
        <p:nvSpPr>
          <p:cNvPr id="8195" name="内容占位符 2"/>
          <p:cNvSpPr>
            <a:spLocks noGrp="1"/>
          </p:cNvSpPr>
          <p:nvPr>
            <p:ph idx="1"/>
          </p:nvPr>
        </p:nvSpPr>
        <p:spPr/>
        <p:txBody>
          <a:bodyPr/>
          <a:lstStyle/>
          <a:p>
            <a:pPr>
              <a:lnSpc>
                <a:spcPct val="150000"/>
              </a:lnSpc>
            </a:pPr>
            <a:r>
              <a:rPr lang="zh-CN" altLang="en-US" dirty="0" smtClean="0"/>
              <a:t>建立网络连接时，有两种传输层协议（</a:t>
            </a:r>
            <a:r>
              <a:rPr lang="en-US" altLang="zh-CN" dirty="0" smtClean="0"/>
              <a:t>TCP</a:t>
            </a:r>
            <a:r>
              <a:rPr lang="zh-CN" altLang="en-US" dirty="0" smtClean="0"/>
              <a:t>传输协议和</a:t>
            </a:r>
            <a:r>
              <a:rPr lang="en-US" altLang="zh-CN" dirty="0" smtClean="0"/>
              <a:t>UDP</a:t>
            </a:r>
            <a:r>
              <a:rPr lang="zh-CN" altLang="en-US" dirty="0" smtClean="0"/>
              <a:t>传输协议）。</a:t>
            </a:r>
            <a:endParaRPr lang="en-US" altLang="zh-CN" dirty="0" smtClean="0"/>
          </a:p>
          <a:p>
            <a:pPr lvl="1">
              <a:lnSpc>
                <a:spcPct val="150000"/>
              </a:lnSpc>
            </a:pPr>
            <a:r>
              <a:rPr lang="en-US" altLang="zh-CN" dirty="0" smtClean="0"/>
              <a:t>UDP</a:t>
            </a:r>
            <a:r>
              <a:rPr lang="zh-CN" altLang="en-US" dirty="0" smtClean="0"/>
              <a:t>传输协议：一种无连接的传输层协议，提供面向事务的简单不可靠信息传送服务。</a:t>
            </a:r>
            <a:endParaRPr lang="en-US" altLang="zh-CN" dirty="0" smtClean="0"/>
          </a:p>
          <a:p>
            <a:pPr lvl="1">
              <a:lnSpc>
                <a:spcPct val="150000"/>
              </a:lnSpc>
            </a:pPr>
            <a:endParaRPr lang="en-US" altLang="zh-CN" dirty="0" smtClean="0"/>
          </a:p>
        </p:txBody>
      </p:sp>
      <p:sp>
        <p:nvSpPr>
          <p:cNvPr id="6" name="Rectangle 5"/>
          <p:cNvSpPr>
            <a:spLocks noChangeArrowheads="1"/>
          </p:cNvSpPr>
          <p:nvPr/>
        </p:nvSpPr>
        <p:spPr bwMode="auto">
          <a:xfrm>
            <a:off x="3048000" y="3606899"/>
            <a:ext cx="5867400" cy="381000"/>
          </a:xfrm>
          <a:prstGeom prst="rect">
            <a:avLst/>
          </a:prstGeom>
          <a:solidFill>
            <a:srgbClr val="FFCCFF"/>
          </a:solidFill>
          <a:ln w="9525">
            <a:solidFill>
              <a:schemeClr val="tx1"/>
            </a:solidFill>
            <a:miter lim="800000"/>
            <a:headEnd/>
            <a:tailEnd/>
          </a:ln>
        </p:spPr>
        <p:txBody>
          <a:bodyPr wrap="none" anchor="ctr"/>
          <a:lstStyle/>
          <a:p>
            <a:pPr algn="ctr">
              <a:spcBef>
                <a:spcPct val="0"/>
              </a:spcBef>
              <a:buClrTx/>
              <a:buSzTx/>
              <a:buFontTx/>
              <a:buNone/>
            </a:pPr>
            <a:endParaRPr lang="zh-CN" altLang="en-US" sz="2400">
              <a:latin typeface="Times New Roman" pitchFamily="18" charset="0"/>
            </a:endParaRPr>
          </a:p>
        </p:txBody>
      </p:sp>
      <p:sp>
        <p:nvSpPr>
          <p:cNvPr id="8" name="Rectangle 7"/>
          <p:cNvSpPr>
            <a:spLocks noChangeArrowheads="1"/>
          </p:cNvSpPr>
          <p:nvPr/>
        </p:nvSpPr>
        <p:spPr bwMode="auto">
          <a:xfrm>
            <a:off x="2895600" y="4978499"/>
            <a:ext cx="6172200" cy="457200"/>
          </a:xfrm>
          <a:prstGeom prst="rect">
            <a:avLst/>
          </a:prstGeom>
          <a:solidFill>
            <a:srgbClr val="FFCCFF"/>
          </a:solidFill>
          <a:ln w="9525">
            <a:solidFill>
              <a:schemeClr val="tx1"/>
            </a:solidFill>
            <a:miter lim="800000"/>
            <a:headEnd/>
            <a:tailEnd/>
          </a:ln>
        </p:spPr>
        <p:txBody>
          <a:bodyPr wrap="none" anchor="ctr"/>
          <a:lstStyle/>
          <a:p>
            <a:endParaRPr lang="zh-CN" altLang="en-US"/>
          </a:p>
        </p:txBody>
      </p:sp>
      <p:sp>
        <p:nvSpPr>
          <p:cNvPr id="9" name="Rectangle 8"/>
          <p:cNvSpPr>
            <a:spLocks noChangeArrowheads="1"/>
          </p:cNvSpPr>
          <p:nvPr/>
        </p:nvSpPr>
        <p:spPr bwMode="auto">
          <a:xfrm>
            <a:off x="3213100" y="5064224"/>
            <a:ext cx="827088" cy="304800"/>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0" name="Rectangle 9"/>
          <p:cNvSpPr>
            <a:spLocks noChangeArrowheads="1"/>
          </p:cNvSpPr>
          <p:nvPr/>
        </p:nvSpPr>
        <p:spPr bwMode="auto">
          <a:xfrm>
            <a:off x="5822950" y="5064224"/>
            <a:ext cx="827088" cy="304800"/>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1" name="Rectangle 10"/>
          <p:cNvSpPr>
            <a:spLocks noChangeArrowheads="1"/>
          </p:cNvSpPr>
          <p:nvPr/>
        </p:nvSpPr>
        <p:spPr bwMode="auto">
          <a:xfrm>
            <a:off x="6904039" y="5064224"/>
            <a:ext cx="827087" cy="304800"/>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2" name="Rectangle 11"/>
          <p:cNvSpPr>
            <a:spLocks noChangeArrowheads="1"/>
          </p:cNvSpPr>
          <p:nvPr/>
        </p:nvSpPr>
        <p:spPr bwMode="auto">
          <a:xfrm>
            <a:off x="8050214" y="5064224"/>
            <a:ext cx="827087" cy="304800"/>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3" name="Rectangle 12"/>
          <p:cNvSpPr>
            <a:spLocks noChangeArrowheads="1"/>
          </p:cNvSpPr>
          <p:nvPr/>
        </p:nvSpPr>
        <p:spPr bwMode="auto">
          <a:xfrm>
            <a:off x="4549775" y="5064224"/>
            <a:ext cx="827088" cy="304800"/>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4" name="AutoShape 13"/>
          <p:cNvSpPr>
            <a:spLocks noChangeArrowheads="1"/>
          </p:cNvSpPr>
          <p:nvPr/>
        </p:nvSpPr>
        <p:spPr bwMode="auto">
          <a:xfrm>
            <a:off x="3124200" y="3540224"/>
            <a:ext cx="5715000" cy="152400"/>
          </a:xfrm>
          <a:prstGeom prst="leftRightArrow">
            <a:avLst>
              <a:gd name="adj1" fmla="val 50000"/>
              <a:gd name="adj2" fmla="val 750000"/>
            </a:avLst>
          </a:prstGeom>
          <a:solidFill>
            <a:srgbClr val="FF9900"/>
          </a:solidFill>
          <a:ln w="9525">
            <a:solidFill>
              <a:schemeClr val="tx1"/>
            </a:solidFill>
            <a:miter lim="800000"/>
            <a:headEnd/>
            <a:tailEnd/>
          </a:ln>
        </p:spPr>
        <p:txBody>
          <a:bodyPr wrap="none" anchor="ctr"/>
          <a:lstStyle/>
          <a:p>
            <a:endParaRPr lang="zh-CN" altLang="en-US"/>
          </a:p>
        </p:txBody>
      </p:sp>
      <p:sp>
        <p:nvSpPr>
          <p:cNvPr id="15" name="Text Box 14"/>
          <p:cNvSpPr txBox="1">
            <a:spLocks noChangeArrowheads="1"/>
          </p:cNvSpPr>
          <p:nvPr/>
        </p:nvSpPr>
        <p:spPr bwMode="auto">
          <a:xfrm>
            <a:off x="1828800" y="3530700"/>
            <a:ext cx="1004888" cy="466725"/>
          </a:xfrm>
          <a:prstGeom prst="rect">
            <a:avLst/>
          </a:prstGeom>
          <a:solidFill>
            <a:schemeClr val="bg1"/>
          </a:solidFill>
          <a:ln w="9525">
            <a:solidFill>
              <a:schemeClr val="tx1"/>
            </a:solidFill>
            <a:miter lim="800000"/>
            <a:headEnd/>
            <a:tailEnd/>
          </a:ln>
        </p:spPr>
        <p:txBody>
          <a:bodyPr wrap="none">
            <a:spAutoFit/>
          </a:bodyPr>
          <a:lstStyle/>
          <a:p>
            <a:pPr>
              <a:spcBef>
                <a:spcPct val="0"/>
              </a:spcBef>
              <a:buClrTx/>
              <a:buSzTx/>
              <a:buFontTx/>
              <a:buNone/>
            </a:pPr>
            <a:r>
              <a:rPr lang="en-US" altLang="zh-CN" sz="2400" b="1">
                <a:latin typeface="Times New Roman" pitchFamily="18" charset="0"/>
              </a:rPr>
              <a:t>server</a:t>
            </a:r>
            <a:endParaRPr lang="en-US" altLang="zh-CN" sz="2400">
              <a:latin typeface="Times New Roman" pitchFamily="18" charset="0"/>
            </a:endParaRPr>
          </a:p>
        </p:txBody>
      </p:sp>
      <p:sp>
        <p:nvSpPr>
          <p:cNvPr id="16" name="Text Box 15"/>
          <p:cNvSpPr txBox="1">
            <a:spLocks noChangeArrowheads="1"/>
          </p:cNvSpPr>
          <p:nvPr/>
        </p:nvSpPr>
        <p:spPr bwMode="auto">
          <a:xfrm>
            <a:off x="9051925" y="3495775"/>
            <a:ext cx="903288" cy="4667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pPr>
              <a:spcBef>
                <a:spcPct val="0"/>
              </a:spcBef>
              <a:buClrTx/>
              <a:buSzTx/>
              <a:buFontTx/>
              <a:buNone/>
            </a:pPr>
            <a:r>
              <a:rPr lang="en-US" altLang="zh-CN" sz="2400" b="1">
                <a:latin typeface="Times New Roman" pitchFamily="18" charset="0"/>
              </a:rPr>
              <a:t>client</a:t>
            </a:r>
          </a:p>
        </p:txBody>
      </p:sp>
      <p:sp>
        <p:nvSpPr>
          <p:cNvPr id="17" name="Line 16"/>
          <p:cNvSpPr>
            <a:spLocks noChangeShapeType="1"/>
          </p:cNvSpPr>
          <p:nvPr/>
        </p:nvSpPr>
        <p:spPr bwMode="auto">
          <a:xfrm>
            <a:off x="1752600" y="4140299"/>
            <a:ext cx="8458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Text Box 17"/>
          <p:cNvSpPr txBox="1">
            <a:spLocks noChangeArrowheads="1"/>
          </p:cNvSpPr>
          <p:nvPr/>
        </p:nvSpPr>
        <p:spPr bwMode="auto">
          <a:xfrm>
            <a:off x="4460618" y="5037822"/>
            <a:ext cx="1005403"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spcBef>
                <a:spcPct val="0"/>
              </a:spcBef>
              <a:buClrTx/>
              <a:buSzTx/>
              <a:buFontTx/>
              <a:buNone/>
            </a:pPr>
            <a:r>
              <a:rPr lang="zh-CN" altLang="en-US" sz="1600" dirty="0">
                <a:latin typeface="Times New Roman" pitchFamily="18" charset="0"/>
              </a:rPr>
              <a:t>数据报文</a:t>
            </a:r>
            <a:endParaRPr lang="en-US" altLang="zh-CN" sz="1600" dirty="0">
              <a:latin typeface="Times New Roman" pitchFamily="18" charset="0"/>
            </a:endParaRPr>
          </a:p>
        </p:txBody>
      </p:sp>
      <p:sp>
        <p:nvSpPr>
          <p:cNvPr id="19" name="Text Box 18"/>
          <p:cNvSpPr txBox="1">
            <a:spLocks noChangeArrowheads="1"/>
          </p:cNvSpPr>
          <p:nvPr/>
        </p:nvSpPr>
        <p:spPr bwMode="auto">
          <a:xfrm>
            <a:off x="1828800" y="4978500"/>
            <a:ext cx="1004888" cy="466725"/>
          </a:xfrm>
          <a:prstGeom prst="rect">
            <a:avLst/>
          </a:prstGeom>
          <a:solidFill>
            <a:schemeClr val="bg1"/>
          </a:solidFill>
          <a:ln w="9525">
            <a:solidFill>
              <a:schemeClr val="tx1"/>
            </a:solidFill>
            <a:miter lim="800000"/>
            <a:headEnd/>
            <a:tailEnd/>
          </a:ln>
        </p:spPr>
        <p:txBody>
          <a:bodyPr wrap="none">
            <a:spAutoFit/>
          </a:bodyPr>
          <a:lstStyle/>
          <a:p>
            <a:pPr>
              <a:spcBef>
                <a:spcPct val="0"/>
              </a:spcBef>
              <a:buClrTx/>
              <a:buSzTx/>
              <a:buFontTx/>
              <a:buNone/>
            </a:pPr>
            <a:r>
              <a:rPr lang="en-US" altLang="zh-CN" sz="2400" b="1">
                <a:latin typeface="Times New Roman" pitchFamily="18" charset="0"/>
              </a:rPr>
              <a:t>server</a:t>
            </a:r>
            <a:endParaRPr lang="en-US" altLang="zh-CN" sz="2400">
              <a:latin typeface="Times New Roman" pitchFamily="18" charset="0"/>
            </a:endParaRPr>
          </a:p>
        </p:txBody>
      </p:sp>
      <p:sp>
        <p:nvSpPr>
          <p:cNvPr id="20" name="Text Box 19"/>
          <p:cNvSpPr txBox="1">
            <a:spLocks noChangeArrowheads="1"/>
          </p:cNvSpPr>
          <p:nvPr/>
        </p:nvSpPr>
        <p:spPr bwMode="auto">
          <a:xfrm>
            <a:off x="9144000" y="4978500"/>
            <a:ext cx="903288" cy="4667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pPr>
              <a:spcBef>
                <a:spcPct val="0"/>
              </a:spcBef>
              <a:buClrTx/>
              <a:buSzTx/>
              <a:buFontTx/>
              <a:buNone/>
            </a:pPr>
            <a:r>
              <a:rPr lang="en-US" altLang="zh-CN" sz="2400" b="1">
                <a:latin typeface="Times New Roman" pitchFamily="18" charset="0"/>
              </a:rPr>
              <a:t>client</a:t>
            </a:r>
          </a:p>
        </p:txBody>
      </p:sp>
    </p:spTree>
    <p:extLst>
      <p:ext uri="{BB962C8B-B14F-4D97-AF65-F5344CB8AC3E}">
        <p14:creationId xmlns:p14="http://schemas.microsoft.com/office/powerpoint/2010/main" val="2051256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fade">
                                      <p:cBhvr>
                                        <p:cTn id="7" dur="1000"/>
                                        <p:tgtEl>
                                          <p:spTgt spid="8195">
                                            <p:txEl>
                                              <p:pRg st="1" end="1"/>
                                            </p:txEl>
                                          </p:spTgt>
                                        </p:tgtEl>
                                      </p:cBhvr>
                                    </p:animEffect>
                                    <p:anim calcmode="lin" valueType="num">
                                      <p:cBhvr>
                                        <p:cTn id="8"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0"/>
                                        <p:tgtEl>
                                          <p:spTgt spid="12"/>
                                        </p:tgtEl>
                                      </p:cBhvr>
                                    </p:animEffect>
                                    <p:anim calcmode="lin" valueType="num">
                                      <p:cBhvr>
                                        <p:cTn id="40" dur="1000" fill="hold"/>
                                        <p:tgtEl>
                                          <p:spTgt spid="12"/>
                                        </p:tgtEl>
                                        <p:attrNameLst>
                                          <p:attrName>ppt_x</p:attrName>
                                        </p:attrNameLst>
                                      </p:cBhvr>
                                      <p:tavLst>
                                        <p:tav tm="0">
                                          <p:val>
                                            <p:strVal val="#ppt_x"/>
                                          </p:val>
                                        </p:tav>
                                        <p:tav tm="100000">
                                          <p:val>
                                            <p:strVal val="#ppt_x"/>
                                          </p:val>
                                        </p:tav>
                                      </p:tavLst>
                                    </p:anim>
                                    <p:anim calcmode="lin" valueType="num">
                                      <p:cBhvr>
                                        <p:cTn id="41" dur="1000" fill="hold"/>
                                        <p:tgtEl>
                                          <p:spTgt spid="12"/>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1000"/>
                                        <p:tgtEl>
                                          <p:spTgt spid="13"/>
                                        </p:tgtEl>
                                      </p:cBhvr>
                                    </p:animEffect>
                                    <p:anim calcmode="lin" valueType="num">
                                      <p:cBhvr>
                                        <p:cTn id="45" dur="1000" fill="hold"/>
                                        <p:tgtEl>
                                          <p:spTgt spid="13"/>
                                        </p:tgtEl>
                                        <p:attrNameLst>
                                          <p:attrName>ppt_x</p:attrName>
                                        </p:attrNameLst>
                                      </p:cBhvr>
                                      <p:tavLst>
                                        <p:tav tm="0">
                                          <p:val>
                                            <p:strVal val="#ppt_x"/>
                                          </p:val>
                                        </p:tav>
                                        <p:tav tm="100000">
                                          <p:val>
                                            <p:strVal val="#ppt_x"/>
                                          </p:val>
                                        </p:tav>
                                      </p:tavLst>
                                    </p:anim>
                                    <p:anim calcmode="lin" valueType="num">
                                      <p:cBhvr>
                                        <p:cTn id="46" dur="1000" fill="hold"/>
                                        <p:tgtEl>
                                          <p:spTgt spid="13"/>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1000"/>
                                        <p:tgtEl>
                                          <p:spTgt spid="14"/>
                                        </p:tgtEl>
                                      </p:cBhvr>
                                    </p:animEffect>
                                    <p:anim calcmode="lin" valueType="num">
                                      <p:cBhvr>
                                        <p:cTn id="50" dur="1000" fill="hold"/>
                                        <p:tgtEl>
                                          <p:spTgt spid="14"/>
                                        </p:tgtEl>
                                        <p:attrNameLst>
                                          <p:attrName>ppt_x</p:attrName>
                                        </p:attrNameLst>
                                      </p:cBhvr>
                                      <p:tavLst>
                                        <p:tav tm="0">
                                          <p:val>
                                            <p:strVal val="#ppt_x"/>
                                          </p:val>
                                        </p:tav>
                                        <p:tav tm="100000">
                                          <p:val>
                                            <p:strVal val="#ppt_x"/>
                                          </p:val>
                                        </p:tav>
                                      </p:tavLst>
                                    </p:anim>
                                    <p:anim calcmode="lin" valueType="num">
                                      <p:cBhvr>
                                        <p:cTn id="51" dur="1000" fill="hold"/>
                                        <p:tgtEl>
                                          <p:spTgt spid="14"/>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1000"/>
                                        <p:tgtEl>
                                          <p:spTgt spid="15"/>
                                        </p:tgtEl>
                                      </p:cBhvr>
                                    </p:animEffect>
                                    <p:anim calcmode="lin" valueType="num">
                                      <p:cBhvr>
                                        <p:cTn id="55" dur="1000" fill="hold"/>
                                        <p:tgtEl>
                                          <p:spTgt spid="15"/>
                                        </p:tgtEl>
                                        <p:attrNameLst>
                                          <p:attrName>ppt_x</p:attrName>
                                        </p:attrNameLst>
                                      </p:cBhvr>
                                      <p:tavLst>
                                        <p:tav tm="0">
                                          <p:val>
                                            <p:strVal val="#ppt_x"/>
                                          </p:val>
                                        </p:tav>
                                        <p:tav tm="100000">
                                          <p:val>
                                            <p:strVal val="#ppt_x"/>
                                          </p:val>
                                        </p:tav>
                                      </p:tavLst>
                                    </p:anim>
                                    <p:anim calcmode="lin" valueType="num">
                                      <p:cBhvr>
                                        <p:cTn id="56" dur="1000" fill="hold"/>
                                        <p:tgtEl>
                                          <p:spTgt spid="15"/>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fade">
                                      <p:cBhvr>
                                        <p:cTn id="59" dur="1000"/>
                                        <p:tgtEl>
                                          <p:spTgt spid="16"/>
                                        </p:tgtEl>
                                      </p:cBhvr>
                                    </p:animEffect>
                                    <p:anim calcmode="lin" valueType="num">
                                      <p:cBhvr>
                                        <p:cTn id="60" dur="1000" fill="hold"/>
                                        <p:tgtEl>
                                          <p:spTgt spid="16"/>
                                        </p:tgtEl>
                                        <p:attrNameLst>
                                          <p:attrName>ppt_x</p:attrName>
                                        </p:attrNameLst>
                                      </p:cBhvr>
                                      <p:tavLst>
                                        <p:tav tm="0">
                                          <p:val>
                                            <p:strVal val="#ppt_x"/>
                                          </p:val>
                                        </p:tav>
                                        <p:tav tm="100000">
                                          <p:val>
                                            <p:strVal val="#ppt_x"/>
                                          </p:val>
                                        </p:tav>
                                      </p:tavLst>
                                    </p:anim>
                                    <p:anim calcmode="lin" valueType="num">
                                      <p:cBhvr>
                                        <p:cTn id="61" dur="1000" fill="hold"/>
                                        <p:tgtEl>
                                          <p:spTgt spid="16"/>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fade">
                                      <p:cBhvr>
                                        <p:cTn id="64" dur="1000"/>
                                        <p:tgtEl>
                                          <p:spTgt spid="17"/>
                                        </p:tgtEl>
                                      </p:cBhvr>
                                    </p:animEffect>
                                    <p:anim calcmode="lin" valueType="num">
                                      <p:cBhvr>
                                        <p:cTn id="65" dur="1000" fill="hold"/>
                                        <p:tgtEl>
                                          <p:spTgt spid="17"/>
                                        </p:tgtEl>
                                        <p:attrNameLst>
                                          <p:attrName>ppt_x</p:attrName>
                                        </p:attrNameLst>
                                      </p:cBhvr>
                                      <p:tavLst>
                                        <p:tav tm="0">
                                          <p:val>
                                            <p:strVal val="#ppt_x"/>
                                          </p:val>
                                        </p:tav>
                                        <p:tav tm="100000">
                                          <p:val>
                                            <p:strVal val="#ppt_x"/>
                                          </p:val>
                                        </p:tav>
                                      </p:tavLst>
                                    </p:anim>
                                    <p:anim calcmode="lin" valueType="num">
                                      <p:cBhvr>
                                        <p:cTn id="66" dur="1000" fill="hold"/>
                                        <p:tgtEl>
                                          <p:spTgt spid="17"/>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1000"/>
                                        <p:tgtEl>
                                          <p:spTgt spid="18"/>
                                        </p:tgtEl>
                                      </p:cBhvr>
                                    </p:animEffect>
                                    <p:anim calcmode="lin" valueType="num">
                                      <p:cBhvr>
                                        <p:cTn id="70" dur="1000" fill="hold"/>
                                        <p:tgtEl>
                                          <p:spTgt spid="18"/>
                                        </p:tgtEl>
                                        <p:attrNameLst>
                                          <p:attrName>ppt_x</p:attrName>
                                        </p:attrNameLst>
                                      </p:cBhvr>
                                      <p:tavLst>
                                        <p:tav tm="0">
                                          <p:val>
                                            <p:strVal val="#ppt_x"/>
                                          </p:val>
                                        </p:tav>
                                        <p:tav tm="100000">
                                          <p:val>
                                            <p:strVal val="#ppt_x"/>
                                          </p:val>
                                        </p:tav>
                                      </p:tavLst>
                                    </p:anim>
                                    <p:anim calcmode="lin" valueType="num">
                                      <p:cBhvr>
                                        <p:cTn id="71" dur="1000" fill="hold"/>
                                        <p:tgtEl>
                                          <p:spTgt spid="18"/>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fade">
                                      <p:cBhvr>
                                        <p:cTn id="74" dur="1000"/>
                                        <p:tgtEl>
                                          <p:spTgt spid="19"/>
                                        </p:tgtEl>
                                      </p:cBhvr>
                                    </p:animEffect>
                                    <p:anim calcmode="lin" valueType="num">
                                      <p:cBhvr>
                                        <p:cTn id="75" dur="1000" fill="hold"/>
                                        <p:tgtEl>
                                          <p:spTgt spid="19"/>
                                        </p:tgtEl>
                                        <p:attrNameLst>
                                          <p:attrName>ppt_x</p:attrName>
                                        </p:attrNameLst>
                                      </p:cBhvr>
                                      <p:tavLst>
                                        <p:tav tm="0">
                                          <p:val>
                                            <p:strVal val="#ppt_x"/>
                                          </p:val>
                                        </p:tav>
                                        <p:tav tm="100000">
                                          <p:val>
                                            <p:strVal val="#ppt_x"/>
                                          </p:val>
                                        </p:tav>
                                      </p:tavLst>
                                    </p:anim>
                                    <p:anim calcmode="lin" valueType="num">
                                      <p:cBhvr>
                                        <p:cTn id="76" dur="1000" fill="hold"/>
                                        <p:tgtEl>
                                          <p:spTgt spid="19"/>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1000"/>
                                        <p:tgtEl>
                                          <p:spTgt spid="20"/>
                                        </p:tgtEl>
                                      </p:cBhvr>
                                    </p:animEffect>
                                    <p:anim calcmode="lin" valueType="num">
                                      <p:cBhvr>
                                        <p:cTn id="80" dur="1000" fill="hold"/>
                                        <p:tgtEl>
                                          <p:spTgt spid="20"/>
                                        </p:tgtEl>
                                        <p:attrNameLst>
                                          <p:attrName>ppt_x</p:attrName>
                                        </p:attrNameLst>
                                      </p:cBhvr>
                                      <p:tavLst>
                                        <p:tav tm="0">
                                          <p:val>
                                            <p:strVal val="#ppt_x"/>
                                          </p:val>
                                        </p:tav>
                                        <p:tav tm="100000">
                                          <p:val>
                                            <p:strVal val="#ppt_x"/>
                                          </p:val>
                                        </p:tav>
                                      </p:tavLst>
                                    </p:anim>
                                    <p:anim calcmode="lin" valueType="num">
                                      <p:cBhvr>
                                        <p:cTn id="81"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p:bldP spid="19" grpId="0" animBg="1"/>
      <p:bldP spid="20"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UDP</a:t>
            </a:r>
            <a:r>
              <a:rPr lang="zh-CN" altLang="en-US" smtClean="0"/>
              <a:t>网络编程简介</a:t>
            </a:r>
            <a:endParaRPr lang="zh-CN" altLang="en-US" dirty="0" smtClean="0"/>
          </a:p>
        </p:txBody>
      </p:sp>
      <p:sp>
        <p:nvSpPr>
          <p:cNvPr id="8195" name="内容占位符 2"/>
          <p:cNvSpPr>
            <a:spLocks noGrp="1"/>
          </p:cNvSpPr>
          <p:nvPr>
            <p:ph idx="1"/>
          </p:nvPr>
        </p:nvSpPr>
        <p:spPr/>
        <p:txBody>
          <a:bodyPr/>
          <a:lstStyle/>
          <a:p>
            <a:pPr>
              <a:lnSpc>
                <a:spcPct val="150000"/>
              </a:lnSpc>
            </a:pPr>
            <a:r>
              <a:rPr lang="zh-CN" altLang="en-US" dirty="0" smtClean="0"/>
              <a:t>建立网络连接时，有两种传输层协议（</a:t>
            </a:r>
            <a:r>
              <a:rPr lang="en-US" altLang="zh-CN" dirty="0" smtClean="0"/>
              <a:t>TCP</a:t>
            </a:r>
            <a:r>
              <a:rPr lang="zh-CN" altLang="en-US" dirty="0" smtClean="0"/>
              <a:t>传输协议和</a:t>
            </a:r>
            <a:r>
              <a:rPr lang="en-US" altLang="zh-CN" dirty="0" smtClean="0"/>
              <a:t>UDP</a:t>
            </a:r>
            <a:r>
              <a:rPr lang="zh-CN" altLang="en-US" dirty="0" smtClean="0"/>
              <a:t>传输协议）。</a:t>
            </a:r>
            <a:endParaRPr lang="en-US" altLang="zh-CN" dirty="0" smtClean="0"/>
          </a:p>
          <a:p>
            <a:pPr lvl="1">
              <a:lnSpc>
                <a:spcPct val="150000"/>
              </a:lnSpc>
            </a:pPr>
            <a:r>
              <a:rPr lang="en-US" altLang="zh-CN" dirty="0" smtClean="0"/>
              <a:t>UDP</a:t>
            </a:r>
            <a:r>
              <a:rPr lang="zh-CN" altLang="en-US" dirty="0" smtClean="0"/>
              <a:t>传输协议：一种无连接的传输层协议，提供面向事务的简单不可靠信息传送服务。</a:t>
            </a:r>
            <a:endParaRPr lang="en-US" altLang="zh-CN" dirty="0" smtClean="0"/>
          </a:p>
          <a:p>
            <a:pPr lvl="1">
              <a:lnSpc>
                <a:spcPct val="150000"/>
              </a:lnSpc>
            </a:pPr>
            <a:endParaRPr lang="en-US" altLang="zh-CN" dirty="0" smtClean="0"/>
          </a:p>
        </p:txBody>
      </p:sp>
      <p:graphicFrame>
        <p:nvGraphicFramePr>
          <p:cNvPr id="2" name="表格 1"/>
          <p:cNvGraphicFramePr>
            <a:graphicFrameLocks noGrp="1"/>
          </p:cNvGraphicFramePr>
          <p:nvPr>
            <p:extLst>
              <p:ext uri="{D42A27DB-BD31-4B8C-83A1-F6EECF244321}">
                <p14:modId xmlns:p14="http://schemas.microsoft.com/office/powerpoint/2010/main" val="341739"/>
              </p:ext>
            </p:extLst>
          </p:nvPr>
        </p:nvGraphicFramePr>
        <p:xfrm>
          <a:off x="1415480" y="2564904"/>
          <a:ext cx="9217023" cy="3600400"/>
        </p:xfrm>
        <a:graphic>
          <a:graphicData uri="http://schemas.openxmlformats.org/drawingml/2006/table">
            <a:tbl>
              <a:tblPr firstRow="1" bandRow="1">
                <a:tableStyleId>{22838BEF-8BB2-4498-84A7-C5851F593DF1}</a:tableStyleId>
              </a:tblPr>
              <a:tblGrid>
                <a:gridCol w="1803331">
                  <a:extLst>
                    <a:ext uri="{9D8B030D-6E8A-4147-A177-3AD203B41FA5}">
                      <a16:colId xmlns:a16="http://schemas.microsoft.com/office/drawing/2014/main" xmlns="" val="20000"/>
                    </a:ext>
                  </a:extLst>
                </a:gridCol>
                <a:gridCol w="3506477">
                  <a:extLst>
                    <a:ext uri="{9D8B030D-6E8A-4147-A177-3AD203B41FA5}">
                      <a16:colId xmlns:a16="http://schemas.microsoft.com/office/drawing/2014/main" xmlns="" val="20001"/>
                    </a:ext>
                  </a:extLst>
                </a:gridCol>
                <a:gridCol w="3907215">
                  <a:extLst>
                    <a:ext uri="{9D8B030D-6E8A-4147-A177-3AD203B41FA5}">
                      <a16:colId xmlns:a16="http://schemas.microsoft.com/office/drawing/2014/main" xmlns="" val="20002"/>
                    </a:ext>
                  </a:extLst>
                </a:gridCol>
              </a:tblGrid>
              <a:tr h="720080">
                <a:tc>
                  <a:txBody>
                    <a:bodyPr/>
                    <a:lstStyle/>
                    <a:p>
                      <a:pPr algn="ctr"/>
                      <a:r>
                        <a:rPr lang="zh-CN" altLang="en-US" sz="1800" dirty="0" smtClean="0"/>
                        <a:t>比较项</a:t>
                      </a:r>
                      <a:endParaRPr lang="zh-CN" altLang="en-US" sz="1800" dirty="0"/>
                    </a:p>
                  </a:txBody>
                  <a:tcPr anchor="ctr"/>
                </a:tc>
                <a:tc>
                  <a:txBody>
                    <a:bodyPr/>
                    <a:lstStyle/>
                    <a:p>
                      <a:pPr algn="ctr"/>
                      <a:r>
                        <a:rPr lang="en-US" altLang="zh-CN" sz="1800" dirty="0" smtClean="0"/>
                        <a:t>TCP</a:t>
                      </a:r>
                      <a:r>
                        <a:rPr lang="zh-CN" altLang="en-US" sz="1800" dirty="0" smtClean="0"/>
                        <a:t>协议</a:t>
                      </a:r>
                      <a:endParaRPr lang="zh-CN" altLang="en-US" sz="1800" dirty="0"/>
                    </a:p>
                  </a:txBody>
                  <a:tcPr anchor="ctr"/>
                </a:tc>
                <a:tc>
                  <a:txBody>
                    <a:bodyPr/>
                    <a:lstStyle/>
                    <a:p>
                      <a:pPr algn="ctr"/>
                      <a:r>
                        <a:rPr lang="en-US" altLang="zh-CN" sz="1800" dirty="0" smtClean="0"/>
                        <a:t>UDP</a:t>
                      </a:r>
                      <a:r>
                        <a:rPr lang="zh-CN" altLang="en-US" sz="1800" dirty="0" smtClean="0"/>
                        <a:t>协议</a:t>
                      </a:r>
                      <a:endParaRPr lang="zh-CN" altLang="en-US" sz="1800" dirty="0"/>
                    </a:p>
                  </a:txBody>
                  <a:tcPr anchor="ctr"/>
                </a:tc>
                <a:extLst>
                  <a:ext uri="{0D108BD9-81ED-4DB2-BD59-A6C34878D82A}">
                    <a16:rowId xmlns:a16="http://schemas.microsoft.com/office/drawing/2014/main" xmlns="" val="10000"/>
                  </a:ext>
                </a:extLst>
              </a:tr>
              <a:tr h="720080">
                <a:tc>
                  <a:txBody>
                    <a:bodyPr/>
                    <a:lstStyle/>
                    <a:p>
                      <a:pPr algn="ctr"/>
                      <a:r>
                        <a:rPr lang="zh-CN" altLang="en-US" sz="1800" b="1" dirty="0" smtClean="0"/>
                        <a:t>连接性</a:t>
                      </a:r>
                      <a:endParaRPr lang="zh-CN" altLang="en-US" sz="1800" b="1" dirty="0"/>
                    </a:p>
                  </a:txBody>
                  <a:tcPr anchor="ctr"/>
                </a:tc>
                <a:tc>
                  <a:txBody>
                    <a:bodyPr/>
                    <a:lstStyle/>
                    <a:p>
                      <a:pPr algn="ctr"/>
                      <a:r>
                        <a:rPr lang="zh-CN" altLang="en-US" sz="1800" dirty="0" smtClean="0"/>
                        <a:t>网络双方需要建立连接</a:t>
                      </a:r>
                      <a:endParaRPr lang="zh-CN" altLang="en-US" sz="1800" dirty="0"/>
                    </a:p>
                  </a:txBody>
                  <a:tcPr anchor="ctr"/>
                </a:tc>
                <a:tc>
                  <a:txBody>
                    <a:bodyPr/>
                    <a:lstStyle/>
                    <a:p>
                      <a:pPr algn="ctr"/>
                      <a:r>
                        <a:rPr lang="zh-CN" altLang="en-US" sz="1800" dirty="0" smtClean="0"/>
                        <a:t>不需要网络双方建立连接</a:t>
                      </a:r>
                      <a:endParaRPr lang="zh-CN" altLang="en-US" sz="1800" dirty="0"/>
                    </a:p>
                  </a:txBody>
                  <a:tcPr anchor="ctr"/>
                </a:tc>
                <a:extLst>
                  <a:ext uri="{0D108BD9-81ED-4DB2-BD59-A6C34878D82A}">
                    <a16:rowId xmlns:a16="http://schemas.microsoft.com/office/drawing/2014/main" xmlns="" val="10001"/>
                  </a:ext>
                </a:extLst>
              </a:tr>
              <a:tr h="720080">
                <a:tc>
                  <a:txBody>
                    <a:bodyPr/>
                    <a:lstStyle/>
                    <a:p>
                      <a:pPr algn="ctr"/>
                      <a:r>
                        <a:rPr lang="zh-CN" altLang="en-US" sz="1800" b="1" dirty="0" smtClean="0"/>
                        <a:t>安全性</a:t>
                      </a:r>
                      <a:endParaRPr lang="zh-CN" altLang="en-US" sz="1800" b="1" dirty="0"/>
                    </a:p>
                  </a:txBody>
                  <a:tcPr anchor="ctr"/>
                </a:tc>
                <a:tc>
                  <a:txBody>
                    <a:bodyPr/>
                    <a:lstStyle/>
                    <a:p>
                      <a:pPr algn="ctr"/>
                      <a:r>
                        <a:rPr lang="zh-CN" altLang="en-US" sz="1800" dirty="0" smtClean="0"/>
                        <a:t>完全可靠，确保数据可达</a:t>
                      </a:r>
                      <a:endParaRPr lang="zh-CN" altLang="en-US" sz="1800" dirty="0"/>
                    </a:p>
                  </a:txBody>
                  <a:tcPr anchor="ctr"/>
                </a:tc>
                <a:tc>
                  <a:txBody>
                    <a:bodyPr/>
                    <a:lstStyle/>
                    <a:p>
                      <a:pPr algn="ctr"/>
                      <a:r>
                        <a:rPr lang="zh-CN" altLang="en-US" sz="1800" dirty="0" smtClean="0"/>
                        <a:t>不可靠，数据可能传输失败</a:t>
                      </a:r>
                      <a:endParaRPr lang="zh-CN" altLang="en-US" sz="1800" dirty="0"/>
                    </a:p>
                  </a:txBody>
                  <a:tcPr anchor="ctr"/>
                </a:tc>
                <a:extLst>
                  <a:ext uri="{0D108BD9-81ED-4DB2-BD59-A6C34878D82A}">
                    <a16:rowId xmlns:a16="http://schemas.microsoft.com/office/drawing/2014/main" xmlns="" val="10002"/>
                  </a:ext>
                </a:extLst>
              </a:tr>
              <a:tr h="720080">
                <a:tc>
                  <a:txBody>
                    <a:bodyPr/>
                    <a:lstStyle/>
                    <a:p>
                      <a:pPr algn="ctr"/>
                      <a:r>
                        <a:rPr lang="zh-CN" altLang="en-US" sz="1800" b="1" dirty="0" smtClean="0"/>
                        <a:t>传输速度</a:t>
                      </a:r>
                      <a:endParaRPr lang="zh-CN" altLang="en-US" sz="1800" b="1" dirty="0"/>
                    </a:p>
                  </a:txBody>
                  <a:tcPr anchor="ctr"/>
                </a:tc>
                <a:tc>
                  <a:txBody>
                    <a:bodyPr/>
                    <a:lstStyle/>
                    <a:p>
                      <a:pPr algn="ctr"/>
                      <a:r>
                        <a:rPr lang="zh-CN" altLang="en-US" sz="1800" dirty="0" smtClean="0"/>
                        <a:t>无限制</a:t>
                      </a:r>
                      <a:endParaRPr lang="zh-CN" altLang="en-US" sz="1800" dirty="0"/>
                    </a:p>
                  </a:txBody>
                  <a:tcPr anchor="ctr"/>
                </a:tc>
                <a:tc>
                  <a:txBody>
                    <a:bodyPr/>
                    <a:lstStyle/>
                    <a:p>
                      <a:pPr algn="ctr"/>
                      <a:r>
                        <a:rPr lang="zh-CN" altLang="en-US" sz="1800" dirty="0" smtClean="0"/>
                        <a:t>数据包大小不越过</a:t>
                      </a:r>
                      <a:r>
                        <a:rPr lang="en-US" altLang="zh-CN" sz="1800" dirty="0" smtClean="0"/>
                        <a:t>64K</a:t>
                      </a:r>
                      <a:endParaRPr lang="zh-CN" altLang="en-US" sz="1800" dirty="0"/>
                    </a:p>
                  </a:txBody>
                  <a:tcPr anchor="ctr"/>
                </a:tc>
                <a:extLst>
                  <a:ext uri="{0D108BD9-81ED-4DB2-BD59-A6C34878D82A}">
                    <a16:rowId xmlns:a16="http://schemas.microsoft.com/office/drawing/2014/main" xmlns="" val="10003"/>
                  </a:ext>
                </a:extLst>
              </a:tr>
              <a:tr h="720080">
                <a:tc>
                  <a:txBody>
                    <a:bodyPr/>
                    <a:lstStyle/>
                    <a:p>
                      <a:pPr algn="ctr"/>
                      <a:r>
                        <a:rPr lang="zh-CN" altLang="en-US" sz="1800" b="1" dirty="0" smtClean="0"/>
                        <a:t>传输方式</a:t>
                      </a:r>
                      <a:endParaRPr lang="zh-CN" altLang="en-US" sz="1800" b="1" dirty="0"/>
                    </a:p>
                  </a:txBody>
                  <a:tcPr anchor="ctr"/>
                </a:tc>
                <a:tc>
                  <a:txBody>
                    <a:bodyPr/>
                    <a:lstStyle/>
                    <a:p>
                      <a:pPr algn="ctr"/>
                      <a:r>
                        <a:rPr lang="zh-CN" altLang="en-US" sz="1800" dirty="0" smtClean="0"/>
                        <a:t>在连接的虚拟线路上传输</a:t>
                      </a:r>
                      <a:endParaRPr lang="zh-CN" altLang="en-US" sz="1800" dirty="0"/>
                    </a:p>
                  </a:txBody>
                  <a:tcPr anchor="ctr"/>
                </a:tc>
                <a:tc>
                  <a:txBody>
                    <a:bodyPr/>
                    <a:lstStyle/>
                    <a:p>
                      <a:pPr algn="ctr"/>
                      <a:r>
                        <a:rPr lang="zh-CN" altLang="en-US" sz="1800" dirty="0" smtClean="0"/>
                        <a:t>在网络中传输</a:t>
                      </a:r>
                      <a:endParaRPr lang="zh-CN" altLang="en-US" sz="1800" dirty="0"/>
                    </a:p>
                  </a:txBody>
                  <a:tcPr anchor="ct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166801342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UDP</a:t>
            </a:r>
            <a:r>
              <a:rPr lang="zh-CN" altLang="en-US" smtClean="0"/>
              <a:t>网络编程核心类</a:t>
            </a:r>
            <a:endParaRPr lang="zh-CN" altLang="en-US" dirty="0" smtClean="0"/>
          </a:p>
        </p:txBody>
      </p:sp>
      <p:sp>
        <p:nvSpPr>
          <p:cNvPr id="8195" name="内容占位符 2"/>
          <p:cNvSpPr>
            <a:spLocks noGrp="1"/>
          </p:cNvSpPr>
          <p:nvPr>
            <p:ph idx="1"/>
          </p:nvPr>
        </p:nvSpPr>
        <p:spPr/>
        <p:txBody>
          <a:bodyPr/>
          <a:lstStyle/>
          <a:p>
            <a:pPr>
              <a:lnSpc>
                <a:spcPct val="150000"/>
              </a:lnSpc>
            </a:pPr>
            <a:r>
              <a:rPr lang="en-US" altLang="zh-CN" dirty="0" smtClean="0"/>
              <a:t>UDP</a:t>
            </a:r>
            <a:r>
              <a:rPr lang="zh-CN" altLang="en-US" dirty="0" smtClean="0"/>
              <a:t>传输协议通过数据包方式向服务器发送数据，那么在数据包中肯定需要包含服务器的</a:t>
            </a:r>
            <a:r>
              <a:rPr lang="en-US" altLang="zh-CN" dirty="0" smtClean="0"/>
              <a:t>IP</a:t>
            </a:r>
            <a:r>
              <a:rPr lang="zh-CN" altLang="en-US" dirty="0" smtClean="0"/>
              <a:t>信息、端口信息等内容。因此，</a:t>
            </a:r>
            <a:r>
              <a:rPr lang="en-US" altLang="zh-CN" dirty="0" smtClean="0"/>
              <a:t>UDP</a:t>
            </a:r>
            <a:r>
              <a:rPr lang="zh-CN" altLang="en-US" dirty="0" smtClean="0"/>
              <a:t>网络编程必须提供以下对象来完成不同的任务：</a:t>
            </a:r>
            <a:endParaRPr lang="en-US" altLang="zh-CN" dirty="0" smtClean="0"/>
          </a:p>
          <a:p>
            <a:pPr lvl="1">
              <a:lnSpc>
                <a:spcPct val="150000"/>
              </a:lnSpc>
            </a:pPr>
            <a:r>
              <a:rPr lang="zh-CN" altLang="en-US" dirty="0" smtClean="0"/>
              <a:t>网络两端接收消息或发送消息的对象（监听本机端口、发送消息、接收消息）。</a:t>
            </a:r>
            <a:endParaRPr lang="en-US" altLang="zh-CN" dirty="0" smtClean="0"/>
          </a:p>
          <a:p>
            <a:pPr lvl="1">
              <a:lnSpc>
                <a:spcPct val="150000"/>
              </a:lnSpc>
            </a:pPr>
            <a:r>
              <a:rPr lang="zh-CN" altLang="en-US" dirty="0" smtClean="0"/>
              <a:t>数据包对象（包含目的地</a:t>
            </a:r>
            <a:r>
              <a:rPr lang="en-US" altLang="zh-CN" dirty="0" smtClean="0"/>
              <a:t>IP</a:t>
            </a:r>
            <a:r>
              <a:rPr lang="zh-CN" altLang="en-US" dirty="0" smtClean="0"/>
              <a:t>和端口信息、数据报文信息）。</a:t>
            </a:r>
            <a:endParaRPr lang="en-US" altLang="zh-CN" dirty="0" smtClean="0"/>
          </a:p>
        </p:txBody>
      </p:sp>
    </p:spTree>
    <p:extLst>
      <p:ext uri="{BB962C8B-B14F-4D97-AF65-F5344CB8AC3E}">
        <p14:creationId xmlns:p14="http://schemas.microsoft.com/office/powerpoint/2010/main" val="40970782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UDP</a:t>
            </a:r>
            <a:r>
              <a:rPr lang="zh-CN" altLang="en-US" smtClean="0"/>
              <a:t>网络编程核心类</a:t>
            </a:r>
            <a:endParaRPr lang="zh-CN" altLang="en-US" dirty="0" smtClean="0"/>
          </a:p>
        </p:txBody>
      </p:sp>
      <p:sp>
        <p:nvSpPr>
          <p:cNvPr id="8195" name="内容占位符 2"/>
          <p:cNvSpPr>
            <a:spLocks noGrp="1"/>
          </p:cNvSpPr>
          <p:nvPr>
            <p:ph idx="1"/>
          </p:nvPr>
        </p:nvSpPr>
        <p:spPr/>
        <p:txBody>
          <a:bodyPr/>
          <a:lstStyle/>
          <a:p>
            <a:pPr>
              <a:lnSpc>
                <a:spcPct val="150000"/>
              </a:lnSpc>
            </a:pPr>
            <a:r>
              <a:rPr lang="en-US" altLang="zh-CN" dirty="0" err="1" smtClean="0"/>
              <a:t>DatagramSocket</a:t>
            </a:r>
            <a:r>
              <a:rPr lang="zh-CN" altLang="en-US" dirty="0" smtClean="0"/>
              <a:t>类：客户端</a:t>
            </a:r>
            <a:r>
              <a:rPr lang="en-US" altLang="zh-CN" dirty="0" smtClean="0"/>
              <a:t>/</a:t>
            </a:r>
            <a:r>
              <a:rPr lang="zh-CN" altLang="en-US" dirty="0" smtClean="0"/>
              <a:t>服务器端网络</a:t>
            </a:r>
            <a:r>
              <a:rPr lang="en-US" altLang="zh-CN" dirty="0" smtClean="0"/>
              <a:t>Socket</a:t>
            </a:r>
            <a:r>
              <a:rPr lang="zh-CN" altLang="en-US" dirty="0" smtClean="0"/>
              <a:t>端口对象。</a:t>
            </a:r>
            <a:endParaRPr lang="en-US" altLang="zh-CN" dirty="0" smtClean="0"/>
          </a:p>
          <a:p>
            <a:pPr lvl="1">
              <a:lnSpc>
                <a:spcPct val="150000"/>
              </a:lnSpc>
            </a:pPr>
            <a:r>
              <a:rPr lang="zh-CN" altLang="en-US" dirty="0" smtClean="0"/>
              <a:t>构造方法：</a:t>
            </a:r>
            <a:endParaRPr lang="en-US" altLang="zh-CN" dirty="0" smtClean="0"/>
          </a:p>
          <a:p>
            <a:pPr lvl="2">
              <a:lnSpc>
                <a:spcPct val="150000"/>
              </a:lnSpc>
            </a:pPr>
            <a:r>
              <a:rPr lang="en-US" altLang="zh-CN" dirty="0" err="1" smtClean="0"/>
              <a:t>DatagramSocket</a:t>
            </a:r>
            <a:r>
              <a:rPr lang="zh-CN" altLang="en-US" dirty="0" smtClean="0"/>
              <a:t>（）</a:t>
            </a:r>
            <a:r>
              <a:rPr lang="en-US" altLang="zh-CN" dirty="0" smtClean="0"/>
              <a:t>;   // </a:t>
            </a:r>
            <a:r>
              <a:rPr lang="zh-CN" altLang="en-US" dirty="0" smtClean="0"/>
              <a:t>创建一个空的</a:t>
            </a:r>
            <a:r>
              <a:rPr lang="en-US" altLang="zh-CN" dirty="0" smtClean="0"/>
              <a:t>Socket</a:t>
            </a:r>
            <a:r>
              <a:rPr lang="zh-CN" altLang="en-US" dirty="0" smtClean="0"/>
              <a:t>对象</a:t>
            </a:r>
            <a:endParaRPr lang="en-US" altLang="zh-CN" dirty="0" smtClean="0"/>
          </a:p>
          <a:p>
            <a:pPr lvl="2">
              <a:lnSpc>
                <a:spcPct val="150000"/>
              </a:lnSpc>
            </a:pPr>
            <a:r>
              <a:rPr lang="en-US" altLang="zh-CN" dirty="0" err="1" smtClean="0"/>
              <a:t>DatagramSocket</a:t>
            </a:r>
            <a:r>
              <a:rPr lang="zh-CN" altLang="en-US" dirty="0" smtClean="0"/>
              <a:t>（</a:t>
            </a:r>
            <a:r>
              <a:rPr lang="en-US" altLang="zh-CN" dirty="0" err="1" smtClean="0"/>
              <a:t>int</a:t>
            </a:r>
            <a:r>
              <a:rPr lang="en-US" altLang="zh-CN" dirty="0" smtClean="0"/>
              <a:t>  port</a:t>
            </a:r>
            <a:r>
              <a:rPr lang="zh-CN" altLang="en-US" dirty="0" smtClean="0"/>
              <a:t>）</a:t>
            </a:r>
            <a:r>
              <a:rPr lang="en-US" altLang="zh-CN" dirty="0" smtClean="0"/>
              <a:t>;  // </a:t>
            </a:r>
            <a:r>
              <a:rPr lang="zh-CN" altLang="en-US" dirty="0" smtClean="0"/>
              <a:t>创建指定监听端口的</a:t>
            </a:r>
            <a:r>
              <a:rPr lang="en-US" altLang="zh-CN" dirty="0" smtClean="0"/>
              <a:t>Socket</a:t>
            </a:r>
            <a:r>
              <a:rPr lang="zh-CN" altLang="en-US" dirty="0" smtClean="0"/>
              <a:t>对象</a:t>
            </a:r>
            <a:endParaRPr lang="en-US" altLang="zh-CN" dirty="0" smtClean="0"/>
          </a:p>
          <a:p>
            <a:pPr lvl="1">
              <a:lnSpc>
                <a:spcPct val="150000"/>
              </a:lnSpc>
            </a:pPr>
            <a:r>
              <a:rPr lang="zh-CN" altLang="en-US" dirty="0" smtClean="0"/>
              <a:t>常用方法：</a:t>
            </a:r>
            <a:endParaRPr lang="en-US" altLang="zh-CN" dirty="0" smtClean="0"/>
          </a:p>
          <a:p>
            <a:pPr lvl="2">
              <a:lnSpc>
                <a:spcPct val="150000"/>
              </a:lnSpc>
            </a:pPr>
            <a:r>
              <a:rPr lang="en-US" altLang="zh-CN" dirty="0" smtClean="0"/>
              <a:t>void  send</a:t>
            </a:r>
            <a:r>
              <a:rPr lang="zh-CN" altLang="en-US" dirty="0" smtClean="0"/>
              <a:t>（</a:t>
            </a:r>
            <a:r>
              <a:rPr lang="en-US" altLang="zh-CN" dirty="0" err="1" smtClean="0"/>
              <a:t>DatagramPacket</a:t>
            </a:r>
            <a:r>
              <a:rPr lang="en-US" altLang="zh-CN" dirty="0" smtClean="0"/>
              <a:t>  p</a:t>
            </a:r>
            <a:r>
              <a:rPr lang="zh-CN" altLang="en-US" dirty="0" smtClean="0"/>
              <a:t>）</a:t>
            </a:r>
            <a:r>
              <a:rPr lang="en-US" altLang="zh-CN" dirty="0" smtClean="0"/>
              <a:t>;  // </a:t>
            </a:r>
            <a:r>
              <a:rPr lang="zh-CN" altLang="en-US" dirty="0" smtClean="0"/>
              <a:t>发送数据报文</a:t>
            </a:r>
            <a:endParaRPr lang="en-US" altLang="zh-CN" dirty="0" smtClean="0"/>
          </a:p>
          <a:p>
            <a:pPr lvl="2">
              <a:lnSpc>
                <a:spcPct val="150000"/>
              </a:lnSpc>
            </a:pPr>
            <a:r>
              <a:rPr lang="en-US" altLang="zh-CN" dirty="0" smtClean="0"/>
              <a:t>void  receive</a:t>
            </a:r>
            <a:r>
              <a:rPr lang="zh-CN" altLang="en-US" dirty="0" smtClean="0"/>
              <a:t>（</a:t>
            </a:r>
            <a:r>
              <a:rPr lang="en-US" altLang="zh-CN" dirty="0" err="1" smtClean="0"/>
              <a:t>DatagramPacket</a:t>
            </a:r>
            <a:r>
              <a:rPr lang="en-US" altLang="zh-CN" dirty="0" smtClean="0"/>
              <a:t>  p</a:t>
            </a:r>
            <a:r>
              <a:rPr lang="zh-CN" altLang="en-US" dirty="0" smtClean="0"/>
              <a:t>）</a:t>
            </a:r>
            <a:r>
              <a:rPr lang="en-US" altLang="zh-CN" dirty="0" smtClean="0"/>
              <a:t>;  // </a:t>
            </a:r>
            <a:r>
              <a:rPr lang="zh-CN" altLang="en-US" dirty="0" smtClean="0"/>
              <a:t>接收数据报文</a:t>
            </a:r>
            <a:endParaRPr lang="en-US" altLang="zh-CN" dirty="0" smtClean="0"/>
          </a:p>
          <a:p>
            <a:pPr lvl="1">
              <a:lnSpc>
                <a:spcPct val="150000"/>
              </a:lnSpc>
            </a:pPr>
            <a:r>
              <a:rPr lang="zh-CN" altLang="en-US" dirty="0" smtClean="0"/>
              <a:t>具体查看：</a:t>
            </a:r>
            <a:r>
              <a:rPr lang="en-US" altLang="zh-CN" dirty="0" smtClean="0">
                <a:hlinkClick r:id="rId3"/>
              </a:rPr>
              <a:t>http://docs.oracle.com/javase/7/docs/api/java/net/DatagramSocket.html</a:t>
            </a:r>
            <a:endParaRPr lang="en-US" altLang="zh-CN" dirty="0" smtClean="0"/>
          </a:p>
        </p:txBody>
      </p:sp>
    </p:spTree>
    <p:extLst>
      <p:ext uri="{BB962C8B-B14F-4D97-AF65-F5344CB8AC3E}">
        <p14:creationId xmlns:p14="http://schemas.microsoft.com/office/powerpoint/2010/main" val="1286842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4" end="4"/>
                                            </p:txEl>
                                          </p:spTgt>
                                        </p:tgtEl>
                                        <p:attrNameLst>
                                          <p:attrName>style.visibility</p:attrName>
                                        </p:attrNameLst>
                                      </p:cBhvr>
                                      <p:to>
                                        <p:strVal val="visible"/>
                                      </p:to>
                                    </p:set>
                                    <p:animEffect transition="in" filter="fade">
                                      <p:cBhvr>
                                        <p:cTn id="7" dur="1000"/>
                                        <p:tgtEl>
                                          <p:spTgt spid="8195">
                                            <p:txEl>
                                              <p:pRg st="4" end="4"/>
                                            </p:txEl>
                                          </p:spTgt>
                                        </p:tgtEl>
                                      </p:cBhvr>
                                    </p:animEffect>
                                    <p:anim calcmode="lin" valueType="num">
                                      <p:cBhvr>
                                        <p:cTn id="8" dur="1000" fill="hold"/>
                                        <p:tgtEl>
                                          <p:spTgt spid="8195">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195">
                                            <p:txEl>
                                              <p:pRg st="5" end="5"/>
                                            </p:txEl>
                                          </p:spTgt>
                                        </p:tgtEl>
                                        <p:attrNameLst>
                                          <p:attrName>style.visibility</p:attrName>
                                        </p:attrNameLst>
                                      </p:cBhvr>
                                      <p:to>
                                        <p:strVal val="visible"/>
                                      </p:to>
                                    </p:set>
                                    <p:animEffect transition="in" filter="fade">
                                      <p:cBhvr>
                                        <p:cTn id="12" dur="1000"/>
                                        <p:tgtEl>
                                          <p:spTgt spid="8195">
                                            <p:txEl>
                                              <p:pRg st="5" end="5"/>
                                            </p:txEl>
                                          </p:spTgt>
                                        </p:tgtEl>
                                      </p:cBhvr>
                                    </p:animEffect>
                                    <p:anim calcmode="lin" valueType="num">
                                      <p:cBhvr>
                                        <p:cTn id="13" dur="1000" fill="hold"/>
                                        <p:tgtEl>
                                          <p:spTgt spid="8195">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8195">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195">
                                            <p:txEl>
                                              <p:pRg st="6" end="6"/>
                                            </p:txEl>
                                          </p:spTgt>
                                        </p:tgtEl>
                                        <p:attrNameLst>
                                          <p:attrName>style.visibility</p:attrName>
                                        </p:attrNameLst>
                                      </p:cBhvr>
                                      <p:to>
                                        <p:strVal val="visible"/>
                                      </p:to>
                                    </p:set>
                                    <p:animEffect transition="in" filter="fade">
                                      <p:cBhvr>
                                        <p:cTn id="17" dur="1000"/>
                                        <p:tgtEl>
                                          <p:spTgt spid="8195">
                                            <p:txEl>
                                              <p:pRg st="6" end="6"/>
                                            </p:txEl>
                                          </p:spTgt>
                                        </p:tgtEl>
                                      </p:cBhvr>
                                    </p:animEffect>
                                    <p:anim calcmode="lin" valueType="num">
                                      <p:cBhvr>
                                        <p:cTn id="18" dur="1000" fill="hold"/>
                                        <p:tgtEl>
                                          <p:spTgt spid="8195">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819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8195">
                                            <p:txEl>
                                              <p:pRg st="7" end="7"/>
                                            </p:txEl>
                                          </p:spTgt>
                                        </p:tgtEl>
                                        <p:attrNameLst>
                                          <p:attrName>style.visibility</p:attrName>
                                        </p:attrNameLst>
                                      </p:cBhvr>
                                      <p:to>
                                        <p:strVal val="visible"/>
                                      </p:to>
                                    </p:set>
                                    <p:animEffect transition="in" filter="fade">
                                      <p:cBhvr>
                                        <p:cTn id="24" dur="1000"/>
                                        <p:tgtEl>
                                          <p:spTgt spid="8195">
                                            <p:txEl>
                                              <p:pRg st="7" end="7"/>
                                            </p:txEl>
                                          </p:spTgt>
                                        </p:tgtEl>
                                      </p:cBhvr>
                                    </p:animEffect>
                                    <p:anim calcmode="lin" valueType="num">
                                      <p:cBhvr>
                                        <p:cTn id="25" dur="1000" fill="hold"/>
                                        <p:tgtEl>
                                          <p:spTgt spid="8195">
                                            <p:txEl>
                                              <p:pRg st="7" end="7"/>
                                            </p:txEl>
                                          </p:spTgt>
                                        </p:tgtEl>
                                        <p:attrNameLst>
                                          <p:attrName>ppt_x</p:attrName>
                                        </p:attrNameLst>
                                      </p:cBhvr>
                                      <p:tavLst>
                                        <p:tav tm="0">
                                          <p:val>
                                            <p:strVal val="#ppt_x"/>
                                          </p:val>
                                        </p:tav>
                                        <p:tav tm="100000">
                                          <p:val>
                                            <p:strVal val="#ppt_x"/>
                                          </p:val>
                                        </p:tav>
                                      </p:tavLst>
                                    </p:anim>
                                    <p:anim calcmode="lin" valueType="num">
                                      <p:cBhvr>
                                        <p:cTn id="26" dur="1000" fill="hold"/>
                                        <p:tgtEl>
                                          <p:spTgt spid="819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UDP</a:t>
            </a:r>
            <a:r>
              <a:rPr lang="zh-CN" altLang="en-US" smtClean="0"/>
              <a:t>网络编程核心类</a:t>
            </a:r>
            <a:endParaRPr lang="zh-CN" altLang="en-US" dirty="0" smtClean="0"/>
          </a:p>
        </p:txBody>
      </p:sp>
      <p:sp>
        <p:nvSpPr>
          <p:cNvPr id="8195" name="内容占位符 2"/>
          <p:cNvSpPr>
            <a:spLocks noGrp="1"/>
          </p:cNvSpPr>
          <p:nvPr>
            <p:ph idx="1"/>
          </p:nvPr>
        </p:nvSpPr>
        <p:spPr/>
        <p:txBody>
          <a:bodyPr/>
          <a:lstStyle/>
          <a:p>
            <a:pPr>
              <a:lnSpc>
                <a:spcPct val="150000"/>
              </a:lnSpc>
            </a:pPr>
            <a:r>
              <a:rPr lang="en-US" altLang="zh-CN" dirty="0" err="1" smtClean="0"/>
              <a:t>DatagramPacket</a:t>
            </a:r>
            <a:r>
              <a:rPr lang="zh-CN" altLang="en-US" dirty="0" smtClean="0"/>
              <a:t>类：数据报文对象。</a:t>
            </a:r>
            <a:endParaRPr lang="en-US" altLang="zh-CN" dirty="0" smtClean="0"/>
          </a:p>
          <a:p>
            <a:pPr lvl="1">
              <a:lnSpc>
                <a:spcPct val="150000"/>
              </a:lnSpc>
            </a:pPr>
            <a:r>
              <a:rPr lang="zh-CN" altLang="en-US" dirty="0" smtClean="0"/>
              <a:t>构造方法：</a:t>
            </a:r>
            <a:endParaRPr lang="en-US" altLang="zh-CN" dirty="0" smtClean="0"/>
          </a:p>
          <a:p>
            <a:pPr lvl="2">
              <a:lnSpc>
                <a:spcPct val="150000"/>
              </a:lnSpc>
            </a:pPr>
            <a:r>
              <a:rPr lang="en-US" altLang="zh-CN" dirty="0" err="1" smtClean="0"/>
              <a:t>DatagramPacket</a:t>
            </a:r>
            <a:r>
              <a:rPr lang="zh-CN" altLang="en-US" dirty="0" smtClean="0"/>
              <a:t>（</a:t>
            </a:r>
            <a:r>
              <a:rPr lang="en-US" altLang="zh-CN" dirty="0" smtClean="0"/>
              <a:t>byte[]  </a:t>
            </a:r>
            <a:r>
              <a:rPr lang="en-US" altLang="zh-CN" dirty="0" err="1" smtClean="0"/>
              <a:t>buf</a:t>
            </a:r>
            <a:r>
              <a:rPr lang="en-US" altLang="zh-CN" dirty="0" smtClean="0"/>
              <a:t>, </a:t>
            </a:r>
            <a:r>
              <a:rPr lang="en-US" altLang="zh-CN" dirty="0" err="1" smtClean="0"/>
              <a:t>int</a:t>
            </a:r>
            <a:r>
              <a:rPr lang="en-US" altLang="zh-CN" dirty="0" smtClean="0"/>
              <a:t> </a:t>
            </a:r>
            <a:r>
              <a:rPr lang="en-US" altLang="zh-CN" dirty="0" err="1" smtClean="0"/>
              <a:t>len</a:t>
            </a:r>
            <a:r>
              <a:rPr lang="zh-CN" altLang="en-US" dirty="0" smtClean="0"/>
              <a:t>）</a:t>
            </a:r>
            <a:r>
              <a:rPr lang="en-US" altLang="zh-CN" dirty="0" smtClean="0"/>
              <a:t>;  // </a:t>
            </a:r>
            <a:r>
              <a:rPr lang="zh-CN" altLang="en-US" dirty="0" smtClean="0"/>
              <a:t>用空数组创建对象，用来接收数据。</a:t>
            </a:r>
            <a:endParaRPr lang="en-US" altLang="zh-CN" dirty="0" smtClean="0"/>
          </a:p>
          <a:p>
            <a:pPr lvl="2">
              <a:lnSpc>
                <a:spcPct val="150000"/>
              </a:lnSpc>
            </a:pPr>
            <a:r>
              <a:rPr lang="en-US" altLang="zh-CN" dirty="0" err="1" smtClean="0"/>
              <a:t>DatagramPacket</a:t>
            </a:r>
            <a:r>
              <a:rPr lang="zh-CN" altLang="en-US" dirty="0" smtClean="0"/>
              <a:t>（</a:t>
            </a:r>
            <a:r>
              <a:rPr lang="en-US" altLang="zh-CN" dirty="0" smtClean="0"/>
              <a:t>byte[] </a:t>
            </a:r>
            <a:r>
              <a:rPr lang="en-US" altLang="zh-CN" dirty="0" err="1" smtClean="0"/>
              <a:t>buf</a:t>
            </a:r>
            <a:r>
              <a:rPr lang="en-US" altLang="zh-CN" dirty="0" smtClean="0"/>
              <a:t>, </a:t>
            </a:r>
            <a:r>
              <a:rPr lang="en-US" altLang="zh-CN" dirty="0" err="1" smtClean="0"/>
              <a:t>int</a:t>
            </a:r>
            <a:r>
              <a:rPr lang="en-US" altLang="zh-CN" dirty="0" smtClean="0"/>
              <a:t> offset, </a:t>
            </a:r>
            <a:r>
              <a:rPr lang="en-US" altLang="zh-CN" dirty="0" err="1" smtClean="0"/>
              <a:t>int</a:t>
            </a:r>
            <a:r>
              <a:rPr lang="en-US" altLang="zh-CN" dirty="0" smtClean="0"/>
              <a:t> </a:t>
            </a:r>
            <a:r>
              <a:rPr lang="en-US" altLang="zh-CN" dirty="0" err="1" smtClean="0"/>
              <a:t>len</a:t>
            </a:r>
            <a:r>
              <a:rPr lang="zh-CN" altLang="en-US" dirty="0" smtClean="0"/>
              <a:t>）</a:t>
            </a:r>
            <a:r>
              <a:rPr lang="en-US" altLang="zh-CN" dirty="0" smtClean="0"/>
              <a:t>;  // </a:t>
            </a:r>
            <a:r>
              <a:rPr lang="zh-CN" altLang="en-US" dirty="0" smtClean="0"/>
              <a:t>接收数据的特定部分。</a:t>
            </a:r>
            <a:endParaRPr lang="en-US" altLang="zh-CN" dirty="0" smtClean="0"/>
          </a:p>
          <a:p>
            <a:pPr lvl="2">
              <a:lnSpc>
                <a:spcPct val="150000"/>
              </a:lnSpc>
            </a:pPr>
            <a:r>
              <a:rPr lang="en-US" altLang="zh-CN" dirty="0" err="1" smtClean="0"/>
              <a:t>DatagramPacket</a:t>
            </a:r>
            <a:r>
              <a:rPr lang="zh-CN" altLang="en-US" dirty="0" smtClean="0"/>
              <a:t>（</a:t>
            </a:r>
            <a:r>
              <a:rPr lang="en-US" altLang="zh-CN" dirty="0" smtClean="0"/>
              <a:t>byte[] </a:t>
            </a:r>
            <a:r>
              <a:rPr lang="en-US" altLang="zh-CN" dirty="0" err="1" smtClean="0"/>
              <a:t>buf</a:t>
            </a:r>
            <a:r>
              <a:rPr lang="en-US" altLang="zh-CN" dirty="0" smtClean="0"/>
              <a:t>, </a:t>
            </a:r>
            <a:r>
              <a:rPr lang="en-US" altLang="zh-CN" dirty="0" err="1" smtClean="0"/>
              <a:t>int</a:t>
            </a:r>
            <a:r>
              <a:rPr lang="en-US" altLang="zh-CN" dirty="0" smtClean="0"/>
              <a:t> </a:t>
            </a:r>
            <a:r>
              <a:rPr lang="en-US" altLang="zh-CN" dirty="0" err="1" smtClean="0"/>
              <a:t>len</a:t>
            </a:r>
            <a:r>
              <a:rPr lang="en-US" altLang="zh-CN" dirty="0" smtClean="0"/>
              <a:t>, </a:t>
            </a:r>
            <a:r>
              <a:rPr lang="en-US" altLang="zh-CN" dirty="0" err="1" smtClean="0"/>
              <a:t>InetAddress</a:t>
            </a:r>
            <a:r>
              <a:rPr lang="en-US" altLang="zh-CN" dirty="0" smtClean="0"/>
              <a:t> </a:t>
            </a:r>
            <a:r>
              <a:rPr lang="en-US" altLang="zh-CN" dirty="0" err="1" smtClean="0"/>
              <a:t>addr</a:t>
            </a:r>
            <a:r>
              <a:rPr lang="en-US" altLang="zh-CN" dirty="0" smtClean="0"/>
              <a:t>, </a:t>
            </a:r>
            <a:r>
              <a:rPr lang="en-US" altLang="zh-CN" dirty="0" err="1" smtClean="0"/>
              <a:t>int</a:t>
            </a:r>
            <a:r>
              <a:rPr lang="en-US" altLang="zh-CN" dirty="0" smtClean="0"/>
              <a:t> port</a:t>
            </a:r>
            <a:r>
              <a:rPr lang="zh-CN" altLang="en-US" dirty="0" smtClean="0"/>
              <a:t>）</a:t>
            </a:r>
            <a:r>
              <a:rPr lang="en-US" altLang="zh-CN" dirty="0" smtClean="0"/>
              <a:t>;  // </a:t>
            </a:r>
            <a:r>
              <a:rPr lang="zh-CN" altLang="en-US" dirty="0" smtClean="0"/>
              <a:t>包含数据的数组创建对象，用来发送数据，同时指明数据目的地和目标端口号。</a:t>
            </a:r>
            <a:endParaRPr lang="en-US" altLang="zh-CN" dirty="0" smtClean="0"/>
          </a:p>
          <a:p>
            <a:pPr lvl="2">
              <a:lnSpc>
                <a:spcPct val="150000"/>
              </a:lnSpc>
            </a:pPr>
            <a:r>
              <a:rPr lang="en-US" altLang="zh-CN" dirty="0" err="1" smtClean="0"/>
              <a:t>DatagramPacket</a:t>
            </a:r>
            <a:r>
              <a:rPr lang="zh-CN" altLang="en-US" dirty="0" smtClean="0"/>
              <a:t>（</a:t>
            </a:r>
            <a:r>
              <a:rPr lang="en-US" altLang="zh-CN" dirty="0" smtClean="0"/>
              <a:t>byte[] </a:t>
            </a:r>
            <a:r>
              <a:rPr lang="en-US" altLang="zh-CN" dirty="0" err="1" smtClean="0"/>
              <a:t>buf</a:t>
            </a:r>
            <a:r>
              <a:rPr lang="en-US" altLang="zh-CN" dirty="0" smtClean="0"/>
              <a:t>, </a:t>
            </a:r>
            <a:r>
              <a:rPr lang="en-US" altLang="zh-CN" dirty="0" err="1" smtClean="0"/>
              <a:t>int</a:t>
            </a:r>
            <a:r>
              <a:rPr lang="en-US" altLang="zh-CN" dirty="0" smtClean="0"/>
              <a:t> offset, </a:t>
            </a:r>
            <a:r>
              <a:rPr lang="en-US" altLang="zh-CN" dirty="0" err="1" smtClean="0"/>
              <a:t>int</a:t>
            </a:r>
            <a:r>
              <a:rPr lang="en-US" altLang="zh-CN" dirty="0" smtClean="0"/>
              <a:t> </a:t>
            </a:r>
            <a:r>
              <a:rPr lang="en-US" altLang="zh-CN" dirty="0" err="1" smtClean="0"/>
              <a:t>len</a:t>
            </a:r>
            <a:r>
              <a:rPr lang="en-US" altLang="zh-CN" dirty="0" smtClean="0"/>
              <a:t>, </a:t>
            </a:r>
            <a:r>
              <a:rPr lang="en-US" altLang="zh-CN" dirty="0" err="1" smtClean="0"/>
              <a:t>InetAddress</a:t>
            </a:r>
            <a:r>
              <a:rPr lang="en-US" altLang="zh-CN" dirty="0" smtClean="0"/>
              <a:t> </a:t>
            </a:r>
            <a:r>
              <a:rPr lang="en-US" altLang="zh-CN" dirty="0" err="1" smtClean="0"/>
              <a:t>addr</a:t>
            </a:r>
            <a:r>
              <a:rPr lang="en-US" altLang="zh-CN" dirty="0" smtClean="0"/>
              <a:t>, </a:t>
            </a:r>
            <a:r>
              <a:rPr lang="en-US" altLang="zh-CN" dirty="0" err="1" smtClean="0"/>
              <a:t>int</a:t>
            </a:r>
            <a:r>
              <a:rPr lang="en-US" altLang="zh-CN" dirty="0" smtClean="0"/>
              <a:t> port</a:t>
            </a:r>
            <a:r>
              <a:rPr lang="zh-CN" altLang="en-US" dirty="0" smtClean="0"/>
              <a:t>）</a:t>
            </a:r>
            <a:r>
              <a:rPr lang="en-US" altLang="zh-CN" dirty="0" smtClean="0"/>
              <a:t>;  // </a:t>
            </a:r>
            <a:r>
              <a:rPr lang="zh-CN" altLang="en-US" dirty="0" smtClean="0"/>
              <a:t>发送数据的指定部分。</a:t>
            </a:r>
            <a:endParaRPr lang="en-US" altLang="zh-CN" dirty="0" smtClean="0"/>
          </a:p>
          <a:p>
            <a:pPr lvl="1">
              <a:lnSpc>
                <a:spcPct val="150000"/>
              </a:lnSpc>
            </a:pPr>
            <a:r>
              <a:rPr lang="en-US" altLang="zh-CN" dirty="0" smtClean="0">
                <a:hlinkClick r:id="rId3"/>
              </a:rPr>
              <a:t>http://docs.oracle.com/javase/7/docs/api/java/net/DatagramPacket.html</a:t>
            </a:r>
            <a:endParaRPr lang="en-US" altLang="zh-CN" dirty="0" smtClean="0"/>
          </a:p>
        </p:txBody>
      </p:sp>
    </p:spTree>
    <p:extLst>
      <p:ext uri="{BB962C8B-B14F-4D97-AF65-F5344CB8AC3E}">
        <p14:creationId xmlns:p14="http://schemas.microsoft.com/office/powerpoint/2010/main" val="685347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6" end="6"/>
                                            </p:txEl>
                                          </p:spTgt>
                                        </p:tgtEl>
                                        <p:attrNameLst>
                                          <p:attrName>style.visibility</p:attrName>
                                        </p:attrNameLst>
                                      </p:cBhvr>
                                      <p:to>
                                        <p:strVal val="visible"/>
                                      </p:to>
                                    </p:set>
                                    <p:animEffect transition="in" filter="fade">
                                      <p:cBhvr>
                                        <p:cTn id="7" dur="1000"/>
                                        <p:tgtEl>
                                          <p:spTgt spid="8195">
                                            <p:txEl>
                                              <p:pRg st="6" end="6"/>
                                            </p:txEl>
                                          </p:spTgt>
                                        </p:tgtEl>
                                      </p:cBhvr>
                                    </p:animEffect>
                                    <p:anim calcmode="lin" valueType="num">
                                      <p:cBhvr>
                                        <p:cTn id="8" dur="1000" fill="hold"/>
                                        <p:tgtEl>
                                          <p:spTgt spid="8195">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UDP</a:t>
            </a:r>
            <a:r>
              <a:rPr lang="zh-CN" altLang="en-US" smtClean="0"/>
              <a:t>网络编程实例</a:t>
            </a:r>
            <a:endParaRPr lang="zh-CN" altLang="en-US" dirty="0" smtClean="0"/>
          </a:p>
        </p:txBody>
      </p:sp>
      <p:sp>
        <p:nvSpPr>
          <p:cNvPr id="8195" name="内容占位符 2"/>
          <p:cNvSpPr>
            <a:spLocks noGrp="1"/>
          </p:cNvSpPr>
          <p:nvPr>
            <p:ph idx="1"/>
          </p:nvPr>
        </p:nvSpPr>
        <p:spPr/>
        <p:txBody>
          <a:bodyPr/>
          <a:lstStyle/>
          <a:p>
            <a:pPr>
              <a:lnSpc>
                <a:spcPct val="150000"/>
              </a:lnSpc>
            </a:pPr>
            <a:r>
              <a:rPr lang="zh-CN" altLang="en-US" dirty="0" smtClean="0"/>
              <a:t>客户端程序：</a:t>
            </a:r>
            <a:endParaRPr lang="en-US" altLang="zh-CN" dirty="0" smtClean="0"/>
          </a:p>
          <a:p>
            <a:pPr lvl="1">
              <a:lnSpc>
                <a:spcPct val="150000"/>
              </a:lnSpc>
            </a:pPr>
            <a:r>
              <a:rPr lang="zh-CN" altLang="en-US" dirty="0" smtClean="0"/>
              <a:t>基本工作流程：</a:t>
            </a:r>
            <a:endParaRPr lang="en-US" altLang="zh-CN" dirty="0" smtClean="0"/>
          </a:p>
          <a:p>
            <a:pPr lvl="2">
              <a:lnSpc>
                <a:spcPct val="150000"/>
              </a:lnSpc>
            </a:pPr>
            <a:r>
              <a:rPr lang="zh-CN" altLang="en-US" dirty="0" smtClean="0"/>
              <a:t>创建</a:t>
            </a:r>
            <a:r>
              <a:rPr lang="en-US" altLang="zh-CN" dirty="0" err="1" smtClean="0"/>
              <a:t>DatagramSocket</a:t>
            </a:r>
            <a:r>
              <a:rPr lang="zh-CN" altLang="en-US" dirty="0" smtClean="0"/>
              <a:t>对象</a:t>
            </a:r>
            <a:endParaRPr lang="en-US" altLang="zh-CN" dirty="0" smtClean="0"/>
          </a:p>
          <a:p>
            <a:pPr lvl="2">
              <a:lnSpc>
                <a:spcPct val="150000"/>
              </a:lnSpc>
            </a:pPr>
            <a:r>
              <a:rPr lang="zh-CN" altLang="en-US" dirty="0" smtClean="0"/>
              <a:t>封装请求数据，创建</a:t>
            </a:r>
            <a:r>
              <a:rPr lang="en-US" altLang="zh-CN" dirty="0" err="1" smtClean="0"/>
              <a:t>DatagramPacket</a:t>
            </a:r>
            <a:r>
              <a:rPr lang="zh-CN" altLang="en-US" dirty="0" smtClean="0"/>
              <a:t>对象</a:t>
            </a:r>
            <a:endParaRPr lang="en-US" altLang="zh-CN" dirty="0" smtClean="0"/>
          </a:p>
          <a:p>
            <a:pPr lvl="2">
              <a:lnSpc>
                <a:spcPct val="150000"/>
              </a:lnSpc>
            </a:pPr>
            <a:r>
              <a:rPr lang="zh-CN" altLang="en-US" dirty="0" smtClean="0"/>
              <a:t>发送请求</a:t>
            </a:r>
            <a:endParaRPr lang="en-US" altLang="zh-CN" dirty="0" smtClean="0"/>
          </a:p>
          <a:p>
            <a:pPr lvl="1">
              <a:lnSpc>
                <a:spcPct val="150000"/>
              </a:lnSpc>
            </a:pPr>
            <a:r>
              <a:rPr lang="zh-CN" altLang="en-US" dirty="0" smtClean="0"/>
              <a:t>实例程序：</a:t>
            </a:r>
            <a:endParaRPr lang="en-US" altLang="zh-CN" dirty="0" smtClean="0"/>
          </a:p>
        </p:txBody>
      </p:sp>
    </p:spTree>
    <p:extLst>
      <p:ext uri="{BB962C8B-B14F-4D97-AF65-F5344CB8AC3E}">
        <p14:creationId xmlns:p14="http://schemas.microsoft.com/office/powerpoint/2010/main" val="130981988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UDP</a:t>
            </a:r>
            <a:r>
              <a:rPr lang="zh-CN" altLang="en-US" smtClean="0"/>
              <a:t>网络编程实例</a:t>
            </a:r>
            <a:endParaRPr lang="zh-CN" altLang="en-US" dirty="0" smtClean="0"/>
          </a:p>
        </p:txBody>
      </p:sp>
      <p:sp>
        <p:nvSpPr>
          <p:cNvPr id="8195" name="内容占位符 2"/>
          <p:cNvSpPr>
            <a:spLocks noGrp="1"/>
          </p:cNvSpPr>
          <p:nvPr>
            <p:ph idx="1"/>
          </p:nvPr>
        </p:nvSpPr>
        <p:spPr/>
        <p:txBody>
          <a:bodyPr/>
          <a:lstStyle/>
          <a:p>
            <a:pPr>
              <a:lnSpc>
                <a:spcPct val="150000"/>
              </a:lnSpc>
            </a:pPr>
            <a:r>
              <a:rPr lang="zh-CN" altLang="en-US" dirty="0" smtClean="0"/>
              <a:t>客户端程序：</a:t>
            </a:r>
            <a:endParaRPr lang="en-US" altLang="zh-CN" dirty="0" smtClean="0"/>
          </a:p>
          <a:p>
            <a:pPr lvl="1">
              <a:lnSpc>
                <a:spcPct val="150000"/>
              </a:lnSpc>
            </a:pPr>
            <a:r>
              <a:rPr lang="zh-CN" altLang="en-US" dirty="0" smtClean="0"/>
              <a:t>实例程序：</a:t>
            </a:r>
            <a:endParaRPr lang="en-US" altLang="zh-CN" dirty="0" smtClean="0"/>
          </a:p>
        </p:txBody>
      </p:sp>
      <p:sp>
        <p:nvSpPr>
          <p:cNvPr id="4" name="Rectangle 4"/>
          <p:cNvSpPr>
            <a:spLocks noChangeArrowheads="1"/>
          </p:cNvSpPr>
          <p:nvPr/>
        </p:nvSpPr>
        <p:spPr bwMode="auto">
          <a:xfrm>
            <a:off x="1127448" y="2316011"/>
            <a:ext cx="9734872" cy="3993309"/>
          </a:xfrm>
          <a:prstGeom prst="rect">
            <a:avLst/>
          </a:prstGeom>
          <a:solidFill>
            <a:srgbClr val="FFCC99"/>
          </a:solidFill>
          <a:ln>
            <a:solidFill>
              <a:schemeClr val="bg1"/>
            </a:solidFill>
            <a:miter lim="800000"/>
            <a:headEnd/>
            <a:tailEnd/>
          </a:ln>
        </p:spPr>
        <p:txBody>
          <a:bodyPr wrap="none"/>
          <a:lstStyle/>
          <a:p>
            <a:pPr eaLnBrk="0" hangingPunct="0">
              <a:spcBef>
                <a:spcPct val="20000"/>
              </a:spcBef>
            </a:pP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创建</a:t>
            </a:r>
            <a:r>
              <a:rPr lang="en-US" altLang="zh-CN" kern="0" dirty="0" err="1">
                <a:solidFill>
                  <a:schemeClr val="tx1"/>
                </a:solidFill>
                <a:latin typeface="微软雅黑" pitchFamily="34" charset="-122"/>
                <a:ea typeface="宋体" pitchFamily="2" charset="-122"/>
              </a:rPr>
              <a:t>DatagramSocket</a:t>
            </a:r>
            <a:r>
              <a:rPr lang="zh-CN" altLang="en-US" kern="0" dirty="0">
                <a:solidFill>
                  <a:schemeClr val="tx1"/>
                </a:solidFill>
                <a:latin typeface="微软雅黑" pitchFamily="34" charset="-122"/>
                <a:ea typeface="宋体" pitchFamily="2" charset="-122"/>
              </a:rPr>
              <a:t>对象</a:t>
            </a:r>
          </a:p>
          <a:p>
            <a:pPr eaLnBrk="0" hangingPunct="0">
              <a:spcBef>
                <a:spcPct val="20000"/>
              </a:spcBef>
            </a:pPr>
            <a:r>
              <a:rPr lang="en-US" altLang="zh-CN" kern="0" dirty="0" err="1">
                <a:solidFill>
                  <a:schemeClr val="tx1"/>
                </a:solidFill>
                <a:latin typeface="微软雅黑" pitchFamily="34" charset="-122"/>
                <a:ea typeface="宋体" pitchFamily="2" charset="-122"/>
              </a:rPr>
              <a:t>DatagramSocket</a:t>
            </a:r>
            <a:r>
              <a:rPr lang="en-US" altLang="zh-CN" kern="0" dirty="0">
                <a:solidFill>
                  <a:schemeClr val="tx1"/>
                </a:solidFill>
                <a:latin typeface="微软雅黑" pitchFamily="34" charset="-122"/>
                <a:ea typeface="宋体" pitchFamily="2" charset="-122"/>
              </a:rPr>
              <a:t> client = new </a:t>
            </a:r>
            <a:r>
              <a:rPr lang="en-US" altLang="zh-CN" kern="0" dirty="0" err="1">
                <a:solidFill>
                  <a:schemeClr val="tx1"/>
                </a:solidFill>
                <a:latin typeface="微软雅黑" pitchFamily="34" charset="-122"/>
                <a:ea typeface="宋体" pitchFamily="2" charset="-122"/>
              </a:rPr>
              <a:t>DatagramSocket</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准备请求数据</a:t>
            </a:r>
          </a:p>
          <a:p>
            <a:pPr eaLnBrk="0" hangingPunct="0">
              <a:spcBef>
                <a:spcPct val="20000"/>
              </a:spcBef>
            </a:pPr>
            <a:r>
              <a:rPr lang="en-US" altLang="zh-CN" kern="0" dirty="0">
                <a:solidFill>
                  <a:schemeClr val="tx1"/>
                </a:solidFill>
                <a:latin typeface="微软雅黑" pitchFamily="34" charset="-122"/>
                <a:ea typeface="宋体" pitchFamily="2" charset="-122"/>
              </a:rPr>
              <a:t>byte[] </a:t>
            </a:r>
            <a:r>
              <a:rPr lang="en-US" altLang="zh-CN" kern="0" dirty="0" err="1">
                <a:solidFill>
                  <a:schemeClr val="tx1"/>
                </a:solidFill>
                <a:latin typeface="微软雅黑" pitchFamily="34" charset="-122"/>
                <a:ea typeface="宋体" pitchFamily="2" charset="-122"/>
              </a:rPr>
              <a:t>buf</a:t>
            </a:r>
            <a:r>
              <a:rPr lang="en-US" altLang="zh-CN" kern="0" dirty="0">
                <a:solidFill>
                  <a:schemeClr val="tx1"/>
                </a:solidFill>
                <a:latin typeface="微软雅黑" pitchFamily="34" charset="-122"/>
                <a:ea typeface="宋体" pitchFamily="2" charset="-122"/>
              </a:rPr>
              <a:t> = “</a:t>
            </a:r>
            <a:r>
              <a:rPr lang="zh-CN" altLang="en-US" kern="0" dirty="0">
                <a:solidFill>
                  <a:schemeClr val="tx1"/>
                </a:solidFill>
                <a:latin typeface="微软雅黑" pitchFamily="34" charset="-122"/>
                <a:ea typeface="宋体" pitchFamily="2" charset="-122"/>
              </a:rPr>
              <a:t>客户端请求数据</a:t>
            </a:r>
            <a:r>
              <a:rPr lang="en-US" altLang="zh-CN" kern="0" dirty="0">
                <a:solidFill>
                  <a:schemeClr val="tx1"/>
                </a:solidFill>
                <a:latin typeface="微软雅黑" pitchFamily="34" charset="-122"/>
                <a:ea typeface="宋体" pitchFamily="2" charset="-122"/>
              </a:rPr>
              <a:t>".</a:t>
            </a:r>
            <a:r>
              <a:rPr lang="en-US" altLang="zh-CN" kern="0" dirty="0" err="1">
                <a:solidFill>
                  <a:schemeClr val="tx1"/>
                </a:solidFill>
                <a:latin typeface="微软雅黑" pitchFamily="34" charset="-122"/>
                <a:ea typeface="宋体" pitchFamily="2" charset="-122"/>
              </a:rPr>
              <a:t>getBytes</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err="1">
                <a:solidFill>
                  <a:schemeClr val="tx1"/>
                </a:solidFill>
                <a:latin typeface="微软雅黑" pitchFamily="34" charset="-122"/>
                <a:ea typeface="宋体" pitchFamily="2" charset="-122"/>
              </a:rPr>
              <a:t>InetAddress</a:t>
            </a:r>
            <a:r>
              <a:rPr lang="en-US" altLang="zh-CN" kern="0" dirty="0">
                <a:solidFill>
                  <a:schemeClr val="tx1"/>
                </a:solidFill>
                <a:latin typeface="微软雅黑" pitchFamily="34" charset="-122"/>
                <a:ea typeface="宋体" pitchFamily="2" charset="-122"/>
              </a:rPr>
              <a:t> address = </a:t>
            </a:r>
            <a:r>
              <a:rPr lang="en-US" altLang="zh-CN" kern="0" dirty="0" err="1">
                <a:solidFill>
                  <a:schemeClr val="tx1"/>
                </a:solidFill>
                <a:latin typeface="微软雅黑" pitchFamily="34" charset="-122"/>
                <a:ea typeface="宋体" pitchFamily="2" charset="-122"/>
              </a:rPr>
              <a:t>InetAddress.getLocalHost</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创建</a:t>
            </a:r>
            <a:r>
              <a:rPr lang="en-US" altLang="zh-CN" kern="0" dirty="0" err="1">
                <a:solidFill>
                  <a:schemeClr val="tx1"/>
                </a:solidFill>
                <a:latin typeface="微软雅黑" pitchFamily="34" charset="-122"/>
                <a:ea typeface="宋体" pitchFamily="2" charset="-122"/>
              </a:rPr>
              <a:t>DatagramPacket</a:t>
            </a:r>
            <a:r>
              <a:rPr lang="zh-CN" altLang="en-US" kern="0" dirty="0">
                <a:solidFill>
                  <a:schemeClr val="tx1"/>
                </a:solidFill>
                <a:latin typeface="微软雅黑" pitchFamily="34" charset="-122"/>
                <a:ea typeface="宋体" pitchFamily="2" charset="-122"/>
              </a:rPr>
              <a:t>对象</a:t>
            </a:r>
          </a:p>
          <a:p>
            <a:pPr eaLnBrk="0" hangingPunct="0">
              <a:spcBef>
                <a:spcPct val="20000"/>
              </a:spcBef>
            </a:pPr>
            <a:r>
              <a:rPr lang="en-US" altLang="zh-CN" kern="0" dirty="0" err="1">
                <a:solidFill>
                  <a:schemeClr val="tx1"/>
                </a:solidFill>
                <a:latin typeface="微软雅黑" pitchFamily="34" charset="-122"/>
                <a:ea typeface="宋体" pitchFamily="2" charset="-122"/>
              </a:rPr>
              <a:t>DatagramPacket</a:t>
            </a:r>
            <a:r>
              <a:rPr lang="en-US" altLang="zh-CN" kern="0" dirty="0">
                <a:solidFill>
                  <a:schemeClr val="tx1"/>
                </a:solidFill>
                <a:latin typeface="微软雅黑" pitchFamily="34" charset="-122"/>
                <a:ea typeface="宋体" pitchFamily="2" charset="-122"/>
              </a:rPr>
              <a:t> request = </a:t>
            </a:r>
          </a:p>
          <a:p>
            <a:pPr eaLnBrk="0" hangingPunct="0">
              <a:spcBef>
                <a:spcPct val="20000"/>
              </a:spcBef>
            </a:pPr>
            <a:r>
              <a:rPr lang="en-US" altLang="zh-CN" kern="0" dirty="0">
                <a:solidFill>
                  <a:schemeClr val="tx1"/>
                </a:solidFill>
                <a:latin typeface="微软雅黑" pitchFamily="34" charset="-122"/>
                <a:ea typeface="宋体" pitchFamily="2" charset="-122"/>
              </a:rPr>
              <a:t>	new </a:t>
            </a:r>
            <a:r>
              <a:rPr lang="en-US" altLang="zh-CN" kern="0" dirty="0" err="1">
                <a:solidFill>
                  <a:schemeClr val="tx1"/>
                </a:solidFill>
                <a:latin typeface="微软雅黑" pitchFamily="34" charset="-122"/>
                <a:ea typeface="宋体" pitchFamily="2" charset="-122"/>
              </a:rPr>
              <a:t>DatagramPacket</a:t>
            </a:r>
            <a:r>
              <a:rPr lang="en-US" altLang="zh-CN" kern="0" dirty="0">
                <a:solidFill>
                  <a:schemeClr val="tx1"/>
                </a:solidFill>
                <a:latin typeface="微软雅黑" pitchFamily="34" charset="-122"/>
                <a:ea typeface="宋体" pitchFamily="2" charset="-122"/>
              </a:rPr>
              <a:t>(</a:t>
            </a:r>
            <a:r>
              <a:rPr lang="en-US" altLang="zh-CN" kern="0" dirty="0" err="1">
                <a:solidFill>
                  <a:schemeClr val="tx1"/>
                </a:solidFill>
                <a:latin typeface="微软雅黑" pitchFamily="34" charset="-122"/>
                <a:ea typeface="宋体" pitchFamily="2" charset="-122"/>
              </a:rPr>
              <a:t>buf</a:t>
            </a:r>
            <a:r>
              <a:rPr lang="en-US" altLang="zh-CN" kern="0" dirty="0">
                <a:solidFill>
                  <a:schemeClr val="tx1"/>
                </a:solidFill>
                <a:latin typeface="微软雅黑" pitchFamily="34" charset="-122"/>
                <a:ea typeface="宋体" pitchFamily="2" charset="-122"/>
              </a:rPr>
              <a:t>, </a:t>
            </a:r>
            <a:r>
              <a:rPr lang="en-US" altLang="zh-CN" kern="0" dirty="0" err="1">
                <a:solidFill>
                  <a:schemeClr val="tx1"/>
                </a:solidFill>
                <a:latin typeface="微软雅黑" pitchFamily="34" charset="-122"/>
                <a:ea typeface="宋体" pitchFamily="2" charset="-122"/>
              </a:rPr>
              <a:t>buf.length</a:t>
            </a:r>
            <a:r>
              <a:rPr lang="en-US" altLang="zh-CN" kern="0" dirty="0">
                <a:solidFill>
                  <a:schemeClr val="tx1"/>
                </a:solidFill>
                <a:latin typeface="微软雅黑" pitchFamily="34" charset="-122"/>
                <a:ea typeface="宋体" pitchFamily="2" charset="-122"/>
              </a:rPr>
              <a:t>, address , 8888);</a:t>
            </a:r>
          </a:p>
          <a:p>
            <a:pPr eaLnBrk="0" hangingPunct="0">
              <a:spcBef>
                <a:spcPct val="20000"/>
              </a:spcBef>
            </a:pP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发送请求</a:t>
            </a:r>
          </a:p>
          <a:p>
            <a:pPr eaLnBrk="0" hangingPunct="0">
              <a:spcBef>
                <a:spcPct val="20000"/>
              </a:spcBef>
            </a:pPr>
            <a:r>
              <a:rPr lang="en-US" altLang="zh-CN" kern="0" dirty="0" err="1">
                <a:solidFill>
                  <a:schemeClr val="tx1"/>
                </a:solidFill>
                <a:latin typeface="微软雅黑" pitchFamily="34" charset="-122"/>
                <a:ea typeface="宋体" pitchFamily="2" charset="-122"/>
              </a:rPr>
              <a:t>client.send</a:t>
            </a:r>
            <a:r>
              <a:rPr lang="en-US" altLang="zh-CN" kern="0" dirty="0">
                <a:solidFill>
                  <a:schemeClr val="tx1"/>
                </a:solidFill>
                <a:latin typeface="微软雅黑" pitchFamily="34" charset="-122"/>
                <a:ea typeface="宋体" pitchFamily="2" charset="-122"/>
              </a:rPr>
              <a:t>(request);</a:t>
            </a:r>
          </a:p>
        </p:txBody>
      </p:sp>
    </p:spTree>
    <p:extLst>
      <p:ext uri="{BB962C8B-B14F-4D97-AF65-F5344CB8AC3E}">
        <p14:creationId xmlns:p14="http://schemas.microsoft.com/office/powerpoint/2010/main" val="3485158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UDP</a:t>
            </a:r>
            <a:r>
              <a:rPr lang="zh-CN" altLang="en-US" smtClean="0"/>
              <a:t>网络编程实例</a:t>
            </a:r>
            <a:endParaRPr lang="zh-CN" altLang="en-US" dirty="0" smtClean="0"/>
          </a:p>
        </p:txBody>
      </p:sp>
      <p:sp>
        <p:nvSpPr>
          <p:cNvPr id="8195" name="内容占位符 2"/>
          <p:cNvSpPr>
            <a:spLocks noGrp="1"/>
          </p:cNvSpPr>
          <p:nvPr>
            <p:ph idx="1"/>
          </p:nvPr>
        </p:nvSpPr>
        <p:spPr/>
        <p:txBody>
          <a:bodyPr/>
          <a:lstStyle/>
          <a:p>
            <a:r>
              <a:rPr lang="zh-CN" altLang="en-US" dirty="0" smtClean="0"/>
              <a:t>服务器程序：</a:t>
            </a:r>
            <a:endParaRPr lang="en-US" altLang="zh-CN" dirty="0" smtClean="0"/>
          </a:p>
          <a:p>
            <a:pPr lvl="1"/>
            <a:r>
              <a:rPr lang="zh-CN" altLang="en-US" dirty="0" smtClean="0"/>
              <a:t>基本工作流程：</a:t>
            </a:r>
            <a:endParaRPr lang="en-US" altLang="zh-CN" dirty="0" smtClean="0"/>
          </a:p>
          <a:p>
            <a:pPr lvl="2"/>
            <a:r>
              <a:rPr lang="zh-CN" altLang="en-US" dirty="0" smtClean="0"/>
              <a:t>创建</a:t>
            </a:r>
            <a:r>
              <a:rPr lang="en-US" altLang="zh-CN" dirty="0" err="1" smtClean="0"/>
              <a:t>DatagramSocket</a:t>
            </a:r>
            <a:r>
              <a:rPr lang="zh-CN" altLang="en-US" dirty="0" smtClean="0"/>
              <a:t>对象，监听特定端口</a:t>
            </a:r>
            <a:endParaRPr lang="en-US" altLang="zh-CN" dirty="0" smtClean="0"/>
          </a:p>
          <a:p>
            <a:pPr lvl="2"/>
            <a:r>
              <a:rPr lang="zh-CN" altLang="en-US" dirty="0" smtClean="0"/>
              <a:t>创建</a:t>
            </a:r>
            <a:r>
              <a:rPr lang="en-US" altLang="zh-CN" dirty="0" err="1" smtClean="0"/>
              <a:t>DatagramPacket</a:t>
            </a:r>
            <a:r>
              <a:rPr lang="zh-CN" altLang="en-US" dirty="0" smtClean="0"/>
              <a:t>对象（空缓冲区）</a:t>
            </a:r>
            <a:endParaRPr lang="en-US" altLang="zh-CN" dirty="0" smtClean="0"/>
          </a:p>
          <a:p>
            <a:pPr lvl="2"/>
            <a:r>
              <a:rPr lang="zh-CN" altLang="en-US" dirty="0" smtClean="0"/>
              <a:t>接收客户端请求</a:t>
            </a:r>
            <a:endParaRPr lang="en-US" altLang="zh-CN" dirty="0" smtClean="0"/>
          </a:p>
          <a:p>
            <a:pPr lvl="2"/>
            <a:r>
              <a:rPr lang="zh-CN" altLang="en-US" dirty="0" smtClean="0"/>
              <a:t>封装服务器响应数据，创建</a:t>
            </a:r>
            <a:r>
              <a:rPr lang="en-US" altLang="zh-CN" dirty="0" err="1" smtClean="0"/>
              <a:t>DatagramPacket</a:t>
            </a:r>
            <a:r>
              <a:rPr lang="zh-CN" altLang="en-US" dirty="0" smtClean="0"/>
              <a:t>对象</a:t>
            </a:r>
            <a:endParaRPr lang="en-US" altLang="zh-CN" dirty="0" smtClean="0"/>
          </a:p>
          <a:p>
            <a:pPr lvl="2"/>
            <a:r>
              <a:rPr lang="zh-CN" altLang="en-US" dirty="0" smtClean="0"/>
              <a:t>发送服务器响应给指定客户端</a:t>
            </a:r>
            <a:endParaRPr lang="en-US" altLang="zh-CN" dirty="0" smtClean="0"/>
          </a:p>
          <a:p>
            <a:pPr lvl="1"/>
            <a:r>
              <a:rPr lang="zh-CN" altLang="en-US" dirty="0" smtClean="0"/>
              <a:t>实例程序：</a:t>
            </a:r>
            <a:endParaRPr lang="en-US" altLang="zh-CN" dirty="0" smtClean="0"/>
          </a:p>
        </p:txBody>
      </p:sp>
    </p:spTree>
    <p:extLst>
      <p:ext uri="{BB962C8B-B14F-4D97-AF65-F5344CB8AC3E}">
        <p14:creationId xmlns:p14="http://schemas.microsoft.com/office/powerpoint/2010/main" val="6710581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网络基础：</a:t>
            </a:r>
            <a:r>
              <a:rPr lang="en-US" altLang="zh-CN" smtClean="0"/>
              <a:t>IP</a:t>
            </a:r>
            <a:r>
              <a:rPr lang="zh-CN" altLang="en-US" smtClean="0"/>
              <a:t>地址和域名</a:t>
            </a:r>
            <a:endParaRPr lang="zh-CN" altLang="en-US" dirty="0" smtClean="0"/>
          </a:p>
        </p:txBody>
      </p:sp>
      <p:sp>
        <p:nvSpPr>
          <p:cNvPr id="8195" name="内容占位符 2"/>
          <p:cNvSpPr>
            <a:spLocks noGrp="1"/>
          </p:cNvSpPr>
          <p:nvPr>
            <p:ph idx="1"/>
          </p:nvPr>
        </p:nvSpPr>
        <p:spPr/>
        <p:txBody>
          <a:bodyPr/>
          <a:lstStyle/>
          <a:p>
            <a:pPr>
              <a:lnSpc>
                <a:spcPct val="150000"/>
              </a:lnSpc>
            </a:pPr>
            <a:r>
              <a:rPr lang="zh-CN" altLang="en-US" dirty="0" smtClean="0"/>
              <a:t>为了准确地定位网络上的目标主机，网络中的每个设备都会有一个唯一的数字标识，即网络设备的</a:t>
            </a:r>
            <a:r>
              <a:rPr lang="en-US" altLang="zh-CN" dirty="0" smtClean="0"/>
              <a:t>IP</a:t>
            </a:r>
            <a:r>
              <a:rPr lang="zh-CN" altLang="en-US" dirty="0" smtClean="0"/>
              <a:t>地址。</a:t>
            </a:r>
            <a:endParaRPr lang="en-US" altLang="zh-CN" dirty="0" smtClean="0"/>
          </a:p>
          <a:p>
            <a:pPr lvl="1">
              <a:lnSpc>
                <a:spcPct val="150000"/>
              </a:lnSpc>
            </a:pPr>
            <a:r>
              <a:rPr lang="zh-CN" altLang="en-US" dirty="0" smtClean="0"/>
              <a:t>通过</a:t>
            </a:r>
            <a:r>
              <a:rPr lang="en-US" altLang="zh-CN" dirty="0" smtClean="0"/>
              <a:t>IP</a:t>
            </a:r>
            <a:r>
              <a:rPr lang="zh-CN" altLang="en-US" dirty="0" smtClean="0"/>
              <a:t>地址，可以精确地匹配目标主机，是网络中资源共享、数据传输的依据。</a:t>
            </a:r>
            <a:endParaRPr lang="en-US" altLang="zh-CN" dirty="0" smtClean="0"/>
          </a:p>
          <a:p>
            <a:pPr lvl="1">
              <a:lnSpc>
                <a:spcPct val="150000"/>
              </a:lnSpc>
            </a:pPr>
            <a:r>
              <a:rPr lang="zh-CN" altLang="en-US" dirty="0" smtClean="0"/>
              <a:t>例如：欲查找当前局域网内打印机，可以通过其</a:t>
            </a:r>
            <a:r>
              <a:rPr lang="en-US" altLang="zh-CN" dirty="0" smtClean="0"/>
              <a:t>IP</a:t>
            </a:r>
            <a:r>
              <a:rPr lang="zh-CN" altLang="en-US" dirty="0" smtClean="0"/>
              <a:t>地址</a:t>
            </a:r>
            <a:r>
              <a:rPr lang="en-US" altLang="zh-CN" dirty="0" smtClean="0"/>
              <a:t>10.7.10.200</a:t>
            </a:r>
            <a:r>
              <a:rPr lang="zh-CN" altLang="en-US" dirty="0" smtClean="0"/>
              <a:t>精确匹配。</a:t>
            </a:r>
            <a:endParaRPr lang="en-US" altLang="zh-CN" dirty="0" smtClean="0"/>
          </a:p>
          <a:p>
            <a:pPr>
              <a:lnSpc>
                <a:spcPct val="150000"/>
              </a:lnSpc>
            </a:pPr>
            <a:r>
              <a:rPr lang="zh-CN" altLang="en-US" dirty="0" smtClean="0"/>
              <a:t>由于</a:t>
            </a:r>
            <a:r>
              <a:rPr lang="en-US" altLang="zh-CN" dirty="0" smtClean="0"/>
              <a:t>IP</a:t>
            </a:r>
            <a:r>
              <a:rPr lang="zh-CN" altLang="en-US" dirty="0" smtClean="0"/>
              <a:t>地址不易记忆，引入网络域名来确认</a:t>
            </a:r>
            <a:r>
              <a:rPr lang="en-US" altLang="zh-CN" dirty="0" smtClean="0"/>
              <a:t>IP</a:t>
            </a:r>
            <a:r>
              <a:rPr lang="zh-CN" altLang="en-US" dirty="0" smtClean="0"/>
              <a:t>地址。</a:t>
            </a:r>
            <a:endParaRPr lang="en-US" altLang="zh-CN" dirty="0" smtClean="0"/>
          </a:p>
          <a:p>
            <a:pPr lvl="1">
              <a:lnSpc>
                <a:spcPct val="150000"/>
              </a:lnSpc>
            </a:pPr>
            <a:r>
              <a:rPr lang="zh-CN" altLang="en-US" dirty="0" smtClean="0"/>
              <a:t>例如：域名</a:t>
            </a:r>
            <a:r>
              <a:rPr lang="en-US" altLang="zh-CN" dirty="0" smtClean="0"/>
              <a:t>www.baidu.com</a:t>
            </a:r>
            <a:r>
              <a:rPr lang="zh-CN" altLang="en-US" dirty="0" smtClean="0"/>
              <a:t>相对于</a:t>
            </a:r>
            <a:r>
              <a:rPr lang="en-US" altLang="zh-CN" dirty="0" smtClean="0"/>
              <a:t>119.75.218.77</a:t>
            </a:r>
            <a:r>
              <a:rPr lang="zh-CN" altLang="en-US" dirty="0" smtClean="0"/>
              <a:t>来说，更容易记忆。</a:t>
            </a:r>
            <a:endParaRPr lang="zh-CN" altLang="en-US" dirty="0"/>
          </a:p>
        </p:txBody>
      </p:sp>
    </p:spTree>
    <p:extLst>
      <p:ext uri="{BB962C8B-B14F-4D97-AF65-F5344CB8AC3E}">
        <p14:creationId xmlns:p14="http://schemas.microsoft.com/office/powerpoint/2010/main" val="1325027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fade">
                                      <p:cBhvr>
                                        <p:cTn id="7" dur="1000"/>
                                        <p:tgtEl>
                                          <p:spTgt spid="8195">
                                            <p:txEl>
                                              <p:pRg st="1" end="1"/>
                                            </p:txEl>
                                          </p:spTgt>
                                        </p:tgtEl>
                                      </p:cBhvr>
                                    </p:animEffect>
                                    <p:anim calcmode="lin" valueType="num">
                                      <p:cBhvr>
                                        <p:cTn id="8"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195">
                                            <p:txEl>
                                              <p:pRg st="2" end="2"/>
                                            </p:txEl>
                                          </p:spTgt>
                                        </p:tgtEl>
                                        <p:attrNameLst>
                                          <p:attrName>style.visibility</p:attrName>
                                        </p:attrNameLst>
                                      </p:cBhvr>
                                      <p:to>
                                        <p:strVal val="visible"/>
                                      </p:to>
                                    </p:set>
                                    <p:animEffect transition="in" filter="fade">
                                      <p:cBhvr>
                                        <p:cTn id="12" dur="1000"/>
                                        <p:tgtEl>
                                          <p:spTgt spid="8195">
                                            <p:txEl>
                                              <p:pRg st="2" end="2"/>
                                            </p:txEl>
                                          </p:spTgt>
                                        </p:tgtEl>
                                      </p:cBhvr>
                                    </p:animEffect>
                                    <p:anim calcmode="lin" valueType="num">
                                      <p:cBhvr>
                                        <p:cTn id="13"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819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animEffect transition="in" filter="fade">
                                      <p:cBhvr>
                                        <p:cTn id="19" dur="1000"/>
                                        <p:tgtEl>
                                          <p:spTgt spid="8195">
                                            <p:txEl>
                                              <p:pRg st="3" end="3"/>
                                            </p:txEl>
                                          </p:spTgt>
                                        </p:tgtEl>
                                      </p:cBhvr>
                                    </p:animEffect>
                                    <p:anim calcmode="lin" valueType="num">
                                      <p:cBhvr>
                                        <p:cTn id="20" dur="1000" fill="hold"/>
                                        <p:tgtEl>
                                          <p:spTgt spid="8195">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8195">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8195">
                                            <p:txEl>
                                              <p:pRg st="4" end="4"/>
                                            </p:txEl>
                                          </p:spTgt>
                                        </p:tgtEl>
                                        <p:attrNameLst>
                                          <p:attrName>style.visibility</p:attrName>
                                        </p:attrNameLst>
                                      </p:cBhvr>
                                      <p:to>
                                        <p:strVal val="visible"/>
                                      </p:to>
                                    </p:set>
                                    <p:animEffect transition="in" filter="fade">
                                      <p:cBhvr>
                                        <p:cTn id="24" dur="1000"/>
                                        <p:tgtEl>
                                          <p:spTgt spid="8195">
                                            <p:txEl>
                                              <p:pRg st="4" end="4"/>
                                            </p:txEl>
                                          </p:spTgt>
                                        </p:tgtEl>
                                      </p:cBhvr>
                                    </p:animEffect>
                                    <p:anim calcmode="lin" valueType="num">
                                      <p:cBhvr>
                                        <p:cTn id="25" dur="1000" fill="hold"/>
                                        <p:tgtEl>
                                          <p:spTgt spid="8195">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819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UDP</a:t>
            </a:r>
            <a:r>
              <a:rPr lang="zh-CN" altLang="en-US" smtClean="0"/>
              <a:t>网络编程实例</a:t>
            </a:r>
            <a:endParaRPr lang="zh-CN" altLang="en-US" dirty="0" smtClean="0"/>
          </a:p>
        </p:txBody>
      </p:sp>
      <p:sp>
        <p:nvSpPr>
          <p:cNvPr id="8195" name="内容占位符 2"/>
          <p:cNvSpPr>
            <a:spLocks noGrp="1"/>
          </p:cNvSpPr>
          <p:nvPr>
            <p:ph idx="1"/>
          </p:nvPr>
        </p:nvSpPr>
        <p:spPr/>
        <p:txBody>
          <a:bodyPr/>
          <a:lstStyle/>
          <a:p>
            <a:r>
              <a:rPr lang="zh-CN" altLang="en-US" smtClean="0"/>
              <a:t>服务器程序：</a:t>
            </a:r>
            <a:endParaRPr lang="en-US" altLang="zh-CN" smtClean="0"/>
          </a:p>
          <a:p>
            <a:pPr lvl="1"/>
            <a:r>
              <a:rPr lang="zh-CN" altLang="en-US" smtClean="0"/>
              <a:t>实例程序：</a:t>
            </a:r>
            <a:endParaRPr lang="en-US" altLang="zh-CN" dirty="0" smtClean="0"/>
          </a:p>
        </p:txBody>
      </p:sp>
      <p:sp>
        <p:nvSpPr>
          <p:cNvPr id="4" name="Rectangle 4"/>
          <p:cNvSpPr>
            <a:spLocks noChangeArrowheads="1"/>
          </p:cNvSpPr>
          <p:nvPr/>
        </p:nvSpPr>
        <p:spPr bwMode="auto">
          <a:xfrm>
            <a:off x="2553816" y="980728"/>
            <a:ext cx="9518848" cy="5760640"/>
          </a:xfrm>
          <a:prstGeom prst="rect">
            <a:avLst/>
          </a:prstGeom>
          <a:solidFill>
            <a:srgbClr val="FFCC99"/>
          </a:solidFill>
          <a:ln>
            <a:solidFill>
              <a:schemeClr val="bg1"/>
            </a:solidFill>
            <a:miter lim="800000"/>
            <a:headEnd/>
            <a:tailEnd/>
          </a:ln>
        </p:spPr>
        <p:txBody>
          <a:bodyPr wrap="none"/>
          <a:lstStyle/>
          <a:p>
            <a:pPr eaLnBrk="0" hangingPunct="0">
              <a:spcBef>
                <a:spcPct val="20000"/>
              </a:spcBef>
            </a:pPr>
            <a:r>
              <a:rPr lang="en-US" altLang="zh-CN" sz="1800" kern="0" dirty="0">
                <a:solidFill>
                  <a:schemeClr val="tx1"/>
                </a:solidFill>
                <a:latin typeface="微软雅黑" pitchFamily="34" charset="-122"/>
                <a:ea typeface="宋体" pitchFamily="2" charset="-122"/>
              </a:rPr>
              <a:t>// </a:t>
            </a:r>
            <a:r>
              <a:rPr lang="zh-CN" altLang="en-US" sz="1800" kern="0" dirty="0">
                <a:solidFill>
                  <a:schemeClr val="tx1"/>
                </a:solidFill>
                <a:latin typeface="微软雅黑" pitchFamily="34" charset="-122"/>
                <a:ea typeface="宋体" pitchFamily="2" charset="-122"/>
              </a:rPr>
              <a:t>创建</a:t>
            </a:r>
            <a:r>
              <a:rPr lang="en-US" altLang="zh-CN" sz="1800" kern="0" dirty="0" err="1">
                <a:solidFill>
                  <a:schemeClr val="tx1"/>
                </a:solidFill>
                <a:latin typeface="微软雅黑" pitchFamily="34" charset="-122"/>
                <a:ea typeface="宋体" pitchFamily="2" charset="-122"/>
              </a:rPr>
              <a:t>DatagramSocket</a:t>
            </a:r>
            <a:r>
              <a:rPr lang="zh-CN" altLang="en-US" sz="1800" kern="0" dirty="0">
                <a:solidFill>
                  <a:schemeClr val="tx1"/>
                </a:solidFill>
                <a:latin typeface="微软雅黑" pitchFamily="34" charset="-122"/>
                <a:ea typeface="宋体" pitchFamily="2" charset="-122"/>
              </a:rPr>
              <a:t>对象，监听特定端口</a:t>
            </a:r>
          </a:p>
          <a:p>
            <a:pPr eaLnBrk="0" hangingPunct="0">
              <a:spcBef>
                <a:spcPct val="20000"/>
              </a:spcBef>
            </a:pPr>
            <a:r>
              <a:rPr lang="en-US" altLang="zh-CN" sz="1800" kern="0" dirty="0" err="1">
                <a:solidFill>
                  <a:schemeClr val="tx1"/>
                </a:solidFill>
                <a:latin typeface="微软雅黑" pitchFamily="34" charset="-122"/>
                <a:ea typeface="宋体" pitchFamily="2" charset="-122"/>
              </a:rPr>
              <a:t>DatagramSocket</a:t>
            </a:r>
            <a:r>
              <a:rPr lang="en-US" altLang="zh-CN" sz="1800" kern="0" dirty="0">
                <a:solidFill>
                  <a:schemeClr val="tx1"/>
                </a:solidFill>
                <a:latin typeface="微软雅黑" pitchFamily="34" charset="-122"/>
                <a:ea typeface="宋体" pitchFamily="2" charset="-122"/>
              </a:rPr>
              <a:t> server = new </a:t>
            </a:r>
            <a:r>
              <a:rPr lang="en-US" altLang="zh-CN" sz="1800" kern="0" dirty="0" err="1">
                <a:solidFill>
                  <a:schemeClr val="tx1"/>
                </a:solidFill>
                <a:latin typeface="微软雅黑" pitchFamily="34" charset="-122"/>
                <a:ea typeface="宋体" pitchFamily="2" charset="-122"/>
              </a:rPr>
              <a:t>DatagramSocket</a:t>
            </a:r>
            <a:r>
              <a:rPr lang="en-US" altLang="zh-CN" sz="1800" kern="0" dirty="0">
                <a:solidFill>
                  <a:schemeClr val="tx1"/>
                </a:solidFill>
                <a:latin typeface="微软雅黑" pitchFamily="34" charset="-122"/>
                <a:ea typeface="宋体" pitchFamily="2" charset="-122"/>
              </a:rPr>
              <a:t>(8888);</a:t>
            </a:r>
          </a:p>
          <a:p>
            <a:pPr eaLnBrk="0" hangingPunct="0">
              <a:spcBef>
                <a:spcPct val="20000"/>
              </a:spcBef>
            </a:pPr>
            <a:r>
              <a:rPr lang="en-US" altLang="zh-CN" sz="1800" kern="0" dirty="0">
                <a:solidFill>
                  <a:schemeClr val="tx1"/>
                </a:solidFill>
                <a:latin typeface="微软雅黑" pitchFamily="34" charset="-122"/>
                <a:ea typeface="宋体" pitchFamily="2" charset="-122"/>
              </a:rPr>
              <a:t>// </a:t>
            </a:r>
            <a:r>
              <a:rPr lang="zh-CN" altLang="en-US" sz="1800" kern="0" dirty="0">
                <a:solidFill>
                  <a:schemeClr val="tx1"/>
                </a:solidFill>
                <a:latin typeface="微软雅黑" pitchFamily="34" charset="-122"/>
                <a:ea typeface="宋体" pitchFamily="2" charset="-122"/>
              </a:rPr>
              <a:t>准备空缓冲区</a:t>
            </a:r>
          </a:p>
          <a:p>
            <a:pPr eaLnBrk="0" hangingPunct="0">
              <a:spcBef>
                <a:spcPct val="20000"/>
              </a:spcBef>
            </a:pPr>
            <a:r>
              <a:rPr lang="en-US" altLang="zh-CN" sz="1800" kern="0" dirty="0">
                <a:solidFill>
                  <a:schemeClr val="tx1"/>
                </a:solidFill>
                <a:latin typeface="微软雅黑" pitchFamily="34" charset="-122"/>
                <a:ea typeface="宋体" pitchFamily="2" charset="-122"/>
              </a:rPr>
              <a:t>byte[] </a:t>
            </a:r>
            <a:r>
              <a:rPr lang="en-US" altLang="zh-CN" sz="1800" kern="0" dirty="0" err="1">
                <a:solidFill>
                  <a:schemeClr val="tx1"/>
                </a:solidFill>
                <a:latin typeface="微软雅黑" pitchFamily="34" charset="-122"/>
                <a:ea typeface="宋体" pitchFamily="2" charset="-122"/>
              </a:rPr>
              <a:t>buf</a:t>
            </a:r>
            <a:r>
              <a:rPr lang="en-US" altLang="zh-CN" sz="1800" kern="0" dirty="0">
                <a:solidFill>
                  <a:schemeClr val="tx1"/>
                </a:solidFill>
                <a:latin typeface="微软雅黑" pitchFamily="34" charset="-122"/>
                <a:ea typeface="宋体" pitchFamily="2" charset="-122"/>
              </a:rPr>
              <a:t> = new byte[1024];</a:t>
            </a:r>
          </a:p>
          <a:p>
            <a:pPr eaLnBrk="0" hangingPunct="0">
              <a:spcBef>
                <a:spcPct val="20000"/>
              </a:spcBef>
            </a:pPr>
            <a:r>
              <a:rPr lang="en-US" altLang="zh-CN" sz="1800" kern="0" dirty="0">
                <a:solidFill>
                  <a:schemeClr val="tx1"/>
                </a:solidFill>
                <a:latin typeface="微软雅黑" pitchFamily="34" charset="-122"/>
                <a:ea typeface="宋体" pitchFamily="2" charset="-122"/>
              </a:rPr>
              <a:t>// </a:t>
            </a:r>
            <a:r>
              <a:rPr lang="zh-CN" altLang="en-US" sz="1800" kern="0" dirty="0">
                <a:solidFill>
                  <a:schemeClr val="tx1"/>
                </a:solidFill>
                <a:latin typeface="微软雅黑" pitchFamily="34" charset="-122"/>
                <a:ea typeface="宋体" pitchFamily="2" charset="-122"/>
              </a:rPr>
              <a:t>循环等待客户端请求</a:t>
            </a:r>
          </a:p>
          <a:p>
            <a:pPr eaLnBrk="0" hangingPunct="0">
              <a:spcBef>
                <a:spcPct val="20000"/>
              </a:spcBef>
            </a:pPr>
            <a:r>
              <a:rPr lang="en-US" altLang="zh-CN" sz="1800" kern="0" dirty="0">
                <a:solidFill>
                  <a:schemeClr val="tx1"/>
                </a:solidFill>
                <a:latin typeface="微软雅黑" pitchFamily="34" charset="-122"/>
                <a:ea typeface="宋体" pitchFamily="2" charset="-122"/>
              </a:rPr>
              <a:t>while (true) {</a:t>
            </a:r>
          </a:p>
          <a:p>
            <a:pPr eaLnBrk="0" hangingPunct="0">
              <a:spcBef>
                <a:spcPct val="20000"/>
              </a:spcBef>
            </a:pPr>
            <a:r>
              <a:rPr lang="en-US" altLang="zh-CN" sz="1800" kern="0" dirty="0">
                <a:solidFill>
                  <a:schemeClr val="tx1"/>
                </a:solidFill>
                <a:latin typeface="微软雅黑" pitchFamily="34" charset="-122"/>
                <a:ea typeface="宋体" pitchFamily="2" charset="-122"/>
              </a:rPr>
              <a:t>	// </a:t>
            </a:r>
            <a:r>
              <a:rPr lang="zh-CN" altLang="en-US" sz="1800" kern="0" dirty="0">
                <a:solidFill>
                  <a:schemeClr val="tx1"/>
                </a:solidFill>
                <a:latin typeface="微软雅黑" pitchFamily="34" charset="-122"/>
                <a:ea typeface="宋体" pitchFamily="2" charset="-122"/>
              </a:rPr>
              <a:t>创建</a:t>
            </a:r>
            <a:r>
              <a:rPr lang="en-US" altLang="zh-CN" sz="1800" kern="0" dirty="0" err="1">
                <a:solidFill>
                  <a:schemeClr val="tx1"/>
                </a:solidFill>
                <a:latin typeface="微软雅黑" pitchFamily="34" charset="-122"/>
                <a:ea typeface="宋体" pitchFamily="2" charset="-122"/>
              </a:rPr>
              <a:t>DatagramPacket</a:t>
            </a:r>
            <a:r>
              <a:rPr lang="zh-CN" altLang="en-US" sz="1800" kern="0" dirty="0">
                <a:solidFill>
                  <a:schemeClr val="tx1"/>
                </a:solidFill>
                <a:latin typeface="微软雅黑" pitchFamily="34" charset="-122"/>
                <a:ea typeface="宋体" pitchFamily="2" charset="-122"/>
              </a:rPr>
              <a:t>对象</a:t>
            </a:r>
          </a:p>
          <a:p>
            <a:pPr eaLnBrk="0" hangingPunct="0">
              <a:spcBef>
                <a:spcPct val="20000"/>
              </a:spcBef>
            </a:pPr>
            <a:r>
              <a:rPr lang="en-US" altLang="zh-CN" sz="1800" kern="0" dirty="0">
                <a:solidFill>
                  <a:schemeClr val="tx1"/>
                </a:solidFill>
                <a:latin typeface="微软雅黑" pitchFamily="34" charset="-122"/>
                <a:ea typeface="宋体" pitchFamily="2" charset="-122"/>
              </a:rPr>
              <a:t>	</a:t>
            </a:r>
            <a:r>
              <a:rPr lang="en-US" altLang="zh-CN" sz="1800" kern="0" dirty="0" err="1">
                <a:solidFill>
                  <a:schemeClr val="tx1"/>
                </a:solidFill>
                <a:latin typeface="微软雅黑" pitchFamily="34" charset="-122"/>
                <a:ea typeface="宋体" pitchFamily="2" charset="-122"/>
              </a:rPr>
              <a:t>DatagramPacket</a:t>
            </a:r>
            <a:r>
              <a:rPr lang="en-US" altLang="zh-CN" sz="1800" kern="0" dirty="0">
                <a:solidFill>
                  <a:schemeClr val="tx1"/>
                </a:solidFill>
                <a:latin typeface="微软雅黑" pitchFamily="34" charset="-122"/>
                <a:ea typeface="宋体" pitchFamily="2" charset="-122"/>
              </a:rPr>
              <a:t> request = new </a:t>
            </a:r>
            <a:r>
              <a:rPr lang="en-US" altLang="zh-CN" sz="1800" kern="0" dirty="0" err="1">
                <a:solidFill>
                  <a:schemeClr val="tx1"/>
                </a:solidFill>
                <a:latin typeface="微软雅黑" pitchFamily="34" charset="-122"/>
                <a:ea typeface="宋体" pitchFamily="2" charset="-122"/>
              </a:rPr>
              <a:t>DatagramPacket</a:t>
            </a:r>
            <a:r>
              <a:rPr lang="en-US" altLang="zh-CN" sz="1800" kern="0" dirty="0">
                <a:solidFill>
                  <a:schemeClr val="tx1"/>
                </a:solidFill>
                <a:latin typeface="微软雅黑" pitchFamily="34" charset="-122"/>
                <a:ea typeface="宋体" pitchFamily="2" charset="-122"/>
              </a:rPr>
              <a:t>(</a:t>
            </a:r>
            <a:r>
              <a:rPr lang="en-US" altLang="zh-CN" sz="1800" kern="0" dirty="0" err="1">
                <a:solidFill>
                  <a:schemeClr val="tx1"/>
                </a:solidFill>
                <a:latin typeface="微软雅黑" pitchFamily="34" charset="-122"/>
                <a:ea typeface="宋体" pitchFamily="2" charset="-122"/>
              </a:rPr>
              <a:t>buf</a:t>
            </a:r>
            <a:r>
              <a:rPr lang="en-US" altLang="zh-CN" sz="1800" kern="0" dirty="0">
                <a:solidFill>
                  <a:schemeClr val="tx1"/>
                </a:solidFill>
                <a:latin typeface="微软雅黑" pitchFamily="34" charset="-122"/>
                <a:ea typeface="宋体" pitchFamily="2" charset="-122"/>
              </a:rPr>
              <a:t>, </a:t>
            </a:r>
            <a:r>
              <a:rPr lang="en-US" altLang="zh-CN" sz="1800" kern="0" dirty="0" err="1">
                <a:solidFill>
                  <a:schemeClr val="tx1"/>
                </a:solidFill>
                <a:latin typeface="微软雅黑" pitchFamily="34" charset="-122"/>
                <a:ea typeface="宋体" pitchFamily="2" charset="-122"/>
              </a:rPr>
              <a:t>buf.length</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a:solidFill>
                  <a:schemeClr val="tx1"/>
                </a:solidFill>
                <a:latin typeface="微软雅黑" pitchFamily="34" charset="-122"/>
                <a:ea typeface="宋体" pitchFamily="2" charset="-122"/>
              </a:rPr>
              <a:t>	// </a:t>
            </a:r>
            <a:r>
              <a:rPr lang="zh-CN" altLang="en-US" sz="1800" kern="0" dirty="0">
                <a:solidFill>
                  <a:schemeClr val="tx1"/>
                </a:solidFill>
                <a:latin typeface="微软雅黑" pitchFamily="34" charset="-122"/>
                <a:ea typeface="宋体" pitchFamily="2" charset="-122"/>
              </a:rPr>
              <a:t>接收客户端请求</a:t>
            </a:r>
          </a:p>
          <a:p>
            <a:pPr eaLnBrk="0" hangingPunct="0">
              <a:spcBef>
                <a:spcPct val="20000"/>
              </a:spcBef>
            </a:pPr>
            <a:r>
              <a:rPr lang="en-US" altLang="zh-CN" sz="1800" kern="0" dirty="0">
                <a:solidFill>
                  <a:schemeClr val="tx1"/>
                </a:solidFill>
                <a:latin typeface="微软雅黑" pitchFamily="34" charset="-122"/>
                <a:ea typeface="宋体" pitchFamily="2" charset="-122"/>
              </a:rPr>
              <a:t>	</a:t>
            </a:r>
            <a:r>
              <a:rPr lang="en-US" altLang="zh-CN" sz="1800" kern="0" dirty="0" err="1">
                <a:solidFill>
                  <a:schemeClr val="tx1"/>
                </a:solidFill>
                <a:latin typeface="微软雅黑" pitchFamily="34" charset="-122"/>
                <a:ea typeface="宋体" pitchFamily="2" charset="-122"/>
              </a:rPr>
              <a:t>server.receive</a:t>
            </a:r>
            <a:r>
              <a:rPr lang="en-US" altLang="zh-CN" sz="1800" kern="0" dirty="0">
                <a:solidFill>
                  <a:schemeClr val="tx1"/>
                </a:solidFill>
                <a:latin typeface="微软雅黑" pitchFamily="34" charset="-122"/>
                <a:ea typeface="宋体" pitchFamily="2" charset="-122"/>
              </a:rPr>
              <a:t>(request);</a:t>
            </a:r>
          </a:p>
          <a:p>
            <a:pPr eaLnBrk="0" hangingPunct="0">
              <a:spcBef>
                <a:spcPct val="20000"/>
              </a:spcBef>
            </a:pPr>
            <a:r>
              <a:rPr lang="en-US" altLang="zh-CN" sz="1800" kern="0" dirty="0">
                <a:solidFill>
                  <a:schemeClr val="tx1"/>
                </a:solidFill>
                <a:latin typeface="微软雅黑" pitchFamily="34" charset="-122"/>
                <a:ea typeface="宋体" pitchFamily="2" charset="-122"/>
              </a:rPr>
              <a:t>	// </a:t>
            </a:r>
            <a:r>
              <a:rPr lang="zh-CN" altLang="en-US" sz="1800" kern="0" dirty="0">
                <a:solidFill>
                  <a:schemeClr val="tx1"/>
                </a:solidFill>
                <a:latin typeface="微软雅黑" pitchFamily="34" charset="-122"/>
                <a:ea typeface="宋体" pitchFamily="2" charset="-122"/>
              </a:rPr>
              <a:t>准备服务器端响应数据包</a:t>
            </a:r>
          </a:p>
          <a:p>
            <a:pPr eaLnBrk="0" hangingPunct="0">
              <a:spcBef>
                <a:spcPct val="20000"/>
              </a:spcBef>
            </a:pPr>
            <a:r>
              <a:rPr lang="en-US" altLang="zh-CN" sz="1800" kern="0" dirty="0">
                <a:solidFill>
                  <a:schemeClr val="tx1"/>
                </a:solidFill>
                <a:latin typeface="微软雅黑" pitchFamily="34" charset="-122"/>
                <a:ea typeface="宋体" pitchFamily="2" charset="-122"/>
              </a:rPr>
              <a:t>	byte[] </a:t>
            </a:r>
            <a:r>
              <a:rPr lang="en-US" altLang="zh-CN" sz="1800" kern="0" dirty="0" err="1">
                <a:solidFill>
                  <a:schemeClr val="tx1"/>
                </a:solidFill>
                <a:latin typeface="微软雅黑" pitchFamily="34" charset="-122"/>
                <a:ea typeface="宋体" pitchFamily="2" charset="-122"/>
              </a:rPr>
              <a:t>resBuf</a:t>
            </a:r>
            <a:r>
              <a:rPr lang="en-US" altLang="zh-CN" sz="1800" kern="0" dirty="0">
                <a:solidFill>
                  <a:schemeClr val="tx1"/>
                </a:solidFill>
                <a:latin typeface="微软雅黑" pitchFamily="34" charset="-122"/>
                <a:ea typeface="宋体" pitchFamily="2" charset="-122"/>
              </a:rPr>
              <a:t> = "from server: ".</a:t>
            </a:r>
            <a:r>
              <a:rPr lang="en-US" altLang="zh-CN" sz="1800" kern="0" dirty="0" err="1">
                <a:solidFill>
                  <a:schemeClr val="tx1"/>
                </a:solidFill>
                <a:latin typeface="微软雅黑" pitchFamily="34" charset="-122"/>
                <a:ea typeface="宋体" pitchFamily="2" charset="-122"/>
              </a:rPr>
              <a:t>getBytes</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a:solidFill>
                  <a:schemeClr val="tx1"/>
                </a:solidFill>
                <a:latin typeface="微软雅黑" pitchFamily="34" charset="-122"/>
                <a:ea typeface="宋体" pitchFamily="2" charset="-122"/>
              </a:rPr>
              <a:t>	</a:t>
            </a:r>
            <a:r>
              <a:rPr lang="en-US" altLang="zh-CN" sz="1800" kern="0" dirty="0" err="1">
                <a:solidFill>
                  <a:schemeClr val="tx1"/>
                </a:solidFill>
                <a:latin typeface="微软雅黑" pitchFamily="34" charset="-122"/>
                <a:ea typeface="宋体" pitchFamily="2" charset="-122"/>
              </a:rPr>
              <a:t>DatagramPacket</a:t>
            </a:r>
            <a:r>
              <a:rPr lang="en-US" altLang="zh-CN" sz="1800" kern="0" dirty="0">
                <a:solidFill>
                  <a:schemeClr val="tx1"/>
                </a:solidFill>
                <a:latin typeface="微软雅黑" pitchFamily="34" charset="-122"/>
                <a:ea typeface="宋体" pitchFamily="2" charset="-122"/>
              </a:rPr>
              <a:t> response = new </a:t>
            </a:r>
            <a:r>
              <a:rPr lang="en-US" altLang="zh-CN" sz="1800" kern="0" dirty="0" err="1">
                <a:solidFill>
                  <a:schemeClr val="tx1"/>
                </a:solidFill>
                <a:latin typeface="微软雅黑" pitchFamily="34" charset="-122"/>
                <a:ea typeface="宋体" pitchFamily="2" charset="-122"/>
              </a:rPr>
              <a:t>DatagramPacket</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a:solidFill>
                  <a:schemeClr val="tx1"/>
                </a:solidFill>
                <a:latin typeface="微软雅黑" pitchFamily="34" charset="-122"/>
                <a:ea typeface="宋体" pitchFamily="2" charset="-122"/>
              </a:rPr>
              <a:t>		</a:t>
            </a:r>
            <a:r>
              <a:rPr lang="en-US" altLang="zh-CN" sz="1800" kern="0" dirty="0" err="1">
                <a:solidFill>
                  <a:schemeClr val="tx1"/>
                </a:solidFill>
                <a:latin typeface="微软雅黑" pitchFamily="34" charset="-122"/>
                <a:ea typeface="宋体" pitchFamily="2" charset="-122"/>
              </a:rPr>
              <a:t>resBuf</a:t>
            </a:r>
            <a:r>
              <a:rPr lang="en-US" altLang="zh-CN" sz="1800" kern="0" dirty="0">
                <a:solidFill>
                  <a:schemeClr val="tx1"/>
                </a:solidFill>
                <a:latin typeface="微软雅黑" pitchFamily="34" charset="-122"/>
                <a:ea typeface="宋体" pitchFamily="2" charset="-122"/>
              </a:rPr>
              <a:t>, </a:t>
            </a:r>
            <a:r>
              <a:rPr lang="en-US" altLang="zh-CN" sz="1800" kern="0" dirty="0" err="1">
                <a:solidFill>
                  <a:schemeClr val="tx1"/>
                </a:solidFill>
                <a:latin typeface="微软雅黑" pitchFamily="34" charset="-122"/>
                <a:ea typeface="宋体" pitchFamily="2" charset="-122"/>
              </a:rPr>
              <a:t>resBuf.length</a:t>
            </a:r>
            <a:r>
              <a:rPr lang="en-US" altLang="zh-CN" sz="1800" kern="0" dirty="0">
                <a:solidFill>
                  <a:schemeClr val="tx1"/>
                </a:solidFill>
                <a:latin typeface="微软雅黑" pitchFamily="34" charset="-122"/>
                <a:ea typeface="宋体" pitchFamily="2" charset="-122"/>
              </a:rPr>
              <a:t>, </a:t>
            </a:r>
            <a:r>
              <a:rPr lang="en-US" altLang="zh-CN" sz="1800" kern="0" dirty="0" err="1">
                <a:solidFill>
                  <a:schemeClr val="tx1"/>
                </a:solidFill>
                <a:latin typeface="微软雅黑" pitchFamily="34" charset="-122"/>
                <a:ea typeface="宋体" pitchFamily="2" charset="-122"/>
              </a:rPr>
              <a:t>request.getAddress</a:t>
            </a:r>
            <a:r>
              <a:rPr lang="en-US" altLang="zh-CN" sz="1800" kern="0" dirty="0">
                <a:solidFill>
                  <a:schemeClr val="tx1"/>
                </a:solidFill>
                <a:latin typeface="微软雅黑" pitchFamily="34" charset="-122"/>
                <a:ea typeface="宋体" pitchFamily="2" charset="-122"/>
              </a:rPr>
              <a:t>(), </a:t>
            </a:r>
            <a:r>
              <a:rPr lang="en-US" altLang="zh-CN" sz="1800" kern="0" dirty="0" err="1">
                <a:solidFill>
                  <a:schemeClr val="tx1"/>
                </a:solidFill>
                <a:latin typeface="微软雅黑" pitchFamily="34" charset="-122"/>
                <a:ea typeface="宋体" pitchFamily="2" charset="-122"/>
              </a:rPr>
              <a:t>request.getPort</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a:solidFill>
                  <a:schemeClr val="tx1"/>
                </a:solidFill>
                <a:latin typeface="微软雅黑" pitchFamily="34" charset="-122"/>
                <a:ea typeface="宋体" pitchFamily="2" charset="-122"/>
              </a:rPr>
              <a:t>	// </a:t>
            </a:r>
            <a:r>
              <a:rPr lang="zh-CN" altLang="en-US" sz="1800" kern="0" dirty="0">
                <a:solidFill>
                  <a:schemeClr val="tx1"/>
                </a:solidFill>
                <a:latin typeface="微软雅黑" pitchFamily="34" charset="-122"/>
                <a:ea typeface="宋体" pitchFamily="2" charset="-122"/>
              </a:rPr>
              <a:t>发送服务器响应</a:t>
            </a:r>
          </a:p>
          <a:p>
            <a:pPr eaLnBrk="0" hangingPunct="0">
              <a:spcBef>
                <a:spcPct val="20000"/>
              </a:spcBef>
            </a:pPr>
            <a:r>
              <a:rPr lang="en-US" altLang="zh-CN" sz="1800" kern="0" dirty="0">
                <a:solidFill>
                  <a:schemeClr val="tx1"/>
                </a:solidFill>
                <a:latin typeface="微软雅黑" pitchFamily="34" charset="-122"/>
                <a:ea typeface="宋体" pitchFamily="2" charset="-122"/>
              </a:rPr>
              <a:t>	</a:t>
            </a:r>
            <a:r>
              <a:rPr lang="en-US" altLang="zh-CN" sz="1800" kern="0" dirty="0" err="1">
                <a:solidFill>
                  <a:schemeClr val="tx1"/>
                </a:solidFill>
                <a:latin typeface="微软雅黑" pitchFamily="34" charset="-122"/>
                <a:ea typeface="宋体" pitchFamily="2" charset="-122"/>
              </a:rPr>
              <a:t>server.send</a:t>
            </a:r>
            <a:r>
              <a:rPr lang="en-US" altLang="zh-CN" sz="1800" kern="0" dirty="0">
                <a:solidFill>
                  <a:schemeClr val="tx1"/>
                </a:solidFill>
                <a:latin typeface="微软雅黑" pitchFamily="34" charset="-122"/>
                <a:ea typeface="宋体" pitchFamily="2" charset="-122"/>
              </a:rPr>
              <a:t>(response);</a:t>
            </a:r>
          </a:p>
          <a:p>
            <a:pPr eaLnBrk="0" hangingPunct="0">
              <a:spcBef>
                <a:spcPct val="20000"/>
              </a:spcBef>
            </a:pPr>
            <a:r>
              <a:rPr lang="en-US" altLang="zh-CN" sz="1800" kern="0" dirty="0">
                <a:solidFill>
                  <a:schemeClr val="tx1"/>
                </a:solidFill>
                <a:latin typeface="微软雅黑" pitchFamily="34" charset="-122"/>
                <a:ea typeface="宋体" pitchFamily="2" charset="-122"/>
              </a:rPr>
              <a:t>}</a:t>
            </a:r>
          </a:p>
        </p:txBody>
      </p:sp>
    </p:spTree>
    <p:extLst>
      <p:ext uri="{BB962C8B-B14F-4D97-AF65-F5344CB8AC3E}">
        <p14:creationId xmlns:p14="http://schemas.microsoft.com/office/powerpoint/2010/main" val="2360731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smtClean="0"/>
              <a:t>总结　　　　　　　　　</a:t>
            </a:r>
            <a:endParaRPr lang="zh-CN" altLang="en-US" dirty="0" smtClean="0"/>
          </a:p>
        </p:txBody>
      </p:sp>
      <p:sp>
        <p:nvSpPr>
          <p:cNvPr id="7171" name="内容占位符 2"/>
          <p:cNvSpPr>
            <a:spLocks noGrp="1"/>
          </p:cNvSpPr>
          <p:nvPr>
            <p:ph idx="1"/>
          </p:nvPr>
        </p:nvSpPr>
        <p:spPr/>
        <p:txBody>
          <a:bodyPr/>
          <a:lstStyle/>
          <a:p>
            <a:pPr>
              <a:lnSpc>
                <a:spcPct val="150000"/>
              </a:lnSpc>
            </a:pPr>
            <a:r>
              <a:rPr lang="zh-CN" altLang="en-US" dirty="0" smtClean="0"/>
              <a:t>网络编程基础</a:t>
            </a:r>
            <a:endParaRPr lang="en-US" altLang="zh-CN" dirty="0" smtClean="0"/>
          </a:p>
          <a:p>
            <a:pPr lvl="1">
              <a:lnSpc>
                <a:spcPct val="150000"/>
              </a:lnSpc>
            </a:pPr>
            <a:r>
              <a:rPr lang="en-US" altLang="zh-CN" dirty="0" smtClean="0"/>
              <a:t>TCP/IP</a:t>
            </a:r>
            <a:r>
              <a:rPr lang="zh-CN" altLang="en-US" dirty="0" smtClean="0"/>
              <a:t>基本概念</a:t>
            </a:r>
            <a:endParaRPr lang="en-US" altLang="zh-CN" dirty="0" smtClean="0"/>
          </a:p>
          <a:p>
            <a:pPr lvl="1">
              <a:lnSpc>
                <a:spcPct val="150000"/>
              </a:lnSpc>
            </a:pPr>
            <a:r>
              <a:rPr lang="en-US" altLang="zh-CN" dirty="0" smtClean="0"/>
              <a:t>URL</a:t>
            </a:r>
            <a:r>
              <a:rPr lang="zh-CN" altLang="en-US" dirty="0" smtClean="0"/>
              <a:t>及应用</a:t>
            </a:r>
            <a:endParaRPr lang="en-US" altLang="zh-CN" dirty="0" smtClean="0"/>
          </a:p>
          <a:p>
            <a:pPr>
              <a:lnSpc>
                <a:spcPct val="150000"/>
              </a:lnSpc>
            </a:pPr>
            <a:r>
              <a:rPr lang="zh-CN" altLang="en-US" dirty="0" smtClean="0"/>
              <a:t>基于套接字的</a:t>
            </a:r>
            <a:r>
              <a:rPr lang="en-US" altLang="zh-CN" dirty="0" smtClean="0"/>
              <a:t>Java</a:t>
            </a:r>
            <a:r>
              <a:rPr lang="zh-CN" altLang="en-US" dirty="0" smtClean="0"/>
              <a:t>网络编程</a:t>
            </a:r>
            <a:endParaRPr lang="en-US" altLang="zh-CN" dirty="0" smtClean="0"/>
          </a:p>
          <a:p>
            <a:pPr lvl="1">
              <a:lnSpc>
                <a:spcPct val="150000"/>
              </a:lnSpc>
            </a:pPr>
            <a:r>
              <a:rPr lang="en-US" altLang="zh-CN" dirty="0" smtClean="0"/>
              <a:t>Socket</a:t>
            </a:r>
            <a:r>
              <a:rPr lang="zh-CN" altLang="en-US" dirty="0" smtClean="0"/>
              <a:t>通信</a:t>
            </a:r>
            <a:endParaRPr lang="en-US" altLang="zh-CN" dirty="0" smtClean="0"/>
          </a:p>
          <a:p>
            <a:pPr lvl="1">
              <a:lnSpc>
                <a:spcPct val="150000"/>
              </a:lnSpc>
            </a:pPr>
            <a:r>
              <a:rPr lang="en-US" altLang="zh-CN" dirty="0" smtClean="0"/>
              <a:t>Socket</a:t>
            </a:r>
            <a:r>
              <a:rPr lang="zh-CN" altLang="en-US" dirty="0" smtClean="0"/>
              <a:t>通信的过程</a:t>
            </a:r>
            <a:endParaRPr lang="en-US" altLang="zh-CN" dirty="0" smtClean="0"/>
          </a:p>
          <a:p>
            <a:pPr lvl="1">
              <a:lnSpc>
                <a:spcPct val="150000"/>
              </a:lnSpc>
            </a:pPr>
            <a:r>
              <a:rPr lang="en-US" altLang="zh-CN" dirty="0" smtClean="0"/>
              <a:t>Socket</a:t>
            </a:r>
            <a:r>
              <a:rPr lang="zh-CN" altLang="en-US" dirty="0" smtClean="0"/>
              <a:t>基于</a:t>
            </a:r>
            <a:r>
              <a:rPr lang="en-US" altLang="zh-CN" dirty="0" smtClean="0"/>
              <a:t>TCP</a:t>
            </a:r>
            <a:r>
              <a:rPr lang="zh-CN" altLang="en-US" dirty="0" smtClean="0"/>
              <a:t>协议的网络编程</a:t>
            </a:r>
            <a:endParaRPr lang="en-US" altLang="zh-CN" dirty="0" smtClean="0"/>
          </a:p>
          <a:p>
            <a:pPr lvl="1">
              <a:lnSpc>
                <a:spcPct val="150000"/>
              </a:lnSpc>
            </a:pPr>
            <a:r>
              <a:rPr lang="en-US" altLang="zh-CN" dirty="0" smtClean="0"/>
              <a:t>Socket</a:t>
            </a:r>
            <a:r>
              <a:rPr lang="zh-CN" altLang="en-US" dirty="0" smtClean="0"/>
              <a:t>基于</a:t>
            </a:r>
            <a:r>
              <a:rPr lang="en-US" altLang="zh-CN" dirty="0" smtClean="0"/>
              <a:t>UDP</a:t>
            </a:r>
            <a:r>
              <a:rPr lang="zh-CN" altLang="en-US" dirty="0" smtClean="0"/>
              <a:t>协议的网络编程</a:t>
            </a:r>
            <a:endParaRPr lang="en-US" altLang="zh-CN" dirty="0" smtClean="0"/>
          </a:p>
          <a:p>
            <a:pPr lvl="1">
              <a:lnSpc>
                <a:spcPct val="150000"/>
              </a:lnSpc>
            </a:pPr>
            <a:endParaRPr lang="en-US" altLang="zh-CN" dirty="0"/>
          </a:p>
        </p:txBody>
      </p:sp>
    </p:spTree>
    <p:extLst>
      <p:ext uri="{BB962C8B-B14F-4D97-AF65-F5344CB8AC3E}">
        <p14:creationId xmlns:p14="http://schemas.microsoft.com/office/powerpoint/2010/main" val="365459480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6"/>
          <p:cNvSpPr>
            <a:spLocks noGrp="1" noChangeArrowheads="1"/>
          </p:cNvSpPr>
          <p:nvPr>
            <p:ph type="ctrTitle" idx="4294967295"/>
          </p:nvPr>
        </p:nvSpPr>
        <p:spPr>
          <a:xfrm>
            <a:off x="2567609" y="3140968"/>
            <a:ext cx="7362825" cy="582612"/>
          </a:xfrm>
          <a:prstGeom prst="rect">
            <a:avLst/>
          </a:prstGeom>
        </p:spPr>
        <p:txBody>
          <a:bodyPr anchor="b"/>
          <a:lstStyle/>
          <a:p>
            <a:pPr algn="ctr" eaLnBrk="1" hangingPunct="1"/>
            <a:r>
              <a:rPr lang="en-US" altLang="zh-CN" sz="5400" b="1" dirty="0">
                <a:solidFill>
                  <a:srgbClr val="C00000"/>
                </a:solidFill>
              </a:rPr>
              <a:t>Thank You</a:t>
            </a:r>
            <a:endParaRPr lang="zh-CN" altLang="zh-CN" sz="5400" b="1" dirty="0">
              <a:solidFill>
                <a:srgbClr val="C00000"/>
              </a:solidFill>
            </a:endParaRPr>
          </a:p>
        </p:txBody>
      </p:sp>
    </p:spTree>
    <p:extLst>
      <p:ext uri="{BB962C8B-B14F-4D97-AF65-F5344CB8AC3E}">
        <p14:creationId xmlns:p14="http://schemas.microsoft.com/office/powerpoint/2010/main" val="21424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5603"/>
                                        </p:tgtEl>
                                        <p:attrNameLst>
                                          <p:attrName>style.visibility</p:attrName>
                                        </p:attrNameLst>
                                      </p:cBhvr>
                                      <p:to>
                                        <p:strVal val="visible"/>
                                      </p:to>
                                    </p:set>
                                    <p:animEffect transition="in" filter="fade">
                                      <p:cBhvr>
                                        <p:cTn id="7" dur="1000"/>
                                        <p:tgtEl>
                                          <p:spTgt spid="25603"/>
                                        </p:tgtEl>
                                      </p:cBhvr>
                                    </p:animEffect>
                                    <p:anim calcmode="lin" valueType="num">
                                      <p:cBhvr>
                                        <p:cTn id="8" dur="1000" fill="hold"/>
                                        <p:tgtEl>
                                          <p:spTgt spid="25603"/>
                                        </p:tgtEl>
                                        <p:attrNameLst>
                                          <p:attrName>ppt_x</p:attrName>
                                        </p:attrNameLst>
                                      </p:cBhvr>
                                      <p:tavLst>
                                        <p:tav tm="0">
                                          <p:val>
                                            <p:strVal val="#ppt_x"/>
                                          </p:val>
                                        </p:tav>
                                        <p:tav tm="100000">
                                          <p:val>
                                            <p:strVal val="#ppt_x"/>
                                          </p:val>
                                        </p:tav>
                                      </p:tavLst>
                                    </p:anim>
                                    <p:anim calcmode="lin" valueType="num">
                                      <p:cBhvr>
                                        <p:cTn id="9" dur="1000" fill="hold"/>
                                        <p:tgtEl>
                                          <p:spTgt spid="2560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网络基础：端口</a:t>
            </a:r>
            <a:endParaRPr lang="zh-CN" altLang="en-US" dirty="0" smtClean="0"/>
          </a:p>
        </p:txBody>
      </p:sp>
      <p:sp>
        <p:nvSpPr>
          <p:cNvPr id="8195" name="内容占位符 2"/>
          <p:cNvSpPr>
            <a:spLocks noGrp="1"/>
          </p:cNvSpPr>
          <p:nvPr>
            <p:ph idx="1"/>
          </p:nvPr>
        </p:nvSpPr>
        <p:spPr/>
        <p:txBody>
          <a:bodyPr/>
          <a:lstStyle/>
          <a:p>
            <a:pPr>
              <a:lnSpc>
                <a:spcPct val="150000"/>
              </a:lnSpc>
            </a:pPr>
            <a:r>
              <a:rPr lang="en-US" altLang="zh-CN" dirty="0" smtClean="0"/>
              <a:t>IP</a:t>
            </a:r>
            <a:r>
              <a:rPr lang="zh-CN" altLang="en-US" dirty="0" smtClean="0"/>
              <a:t>地址可以精确地确定一台主机，但是在这台主机上可能运行着多个应用程序；可以借助主机端口精确地确定客户访问的是这台主机中的哪一个应用程序。</a:t>
            </a:r>
            <a:endParaRPr lang="en-US" altLang="zh-CN" dirty="0" smtClean="0"/>
          </a:p>
          <a:p>
            <a:pPr lvl="1">
              <a:lnSpc>
                <a:spcPct val="150000"/>
              </a:lnSpc>
            </a:pPr>
            <a:r>
              <a:rPr lang="zh-CN" altLang="en-US" dirty="0" smtClean="0"/>
              <a:t>在一台主机上，应用程序可以占用任何一个端口号；一旦应用程序占据这个端口号，其它应用将不能再占用该端口。</a:t>
            </a:r>
            <a:endParaRPr lang="en-US" altLang="zh-CN" dirty="0" smtClean="0"/>
          </a:p>
          <a:p>
            <a:pPr lvl="1">
              <a:lnSpc>
                <a:spcPct val="150000"/>
              </a:lnSpc>
            </a:pPr>
            <a:r>
              <a:rPr lang="zh-CN" altLang="en-US" dirty="0" smtClean="0"/>
              <a:t>在主机中，端口号</a:t>
            </a:r>
            <a:r>
              <a:rPr lang="en-US" altLang="zh-CN" dirty="0" smtClean="0"/>
              <a:t>1~1024</a:t>
            </a:r>
            <a:r>
              <a:rPr lang="zh-CN" altLang="en-US" dirty="0" smtClean="0"/>
              <a:t>是系统保留端口号，用来为常用的网络服务程序所占用。用户自定义应用程序，最好占用其它端口号。</a:t>
            </a:r>
            <a:endParaRPr lang="en-US" altLang="zh-CN" dirty="0" smtClean="0"/>
          </a:p>
          <a:p>
            <a:pPr lvl="2">
              <a:lnSpc>
                <a:spcPct val="150000"/>
              </a:lnSpc>
            </a:pPr>
            <a:r>
              <a:rPr lang="zh-CN" altLang="en-US" dirty="0" smtClean="0"/>
              <a:t>例如：</a:t>
            </a:r>
            <a:r>
              <a:rPr lang="en-US" altLang="zh-CN" dirty="0" smtClean="0"/>
              <a:t>HTTP</a:t>
            </a:r>
            <a:r>
              <a:rPr lang="zh-CN" altLang="en-US" dirty="0" smtClean="0"/>
              <a:t>服务默认占用</a:t>
            </a:r>
            <a:r>
              <a:rPr lang="en-US" altLang="zh-CN" dirty="0" smtClean="0"/>
              <a:t>80</a:t>
            </a:r>
            <a:r>
              <a:rPr lang="zh-CN" altLang="en-US" dirty="0" smtClean="0"/>
              <a:t>端口，</a:t>
            </a:r>
            <a:r>
              <a:rPr lang="en-US" altLang="zh-CN" dirty="0" smtClean="0"/>
              <a:t>FTP</a:t>
            </a:r>
            <a:r>
              <a:rPr lang="zh-CN" altLang="en-US" dirty="0" smtClean="0"/>
              <a:t>服务占用</a:t>
            </a:r>
            <a:r>
              <a:rPr lang="en-US" altLang="zh-CN" dirty="0" smtClean="0"/>
              <a:t>21</a:t>
            </a:r>
            <a:r>
              <a:rPr lang="zh-CN" altLang="en-US" dirty="0" smtClean="0"/>
              <a:t>端口，</a:t>
            </a:r>
            <a:r>
              <a:rPr lang="en-US" altLang="zh-CN" dirty="0" smtClean="0"/>
              <a:t>SMTP</a:t>
            </a:r>
            <a:r>
              <a:rPr lang="zh-CN" altLang="en-US" dirty="0" smtClean="0"/>
              <a:t>服务占用</a:t>
            </a:r>
            <a:r>
              <a:rPr lang="en-US" altLang="zh-CN" dirty="0" smtClean="0"/>
              <a:t>25</a:t>
            </a:r>
            <a:r>
              <a:rPr lang="zh-CN" altLang="en-US" dirty="0" smtClean="0"/>
              <a:t>端口等。</a:t>
            </a:r>
            <a:endParaRPr lang="en-US" altLang="zh-CN" dirty="0" smtClean="0"/>
          </a:p>
          <a:p>
            <a:pPr lvl="1">
              <a:lnSpc>
                <a:spcPct val="150000"/>
              </a:lnSpc>
            </a:pPr>
            <a:endParaRPr lang="en-US" altLang="zh-CN" dirty="0"/>
          </a:p>
        </p:txBody>
      </p:sp>
    </p:spTree>
    <p:extLst>
      <p:ext uri="{BB962C8B-B14F-4D97-AF65-F5344CB8AC3E}">
        <p14:creationId xmlns:p14="http://schemas.microsoft.com/office/powerpoint/2010/main" val="3077554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fade">
                                      <p:cBhvr>
                                        <p:cTn id="7" dur="1000"/>
                                        <p:tgtEl>
                                          <p:spTgt spid="8195">
                                            <p:txEl>
                                              <p:pRg st="1" end="1"/>
                                            </p:txEl>
                                          </p:spTgt>
                                        </p:tgtEl>
                                      </p:cBhvr>
                                    </p:animEffect>
                                    <p:anim calcmode="lin" valueType="num">
                                      <p:cBhvr>
                                        <p:cTn id="8"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195">
                                            <p:txEl>
                                              <p:pRg st="2" end="2"/>
                                            </p:txEl>
                                          </p:spTgt>
                                        </p:tgtEl>
                                        <p:attrNameLst>
                                          <p:attrName>style.visibility</p:attrName>
                                        </p:attrNameLst>
                                      </p:cBhvr>
                                      <p:to>
                                        <p:strVal val="visible"/>
                                      </p:to>
                                    </p:set>
                                    <p:animEffect transition="in" filter="fade">
                                      <p:cBhvr>
                                        <p:cTn id="12" dur="1000"/>
                                        <p:tgtEl>
                                          <p:spTgt spid="8195">
                                            <p:txEl>
                                              <p:pRg st="2" end="2"/>
                                            </p:txEl>
                                          </p:spTgt>
                                        </p:tgtEl>
                                      </p:cBhvr>
                                    </p:animEffect>
                                    <p:anim calcmode="lin" valueType="num">
                                      <p:cBhvr>
                                        <p:cTn id="13"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8195">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195">
                                            <p:txEl>
                                              <p:pRg st="3" end="3"/>
                                            </p:txEl>
                                          </p:spTgt>
                                        </p:tgtEl>
                                        <p:attrNameLst>
                                          <p:attrName>style.visibility</p:attrName>
                                        </p:attrNameLst>
                                      </p:cBhvr>
                                      <p:to>
                                        <p:strVal val="visible"/>
                                      </p:to>
                                    </p:set>
                                    <p:animEffect transition="in" filter="fade">
                                      <p:cBhvr>
                                        <p:cTn id="17" dur="1000"/>
                                        <p:tgtEl>
                                          <p:spTgt spid="8195">
                                            <p:txEl>
                                              <p:pRg st="3" end="3"/>
                                            </p:txEl>
                                          </p:spTgt>
                                        </p:tgtEl>
                                      </p:cBhvr>
                                    </p:animEffect>
                                    <p:anim calcmode="lin" valueType="num">
                                      <p:cBhvr>
                                        <p:cTn id="18" dur="1000" fill="hold"/>
                                        <p:tgtEl>
                                          <p:spTgt spid="8195">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819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网络基础：</a:t>
            </a:r>
            <a:r>
              <a:rPr lang="en-US" altLang="zh-CN" smtClean="0"/>
              <a:t>TCP/UDP</a:t>
            </a:r>
            <a:r>
              <a:rPr lang="zh-CN" altLang="en-US" smtClean="0"/>
              <a:t>协议</a:t>
            </a:r>
            <a:endParaRPr lang="zh-CN" altLang="en-US" dirty="0" smtClean="0"/>
          </a:p>
        </p:txBody>
      </p:sp>
      <p:sp>
        <p:nvSpPr>
          <p:cNvPr id="8195" name="内容占位符 2"/>
          <p:cNvSpPr>
            <a:spLocks noGrp="1"/>
          </p:cNvSpPr>
          <p:nvPr>
            <p:ph idx="1"/>
          </p:nvPr>
        </p:nvSpPr>
        <p:spPr/>
        <p:txBody>
          <a:bodyPr/>
          <a:lstStyle/>
          <a:p>
            <a:pPr>
              <a:lnSpc>
                <a:spcPct val="150000"/>
              </a:lnSpc>
            </a:pPr>
            <a:r>
              <a:rPr lang="zh-CN" altLang="en-US" dirty="0" smtClean="0"/>
              <a:t>确定好目标主机和应用程序之后，就可以进行网络传输。网络传输过程中，数据的传递有两种最常见的形式。</a:t>
            </a:r>
            <a:endParaRPr lang="en-US" altLang="zh-CN" dirty="0" smtClean="0"/>
          </a:p>
          <a:p>
            <a:pPr lvl="1">
              <a:lnSpc>
                <a:spcPct val="150000"/>
              </a:lnSpc>
            </a:pPr>
            <a:r>
              <a:rPr lang="en-US" altLang="zh-CN" dirty="0" smtClean="0"/>
              <a:t>TCP</a:t>
            </a:r>
            <a:r>
              <a:rPr lang="zh-CN" altLang="en-US" dirty="0" smtClean="0"/>
              <a:t>传输控制协议，是一种面向连接的、可靠的、基于字节流的传输层通信协议。</a:t>
            </a:r>
            <a:endParaRPr lang="en-US" altLang="zh-CN" dirty="0" smtClean="0"/>
          </a:p>
          <a:p>
            <a:pPr lvl="2">
              <a:lnSpc>
                <a:spcPct val="150000"/>
              </a:lnSpc>
            </a:pPr>
            <a:r>
              <a:rPr lang="zh-CN" altLang="en-US" dirty="0" smtClean="0"/>
              <a:t>需要首先在网络两端建立安全连接，再进行数据传递，确保网络双方完整无误地传输数据。</a:t>
            </a:r>
            <a:endParaRPr lang="en-US" altLang="zh-CN" dirty="0" smtClean="0"/>
          </a:p>
          <a:p>
            <a:pPr lvl="1">
              <a:lnSpc>
                <a:spcPct val="150000"/>
              </a:lnSpc>
            </a:pPr>
            <a:r>
              <a:rPr lang="en-US" altLang="zh-CN" dirty="0" smtClean="0"/>
              <a:t>UDP</a:t>
            </a:r>
            <a:r>
              <a:rPr lang="zh-CN" altLang="en-US" dirty="0" smtClean="0"/>
              <a:t>用户数据报协议，是一种无连接的传输层协议，提供面向事务的简单不可靠信息传送服务。</a:t>
            </a:r>
            <a:endParaRPr lang="en-US" altLang="zh-CN" dirty="0" smtClean="0"/>
          </a:p>
          <a:p>
            <a:pPr lvl="2">
              <a:lnSpc>
                <a:spcPct val="150000"/>
              </a:lnSpc>
            </a:pPr>
            <a:r>
              <a:rPr lang="zh-CN" altLang="en-US" dirty="0" smtClean="0"/>
              <a:t>无需建立网络双方连接，直接发送数据包（包含目的地址信息），可能会因为网络问题导致数据传输失败等问题，但是传输速度很快，常用于局域网中传输数据。</a:t>
            </a:r>
            <a:endParaRPr lang="en-US" altLang="zh-CN" dirty="0"/>
          </a:p>
        </p:txBody>
      </p:sp>
    </p:spTree>
    <p:extLst>
      <p:ext uri="{BB962C8B-B14F-4D97-AF65-F5344CB8AC3E}">
        <p14:creationId xmlns:p14="http://schemas.microsoft.com/office/powerpoint/2010/main" val="3115180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fade">
                                      <p:cBhvr>
                                        <p:cTn id="7" dur="1000"/>
                                        <p:tgtEl>
                                          <p:spTgt spid="8195">
                                            <p:txEl>
                                              <p:pRg st="1" end="1"/>
                                            </p:txEl>
                                          </p:spTgt>
                                        </p:tgtEl>
                                      </p:cBhvr>
                                    </p:animEffect>
                                    <p:anim calcmode="lin" valueType="num">
                                      <p:cBhvr>
                                        <p:cTn id="8"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195">
                                            <p:txEl>
                                              <p:pRg st="2" end="2"/>
                                            </p:txEl>
                                          </p:spTgt>
                                        </p:tgtEl>
                                        <p:attrNameLst>
                                          <p:attrName>style.visibility</p:attrName>
                                        </p:attrNameLst>
                                      </p:cBhvr>
                                      <p:to>
                                        <p:strVal val="visible"/>
                                      </p:to>
                                    </p:set>
                                    <p:animEffect transition="in" filter="fade">
                                      <p:cBhvr>
                                        <p:cTn id="12" dur="1000"/>
                                        <p:tgtEl>
                                          <p:spTgt spid="8195">
                                            <p:txEl>
                                              <p:pRg st="2" end="2"/>
                                            </p:txEl>
                                          </p:spTgt>
                                        </p:tgtEl>
                                      </p:cBhvr>
                                    </p:animEffect>
                                    <p:anim calcmode="lin" valueType="num">
                                      <p:cBhvr>
                                        <p:cTn id="13"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819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animEffect transition="in" filter="fade">
                                      <p:cBhvr>
                                        <p:cTn id="19" dur="1000"/>
                                        <p:tgtEl>
                                          <p:spTgt spid="8195">
                                            <p:txEl>
                                              <p:pRg st="3" end="3"/>
                                            </p:txEl>
                                          </p:spTgt>
                                        </p:tgtEl>
                                      </p:cBhvr>
                                    </p:animEffect>
                                    <p:anim calcmode="lin" valueType="num">
                                      <p:cBhvr>
                                        <p:cTn id="20" dur="1000" fill="hold"/>
                                        <p:tgtEl>
                                          <p:spTgt spid="8195">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8195">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8195">
                                            <p:txEl>
                                              <p:pRg st="4" end="4"/>
                                            </p:txEl>
                                          </p:spTgt>
                                        </p:tgtEl>
                                        <p:attrNameLst>
                                          <p:attrName>style.visibility</p:attrName>
                                        </p:attrNameLst>
                                      </p:cBhvr>
                                      <p:to>
                                        <p:strVal val="visible"/>
                                      </p:to>
                                    </p:set>
                                    <p:animEffect transition="in" filter="fade">
                                      <p:cBhvr>
                                        <p:cTn id="24" dur="1000"/>
                                        <p:tgtEl>
                                          <p:spTgt spid="8195">
                                            <p:txEl>
                                              <p:pRg st="4" end="4"/>
                                            </p:txEl>
                                          </p:spTgt>
                                        </p:tgtEl>
                                      </p:cBhvr>
                                    </p:animEffect>
                                    <p:anim calcmode="lin" valueType="num">
                                      <p:cBhvr>
                                        <p:cTn id="25" dur="1000" fill="hold"/>
                                        <p:tgtEl>
                                          <p:spTgt spid="8195">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819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网络编程简介</a:t>
            </a:r>
            <a:endParaRPr lang="zh-CN" altLang="en-US" dirty="0" smtClean="0"/>
          </a:p>
        </p:txBody>
      </p:sp>
      <p:sp>
        <p:nvSpPr>
          <p:cNvPr id="8195" name="内容占位符 2"/>
          <p:cNvSpPr>
            <a:spLocks noGrp="1"/>
          </p:cNvSpPr>
          <p:nvPr>
            <p:ph idx="1"/>
          </p:nvPr>
        </p:nvSpPr>
        <p:spPr/>
        <p:txBody>
          <a:bodyPr/>
          <a:lstStyle/>
          <a:p>
            <a:pPr>
              <a:lnSpc>
                <a:spcPct val="150000"/>
              </a:lnSpc>
            </a:pPr>
            <a:r>
              <a:rPr lang="zh-CN" altLang="en-US" dirty="0" smtClean="0"/>
              <a:t>网络编程是指通过编程方式实现两个（或多个）设备之间的数据传输。</a:t>
            </a:r>
            <a:endParaRPr lang="en-US" altLang="zh-CN" dirty="0" smtClean="0"/>
          </a:p>
          <a:p>
            <a:pPr lvl="1">
              <a:lnSpc>
                <a:spcPct val="150000"/>
              </a:lnSpc>
            </a:pPr>
            <a:r>
              <a:rPr lang="zh-CN" altLang="en-US" dirty="0" smtClean="0"/>
              <a:t>网络编程是基于“请求</a:t>
            </a:r>
            <a:r>
              <a:rPr lang="en-US" altLang="zh-CN" dirty="0" smtClean="0"/>
              <a:t>-</a:t>
            </a:r>
            <a:r>
              <a:rPr lang="zh-CN" altLang="en-US" dirty="0" smtClean="0"/>
              <a:t>响应”模式的：网络中某一端发出请求，另一端接收到请求后，响应请求方的请求。</a:t>
            </a:r>
            <a:endParaRPr lang="en-US" altLang="zh-CN" dirty="0" smtClean="0"/>
          </a:p>
          <a:p>
            <a:pPr lvl="1">
              <a:lnSpc>
                <a:spcPct val="150000"/>
              </a:lnSpc>
            </a:pPr>
            <a:r>
              <a:rPr lang="zh-CN" altLang="en-US" dirty="0" smtClean="0"/>
              <a:t>“请求方”称之为客户端，“响应方”称之为服务器端。</a:t>
            </a:r>
            <a:endParaRPr lang="en-US" altLang="zh-CN" dirty="0" smtClean="0"/>
          </a:p>
          <a:p>
            <a:pPr lvl="1">
              <a:lnSpc>
                <a:spcPct val="150000"/>
              </a:lnSpc>
            </a:pPr>
            <a:r>
              <a:rPr lang="zh-CN" altLang="en-US" dirty="0" smtClean="0"/>
              <a:t>网络编程在客户端和服务器端之间传输数据可以采用</a:t>
            </a:r>
            <a:r>
              <a:rPr lang="en-US" altLang="zh-CN" dirty="0" smtClean="0"/>
              <a:t>TCP</a:t>
            </a:r>
            <a:r>
              <a:rPr lang="zh-CN" altLang="en-US" dirty="0" smtClean="0"/>
              <a:t>方式，也可以采用</a:t>
            </a:r>
            <a:r>
              <a:rPr lang="en-US" altLang="zh-CN" dirty="0" smtClean="0"/>
              <a:t>UDP</a:t>
            </a:r>
            <a:r>
              <a:rPr lang="zh-CN" altLang="en-US" dirty="0" smtClean="0"/>
              <a:t>方式。</a:t>
            </a:r>
            <a:endParaRPr lang="en-US" altLang="zh-CN" dirty="0" smtClean="0"/>
          </a:p>
          <a:p>
            <a:pPr>
              <a:lnSpc>
                <a:spcPct val="150000"/>
              </a:lnSpc>
            </a:pPr>
            <a:r>
              <a:rPr lang="zh-CN" altLang="en-US" dirty="0" smtClean="0"/>
              <a:t>网络编程开发模式</a:t>
            </a:r>
            <a:endParaRPr lang="en-US" altLang="zh-CN" dirty="0" smtClean="0"/>
          </a:p>
          <a:p>
            <a:pPr lvl="1">
              <a:lnSpc>
                <a:spcPct val="150000"/>
              </a:lnSpc>
            </a:pPr>
            <a:r>
              <a:rPr lang="zh-CN" altLang="en-US" dirty="0" smtClean="0"/>
              <a:t>客户端</a:t>
            </a:r>
            <a:r>
              <a:rPr lang="en-US" altLang="zh-CN" dirty="0" smtClean="0"/>
              <a:t>/</a:t>
            </a:r>
            <a:r>
              <a:rPr lang="zh-CN" altLang="en-US" dirty="0" smtClean="0"/>
              <a:t>服务器端模式（</a:t>
            </a:r>
            <a:r>
              <a:rPr lang="en-US" altLang="zh-CN" dirty="0" smtClean="0"/>
              <a:t>C/S</a:t>
            </a:r>
            <a:r>
              <a:rPr lang="zh-CN" altLang="en-US" dirty="0" smtClean="0"/>
              <a:t>模式）：对于不同的服务器端程序建立不同的客户端程序。</a:t>
            </a:r>
            <a:endParaRPr lang="en-US" altLang="zh-CN" dirty="0" smtClean="0"/>
          </a:p>
          <a:p>
            <a:pPr lvl="1">
              <a:lnSpc>
                <a:spcPct val="150000"/>
              </a:lnSpc>
            </a:pPr>
            <a:r>
              <a:rPr lang="zh-CN" altLang="en-US" dirty="0" smtClean="0"/>
              <a:t>浏览器</a:t>
            </a:r>
            <a:r>
              <a:rPr lang="en-US" altLang="zh-CN" dirty="0" smtClean="0"/>
              <a:t>/</a:t>
            </a:r>
            <a:r>
              <a:rPr lang="zh-CN" altLang="en-US" dirty="0" smtClean="0"/>
              <a:t>服务器端模式（</a:t>
            </a:r>
            <a:r>
              <a:rPr lang="en-US" altLang="zh-CN" dirty="0" smtClean="0"/>
              <a:t>B/S</a:t>
            </a:r>
            <a:r>
              <a:rPr lang="zh-CN" altLang="en-US" dirty="0" smtClean="0"/>
              <a:t>模式）：对于不同的服务器端程序使用统一的“客户端”（即浏览器）即可。</a:t>
            </a:r>
            <a:endParaRPr lang="en-US" altLang="zh-CN" dirty="0"/>
          </a:p>
        </p:txBody>
      </p:sp>
    </p:spTree>
    <p:extLst>
      <p:ext uri="{BB962C8B-B14F-4D97-AF65-F5344CB8AC3E}">
        <p14:creationId xmlns:p14="http://schemas.microsoft.com/office/powerpoint/2010/main" val="1389319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fade">
                                      <p:cBhvr>
                                        <p:cTn id="7" dur="1000"/>
                                        <p:tgtEl>
                                          <p:spTgt spid="8195">
                                            <p:txEl>
                                              <p:pRg st="1" end="1"/>
                                            </p:txEl>
                                          </p:spTgt>
                                        </p:tgtEl>
                                      </p:cBhvr>
                                    </p:animEffect>
                                    <p:anim calcmode="lin" valueType="num">
                                      <p:cBhvr>
                                        <p:cTn id="8"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195">
                                            <p:txEl>
                                              <p:pRg st="2" end="2"/>
                                            </p:txEl>
                                          </p:spTgt>
                                        </p:tgtEl>
                                        <p:attrNameLst>
                                          <p:attrName>style.visibility</p:attrName>
                                        </p:attrNameLst>
                                      </p:cBhvr>
                                      <p:to>
                                        <p:strVal val="visible"/>
                                      </p:to>
                                    </p:set>
                                    <p:animEffect transition="in" filter="fade">
                                      <p:cBhvr>
                                        <p:cTn id="12" dur="1000"/>
                                        <p:tgtEl>
                                          <p:spTgt spid="8195">
                                            <p:txEl>
                                              <p:pRg st="2" end="2"/>
                                            </p:txEl>
                                          </p:spTgt>
                                        </p:tgtEl>
                                      </p:cBhvr>
                                    </p:animEffect>
                                    <p:anim calcmode="lin" valueType="num">
                                      <p:cBhvr>
                                        <p:cTn id="13"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819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animEffect transition="in" filter="fade">
                                      <p:cBhvr>
                                        <p:cTn id="19" dur="1000"/>
                                        <p:tgtEl>
                                          <p:spTgt spid="8195">
                                            <p:txEl>
                                              <p:pRg st="3" end="3"/>
                                            </p:txEl>
                                          </p:spTgt>
                                        </p:tgtEl>
                                      </p:cBhvr>
                                    </p:animEffect>
                                    <p:anim calcmode="lin" valueType="num">
                                      <p:cBhvr>
                                        <p:cTn id="20" dur="1000" fill="hold"/>
                                        <p:tgtEl>
                                          <p:spTgt spid="8195">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819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8195">
                                            <p:txEl>
                                              <p:pRg st="4" end="4"/>
                                            </p:txEl>
                                          </p:spTgt>
                                        </p:tgtEl>
                                        <p:attrNameLst>
                                          <p:attrName>style.visibility</p:attrName>
                                        </p:attrNameLst>
                                      </p:cBhvr>
                                      <p:to>
                                        <p:strVal val="visible"/>
                                      </p:to>
                                    </p:set>
                                    <p:animEffect transition="in" filter="fade">
                                      <p:cBhvr>
                                        <p:cTn id="26" dur="1000"/>
                                        <p:tgtEl>
                                          <p:spTgt spid="8195">
                                            <p:txEl>
                                              <p:pRg st="4" end="4"/>
                                            </p:txEl>
                                          </p:spTgt>
                                        </p:tgtEl>
                                      </p:cBhvr>
                                    </p:animEffect>
                                    <p:anim calcmode="lin" valueType="num">
                                      <p:cBhvr>
                                        <p:cTn id="27" dur="1000" fill="hold"/>
                                        <p:tgtEl>
                                          <p:spTgt spid="8195">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819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8195">
                                            <p:txEl>
                                              <p:pRg st="5" end="5"/>
                                            </p:txEl>
                                          </p:spTgt>
                                        </p:tgtEl>
                                        <p:attrNameLst>
                                          <p:attrName>style.visibility</p:attrName>
                                        </p:attrNameLst>
                                      </p:cBhvr>
                                      <p:to>
                                        <p:strVal val="visible"/>
                                      </p:to>
                                    </p:set>
                                    <p:animEffect transition="in" filter="fade">
                                      <p:cBhvr>
                                        <p:cTn id="33" dur="1000"/>
                                        <p:tgtEl>
                                          <p:spTgt spid="8195">
                                            <p:txEl>
                                              <p:pRg st="5" end="5"/>
                                            </p:txEl>
                                          </p:spTgt>
                                        </p:tgtEl>
                                      </p:cBhvr>
                                    </p:animEffect>
                                    <p:anim calcmode="lin" valueType="num">
                                      <p:cBhvr>
                                        <p:cTn id="34" dur="1000" fill="hold"/>
                                        <p:tgtEl>
                                          <p:spTgt spid="8195">
                                            <p:txEl>
                                              <p:pRg st="5" end="5"/>
                                            </p:txEl>
                                          </p:spTgt>
                                        </p:tgtEl>
                                        <p:attrNameLst>
                                          <p:attrName>ppt_x</p:attrName>
                                        </p:attrNameLst>
                                      </p:cBhvr>
                                      <p:tavLst>
                                        <p:tav tm="0">
                                          <p:val>
                                            <p:strVal val="#ppt_x"/>
                                          </p:val>
                                        </p:tav>
                                        <p:tav tm="100000">
                                          <p:val>
                                            <p:strVal val="#ppt_x"/>
                                          </p:val>
                                        </p:tav>
                                      </p:tavLst>
                                    </p:anim>
                                    <p:anim calcmode="lin" valueType="num">
                                      <p:cBhvr>
                                        <p:cTn id="35" dur="1000" fill="hold"/>
                                        <p:tgtEl>
                                          <p:spTgt spid="8195">
                                            <p:txEl>
                                              <p:pRg st="5" end="5"/>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8195">
                                            <p:txEl>
                                              <p:pRg st="6" end="6"/>
                                            </p:txEl>
                                          </p:spTgt>
                                        </p:tgtEl>
                                        <p:attrNameLst>
                                          <p:attrName>style.visibility</p:attrName>
                                        </p:attrNameLst>
                                      </p:cBhvr>
                                      <p:to>
                                        <p:strVal val="visible"/>
                                      </p:to>
                                    </p:set>
                                    <p:animEffect transition="in" filter="fade">
                                      <p:cBhvr>
                                        <p:cTn id="38" dur="1000"/>
                                        <p:tgtEl>
                                          <p:spTgt spid="8195">
                                            <p:txEl>
                                              <p:pRg st="6" end="6"/>
                                            </p:txEl>
                                          </p:spTgt>
                                        </p:tgtEl>
                                      </p:cBhvr>
                                    </p:animEffect>
                                    <p:anim calcmode="lin" valueType="num">
                                      <p:cBhvr>
                                        <p:cTn id="39" dur="1000" fill="hold"/>
                                        <p:tgtEl>
                                          <p:spTgt spid="8195">
                                            <p:txEl>
                                              <p:pRg st="6" end="6"/>
                                            </p:txEl>
                                          </p:spTgt>
                                        </p:tgtEl>
                                        <p:attrNameLst>
                                          <p:attrName>ppt_x</p:attrName>
                                        </p:attrNameLst>
                                      </p:cBhvr>
                                      <p:tavLst>
                                        <p:tav tm="0">
                                          <p:val>
                                            <p:strVal val="#ppt_x"/>
                                          </p:val>
                                        </p:tav>
                                        <p:tav tm="100000">
                                          <p:val>
                                            <p:strVal val="#ppt_x"/>
                                          </p:val>
                                        </p:tav>
                                      </p:tavLst>
                                    </p:anim>
                                    <p:anim calcmode="lin" valueType="num">
                                      <p:cBhvr>
                                        <p:cTn id="40" dur="1000" fill="hold"/>
                                        <p:tgtEl>
                                          <p:spTgt spid="819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网络编程简介：</a:t>
            </a:r>
            <a:r>
              <a:rPr lang="en-US" altLang="zh-CN" smtClean="0"/>
              <a:t>C/S</a:t>
            </a:r>
            <a:r>
              <a:rPr lang="zh-CN" altLang="en-US" smtClean="0"/>
              <a:t>模式应用程序</a:t>
            </a:r>
            <a:endParaRPr lang="zh-CN" altLang="en-US" dirty="0" smtClean="0"/>
          </a:p>
        </p:txBody>
      </p:sp>
      <p:sp>
        <p:nvSpPr>
          <p:cNvPr id="8195" name="内容占位符 2"/>
          <p:cNvSpPr>
            <a:spLocks noGrp="1"/>
          </p:cNvSpPr>
          <p:nvPr>
            <p:ph idx="1"/>
          </p:nvPr>
        </p:nvSpPr>
        <p:spPr>
          <a:xfrm>
            <a:off x="609600" y="1160749"/>
            <a:ext cx="11319048" cy="4965415"/>
          </a:xfrm>
        </p:spPr>
        <p:txBody>
          <a:bodyPr/>
          <a:lstStyle/>
          <a:p>
            <a:pPr>
              <a:lnSpc>
                <a:spcPct val="150000"/>
              </a:lnSpc>
            </a:pPr>
            <a:r>
              <a:rPr lang="zh-CN" altLang="en-US" dirty="0" smtClean="0"/>
              <a:t>在网络编程中，</a:t>
            </a:r>
            <a:r>
              <a:rPr lang="en-US" altLang="zh-CN" dirty="0" smtClean="0"/>
              <a:t>C/S</a:t>
            </a:r>
            <a:r>
              <a:rPr lang="zh-CN" altLang="en-US" dirty="0" smtClean="0"/>
              <a:t>模式应用程序的开发，需要同时开发客户端应用程序和服务器端应用程序。</a:t>
            </a:r>
            <a:endParaRPr lang="en-US" altLang="zh-CN" dirty="0" smtClean="0"/>
          </a:p>
          <a:p>
            <a:pPr lvl="1">
              <a:lnSpc>
                <a:spcPct val="150000"/>
              </a:lnSpc>
            </a:pPr>
            <a:r>
              <a:rPr lang="zh-CN" altLang="en-US" dirty="0" smtClean="0"/>
              <a:t>客户端应用程序开发步骤：</a:t>
            </a:r>
            <a:endParaRPr lang="en-US" altLang="zh-CN" dirty="0" smtClean="0"/>
          </a:p>
          <a:p>
            <a:pPr lvl="2">
              <a:lnSpc>
                <a:spcPct val="150000"/>
              </a:lnSpc>
            </a:pPr>
            <a:r>
              <a:rPr lang="zh-CN" altLang="en-US" dirty="0" smtClean="0"/>
              <a:t>客户端建立与服务器端的连接（通过</a:t>
            </a:r>
            <a:r>
              <a:rPr lang="en-US" altLang="zh-CN" dirty="0" smtClean="0"/>
              <a:t>IP</a:t>
            </a:r>
            <a:r>
              <a:rPr lang="zh-CN" altLang="en-US" dirty="0" smtClean="0"/>
              <a:t>地址和端口确定服务器端程序）。</a:t>
            </a:r>
            <a:endParaRPr lang="en-US" altLang="zh-CN" dirty="0" smtClean="0"/>
          </a:p>
          <a:p>
            <a:pPr lvl="2">
              <a:lnSpc>
                <a:spcPct val="150000"/>
              </a:lnSpc>
            </a:pPr>
            <a:r>
              <a:rPr lang="zh-CN" altLang="en-US" dirty="0" smtClean="0"/>
              <a:t>客户端封装请求数据，发送给服务器端；客户端获得服务器端响应数据，解析并处理数据。</a:t>
            </a:r>
            <a:endParaRPr lang="en-US" altLang="zh-CN" dirty="0" smtClean="0"/>
          </a:p>
          <a:p>
            <a:pPr lvl="2">
              <a:lnSpc>
                <a:spcPct val="150000"/>
              </a:lnSpc>
            </a:pPr>
            <a:r>
              <a:rPr lang="zh-CN" altLang="en-US" dirty="0" smtClean="0"/>
              <a:t>客户端关闭网络连接。</a:t>
            </a:r>
            <a:endParaRPr lang="en-US" altLang="zh-CN" dirty="0" smtClean="0"/>
          </a:p>
        </p:txBody>
      </p:sp>
    </p:spTree>
    <p:extLst>
      <p:ext uri="{BB962C8B-B14F-4D97-AF65-F5344CB8AC3E}">
        <p14:creationId xmlns:p14="http://schemas.microsoft.com/office/powerpoint/2010/main" val="1297496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fade">
                                      <p:cBhvr>
                                        <p:cTn id="7" dur="1000"/>
                                        <p:tgtEl>
                                          <p:spTgt spid="8195">
                                            <p:txEl>
                                              <p:pRg st="1" end="1"/>
                                            </p:txEl>
                                          </p:spTgt>
                                        </p:tgtEl>
                                      </p:cBhvr>
                                    </p:animEffect>
                                    <p:anim calcmode="lin" valueType="num">
                                      <p:cBhvr>
                                        <p:cTn id="8"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195">
                                            <p:txEl>
                                              <p:pRg st="2" end="2"/>
                                            </p:txEl>
                                          </p:spTgt>
                                        </p:tgtEl>
                                        <p:attrNameLst>
                                          <p:attrName>style.visibility</p:attrName>
                                        </p:attrNameLst>
                                      </p:cBhvr>
                                      <p:to>
                                        <p:strVal val="visible"/>
                                      </p:to>
                                    </p:set>
                                    <p:animEffect transition="in" filter="fade">
                                      <p:cBhvr>
                                        <p:cTn id="12" dur="1000"/>
                                        <p:tgtEl>
                                          <p:spTgt spid="8195">
                                            <p:txEl>
                                              <p:pRg st="2" end="2"/>
                                            </p:txEl>
                                          </p:spTgt>
                                        </p:tgtEl>
                                      </p:cBhvr>
                                    </p:animEffect>
                                    <p:anim calcmode="lin" valueType="num">
                                      <p:cBhvr>
                                        <p:cTn id="13"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8195">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195">
                                            <p:txEl>
                                              <p:pRg st="3" end="3"/>
                                            </p:txEl>
                                          </p:spTgt>
                                        </p:tgtEl>
                                        <p:attrNameLst>
                                          <p:attrName>style.visibility</p:attrName>
                                        </p:attrNameLst>
                                      </p:cBhvr>
                                      <p:to>
                                        <p:strVal val="visible"/>
                                      </p:to>
                                    </p:set>
                                    <p:animEffect transition="in" filter="fade">
                                      <p:cBhvr>
                                        <p:cTn id="17" dur="1000"/>
                                        <p:tgtEl>
                                          <p:spTgt spid="8195">
                                            <p:txEl>
                                              <p:pRg st="3" end="3"/>
                                            </p:txEl>
                                          </p:spTgt>
                                        </p:tgtEl>
                                      </p:cBhvr>
                                    </p:animEffect>
                                    <p:anim calcmode="lin" valueType="num">
                                      <p:cBhvr>
                                        <p:cTn id="18" dur="1000" fill="hold"/>
                                        <p:tgtEl>
                                          <p:spTgt spid="8195">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8195">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195">
                                            <p:txEl>
                                              <p:pRg st="4" end="4"/>
                                            </p:txEl>
                                          </p:spTgt>
                                        </p:tgtEl>
                                        <p:attrNameLst>
                                          <p:attrName>style.visibility</p:attrName>
                                        </p:attrNameLst>
                                      </p:cBhvr>
                                      <p:to>
                                        <p:strVal val="visible"/>
                                      </p:to>
                                    </p:set>
                                    <p:animEffect transition="in" filter="fade">
                                      <p:cBhvr>
                                        <p:cTn id="22" dur="1000"/>
                                        <p:tgtEl>
                                          <p:spTgt spid="8195">
                                            <p:txEl>
                                              <p:pRg st="4" end="4"/>
                                            </p:txEl>
                                          </p:spTgt>
                                        </p:tgtEl>
                                      </p:cBhvr>
                                    </p:animEffect>
                                    <p:anim calcmode="lin" valueType="num">
                                      <p:cBhvr>
                                        <p:cTn id="23" dur="1000" fill="hold"/>
                                        <p:tgtEl>
                                          <p:spTgt spid="8195">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819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Default Design">
  <a:themeElements>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000" b="0" i="0" u="none" strike="noStrike" cap="none" normalizeH="0" baseline="0" smtClean="0">
            <a:ln>
              <a:noFill/>
            </a:ln>
            <a:solidFill>
              <a:srgbClr val="A5002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000" b="0" i="0" u="none" strike="noStrike" cap="none" normalizeH="0" baseline="0" smtClean="0">
            <a:ln>
              <a:noFill/>
            </a:ln>
            <a:solidFill>
              <a:srgbClr val="A50021"/>
            </a:solidFill>
            <a:effectLst/>
            <a:latin typeface="Arial" pitchFamily="34" charset="0"/>
            <a:ea typeface="宋体" pitchFamily="2" charset="-122"/>
          </a:defRPr>
        </a:defPPr>
      </a:lstStyle>
    </a:lnDef>
  </a:objectDefaults>
  <a:extraClrSchemeLst>
    <a:extraClrScheme>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themeOverride>
</file>

<file path=docProps/app.xml><?xml version="1.0" encoding="utf-8"?>
<Properties xmlns="http://schemas.openxmlformats.org/officeDocument/2006/extended-properties" xmlns:vt="http://schemas.openxmlformats.org/officeDocument/2006/docPropsVTypes">
  <Template/>
  <TotalTime>11307</TotalTime>
  <Words>4211</Words>
  <Application>Microsoft Office PowerPoint</Application>
  <PresentationFormat>宽屏</PresentationFormat>
  <Paragraphs>583</Paragraphs>
  <Slides>52</Slides>
  <Notes>45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52</vt:i4>
      </vt:variant>
    </vt:vector>
  </HeadingPairs>
  <TitlesOfParts>
    <vt:vector size="60" baseType="lpstr">
      <vt:lpstr>华文新魏</vt:lpstr>
      <vt:lpstr>华文中宋</vt:lpstr>
      <vt:lpstr>宋体</vt:lpstr>
      <vt:lpstr>微软雅黑</vt:lpstr>
      <vt:lpstr>Arial</vt:lpstr>
      <vt:lpstr>Tahoma</vt:lpstr>
      <vt:lpstr>Times New Roman</vt:lpstr>
      <vt:lpstr>2_Default Design</vt:lpstr>
      <vt:lpstr>第16章  网络编程</vt:lpstr>
      <vt:lpstr>讲授思路　　　　　　　　　</vt:lpstr>
      <vt:lpstr>讲授思路-网络编程基础 　　　　　　　　　</vt:lpstr>
      <vt:lpstr>网络基础：计算机网络</vt:lpstr>
      <vt:lpstr>网络基础：IP地址和域名</vt:lpstr>
      <vt:lpstr>网络基础：端口</vt:lpstr>
      <vt:lpstr>网络基础：TCP/UDP协议</vt:lpstr>
      <vt:lpstr>网络编程简介</vt:lpstr>
      <vt:lpstr>网络编程简介：C/S模式应用程序</vt:lpstr>
      <vt:lpstr>网络编程简介：C/S模式应用程序</vt:lpstr>
      <vt:lpstr>网络编程简介：B/S模式应用程序</vt:lpstr>
      <vt:lpstr>Java网络编程核心类</vt:lpstr>
      <vt:lpstr>URL及应用</vt:lpstr>
      <vt:lpstr>URL网络编程核心操作类</vt:lpstr>
      <vt:lpstr>URL网络编程核心操作类</vt:lpstr>
      <vt:lpstr>URL网络编程核心操作类</vt:lpstr>
      <vt:lpstr>URL网络编程核心操作类</vt:lpstr>
      <vt:lpstr>URL网络编程核心操作类</vt:lpstr>
      <vt:lpstr>URL网络编程实例：文件下载</vt:lpstr>
      <vt:lpstr>URL网络编程实例：获取响应信息</vt:lpstr>
      <vt:lpstr>讲授思路-基于套接字的Java网络编程 　　　　　　　　　</vt:lpstr>
      <vt:lpstr>Socket网络编程简介</vt:lpstr>
      <vt:lpstr>Socket网络编程核心操作类</vt:lpstr>
      <vt:lpstr>Socket网络编程核心操作类</vt:lpstr>
      <vt:lpstr>客户端Socket应用程序</vt:lpstr>
      <vt:lpstr>客户端Socket应用程序</vt:lpstr>
      <vt:lpstr>Socket网络编程核心操作类</vt:lpstr>
      <vt:lpstr>服务器端Socket应用程序</vt:lpstr>
      <vt:lpstr>服务器端Socket应用程序</vt:lpstr>
      <vt:lpstr>PowerPoint 演示文稿</vt:lpstr>
      <vt:lpstr>单Socket客户端和单服务器端一次通讯</vt:lpstr>
      <vt:lpstr>单服务器端接收多次通讯</vt:lpstr>
      <vt:lpstr>单服务器端接收多次通讯</vt:lpstr>
      <vt:lpstr>编程实例：聊天程序</vt:lpstr>
      <vt:lpstr>多线程网络编程简介</vt:lpstr>
      <vt:lpstr>单服务器端多线程接收多次通讯</vt:lpstr>
      <vt:lpstr>单服务器端多线程接收多次通讯</vt:lpstr>
      <vt:lpstr>完整的多线程聊天软件实现</vt:lpstr>
      <vt:lpstr>多线程网络编程实现方法</vt:lpstr>
      <vt:lpstr>客户端端多线程接收网络响应</vt:lpstr>
      <vt:lpstr>多线程网络编程实现方法</vt:lpstr>
      <vt:lpstr>UDP网络编程简介</vt:lpstr>
      <vt:lpstr>UDP网络编程简介</vt:lpstr>
      <vt:lpstr>UDP网络编程核心类</vt:lpstr>
      <vt:lpstr>UDP网络编程核心类</vt:lpstr>
      <vt:lpstr>UDP网络编程核心类</vt:lpstr>
      <vt:lpstr>UDP网络编程实例</vt:lpstr>
      <vt:lpstr>UDP网络编程实例</vt:lpstr>
      <vt:lpstr>UDP网络编程实例</vt:lpstr>
      <vt:lpstr>UDP网络编程实例</vt:lpstr>
      <vt:lpstr>总结　　　　　　　　　</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antonio.c.pires</dc:creator>
  <cp:lastModifiedBy>李玮玮</cp:lastModifiedBy>
  <cp:revision>748</cp:revision>
  <dcterms:created xsi:type="dcterms:W3CDTF">2006-10-06T15:46:57Z</dcterms:created>
  <dcterms:modified xsi:type="dcterms:W3CDTF">2018-06-13T07:21:14Z</dcterms:modified>
</cp:coreProperties>
</file>