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75" r:id="rId3"/>
    <p:sldId id="457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74" r:id="rId16"/>
    <p:sldId id="453" r:id="rId17"/>
    <p:sldId id="454" r:id="rId18"/>
    <p:sldId id="455" r:id="rId19"/>
    <p:sldId id="456" r:id="rId20"/>
    <p:sldId id="475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6" r:id="rId37"/>
    <p:sldId id="479" r:id="rId38"/>
    <p:sldId id="481" r:id="rId39"/>
    <p:sldId id="483" r:id="rId40"/>
    <p:sldId id="477" r:id="rId41"/>
    <p:sldId id="484" r:id="rId42"/>
    <p:sldId id="485" r:id="rId43"/>
    <p:sldId id="486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5" r:id="rId62"/>
    <p:sldId id="506" r:id="rId63"/>
    <p:sldId id="507" r:id="rId64"/>
    <p:sldId id="508" r:id="rId65"/>
    <p:sldId id="509" r:id="rId66"/>
    <p:sldId id="510" r:id="rId67"/>
    <p:sldId id="511" r:id="rId68"/>
    <p:sldId id="512" r:id="rId69"/>
    <p:sldId id="513" r:id="rId70"/>
    <p:sldId id="514" r:id="rId71"/>
    <p:sldId id="440" r:id="rId72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DE1"/>
    <a:srgbClr val="E4FEDE"/>
    <a:srgbClr val="8BE58F"/>
    <a:srgbClr val="A0FAAF"/>
    <a:srgbClr val="DEFEE6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8175" autoAdjust="0"/>
  </p:normalViewPr>
  <p:slideViewPr>
    <p:cSldViewPr>
      <p:cViewPr varScale="1">
        <p:scale>
          <a:sx n="62" d="100"/>
          <a:sy n="62" d="100"/>
        </p:scale>
        <p:origin x="85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1103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7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8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是图形用户界面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通过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上图可以看出，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不仅可以用来设计漂亮的用户界面，还可以利用其强大的事件模型对用户的交互做相应处理。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目前，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主要提供了两个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的类库：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javax.swing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包中提供的类库被称为抽象窗口工具集（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Abstract Windows Toolkit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是是最原始的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工具包，提供了创建基于窗口的图形用户界面的便利工具。它的内容相当丰富，共有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多个类和接口。利用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类库，用户可以方便地建立自己的窗口界面，响应并处理交互事件。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是一个非常简单的具有有限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GUI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组件、布局管理器和事件的工具包，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是线程安全的。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组件库依赖于具体平台上的组件，而不同平台的界面外观各有差异，所以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程序的图形用户界面在不同的平台上可能出现不同的运行效果，其外观取决于具体的平台。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包中提供的类库被称为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，这个组件库是在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组件库的基础上构建的，它提供了比标准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组件更强大和灵活的组件。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使用了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的事件模型和支持类。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组件之间的异同体现在：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是依赖于平台的组件模型，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是不依赖于平台的组件模型，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是纯粹的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代码实现的。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在外观的控制上完全取代了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具有更灵活的组件设置和展示。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并没有设计独立一套事件模型，而是沿用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的事件模型。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除了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官方提供的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两套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组件库之外，市面上还存在一些第三方公司开发的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组件库，比如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IBM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公司开发的一套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Standard Widget Toolkit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），著名的集成开发工具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Eclipse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就是使用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组件开发完成的。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64254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5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4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1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6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644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0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第十七章  图形界面编程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850" y="1362076"/>
            <a:ext cx="3924300" cy="4562475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25" y="2357430"/>
            <a:ext cx="31337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形标注 7"/>
          <p:cNvSpPr/>
          <p:nvPr/>
        </p:nvSpPr>
        <p:spPr bwMode="auto">
          <a:xfrm>
            <a:off x="6738942" y="1285860"/>
            <a:ext cx="2786082" cy="1214446"/>
          </a:xfrm>
          <a:prstGeom prst="wedgeEllipseCallout">
            <a:avLst>
              <a:gd name="adj1" fmla="val -92986"/>
              <a:gd name="adj2" fmla="val 24473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每个应用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程序中至少有一个顶层容器</a:t>
            </a:r>
          </a:p>
        </p:txBody>
      </p:sp>
      <p:sp>
        <p:nvSpPr>
          <p:cNvPr id="9" name="椭圆形标注 8"/>
          <p:cNvSpPr/>
          <p:nvPr/>
        </p:nvSpPr>
        <p:spPr bwMode="auto">
          <a:xfrm>
            <a:off x="6667504" y="2928934"/>
            <a:ext cx="2786082" cy="1214446"/>
          </a:xfrm>
          <a:prstGeom prst="wedgeEllipseCallout">
            <a:avLst>
              <a:gd name="adj1" fmla="val -128411"/>
              <a:gd name="adj2" fmla="val 50766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主要区域显示可视组件</a:t>
            </a:r>
          </a:p>
        </p:txBody>
      </p:sp>
    </p:spTree>
    <p:extLst>
      <p:ext uri="{BB962C8B-B14F-4D97-AF65-F5344CB8AC3E}">
        <p14:creationId xmlns:p14="http://schemas.microsoft.com/office/powerpoint/2010/main" val="233876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扩展自 </a:t>
            </a:r>
            <a:r>
              <a:rPr lang="en-US" dirty="0" err="1"/>
              <a:t>javax.swing.JFrame</a:t>
            </a:r>
            <a:r>
              <a:rPr lang="zh-CN" altLang="en-US" dirty="0"/>
              <a:t> 类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用于在 </a:t>
            </a:r>
            <a:r>
              <a:rPr lang="en-US" dirty="0"/>
              <a:t>Swing</a:t>
            </a:r>
            <a:r>
              <a:rPr lang="zh-CN" altLang="en-US" dirty="0"/>
              <a:t> 程序中创建窗口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包含边框、标题和用于关闭和图标化窗口的按钮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7170" name="Picture 2" descr="http://my.csdn.net/uploads/201208/17/1345139752_77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536" y="3356992"/>
            <a:ext cx="6349083" cy="3286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302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JFrame是Swing界面的最顶层元素</a:t>
            </a:r>
            <a:r>
              <a:rPr lang="en-US" altLang="zh-CN" dirty="0"/>
              <a:t>(</a:t>
            </a:r>
            <a:r>
              <a:rPr lang="zh-CN" altLang="en-US" dirty="0"/>
              <a:t>顶层容器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每个</a:t>
            </a:r>
            <a:r>
              <a:rPr lang="en-US" altLang="zh-CN" dirty="0" err="1"/>
              <a:t>JFrame</a:t>
            </a:r>
            <a:r>
              <a:rPr lang="zh-CN" altLang="en-US" dirty="0"/>
              <a:t>都有一个与之关联的内容面板</a:t>
            </a:r>
            <a:r>
              <a:rPr lang="en-US" altLang="zh-CN" dirty="0"/>
              <a:t>(</a:t>
            </a:r>
            <a:r>
              <a:rPr lang="en-US" altLang="zh-CN" dirty="0" err="1"/>
              <a:t>contentPane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构造方法：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r>
              <a:rPr lang="en-US" altLang="zh-CN" dirty="0"/>
              <a:t>(String    title);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getContentPane</a:t>
            </a:r>
            <a:r>
              <a:rPr lang="en-US" dirty="0"/>
              <a:t>()        </a:t>
            </a:r>
            <a:r>
              <a:rPr lang="zh-CN" altLang="en-US" dirty="0"/>
              <a:t>返回此窗体的 </a:t>
            </a:r>
            <a:r>
              <a:rPr lang="en-US" dirty="0" err="1"/>
              <a:t>contentPane</a:t>
            </a:r>
            <a:r>
              <a:rPr lang="en-US" dirty="0"/>
              <a:t> 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setJMenuBar</a:t>
            </a:r>
            <a:r>
              <a:rPr lang="en-US" dirty="0"/>
              <a:t>(</a:t>
            </a:r>
            <a:r>
              <a:rPr lang="en-US" dirty="0" err="1"/>
              <a:t>JMenuBar</a:t>
            </a:r>
            <a:r>
              <a:rPr lang="en-US" dirty="0"/>
              <a:t> </a:t>
            </a:r>
            <a:r>
              <a:rPr lang="en-US" dirty="0" err="1"/>
              <a:t>menubar</a:t>
            </a:r>
            <a:r>
              <a:rPr lang="en-US" dirty="0"/>
              <a:t>)        </a:t>
            </a:r>
            <a:r>
              <a:rPr lang="zh-CN" altLang="en-US" dirty="0"/>
              <a:t>设置此窗体的菜单栏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2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JFrame</a:t>
            </a:r>
            <a:r>
              <a:rPr lang="zh-CN" altLang="en-US" dirty="0"/>
              <a:t>的</a:t>
            </a:r>
            <a:r>
              <a:rPr lang="en-US" altLang="zh-CN" dirty="0" err="1"/>
              <a:t>setDefaultCloseOperation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operation)</a:t>
            </a:r>
            <a:r>
              <a:rPr lang="zh-CN" altLang="en-US" dirty="0"/>
              <a:t>方法用来决定如何响应用户关闭窗体的操作</a:t>
            </a:r>
            <a:r>
              <a:rPr lang="en-US" altLang="zh-CN" dirty="0"/>
              <a:t>,</a:t>
            </a:r>
            <a:r>
              <a:rPr lang="zh-CN" altLang="en-US" dirty="0"/>
              <a:t>参数有以下可选值：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JFrame.DO_NOTHING_ON_CLOSE</a:t>
            </a:r>
            <a:r>
              <a:rPr lang="zh-CN" altLang="en-US" dirty="0"/>
              <a:t>：什么也不做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JFrame.HIDE_ON_CLOSE</a:t>
            </a:r>
            <a:r>
              <a:rPr lang="en-US" altLang="zh-CN" dirty="0"/>
              <a:t> </a:t>
            </a:r>
            <a:r>
              <a:rPr lang="zh-CN" altLang="en-US" dirty="0"/>
              <a:t>：隐藏窗体，这是</a:t>
            </a:r>
            <a:r>
              <a:rPr lang="en-US" altLang="zh-CN" dirty="0" err="1"/>
              <a:t>JFrame</a:t>
            </a:r>
            <a:r>
              <a:rPr lang="zh-CN" altLang="en-US" dirty="0"/>
              <a:t>的默认选项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JFrame.EXIT_ON_CLOSE</a:t>
            </a:r>
            <a:r>
              <a:rPr lang="en-US" altLang="zh-CN" dirty="0"/>
              <a:t> </a:t>
            </a:r>
            <a:r>
              <a:rPr lang="zh-CN" altLang="en-US" dirty="0"/>
              <a:t>：结束程序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95539" y="4005064"/>
            <a:ext cx="6884837" cy="212680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frame.addWindowListener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MyWindowListener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MyWindowListener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extends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WindowAdapter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windowClosing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WindowEvent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evt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System.exit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(0);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} } </a:t>
            </a:r>
          </a:p>
        </p:txBody>
      </p:sp>
    </p:spTree>
    <p:extLst>
      <p:ext uri="{BB962C8B-B14F-4D97-AF65-F5344CB8AC3E}">
        <p14:creationId xmlns:p14="http://schemas.microsoft.com/office/powerpoint/2010/main" val="395363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JPanel</a:t>
            </a:r>
            <a:r>
              <a:rPr lang="zh-CN" altLang="en-US" dirty="0"/>
              <a:t>为面板容器，是一个轻量级容器。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r>
              <a:rPr lang="en-US" altLang="zh-CN" dirty="0"/>
              <a:t>(</a:t>
            </a:r>
            <a:r>
              <a:rPr lang="en-US" altLang="zh-CN" dirty="0" err="1"/>
              <a:t>LayoutManager</a:t>
            </a:r>
            <a:r>
              <a:rPr lang="en-US" altLang="zh-CN" dirty="0"/>
              <a:t>    layout);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add(Component    component) </a:t>
            </a:r>
            <a:r>
              <a:rPr lang="zh-CN" altLang="en-US" dirty="0"/>
              <a:t>；</a:t>
            </a:r>
            <a:r>
              <a:rPr lang="en-US" altLang="zh-CN" dirty="0"/>
              <a:t>       </a:t>
            </a:r>
            <a:r>
              <a:rPr lang="zh-CN" altLang="en-US" dirty="0"/>
              <a:t>添加组件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getGraphics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  <a:r>
              <a:rPr lang="en-US" altLang="zh-CN" dirty="0"/>
              <a:t>        </a:t>
            </a:r>
            <a:r>
              <a:rPr lang="zh-CN" altLang="en-US" dirty="0"/>
              <a:t>获取图形上下文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setBackground</a:t>
            </a:r>
            <a:r>
              <a:rPr lang="en-US" altLang="zh-CN" dirty="0"/>
              <a:t>(Color </a:t>
            </a:r>
            <a:r>
              <a:rPr lang="en-US" altLang="zh-CN" dirty="0" err="1"/>
              <a:t>bg</a:t>
            </a:r>
            <a:r>
              <a:rPr lang="en-US" altLang="zh-CN" dirty="0"/>
              <a:t>);        </a:t>
            </a:r>
            <a:r>
              <a:rPr lang="zh-CN" altLang="en-US" dirty="0"/>
              <a:t>设置背景色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4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272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布局管理器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用户界面上的屏幕组件可以按照一定的格式布局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例如水平排列，或按网格方式排列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常见有以下布局方式：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FlowLayout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BorderLayout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GridLayout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FlowLayout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流布局是面板的默认布局管理器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依次排序的组件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FlowLayout</a:t>
            </a:r>
            <a:r>
              <a:rPr lang="en-US" altLang="zh-CN" dirty="0"/>
              <a:t>( 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en-US" altLang="zh-CN" dirty="0" err="1"/>
              <a:t>FlowLayout</a:t>
            </a:r>
            <a:r>
              <a:rPr lang="en-US" altLang="zh-CN" dirty="0"/>
              <a:t>(</a:t>
            </a:r>
            <a:r>
              <a:rPr lang="en-US" altLang="zh-CN" dirty="0" err="1"/>
              <a:t>FlowLayout.RIGHT</a:t>
            </a:r>
            <a:r>
              <a:rPr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右对齐，默认间距</a:t>
            </a:r>
            <a:r>
              <a:rPr lang="en-US" altLang="zh-CN" dirty="0"/>
              <a:t>5</a:t>
            </a:r>
            <a:r>
              <a:rPr lang="zh-CN" altLang="en-US" dirty="0"/>
              <a:t>像素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en-US" altLang="zh-CN" dirty="0" err="1"/>
              <a:t>FlowLayout</a:t>
            </a:r>
            <a:r>
              <a:rPr lang="en-US" altLang="zh-CN" dirty="0"/>
              <a:t>(FlowLayout.RIGHT,20,40)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右对齐，水平间距</a:t>
            </a:r>
            <a:r>
              <a:rPr lang="en-US" altLang="zh-CN" dirty="0"/>
              <a:t>20</a:t>
            </a:r>
            <a:r>
              <a:rPr lang="zh-CN" altLang="en-US" dirty="0"/>
              <a:t>像素，垂直间距</a:t>
            </a:r>
            <a:r>
              <a:rPr lang="en-US" altLang="zh-CN" dirty="0"/>
              <a:t>40</a:t>
            </a:r>
            <a:r>
              <a:rPr lang="zh-CN" altLang="en-US" dirty="0"/>
              <a:t>像素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FEDDFFF-A25D-4FF0-90AC-A7919F158BB1}"/>
              </a:ext>
            </a:extLst>
          </p:cNvPr>
          <p:cNvGrpSpPr/>
          <p:nvPr/>
        </p:nvGrpSpPr>
        <p:grpSpPr>
          <a:xfrm>
            <a:off x="1199456" y="4934792"/>
            <a:ext cx="6143625" cy="1806576"/>
            <a:chOff x="2238349" y="4694258"/>
            <a:chExt cx="6143625" cy="18065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38349" y="4694258"/>
              <a:ext cx="6143625" cy="1806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09786" y="4837135"/>
              <a:ext cx="6000750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3349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BorderLayout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BorderLayout</a:t>
            </a:r>
            <a:r>
              <a:rPr lang="en-US" altLang="zh-CN" dirty="0"/>
              <a:t>( )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568" y="1016732"/>
            <a:ext cx="8463883" cy="55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439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GridLayout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指定网格中的行数和列数，创建网格布局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组件大小相同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GridLayout</a:t>
            </a:r>
            <a:r>
              <a:rPr lang="en-US" altLang="zh-CN" dirty="0"/>
              <a:t>( ) 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GridLayout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rows, </a:t>
            </a:r>
            <a:r>
              <a:rPr lang="en-US" altLang="zh-CN" dirty="0" err="1"/>
              <a:t>int</a:t>
            </a:r>
            <a:r>
              <a:rPr lang="en-US" altLang="zh-CN" dirty="0"/>
              <a:t> cols) 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2024" y="2060848"/>
            <a:ext cx="3932598" cy="344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605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07868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 GUI </a:t>
            </a:r>
            <a:r>
              <a:rPr lang="zh-CN" altLang="en-US" dirty="0"/>
              <a:t>编程简介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组件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/>
            <a:r>
              <a:rPr lang="en-US" altLang="zh-CN" dirty="0" err="1"/>
              <a:t>JFrame</a:t>
            </a:r>
            <a:endParaRPr lang="en-US" altLang="zh-CN" dirty="0"/>
          </a:p>
          <a:p>
            <a:pPr lvl="1"/>
            <a:r>
              <a:rPr lang="en-US" altLang="zh-CN" dirty="0" err="1"/>
              <a:t>JPanel</a:t>
            </a:r>
            <a:endParaRPr lang="en-US" altLang="zh-CN" dirty="0"/>
          </a:p>
          <a:p>
            <a:r>
              <a:rPr lang="zh-CN" altLang="en-US" dirty="0"/>
              <a:t>布局管理器</a:t>
            </a:r>
            <a:endParaRPr lang="en-US" altLang="zh-CN" dirty="0"/>
          </a:p>
          <a:p>
            <a:r>
              <a:rPr lang="zh-CN" altLang="en-US" dirty="0"/>
              <a:t>基本常用组件的使用方法</a:t>
            </a:r>
            <a:endParaRPr lang="en-US" altLang="zh-CN" dirty="0"/>
          </a:p>
          <a:p>
            <a:pPr lvl="1"/>
            <a:r>
              <a:rPr lang="zh-CN" altLang="en-US" dirty="0"/>
              <a:t>标签（</a:t>
            </a:r>
            <a:r>
              <a:rPr lang="en-US" altLang="zh-CN" dirty="0" err="1"/>
              <a:t>JLabel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按钮（</a:t>
            </a:r>
            <a:r>
              <a:rPr lang="en-US" altLang="zh-CN" dirty="0" err="1"/>
              <a:t>JButton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文本框（</a:t>
            </a:r>
            <a:r>
              <a:rPr lang="en-US" altLang="zh-CN" dirty="0" err="1"/>
              <a:t>JTextField</a:t>
            </a:r>
            <a:r>
              <a:rPr lang="zh-CN" altLang="en-US" dirty="0"/>
              <a:t>、</a:t>
            </a:r>
            <a:r>
              <a:rPr lang="en-US" altLang="zh-CN" dirty="0" err="1"/>
              <a:t>JPasswordField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文本域（</a:t>
            </a:r>
            <a:r>
              <a:rPr lang="en-US" altLang="zh-CN" dirty="0" err="1"/>
              <a:t>JTextArea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复选框（</a:t>
            </a:r>
            <a:r>
              <a:rPr lang="en-US" altLang="zh-CN" dirty="0" err="1"/>
              <a:t>JCheckBox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单选按钮（</a:t>
            </a:r>
            <a:r>
              <a:rPr lang="en-US" altLang="zh-CN" dirty="0" err="1"/>
              <a:t>JRadioButton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组合框（</a:t>
            </a:r>
            <a:r>
              <a:rPr lang="en-US" altLang="zh-CN" dirty="0" err="1"/>
              <a:t>JComboBox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1486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组件库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提供了</a:t>
            </a:r>
            <a:r>
              <a:rPr lang="en-US" altLang="zh-CN" dirty="0"/>
              <a:t>AWT</a:t>
            </a:r>
            <a:r>
              <a:rPr lang="zh-CN" altLang="en-US" dirty="0"/>
              <a:t>与</a:t>
            </a:r>
            <a:r>
              <a:rPr lang="en-US" altLang="zh-CN" dirty="0"/>
              <a:t>Swing</a:t>
            </a:r>
            <a:r>
              <a:rPr lang="zh-CN" altLang="en-US" dirty="0"/>
              <a:t>两套</a:t>
            </a:r>
            <a:r>
              <a:rPr lang="en-US" altLang="zh-CN" dirty="0"/>
              <a:t>GUI</a:t>
            </a:r>
            <a:r>
              <a:rPr lang="zh-CN" altLang="en-US" dirty="0"/>
              <a:t>组件库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：</a:t>
            </a:r>
            <a:r>
              <a:rPr lang="en-US" altLang="zh-CN" dirty="0"/>
              <a:t>javax.swing.* ;</a:t>
            </a:r>
            <a:endParaRPr lang="zh-CN" altLang="en-US" dirty="0"/>
          </a:p>
        </p:txBody>
      </p:sp>
      <p:pic>
        <p:nvPicPr>
          <p:cNvPr id="4" name="Picture 4" descr="PE0198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512" y="3140968"/>
            <a:ext cx="2179637" cy="2481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66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</a:t>
            </a:r>
            <a:r>
              <a:rPr lang="en-US" altLang="zh-CN"/>
              <a:t>—JLabel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容纳文本的组件，没有任何修饰（如：没有边缘），不能响应用户输入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 )</a:t>
            </a:r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(Icon image)</a:t>
            </a:r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(String text)</a:t>
            </a:r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(String text,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horizontalAlignment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JLabel</a:t>
            </a:r>
            <a:r>
              <a:rPr lang="en-US" altLang="zh-CN" dirty="0"/>
              <a:t>(String text, Icon </a:t>
            </a:r>
            <a:r>
              <a:rPr lang="en-US" altLang="zh-CN" dirty="0" err="1"/>
              <a:t>icon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horizontalAlignment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getText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setText</a:t>
            </a:r>
            <a:r>
              <a:rPr lang="en-US" altLang="zh-CN" dirty="0"/>
              <a:t>(String text)</a:t>
            </a:r>
          </a:p>
          <a:p>
            <a:pPr lvl="1"/>
            <a:r>
              <a:rPr lang="en-US" altLang="zh-CN" dirty="0" err="1"/>
              <a:t>getIcon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setIcon</a:t>
            </a:r>
            <a:r>
              <a:rPr lang="en-US" altLang="zh-CN" dirty="0"/>
              <a:t>(Icon icon)</a:t>
            </a:r>
            <a:endParaRPr lang="zh-CN" altLang="en-US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0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按钮</a:t>
            </a:r>
            <a:r>
              <a:rPr lang="en-US" altLang="zh-CN"/>
              <a:t>—JButton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与用户交互使用最多的控件之一</a:t>
            </a:r>
            <a:endParaRPr lang="en-US" altLang="zh-CN"/>
          </a:p>
          <a:p>
            <a:r>
              <a:rPr lang="zh-CN" altLang="en-US"/>
              <a:t>构造方法</a:t>
            </a:r>
            <a:endParaRPr lang="en-US" altLang="zh-CN"/>
          </a:p>
          <a:p>
            <a:pPr lvl="1"/>
            <a:r>
              <a:rPr lang="en-US" altLang="zh-CN"/>
              <a:t>JButton( )</a:t>
            </a:r>
          </a:p>
          <a:p>
            <a:pPr lvl="1"/>
            <a:r>
              <a:rPr lang="en-US" altLang="zh-CN"/>
              <a:t>JButton(String text)</a:t>
            </a:r>
          </a:p>
          <a:p>
            <a:pPr lvl="1"/>
            <a:r>
              <a:rPr lang="en-US" altLang="zh-CN"/>
              <a:t>JButton(Icon icon)</a:t>
            </a:r>
          </a:p>
          <a:p>
            <a:pPr lvl="1"/>
            <a:r>
              <a:rPr lang="en-US" altLang="zh-CN"/>
              <a:t>JButton(String text, Icon icon)</a:t>
            </a:r>
          </a:p>
          <a:p>
            <a:pPr lvl="1"/>
            <a:r>
              <a:rPr lang="en-US" altLang="zh-CN"/>
              <a:t>JButton(Action a)</a:t>
            </a:r>
            <a:r>
              <a:rPr lang="zh-CN" altLang="en-US"/>
              <a:t>：创建一个属性从指定的事件中获取的按钮，参数</a:t>
            </a:r>
            <a:r>
              <a:rPr lang="en-US" altLang="zh-CN"/>
              <a:t>a</a:t>
            </a:r>
            <a:r>
              <a:rPr lang="zh-CN" altLang="en-US"/>
              <a:t>为指定的文本</a:t>
            </a:r>
            <a:endParaRPr lang="en-US" altLang="zh-CN"/>
          </a:p>
          <a:p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/>
              <a:t>getText()</a:t>
            </a:r>
          </a:p>
          <a:p>
            <a:pPr lvl="1"/>
            <a:r>
              <a:rPr lang="en-US" altLang="zh-CN"/>
              <a:t>setText(String text)</a:t>
            </a:r>
          </a:p>
          <a:p>
            <a:pPr lvl="1"/>
            <a:r>
              <a:rPr lang="en-US" altLang="zh-CN"/>
              <a:t>addActionListener(ActionListener l)</a:t>
            </a:r>
          </a:p>
          <a:p>
            <a:pPr lvl="1"/>
            <a:r>
              <a:rPr lang="en-US" altLang="zh-CN"/>
              <a:t>removeActionListener(ActionListener l)</a:t>
            </a:r>
            <a:endParaRPr lang="zh-CN" altLang="en-US" dirty="0"/>
          </a:p>
        </p:txBody>
      </p:sp>
      <p:pic>
        <p:nvPicPr>
          <p:cNvPr id="5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5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统计按钮被单击的次数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641" y="3284984"/>
            <a:ext cx="553907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 bwMode="auto">
          <a:xfrm>
            <a:off x="4799856" y="3717032"/>
            <a:ext cx="504056" cy="4320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 bwMode="auto">
          <a:xfrm>
            <a:off x="5231904" y="3717032"/>
            <a:ext cx="936104" cy="504056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云形标注 7"/>
          <p:cNvSpPr/>
          <p:nvPr/>
        </p:nvSpPr>
        <p:spPr bwMode="auto">
          <a:xfrm>
            <a:off x="3215680" y="2132856"/>
            <a:ext cx="1584176" cy="1080120"/>
          </a:xfrm>
          <a:prstGeom prst="cloudCallout">
            <a:avLst>
              <a:gd name="adj1" fmla="val 46025"/>
              <a:gd name="adj2" fmla="val 88304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标签</a:t>
            </a:r>
          </a:p>
        </p:txBody>
      </p:sp>
      <p:sp>
        <p:nvSpPr>
          <p:cNvPr id="9" name="云形标注 8"/>
          <p:cNvSpPr/>
          <p:nvPr/>
        </p:nvSpPr>
        <p:spPr bwMode="auto">
          <a:xfrm>
            <a:off x="5735960" y="2060848"/>
            <a:ext cx="1584176" cy="1080120"/>
          </a:xfrm>
          <a:prstGeom prst="cloudCallout">
            <a:avLst>
              <a:gd name="adj1" fmla="val -31852"/>
              <a:gd name="adj2" fmla="val 9099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15471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普通文本框（</a:t>
            </a:r>
            <a:r>
              <a:rPr lang="en-US" altLang="zh-CN" dirty="0" err="1"/>
              <a:t>JTextField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2"/>
            <a:r>
              <a:rPr lang="en-US" altLang="zh-CN" dirty="0" err="1"/>
              <a:t>JTextField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JTextField</a:t>
            </a:r>
            <a:r>
              <a:rPr lang="en-US" altLang="zh-CN" dirty="0"/>
              <a:t>(String text)</a:t>
            </a:r>
          </a:p>
          <a:p>
            <a:pPr lvl="2"/>
            <a:r>
              <a:rPr lang="en-US" altLang="zh-CN" dirty="0" err="1"/>
              <a:t>JTextField</a:t>
            </a:r>
            <a:r>
              <a:rPr lang="en-US" altLang="zh-CN" dirty="0"/>
              <a:t>(String text, </a:t>
            </a:r>
            <a:r>
              <a:rPr lang="en-US" altLang="zh-CN" dirty="0" err="1"/>
              <a:t>int</a:t>
            </a:r>
            <a:r>
              <a:rPr lang="en-US" altLang="zh-CN" dirty="0"/>
              <a:t> columns)</a:t>
            </a:r>
          </a:p>
          <a:p>
            <a:pPr lvl="1"/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en-US" altLang="zh-CN" dirty="0" err="1"/>
              <a:t>addActionListener</a:t>
            </a:r>
            <a:r>
              <a:rPr lang="en-US" altLang="zh-CN" dirty="0"/>
              <a:t>(ActionListener l)</a:t>
            </a:r>
          </a:p>
          <a:p>
            <a:pPr lvl="2"/>
            <a:r>
              <a:rPr lang="en-US" altLang="zh-CN" dirty="0" err="1"/>
              <a:t>removeActionListener</a:t>
            </a:r>
            <a:r>
              <a:rPr lang="en-US" altLang="zh-CN" dirty="0"/>
              <a:t>(ActionListener l)</a:t>
            </a:r>
          </a:p>
          <a:p>
            <a:r>
              <a:rPr lang="zh-CN" altLang="en-US" dirty="0"/>
              <a:t>密码框（</a:t>
            </a:r>
            <a:r>
              <a:rPr lang="en-US" altLang="zh-CN" dirty="0" err="1"/>
              <a:t>JPasswordField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继承自</a:t>
            </a:r>
            <a:r>
              <a:rPr lang="en-US" altLang="zh-CN" dirty="0" err="1"/>
              <a:t>JTextField</a:t>
            </a:r>
            <a:endParaRPr lang="en-US" altLang="zh-CN" dirty="0"/>
          </a:p>
          <a:p>
            <a:pPr lvl="1"/>
            <a:r>
              <a:rPr lang="zh-CN" altLang="en-US" dirty="0"/>
              <a:t>具有</a:t>
            </a:r>
            <a:r>
              <a:rPr lang="en-US" altLang="zh-CN" dirty="0" err="1"/>
              <a:t>JTextField</a:t>
            </a:r>
            <a:r>
              <a:rPr lang="zh-CN" altLang="en-US" dirty="0"/>
              <a:t>的所有功能</a:t>
            </a:r>
            <a:endParaRPr lang="en-US" altLang="zh-CN" dirty="0"/>
          </a:p>
          <a:p>
            <a:pPr lvl="1"/>
            <a:r>
              <a:rPr lang="zh-CN" altLang="en-US" dirty="0"/>
              <a:t>特有方法</a:t>
            </a:r>
            <a:endParaRPr lang="en-US" altLang="zh-CN" dirty="0"/>
          </a:p>
          <a:p>
            <a:pPr lvl="2"/>
            <a:r>
              <a:rPr lang="en-US" altLang="zh-CN" dirty="0" err="1"/>
              <a:t>setEchoChar</a:t>
            </a:r>
            <a:r>
              <a:rPr lang="en-US" altLang="zh-CN" dirty="0"/>
              <a:t>(char echo)</a:t>
            </a:r>
            <a:r>
              <a:rPr lang="zh-CN" altLang="en-US" dirty="0"/>
              <a:t>：设置回显字符</a:t>
            </a:r>
            <a:endParaRPr lang="en-US" altLang="zh-CN" dirty="0"/>
          </a:p>
          <a:p>
            <a:pPr lvl="2"/>
            <a:r>
              <a:rPr lang="en-US" altLang="zh-CN" dirty="0" err="1"/>
              <a:t>getPassword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6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文本域</a:t>
            </a:r>
            <a:r>
              <a:rPr lang="en-US" altLang="zh-CN"/>
              <a:t>—JTextArea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用于输入多行文本</a:t>
            </a:r>
            <a:endParaRPr lang="en-US" altLang="zh-CN"/>
          </a:p>
          <a:p>
            <a:r>
              <a:rPr lang="zh-CN" altLang="en-US"/>
              <a:t>构造方法</a:t>
            </a:r>
            <a:endParaRPr lang="en-US" altLang="zh-CN"/>
          </a:p>
          <a:p>
            <a:pPr lvl="1"/>
            <a:r>
              <a:rPr lang="en-US" altLang="zh-CN"/>
              <a:t>JTextArea()</a:t>
            </a:r>
          </a:p>
          <a:p>
            <a:pPr lvl="1"/>
            <a:r>
              <a:rPr lang="en-US" altLang="zh-CN"/>
              <a:t>JTextArea(String text)</a:t>
            </a:r>
          </a:p>
          <a:p>
            <a:pPr lvl="1"/>
            <a:r>
              <a:rPr lang="en-US" altLang="zh-CN"/>
              <a:t>JTextArea(int rows, int columns)</a:t>
            </a:r>
          </a:p>
          <a:p>
            <a:pPr lvl="1"/>
            <a:r>
              <a:rPr lang="en-US" altLang="zh-CN"/>
              <a:t>JTextArea(String text, int rows, int columns)</a:t>
            </a:r>
          </a:p>
          <a:p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/>
              <a:t>setRows(int rows)</a:t>
            </a:r>
          </a:p>
          <a:p>
            <a:pPr lvl="1"/>
            <a:r>
              <a:rPr lang="en-US" altLang="zh-CN"/>
              <a:t>getRows()</a:t>
            </a:r>
          </a:p>
          <a:p>
            <a:pPr lvl="1"/>
            <a:r>
              <a:rPr lang="en-US" altLang="zh-CN"/>
              <a:t>getColumns()</a:t>
            </a:r>
          </a:p>
          <a:p>
            <a:pPr lvl="1"/>
            <a:r>
              <a:rPr lang="en-US" altLang="zh-CN"/>
              <a:t>insert(String str, int pos)</a:t>
            </a:r>
            <a:r>
              <a:rPr lang="zh-CN" altLang="en-US"/>
              <a:t>：将</a:t>
            </a:r>
            <a:r>
              <a:rPr lang="en-US" altLang="zh-CN"/>
              <a:t>str</a:t>
            </a:r>
            <a:r>
              <a:rPr lang="zh-CN" altLang="en-US"/>
              <a:t>插入到</a:t>
            </a:r>
            <a:r>
              <a:rPr lang="en-US" altLang="zh-CN"/>
              <a:t>pos</a:t>
            </a:r>
            <a:r>
              <a:rPr lang="zh-CN" altLang="en-US"/>
              <a:t>（</a:t>
            </a:r>
            <a:r>
              <a:rPr lang="en-US" altLang="zh-CN"/>
              <a:t>pos</a:t>
            </a:r>
            <a:r>
              <a:rPr lang="zh-CN" altLang="en-US"/>
              <a:t>≥</a:t>
            </a:r>
            <a:r>
              <a:rPr lang="en-US" altLang="zh-CN"/>
              <a:t>0</a:t>
            </a:r>
            <a:r>
              <a:rPr lang="zh-CN" altLang="en-US"/>
              <a:t>）位置</a:t>
            </a:r>
            <a:endParaRPr lang="en-US" altLang="zh-CN"/>
          </a:p>
          <a:p>
            <a:pPr lvl="1"/>
            <a:r>
              <a:rPr lang="en-US" altLang="zh-CN"/>
              <a:t>setEditable(boolean b)</a:t>
            </a:r>
            <a:r>
              <a:rPr lang="zh-CN" altLang="en-US"/>
              <a:t>：设置文本的可编辑状态</a:t>
            </a:r>
            <a:endParaRPr lang="en-US" altLang="zh-CN"/>
          </a:p>
          <a:p>
            <a:pPr lvl="1"/>
            <a:r>
              <a:rPr lang="en-US" altLang="zh-CN"/>
              <a:t>setLineWrap(boolean b)</a:t>
            </a:r>
            <a:r>
              <a:rPr lang="zh-CN" altLang="en-US"/>
              <a:t>：是否开启换行特性</a:t>
            </a: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4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672" y="1916832"/>
            <a:ext cx="46805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点击按钮，把用户名文本框和密码框的字符添加到文本域中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295800" y="2420888"/>
            <a:ext cx="1224136" cy="4320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 bwMode="auto">
          <a:xfrm>
            <a:off x="4295800" y="2924944"/>
            <a:ext cx="1224136" cy="432048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云形标注 9"/>
          <p:cNvSpPr/>
          <p:nvPr/>
        </p:nvSpPr>
        <p:spPr bwMode="auto">
          <a:xfrm>
            <a:off x="6744072" y="1700808"/>
            <a:ext cx="2232248" cy="1224136"/>
          </a:xfrm>
          <a:prstGeom prst="cloudCallout">
            <a:avLst>
              <a:gd name="adj1" fmla="val -103465"/>
              <a:gd name="adj2" fmla="val 3099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文本框</a:t>
            </a:r>
          </a:p>
        </p:txBody>
      </p:sp>
      <p:sp>
        <p:nvSpPr>
          <p:cNvPr id="9" name="云形标注 8"/>
          <p:cNvSpPr/>
          <p:nvPr/>
        </p:nvSpPr>
        <p:spPr bwMode="auto">
          <a:xfrm>
            <a:off x="6672064" y="3212976"/>
            <a:ext cx="2232248" cy="1224136"/>
          </a:xfrm>
          <a:prstGeom prst="cloudCallout">
            <a:avLst>
              <a:gd name="adj1" fmla="val -98913"/>
              <a:gd name="adj2" fmla="val -5437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密码框</a:t>
            </a:r>
          </a:p>
        </p:txBody>
      </p:sp>
      <p:sp>
        <p:nvSpPr>
          <p:cNvPr id="12" name="云形标注 11"/>
          <p:cNvSpPr/>
          <p:nvPr/>
        </p:nvSpPr>
        <p:spPr bwMode="auto">
          <a:xfrm>
            <a:off x="6744072" y="4725144"/>
            <a:ext cx="2232248" cy="1224136"/>
          </a:xfrm>
          <a:prstGeom prst="cloudCallout">
            <a:avLst>
              <a:gd name="adj1" fmla="val -89160"/>
              <a:gd name="adj2" fmla="val -43703"/>
            </a:avLst>
          </a:prstGeom>
          <a:gradFill flip="none" rotWithShape="1">
            <a:gsLst>
              <a:gs pos="0">
                <a:srgbClr val="0000FF"/>
              </a:gs>
              <a:gs pos="0">
                <a:srgbClr val="0000FF">
                  <a:alpha val="53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文本域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064" y="4005065"/>
            <a:ext cx="25527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2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复选框</a:t>
            </a:r>
            <a:r>
              <a:rPr lang="en-US" altLang="zh-CN"/>
              <a:t>—JCheckBox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可提供多项选择，可记录状态（是否被选中）</a:t>
            </a:r>
            <a:endParaRPr lang="en-US" altLang="zh-CN"/>
          </a:p>
          <a:p>
            <a:r>
              <a:rPr lang="zh-CN" altLang="en-US"/>
              <a:t>构造方法（</a:t>
            </a:r>
            <a:r>
              <a:rPr lang="en-US" altLang="zh-CN"/>
              <a:t>8</a:t>
            </a:r>
            <a:r>
              <a:rPr lang="zh-CN" altLang="en-US"/>
              <a:t>个）</a:t>
            </a:r>
            <a:endParaRPr lang="en-US" altLang="zh-CN"/>
          </a:p>
          <a:p>
            <a:pPr lvl="1"/>
            <a:r>
              <a:rPr lang="en-US" altLang="zh-CN"/>
              <a:t>JCheckBox( )</a:t>
            </a:r>
            <a:r>
              <a:rPr lang="zh-CN" altLang="en-US"/>
              <a:t>：创建一个无文本与图标，且未被选中的复选框</a:t>
            </a:r>
            <a:endParaRPr lang="en-US" altLang="zh-CN"/>
          </a:p>
          <a:p>
            <a:pPr lvl="1"/>
            <a:r>
              <a:rPr lang="en-US" altLang="zh-CN"/>
              <a:t>JCheckBox (String text)</a:t>
            </a:r>
            <a:r>
              <a:rPr lang="zh-CN" altLang="en-US"/>
              <a:t>：创建指定文本，未被选中的复选框</a:t>
            </a:r>
            <a:endParaRPr lang="en-US" altLang="zh-CN"/>
          </a:p>
          <a:p>
            <a:pPr lvl="1"/>
            <a:r>
              <a:rPr lang="en-US" altLang="zh-CN"/>
              <a:t>JCheckBox(String text, Icon icon)</a:t>
            </a:r>
            <a:r>
              <a:rPr lang="zh-CN" altLang="en-US"/>
              <a:t>：创建指定文本、图标的复选框</a:t>
            </a:r>
            <a:endParaRPr lang="en-US" altLang="zh-CN"/>
          </a:p>
          <a:p>
            <a:r>
              <a:rPr lang="zh-CN" altLang="en-US"/>
              <a:t>其他方法</a:t>
            </a:r>
            <a:endParaRPr lang="en-US" altLang="zh-CN"/>
          </a:p>
          <a:p>
            <a:pPr lvl="1"/>
            <a:r>
              <a:rPr lang="en-US" altLang="zh-CN"/>
              <a:t>isSelected()</a:t>
            </a:r>
            <a:r>
              <a:rPr lang="zh-CN" altLang="en-US"/>
              <a:t>：判断该复选框是否被选中</a:t>
            </a:r>
            <a:endParaRPr lang="en-US" altLang="zh-CN"/>
          </a:p>
          <a:p>
            <a:pPr lvl="1"/>
            <a:r>
              <a:rPr lang="en-US" altLang="zh-CN"/>
              <a:t>setSelected(boolean state)</a:t>
            </a:r>
            <a:r>
              <a:rPr lang="zh-CN" altLang="en-US"/>
              <a:t>：设置该复选框的状态</a:t>
            </a:r>
            <a:r>
              <a:rPr lang="en-US" altLang="zh-CN"/>
              <a:t>(</a:t>
            </a:r>
            <a:r>
              <a:rPr lang="zh-CN" altLang="en-US"/>
              <a:t>选中</a:t>
            </a:r>
            <a:r>
              <a:rPr lang="en-US" altLang="zh-CN"/>
              <a:t>/</a:t>
            </a:r>
            <a:r>
              <a:rPr lang="zh-CN" altLang="en-US"/>
              <a:t>不选中</a:t>
            </a:r>
            <a:r>
              <a:rPr lang="en-US" altLang="zh-CN"/>
              <a:t>)</a:t>
            </a:r>
          </a:p>
          <a:p>
            <a:r>
              <a:rPr lang="zh-CN" altLang="en-US"/>
              <a:t>触发事件类型</a:t>
            </a:r>
            <a:endParaRPr lang="en-US" altLang="zh-CN"/>
          </a:p>
          <a:p>
            <a:pPr lvl="1"/>
            <a:r>
              <a:rPr lang="en-US" altLang="zh-CN"/>
              <a:t>ActionEvent</a:t>
            </a:r>
            <a:r>
              <a:rPr lang="zh-CN" altLang="en-US"/>
              <a:t>（需要实现</a:t>
            </a:r>
            <a:r>
              <a:rPr lang="en-US" altLang="zh-CN"/>
              <a:t>ActionListener</a:t>
            </a:r>
            <a:r>
              <a:rPr lang="zh-CN" altLang="en-US"/>
              <a:t>接口）</a:t>
            </a:r>
            <a:endParaRPr lang="en-US" altLang="zh-CN"/>
          </a:p>
          <a:p>
            <a:pPr lvl="2"/>
            <a:r>
              <a:rPr lang="zh-CN" altLang="en-US"/>
              <a:t>对应方法：</a:t>
            </a:r>
            <a:r>
              <a:rPr lang="en-US" altLang="zh-CN"/>
              <a:t>addActionListener</a:t>
            </a:r>
            <a:r>
              <a:rPr lang="zh-CN" altLang="en-US"/>
              <a:t>、</a:t>
            </a:r>
            <a:r>
              <a:rPr lang="en-US" altLang="zh-CN"/>
              <a:t>removeActionListener</a:t>
            </a:r>
          </a:p>
          <a:p>
            <a:pPr lvl="1"/>
            <a:r>
              <a:rPr lang="en-US" altLang="zh-CN"/>
              <a:t>ItemEvent</a:t>
            </a:r>
            <a:r>
              <a:rPr lang="zh-CN" altLang="en-US"/>
              <a:t>（需实现</a:t>
            </a:r>
            <a:r>
              <a:rPr lang="en-US" altLang="zh-CN"/>
              <a:t>ItemListener</a:t>
            </a:r>
            <a:r>
              <a:rPr lang="zh-CN" altLang="en-US"/>
              <a:t>接口）</a:t>
            </a:r>
            <a:endParaRPr lang="en-US" altLang="zh-CN"/>
          </a:p>
          <a:p>
            <a:pPr lvl="2"/>
            <a:r>
              <a:rPr lang="zh-CN" altLang="en-US"/>
              <a:t>对应方法：</a:t>
            </a:r>
            <a:r>
              <a:rPr lang="en-US" altLang="zh-CN"/>
              <a:t>addItemListener</a:t>
            </a:r>
            <a:r>
              <a:rPr lang="zh-CN" altLang="en-US"/>
              <a:t>、</a:t>
            </a:r>
            <a:r>
              <a:rPr lang="en-US" altLang="zh-CN"/>
              <a:t>removeItemListener</a:t>
            </a:r>
            <a:endParaRPr lang="zh-CN" altLang="en-US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86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爱好选择</a:t>
            </a:r>
            <a:endParaRPr lang="en-US" altLang="zh-CN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7648" y="2564904"/>
            <a:ext cx="6225480" cy="15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77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-Java GUI </a:t>
            </a:r>
            <a:r>
              <a:rPr lang="zh-CN" altLang="en-US"/>
              <a:t>编程简介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图形化界面简介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AWT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SWT</a:t>
            </a:r>
          </a:p>
        </p:txBody>
      </p:sp>
    </p:spTree>
    <p:extLst>
      <p:ext uri="{BB962C8B-B14F-4D97-AF65-F5344CB8AC3E}">
        <p14:creationId xmlns:p14="http://schemas.microsoft.com/office/powerpoint/2010/main" val="90888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单选按钮</a:t>
            </a:r>
            <a:r>
              <a:rPr lang="en-US" altLang="zh-CN"/>
              <a:t>—JRadioButton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08611"/>
          </a:xfrm>
        </p:spPr>
        <p:txBody>
          <a:bodyPr/>
          <a:lstStyle/>
          <a:p>
            <a:r>
              <a:rPr lang="zh-CN" altLang="en-US" dirty="0"/>
              <a:t>提供多项选中，但只能选择一项，可记录状态</a:t>
            </a:r>
            <a:r>
              <a:rPr lang="en-US" altLang="zh-CN" dirty="0"/>
              <a:t>(</a:t>
            </a:r>
            <a:r>
              <a:rPr lang="zh-CN" altLang="en-US" dirty="0"/>
              <a:t>是否被选中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构造方法（</a:t>
            </a:r>
            <a:r>
              <a:rPr lang="en-US" altLang="zh-CN" dirty="0"/>
              <a:t>8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/>
            <a:r>
              <a:rPr lang="en-US" altLang="zh-CN" dirty="0" err="1"/>
              <a:t>JRadioButton</a:t>
            </a:r>
            <a:r>
              <a:rPr lang="en-US" altLang="zh-CN" dirty="0"/>
              <a:t>( )</a:t>
            </a:r>
            <a:r>
              <a:rPr lang="zh-CN" altLang="en-US" dirty="0"/>
              <a:t>：创建一个无文本与图标，且未被选中的单选按钮</a:t>
            </a:r>
            <a:endParaRPr lang="en-US" altLang="zh-CN" dirty="0"/>
          </a:p>
          <a:p>
            <a:pPr lvl="1"/>
            <a:r>
              <a:rPr lang="en-US" altLang="zh-CN" dirty="0" err="1"/>
              <a:t>JRadioButton</a:t>
            </a:r>
            <a:r>
              <a:rPr lang="en-US" altLang="zh-CN" dirty="0"/>
              <a:t>(String text)</a:t>
            </a:r>
            <a:r>
              <a:rPr lang="zh-CN" altLang="en-US" dirty="0"/>
              <a:t>：创建指定文本，未被选中的单选按钮</a:t>
            </a:r>
            <a:endParaRPr lang="en-US" altLang="zh-CN" dirty="0"/>
          </a:p>
          <a:p>
            <a:pPr lvl="1"/>
            <a:r>
              <a:rPr lang="en-US" altLang="zh-CN" dirty="0" err="1"/>
              <a:t>JRadioButton</a:t>
            </a:r>
            <a:r>
              <a:rPr lang="en-US" altLang="zh-CN" dirty="0"/>
              <a:t>(String text, Icon icon)</a:t>
            </a:r>
            <a:r>
              <a:rPr lang="zh-CN" altLang="en-US" dirty="0"/>
              <a:t>：创建指定文本、图标的单选按钮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 err="1"/>
              <a:t>isSelected</a:t>
            </a:r>
            <a:r>
              <a:rPr lang="en-US" altLang="zh-CN" dirty="0"/>
              <a:t>()</a:t>
            </a:r>
            <a:r>
              <a:rPr lang="zh-CN" altLang="en-US" dirty="0"/>
              <a:t>：判断单选按钮是否被选中</a:t>
            </a:r>
            <a:endParaRPr lang="en-US" altLang="zh-CN" dirty="0"/>
          </a:p>
          <a:p>
            <a:pPr lvl="1"/>
            <a:r>
              <a:rPr lang="en-US" altLang="zh-CN" dirty="0" err="1"/>
              <a:t>setSelected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state)</a:t>
            </a:r>
            <a:r>
              <a:rPr lang="zh-CN" altLang="en-US" dirty="0"/>
              <a:t>：设置单选按钮的状态</a:t>
            </a:r>
            <a:r>
              <a:rPr lang="en-US" altLang="zh-CN" dirty="0"/>
              <a:t>(</a:t>
            </a:r>
            <a:r>
              <a:rPr lang="zh-CN" altLang="en-US" dirty="0"/>
              <a:t>选中</a:t>
            </a:r>
            <a:r>
              <a:rPr lang="en-US" altLang="zh-CN" dirty="0"/>
              <a:t>/</a:t>
            </a:r>
            <a:r>
              <a:rPr lang="zh-CN" altLang="en-US" dirty="0"/>
              <a:t>不选中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触发事件类型</a:t>
            </a:r>
            <a:endParaRPr lang="en-US" altLang="zh-CN" dirty="0"/>
          </a:p>
          <a:p>
            <a:pPr lvl="1"/>
            <a:r>
              <a:rPr lang="en-US" altLang="zh-CN" dirty="0" err="1"/>
              <a:t>ItemEvent</a:t>
            </a:r>
            <a:r>
              <a:rPr lang="zh-CN" altLang="en-US" dirty="0"/>
              <a:t>（需实现</a:t>
            </a:r>
            <a:r>
              <a:rPr lang="en-US" altLang="zh-CN" dirty="0" err="1"/>
              <a:t>ItemListener</a:t>
            </a:r>
            <a:r>
              <a:rPr lang="zh-CN" altLang="en-US" dirty="0"/>
              <a:t>接口）</a:t>
            </a:r>
            <a:endParaRPr lang="en-US" altLang="zh-CN" dirty="0"/>
          </a:p>
          <a:p>
            <a:pPr lvl="2"/>
            <a:r>
              <a:rPr lang="zh-CN" altLang="en-US" dirty="0"/>
              <a:t>对应方法：</a:t>
            </a:r>
            <a:r>
              <a:rPr lang="en-US" altLang="zh-CN" dirty="0" err="1"/>
              <a:t>addItemListener</a:t>
            </a:r>
            <a:r>
              <a:rPr lang="zh-CN" altLang="en-US" dirty="0"/>
              <a:t>、</a:t>
            </a:r>
            <a:r>
              <a:rPr lang="en-US" altLang="zh-CN" dirty="0" err="1"/>
              <a:t>removeItemListener</a:t>
            </a:r>
            <a:endParaRPr lang="en-US" altLang="zh-CN" dirty="0"/>
          </a:p>
          <a:p>
            <a:pPr lvl="1"/>
            <a:r>
              <a:rPr lang="en-US" altLang="zh-CN" dirty="0" err="1"/>
              <a:t>ActionEvent</a:t>
            </a:r>
            <a:r>
              <a:rPr lang="zh-CN" altLang="en-US" dirty="0"/>
              <a:t>（需实现</a:t>
            </a:r>
            <a:r>
              <a:rPr lang="en-US" altLang="zh-CN" dirty="0"/>
              <a:t>ActionListener</a:t>
            </a:r>
            <a:r>
              <a:rPr lang="zh-CN" altLang="en-US" dirty="0"/>
              <a:t>接口）</a:t>
            </a:r>
            <a:endParaRPr lang="en-US" altLang="zh-CN" dirty="0"/>
          </a:p>
          <a:p>
            <a:pPr lvl="2"/>
            <a:r>
              <a:rPr lang="zh-CN" altLang="en-US" dirty="0"/>
              <a:t>对应方法：</a:t>
            </a:r>
            <a:r>
              <a:rPr lang="en-US" altLang="zh-CN" dirty="0" err="1"/>
              <a:t>addActionListener</a:t>
            </a:r>
            <a:r>
              <a:rPr lang="zh-CN" altLang="en-US" dirty="0"/>
              <a:t>、</a:t>
            </a:r>
            <a:r>
              <a:rPr lang="en-US" altLang="zh-CN" dirty="0" err="1"/>
              <a:t>removeActionListener</a:t>
            </a:r>
            <a:endParaRPr lang="en-US" altLang="zh-CN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69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单选按钮</a:t>
            </a:r>
            <a:r>
              <a:rPr lang="en-US" altLang="zh-CN"/>
              <a:t>—JRadioButton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需要对单选按钮进行编组（</a:t>
            </a:r>
            <a:r>
              <a:rPr lang="en-US" altLang="zh-CN" dirty="0" err="1"/>
              <a:t>ButtonGroup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ButtonGroup</a:t>
            </a:r>
            <a:r>
              <a:rPr lang="zh-CN" altLang="en-US" dirty="0"/>
              <a:t>的构造方法（只有</a:t>
            </a:r>
            <a:r>
              <a:rPr lang="en-US" altLang="zh-CN" dirty="0"/>
              <a:t>1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ButtonGroup</a:t>
            </a:r>
            <a:r>
              <a:rPr lang="en-US" altLang="zh-CN" dirty="0"/>
              <a:t>( 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ButtonGroup</a:t>
            </a:r>
            <a:r>
              <a:rPr lang="zh-CN" altLang="en-US" dirty="0"/>
              <a:t>的其他方法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AbstractButton</a:t>
            </a:r>
            <a:r>
              <a:rPr lang="en-US" altLang="zh-CN" dirty="0"/>
              <a:t> b)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……</a:t>
            </a:r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070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性别选择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656" y="2420888"/>
            <a:ext cx="47525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878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组合框</a:t>
            </a:r>
            <a:r>
              <a:rPr lang="en-US" altLang="zh-CN"/>
              <a:t>—JComboBox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r>
              <a:rPr lang="zh-CN" altLang="en-US" dirty="0"/>
              <a:t>可供选择项比较多</a:t>
            </a:r>
            <a:endParaRPr lang="en-US" altLang="zh-CN" dirty="0"/>
          </a:p>
          <a:p>
            <a:r>
              <a:rPr lang="zh-CN" altLang="en-US" dirty="0"/>
              <a:t>类：</a:t>
            </a:r>
            <a:r>
              <a:rPr lang="en-US" altLang="zh-CN" dirty="0" err="1"/>
              <a:t>JComboBox</a:t>
            </a:r>
            <a:r>
              <a:rPr lang="en-US" altLang="zh-CN" dirty="0"/>
              <a:t>&lt;E&gt;</a:t>
            </a:r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2"/>
            <a:r>
              <a:rPr lang="en-US" altLang="zh-CN" dirty="0" err="1"/>
              <a:t>JComboBox</a:t>
            </a:r>
            <a:r>
              <a:rPr lang="en-US" altLang="zh-CN" dirty="0"/>
              <a:t>( )</a:t>
            </a:r>
            <a:r>
              <a:rPr lang="zh-CN" altLang="en-US" dirty="0"/>
              <a:t>：没有提供选择项的组合框</a:t>
            </a:r>
            <a:endParaRPr lang="en-US" altLang="zh-CN" dirty="0"/>
          </a:p>
          <a:p>
            <a:pPr lvl="2"/>
            <a:r>
              <a:rPr lang="en-US" altLang="zh-CN" dirty="0" err="1"/>
              <a:t>JTextField</a:t>
            </a:r>
            <a:r>
              <a:rPr lang="en-US" altLang="zh-CN" dirty="0"/>
              <a:t>(E[] items)</a:t>
            </a:r>
            <a:r>
              <a:rPr lang="zh-CN" altLang="en-US" dirty="0"/>
              <a:t>：提供了选择项的组合框</a:t>
            </a:r>
            <a:endParaRPr lang="en-US" altLang="zh-CN" dirty="0"/>
          </a:p>
          <a:p>
            <a:pPr lvl="1"/>
            <a:r>
              <a:rPr lang="zh-CN" altLang="en-US" dirty="0"/>
              <a:t>其他方法</a:t>
            </a:r>
            <a:endParaRPr lang="en-US" altLang="zh-CN" dirty="0"/>
          </a:p>
          <a:p>
            <a:pPr lvl="2"/>
            <a:r>
              <a:rPr lang="en-US" altLang="zh-CN" dirty="0" err="1"/>
              <a:t>isEditable</a:t>
            </a:r>
            <a:r>
              <a:rPr lang="en-US" altLang="zh-CN" dirty="0"/>
              <a:t>()</a:t>
            </a:r>
            <a:r>
              <a:rPr lang="zh-CN" altLang="en-US" dirty="0"/>
              <a:t>：判断组合框是否可供编辑</a:t>
            </a:r>
            <a:endParaRPr lang="en-US" altLang="zh-CN" dirty="0"/>
          </a:p>
          <a:p>
            <a:pPr lvl="2"/>
            <a:r>
              <a:rPr lang="en-US" altLang="zh-CN" dirty="0" err="1"/>
              <a:t>setEditable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：设置组合框是否可被编辑</a:t>
            </a:r>
            <a:endParaRPr lang="en-US" altLang="zh-CN" dirty="0"/>
          </a:p>
          <a:p>
            <a:pPr lvl="2"/>
            <a:r>
              <a:rPr lang="en-US" altLang="zh-CN" dirty="0" err="1"/>
              <a:t>setSelectedIndex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：设置默认显示指定的选项</a:t>
            </a:r>
            <a:endParaRPr lang="en-US" altLang="zh-CN" dirty="0"/>
          </a:p>
          <a:p>
            <a:pPr lvl="2"/>
            <a:r>
              <a:rPr lang="en-US" altLang="zh-CN" dirty="0" err="1"/>
              <a:t>setSelectedItem</a:t>
            </a:r>
            <a:r>
              <a:rPr lang="en-US" altLang="zh-CN" dirty="0"/>
              <a:t>(E item)</a:t>
            </a:r>
            <a:r>
              <a:rPr lang="zh-CN" altLang="en-US" dirty="0"/>
              <a:t>：设置默认显示指定的选项</a:t>
            </a:r>
            <a:endParaRPr lang="en-US" altLang="zh-CN" dirty="0"/>
          </a:p>
          <a:p>
            <a:pPr lvl="2"/>
            <a:r>
              <a:rPr lang="en-US" altLang="zh-CN" dirty="0" err="1"/>
              <a:t>addItem</a:t>
            </a:r>
            <a:r>
              <a:rPr lang="en-US" altLang="zh-CN" dirty="0"/>
              <a:t>(E item)</a:t>
            </a:r>
            <a:r>
              <a:rPr lang="zh-CN" altLang="en-US" dirty="0"/>
              <a:t>：向组合框中添加选项</a:t>
            </a:r>
            <a:endParaRPr lang="en-US" altLang="zh-CN" dirty="0"/>
          </a:p>
          <a:p>
            <a:pPr lvl="2"/>
            <a:r>
              <a:rPr lang="en-US" altLang="zh-CN" dirty="0" err="1"/>
              <a:t>insertItemAt</a:t>
            </a:r>
            <a:r>
              <a:rPr lang="en-US" altLang="zh-CN" dirty="0"/>
              <a:t>(E item, 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：将选项添加到指定位置</a:t>
            </a:r>
            <a:endParaRPr lang="en-US" altLang="zh-CN" dirty="0"/>
          </a:p>
          <a:p>
            <a:pPr lvl="2"/>
            <a:r>
              <a:rPr lang="en-US" altLang="zh-CN" dirty="0" err="1"/>
              <a:t>removeItemAt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：删除指定位置的选项</a:t>
            </a:r>
            <a:endParaRPr lang="en-US" altLang="zh-CN" dirty="0"/>
          </a:p>
          <a:p>
            <a:pPr lvl="2"/>
            <a:r>
              <a:rPr lang="en-US" altLang="zh-CN" dirty="0" err="1"/>
              <a:t>removeItem</a:t>
            </a:r>
            <a:r>
              <a:rPr lang="en-US" altLang="zh-CN" dirty="0"/>
              <a:t>(E item)</a:t>
            </a:r>
            <a:r>
              <a:rPr lang="zh-CN" altLang="en-US" dirty="0"/>
              <a:t>：删除指定的选项</a:t>
            </a:r>
            <a:endParaRPr lang="en-US" altLang="zh-CN" dirty="0"/>
          </a:p>
          <a:p>
            <a:pPr lvl="2"/>
            <a:r>
              <a:rPr lang="en-US" altLang="zh-CN" dirty="0" err="1"/>
              <a:t>removeAllItems</a:t>
            </a:r>
            <a:r>
              <a:rPr lang="en-US" altLang="zh-CN" dirty="0"/>
              <a:t>()</a:t>
            </a:r>
            <a:r>
              <a:rPr lang="zh-CN" altLang="en-US" dirty="0"/>
              <a:t>：删除所有选项</a:t>
            </a:r>
            <a:endParaRPr lang="en-US" altLang="zh-CN" dirty="0"/>
          </a:p>
          <a:p>
            <a:pPr lvl="2"/>
            <a:r>
              <a:rPr lang="en-US" altLang="zh-CN" dirty="0" err="1"/>
              <a:t>removeAll</a:t>
            </a:r>
            <a:r>
              <a:rPr lang="en-US" altLang="zh-CN" dirty="0"/>
              <a:t>()</a:t>
            </a:r>
            <a:r>
              <a:rPr lang="zh-CN" altLang="en-US" dirty="0"/>
              <a:t>：删除所有选项，包括组合框组件本身</a:t>
            </a:r>
            <a:endParaRPr lang="en-US" altLang="zh-CN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6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组合框</a:t>
            </a:r>
            <a:r>
              <a:rPr lang="en-US" altLang="zh-CN"/>
              <a:t>—JComboBox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触发事件类型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ItemEvent</a:t>
            </a:r>
            <a:r>
              <a:rPr lang="zh-CN" altLang="en-US" dirty="0"/>
              <a:t>（需实现</a:t>
            </a:r>
            <a:r>
              <a:rPr lang="en-US" altLang="zh-CN" dirty="0" err="1"/>
              <a:t>ItemListener</a:t>
            </a:r>
            <a:r>
              <a:rPr lang="zh-CN" altLang="en-US" dirty="0"/>
              <a:t>接口）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使用场合：获取用户所选择的某个选项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对应方法：</a:t>
            </a:r>
            <a:r>
              <a:rPr lang="en-US" altLang="zh-CN" dirty="0" err="1"/>
              <a:t>addItemListener</a:t>
            </a:r>
            <a:r>
              <a:rPr lang="zh-CN" altLang="en-US" dirty="0"/>
              <a:t>、</a:t>
            </a:r>
            <a:r>
              <a:rPr lang="en-US" altLang="zh-CN" dirty="0" err="1"/>
              <a:t>removeItemListener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ActionEvent</a:t>
            </a:r>
            <a:r>
              <a:rPr lang="zh-CN" altLang="en-US" dirty="0"/>
              <a:t>（需实现</a:t>
            </a:r>
            <a:r>
              <a:rPr lang="en-US" altLang="zh-CN" dirty="0"/>
              <a:t>ActionListener</a:t>
            </a:r>
            <a:r>
              <a:rPr lang="zh-CN" altLang="en-US" dirty="0"/>
              <a:t>接口）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使用场合：用户输入或修改选项后，按下</a:t>
            </a:r>
            <a:r>
              <a:rPr lang="en-US" altLang="zh-CN" dirty="0"/>
              <a:t>Enter</a:t>
            </a:r>
            <a:r>
              <a:rPr lang="zh-CN" altLang="en-US" dirty="0"/>
              <a:t>键后的事件处理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对应方法：</a:t>
            </a:r>
            <a:r>
              <a:rPr lang="en-US" altLang="zh-CN" dirty="0" err="1"/>
              <a:t>addActionListener</a:t>
            </a:r>
            <a:r>
              <a:rPr lang="zh-CN" altLang="en-US" dirty="0"/>
              <a:t>、</a:t>
            </a:r>
            <a:r>
              <a:rPr lang="en-US" altLang="zh-CN" dirty="0" err="1"/>
              <a:t>removeActionListener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6" y="188641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87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选修课程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576" y="3068960"/>
            <a:ext cx="23042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7849" y="3068960"/>
            <a:ext cx="236611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0136" y="3068960"/>
            <a:ext cx="23042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567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620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Swing</a:t>
            </a:r>
            <a:r>
              <a:rPr lang="zh-CN" altLang="en-US"/>
              <a:t>事件模型原理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dirty="0"/>
              <a:t>Java</a:t>
            </a:r>
            <a:r>
              <a:rPr lang="zh-CN" altLang="en-US" dirty="0"/>
              <a:t>开发中，对于事件的处理非常重要，比如按钮的点击、鼠标的点击、窗口的移动等等都要涉及到</a:t>
            </a:r>
            <a:r>
              <a:rPr lang="en-US" altLang="zh-CN" dirty="0"/>
              <a:t>Java</a:t>
            </a:r>
            <a:r>
              <a:rPr lang="zh-CN" altLang="en-US" dirty="0"/>
              <a:t>事件的应用。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C50EACE-B857-4A51-82F2-CE8F283A1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381950"/>
            <a:ext cx="7581528" cy="4476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2731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事件的处理步骤为：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事件源上触发一个事件</a:t>
            </a:r>
            <a:r>
              <a:rPr lang="en-US" altLang="zh-CN" dirty="0"/>
              <a:t>;</a:t>
            </a:r>
            <a:r>
              <a:rPr lang="zh-CN" altLang="en-US" dirty="0"/>
              <a:t>比如</a:t>
            </a:r>
            <a:r>
              <a:rPr lang="en-US" altLang="zh-CN" dirty="0"/>
              <a:t>,</a:t>
            </a:r>
            <a:r>
              <a:rPr lang="zh-CN" altLang="en-US" dirty="0"/>
              <a:t>用户按下鼠标、按下按钮等。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系统会自动产生对应的事件对象</a:t>
            </a:r>
            <a:r>
              <a:rPr lang="en-US" altLang="zh-CN" dirty="0" err="1"/>
              <a:t>EventObject</a:t>
            </a:r>
            <a:r>
              <a:rPr lang="en-US" altLang="zh-CN" dirty="0"/>
              <a:t>,</a:t>
            </a:r>
            <a:r>
              <a:rPr lang="zh-CN" altLang="en-US" dirty="0"/>
              <a:t>并通知所有授权的事件监听者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事件监听者中有对应的事件处理方法来处理该事件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D18EE84-7D5A-4EC9-8352-71076F867F83}"/>
              </a:ext>
            </a:extLst>
          </p:cNvPr>
          <p:cNvGrpSpPr/>
          <p:nvPr/>
        </p:nvGrpSpPr>
        <p:grpSpPr>
          <a:xfrm>
            <a:off x="1775520" y="3666684"/>
            <a:ext cx="6429420" cy="2714644"/>
            <a:chOff x="3309918" y="2143116"/>
            <a:chExt cx="6429420" cy="27146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57838203-A80E-4B85-8799-F9C8948DD580}"/>
                </a:ext>
              </a:extLst>
            </p:cNvPr>
            <p:cNvSpPr/>
            <p:nvPr/>
          </p:nvSpPr>
          <p:spPr bwMode="auto">
            <a:xfrm>
              <a:off x="3309918" y="4286256"/>
              <a:ext cx="714380" cy="500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按钮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F1D196EA-2812-43AB-AA33-38B06102DAA8}"/>
                </a:ext>
              </a:extLst>
            </p:cNvPr>
            <p:cNvSpPr/>
            <p:nvPr/>
          </p:nvSpPr>
          <p:spPr bwMode="auto">
            <a:xfrm>
              <a:off x="8024826" y="4357694"/>
              <a:ext cx="1714512" cy="500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按钮监听器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xmlns="" id="{730EC299-178C-4926-9A4A-7E591A50EFDD}"/>
                </a:ext>
              </a:extLst>
            </p:cNvPr>
            <p:cNvCxnSpPr>
              <a:endCxn id="5" idx="3"/>
            </p:cNvCxnSpPr>
            <p:nvPr/>
          </p:nvCxnSpPr>
          <p:spPr bwMode="auto">
            <a:xfrm rot="10800000">
              <a:off x="4024298" y="4536291"/>
              <a:ext cx="3929090" cy="35719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B6975FE4-3BED-43DF-A7BF-3B87E690D52B}"/>
                </a:ext>
              </a:extLst>
            </p:cNvPr>
            <p:cNvSpPr/>
            <p:nvPr/>
          </p:nvSpPr>
          <p:spPr bwMode="auto">
            <a:xfrm>
              <a:off x="4881554" y="4143380"/>
              <a:ext cx="1214446" cy="3571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注册监听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A4F37822-A94E-4CB8-8D81-AE079C2597B5}"/>
                </a:ext>
              </a:extLst>
            </p:cNvPr>
            <p:cNvSpPr/>
            <p:nvPr/>
          </p:nvSpPr>
          <p:spPr bwMode="auto">
            <a:xfrm>
              <a:off x="5024430" y="2143116"/>
              <a:ext cx="1714512" cy="4286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按钮事件类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0FF76A12-C062-4286-BB46-C31A7D55E860}"/>
                </a:ext>
              </a:extLst>
            </p:cNvPr>
            <p:cNvCxnSpPr>
              <a:stCxn id="5" idx="0"/>
            </p:cNvCxnSpPr>
            <p:nvPr/>
          </p:nvCxnSpPr>
          <p:spPr bwMode="auto">
            <a:xfrm rot="5400000" flipH="1" flipV="1">
              <a:off x="3488513" y="2750339"/>
              <a:ext cx="1714512" cy="1357322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0993D578-E58C-4807-A6D1-F4A2F4EF2EF3}"/>
                </a:ext>
              </a:extLst>
            </p:cNvPr>
            <p:cNvSpPr/>
            <p:nvPr/>
          </p:nvSpPr>
          <p:spPr bwMode="auto">
            <a:xfrm rot="18526830">
              <a:off x="3367431" y="2940003"/>
              <a:ext cx="1360343" cy="3571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产生事件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28B0535D-AA23-4731-86CD-5D346EFADE9E}"/>
                </a:ext>
              </a:extLst>
            </p:cNvPr>
            <p:cNvSpPr/>
            <p:nvPr/>
          </p:nvSpPr>
          <p:spPr bwMode="auto">
            <a:xfrm rot="2323961">
              <a:off x="7486919" y="2743727"/>
              <a:ext cx="1360343" cy="3571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传递事件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E5F26310-934F-4AA7-A942-51BF9A36E236}"/>
                </a:ext>
              </a:extLst>
            </p:cNvPr>
            <p:cNvCxnSpPr>
              <a:stCxn id="9" idx="3"/>
            </p:cNvCxnSpPr>
            <p:nvPr/>
          </p:nvCxnSpPr>
          <p:spPr bwMode="auto">
            <a:xfrm>
              <a:off x="6738942" y="2357430"/>
              <a:ext cx="2143140" cy="1928826"/>
            </a:xfrm>
            <a:prstGeom prst="straightConnector1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9894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按钮事件步骤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构造程序界面，创建按钮，即事件源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构造监听，实现处理的功能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注册监听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当用户点击按钮，即触发事件时，监听机制起作用。</a:t>
            </a:r>
          </a:p>
        </p:txBody>
      </p:sp>
    </p:spTree>
    <p:extLst>
      <p:ext uri="{BB962C8B-B14F-4D97-AF65-F5344CB8AC3E}">
        <p14:creationId xmlns:p14="http://schemas.microsoft.com/office/powerpoint/2010/main" val="121217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 GUI </a:t>
            </a:r>
            <a:r>
              <a:rPr lang="zh-CN" altLang="en-US"/>
              <a:t>编程简介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图形用户界面（</a:t>
            </a:r>
            <a:r>
              <a:rPr lang="en-US" altLang="zh-CN" dirty="0"/>
              <a:t>Graphical User Interface</a:t>
            </a:r>
            <a:r>
              <a:rPr lang="zh-CN" altLang="en-US" dirty="0"/>
              <a:t>，简称 </a:t>
            </a:r>
            <a:r>
              <a:rPr lang="en-US" altLang="zh-CN" dirty="0"/>
              <a:t>GUI</a:t>
            </a:r>
            <a:r>
              <a:rPr lang="zh-CN" altLang="en-US" dirty="0"/>
              <a:t>，又称图形用户接口）是指采用图形方式显示的计算机操作用户界面。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44" y="1000109"/>
            <a:ext cx="5110174" cy="490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42984"/>
            <a:ext cx="5178342" cy="49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1290" y="1000108"/>
            <a:ext cx="5753116" cy="552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64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1059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菜单示例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级菜单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快捷键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图标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复选框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329" y="4002757"/>
            <a:ext cx="4781551" cy="3028950"/>
          </a:xfrm>
          <a:prstGeom prst="rect">
            <a:avLst/>
          </a:prstGeom>
          <a:noFill/>
        </p:spPr>
      </p:pic>
      <p:pic>
        <p:nvPicPr>
          <p:cNvPr id="11266" name="Picture 2" descr="D:\云平台\我的PPT\Swing常用组件\菜单\菜单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0503" y="981515"/>
            <a:ext cx="5201497" cy="3698403"/>
          </a:xfrm>
          <a:prstGeom prst="rect">
            <a:avLst/>
          </a:prstGeom>
          <a:noFill/>
        </p:spPr>
      </p:pic>
      <p:pic>
        <p:nvPicPr>
          <p:cNvPr id="11267" name="Picture 3" descr="E:\课程\我的课件\PPT素材\箭头汇总\ppt宝藏_www.pptbz.com_箭头图标5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0056" y="5877272"/>
            <a:ext cx="1224136" cy="432048"/>
          </a:xfrm>
          <a:prstGeom prst="rect">
            <a:avLst/>
          </a:prstGeom>
          <a:noFill/>
        </p:spPr>
      </p:pic>
      <p:sp>
        <p:nvSpPr>
          <p:cNvPr id="8" name="圆角矩形 7"/>
          <p:cNvSpPr/>
          <p:nvPr/>
        </p:nvSpPr>
        <p:spPr bwMode="auto">
          <a:xfrm>
            <a:off x="7896200" y="5877272"/>
            <a:ext cx="230425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A50021"/>
                </a:solidFill>
                <a:latin typeface="Arial" charset="0"/>
              </a:rPr>
              <a:t>IE</a:t>
            </a:r>
            <a:r>
              <a:rPr lang="zh-CN" altLang="en-US" dirty="0">
                <a:solidFill>
                  <a:srgbClr val="A50021"/>
                </a:solidFill>
                <a:latin typeface="Arial" charset="0"/>
              </a:rPr>
              <a:t>浏览器菜单栏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7896200" y="5301208"/>
            <a:ext cx="230425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A50021"/>
                </a:solidFill>
                <a:latin typeface="Arial" charset="0"/>
              </a:rPr>
              <a:t>Office2003</a:t>
            </a:r>
            <a:r>
              <a:rPr lang="zh-CN" altLang="en-US" dirty="0">
                <a:solidFill>
                  <a:srgbClr val="A50021"/>
                </a:solidFill>
                <a:latin typeface="Arial" charset="0"/>
              </a:rPr>
              <a:t>菜单栏</a:t>
            </a:r>
          </a:p>
        </p:txBody>
      </p:sp>
      <p:pic>
        <p:nvPicPr>
          <p:cNvPr id="11268" name="Picture 4" descr="E:\课程\我的课件\PPT素材\箭头汇总\ppt宝藏_www.pptbz.com_箭头图标6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6280" y="4149081"/>
            <a:ext cx="432048" cy="1228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54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菜单组件继承自</a:t>
            </a:r>
            <a:r>
              <a:rPr lang="en-US" altLang="zh-CN" dirty="0" err="1"/>
              <a:t>JComponent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个子类：</a:t>
            </a:r>
            <a:r>
              <a:rPr lang="en-US" altLang="zh-CN" dirty="0" err="1"/>
              <a:t>JMenuBar</a:t>
            </a:r>
            <a:r>
              <a:rPr lang="zh-CN" altLang="en-US" dirty="0"/>
              <a:t>、</a:t>
            </a:r>
            <a:r>
              <a:rPr lang="en-US" altLang="zh-CN" dirty="0" err="1"/>
              <a:t>JMenu</a:t>
            </a:r>
            <a:r>
              <a:rPr lang="zh-CN" altLang="en-US" dirty="0"/>
              <a:t>、</a:t>
            </a:r>
            <a:r>
              <a:rPr lang="en-US" altLang="zh-CN" dirty="0" err="1"/>
              <a:t>JMenuItem</a:t>
            </a:r>
            <a:endParaRPr lang="zh-CN" altLang="en-US" dirty="0"/>
          </a:p>
        </p:txBody>
      </p:sp>
      <p:pic>
        <p:nvPicPr>
          <p:cNvPr id="10243" name="Picture 3" descr="D:\云平台\我的PPT\Swing常用组件\菜单\JComponent1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464" y="2237732"/>
            <a:ext cx="7545265" cy="3888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9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JMenuBar</a:t>
            </a:r>
            <a:r>
              <a:rPr lang="zh-CN" altLang="en-US" dirty="0"/>
              <a:t>为</a:t>
            </a:r>
            <a:r>
              <a:rPr lang="en-US" altLang="zh-CN" dirty="0" err="1"/>
              <a:t>JMenu</a:t>
            </a:r>
            <a:r>
              <a:rPr lang="zh-CN" altLang="en-US" dirty="0"/>
              <a:t>提供组件放置接口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zh-CN" altLang="en-US" dirty="0"/>
              <a:t>允许添加若干个</a:t>
            </a:r>
            <a:r>
              <a:rPr lang="en-US" altLang="zh-CN" dirty="0" err="1"/>
              <a:t>JMenuItem</a:t>
            </a:r>
            <a:r>
              <a:rPr lang="zh-CN" altLang="en-US" dirty="0"/>
              <a:t>子项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2145590" y="2276872"/>
            <a:ext cx="6614706" cy="4464496"/>
            <a:chOff x="0" y="0"/>
            <a:chExt cx="4287" cy="4288"/>
          </a:xfrm>
        </p:grpSpPr>
        <p:pic>
          <p:nvPicPr>
            <p:cNvPr id="62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87" cy="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TextBox 20"/>
            <p:cNvSpPr txBox="1">
              <a:spLocks noChangeArrowheads="1"/>
            </p:cNvSpPr>
            <p:nvPr/>
          </p:nvSpPr>
          <p:spPr bwMode="auto">
            <a:xfrm>
              <a:off x="516" y="455"/>
              <a:ext cx="3202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err="1">
                  <a:latin typeface="微软雅黑" pitchFamily="34" charset="-122"/>
                  <a:ea typeface="微软雅黑" pitchFamily="34" charset="-122"/>
                </a:rPr>
                <a:t>JMenuBar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5346548" y="3068960"/>
            <a:ext cx="2549653" cy="3107390"/>
            <a:chOff x="0" y="0"/>
            <a:chExt cx="4050" cy="4050"/>
          </a:xfrm>
        </p:grpSpPr>
        <p:pic>
          <p:nvPicPr>
            <p:cNvPr id="65" name="图片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Group 2"/>
          <p:cNvGrpSpPr>
            <a:grpSpLocks/>
          </p:cNvGrpSpPr>
          <p:nvPr/>
        </p:nvGrpSpPr>
        <p:grpSpPr bwMode="auto">
          <a:xfrm>
            <a:off x="3042292" y="3068960"/>
            <a:ext cx="2549653" cy="3107390"/>
            <a:chOff x="0" y="0"/>
            <a:chExt cx="4050" cy="4050"/>
          </a:xfrm>
        </p:grpSpPr>
        <p:pic>
          <p:nvPicPr>
            <p:cNvPr id="87" name="图片 8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8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31705" y="3861048"/>
            <a:ext cx="4063509" cy="1900870"/>
            <a:chOff x="1835696" y="3284984"/>
            <a:chExt cx="3672408" cy="1717917"/>
          </a:xfrm>
        </p:grpSpPr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1835696" y="3284984"/>
              <a:ext cx="1584176" cy="781813"/>
              <a:chOff x="0" y="0"/>
              <a:chExt cx="2458" cy="2269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DBFDE1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9" name="Group 8"/>
            <p:cNvGrpSpPr>
              <a:grpSpLocks/>
            </p:cNvGrpSpPr>
            <p:nvPr/>
          </p:nvGrpSpPr>
          <p:grpSpPr bwMode="auto">
            <a:xfrm>
              <a:off x="1835696" y="4221088"/>
              <a:ext cx="1584176" cy="781813"/>
              <a:chOff x="0" y="0"/>
              <a:chExt cx="2458" cy="2269"/>
            </a:xfrm>
          </p:grpSpPr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DBFDE1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solidFill>
                <a:srgbClr val="DBFD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0" name="Group 8"/>
            <p:cNvGrpSpPr>
              <a:grpSpLocks/>
            </p:cNvGrpSpPr>
            <p:nvPr/>
          </p:nvGrpSpPr>
          <p:grpSpPr bwMode="auto">
            <a:xfrm>
              <a:off x="3923928" y="3284984"/>
              <a:ext cx="1584176" cy="781813"/>
              <a:chOff x="0" y="0"/>
              <a:chExt cx="2458" cy="2269"/>
            </a:xfrm>
          </p:grpSpPr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DBFDE1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Group 8"/>
            <p:cNvGrpSpPr>
              <a:grpSpLocks/>
            </p:cNvGrpSpPr>
            <p:nvPr/>
          </p:nvGrpSpPr>
          <p:grpSpPr bwMode="auto">
            <a:xfrm>
              <a:off x="3923928" y="4221088"/>
              <a:ext cx="1584176" cy="781813"/>
              <a:chOff x="0" y="0"/>
              <a:chExt cx="2458" cy="2269"/>
            </a:xfrm>
          </p:grpSpPr>
          <p:sp>
            <p:nvSpPr>
              <p:cNvPr id="72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DBFDE1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1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菜单子类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JMenuBar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JMenu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JMenuItem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35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菜单栏</a:t>
            </a:r>
            <a:r>
              <a:rPr lang="en-US" altLang="zh-CN"/>
              <a:t>—JMenuBar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用于实现菜单栏的组件，相当于菜单的容器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JMenuBar</a:t>
            </a:r>
            <a:r>
              <a:rPr lang="en-US" altLang="zh-CN" dirty="0"/>
              <a:t>( )</a:t>
            </a:r>
            <a:r>
              <a:rPr lang="zh-CN" altLang="en-US" dirty="0"/>
              <a:t>：创建一个菜单栏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JMenu</a:t>
            </a:r>
            <a:r>
              <a:rPr lang="en-US" altLang="zh-CN" dirty="0"/>
              <a:t> c)</a:t>
            </a:r>
            <a:r>
              <a:rPr lang="zh-CN" altLang="en-US" dirty="0"/>
              <a:t>：将指定的菜单追加到菜单栏的末尾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用途：用于放置一级菜单</a:t>
            </a:r>
          </a:p>
        </p:txBody>
      </p:sp>
    </p:spTree>
    <p:extLst>
      <p:ext uri="{BB962C8B-B14F-4D97-AF65-F5344CB8AC3E}">
        <p14:creationId xmlns:p14="http://schemas.microsoft.com/office/powerpoint/2010/main" val="42506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菜单项</a:t>
            </a:r>
            <a:r>
              <a:rPr lang="en-US" altLang="zh-CN"/>
              <a:t>—JMenuItem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继承自</a:t>
            </a:r>
            <a:r>
              <a:rPr lang="en-US" dirty="0" err="1"/>
              <a:t>AbstractButton</a:t>
            </a:r>
            <a:r>
              <a:rPr lang="zh-CN" altLang="en-US" dirty="0"/>
              <a:t>，相当于按钮，但不同于按钮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特点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鼠标经过，就认为该项菜单被选中，而不触发事件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当用户在菜单项上释放鼠标，</a:t>
            </a:r>
            <a:r>
              <a:rPr lang="en-US" altLang="zh-CN" dirty="0"/>
              <a:t>Swing</a:t>
            </a:r>
            <a:r>
              <a:rPr lang="zh-CN" altLang="en-US" dirty="0"/>
              <a:t>也会认为该选项被选中，并触发事件完成相应的操作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外观包括：菜单名称、图标、快捷键、复选框</a:t>
            </a:r>
            <a:endParaRPr lang="en-US" altLang="zh-CN" dirty="0"/>
          </a:p>
        </p:txBody>
      </p:sp>
      <p:pic>
        <p:nvPicPr>
          <p:cNvPr id="5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48128" y="3284984"/>
            <a:ext cx="4752528" cy="33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0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菜单项</a:t>
            </a:r>
            <a:r>
              <a:rPr lang="en-US" altLang="zh-CN"/>
              <a:t>—JMenuItem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构造方法</a:t>
            </a:r>
            <a:endParaRPr lang="en-US" altLang="zh-CN"/>
          </a:p>
          <a:p>
            <a:pPr lvl="1"/>
            <a:r>
              <a:rPr lang="en-US" altLang="zh-CN"/>
              <a:t>JMenuItem()</a:t>
            </a:r>
            <a:r>
              <a:rPr lang="zh-CN" altLang="en-US"/>
              <a:t>：创建一个没有文本的菜单项</a:t>
            </a:r>
            <a:endParaRPr lang="en-US" altLang="zh-CN"/>
          </a:p>
          <a:p>
            <a:pPr lvl="1"/>
            <a:r>
              <a:rPr lang="en-US" altLang="zh-CN"/>
              <a:t>JMenuItem(String text)</a:t>
            </a:r>
            <a:r>
              <a:rPr lang="zh-CN" altLang="en-US"/>
              <a:t>：创建一个指定文本的菜单项</a:t>
            </a:r>
            <a:endParaRPr lang="en-US" altLang="zh-CN"/>
          </a:p>
          <a:p>
            <a:pPr lvl="1"/>
            <a:r>
              <a:rPr lang="en-US" altLang="zh-CN"/>
              <a:t>Jmenu(String text, Icon icon)</a:t>
            </a:r>
            <a:r>
              <a:rPr lang="zh-CN" altLang="en-US"/>
              <a:t>：创建一个带有指定文本和图标的菜单项</a:t>
            </a:r>
            <a:endParaRPr lang="en-US" altLang="zh-CN"/>
          </a:p>
          <a:p>
            <a:pPr lvl="1"/>
            <a:r>
              <a:rPr lang="en-US" altLang="zh-CN"/>
              <a:t>JMenuItem(Action a)</a:t>
            </a:r>
            <a:r>
              <a:rPr lang="zh-CN" altLang="en-US"/>
              <a:t>：创建从指定 </a:t>
            </a:r>
            <a:r>
              <a:rPr lang="en-US" altLang="zh-CN"/>
              <a:t>Action </a:t>
            </a:r>
            <a:r>
              <a:rPr lang="zh-CN" altLang="en-US"/>
              <a:t>获取其属性的菜单项</a:t>
            </a:r>
            <a:endParaRPr lang="en-US" altLang="zh-CN"/>
          </a:p>
          <a:p>
            <a:r>
              <a:rPr lang="zh-CN" altLang="en-US"/>
              <a:t>其他方法</a:t>
            </a:r>
            <a:endParaRPr lang="en-US" altLang="zh-CN"/>
          </a:p>
          <a:p>
            <a:pPr lvl="1"/>
            <a:r>
              <a:rPr lang="en-US" altLang="zh-CN"/>
              <a:t>setAccelerator(KeyStroke keyStroke)</a:t>
            </a:r>
            <a:r>
              <a:rPr lang="zh-CN" altLang="en-US"/>
              <a:t>：设置菜单项的快捷键</a:t>
            </a:r>
            <a:endParaRPr lang="en-US" altLang="zh-CN"/>
          </a:p>
          <a:p>
            <a:pPr lvl="1"/>
            <a:r>
              <a:rPr lang="en-US" altLang="zh-CN"/>
              <a:t>getAccelerator()</a:t>
            </a:r>
            <a:r>
              <a:rPr lang="zh-CN" altLang="en-US"/>
              <a:t>：获取菜单项的快捷键，返回</a:t>
            </a:r>
            <a:r>
              <a:rPr lang="en-US" altLang="zh-CN"/>
              <a:t>KeyStroke</a:t>
            </a:r>
            <a:r>
              <a:rPr lang="zh-CN" altLang="en-US"/>
              <a:t>对象的引用</a:t>
            </a:r>
            <a:endParaRPr lang="en-US" altLang="zh-CN"/>
          </a:p>
          <a:p>
            <a:r>
              <a:rPr lang="zh-CN" altLang="en-US"/>
              <a:t>触发事件</a:t>
            </a:r>
            <a:endParaRPr lang="en-US" altLang="zh-CN"/>
          </a:p>
          <a:p>
            <a:pPr lvl="1"/>
            <a:r>
              <a:rPr lang="zh-CN" altLang="en-US"/>
              <a:t>菜单事件</a:t>
            </a:r>
            <a:endParaRPr lang="en-US" altLang="zh-CN"/>
          </a:p>
          <a:p>
            <a:pPr lvl="1"/>
            <a:r>
              <a:rPr lang="en-US" altLang="zh-CN"/>
              <a:t>ActionEvent</a:t>
            </a:r>
            <a:r>
              <a:rPr lang="zh-CN" altLang="en-US"/>
              <a:t>事件</a:t>
            </a:r>
            <a:endParaRPr lang="en-US" altLang="zh-CN"/>
          </a:p>
          <a:p>
            <a:r>
              <a:rPr lang="zh-CN" altLang="en-US"/>
              <a:t>用途：没有子菜单的菜单项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6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复选框菜单项（了解）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zh-CN" altLang="en-US" dirty="0"/>
              <a:t>继承自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en-US" altLang="zh-CN" dirty="0"/>
              <a:t>()</a:t>
            </a:r>
            <a:r>
              <a:rPr lang="zh-CN" altLang="en-US" dirty="0"/>
              <a:t>：创建一个没有文本或图标、且未选中的复选框菜单项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en-US" altLang="zh-CN" dirty="0"/>
              <a:t>(String text)</a:t>
            </a:r>
            <a:r>
              <a:rPr lang="zh-CN" altLang="en-US" dirty="0"/>
              <a:t>：创建一个带文本、且未被选中的复选框菜单项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en-US" altLang="zh-CN" dirty="0"/>
              <a:t>(String text, 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：创建带有指定文本和选择状态的复选框菜单项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getState</a:t>
            </a:r>
            <a:r>
              <a:rPr lang="en-US" altLang="zh-CN" dirty="0"/>
              <a:t>()</a:t>
            </a:r>
            <a:r>
              <a:rPr lang="zh-CN" altLang="en-US" dirty="0"/>
              <a:t>：返回菜单项的选定状态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setState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：设置菜单项的选定状态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81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单选按钮菜单项（了解）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JRadioButtonMenuItem</a:t>
            </a:r>
            <a:r>
              <a:rPr lang="zh-CN" altLang="en-US" dirty="0"/>
              <a:t>继承自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JRadioButtonMenuItem</a:t>
            </a:r>
            <a:r>
              <a:rPr lang="en-US" altLang="zh-CN" dirty="0"/>
              <a:t>()</a:t>
            </a:r>
            <a:r>
              <a:rPr lang="zh-CN" altLang="en-US" dirty="0"/>
              <a:t>：创建一个没有文本或图标的单选按钮菜单项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JRadioButtonMenuItem</a:t>
            </a:r>
            <a:r>
              <a:rPr lang="en-US" altLang="zh-CN" dirty="0"/>
              <a:t>(String text)</a:t>
            </a:r>
            <a:r>
              <a:rPr lang="zh-CN" altLang="en-US" dirty="0"/>
              <a:t>：创建一个带文本的单选按钮菜单项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JCheckBoxMenuItem</a:t>
            </a:r>
            <a:r>
              <a:rPr lang="en-US" altLang="zh-CN" dirty="0"/>
              <a:t>(String text, 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：创建一个具有指定文本和选择状态的单选按钮菜单项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给单选按钮菜单项编组（</a:t>
            </a:r>
            <a:r>
              <a:rPr lang="en-US" altLang="zh-CN" dirty="0" err="1"/>
              <a:t>ButtonGroup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构造方法：</a:t>
            </a:r>
            <a:r>
              <a:rPr lang="en-US" altLang="zh-CN" dirty="0" err="1"/>
              <a:t>ButtonGroup</a:t>
            </a:r>
            <a:r>
              <a:rPr lang="en-US" altLang="zh-CN" dirty="0"/>
              <a:t>()</a:t>
            </a:r>
            <a:r>
              <a:rPr lang="zh-CN" altLang="en-US" dirty="0"/>
              <a:t>：创建一个组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其他方法：</a:t>
            </a:r>
            <a:r>
              <a:rPr lang="en-US" altLang="zh-CN" dirty="0"/>
              <a:t>add(</a:t>
            </a:r>
            <a:r>
              <a:rPr lang="en-US" altLang="zh-CN" dirty="0" err="1"/>
              <a:t>AbstractButton</a:t>
            </a:r>
            <a:r>
              <a:rPr lang="en-US" altLang="zh-CN" dirty="0"/>
              <a:t> b)</a:t>
            </a:r>
            <a:r>
              <a:rPr lang="zh-CN" altLang="en-US" dirty="0"/>
              <a:t>：将按钮添加到组中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76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图形用户界面组成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1" y="3062883"/>
            <a:ext cx="792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GUI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2351088" y="1910358"/>
            <a:ext cx="431800" cy="3313113"/>
          </a:xfrm>
          <a:prstGeom prst="leftBrace">
            <a:avLst>
              <a:gd name="adj1" fmla="val 63940"/>
              <a:gd name="adj2" fmla="val 3950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55913" y="1694457"/>
            <a:ext cx="7921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绘制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27351" y="2486620"/>
            <a:ext cx="69135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布局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BorderLayout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FlowLayout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GridLayout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null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855914" y="5079007"/>
            <a:ext cx="7191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组件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3648075" y="1262658"/>
            <a:ext cx="287338" cy="1008063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008438" y="1118195"/>
            <a:ext cx="51117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绘制的时机  </a:t>
            </a:r>
            <a:r>
              <a:rPr lang="en-US" altLang="zh-CN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paint( ) </a:t>
            </a:r>
            <a:r>
              <a:rPr lang="zh-CN" altLang="en-US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重画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35413" y="1983382"/>
            <a:ext cx="54737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Graphics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圆，矩形，线，点，写字，颜色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75050" y="2989857"/>
            <a:ext cx="67691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GridBagLayout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CardLayout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BoxLayout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SpringLayout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>
            <a:off x="3575051" y="4647207"/>
            <a:ext cx="73025" cy="1511300"/>
          </a:xfrm>
          <a:prstGeom prst="leftBrace">
            <a:avLst>
              <a:gd name="adj1" fmla="val 1724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19514" y="4431307"/>
            <a:ext cx="7191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初级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792539" y="5942607"/>
            <a:ext cx="43910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高级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树形，表格，选项卡，分割条</a:t>
            </a: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>
            <a:off x="4367214" y="3855045"/>
            <a:ext cx="73025" cy="1655762"/>
          </a:xfrm>
          <a:prstGeom prst="leftBrace">
            <a:avLst>
              <a:gd name="adj1" fmla="val 1889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583113" y="3710582"/>
            <a:ext cx="1225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外观控制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56138" y="5294907"/>
            <a:ext cx="50403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事件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AWT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的事件响应机制，监听器对象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943475" y="4142382"/>
            <a:ext cx="532923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面板，按钮，标签，文本框，下拉选择框，单选、多选按钮 ，菜单</a:t>
            </a:r>
          </a:p>
        </p:txBody>
      </p:sp>
    </p:spTree>
    <p:extLst>
      <p:ext uri="{BB962C8B-B14F-4D97-AF65-F5344CB8AC3E}">
        <p14:creationId xmlns:p14="http://schemas.microsoft.com/office/powerpoint/2010/main" val="2736716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</a:t>
            </a:r>
            <a:r>
              <a:rPr lang="en-US" altLang="zh-CN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继承自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既可用作一级菜单，又可以作为子菜单添加到其他菜单中</a:t>
            </a:r>
            <a:endParaRPr lang="en-US" altLang="zh-CN" dirty="0"/>
          </a:p>
        </p:txBody>
      </p:sp>
      <p:pic>
        <p:nvPicPr>
          <p:cNvPr id="5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528" y="2636912"/>
            <a:ext cx="6365688" cy="4032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3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</a:t>
            </a:r>
            <a:r>
              <a:rPr lang="en-US" altLang="zh-CN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en-US" altLang="zh-CN" dirty="0"/>
              <a:t>()</a:t>
            </a:r>
            <a:r>
              <a:rPr lang="zh-CN" altLang="en-US" dirty="0"/>
              <a:t>：创建一个没有文本的菜单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en-US" altLang="zh-CN" dirty="0"/>
              <a:t>(String s)</a:t>
            </a:r>
            <a:r>
              <a:rPr lang="zh-CN" altLang="en-US" dirty="0"/>
              <a:t>：创建一个指定文本的菜单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en-US" altLang="zh-CN" dirty="0"/>
              <a:t>(Action a)</a:t>
            </a:r>
            <a:r>
              <a:rPr lang="zh-CN" altLang="en-US" dirty="0"/>
              <a:t>：创建一个从指定</a:t>
            </a:r>
            <a:r>
              <a:rPr lang="en-US" altLang="zh-CN" dirty="0"/>
              <a:t>Action</a:t>
            </a:r>
            <a:r>
              <a:rPr lang="zh-CN" altLang="en-US" dirty="0"/>
              <a:t>获取属性的菜单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en-US" altLang="zh-CN" dirty="0"/>
              <a:t>(String s, </a:t>
            </a:r>
            <a:r>
              <a:rPr lang="en-US" altLang="zh-CN" dirty="0" err="1"/>
              <a:t>boolean</a:t>
            </a:r>
            <a:r>
              <a:rPr lang="en-US" altLang="zh-CN" dirty="0"/>
              <a:t> b)</a:t>
            </a:r>
            <a:r>
              <a:rPr lang="zh-CN" altLang="en-US" dirty="0"/>
              <a:t>：创建一个具有指定文本的菜单，并且设置该菜单是否为分离式菜单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add(String s)</a:t>
            </a:r>
            <a:r>
              <a:rPr lang="zh-CN" altLang="en-US" dirty="0"/>
              <a:t>：创建指定文本的菜单，并追加到此菜单的末尾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add(Component c)</a:t>
            </a:r>
            <a:r>
              <a:rPr lang="zh-CN" altLang="en-US" dirty="0"/>
              <a:t>：将指定组件追加到此菜单的末尾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addSeparator</a:t>
            </a:r>
            <a:r>
              <a:rPr lang="en-US" altLang="zh-CN" dirty="0"/>
              <a:t>()</a:t>
            </a:r>
            <a:r>
              <a:rPr lang="zh-CN" altLang="en-US" dirty="0"/>
              <a:t>：在此菜单的末尾添加一个分隔线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remove(</a:t>
            </a:r>
            <a:r>
              <a:rPr lang="en-US" altLang="zh-CN" dirty="0" err="1"/>
              <a:t>JMenuItem</a:t>
            </a:r>
            <a:r>
              <a:rPr lang="en-US" altLang="zh-CN" dirty="0"/>
              <a:t>)</a:t>
            </a:r>
            <a:r>
              <a:rPr lang="zh-CN" altLang="en-US" dirty="0"/>
              <a:t>：从此菜单中移除指定的菜单项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4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</a:t>
            </a:r>
            <a:r>
              <a:rPr lang="en-US" altLang="zh-CN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触发事件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ActionEvent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MouseEvent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特殊事件：菜单事件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addMenuListener</a:t>
            </a:r>
            <a:r>
              <a:rPr lang="en-US" altLang="zh-CN" dirty="0"/>
              <a:t> ( </a:t>
            </a:r>
            <a:r>
              <a:rPr lang="zh-CN" altLang="en-US" dirty="0"/>
              <a:t>实现</a:t>
            </a:r>
            <a:r>
              <a:rPr lang="en-US" altLang="zh-CN" dirty="0" err="1"/>
              <a:t>menuCanceled</a:t>
            </a:r>
            <a:r>
              <a:rPr lang="zh-CN" altLang="en-US" dirty="0"/>
              <a:t>、</a:t>
            </a:r>
            <a:r>
              <a:rPr lang="en-US" altLang="zh-CN" dirty="0" err="1"/>
              <a:t>menuDeselected</a:t>
            </a:r>
            <a:r>
              <a:rPr lang="zh-CN" altLang="en-US" dirty="0"/>
              <a:t>、</a:t>
            </a:r>
            <a:r>
              <a:rPr lang="en-US" altLang="zh-CN" dirty="0" err="1"/>
              <a:t>menuSelected</a:t>
            </a:r>
            <a:r>
              <a:rPr lang="zh-CN" altLang="en-US" dirty="0"/>
              <a:t>方法</a:t>
            </a:r>
            <a:r>
              <a:rPr lang="en-US" altLang="zh-CN" dirty="0"/>
              <a:t> 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用途：含有子菜单的菜单项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5339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菜单的使用方法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下拉式菜单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弹出式菜单</a:t>
            </a:r>
            <a:endParaRPr lang="en-US" altLang="zh-CN" dirty="0"/>
          </a:p>
        </p:txBody>
      </p:sp>
      <p:pic>
        <p:nvPicPr>
          <p:cNvPr id="4" name="Picture 12" descr="PE0248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200" y="5087938"/>
            <a:ext cx="2376488" cy="177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783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菜单组成元素有哪些？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预计大概步骤有哪些？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实现特定的功能应该做什么操作？</a:t>
            </a:r>
          </a:p>
        </p:txBody>
      </p:sp>
      <p:pic>
        <p:nvPicPr>
          <p:cNvPr id="4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1302" y="3167068"/>
            <a:ext cx="4781551" cy="3028950"/>
          </a:xfrm>
          <a:prstGeom prst="rect">
            <a:avLst/>
          </a:prstGeom>
          <a:noFill/>
        </p:spPr>
      </p:pic>
      <p:grpSp>
        <p:nvGrpSpPr>
          <p:cNvPr id="11" name="Group 461"/>
          <p:cNvGrpSpPr>
            <a:grpSpLocks/>
          </p:cNvGrpSpPr>
          <p:nvPr/>
        </p:nvGrpSpPr>
        <p:grpSpPr bwMode="auto">
          <a:xfrm>
            <a:off x="8400256" y="4941168"/>
            <a:ext cx="2290762" cy="1725614"/>
            <a:chOff x="0" y="59"/>
            <a:chExt cx="1443" cy="1087"/>
          </a:xfrm>
        </p:grpSpPr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266" y="106"/>
              <a:ext cx="116" cy="252"/>
            </a:xfrm>
            <a:custGeom>
              <a:avLst/>
              <a:gdLst/>
              <a:ahLst/>
              <a:cxnLst>
                <a:cxn ang="0">
                  <a:pos x="194" y="166"/>
                </a:cxn>
                <a:cxn ang="0">
                  <a:pos x="203" y="162"/>
                </a:cxn>
                <a:cxn ang="0">
                  <a:pos x="217" y="162"/>
                </a:cxn>
                <a:cxn ang="0">
                  <a:pos x="208" y="126"/>
                </a:cxn>
                <a:cxn ang="0">
                  <a:pos x="203" y="94"/>
                </a:cxn>
                <a:cxn ang="0">
                  <a:pos x="208" y="85"/>
                </a:cxn>
                <a:cxn ang="0">
                  <a:pos x="208" y="81"/>
                </a:cxn>
                <a:cxn ang="0">
                  <a:pos x="217" y="63"/>
                </a:cxn>
                <a:cxn ang="0">
                  <a:pos x="217" y="54"/>
                </a:cxn>
                <a:cxn ang="0">
                  <a:pos x="208" y="18"/>
                </a:cxn>
                <a:cxn ang="0">
                  <a:pos x="199" y="4"/>
                </a:cxn>
                <a:cxn ang="0">
                  <a:pos x="194" y="0"/>
                </a:cxn>
                <a:cxn ang="0">
                  <a:pos x="181" y="4"/>
                </a:cxn>
                <a:cxn ang="0">
                  <a:pos x="176" y="4"/>
                </a:cxn>
                <a:cxn ang="0">
                  <a:pos x="149" y="9"/>
                </a:cxn>
                <a:cxn ang="0">
                  <a:pos x="127" y="13"/>
                </a:cxn>
                <a:cxn ang="0">
                  <a:pos x="118" y="13"/>
                </a:cxn>
                <a:cxn ang="0">
                  <a:pos x="109" y="18"/>
                </a:cxn>
                <a:cxn ang="0">
                  <a:pos x="86" y="58"/>
                </a:cxn>
                <a:cxn ang="0">
                  <a:pos x="72" y="72"/>
                </a:cxn>
                <a:cxn ang="0">
                  <a:pos x="77" y="85"/>
                </a:cxn>
                <a:cxn ang="0">
                  <a:pos x="77" y="94"/>
                </a:cxn>
                <a:cxn ang="0">
                  <a:pos x="72" y="99"/>
                </a:cxn>
                <a:cxn ang="0">
                  <a:pos x="63" y="103"/>
                </a:cxn>
                <a:cxn ang="0">
                  <a:pos x="41" y="126"/>
                </a:cxn>
                <a:cxn ang="0">
                  <a:pos x="27" y="157"/>
                </a:cxn>
                <a:cxn ang="0">
                  <a:pos x="18" y="166"/>
                </a:cxn>
                <a:cxn ang="0">
                  <a:pos x="0" y="157"/>
                </a:cxn>
                <a:cxn ang="0">
                  <a:pos x="23" y="180"/>
                </a:cxn>
                <a:cxn ang="0">
                  <a:pos x="23" y="180"/>
                </a:cxn>
                <a:cxn ang="0">
                  <a:pos x="27" y="193"/>
                </a:cxn>
                <a:cxn ang="0">
                  <a:pos x="95" y="225"/>
                </a:cxn>
                <a:cxn ang="0">
                  <a:pos x="163" y="238"/>
                </a:cxn>
                <a:cxn ang="0">
                  <a:pos x="185" y="225"/>
                </a:cxn>
                <a:cxn ang="0">
                  <a:pos x="181" y="211"/>
                </a:cxn>
                <a:cxn ang="0">
                  <a:pos x="190" y="198"/>
                </a:cxn>
                <a:cxn ang="0">
                  <a:pos x="190" y="189"/>
                </a:cxn>
                <a:cxn ang="0">
                  <a:pos x="154" y="189"/>
                </a:cxn>
                <a:cxn ang="0">
                  <a:pos x="163" y="189"/>
                </a:cxn>
                <a:cxn ang="0">
                  <a:pos x="190" y="180"/>
                </a:cxn>
                <a:cxn ang="0">
                  <a:pos x="199" y="175"/>
                </a:cxn>
              </a:cxnLst>
              <a:rect l="0" t="0" r="r" b="b"/>
              <a:pathLst>
                <a:path w="218" h="239">
                  <a:moveTo>
                    <a:pt x="199" y="175"/>
                  </a:moveTo>
                  <a:lnTo>
                    <a:pt x="194" y="166"/>
                  </a:lnTo>
                  <a:lnTo>
                    <a:pt x="185" y="157"/>
                  </a:lnTo>
                  <a:lnTo>
                    <a:pt x="203" y="162"/>
                  </a:lnTo>
                  <a:lnTo>
                    <a:pt x="208" y="162"/>
                  </a:lnTo>
                  <a:lnTo>
                    <a:pt x="217" y="162"/>
                  </a:lnTo>
                  <a:lnTo>
                    <a:pt x="217" y="153"/>
                  </a:lnTo>
                  <a:lnTo>
                    <a:pt x="208" y="126"/>
                  </a:lnTo>
                  <a:lnTo>
                    <a:pt x="199" y="99"/>
                  </a:lnTo>
                  <a:lnTo>
                    <a:pt x="203" y="94"/>
                  </a:lnTo>
                  <a:lnTo>
                    <a:pt x="208" y="90"/>
                  </a:lnTo>
                  <a:lnTo>
                    <a:pt x="208" y="85"/>
                  </a:lnTo>
                  <a:lnTo>
                    <a:pt x="208" y="81"/>
                  </a:lnTo>
                  <a:lnTo>
                    <a:pt x="212" y="72"/>
                  </a:lnTo>
                  <a:lnTo>
                    <a:pt x="217" y="63"/>
                  </a:lnTo>
                  <a:lnTo>
                    <a:pt x="217" y="54"/>
                  </a:lnTo>
                  <a:lnTo>
                    <a:pt x="212" y="31"/>
                  </a:lnTo>
                  <a:lnTo>
                    <a:pt x="208" y="18"/>
                  </a:lnTo>
                  <a:lnTo>
                    <a:pt x="203" y="4"/>
                  </a:lnTo>
                  <a:lnTo>
                    <a:pt x="199" y="4"/>
                  </a:lnTo>
                  <a:lnTo>
                    <a:pt x="194" y="0"/>
                  </a:lnTo>
                  <a:lnTo>
                    <a:pt x="185" y="0"/>
                  </a:lnTo>
                  <a:lnTo>
                    <a:pt x="181" y="4"/>
                  </a:lnTo>
                  <a:lnTo>
                    <a:pt x="176" y="4"/>
                  </a:lnTo>
                  <a:lnTo>
                    <a:pt x="172" y="9"/>
                  </a:lnTo>
                  <a:lnTo>
                    <a:pt x="149" y="9"/>
                  </a:lnTo>
                  <a:lnTo>
                    <a:pt x="127" y="13"/>
                  </a:lnTo>
                  <a:lnTo>
                    <a:pt x="122" y="13"/>
                  </a:lnTo>
                  <a:lnTo>
                    <a:pt x="118" y="13"/>
                  </a:lnTo>
                  <a:lnTo>
                    <a:pt x="109" y="18"/>
                  </a:lnTo>
                  <a:lnTo>
                    <a:pt x="127" y="22"/>
                  </a:lnTo>
                  <a:lnTo>
                    <a:pt x="86" y="58"/>
                  </a:lnTo>
                  <a:lnTo>
                    <a:pt x="100" y="49"/>
                  </a:lnTo>
                  <a:lnTo>
                    <a:pt x="72" y="72"/>
                  </a:lnTo>
                  <a:lnTo>
                    <a:pt x="72" y="81"/>
                  </a:lnTo>
                  <a:lnTo>
                    <a:pt x="77" y="85"/>
                  </a:lnTo>
                  <a:lnTo>
                    <a:pt x="77" y="90"/>
                  </a:lnTo>
                  <a:lnTo>
                    <a:pt x="77" y="94"/>
                  </a:lnTo>
                  <a:lnTo>
                    <a:pt x="72" y="99"/>
                  </a:lnTo>
                  <a:lnTo>
                    <a:pt x="72" y="103"/>
                  </a:lnTo>
                  <a:lnTo>
                    <a:pt x="63" y="103"/>
                  </a:lnTo>
                  <a:lnTo>
                    <a:pt x="59" y="108"/>
                  </a:lnTo>
                  <a:lnTo>
                    <a:pt x="41" y="126"/>
                  </a:lnTo>
                  <a:lnTo>
                    <a:pt x="36" y="153"/>
                  </a:lnTo>
                  <a:lnTo>
                    <a:pt x="27" y="157"/>
                  </a:lnTo>
                  <a:lnTo>
                    <a:pt x="23" y="157"/>
                  </a:lnTo>
                  <a:lnTo>
                    <a:pt x="18" y="166"/>
                  </a:lnTo>
                  <a:lnTo>
                    <a:pt x="5" y="148"/>
                  </a:lnTo>
                  <a:lnTo>
                    <a:pt x="0" y="157"/>
                  </a:lnTo>
                  <a:lnTo>
                    <a:pt x="14" y="171"/>
                  </a:lnTo>
                  <a:lnTo>
                    <a:pt x="23" y="180"/>
                  </a:lnTo>
                  <a:lnTo>
                    <a:pt x="41" y="153"/>
                  </a:lnTo>
                  <a:lnTo>
                    <a:pt x="23" y="180"/>
                  </a:lnTo>
                  <a:lnTo>
                    <a:pt x="14" y="175"/>
                  </a:lnTo>
                  <a:lnTo>
                    <a:pt x="27" y="193"/>
                  </a:lnTo>
                  <a:lnTo>
                    <a:pt x="45" y="207"/>
                  </a:lnTo>
                  <a:lnTo>
                    <a:pt x="95" y="225"/>
                  </a:lnTo>
                  <a:lnTo>
                    <a:pt x="149" y="238"/>
                  </a:lnTo>
                  <a:lnTo>
                    <a:pt x="163" y="238"/>
                  </a:lnTo>
                  <a:lnTo>
                    <a:pt x="176" y="238"/>
                  </a:lnTo>
                  <a:lnTo>
                    <a:pt x="185" y="225"/>
                  </a:lnTo>
                  <a:lnTo>
                    <a:pt x="185" y="216"/>
                  </a:lnTo>
                  <a:lnTo>
                    <a:pt x="181" y="211"/>
                  </a:lnTo>
                  <a:lnTo>
                    <a:pt x="190" y="202"/>
                  </a:lnTo>
                  <a:lnTo>
                    <a:pt x="190" y="198"/>
                  </a:lnTo>
                  <a:lnTo>
                    <a:pt x="190" y="193"/>
                  </a:lnTo>
                  <a:lnTo>
                    <a:pt x="190" y="189"/>
                  </a:lnTo>
                  <a:lnTo>
                    <a:pt x="172" y="193"/>
                  </a:lnTo>
                  <a:lnTo>
                    <a:pt x="154" y="189"/>
                  </a:lnTo>
                  <a:lnTo>
                    <a:pt x="163" y="184"/>
                  </a:lnTo>
                  <a:lnTo>
                    <a:pt x="163" y="189"/>
                  </a:lnTo>
                  <a:lnTo>
                    <a:pt x="176" y="184"/>
                  </a:lnTo>
                  <a:lnTo>
                    <a:pt x="190" y="180"/>
                  </a:lnTo>
                  <a:lnTo>
                    <a:pt x="199" y="17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546" y="756"/>
              <a:ext cx="116" cy="252"/>
            </a:xfrm>
            <a:custGeom>
              <a:avLst/>
              <a:gdLst/>
              <a:ahLst/>
              <a:cxnLst>
                <a:cxn ang="0">
                  <a:pos x="9" y="162"/>
                </a:cxn>
                <a:cxn ang="0">
                  <a:pos x="90" y="149"/>
                </a:cxn>
                <a:cxn ang="0">
                  <a:pos x="126" y="140"/>
                </a:cxn>
                <a:cxn ang="0">
                  <a:pos x="140" y="135"/>
                </a:cxn>
                <a:cxn ang="0">
                  <a:pos x="149" y="131"/>
                </a:cxn>
                <a:cxn ang="0">
                  <a:pos x="158" y="122"/>
                </a:cxn>
                <a:cxn ang="0">
                  <a:pos x="163" y="113"/>
                </a:cxn>
                <a:cxn ang="0">
                  <a:pos x="135" y="117"/>
                </a:cxn>
                <a:cxn ang="0">
                  <a:pos x="135" y="117"/>
                </a:cxn>
                <a:cxn ang="0">
                  <a:pos x="135" y="117"/>
                </a:cxn>
                <a:cxn ang="0">
                  <a:pos x="158" y="108"/>
                </a:cxn>
                <a:cxn ang="0">
                  <a:pos x="176" y="104"/>
                </a:cxn>
                <a:cxn ang="0">
                  <a:pos x="181" y="104"/>
                </a:cxn>
                <a:cxn ang="0">
                  <a:pos x="185" y="104"/>
                </a:cxn>
                <a:cxn ang="0">
                  <a:pos x="190" y="99"/>
                </a:cxn>
                <a:cxn ang="0">
                  <a:pos x="199" y="86"/>
                </a:cxn>
                <a:cxn ang="0">
                  <a:pos x="199" y="68"/>
                </a:cxn>
                <a:cxn ang="0">
                  <a:pos x="153" y="77"/>
                </a:cxn>
                <a:cxn ang="0">
                  <a:pos x="153" y="72"/>
                </a:cxn>
                <a:cxn ang="0">
                  <a:pos x="203" y="54"/>
                </a:cxn>
                <a:cxn ang="0">
                  <a:pos x="212" y="50"/>
                </a:cxn>
                <a:cxn ang="0">
                  <a:pos x="217" y="41"/>
                </a:cxn>
                <a:cxn ang="0">
                  <a:pos x="212" y="23"/>
                </a:cxn>
                <a:cxn ang="0">
                  <a:pos x="140" y="45"/>
                </a:cxn>
                <a:cxn ang="0">
                  <a:pos x="140" y="36"/>
                </a:cxn>
                <a:cxn ang="0">
                  <a:pos x="208" y="18"/>
                </a:cxn>
                <a:cxn ang="0">
                  <a:pos x="217" y="5"/>
                </a:cxn>
                <a:cxn ang="0">
                  <a:pos x="212" y="0"/>
                </a:cxn>
                <a:cxn ang="0">
                  <a:pos x="199" y="0"/>
                </a:cxn>
                <a:cxn ang="0">
                  <a:pos x="99" y="5"/>
                </a:cxn>
                <a:cxn ang="0">
                  <a:pos x="90" y="9"/>
                </a:cxn>
                <a:cxn ang="0">
                  <a:pos x="45" y="41"/>
                </a:cxn>
                <a:cxn ang="0">
                  <a:pos x="0" y="72"/>
                </a:cxn>
                <a:cxn ang="0">
                  <a:pos x="9" y="162"/>
                </a:cxn>
                <a:cxn ang="0">
                  <a:pos x="9" y="162"/>
                </a:cxn>
              </a:cxnLst>
              <a:rect l="0" t="0" r="r" b="b"/>
              <a:pathLst>
                <a:path w="218" h="163">
                  <a:moveTo>
                    <a:pt x="9" y="162"/>
                  </a:moveTo>
                  <a:lnTo>
                    <a:pt x="90" y="149"/>
                  </a:lnTo>
                  <a:lnTo>
                    <a:pt x="126" y="140"/>
                  </a:lnTo>
                  <a:lnTo>
                    <a:pt x="140" y="135"/>
                  </a:lnTo>
                  <a:lnTo>
                    <a:pt x="149" y="131"/>
                  </a:lnTo>
                  <a:lnTo>
                    <a:pt x="158" y="122"/>
                  </a:lnTo>
                  <a:lnTo>
                    <a:pt x="163" y="113"/>
                  </a:lnTo>
                  <a:lnTo>
                    <a:pt x="135" y="117"/>
                  </a:lnTo>
                  <a:lnTo>
                    <a:pt x="158" y="108"/>
                  </a:lnTo>
                  <a:lnTo>
                    <a:pt x="176" y="104"/>
                  </a:lnTo>
                  <a:lnTo>
                    <a:pt x="181" y="104"/>
                  </a:lnTo>
                  <a:lnTo>
                    <a:pt x="185" y="104"/>
                  </a:lnTo>
                  <a:lnTo>
                    <a:pt x="190" y="99"/>
                  </a:lnTo>
                  <a:lnTo>
                    <a:pt x="199" y="86"/>
                  </a:lnTo>
                  <a:lnTo>
                    <a:pt x="199" y="68"/>
                  </a:lnTo>
                  <a:lnTo>
                    <a:pt x="153" y="77"/>
                  </a:lnTo>
                  <a:lnTo>
                    <a:pt x="153" y="72"/>
                  </a:lnTo>
                  <a:lnTo>
                    <a:pt x="203" y="54"/>
                  </a:lnTo>
                  <a:lnTo>
                    <a:pt x="212" y="50"/>
                  </a:lnTo>
                  <a:lnTo>
                    <a:pt x="217" y="41"/>
                  </a:lnTo>
                  <a:lnTo>
                    <a:pt x="212" y="23"/>
                  </a:lnTo>
                  <a:lnTo>
                    <a:pt x="140" y="45"/>
                  </a:lnTo>
                  <a:lnTo>
                    <a:pt x="140" y="36"/>
                  </a:lnTo>
                  <a:lnTo>
                    <a:pt x="208" y="18"/>
                  </a:lnTo>
                  <a:lnTo>
                    <a:pt x="217" y="5"/>
                  </a:lnTo>
                  <a:lnTo>
                    <a:pt x="212" y="0"/>
                  </a:lnTo>
                  <a:lnTo>
                    <a:pt x="199" y="0"/>
                  </a:lnTo>
                  <a:lnTo>
                    <a:pt x="99" y="5"/>
                  </a:lnTo>
                  <a:lnTo>
                    <a:pt x="90" y="9"/>
                  </a:lnTo>
                  <a:lnTo>
                    <a:pt x="45" y="41"/>
                  </a:lnTo>
                  <a:lnTo>
                    <a:pt x="0" y="72"/>
                  </a:lnTo>
                  <a:lnTo>
                    <a:pt x="9" y="162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25" y="676"/>
              <a:ext cx="116" cy="252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" y="58"/>
                </a:cxn>
                <a:cxn ang="0">
                  <a:pos x="50" y="18"/>
                </a:cxn>
                <a:cxn ang="0">
                  <a:pos x="86" y="0"/>
                </a:cxn>
                <a:cxn ang="0">
                  <a:pos x="117" y="9"/>
                </a:cxn>
                <a:cxn ang="0">
                  <a:pos x="158" y="31"/>
                </a:cxn>
                <a:cxn ang="0">
                  <a:pos x="189" y="49"/>
                </a:cxn>
                <a:cxn ang="0">
                  <a:pos x="208" y="117"/>
                </a:cxn>
                <a:cxn ang="0">
                  <a:pos x="171" y="99"/>
                </a:cxn>
                <a:cxn ang="0">
                  <a:pos x="140" y="135"/>
                </a:cxn>
                <a:cxn ang="0">
                  <a:pos x="90" y="135"/>
                </a:cxn>
                <a:cxn ang="0">
                  <a:pos x="54" y="130"/>
                </a:cxn>
                <a:cxn ang="0">
                  <a:pos x="36" y="130"/>
                </a:cxn>
                <a:cxn ang="0">
                  <a:pos x="18" y="103"/>
                </a:cxn>
                <a:cxn ang="0">
                  <a:pos x="0" y="67"/>
                </a:cxn>
              </a:cxnLst>
              <a:rect l="0" t="0" r="r" b="b"/>
              <a:pathLst>
                <a:path w="209" h="136">
                  <a:moveTo>
                    <a:pt x="0" y="67"/>
                  </a:moveTo>
                  <a:lnTo>
                    <a:pt x="22" y="58"/>
                  </a:lnTo>
                  <a:lnTo>
                    <a:pt x="50" y="18"/>
                  </a:lnTo>
                  <a:lnTo>
                    <a:pt x="86" y="0"/>
                  </a:lnTo>
                  <a:lnTo>
                    <a:pt x="117" y="9"/>
                  </a:lnTo>
                  <a:lnTo>
                    <a:pt x="158" y="31"/>
                  </a:lnTo>
                  <a:lnTo>
                    <a:pt x="189" y="49"/>
                  </a:lnTo>
                  <a:lnTo>
                    <a:pt x="208" y="117"/>
                  </a:lnTo>
                  <a:lnTo>
                    <a:pt x="171" y="99"/>
                  </a:lnTo>
                  <a:lnTo>
                    <a:pt x="140" y="135"/>
                  </a:lnTo>
                  <a:lnTo>
                    <a:pt x="90" y="135"/>
                  </a:lnTo>
                  <a:lnTo>
                    <a:pt x="54" y="130"/>
                  </a:lnTo>
                  <a:lnTo>
                    <a:pt x="36" y="130"/>
                  </a:lnTo>
                  <a:lnTo>
                    <a:pt x="18" y="10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1088" y="307"/>
              <a:ext cx="116" cy="252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76" y="135"/>
                </a:cxn>
                <a:cxn ang="0">
                  <a:pos x="72" y="0"/>
                </a:cxn>
                <a:cxn ang="0">
                  <a:pos x="58" y="9"/>
                </a:cxn>
                <a:cxn ang="0">
                  <a:pos x="0" y="58"/>
                </a:cxn>
                <a:cxn ang="0">
                  <a:pos x="0" y="58"/>
                </a:cxn>
              </a:cxnLst>
              <a:rect l="0" t="0" r="r" b="b"/>
              <a:pathLst>
                <a:path w="77" h="136">
                  <a:moveTo>
                    <a:pt x="0" y="58"/>
                  </a:moveTo>
                  <a:lnTo>
                    <a:pt x="76" y="135"/>
                  </a:lnTo>
                  <a:lnTo>
                    <a:pt x="72" y="0"/>
                  </a:lnTo>
                  <a:lnTo>
                    <a:pt x="58" y="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0" y="556"/>
              <a:ext cx="116" cy="252"/>
            </a:xfrm>
            <a:custGeom>
              <a:avLst/>
              <a:gdLst/>
              <a:ahLst/>
              <a:cxnLst>
                <a:cxn ang="0">
                  <a:pos x="555" y="616"/>
                </a:cxn>
                <a:cxn ang="0">
                  <a:pos x="514" y="526"/>
                </a:cxn>
                <a:cxn ang="0">
                  <a:pos x="501" y="495"/>
                </a:cxn>
                <a:cxn ang="0">
                  <a:pos x="487" y="504"/>
                </a:cxn>
                <a:cxn ang="0">
                  <a:pos x="465" y="526"/>
                </a:cxn>
                <a:cxn ang="0">
                  <a:pos x="397" y="522"/>
                </a:cxn>
                <a:cxn ang="0">
                  <a:pos x="384" y="522"/>
                </a:cxn>
                <a:cxn ang="0">
                  <a:pos x="357" y="522"/>
                </a:cxn>
                <a:cxn ang="0">
                  <a:pos x="347" y="499"/>
                </a:cxn>
                <a:cxn ang="0">
                  <a:pos x="329" y="486"/>
                </a:cxn>
                <a:cxn ang="0">
                  <a:pos x="320" y="459"/>
                </a:cxn>
                <a:cxn ang="0">
                  <a:pos x="343" y="441"/>
                </a:cxn>
                <a:cxn ang="0">
                  <a:pos x="375" y="396"/>
                </a:cxn>
                <a:cxn ang="0">
                  <a:pos x="393" y="373"/>
                </a:cxn>
                <a:cxn ang="0">
                  <a:pos x="370" y="315"/>
                </a:cxn>
                <a:cxn ang="0">
                  <a:pos x="357" y="225"/>
                </a:cxn>
                <a:cxn ang="0">
                  <a:pos x="316" y="67"/>
                </a:cxn>
                <a:cxn ang="0">
                  <a:pos x="343" y="99"/>
                </a:cxn>
                <a:cxn ang="0">
                  <a:pos x="298" y="36"/>
                </a:cxn>
                <a:cxn ang="0">
                  <a:pos x="253" y="4"/>
                </a:cxn>
                <a:cxn ang="0">
                  <a:pos x="226" y="9"/>
                </a:cxn>
                <a:cxn ang="0">
                  <a:pos x="171" y="40"/>
                </a:cxn>
                <a:cxn ang="0">
                  <a:pos x="117" y="36"/>
                </a:cxn>
                <a:cxn ang="0">
                  <a:pos x="68" y="72"/>
                </a:cxn>
                <a:cxn ang="0">
                  <a:pos x="50" y="99"/>
                </a:cxn>
                <a:cxn ang="0">
                  <a:pos x="23" y="175"/>
                </a:cxn>
                <a:cxn ang="0">
                  <a:pos x="9" y="216"/>
                </a:cxn>
                <a:cxn ang="0">
                  <a:pos x="0" y="247"/>
                </a:cxn>
                <a:cxn ang="0">
                  <a:pos x="9" y="346"/>
                </a:cxn>
                <a:cxn ang="0">
                  <a:pos x="5" y="544"/>
                </a:cxn>
                <a:cxn ang="0">
                  <a:pos x="108" y="598"/>
                </a:cxn>
                <a:cxn ang="0">
                  <a:pos x="171" y="648"/>
                </a:cxn>
                <a:cxn ang="0">
                  <a:pos x="361" y="670"/>
                </a:cxn>
                <a:cxn ang="0">
                  <a:pos x="560" y="657"/>
                </a:cxn>
                <a:cxn ang="0">
                  <a:pos x="560" y="630"/>
                </a:cxn>
              </a:cxnLst>
              <a:rect l="0" t="0" r="r" b="b"/>
              <a:pathLst>
                <a:path w="561" h="671">
                  <a:moveTo>
                    <a:pt x="560" y="630"/>
                  </a:moveTo>
                  <a:lnTo>
                    <a:pt x="555" y="616"/>
                  </a:lnTo>
                  <a:lnTo>
                    <a:pt x="546" y="526"/>
                  </a:lnTo>
                  <a:lnTo>
                    <a:pt x="514" y="526"/>
                  </a:lnTo>
                  <a:lnTo>
                    <a:pt x="510" y="499"/>
                  </a:lnTo>
                  <a:lnTo>
                    <a:pt x="501" y="495"/>
                  </a:lnTo>
                  <a:lnTo>
                    <a:pt x="496" y="490"/>
                  </a:lnTo>
                  <a:lnTo>
                    <a:pt x="487" y="504"/>
                  </a:lnTo>
                  <a:lnTo>
                    <a:pt x="478" y="513"/>
                  </a:lnTo>
                  <a:lnTo>
                    <a:pt x="465" y="526"/>
                  </a:lnTo>
                  <a:lnTo>
                    <a:pt x="429" y="526"/>
                  </a:lnTo>
                  <a:lnTo>
                    <a:pt x="397" y="522"/>
                  </a:lnTo>
                  <a:lnTo>
                    <a:pt x="393" y="522"/>
                  </a:lnTo>
                  <a:lnTo>
                    <a:pt x="384" y="522"/>
                  </a:lnTo>
                  <a:lnTo>
                    <a:pt x="370" y="522"/>
                  </a:lnTo>
                  <a:lnTo>
                    <a:pt x="357" y="522"/>
                  </a:lnTo>
                  <a:lnTo>
                    <a:pt x="347" y="513"/>
                  </a:lnTo>
                  <a:lnTo>
                    <a:pt x="347" y="499"/>
                  </a:lnTo>
                  <a:lnTo>
                    <a:pt x="338" y="490"/>
                  </a:lnTo>
                  <a:lnTo>
                    <a:pt x="329" y="486"/>
                  </a:lnTo>
                  <a:lnTo>
                    <a:pt x="325" y="472"/>
                  </a:lnTo>
                  <a:lnTo>
                    <a:pt x="320" y="459"/>
                  </a:lnTo>
                  <a:lnTo>
                    <a:pt x="320" y="445"/>
                  </a:lnTo>
                  <a:lnTo>
                    <a:pt x="343" y="441"/>
                  </a:lnTo>
                  <a:lnTo>
                    <a:pt x="357" y="418"/>
                  </a:lnTo>
                  <a:lnTo>
                    <a:pt x="375" y="396"/>
                  </a:lnTo>
                  <a:lnTo>
                    <a:pt x="397" y="382"/>
                  </a:lnTo>
                  <a:lnTo>
                    <a:pt x="393" y="373"/>
                  </a:lnTo>
                  <a:lnTo>
                    <a:pt x="379" y="337"/>
                  </a:lnTo>
                  <a:lnTo>
                    <a:pt x="370" y="315"/>
                  </a:lnTo>
                  <a:lnTo>
                    <a:pt x="366" y="270"/>
                  </a:lnTo>
                  <a:lnTo>
                    <a:pt x="357" y="225"/>
                  </a:lnTo>
                  <a:lnTo>
                    <a:pt x="343" y="166"/>
                  </a:lnTo>
                  <a:lnTo>
                    <a:pt x="316" y="67"/>
                  </a:lnTo>
                  <a:lnTo>
                    <a:pt x="338" y="108"/>
                  </a:lnTo>
                  <a:lnTo>
                    <a:pt x="343" y="99"/>
                  </a:lnTo>
                  <a:lnTo>
                    <a:pt x="302" y="45"/>
                  </a:lnTo>
                  <a:lnTo>
                    <a:pt x="298" y="36"/>
                  </a:lnTo>
                  <a:lnTo>
                    <a:pt x="280" y="18"/>
                  </a:lnTo>
                  <a:lnTo>
                    <a:pt x="253" y="4"/>
                  </a:lnTo>
                  <a:lnTo>
                    <a:pt x="230" y="0"/>
                  </a:lnTo>
                  <a:lnTo>
                    <a:pt x="226" y="9"/>
                  </a:lnTo>
                  <a:lnTo>
                    <a:pt x="221" y="18"/>
                  </a:lnTo>
                  <a:lnTo>
                    <a:pt x="171" y="40"/>
                  </a:lnTo>
                  <a:lnTo>
                    <a:pt x="122" y="31"/>
                  </a:lnTo>
                  <a:lnTo>
                    <a:pt x="117" y="36"/>
                  </a:lnTo>
                  <a:lnTo>
                    <a:pt x="95" y="54"/>
                  </a:lnTo>
                  <a:lnTo>
                    <a:pt x="68" y="72"/>
                  </a:lnTo>
                  <a:lnTo>
                    <a:pt x="59" y="85"/>
                  </a:lnTo>
                  <a:lnTo>
                    <a:pt x="50" y="99"/>
                  </a:lnTo>
                  <a:lnTo>
                    <a:pt x="27" y="162"/>
                  </a:lnTo>
                  <a:lnTo>
                    <a:pt x="23" y="175"/>
                  </a:lnTo>
                  <a:lnTo>
                    <a:pt x="9" y="211"/>
                  </a:lnTo>
                  <a:lnTo>
                    <a:pt x="9" y="216"/>
                  </a:lnTo>
                  <a:lnTo>
                    <a:pt x="5" y="229"/>
                  </a:lnTo>
                  <a:lnTo>
                    <a:pt x="0" y="247"/>
                  </a:lnTo>
                  <a:lnTo>
                    <a:pt x="0" y="265"/>
                  </a:lnTo>
                  <a:lnTo>
                    <a:pt x="9" y="346"/>
                  </a:lnTo>
                  <a:lnTo>
                    <a:pt x="14" y="387"/>
                  </a:lnTo>
                  <a:lnTo>
                    <a:pt x="5" y="544"/>
                  </a:lnTo>
                  <a:lnTo>
                    <a:pt x="68" y="544"/>
                  </a:lnTo>
                  <a:lnTo>
                    <a:pt x="108" y="598"/>
                  </a:lnTo>
                  <a:lnTo>
                    <a:pt x="149" y="612"/>
                  </a:lnTo>
                  <a:lnTo>
                    <a:pt x="171" y="648"/>
                  </a:lnTo>
                  <a:lnTo>
                    <a:pt x="338" y="670"/>
                  </a:lnTo>
                  <a:lnTo>
                    <a:pt x="361" y="670"/>
                  </a:lnTo>
                  <a:lnTo>
                    <a:pt x="384" y="666"/>
                  </a:lnTo>
                  <a:lnTo>
                    <a:pt x="560" y="657"/>
                  </a:lnTo>
                  <a:lnTo>
                    <a:pt x="560" y="63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04" y="68"/>
              <a:ext cx="116" cy="252"/>
            </a:xfrm>
            <a:custGeom>
              <a:avLst/>
              <a:gdLst/>
              <a:ahLst/>
              <a:cxnLst>
                <a:cxn ang="0">
                  <a:pos x="67" y="387"/>
                </a:cxn>
                <a:cxn ang="0">
                  <a:pos x="122" y="356"/>
                </a:cxn>
                <a:cxn ang="0">
                  <a:pos x="131" y="338"/>
                </a:cxn>
                <a:cxn ang="0">
                  <a:pos x="149" y="302"/>
                </a:cxn>
                <a:cxn ang="0">
                  <a:pos x="162" y="270"/>
                </a:cxn>
                <a:cxn ang="0">
                  <a:pos x="180" y="279"/>
                </a:cxn>
                <a:cxn ang="0">
                  <a:pos x="189" y="270"/>
                </a:cxn>
                <a:cxn ang="0">
                  <a:pos x="203" y="252"/>
                </a:cxn>
                <a:cxn ang="0">
                  <a:pos x="212" y="230"/>
                </a:cxn>
                <a:cxn ang="0">
                  <a:pos x="225" y="216"/>
                </a:cxn>
                <a:cxn ang="0">
                  <a:pos x="234" y="212"/>
                </a:cxn>
                <a:cxn ang="0">
                  <a:pos x="239" y="203"/>
                </a:cxn>
                <a:cxn ang="0">
                  <a:pos x="234" y="194"/>
                </a:cxn>
                <a:cxn ang="0">
                  <a:pos x="262" y="162"/>
                </a:cxn>
                <a:cxn ang="0">
                  <a:pos x="289" y="135"/>
                </a:cxn>
                <a:cxn ang="0">
                  <a:pos x="280" y="126"/>
                </a:cxn>
                <a:cxn ang="0">
                  <a:pos x="284" y="126"/>
                </a:cxn>
                <a:cxn ang="0">
                  <a:pos x="307" y="122"/>
                </a:cxn>
                <a:cxn ang="0">
                  <a:pos x="334" y="122"/>
                </a:cxn>
                <a:cxn ang="0">
                  <a:pos x="343" y="117"/>
                </a:cxn>
                <a:cxn ang="0">
                  <a:pos x="356" y="113"/>
                </a:cxn>
                <a:cxn ang="0">
                  <a:pos x="365" y="117"/>
                </a:cxn>
                <a:cxn ang="0">
                  <a:pos x="379" y="113"/>
                </a:cxn>
                <a:cxn ang="0">
                  <a:pos x="383" y="113"/>
                </a:cxn>
                <a:cxn ang="0">
                  <a:pos x="388" y="113"/>
                </a:cxn>
                <a:cxn ang="0">
                  <a:pos x="419" y="149"/>
                </a:cxn>
                <a:cxn ang="0">
                  <a:pos x="410" y="131"/>
                </a:cxn>
                <a:cxn ang="0">
                  <a:pos x="388" y="108"/>
                </a:cxn>
                <a:cxn ang="0">
                  <a:pos x="383" y="104"/>
                </a:cxn>
                <a:cxn ang="0">
                  <a:pos x="401" y="99"/>
                </a:cxn>
                <a:cxn ang="0">
                  <a:pos x="429" y="126"/>
                </a:cxn>
                <a:cxn ang="0">
                  <a:pos x="438" y="135"/>
                </a:cxn>
                <a:cxn ang="0">
                  <a:pos x="424" y="113"/>
                </a:cxn>
                <a:cxn ang="0">
                  <a:pos x="383" y="81"/>
                </a:cxn>
                <a:cxn ang="0">
                  <a:pos x="383" y="77"/>
                </a:cxn>
                <a:cxn ang="0">
                  <a:pos x="370" y="59"/>
                </a:cxn>
                <a:cxn ang="0">
                  <a:pos x="325" y="36"/>
                </a:cxn>
                <a:cxn ang="0">
                  <a:pos x="284" y="27"/>
                </a:cxn>
                <a:cxn ang="0">
                  <a:pos x="257" y="9"/>
                </a:cxn>
                <a:cxn ang="0">
                  <a:pos x="234" y="0"/>
                </a:cxn>
                <a:cxn ang="0">
                  <a:pos x="216" y="0"/>
                </a:cxn>
                <a:cxn ang="0">
                  <a:pos x="198" y="5"/>
                </a:cxn>
                <a:cxn ang="0">
                  <a:pos x="171" y="9"/>
                </a:cxn>
                <a:cxn ang="0">
                  <a:pos x="162" y="14"/>
                </a:cxn>
                <a:cxn ang="0">
                  <a:pos x="140" y="23"/>
                </a:cxn>
                <a:cxn ang="0">
                  <a:pos x="72" y="122"/>
                </a:cxn>
                <a:cxn ang="0">
                  <a:pos x="63" y="153"/>
                </a:cxn>
                <a:cxn ang="0">
                  <a:pos x="58" y="180"/>
                </a:cxn>
                <a:cxn ang="0">
                  <a:pos x="18" y="243"/>
                </a:cxn>
                <a:cxn ang="0">
                  <a:pos x="13" y="257"/>
                </a:cxn>
                <a:cxn ang="0">
                  <a:pos x="0" y="333"/>
                </a:cxn>
                <a:cxn ang="0">
                  <a:pos x="4" y="351"/>
                </a:cxn>
                <a:cxn ang="0">
                  <a:pos x="18" y="378"/>
                </a:cxn>
              </a:cxnLst>
              <a:rect l="0" t="0" r="r" b="b"/>
              <a:pathLst>
                <a:path w="439" h="388">
                  <a:moveTo>
                    <a:pt x="18" y="378"/>
                  </a:moveTo>
                  <a:lnTo>
                    <a:pt x="67" y="387"/>
                  </a:lnTo>
                  <a:lnTo>
                    <a:pt x="117" y="365"/>
                  </a:lnTo>
                  <a:lnTo>
                    <a:pt x="122" y="356"/>
                  </a:lnTo>
                  <a:lnTo>
                    <a:pt x="126" y="347"/>
                  </a:lnTo>
                  <a:lnTo>
                    <a:pt x="131" y="338"/>
                  </a:lnTo>
                  <a:lnTo>
                    <a:pt x="131" y="329"/>
                  </a:lnTo>
                  <a:lnTo>
                    <a:pt x="149" y="302"/>
                  </a:lnTo>
                  <a:lnTo>
                    <a:pt x="176" y="284"/>
                  </a:lnTo>
                  <a:lnTo>
                    <a:pt x="162" y="270"/>
                  </a:lnTo>
                  <a:lnTo>
                    <a:pt x="167" y="261"/>
                  </a:lnTo>
                  <a:lnTo>
                    <a:pt x="180" y="279"/>
                  </a:lnTo>
                  <a:lnTo>
                    <a:pt x="185" y="270"/>
                  </a:lnTo>
                  <a:lnTo>
                    <a:pt x="189" y="270"/>
                  </a:lnTo>
                  <a:lnTo>
                    <a:pt x="198" y="266"/>
                  </a:lnTo>
                  <a:lnTo>
                    <a:pt x="203" y="252"/>
                  </a:lnTo>
                  <a:lnTo>
                    <a:pt x="203" y="239"/>
                  </a:lnTo>
                  <a:lnTo>
                    <a:pt x="212" y="230"/>
                  </a:lnTo>
                  <a:lnTo>
                    <a:pt x="221" y="221"/>
                  </a:lnTo>
                  <a:lnTo>
                    <a:pt x="225" y="216"/>
                  </a:lnTo>
                  <a:lnTo>
                    <a:pt x="234" y="216"/>
                  </a:lnTo>
                  <a:lnTo>
                    <a:pt x="234" y="212"/>
                  </a:lnTo>
                  <a:lnTo>
                    <a:pt x="239" y="207"/>
                  </a:lnTo>
                  <a:lnTo>
                    <a:pt x="239" y="203"/>
                  </a:lnTo>
                  <a:lnTo>
                    <a:pt x="239" y="198"/>
                  </a:lnTo>
                  <a:lnTo>
                    <a:pt x="234" y="194"/>
                  </a:lnTo>
                  <a:lnTo>
                    <a:pt x="234" y="185"/>
                  </a:lnTo>
                  <a:lnTo>
                    <a:pt x="262" y="162"/>
                  </a:lnTo>
                  <a:lnTo>
                    <a:pt x="248" y="171"/>
                  </a:lnTo>
                  <a:lnTo>
                    <a:pt x="289" y="135"/>
                  </a:lnTo>
                  <a:lnTo>
                    <a:pt x="271" y="131"/>
                  </a:lnTo>
                  <a:lnTo>
                    <a:pt x="280" y="126"/>
                  </a:lnTo>
                  <a:lnTo>
                    <a:pt x="284" y="126"/>
                  </a:lnTo>
                  <a:lnTo>
                    <a:pt x="289" y="126"/>
                  </a:lnTo>
                  <a:lnTo>
                    <a:pt x="307" y="122"/>
                  </a:lnTo>
                  <a:lnTo>
                    <a:pt x="325" y="122"/>
                  </a:lnTo>
                  <a:lnTo>
                    <a:pt x="334" y="122"/>
                  </a:lnTo>
                  <a:lnTo>
                    <a:pt x="343" y="117"/>
                  </a:lnTo>
                  <a:lnTo>
                    <a:pt x="347" y="113"/>
                  </a:lnTo>
                  <a:lnTo>
                    <a:pt x="356" y="113"/>
                  </a:lnTo>
                  <a:lnTo>
                    <a:pt x="361" y="117"/>
                  </a:lnTo>
                  <a:lnTo>
                    <a:pt x="365" y="117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401" y="162"/>
                  </a:lnTo>
                  <a:lnTo>
                    <a:pt x="383" y="113"/>
                  </a:lnTo>
                  <a:lnTo>
                    <a:pt x="388" y="113"/>
                  </a:lnTo>
                  <a:lnTo>
                    <a:pt x="406" y="126"/>
                  </a:lnTo>
                  <a:lnTo>
                    <a:pt x="419" y="149"/>
                  </a:lnTo>
                  <a:lnTo>
                    <a:pt x="415" y="140"/>
                  </a:lnTo>
                  <a:lnTo>
                    <a:pt x="410" y="131"/>
                  </a:lnTo>
                  <a:lnTo>
                    <a:pt x="401" y="117"/>
                  </a:lnTo>
                  <a:lnTo>
                    <a:pt x="388" y="108"/>
                  </a:lnTo>
                  <a:lnTo>
                    <a:pt x="383" y="104"/>
                  </a:lnTo>
                  <a:lnTo>
                    <a:pt x="392" y="99"/>
                  </a:lnTo>
                  <a:lnTo>
                    <a:pt x="401" y="99"/>
                  </a:lnTo>
                  <a:lnTo>
                    <a:pt x="415" y="108"/>
                  </a:lnTo>
                  <a:lnTo>
                    <a:pt x="429" y="126"/>
                  </a:lnTo>
                  <a:lnTo>
                    <a:pt x="429" y="117"/>
                  </a:lnTo>
                  <a:lnTo>
                    <a:pt x="438" y="135"/>
                  </a:lnTo>
                  <a:lnTo>
                    <a:pt x="433" y="122"/>
                  </a:lnTo>
                  <a:lnTo>
                    <a:pt x="424" y="113"/>
                  </a:lnTo>
                  <a:lnTo>
                    <a:pt x="406" y="95"/>
                  </a:lnTo>
                  <a:lnTo>
                    <a:pt x="383" y="81"/>
                  </a:lnTo>
                  <a:lnTo>
                    <a:pt x="379" y="59"/>
                  </a:lnTo>
                  <a:lnTo>
                    <a:pt x="383" y="77"/>
                  </a:lnTo>
                  <a:lnTo>
                    <a:pt x="379" y="72"/>
                  </a:lnTo>
                  <a:lnTo>
                    <a:pt x="370" y="59"/>
                  </a:lnTo>
                  <a:lnTo>
                    <a:pt x="356" y="50"/>
                  </a:lnTo>
                  <a:lnTo>
                    <a:pt x="325" y="36"/>
                  </a:lnTo>
                  <a:lnTo>
                    <a:pt x="293" y="32"/>
                  </a:lnTo>
                  <a:lnTo>
                    <a:pt x="284" y="27"/>
                  </a:lnTo>
                  <a:lnTo>
                    <a:pt x="275" y="18"/>
                  </a:lnTo>
                  <a:lnTo>
                    <a:pt x="257" y="9"/>
                  </a:lnTo>
                  <a:lnTo>
                    <a:pt x="234" y="0"/>
                  </a:lnTo>
                  <a:lnTo>
                    <a:pt x="216" y="0"/>
                  </a:lnTo>
                  <a:lnTo>
                    <a:pt x="203" y="5"/>
                  </a:lnTo>
                  <a:lnTo>
                    <a:pt x="198" y="5"/>
                  </a:lnTo>
                  <a:lnTo>
                    <a:pt x="176" y="9"/>
                  </a:lnTo>
                  <a:lnTo>
                    <a:pt x="171" y="9"/>
                  </a:lnTo>
                  <a:lnTo>
                    <a:pt x="162" y="14"/>
                  </a:lnTo>
                  <a:lnTo>
                    <a:pt x="153" y="14"/>
                  </a:lnTo>
                  <a:lnTo>
                    <a:pt x="140" y="23"/>
                  </a:lnTo>
                  <a:lnTo>
                    <a:pt x="104" y="68"/>
                  </a:lnTo>
                  <a:lnTo>
                    <a:pt x="72" y="122"/>
                  </a:lnTo>
                  <a:lnTo>
                    <a:pt x="67" y="131"/>
                  </a:lnTo>
                  <a:lnTo>
                    <a:pt x="63" y="153"/>
                  </a:lnTo>
                  <a:lnTo>
                    <a:pt x="58" y="176"/>
                  </a:lnTo>
                  <a:lnTo>
                    <a:pt x="58" y="180"/>
                  </a:lnTo>
                  <a:lnTo>
                    <a:pt x="40" y="212"/>
                  </a:lnTo>
                  <a:lnTo>
                    <a:pt x="18" y="243"/>
                  </a:lnTo>
                  <a:lnTo>
                    <a:pt x="13" y="248"/>
                  </a:lnTo>
                  <a:lnTo>
                    <a:pt x="13" y="257"/>
                  </a:lnTo>
                  <a:lnTo>
                    <a:pt x="0" y="297"/>
                  </a:lnTo>
                  <a:lnTo>
                    <a:pt x="0" y="333"/>
                  </a:lnTo>
                  <a:lnTo>
                    <a:pt x="0" y="347"/>
                  </a:lnTo>
                  <a:lnTo>
                    <a:pt x="4" y="351"/>
                  </a:lnTo>
                  <a:lnTo>
                    <a:pt x="13" y="374"/>
                  </a:lnTo>
                  <a:lnTo>
                    <a:pt x="18" y="37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338" y="457"/>
              <a:ext cx="116" cy="25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"/>
                </a:cxn>
                <a:cxn ang="0">
                  <a:pos x="23" y="14"/>
                </a:cxn>
                <a:cxn ang="0">
                  <a:pos x="46" y="32"/>
                </a:cxn>
                <a:cxn ang="0">
                  <a:pos x="28" y="63"/>
                </a:cxn>
                <a:cxn ang="0">
                  <a:pos x="5" y="77"/>
                </a:cxn>
                <a:cxn ang="0">
                  <a:pos x="5" y="77"/>
                </a:cxn>
                <a:cxn ang="0">
                  <a:pos x="0" y="86"/>
                </a:cxn>
                <a:cxn ang="0">
                  <a:pos x="5" y="81"/>
                </a:cxn>
                <a:cxn ang="0">
                  <a:pos x="28" y="117"/>
                </a:cxn>
                <a:cxn ang="0">
                  <a:pos x="19" y="203"/>
                </a:cxn>
                <a:cxn ang="0">
                  <a:pos x="32" y="293"/>
                </a:cxn>
                <a:cxn ang="0">
                  <a:pos x="41" y="320"/>
                </a:cxn>
                <a:cxn ang="0">
                  <a:pos x="55" y="351"/>
                </a:cxn>
                <a:cxn ang="0">
                  <a:pos x="59" y="360"/>
                </a:cxn>
                <a:cxn ang="0">
                  <a:pos x="82" y="360"/>
                </a:cxn>
                <a:cxn ang="0">
                  <a:pos x="95" y="360"/>
                </a:cxn>
                <a:cxn ang="0">
                  <a:pos x="113" y="369"/>
                </a:cxn>
                <a:cxn ang="0">
                  <a:pos x="131" y="378"/>
                </a:cxn>
                <a:cxn ang="0">
                  <a:pos x="154" y="396"/>
                </a:cxn>
                <a:cxn ang="0">
                  <a:pos x="176" y="405"/>
                </a:cxn>
                <a:cxn ang="0">
                  <a:pos x="190" y="419"/>
                </a:cxn>
                <a:cxn ang="0">
                  <a:pos x="204" y="428"/>
                </a:cxn>
                <a:cxn ang="0">
                  <a:pos x="190" y="396"/>
                </a:cxn>
                <a:cxn ang="0">
                  <a:pos x="185" y="387"/>
                </a:cxn>
                <a:cxn ang="0">
                  <a:pos x="185" y="383"/>
                </a:cxn>
                <a:cxn ang="0">
                  <a:pos x="185" y="365"/>
                </a:cxn>
                <a:cxn ang="0">
                  <a:pos x="181" y="360"/>
                </a:cxn>
                <a:cxn ang="0">
                  <a:pos x="172" y="347"/>
                </a:cxn>
                <a:cxn ang="0">
                  <a:pos x="131" y="288"/>
                </a:cxn>
                <a:cxn ang="0">
                  <a:pos x="109" y="216"/>
                </a:cxn>
                <a:cxn ang="0">
                  <a:pos x="95" y="198"/>
                </a:cxn>
                <a:cxn ang="0">
                  <a:pos x="91" y="185"/>
                </a:cxn>
                <a:cxn ang="0">
                  <a:pos x="86" y="176"/>
                </a:cxn>
                <a:cxn ang="0">
                  <a:pos x="82" y="167"/>
                </a:cxn>
                <a:cxn ang="0">
                  <a:pos x="77" y="162"/>
                </a:cxn>
                <a:cxn ang="0">
                  <a:pos x="77" y="153"/>
                </a:cxn>
                <a:cxn ang="0">
                  <a:pos x="73" y="135"/>
                </a:cxn>
                <a:cxn ang="0">
                  <a:pos x="73" y="77"/>
                </a:cxn>
                <a:cxn ang="0">
                  <a:pos x="73" y="50"/>
                </a:cxn>
                <a:cxn ang="0">
                  <a:pos x="73" y="45"/>
                </a:cxn>
                <a:cxn ang="0">
                  <a:pos x="68" y="32"/>
                </a:cxn>
                <a:cxn ang="0">
                  <a:pos x="64" y="23"/>
                </a:cxn>
                <a:cxn ang="0">
                  <a:pos x="55" y="14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05" h="429">
                  <a:moveTo>
                    <a:pt x="23" y="0"/>
                  </a:moveTo>
                  <a:lnTo>
                    <a:pt x="0" y="5"/>
                  </a:lnTo>
                  <a:lnTo>
                    <a:pt x="23" y="14"/>
                  </a:lnTo>
                  <a:lnTo>
                    <a:pt x="46" y="32"/>
                  </a:lnTo>
                  <a:lnTo>
                    <a:pt x="28" y="63"/>
                  </a:lnTo>
                  <a:lnTo>
                    <a:pt x="5" y="77"/>
                  </a:lnTo>
                  <a:lnTo>
                    <a:pt x="0" y="86"/>
                  </a:lnTo>
                  <a:lnTo>
                    <a:pt x="5" y="81"/>
                  </a:lnTo>
                  <a:lnTo>
                    <a:pt x="28" y="117"/>
                  </a:lnTo>
                  <a:lnTo>
                    <a:pt x="19" y="203"/>
                  </a:lnTo>
                  <a:lnTo>
                    <a:pt x="32" y="293"/>
                  </a:lnTo>
                  <a:lnTo>
                    <a:pt x="41" y="320"/>
                  </a:lnTo>
                  <a:lnTo>
                    <a:pt x="55" y="351"/>
                  </a:lnTo>
                  <a:lnTo>
                    <a:pt x="59" y="360"/>
                  </a:lnTo>
                  <a:lnTo>
                    <a:pt x="82" y="360"/>
                  </a:lnTo>
                  <a:lnTo>
                    <a:pt x="95" y="360"/>
                  </a:lnTo>
                  <a:lnTo>
                    <a:pt x="113" y="369"/>
                  </a:lnTo>
                  <a:lnTo>
                    <a:pt x="131" y="378"/>
                  </a:lnTo>
                  <a:lnTo>
                    <a:pt x="154" y="396"/>
                  </a:lnTo>
                  <a:lnTo>
                    <a:pt x="176" y="405"/>
                  </a:lnTo>
                  <a:lnTo>
                    <a:pt x="190" y="419"/>
                  </a:lnTo>
                  <a:lnTo>
                    <a:pt x="204" y="428"/>
                  </a:lnTo>
                  <a:lnTo>
                    <a:pt x="190" y="396"/>
                  </a:lnTo>
                  <a:lnTo>
                    <a:pt x="185" y="387"/>
                  </a:lnTo>
                  <a:lnTo>
                    <a:pt x="185" y="383"/>
                  </a:lnTo>
                  <a:lnTo>
                    <a:pt x="185" y="365"/>
                  </a:lnTo>
                  <a:lnTo>
                    <a:pt x="181" y="360"/>
                  </a:lnTo>
                  <a:lnTo>
                    <a:pt x="172" y="347"/>
                  </a:lnTo>
                  <a:lnTo>
                    <a:pt x="131" y="288"/>
                  </a:lnTo>
                  <a:lnTo>
                    <a:pt x="109" y="216"/>
                  </a:lnTo>
                  <a:lnTo>
                    <a:pt x="95" y="198"/>
                  </a:lnTo>
                  <a:lnTo>
                    <a:pt x="91" y="185"/>
                  </a:lnTo>
                  <a:lnTo>
                    <a:pt x="86" y="176"/>
                  </a:lnTo>
                  <a:lnTo>
                    <a:pt x="82" y="167"/>
                  </a:lnTo>
                  <a:lnTo>
                    <a:pt x="77" y="162"/>
                  </a:lnTo>
                  <a:lnTo>
                    <a:pt x="77" y="153"/>
                  </a:lnTo>
                  <a:lnTo>
                    <a:pt x="73" y="135"/>
                  </a:lnTo>
                  <a:lnTo>
                    <a:pt x="73" y="77"/>
                  </a:lnTo>
                  <a:lnTo>
                    <a:pt x="73" y="50"/>
                  </a:lnTo>
                  <a:lnTo>
                    <a:pt x="73" y="45"/>
                  </a:lnTo>
                  <a:lnTo>
                    <a:pt x="68" y="32"/>
                  </a:lnTo>
                  <a:lnTo>
                    <a:pt x="64" y="23"/>
                  </a:lnTo>
                  <a:lnTo>
                    <a:pt x="55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298" y="127"/>
              <a:ext cx="116" cy="252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76" y="18"/>
                </a:cxn>
                <a:cxn ang="0">
                  <a:pos x="180" y="31"/>
                </a:cxn>
                <a:cxn ang="0">
                  <a:pos x="185" y="63"/>
                </a:cxn>
                <a:cxn ang="0">
                  <a:pos x="180" y="72"/>
                </a:cxn>
                <a:cxn ang="0">
                  <a:pos x="176" y="85"/>
                </a:cxn>
                <a:cxn ang="0">
                  <a:pos x="176" y="90"/>
                </a:cxn>
                <a:cxn ang="0">
                  <a:pos x="167" y="99"/>
                </a:cxn>
                <a:cxn ang="0">
                  <a:pos x="185" y="153"/>
                </a:cxn>
                <a:cxn ang="0">
                  <a:pos x="176" y="162"/>
                </a:cxn>
                <a:cxn ang="0">
                  <a:pos x="153" y="157"/>
                </a:cxn>
                <a:cxn ang="0">
                  <a:pos x="167" y="175"/>
                </a:cxn>
                <a:cxn ang="0">
                  <a:pos x="158" y="193"/>
                </a:cxn>
                <a:cxn ang="0">
                  <a:pos x="158" y="202"/>
                </a:cxn>
                <a:cxn ang="0">
                  <a:pos x="153" y="216"/>
                </a:cxn>
                <a:cxn ang="0">
                  <a:pos x="144" y="238"/>
                </a:cxn>
                <a:cxn ang="0">
                  <a:pos x="113" y="238"/>
                </a:cxn>
                <a:cxn ang="0">
                  <a:pos x="63" y="247"/>
                </a:cxn>
                <a:cxn ang="0">
                  <a:pos x="0" y="270"/>
                </a:cxn>
                <a:cxn ang="0">
                  <a:pos x="22" y="270"/>
                </a:cxn>
                <a:cxn ang="0">
                  <a:pos x="40" y="261"/>
                </a:cxn>
                <a:cxn ang="0">
                  <a:pos x="90" y="252"/>
                </a:cxn>
                <a:cxn ang="0">
                  <a:pos x="135" y="247"/>
                </a:cxn>
                <a:cxn ang="0">
                  <a:pos x="153" y="243"/>
                </a:cxn>
                <a:cxn ang="0">
                  <a:pos x="158" y="225"/>
                </a:cxn>
                <a:cxn ang="0">
                  <a:pos x="162" y="207"/>
                </a:cxn>
                <a:cxn ang="0">
                  <a:pos x="171" y="198"/>
                </a:cxn>
                <a:cxn ang="0">
                  <a:pos x="167" y="189"/>
                </a:cxn>
                <a:cxn ang="0">
                  <a:pos x="171" y="171"/>
                </a:cxn>
                <a:cxn ang="0">
                  <a:pos x="189" y="162"/>
                </a:cxn>
                <a:cxn ang="0">
                  <a:pos x="194" y="148"/>
                </a:cxn>
                <a:cxn ang="0">
                  <a:pos x="180" y="94"/>
                </a:cxn>
                <a:cxn ang="0">
                  <a:pos x="194" y="67"/>
                </a:cxn>
                <a:cxn ang="0">
                  <a:pos x="180" y="0"/>
                </a:cxn>
              </a:cxnLst>
              <a:rect l="0" t="0" r="r" b="b"/>
              <a:pathLst>
                <a:path w="195" h="280">
                  <a:moveTo>
                    <a:pt x="180" y="0"/>
                  </a:moveTo>
                  <a:lnTo>
                    <a:pt x="171" y="4"/>
                  </a:lnTo>
                  <a:lnTo>
                    <a:pt x="176" y="9"/>
                  </a:lnTo>
                  <a:lnTo>
                    <a:pt x="176" y="18"/>
                  </a:lnTo>
                  <a:lnTo>
                    <a:pt x="180" y="27"/>
                  </a:lnTo>
                  <a:lnTo>
                    <a:pt x="180" y="31"/>
                  </a:lnTo>
                  <a:lnTo>
                    <a:pt x="185" y="54"/>
                  </a:lnTo>
                  <a:lnTo>
                    <a:pt x="185" y="63"/>
                  </a:lnTo>
                  <a:lnTo>
                    <a:pt x="180" y="72"/>
                  </a:lnTo>
                  <a:lnTo>
                    <a:pt x="176" y="81"/>
                  </a:lnTo>
                  <a:lnTo>
                    <a:pt x="176" y="85"/>
                  </a:lnTo>
                  <a:lnTo>
                    <a:pt x="176" y="90"/>
                  </a:lnTo>
                  <a:lnTo>
                    <a:pt x="171" y="94"/>
                  </a:lnTo>
                  <a:lnTo>
                    <a:pt x="167" y="99"/>
                  </a:lnTo>
                  <a:lnTo>
                    <a:pt x="176" y="126"/>
                  </a:lnTo>
                  <a:lnTo>
                    <a:pt x="185" y="153"/>
                  </a:lnTo>
                  <a:lnTo>
                    <a:pt x="185" y="162"/>
                  </a:lnTo>
                  <a:lnTo>
                    <a:pt x="176" y="162"/>
                  </a:lnTo>
                  <a:lnTo>
                    <a:pt x="171" y="162"/>
                  </a:lnTo>
                  <a:lnTo>
                    <a:pt x="153" y="157"/>
                  </a:lnTo>
                  <a:lnTo>
                    <a:pt x="162" y="166"/>
                  </a:lnTo>
                  <a:lnTo>
                    <a:pt x="167" y="175"/>
                  </a:lnTo>
                  <a:lnTo>
                    <a:pt x="158" y="189"/>
                  </a:lnTo>
                  <a:lnTo>
                    <a:pt x="158" y="193"/>
                  </a:lnTo>
                  <a:lnTo>
                    <a:pt x="158" y="198"/>
                  </a:lnTo>
                  <a:lnTo>
                    <a:pt x="158" y="202"/>
                  </a:lnTo>
                  <a:lnTo>
                    <a:pt x="149" y="211"/>
                  </a:lnTo>
                  <a:lnTo>
                    <a:pt x="153" y="216"/>
                  </a:lnTo>
                  <a:lnTo>
                    <a:pt x="153" y="220"/>
                  </a:lnTo>
                  <a:lnTo>
                    <a:pt x="144" y="238"/>
                  </a:lnTo>
                  <a:lnTo>
                    <a:pt x="140" y="238"/>
                  </a:lnTo>
                  <a:lnTo>
                    <a:pt x="113" y="238"/>
                  </a:lnTo>
                  <a:lnTo>
                    <a:pt x="86" y="243"/>
                  </a:lnTo>
                  <a:lnTo>
                    <a:pt x="63" y="247"/>
                  </a:lnTo>
                  <a:lnTo>
                    <a:pt x="36" y="252"/>
                  </a:lnTo>
                  <a:lnTo>
                    <a:pt x="0" y="270"/>
                  </a:lnTo>
                  <a:lnTo>
                    <a:pt x="4" y="279"/>
                  </a:lnTo>
                  <a:lnTo>
                    <a:pt x="22" y="270"/>
                  </a:lnTo>
                  <a:lnTo>
                    <a:pt x="36" y="261"/>
                  </a:lnTo>
                  <a:lnTo>
                    <a:pt x="40" y="261"/>
                  </a:lnTo>
                  <a:lnTo>
                    <a:pt x="68" y="256"/>
                  </a:lnTo>
                  <a:lnTo>
                    <a:pt x="90" y="252"/>
                  </a:lnTo>
                  <a:lnTo>
                    <a:pt x="113" y="247"/>
                  </a:lnTo>
                  <a:lnTo>
                    <a:pt x="135" y="247"/>
                  </a:lnTo>
                  <a:lnTo>
                    <a:pt x="144" y="243"/>
                  </a:lnTo>
                  <a:lnTo>
                    <a:pt x="153" y="243"/>
                  </a:lnTo>
                  <a:lnTo>
                    <a:pt x="158" y="234"/>
                  </a:lnTo>
                  <a:lnTo>
                    <a:pt x="158" y="225"/>
                  </a:lnTo>
                  <a:lnTo>
                    <a:pt x="158" y="211"/>
                  </a:lnTo>
                  <a:lnTo>
                    <a:pt x="162" y="207"/>
                  </a:lnTo>
                  <a:lnTo>
                    <a:pt x="167" y="202"/>
                  </a:lnTo>
                  <a:lnTo>
                    <a:pt x="171" y="198"/>
                  </a:lnTo>
                  <a:lnTo>
                    <a:pt x="171" y="189"/>
                  </a:lnTo>
                  <a:lnTo>
                    <a:pt x="167" y="189"/>
                  </a:lnTo>
                  <a:lnTo>
                    <a:pt x="176" y="180"/>
                  </a:lnTo>
                  <a:lnTo>
                    <a:pt x="171" y="171"/>
                  </a:lnTo>
                  <a:lnTo>
                    <a:pt x="185" y="171"/>
                  </a:lnTo>
                  <a:lnTo>
                    <a:pt x="189" y="162"/>
                  </a:lnTo>
                  <a:lnTo>
                    <a:pt x="194" y="157"/>
                  </a:lnTo>
                  <a:lnTo>
                    <a:pt x="194" y="148"/>
                  </a:lnTo>
                  <a:lnTo>
                    <a:pt x="176" y="103"/>
                  </a:lnTo>
                  <a:lnTo>
                    <a:pt x="180" y="94"/>
                  </a:lnTo>
                  <a:lnTo>
                    <a:pt x="185" y="81"/>
                  </a:lnTo>
                  <a:lnTo>
                    <a:pt x="194" y="67"/>
                  </a:lnTo>
                  <a:lnTo>
                    <a:pt x="194" y="6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320" y="675"/>
              <a:ext cx="116" cy="252"/>
            </a:xfrm>
            <a:custGeom>
              <a:avLst/>
              <a:gdLst/>
              <a:ahLst/>
              <a:cxnLst>
                <a:cxn ang="0">
                  <a:pos x="208" y="59"/>
                </a:cxn>
                <a:cxn ang="0">
                  <a:pos x="181" y="41"/>
                </a:cxn>
                <a:cxn ang="0">
                  <a:pos x="140" y="14"/>
                </a:cxn>
                <a:cxn ang="0">
                  <a:pos x="95" y="0"/>
                </a:cxn>
                <a:cxn ang="0">
                  <a:pos x="41" y="23"/>
                </a:cxn>
                <a:cxn ang="0">
                  <a:pos x="0" y="63"/>
                </a:cxn>
                <a:cxn ang="0">
                  <a:pos x="5" y="90"/>
                </a:cxn>
                <a:cxn ang="0">
                  <a:pos x="18" y="108"/>
                </a:cxn>
                <a:cxn ang="0">
                  <a:pos x="27" y="131"/>
                </a:cxn>
                <a:cxn ang="0">
                  <a:pos x="64" y="140"/>
                </a:cxn>
                <a:cxn ang="0">
                  <a:pos x="104" y="144"/>
                </a:cxn>
                <a:cxn ang="0">
                  <a:pos x="145" y="144"/>
                </a:cxn>
                <a:cxn ang="0">
                  <a:pos x="176" y="108"/>
                </a:cxn>
                <a:cxn ang="0">
                  <a:pos x="190" y="117"/>
                </a:cxn>
                <a:cxn ang="0">
                  <a:pos x="226" y="144"/>
                </a:cxn>
                <a:cxn ang="0">
                  <a:pos x="203" y="131"/>
                </a:cxn>
                <a:cxn ang="0">
                  <a:pos x="185" y="104"/>
                </a:cxn>
                <a:cxn ang="0">
                  <a:pos x="172" y="90"/>
                </a:cxn>
                <a:cxn ang="0">
                  <a:pos x="158" y="113"/>
                </a:cxn>
                <a:cxn ang="0">
                  <a:pos x="136" y="131"/>
                </a:cxn>
                <a:cxn ang="0">
                  <a:pos x="145" y="72"/>
                </a:cxn>
                <a:cxn ang="0">
                  <a:pos x="140" y="77"/>
                </a:cxn>
                <a:cxn ang="0">
                  <a:pos x="131" y="90"/>
                </a:cxn>
                <a:cxn ang="0">
                  <a:pos x="122" y="131"/>
                </a:cxn>
                <a:cxn ang="0">
                  <a:pos x="109" y="131"/>
                </a:cxn>
                <a:cxn ang="0">
                  <a:pos x="95" y="131"/>
                </a:cxn>
                <a:cxn ang="0">
                  <a:pos x="109" y="59"/>
                </a:cxn>
                <a:cxn ang="0">
                  <a:pos x="95" y="90"/>
                </a:cxn>
                <a:cxn ang="0">
                  <a:pos x="91" y="122"/>
                </a:cxn>
                <a:cxn ang="0">
                  <a:pos x="86" y="126"/>
                </a:cxn>
                <a:cxn ang="0">
                  <a:pos x="64" y="126"/>
                </a:cxn>
                <a:cxn ang="0">
                  <a:pos x="68" y="113"/>
                </a:cxn>
                <a:cxn ang="0">
                  <a:pos x="73" y="63"/>
                </a:cxn>
                <a:cxn ang="0">
                  <a:pos x="86" y="36"/>
                </a:cxn>
                <a:cxn ang="0">
                  <a:pos x="68" y="59"/>
                </a:cxn>
                <a:cxn ang="0">
                  <a:pos x="59" y="99"/>
                </a:cxn>
                <a:cxn ang="0">
                  <a:pos x="55" y="126"/>
                </a:cxn>
                <a:cxn ang="0">
                  <a:pos x="41" y="126"/>
                </a:cxn>
                <a:cxn ang="0">
                  <a:pos x="37" y="113"/>
                </a:cxn>
                <a:cxn ang="0">
                  <a:pos x="32" y="99"/>
                </a:cxn>
                <a:cxn ang="0">
                  <a:pos x="27" y="99"/>
                </a:cxn>
                <a:cxn ang="0">
                  <a:pos x="18" y="90"/>
                </a:cxn>
                <a:cxn ang="0">
                  <a:pos x="14" y="77"/>
                </a:cxn>
                <a:cxn ang="0">
                  <a:pos x="18" y="72"/>
                </a:cxn>
                <a:cxn ang="0">
                  <a:pos x="32" y="72"/>
                </a:cxn>
                <a:cxn ang="0">
                  <a:pos x="37" y="63"/>
                </a:cxn>
                <a:cxn ang="0">
                  <a:pos x="64" y="27"/>
                </a:cxn>
                <a:cxn ang="0">
                  <a:pos x="100" y="14"/>
                </a:cxn>
                <a:cxn ang="0">
                  <a:pos x="127" y="23"/>
                </a:cxn>
                <a:cxn ang="0">
                  <a:pos x="154" y="36"/>
                </a:cxn>
                <a:cxn ang="0">
                  <a:pos x="181" y="54"/>
                </a:cxn>
                <a:cxn ang="0">
                  <a:pos x="199" y="72"/>
                </a:cxn>
                <a:cxn ang="0">
                  <a:pos x="213" y="77"/>
                </a:cxn>
                <a:cxn ang="0">
                  <a:pos x="226" y="113"/>
                </a:cxn>
                <a:cxn ang="0">
                  <a:pos x="226" y="122"/>
                </a:cxn>
                <a:cxn ang="0">
                  <a:pos x="222" y="135"/>
                </a:cxn>
                <a:cxn ang="0">
                  <a:pos x="222" y="68"/>
                </a:cxn>
              </a:cxnLst>
              <a:rect l="0" t="0" r="r" b="b"/>
              <a:pathLst>
                <a:path w="241" h="145">
                  <a:moveTo>
                    <a:pt x="222" y="68"/>
                  </a:moveTo>
                  <a:lnTo>
                    <a:pt x="208" y="59"/>
                  </a:lnTo>
                  <a:lnTo>
                    <a:pt x="194" y="45"/>
                  </a:lnTo>
                  <a:lnTo>
                    <a:pt x="181" y="41"/>
                  </a:lnTo>
                  <a:lnTo>
                    <a:pt x="167" y="32"/>
                  </a:lnTo>
                  <a:lnTo>
                    <a:pt x="140" y="14"/>
                  </a:lnTo>
                  <a:lnTo>
                    <a:pt x="113" y="0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41" y="23"/>
                  </a:lnTo>
                  <a:lnTo>
                    <a:pt x="23" y="5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5" y="90"/>
                  </a:lnTo>
                  <a:lnTo>
                    <a:pt x="9" y="104"/>
                  </a:lnTo>
                  <a:lnTo>
                    <a:pt x="18" y="108"/>
                  </a:lnTo>
                  <a:lnTo>
                    <a:pt x="23" y="117"/>
                  </a:lnTo>
                  <a:lnTo>
                    <a:pt x="27" y="131"/>
                  </a:lnTo>
                  <a:lnTo>
                    <a:pt x="37" y="140"/>
                  </a:lnTo>
                  <a:lnTo>
                    <a:pt x="64" y="140"/>
                  </a:lnTo>
                  <a:lnTo>
                    <a:pt x="86" y="144"/>
                  </a:lnTo>
                  <a:lnTo>
                    <a:pt x="104" y="144"/>
                  </a:lnTo>
                  <a:lnTo>
                    <a:pt x="122" y="144"/>
                  </a:lnTo>
                  <a:lnTo>
                    <a:pt x="145" y="144"/>
                  </a:lnTo>
                  <a:lnTo>
                    <a:pt x="163" y="126"/>
                  </a:lnTo>
                  <a:lnTo>
                    <a:pt x="176" y="108"/>
                  </a:lnTo>
                  <a:lnTo>
                    <a:pt x="181" y="113"/>
                  </a:lnTo>
                  <a:lnTo>
                    <a:pt x="190" y="117"/>
                  </a:lnTo>
                  <a:lnTo>
                    <a:pt x="194" y="144"/>
                  </a:lnTo>
                  <a:lnTo>
                    <a:pt x="226" y="144"/>
                  </a:lnTo>
                  <a:lnTo>
                    <a:pt x="222" y="135"/>
                  </a:lnTo>
                  <a:lnTo>
                    <a:pt x="203" y="131"/>
                  </a:lnTo>
                  <a:lnTo>
                    <a:pt x="199" y="108"/>
                  </a:lnTo>
                  <a:lnTo>
                    <a:pt x="185" y="104"/>
                  </a:lnTo>
                  <a:lnTo>
                    <a:pt x="172" y="90"/>
                  </a:lnTo>
                  <a:lnTo>
                    <a:pt x="163" y="108"/>
                  </a:lnTo>
                  <a:lnTo>
                    <a:pt x="158" y="113"/>
                  </a:lnTo>
                  <a:lnTo>
                    <a:pt x="145" y="126"/>
                  </a:lnTo>
                  <a:lnTo>
                    <a:pt x="136" y="131"/>
                  </a:lnTo>
                  <a:lnTo>
                    <a:pt x="131" y="135"/>
                  </a:lnTo>
                  <a:lnTo>
                    <a:pt x="145" y="72"/>
                  </a:lnTo>
                  <a:lnTo>
                    <a:pt x="140" y="77"/>
                  </a:lnTo>
                  <a:lnTo>
                    <a:pt x="136" y="86"/>
                  </a:lnTo>
                  <a:lnTo>
                    <a:pt x="131" y="90"/>
                  </a:lnTo>
                  <a:lnTo>
                    <a:pt x="127" y="108"/>
                  </a:lnTo>
                  <a:lnTo>
                    <a:pt x="122" y="131"/>
                  </a:lnTo>
                  <a:lnTo>
                    <a:pt x="109" y="131"/>
                  </a:lnTo>
                  <a:lnTo>
                    <a:pt x="95" y="131"/>
                  </a:lnTo>
                  <a:lnTo>
                    <a:pt x="109" y="59"/>
                  </a:lnTo>
                  <a:lnTo>
                    <a:pt x="95" y="90"/>
                  </a:lnTo>
                  <a:lnTo>
                    <a:pt x="91" y="108"/>
                  </a:lnTo>
                  <a:lnTo>
                    <a:pt x="91" y="122"/>
                  </a:lnTo>
                  <a:lnTo>
                    <a:pt x="91" y="126"/>
                  </a:lnTo>
                  <a:lnTo>
                    <a:pt x="86" y="126"/>
                  </a:lnTo>
                  <a:lnTo>
                    <a:pt x="82" y="131"/>
                  </a:lnTo>
                  <a:lnTo>
                    <a:pt x="64" y="126"/>
                  </a:lnTo>
                  <a:lnTo>
                    <a:pt x="68" y="113"/>
                  </a:lnTo>
                  <a:lnTo>
                    <a:pt x="68" y="77"/>
                  </a:lnTo>
                  <a:lnTo>
                    <a:pt x="73" y="63"/>
                  </a:lnTo>
                  <a:lnTo>
                    <a:pt x="82" y="41"/>
                  </a:lnTo>
                  <a:lnTo>
                    <a:pt x="86" y="36"/>
                  </a:lnTo>
                  <a:lnTo>
                    <a:pt x="82" y="36"/>
                  </a:lnTo>
                  <a:lnTo>
                    <a:pt x="68" y="59"/>
                  </a:lnTo>
                  <a:lnTo>
                    <a:pt x="64" y="72"/>
                  </a:lnTo>
                  <a:lnTo>
                    <a:pt x="59" y="99"/>
                  </a:lnTo>
                  <a:lnTo>
                    <a:pt x="55" y="126"/>
                  </a:lnTo>
                  <a:lnTo>
                    <a:pt x="50" y="126"/>
                  </a:lnTo>
                  <a:lnTo>
                    <a:pt x="41" y="126"/>
                  </a:lnTo>
                  <a:lnTo>
                    <a:pt x="37" y="122"/>
                  </a:lnTo>
                  <a:lnTo>
                    <a:pt x="37" y="113"/>
                  </a:lnTo>
                  <a:lnTo>
                    <a:pt x="32" y="104"/>
                  </a:lnTo>
                  <a:lnTo>
                    <a:pt x="32" y="99"/>
                  </a:lnTo>
                  <a:lnTo>
                    <a:pt x="27" y="99"/>
                  </a:lnTo>
                  <a:lnTo>
                    <a:pt x="23" y="95"/>
                  </a:lnTo>
                  <a:lnTo>
                    <a:pt x="18" y="90"/>
                  </a:lnTo>
                  <a:lnTo>
                    <a:pt x="14" y="86"/>
                  </a:lnTo>
                  <a:lnTo>
                    <a:pt x="14" y="77"/>
                  </a:lnTo>
                  <a:lnTo>
                    <a:pt x="18" y="72"/>
                  </a:lnTo>
                  <a:lnTo>
                    <a:pt x="23" y="72"/>
                  </a:lnTo>
                  <a:lnTo>
                    <a:pt x="32" y="72"/>
                  </a:lnTo>
                  <a:lnTo>
                    <a:pt x="37" y="63"/>
                  </a:lnTo>
                  <a:lnTo>
                    <a:pt x="46" y="45"/>
                  </a:lnTo>
                  <a:lnTo>
                    <a:pt x="64" y="27"/>
                  </a:lnTo>
                  <a:lnTo>
                    <a:pt x="86" y="14"/>
                  </a:lnTo>
                  <a:lnTo>
                    <a:pt x="100" y="14"/>
                  </a:lnTo>
                  <a:lnTo>
                    <a:pt x="113" y="14"/>
                  </a:lnTo>
                  <a:lnTo>
                    <a:pt x="127" y="23"/>
                  </a:lnTo>
                  <a:lnTo>
                    <a:pt x="140" y="27"/>
                  </a:lnTo>
                  <a:lnTo>
                    <a:pt x="154" y="36"/>
                  </a:lnTo>
                  <a:lnTo>
                    <a:pt x="163" y="50"/>
                  </a:lnTo>
                  <a:lnTo>
                    <a:pt x="181" y="54"/>
                  </a:lnTo>
                  <a:lnTo>
                    <a:pt x="185" y="59"/>
                  </a:lnTo>
                  <a:lnTo>
                    <a:pt x="199" y="72"/>
                  </a:lnTo>
                  <a:lnTo>
                    <a:pt x="208" y="72"/>
                  </a:lnTo>
                  <a:lnTo>
                    <a:pt x="213" y="77"/>
                  </a:lnTo>
                  <a:lnTo>
                    <a:pt x="222" y="95"/>
                  </a:lnTo>
                  <a:lnTo>
                    <a:pt x="226" y="113"/>
                  </a:lnTo>
                  <a:lnTo>
                    <a:pt x="226" y="117"/>
                  </a:lnTo>
                  <a:lnTo>
                    <a:pt x="226" y="122"/>
                  </a:lnTo>
                  <a:lnTo>
                    <a:pt x="226" y="126"/>
                  </a:lnTo>
                  <a:lnTo>
                    <a:pt x="222" y="135"/>
                  </a:lnTo>
                  <a:lnTo>
                    <a:pt x="240" y="113"/>
                  </a:lnTo>
                  <a:lnTo>
                    <a:pt x="222" y="6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320" y="675"/>
              <a:ext cx="116" cy="252"/>
            </a:xfrm>
            <a:custGeom>
              <a:avLst/>
              <a:gdLst/>
              <a:ahLst/>
              <a:cxnLst>
                <a:cxn ang="0">
                  <a:pos x="208" y="59"/>
                </a:cxn>
                <a:cxn ang="0">
                  <a:pos x="181" y="41"/>
                </a:cxn>
                <a:cxn ang="0">
                  <a:pos x="140" y="14"/>
                </a:cxn>
                <a:cxn ang="0">
                  <a:pos x="95" y="0"/>
                </a:cxn>
                <a:cxn ang="0">
                  <a:pos x="41" y="23"/>
                </a:cxn>
                <a:cxn ang="0">
                  <a:pos x="0" y="63"/>
                </a:cxn>
                <a:cxn ang="0">
                  <a:pos x="5" y="90"/>
                </a:cxn>
                <a:cxn ang="0">
                  <a:pos x="18" y="108"/>
                </a:cxn>
                <a:cxn ang="0">
                  <a:pos x="27" y="131"/>
                </a:cxn>
                <a:cxn ang="0">
                  <a:pos x="64" y="140"/>
                </a:cxn>
                <a:cxn ang="0">
                  <a:pos x="104" y="144"/>
                </a:cxn>
                <a:cxn ang="0">
                  <a:pos x="145" y="144"/>
                </a:cxn>
                <a:cxn ang="0">
                  <a:pos x="176" y="108"/>
                </a:cxn>
                <a:cxn ang="0">
                  <a:pos x="190" y="117"/>
                </a:cxn>
                <a:cxn ang="0">
                  <a:pos x="226" y="144"/>
                </a:cxn>
                <a:cxn ang="0">
                  <a:pos x="203" y="131"/>
                </a:cxn>
                <a:cxn ang="0">
                  <a:pos x="185" y="104"/>
                </a:cxn>
                <a:cxn ang="0">
                  <a:pos x="163" y="108"/>
                </a:cxn>
                <a:cxn ang="0">
                  <a:pos x="145" y="126"/>
                </a:cxn>
                <a:cxn ang="0">
                  <a:pos x="131" y="135"/>
                </a:cxn>
                <a:cxn ang="0">
                  <a:pos x="140" y="77"/>
                </a:cxn>
                <a:cxn ang="0">
                  <a:pos x="131" y="90"/>
                </a:cxn>
                <a:cxn ang="0">
                  <a:pos x="122" y="131"/>
                </a:cxn>
                <a:cxn ang="0">
                  <a:pos x="95" y="131"/>
                </a:cxn>
                <a:cxn ang="0">
                  <a:pos x="95" y="90"/>
                </a:cxn>
                <a:cxn ang="0">
                  <a:pos x="91" y="122"/>
                </a:cxn>
                <a:cxn ang="0">
                  <a:pos x="86" y="126"/>
                </a:cxn>
                <a:cxn ang="0">
                  <a:pos x="64" y="126"/>
                </a:cxn>
                <a:cxn ang="0">
                  <a:pos x="68" y="77"/>
                </a:cxn>
                <a:cxn ang="0">
                  <a:pos x="82" y="41"/>
                </a:cxn>
                <a:cxn ang="0">
                  <a:pos x="82" y="36"/>
                </a:cxn>
                <a:cxn ang="0">
                  <a:pos x="64" y="72"/>
                </a:cxn>
                <a:cxn ang="0">
                  <a:pos x="55" y="126"/>
                </a:cxn>
                <a:cxn ang="0">
                  <a:pos x="41" y="126"/>
                </a:cxn>
                <a:cxn ang="0">
                  <a:pos x="37" y="113"/>
                </a:cxn>
                <a:cxn ang="0">
                  <a:pos x="32" y="99"/>
                </a:cxn>
                <a:cxn ang="0">
                  <a:pos x="23" y="95"/>
                </a:cxn>
                <a:cxn ang="0">
                  <a:pos x="14" y="86"/>
                </a:cxn>
                <a:cxn ang="0">
                  <a:pos x="18" y="72"/>
                </a:cxn>
                <a:cxn ang="0">
                  <a:pos x="32" y="72"/>
                </a:cxn>
                <a:cxn ang="0">
                  <a:pos x="46" y="45"/>
                </a:cxn>
                <a:cxn ang="0">
                  <a:pos x="86" y="14"/>
                </a:cxn>
                <a:cxn ang="0">
                  <a:pos x="113" y="14"/>
                </a:cxn>
                <a:cxn ang="0">
                  <a:pos x="140" y="27"/>
                </a:cxn>
                <a:cxn ang="0">
                  <a:pos x="163" y="50"/>
                </a:cxn>
                <a:cxn ang="0">
                  <a:pos x="185" y="59"/>
                </a:cxn>
                <a:cxn ang="0">
                  <a:pos x="208" y="72"/>
                </a:cxn>
                <a:cxn ang="0">
                  <a:pos x="222" y="95"/>
                </a:cxn>
                <a:cxn ang="0">
                  <a:pos x="226" y="117"/>
                </a:cxn>
                <a:cxn ang="0">
                  <a:pos x="226" y="126"/>
                </a:cxn>
                <a:cxn ang="0">
                  <a:pos x="240" y="113"/>
                </a:cxn>
              </a:cxnLst>
              <a:rect l="0" t="0" r="r" b="b"/>
              <a:pathLst>
                <a:path w="241" h="145">
                  <a:moveTo>
                    <a:pt x="222" y="68"/>
                  </a:moveTo>
                  <a:lnTo>
                    <a:pt x="208" y="59"/>
                  </a:lnTo>
                  <a:lnTo>
                    <a:pt x="194" y="45"/>
                  </a:lnTo>
                  <a:lnTo>
                    <a:pt x="181" y="41"/>
                  </a:lnTo>
                  <a:lnTo>
                    <a:pt x="167" y="32"/>
                  </a:lnTo>
                  <a:lnTo>
                    <a:pt x="140" y="14"/>
                  </a:lnTo>
                  <a:lnTo>
                    <a:pt x="113" y="0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41" y="23"/>
                  </a:lnTo>
                  <a:lnTo>
                    <a:pt x="23" y="5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5" y="90"/>
                  </a:lnTo>
                  <a:lnTo>
                    <a:pt x="9" y="104"/>
                  </a:lnTo>
                  <a:lnTo>
                    <a:pt x="18" y="108"/>
                  </a:lnTo>
                  <a:lnTo>
                    <a:pt x="23" y="117"/>
                  </a:lnTo>
                  <a:lnTo>
                    <a:pt x="27" y="131"/>
                  </a:lnTo>
                  <a:lnTo>
                    <a:pt x="37" y="140"/>
                  </a:lnTo>
                  <a:lnTo>
                    <a:pt x="64" y="140"/>
                  </a:lnTo>
                  <a:lnTo>
                    <a:pt x="86" y="144"/>
                  </a:lnTo>
                  <a:lnTo>
                    <a:pt x="104" y="144"/>
                  </a:lnTo>
                  <a:lnTo>
                    <a:pt x="122" y="144"/>
                  </a:lnTo>
                  <a:lnTo>
                    <a:pt x="145" y="144"/>
                  </a:lnTo>
                  <a:lnTo>
                    <a:pt x="163" y="126"/>
                  </a:lnTo>
                  <a:lnTo>
                    <a:pt x="176" y="108"/>
                  </a:lnTo>
                  <a:lnTo>
                    <a:pt x="181" y="113"/>
                  </a:lnTo>
                  <a:lnTo>
                    <a:pt x="190" y="117"/>
                  </a:lnTo>
                  <a:lnTo>
                    <a:pt x="194" y="144"/>
                  </a:lnTo>
                  <a:lnTo>
                    <a:pt x="226" y="144"/>
                  </a:lnTo>
                  <a:lnTo>
                    <a:pt x="222" y="135"/>
                  </a:lnTo>
                  <a:lnTo>
                    <a:pt x="203" y="131"/>
                  </a:lnTo>
                  <a:lnTo>
                    <a:pt x="199" y="108"/>
                  </a:lnTo>
                  <a:lnTo>
                    <a:pt x="185" y="104"/>
                  </a:lnTo>
                  <a:lnTo>
                    <a:pt x="172" y="90"/>
                  </a:lnTo>
                  <a:lnTo>
                    <a:pt x="163" y="108"/>
                  </a:lnTo>
                  <a:lnTo>
                    <a:pt x="158" y="113"/>
                  </a:lnTo>
                  <a:lnTo>
                    <a:pt x="145" y="126"/>
                  </a:lnTo>
                  <a:lnTo>
                    <a:pt x="136" y="131"/>
                  </a:lnTo>
                  <a:lnTo>
                    <a:pt x="131" y="135"/>
                  </a:lnTo>
                  <a:lnTo>
                    <a:pt x="145" y="72"/>
                  </a:lnTo>
                  <a:lnTo>
                    <a:pt x="140" y="77"/>
                  </a:lnTo>
                  <a:lnTo>
                    <a:pt x="136" y="86"/>
                  </a:lnTo>
                  <a:lnTo>
                    <a:pt x="131" y="90"/>
                  </a:lnTo>
                  <a:lnTo>
                    <a:pt x="127" y="108"/>
                  </a:lnTo>
                  <a:lnTo>
                    <a:pt x="122" y="131"/>
                  </a:lnTo>
                  <a:lnTo>
                    <a:pt x="109" y="131"/>
                  </a:lnTo>
                  <a:lnTo>
                    <a:pt x="95" y="131"/>
                  </a:lnTo>
                  <a:lnTo>
                    <a:pt x="109" y="59"/>
                  </a:lnTo>
                  <a:lnTo>
                    <a:pt x="95" y="90"/>
                  </a:lnTo>
                  <a:lnTo>
                    <a:pt x="91" y="108"/>
                  </a:lnTo>
                  <a:lnTo>
                    <a:pt x="91" y="122"/>
                  </a:lnTo>
                  <a:lnTo>
                    <a:pt x="91" y="126"/>
                  </a:lnTo>
                  <a:lnTo>
                    <a:pt x="86" y="126"/>
                  </a:lnTo>
                  <a:lnTo>
                    <a:pt x="82" y="131"/>
                  </a:lnTo>
                  <a:lnTo>
                    <a:pt x="64" y="126"/>
                  </a:lnTo>
                  <a:lnTo>
                    <a:pt x="68" y="113"/>
                  </a:lnTo>
                  <a:lnTo>
                    <a:pt x="68" y="77"/>
                  </a:lnTo>
                  <a:lnTo>
                    <a:pt x="73" y="63"/>
                  </a:lnTo>
                  <a:lnTo>
                    <a:pt x="82" y="41"/>
                  </a:lnTo>
                  <a:lnTo>
                    <a:pt x="86" y="36"/>
                  </a:lnTo>
                  <a:lnTo>
                    <a:pt x="82" y="36"/>
                  </a:lnTo>
                  <a:lnTo>
                    <a:pt x="68" y="59"/>
                  </a:lnTo>
                  <a:lnTo>
                    <a:pt x="64" y="72"/>
                  </a:lnTo>
                  <a:lnTo>
                    <a:pt x="59" y="99"/>
                  </a:lnTo>
                  <a:lnTo>
                    <a:pt x="55" y="126"/>
                  </a:lnTo>
                  <a:lnTo>
                    <a:pt x="50" y="126"/>
                  </a:lnTo>
                  <a:lnTo>
                    <a:pt x="41" y="126"/>
                  </a:lnTo>
                  <a:lnTo>
                    <a:pt x="37" y="122"/>
                  </a:lnTo>
                  <a:lnTo>
                    <a:pt x="37" y="113"/>
                  </a:lnTo>
                  <a:lnTo>
                    <a:pt x="32" y="104"/>
                  </a:lnTo>
                  <a:lnTo>
                    <a:pt x="32" y="99"/>
                  </a:lnTo>
                  <a:lnTo>
                    <a:pt x="27" y="99"/>
                  </a:lnTo>
                  <a:lnTo>
                    <a:pt x="23" y="95"/>
                  </a:lnTo>
                  <a:lnTo>
                    <a:pt x="18" y="90"/>
                  </a:lnTo>
                  <a:lnTo>
                    <a:pt x="14" y="86"/>
                  </a:lnTo>
                  <a:lnTo>
                    <a:pt x="14" y="77"/>
                  </a:lnTo>
                  <a:lnTo>
                    <a:pt x="18" y="72"/>
                  </a:lnTo>
                  <a:lnTo>
                    <a:pt x="23" y="72"/>
                  </a:lnTo>
                  <a:lnTo>
                    <a:pt x="32" y="72"/>
                  </a:lnTo>
                  <a:lnTo>
                    <a:pt x="37" y="63"/>
                  </a:lnTo>
                  <a:lnTo>
                    <a:pt x="46" y="45"/>
                  </a:lnTo>
                  <a:lnTo>
                    <a:pt x="64" y="27"/>
                  </a:lnTo>
                  <a:lnTo>
                    <a:pt x="86" y="14"/>
                  </a:lnTo>
                  <a:lnTo>
                    <a:pt x="100" y="14"/>
                  </a:lnTo>
                  <a:lnTo>
                    <a:pt x="113" y="14"/>
                  </a:lnTo>
                  <a:lnTo>
                    <a:pt x="127" y="23"/>
                  </a:lnTo>
                  <a:lnTo>
                    <a:pt x="140" y="27"/>
                  </a:lnTo>
                  <a:lnTo>
                    <a:pt x="154" y="36"/>
                  </a:lnTo>
                  <a:lnTo>
                    <a:pt x="163" y="50"/>
                  </a:lnTo>
                  <a:lnTo>
                    <a:pt x="181" y="54"/>
                  </a:lnTo>
                  <a:lnTo>
                    <a:pt x="185" y="59"/>
                  </a:lnTo>
                  <a:lnTo>
                    <a:pt x="199" y="72"/>
                  </a:lnTo>
                  <a:lnTo>
                    <a:pt x="208" y="72"/>
                  </a:lnTo>
                  <a:lnTo>
                    <a:pt x="213" y="77"/>
                  </a:lnTo>
                  <a:lnTo>
                    <a:pt x="222" y="95"/>
                  </a:lnTo>
                  <a:lnTo>
                    <a:pt x="226" y="113"/>
                  </a:lnTo>
                  <a:lnTo>
                    <a:pt x="226" y="117"/>
                  </a:lnTo>
                  <a:lnTo>
                    <a:pt x="226" y="122"/>
                  </a:lnTo>
                  <a:lnTo>
                    <a:pt x="226" y="126"/>
                  </a:lnTo>
                  <a:lnTo>
                    <a:pt x="222" y="135"/>
                  </a:lnTo>
                  <a:lnTo>
                    <a:pt x="240" y="113"/>
                  </a:lnTo>
                  <a:lnTo>
                    <a:pt x="222" y="68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30" y="207"/>
              <a:ext cx="116" cy="252"/>
            </a:xfrm>
            <a:custGeom>
              <a:avLst/>
              <a:gdLst/>
              <a:ahLst/>
              <a:cxnLst>
                <a:cxn ang="0">
                  <a:pos x="208" y="68"/>
                </a:cxn>
                <a:cxn ang="0">
                  <a:pos x="194" y="68"/>
                </a:cxn>
                <a:cxn ang="0">
                  <a:pos x="185" y="68"/>
                </a:cxn>
                <a:cxn ang="0">
                  <a:pos x="149" y="59"/>
                </a:cxn>
                <a:cxn ang="0">
                  <a:pos x="113" y="47"/>
                </a:cxn>
                <a:cxn ang="0">
                  <a:pos x="74" y="31"/>
                </a:cxn>
                <a:cxn ang="0">
                  <a:pos x="51" y="0"/>
                </a:cxn>
                <a:cxn ang="0">
                  <a:pos x="18" y="20"/>
                </a:cxn>
                <a:cxn ang="0">
                  <a:pos x="5" y="41"/>
                </a:cxn>
                <a:cxn ang="0">
                  <a:pos x="0" y="64"/>
                </a:cxn>
                <a:cxn ang="0">
                  <a:pos x="18" y="68"/>
                </a:cxn>
                <a:cxn ang="0">
                  <a:pos x="45" y="82"/>
                </a:cxn>
                <a:cxn ang="0">
                  <a:pos x="68" y="100"/>
                </a:cxn>
                <a:cxn ang="0">
                  <a:pos x="99" y="86"/>
                </a:cxn>
                <a:cxn ang="0">
                  <a:pos x="136" y="77"/>
                </a:cxn>
                <a:cxn ang="0">
                  <a:pos x="158" y="73"/>
                </a:cxn>
                <a:cxn ang="0">
                  <a:pos x="208" y="68"/>
                </a:cxn>
                <a:cxn ang="0">
                  <a:pos x="208" y="68"/>
                </a:cxn>
              </a:cxnLst>
              <a:rect l="0" t="0" r="r" b="b"/>
              <a:pathLst>
                <a:path w="209" h="101">
                  <a:moveTo>
                    <a:pt x="208" y="68"/>
                  </a:moveTo>
                  <a:lnTo>
                    <a:pt x="194" y="68"/>
                  </a:lnTo>
                  <a:lnTo>
                    <a:pt x="185" y="68"/>
                  </a:lnTo>
                  <a:lnTo>
                    <a:pt x="149" y="59"/>
                  </a:lnTo>
                  <a:lnTo>
                    <a:pt x="113" y="47"/>
                  </a:lnTo>
                  <a:lnTo>
                    <a:pt x="74" y="31"/>
                  </a:lnTo>
                  <a:lnTo>
                    <a:pt x="51" y="0"/>
                  </a:lnTo>
                  <a:lnTo>
                    <a:pt x="18" y="20"/>
                  </a:lnTo>
                  <a:lnTo>
                    <a:pt x="5" y="41"/>
                  </a:lnTo>
                  <a:lnTo>
                    <a:pt x="0" y="64"/>
                  </a:lnTo>
                  <a:lnTo>
                    <a:pt x="18" y="68"/>
                  </a:lnTo>
                  <a:lnTo>
                    <a:pt x="45" y="82"/>
                  </a:lnTo>
                  <a:lnTo>
                    <a:pt x="68" y="100"/>
                  </a:lnTo>
                  <a:lnTo>
                    <a:pt x="99" y="86"/>
                  </a:lnTo>
                  <a:lnTo>
                    <a:pt x="136" y="77"/>
                  </a:lnTo>
                  <a:lnTo>
                    <a:pt x="158" y="73"/>
                  </a:lnTo>
                  <a:lnTo>
                    <a:pt x="208" y="6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316" y="367"/>
              <a:ext cx="116" cy="252"/>
            </a:xfrm>
            <a:custGeom>
              <a:avLst/>
              <a:gdLst/>
              <a:ahLst/>
              <a:cxnLst>
                <a:cxn ang="0">
                  <a:pos x="41" y="158"/>
                </a:cxn>
                <a:cxn ang="0">
                  <a:pos x="50" y="72"/>
                </a:cxn>
                <a:cxn ang="0">
                  <a:pos x="27" y="36"/>
                </a:cxn>
                <a:cxn ang="0">
                  <a:pos x="22" y="41"/>
                </a:cxn>
                <a:cxn ang="0">
                  <a:pos x="0" y="0"/>
                </a:cxn>
                <a:cxn ang="0">
                  <a:pos x="41" y="158"/>
                </a:cxn>
                <a:cxn ang="0">
                  <a:pos x="41" y="158"/>
                </a:cxn>
              </a:cxnLst>
              <a:rect l="0" t="0" r="r" b="b"/>
              <a:pathLst>
                <a:path w="51" h="159">
                  <a:moveTo>
                    <a:pt x="41" y="158"/>
                  </a:moveTo>
                  <a:lnTo>
                    <a:pt x="50" y="72"/>
                  </a:lnTo>
                  <a:lnTo>
                    <a:pt x="27" y="36"/>
                  </a:lnTo>
                  <a:lnTo>
                    <a:pt x="22" y="41"/>
                  </a:lnTo>
                  <a:lnTo>
                    <a:pt x="0" y="0"/>
                  </a:lnTo>
                  <a:lnTo>
                    <a:pt x="41" y="15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302" y="284"/>
              <a:ext cx="116" cy="252"/>
            </a:xfrm>
            <a:custGeom>
              <a:avLst/>
              <a:gdLst/>
              <a:ahLst/>
              <a:cxnLst>
                <a:cxn ang="0">
                  <a:pos x="41" y="72"/>
                </a:cxn>
                <a:cxn ang="0">
                  <a:pos x="41" y="72"/>
                </a:cxn>
                <a:cxn ang="0">
                  <a:pos x="64" y="58"/>
                </a:cxn>
                <a:cxn ang="0">
                  <a:pos x="82" y="27"/>
                </a:cxn>
                <a:cxn ang="0">
                  <a:pos x="68" y="13"/>
                </a:cxn>
                <a:cxn ang="0">
                  <a:pos x="50" y="4"/>
                </a:cxn>
                <a:cxn ang="0">
                  <a:pos x="32" y="0"/>
                </a:cxn>
                <a:cxn ang="0">
                  <a:pos x="18" y="9"/>
                </a:cxn>
                <a:cxn ang="0">
                  <a:pos x="0" y="18"/>
                </a:cxn>
                <a:cxn ang="0">
                  <a:pos x="41" y="72"/>
                </a:cxn>
                <a:cxn ang="0">
                  <a:pos x="41" y="72"/>
                </a:cxn>
              </a:cxnLst>
              <a:rect l="0" t="0" r="r" b="b"/>
              <a:pathLst>
                <a:path w="83" h="73">
                  <a:moveTo>
                    <a:pt x="41" y="72"/>
                  </a:moveTo>
                  <a:lnTo>
                    <a:pt x="41" y="72"/>
                  </a:lnTo>
                  <a:lnTo>
                    <a:pt x="64" y="58"/>
                  </a:lnTo>
                  <a:lnTo>
                    <a:pt x="82" y="27"/>
                  </a:lnTo>
                  <a:lnTo>
                    <a:pt x="68" y="13"/>
                  </a:lnTo>
                  <a:lnTo>
                    <a:pt x="50" y="4"/>
                  </a:lnTo>
                  <a:lnTo>
                    <a:pt x="32" y="0"/>
                  </a:lnTo>
                  <a:lnTo>
                    <a:pt x="18" y="9"/>
                  </a:lnTo>
                  <a:lnTo>
                    <a:pt x="0" y="18"/>
                  </a:lnTo>
                  <a:lnTo>
                    <a:pt x="41" y="72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519" y="707"/>
              <a:ext cx="116" cy="252"/>
            </a:xfrm>
            <a:custGeom>
              <a:avLst/>
              <a:gdLst/>
              <a:ahLst/>
              <a:cxnLst>
                <a:cxn ang="0">
                  <a:pos x="23" y="63"/>
                </a:cxn>
                <a:cxn ang="0">
                  <a:pos x="27" y="50"/>
                </a:cxn>
                <a:cxn ang="0">
                  <a:pos x="23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4" y="59"/>
                </a:cxn>
                <a:cxn ang="0">
                  <a:pos x="23" y="63"/>
                </a:cxn>
                <a:cxn ang="0">
                  <a:pos x="23" y="63"/>
                </a:cxn>
              </a:cxnLst>
              <a:rect l="0" t="0" r="r" b="b"/>
              <a:pathLst>
                <a:path w="28" h="64">
                  <a:moveTo>
                    <a:pt x="23" y="63"/>
                  </a:moveTo>
                  <a:lnTo>
                    <a:pt x="27" y="50"/>
                  </a:lnTo>
                  <a:lnTo>
                    <a:pt x="23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59"/>
                  </a:lnTo>
                  <a:lnTo>
                    <a:pt x="23" y="6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393" y="84"/>
              <a:ext cx="116" cy="252"/>
            </a:xfrm>
            <a:custGeom>
              <a:avLst/>
              <a:gdLst/>
              <a:ahLst/>
              <a:cxnLst>
                <a:cxn ang="0">
                  <a:pos x="22" y="22"/>
                </a:cxn>
                <a:cxn ang="0">
                  <a:pos x="31" y="13"/>
                </a:cxn>
                <a:cxn ang="0">
                  <a:pos x="45" y="4"/>
                </a:cxn>
                <a:cxn ang="0">
                  <a:pos x="58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27" y="13"/>
                </a:cxn>
                <a:cxn ang="0">
                  <a:pos x="0" y="31"/>
                </a:cxn>
                <a:cxn ang="0">
                  <a:pos x="22" y="22"/>
                </a:cxn>
                <a:cxn ang="0">
                  <a:pos x="22" y="22"/>
                </a:cxn>
              </a:cxnLst>
              <a:rect l="0" t="0" r="r" b="b"/>
              <a:pathLst>
                <a:path w="59" h="32">
                  <a:moveTo>
                    <a:pt x="22" y="22"/>
                  </a:moveTo>
                  <a:lnTo>
                    <a:pt x="31" y="13"/>
                  </a:lnTo>
                  <a:lnTo>
                    <a:pt x="45" y="4"/>
                  </a:lnTo>
                  <a:lnTo>
                    <a:pt x="58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27" y="13"/>
                  </a:lnTo>
                  <a:lnTo>
                    <a:pt x="0" y="31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505" y="687"/>
              <a:ext cx="116" cy="252"/>
            </a:xfrm>
            <a:custGeom>
              <a:avLst/>
              <a:gdLst/>
              <a:ahLst/>
              <a:cxnLst>
                <a:cxn ang="0">
                  <a:pos x="14" y="49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5" y="13"/>
                </a:cxn>
                <a:cxn ang="0">
                  <a:pos x="14" y="31"/>
                </a:cxn>
                <a:cxn ang="0">
                  <a:pos x="0" y="45"/>
                </a:cxn>
                <a:cxn ang="0">
                  <a:pos x="14" y="49"/>
                </a:cxn>
                <a:cxn ang="0">
                  <a:pos x="14" y="49"/>
                </a:cxn>
              </a:cxnLst>
              <a:rect l="0" t="0" r="r" b="b"/>
              <a:pathLst>
                <a:path w="15" h="50">
                  <a:moveTo>
                    <a:pt x="14" y="49"/>
                  </a:moveTo>
                  <a:lnTo>
                    <a:pt x="14" y="13"/>
                  </a:lnTo>
                  <a:lnTo>
                    <a:pt x="0" y="0"/>
                  </a:lnTo>
                  <a:lnTo>
                    <a:pt x="5" y="13"/>
                  </a:lnTo>
                  <a:lnTo>
                    <a:pt x="14" y="31"/>
                  </a:lnTo>
                  <a:lnTo>
                    <a:pt x="0" y="45"/>
                  </a:lnTo>
                  <a:lnTo>
                    <a:pt x="14" y="4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402" y="111"/>
              <a:ext cx="116" cy="252"/>
            </a:xfrm>
            <a:custGeom>
              <a:avLst/>
              <a:gdLst/>
              <a:ahLst/>
              <a:cxnLst>
                <a:cxn ang="0">
                  <a:pos x="45" y="9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2" y="4"/>
                </a:cxn>
                <a:cxn ang="0">
                  <a:pos x="9" y="0"/>
                </a:cxn>
                <a:cxn ang="0">
                  <a:pos x="0" y="4"/>
                </a:cxn>
                <a:cxn ang="0">
                  <a:pos x="9" y="4"/>
                </a:cxn>
                <a:cxn ang="0">
                  <a:pos x="18" y="9"/>
                </a:cxn>
                <a:cxn ang="0">
                  <a:pos x="27" y="13"/>
                </a:cxn>
                <a:cxn ang="0">
                  <a:pos x="36" y="13"/>
                </a:cxn>
                <a:cxn ang="0">
                  <a:pos x="45" y="9"/>
                </a:cxn>
                <a:cxn ang="0">
                  <a:pos x="45" y="9"/>
                </a:cxn>
              </a:cxnLst>
              <a:rect l="0" t="0" r="r" b="b"/>
              <a:pathLst>
                <a:path w="46" h="14">
                  <a:moveTo>
                    <a:pt x="45" y="9"/>
                  </a:moveTo>
                  <a:lnTo>
                    <a:pt x="45" y="0"/>
                  </a:lnTo>
                  <a:lnTo>
                    <a:pt x="36" y="0"/>
                  </a:lnTo>
                  <a:lnTo>
                    <a:pt x="22" y="4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18" y="9"/>
                  </a:lnTo>
                  <a:lnTo>
                    <a:pt x="27" y="13"/>
                  </a:lnTo>
                  <a:lnTo>
                    <a:pt x="36" y="13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420" y="171"/>
              <a:ext cx="116" cy="25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6" y="5"/>
                </a:cxn>
                <a:cxn ang="0">
                  <a:pos x="18" y="9"/>
                </a:cxn>
                <a:cxn ang="0">
                  <a:pos x="9" y="14"/>
                </a:cxn>
                <a:cxn ang="0">
                  <a:pos x="9" y="9"/>
                </a:cxn>
                <a:cxn ang="0">
                  <a:pos x="0" y="14"/>
                </a:cxn>
                <a:cxn ang="0">
                  <a:pos x="18" y="18"/>
                </a:cxn>
                <a:cxn ang="0">
                  <a:pos x="36" y="14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46" h="19">
                  <a:moveTo>
                    <a:pt x="45" y="0"/>
                  </a:moveTo>
                  <a:lnTo>
                    <a:pt x="36" y="5"/>
                  </a:lnTo>
                  <a:lnTo>
                    <a:pt x="18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14"/>
                  </a:lnTo>
                  <a:lnTo>
                    <a:pt x="18" y="18"/>
                  </a:lnTo>
                  <a:lnTo>
                    <a:pt x="36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542" y="748"/>
              <a:ext cx="116" cy="252"/>
            </a:xfrm>
            <a:custGeom>
              <a:avLst/>
              <a:gdLst/>
              <a:ahLst/>
              <a:cxnLst>
                <a:cxn ang="0">
                  <a:pos x="117" y="189"/>
                </a:cxn>
                <a:cxn ang="0">
                  <a:pos x="171" y="171"/>
                </a:cxn>
                <a:cxn ang="0">
                  <a:pos x="203" y="139"/>
                </a:cxn>
                <a:cxn ang="0">
                  <a:pos x="225" y="103"/>
                </a:cxn>
                <a:cxn ang="0">
                  <a:pos x="230" y="85"/>
                </a:cxn>
                <a:cxn ang="0">
                  <a:pos x="230" y="67"/>
                </a:cxn>
                <a:cxn ang="0">
                  <a:pos x="239" y="58"/>
                </a:cxn>
                <a:cxn ang="0">
                  <a:pos x="221" y="45"/>
                </a:cxn>
                <a:cxn ang="0">
                  <a:pos x="252" y="72"/>
                </a:cxn>
                <a:cxn ang="0">
                  <a:pos x="225" y="27"/>
                </a:cxn>
                <a:cxn ang="0">
                  <a:pos x="216" y="0"/>
                </a:cxn>
                <a:cxn ang="0">
                  <a:pos x="198" y="18"/>
                </a:cxn>
                <a:cxn ang="0">
                  <a:pos x="212" y="18"/>
                </a:cxn>
                <a:cxn ang="0">
                  <a:pos x="180" y="22"/>
                </a:cxn>
                <a:cxn ang="0">
                  <a:pos x="99" y="27"/>
                </a:cxn>
                <a:cxn ang="0">
                  <a:pos x="58" y="49"/>
                </a:cxn>
                <a:cxn ang="0">
                  <a:pos x="18" y="72"/>
                </a:cxn>
                <a:cxn ang="0">
                  <a:pos x="4" y="103"/>
                </a:cxn>
                <a:cxn ang="0">
                  <a:pos x="94" y="40"/>
                </a:cxn>
                <a:cxn ang="0">
                  <a:pos x="203" y="31"/>
                </a:cxn>
                <a:cxn ang="0">
                  <a:pos x="221" y="36"/>
                </a:cxn>
                <a:cxn ang="0">
                  <a:pos x="144" y="67"/>
                </a:cxn>
                <a:cxn ang="0">
                  <a:pos x="216" y="54"/>
                </a:cxn>
                <a:cxn ang="0">
                  <a:pos x="216" y="81"/>
                </a:cxn>
                <a:cxn ang="0">
                  <a:pos x="157" y="103"/>
                </a:cxn>
                <a:cxn ang="0">
                  <a:pos x="203" y="99"/>
                </a:cxn>
                <a:cxn ang="0">
                  <a:pos x="203" y="108"/>
                </a:cxn>
                <a:cxn ang="0">
                  <a:pos x="185" y="130"/>
                </a:cxn>
                <a:cxn ang="0">
                  <a:pos x="139" y="148"/>
                </a:cxn>
                <a:cxn ang="0">
                  <a:pos x="139" y="148"/>
                </a:cxn>
                <a:cxn ang="0">
                  <a:pos x="157" y="153"/>
                </a:cxn>
                <a:cxn ang="0">
                  <a:pos x="94" y="180"/>
                </a:cxn>
                <a:cxn ang="0">
                  <a:pos x="18" y="207"/>
                </a:cxn>
                <a:cxn ang="0">
                  <a:pos x="103" y="193"/>
                </a:cxn>
              </a:cxnLst>
              <a:rect l="0" t="0" r="r" b="b"/>
              <a:pathLst>
                <a:path w="253" h="208">
                  <a:moveTo>
                    <a:pt x="103" y="193"/>
                  </a:moveTo>
                  <a:lnTo>
                    <a:pt x="117" y="189"/>
                  </a:lnTo>
                  <a:lnTo>
                    <a:pt x="135" y="184"/>
                  </a:lnTo>
                  <a:lnTo>
                    <a:pt x="171" y="171"/>
                  </a:lnTo>
                  <a:lnTo>
                    <a:pt x="185" y="153"/>
                  </a:lnTo>
                  <a:lnTo>
                    <a:pt x="203" y="139"/>
                  </a:lnTo>
                  <a:lnTo>
                    <a:pt x="225" y="112"/>
                  </a:lnTo>
                  <a:lnTo>
                    <a:pt x="225" y="103"/>
                  </a:lnTo>
                  <a:lnTo>
                    <a:pt x="216" y="99"/>
                  </a:lnTo>
                  <a:lnTo>
                    <a:pt x="230" y="85"/>
                  </a:lnTo>
                  <a:lnTo>
                    <a:pt x="234" y="76"/>
                  </a:lnTo>
                  <a:lnTo>
                    <a:pt x="230" y="67"/>
                  </a:lnTo>
                  <a:lnTo>
                    <a:pt x="252" y="72"/>
                  </a:lnTo>
                  <a:lnTo>
                    <a:pt x="239" y="58"/>
                  </a:lnTo>
                  <a:lnTo>
                    <a:pt x="221" y="49"/>
                  </a:lnTo>
                  <a:lnTo>
                    <a:pt x="221" y="45"/>
                  </a:lnTo>
                  <a:lnTo>
                    <a:pt x="234" y="58"/>
                  </a:lnTo>
                  <a:lnTo>
                    <a:pt x="252" y="72"/>
                  </a:lnTo>
                  <a:lnTo>
                    <a:pt x="230" y="31"/>
                  </a:lnTo>
                  <a:lnTo>
                    <a:pt x="225" y="27"/>
                  </a:lnTo>
                  <a:lnTo>
                    <a:pt x="225" y="13"/>
                  </a:lnTo>
                  <a:lnTo>
                    <a:pt x="216" y="0"/>
                  </a:lnTo>
                  <a:lnTo>
                    <a:pt x="180" y="9"/>
                  </a:lnTo>
                  <a:lnTo>
                    <a:pt x="198" y="18"/>
                  </a:lnTo>
                  <a:lnTo>
                    <a:pt x="207" y="13"/>
                  </a:lnTo>
                  <a:lnTo>
                    <a:pt x="212" y="18"/>
                  </a:lnTo>
                  <a:lnTo>
                    <a:pt x="216" y="22"/>
                  </a:lnTo>
                  <a:lnTo>
                    <a:pt x="180" y="22"/>
                  </a:lnTo>
                  <a:lnTo>
                    <a:pt x="148" y="22"/>
                  </a:lnTo>
                  <a:lnTo>
                    <a:pt x="99" y="27"/>
                  </a:lnTo>
                  <a:lnTo>
                    <a:pt x="90" y="27"/>
                  </a:lnTo>
                  <a:lnTo>
                    <a:pt x="58" y="49"/>
                  </a:lnTo>
                  <a:lnTo>
                    <a:pt x="31" y="67"/>
                  </a:lnTo>
                  <a:lnTo>
                    <a:pt x="18" y="72"/>
                  </a:lnTo>
                  <a:lnTo>
                    <a:pt x="0" y="94"/>
                  </a:lnTo>
                  <a:lnTo>
                    <a:pt x="4" y="103"/>
                  </a:lnTo>
                  <a:lnTo>
                    <a:pt x="49" y="76"/>
                  </a:lnTo>
                  <a:lnTo>
                    <a:pt x="94" y="40"/>
                  </a:lnTo>
                  <a:lnTo>
                    <a:pt x="103" y="36"/>
                  </a:lnTo>
                  <a:lnTo>
                    <a:pt x="203" y="31"/>
                  </a:lnTo>
                  <a:lnTo>
                    <a:pt x="216" y="31"/>
                  </a:lnTo>
                  <a:lnTo>
                    <a:pt x="221" y="36"/>
                  </a:lnTo>
                  <a:lnTo>
                    <a:pt x="212" y="49"/>
                  </a:lnTo>
                  <a:lnTo>
                    <a:pt x="144" y="67"/>
                  </a:lnTo>
                  <a:lnTo>
                    <a:pt x="144" y="76"/>
                  </a:lnTo>
                  <a:lnTo>
                    <a:pt x="216" y="54"/>
                  </a:lnTo>
                  <a:lnTo>
                    <a:pt x="221" y="72"/>
                  </a:lnTo>
                  <a:lnTo>
                    <a:pt x="216" y="81"/>
                  </a:lnTo>
                  <a:lnTo>
                    <a:pt x="207" y="85"/>
                  </a:lnTo>
                  <a:lnTo>
                    <a:pt x="157" y="103"/>
                  </a:lnTo>
                  <a:lnTo>
                    <a:pt x="157" y="108"/>
                  </a:lnTo>
                  <a:lnTo>
                    <a:pt x="203" y="99"/>
                  </a:lnTo>
                  <a:lnTo>
                    <a:pt x="203" y="108"/>
                  </a:lnTo>
                  <a:lnTo>
                    <a:pt x="198" y="121"/>
                  </a:lnTo>
                  <a:lnTo>
                    <a:pt x="185" y="130"/>
                  </a:lnTo>
                  <a:lnTo>
                    <a:pt x="171" y="130"/>
                  </a:lnTo>
                  <a:lnTo>
                    <a:pt x="139" y="148"/>
                  </a:lnTo>
                  <a:lnTo>
                    <a:pt x="167" y="144"/>
                  </a:lnTo>
                  <a:lnTo>
                    <a:pt x="157" y="153"/>
                  </a:lnTo>
                  <a:lnTo>
                    <a:pt x="153" y="157"/>
                  </a:lnTo>
                  <a:lnTo>
                    <a:pt x="94" y="180"/>
                  </a:lnTo>
                  <a:lnTo>
                    <a:pt x="13" y="193"/>
                  </a:lnTo>
                  <a:lnTo>
                    <a:pt x="18" y="207"/>
                  </a:lnTo>
                  <a:lnTo>
                    <a:pt x="58" y="198"/>
                  </a:lnTo>
                  <a:lnTo>
                    <a:pt x="103" y="193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582" y="621"/>
              <a:ext cx="116" cy="252"/>
            </a:xfrm>
            <a:custGeom>
              <a:avLst/>
              <a:gdLst/>
              <a:ahLst/>
              <a:cxnLst>
                <a:cxn ang="0">
                  <a:pos x="108" y="90"/>
                </a:cxn>
                <a:cxn ang="0">
                  <a:pos x="127" y="90"/>
                </a:cxn>
                <a:cxn ang="0">
                  <a:pos x="14" y="14"/>
                </a:cxn>
                <a:cxn ang="0">
                  <a:pos x="18" y="9"/>
                </a:cxn>
                <a:cxn ang="0">
                  <a:pos x="149" y="90"/>
                </a:cxn>
                <a:cxn ang="0">
                  <a:pos x="158" y="86"/>
                </a:cxn>
                <a:cxn ang="0">
                  <a:pos x="140" y="77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5" y="5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108" y="90"/>
                </a:cxn>
                <a:cxn ang="0">
                  <a:pos x="108" y="90"/>
                </a:cxn>
              </a:cxnLst>
              <a:rect l="0" t="0" r="r" b="b"/>
              <a:pathLst>
                <a:path w="159" h="91">
                  <a:moveTo>
                    <a:pt x="108" y="90"/>
                  </a:moveTo>
                  <a:lnTo>
                    <a:pt x="127" y="90"/>
                  </a:lnTo>
                  <a:lnTo>
                    <a:pt x="14" y="14"/>
                  </a:lnTo>
                  <a:lnTo>
                    <a:pt x="18" y="9"/>
                  </a:lnTo>
                  <a:lnTo>
                    <a:pt x="149" y="90"/>
                  </a:lnTo>
                  <a:lnTo>
                    <a:pt x="158" y="86"/>
                  </a:lnTo>
                  <a:lnTo>
                    <a:pt x="140" y="77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5" y="5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08" y="9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未知"/>
            <p:cNvSpPr>
              <a:spLocks/>
            </p:cNvSpPr>
            <p:nvPr/>
          </p:nvSpPr>
          <p:spPr bwMode="auto">
            <a:xfrm>
              <a:off x="596" y="626"/>
              <a:ext cx="116" cy="252"/>
            </a:xfrm>
            <a:custGeom>
              <a:avLst/>
              <a:gdLst/>
              <a:ahLst/>
              <a:cxnLst>
                <a:cxn ang="0">
                  <a:pos x="135" y="81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113" y="81"/>
                </a:cxn>
                <a:cxn ang="0">
                  <a:pos x="135" y="81"/>
                </a:cxn>
                <a:cxn ang="0">
                  <a:pos x="135" y="81"/>
                </a:cxn>
              </a:cxnLst>
              <a:rect l="0" t="0" r="r" b="b"/>
              <a:pathLst>
                <a:path w="136" h="82">
                  <a:moveTo>
                    <a:pt x="135" y="81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113" y="81"/>
                  </a:lnTo>
                  <a:lnTo>
                    <a:pt x="135" y="81"/>
                  </a:ln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未知"/>
            <p:cNvSpPr>
              <a:spLocks/>
            </p:cNvSpPr>
            <p:nvPr/>
          </p:nvSpPr>
          <p:spPr bwMode="auto">
            <a:xfrm>
              <a:off x="1088" y="498"/>
              <a:ext cx="116" cy="252"/>
            </a:xfrm>
            <a:custGeom>
              <a:avLst/>
              <a:gdLst/>
              <a:ahLst/>
              <a:cxnLst>
                <a:cxn ang="0">
                  <a:pos x="162" y="688"/>
                </a:cxn>
                <a:cxn ang="0">
                  <a:pos x="171" y="697"/>
                </a:cxn>
                <a:cxn ang="0">
                  <a:pos x="194" y="693"/>
                </a:cxn>
                <a:cxn ang="0">
                  <a:pos x="216" y="693"/>
                </a:cxn>
                <a:cxn ang="0">
                  <a:pos x="297" y="675"/>
                </a:cxn>
                <a:cxn ang="0">
                  <a:pos x="334" y="670"/>
                </a:cxn>
                <a:cxn ang="0">
                  <a:pos x="388" y="666"/>
                </a:cxn>
                <a:cxn ang="0">
                  <a:pos x="487" y="580"/>
                </a:cxn>
                <a:cxn ang="0">
                  <a:pos x="496" y="571"/>
                </a:cxn>
                <a:cxn ang="0">
                  <a:pos x="496" y="558"/>
                </a:cxn>
                <a:cxn ang="0">
                  <a:pos x="491" y="544"/>
                </a:cxn>
                <a:cxn ang="0">
                  <a:pos x="469" y="522"/>
                </a:cxn>
                <a:cxn ang="0">
                  <a:pos x="442" y="504"/>
                </a:cxn>
                <a:cxn ang="0">
                  <a:pos x="455" y="486"/>
                </a:cxn>
                <a:cxn ang="0">
                  <a:pos x="406" y="382"/>
                </a:cxn>
                <a:cxn ang="0">
                  <a:pos x="419" y="333"/>
                </a:cxn>
                <a:cxn ang="0">
                  <a:pos x="383" y="252"/>
                </a:cxn>
                <a:cxn ang="0">
                  <a:pos x="379" y="148"/>
                </a:cxn>
                <a:cxn ang="0">
                  <a:pos x="279" y="63"/>
                </a:cxn>
                <a:cxn ang="0">
                  <a:pos x="162" y="9"/>
                </a:cxn>
                <a:cxn ang="0">
                  <a:pos x="149" y="0"/>
                </a:cxn>
                <a:cxn ang="0">
                  <a:pos x="139" y="22"/>
                </a:cxn>
                <a:cxn ang="0">
                  <a:pos x="130" y="45"/>
                </a:cxn>
                <a:cxn ang="0">
                  <a:pos x="112" y="67"/>
                </a:cxn>
                <a:cxn ang="0">
                  <a:pos x="90" y="76"/>
                </a:cxn>
                <a:cxn ang="0">
                  <a:pos x="72" y="90"/>
                </a:cxn>
                <a:cxn ang="0">
                  <a:pos x="76" y="225"/>
                </a:cxn>
                <a:cxn ang="0">
                  <a:pos x="0" y="148"/>
                </a:cxn>
                <a:cxn ang="0">
                  <a:pos x="0" y="157"/>
                </a:cxn>
                <a:cxn ang="0">
                  <a:pos x="67" y="238"/>
                </a:cxn>
                <a:cxn ang="0">
                  <a:pos x="72" y="261"/>
                </a:cxn>
                <a:cxn ang="0">
                  <a:pos x="81" y="355"/>
                </a:cxn>
                <a:cxn ang="0">
                  <a:pos x="85" y="369"/>
                </a:cxn>
                <a:cxn ang="0">
                  <a:pos x="90" y="382"/>
                </a:cxn>
                <a:cxn ang="0">
                  <a:pos x="108" y="553"/>
                </a:cxn>
                <a:cxn ang="0">
                  <a:pos x="94" y="558"/>
                </a:cxn>
                <a:cxn ang="0">
                  <a:pos x="112" y="558"/>
                </a:cxn>
                <a:cxn ang="0">
                  <a:pos x="135" y="558"/>
                </a:cxn>
                <a:cxn ang="0">
                  <a:pos x="176" y="553"/>
                </a:cxn>
                <a:cxn ang="0">
                  <a:pos x="225" y="580"/>
                </a:cxn>
                <a:cxn ang="0">
                  <a:pos x="239" y="634"/>
                </a:cxn>
                <a:cxn ang="0">
                  <a:pos x="216" y="666"/>
                </a:cxn>
                <a:cxn ang="0">
                  <a:pos x="176" y="675"/>
                </a:cxn>
                <a:cxn ang="0">
                  <a:pos x="162" y="688"/>
                </a:cxn>
                <a:cxn ang="0">
                  <a:pos x="162" y="688"/>
                </a:cxn>
              </a:cxnLst>
              <a:rect l="0" t="0" r="r" b="b"/>
              <a:pathLst>
                <a:path w="497" h="698">
                  <a:moveTo>
                    <a:pt x="162" y="688"/>
                  </a:moveTo>
                  <a:lnTo>
                    <a:pt x="171" y="697"/>
                  </a:lnTo>
                  <a:lnTo>
                    <a:pt x="194" y="693"/>
                  </a:lnTo>
                  <a:lnTo>
                    <a:pt x="216" y="693"/>
                  </a:lnTo>
                  <a:lnTo>
                    <a:pt x="297" y="675"/>
                  </a:lnTo>
                  <a:lnTo>
                    <a:pt x="334" y="670"/>
                  </a:lnTo>
                  <a:lnTo>
                    <a:pt x="388" y="666"/>
                  </a:lnTo>
                  <a:lnTo>
                    <a:pt x="487" y="580"/>
                  </a:lnTo>
                  <a:lnTo>
                    <a:pt x="496" y="571"/>
                  </a:lnTo>
                  <a:lnTo>
                    <a:pt x="496" y="558"/>
                  </a:lnTo>
                  <a:lnTo>
                    <a:pt x="491" y="544"/>
                  </a:lnTo>
                  <a:lnTo>
                    <a:pt x="469" y="522"/>
                  </a:lnTo>
                  <a:lnTo>
                    <a:pt x="442" y="504"/>
                  </a:lnTo>
                  <a:lnTo>
                    <a:pt x="455" y="486"/>
                  </a:lnTo>
                  <a:lnTo>
                    <a:pt x="406" y="382"/>
                  </a:lnTo>
                  <a:lnTo>
                    <a:pt x="419" y="333"/>
                  </a:lnTo>
                  <a:lnTo>
                    <a:pt x="383" y="252"/>
                  </a:lnTo>
                  <a:lnTo>
                    <a:pt x="379" y="148"/>
                  </a:lnTo>
                  <a:lnTo>
                    <a:pt x="279" y="63"/>
                  </a:lnTo>
                  <a:lnTo>
                    <a:pt x="162" y="9"/>
                  </a:lnTo>
                  <a:lnTo>
                    <a:pt x="149" y="0"/>
                  </a:lnTo>
                  <a:lnTo>
                    <a:pt x="139" y="22"/>
                  </a:lnTo>
                  <a:lnTo>
                    <a:pt x="130" y="45"/>
                  </a:lnTo>
                  <a:lnTo>
                    <a:pt x="112" y="67"/>
                  </a:lnTo>
                  <a:lnTo>
                    <a:pt x="90" y="76"/>
                  </a:lnTo>
                  <a:lnTo>
                    <a:pt x="72" y="90"/>
                  </a:lnTo>
                  <a:lnTo>
                    <a:pt x="76" y="225"/>
                  </a:lnTo>
                  <a:lnTo>
                    <a:pt x="0" y="148"/>
                  </a:lnTo>
                  <a:lnTo>
                    <a:pt x="0" y="157"/>
                  </a:lnTo>
                  <a:lnTo>
                    <a:pt x="67" y="238"/>
                  </a:lnTo>
                  <a:lnTo>
                    <a:pt x="72" y="261"/>
                  </a:lnTo>
                  <a:lnTo>
                    <a:pt x="81" y="355"/>
                  </a:lnTo>
                  <a:lnTo>
                    <a:pt x="85" y="369"/>
                  </a:lnTo>
                  <a:lnTo>
                    <a:pt x="90" y="382"/>
                  </a:lnTo>
                  <a:lnTo>
                    <a:pt x="108" y="553"/>
                  </a:lnTo>
                  <a:lnTo>
                    <a:pt x="94" y="558"/>
                  </a:lnTo>
                  <a:lnTo>
                    <a:pt x="112" y="558"/>
                  </a:lnTo>
                  <a:lnTo>
                    <a:pt x="135" y="558"/>
                  </a:lnTo>
                  <a:lnTo>
                    <a:pt x="176" y="553"/>
                  </a:lnTo>
                  <a:lnTo>
                    <a:pt x="225" y="580"/>
                  </a:lnTo>
                  <a:lnTo>
                    <a:pt x="239" y="634"/>
                  </a:lnTo>
                  <a:lnTo>
                    <a:pt x="216" y="666"/>
                  </a:lnTo>
                  <a:lnTo>
                    <a:pt x="176" y="675"/>
                  </a:lnTo>
                  <a:lnTo>
                    <a:pt x="162" y="68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未知"/>
            <p:cNvSpPr>
              <a:spLocks/>
            </p:cNvSpPr>
            <p:nvPr/>
          </p:nvSpPr>
          <p:spPr bwMode="auto">
            <a:xfrm>
              <a:off x="718" y="444"/>
              <a:ext cx="116" cy="252"/>
            </a:xfrm>
            <a:custGeom>
              <a:avLst/>
              <a:gdLst/>
              <a:ahLst/>
              <a:cxnLst>
                <a:cxn ang="0">
                  <a:pos x="40" y="540"/>
                </a:cxn>
                <a:cxn ang="0">
                  <a:pos x="49" y="567"/>
                </a:cxn>
                <a:cxn ang="0">
                  <a:pos x="76" y="612"/>
                </a:cxn>
                <a:cxn ang="0">
                  <a:pos x="58" y="616"/>
                </a:cxn>
                <a:cxn ang="0">
                  <a:pos x="40" y="639"/>
                </a:cxn>
                <a:cxn ang="0">
                  <a:pos x="270" y="643"/>
                </a:cxn>
                <a:cxn ang="0">
                  <a:pos x="315" y="369"/>
                </a:cxn>
                <a:cxn ang="0">
                  <a:pos x="279" y="373"/>
                </a:cxn>
                <a:cxn ang="0">
                  <a:pos x="221" y="400"/>
                </a:cxn>
                <a:cxn ang="0">
                  <a:pos x="185" y="418"/>
                </a:cxn>
                <a:cxn ang="0">
                  <a:pos x="171" y="445"/>
                </a:cxn>
                <a:cxn ang="0">
                  <a:pos x="117" y="513"/>
                </a:cxn>
                <a:cxn ang="0">
                  <a:pos x="90" y="495"/>
                </a:cxn>
                <a:cxn ang="0">
                  <a:pos x="90" y="414"/>
                </a:cxn>
                <a:cxn ang="0">
                  <a:pos x="85" y="373"/>
                </a:cxn>
                <a:cxn ang="0">
                  <a:pos x="94" y="355"/>
                </a:cxn>
                <a:cxn ang="0">
                  <a:pos x="112" y="337"/>
                </a:cxn>
                <a:cxn ang="0">
                  <a:pos x="189" y="247"/>
                </a:cxn>
                <a:cxn ang="0">
                  <a:pos x="225" y="216"/>
                </a:cxn>
                <a:cxn ang="0">
                  <a:pos x="221" y="63"/>
                </a:cxn>
                <a:cxn ang="0">
                  <a:pos x="189" y="9"/>
                </a:cxn>
                <a:cxn ang="0">
                  <a:pos x="90" y="58"/>
                </a:cxn>
                <a:cxn ang="0">
                  <a:pos x="67" y="144"/>
                </a:cxn>
                <a:cxn ang="0">
                  <a:pos x="67" y="198"/>
                </a:cxn>
                <a:cxn ang="0">
                  <a:pos x="72" y="243"/>
                </a:cxn>
                <a:cxn ang="0">
                  <a:pos x="72" y="261"/>
                </a:cxn>
                <a:cxn ang="0">
                  <a:pos x="49" y="301"/>
                </a:cxn>
                <a:cxn ang="0">
                  <a:pos x="54" y="328"/>
                </a:cxn>
                <a:cxn ang="0">
                  <a:pos x="22" y="396"/>
                </a:cxn>
                <a:cxn ang="0">
                  <a:pos x="0" y="463"/>
                </a:cxn>
                <a:cxn ang="0">
                  <a:pos x="9" y="513"/>
                </a:cxn>
                <a:cxn ang="0">
                  <a:pos x="9" y="540"/>
                </a:cxn>
                <a:cxn ang="0">
                  <a:pos x="4" y="549"/>
                </a:cxn>
              </a:cxnLst>
              <a:rect l="0" t="0" r="r" b="b"/>
              <a:pathLst>
                <a:path w="316" h="680">
                  <a:moveTo>
                    <a:pt x="4" y="549"/>
                  </a:moveTo>
                  <a:lnTo>
                    <a:pt x="40" y="540"/>
                  </a:lnTo>
                  <a:lnTo>
                    <a:pt x="49" y="553"/>
                  </a:lnTo>
                  <a:lnTo>
                    <a:pt x="49" y="567"/>
                  </a:lnTo>
                  <a:lnTo>
                    <a:pt x="54" y="571"/>
                  </a:lnTo>
                  <a:lnTo>
                    <a:pt x="76" y="612"/>
                  </a:lnTo>
                  <a:lnTo>
                    <a:pt x="54" y="607"/>
                  </a:lnTo>
                  <a:lnTo>
                    <a:pt x="58" y="616"/>
                  </a:lnTo>
                  <a:lnTo>
                    <a:pt x="54" y="625"/>
                  </a:lnTo>
                  <a:lnTo>
                    <a:pt x="40" y="639"/>
                  </a:lnTo>
                  <a:lnTo>
                    <a:pt x="49" y="643"/>
                  </a:lnTo>
                  <a:lnTo>
                    <a:pt x="270" y="643"/>
                  </a:lnTo>
                  <a:lnTo>
                    <a:pt x="297" y="679"/>
                  </a:lnTo>
                  <a:lnTo>
                    <a:pt x="315" y="369"/>
                  </a:lnTo>
                  <a:lnTo>
                    <a:pt x="297" y="369"/>
                  </a:lnTo>
                  <a:lnTo>
                    <a:pt x="279" y="373"/>
                  </a:lnTo>
                  <a:lnTo>
                    <a:pt x="252" y="391"/>
                  </a:lnTo>
                  <a:lnTo>
                    <a:pt x="221" y="400"/>
                  </a:lnTo>
                  <a:lnTo>
                    <a:pt x="180" y="409"/>
                  </a:lnTo>
                  <a:lnTo>
                    <a:pt x="185" y="418"/>
                  </a:lnTo>
                  <a:lnTo>
                    <a:pt x="180" y="427"/>
                  </a:lnTo>
                  <a:lnTo>
                    <a:pt x="171" y="445"/>
                  </a:lnTo>
                  <a:lnTo>
                    <a:pt x="130" y="508"/>
                  </a:lnTo>
                  <a:lnTo>
                    <a:pt x="117" y="513"/>
                  </a:lnTo>
                  <a:lnTo>
                    <a:pt x="103" y="508"/>
                  </a:lnTo>
                  <a:lnTo>
                    <a:pt x="90" y="495"/>
                  </a:lnTo>
                  <a:lnTo>
                    <a:pt x="76" y="477"/>
                  </a:lnTo>
                  <a:lnTo>
                    <a:pt x="90" y="414"/>
                  </a:lnTo>
                  <a:lnTo>
                    <a:pt x="85" y="387"/>
                  </a:lnTo>
                  <a:lnTo>
                    <a:pt x="85" y="373"/>
                  </a:lnTo>
                  <a:lnTo>
                    <a:pt x="85" y="364"/>
                  </a:lnTo>
                  <a:lnTo>
                    <a:pt x="94" y="355"/>
                  </a:lnTo>
                  <a:lnTo>
                    <a:pt x="108" y="351"/>
                  </a:lnTo>
                  <a:lnTo>
                    <a:pt x="112" y="337"/>
                  </a:lnTo>
                  <a:lnTo>
                    <a:pt x="153" y="297"/>
                  </a:lnTo>
                  <a:lnTo>
                    <a:pt x="189" y="247"/>
                  </a:lnTo>
                  <a:lnTo>
                    <a:pt x="203" y="229"/>
                  </a:lnTo>
                  <a:lnTo>
                    <a:pt x="225" y="216"/>
                  </a:lnTo>
                  <a:lnTo>
                    <a:pt x="248" y="184"/>
                  </a:lnTo>
                  <a:lnTo>
                    <a:pt x="221" y="63"/>
                  </a:lnTo>
                  <a:lnTo>
                    <a:pt x="225" y="0"/>
                  </a:lnTo>
                  <a:lnTo>
                    <a:pt x="189" y="9"/>
                  </a:lnTo>
                  <a:lnTo>
                    <a:pt x="153" y="27"/>
                  </a:lnTo>
                  <a:lnTo>
                    <a:pt x="90" y="58"/>
                  </a:lnTo>
                  <a:lnTo>
                    <a:pt x="76" y="99"/>
                  </a:lnTo>
                  <a:lnTo>
                    <a:pt x="67" y="144"/>
                  </a:lnTo>
                  <a:lnTo>
                    <a:pt x="76" y="162"/>
                  </a:lnTo>
                  <a:lnTo>
                    <a:pt x="67" y="198"/>
                  </a:lnTo>
                  <a:lnTo>
                    <a:pt x="67" y="220"/>
                  </a:lnTo>
                  <a:lnTo>
                    <a:pt x="72" y="243"/>
                  </a:lnTo>
                  <a:lnTo>
                    <a:pt x="72" y="252"/>
                  </a:lnTo>
                  <a:lnTo>
                    <a:pt x="72" y="261"/>
                  </a:lnTo>
                  <a:lnTo>
                    <a:pt x="72" y="270"/>
                  </a:lnTo>
                  <a:lnTo>
                    <a:pt x="49" y="301"/>
                  </a:lnTo>
                  <a:lnTo>
                    <a:pt x="54" y="319"/>
                  </a:lnTo>
                  <a:lnTo>
                    <a:pt x="54" y="328"/>
                  </a:lnTo>
                  <a:lnTo>
                    <a:pt x="49" y="342"/>
                  </a:lnTo>
                  <a:lnTo>
                    <a:pt x="22" y="396"/>
                  </a:lnTo>
                  <a:lnTo>
                    <a:pt x="4" y="450"/>
                  </a:lnTo>
                  <a:lnTo>
                    <a:pt x="0" y="463"/>
                  </a:lnTo>
                  <a:lnTo>
                    <a:pt x="0" y="477"/>
                  </a:lnTo>
                  <a:lnTo>
                    <a:pt x="9" y="513"/>
                  </a:lnTo>
                  <a:lnTo>
                    <a:pt x="9" y="526"/>
                  </a:lnTo>
                  <a:lnTo>
                    <a:pt x="9" y="540"/>
                  </a:lnTo>
                  <a:lnTo>
                    <a:pt x="4" y="549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未知"/>
            <p:cNvSpPr>
              <a:spLocks/>
            </p:cNvSpPr>
            <p:nvPr/>
          </p:nvSpPr>
          <p:spPr bwMode="auto">
            <a:xfrm>
              <a:off x="1029" y="534"/>
              <a:ext cx="116" cy="25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5" y="5"/>
                </a:cxn>
                <a:cxn ang="0">
                  <a:pos x="36" y="14"/>
                </a:cxn>
                <a:cxn ang="0">
                  <a:pos x="18" y="23"/>
                </a:cxn>
                <a:cxn ang="0">
                  <a:pos x="41" y="36"/>
                </a:cxn>
                <a:cxn ang="0">
                  <a:pos x="41" y="54"/>
                </a:cxn>
                <a:cxn ang="0">
                  <a:pos x="50" y="72"/>
                </a:cxn>
                <a:cxn ang="0">
                  <a:pos x="50" y="86"/>
                </a:cxn>
                <a:cxn ang="0">
                  <a:pos x="45" y="99"/>
                </a:cxn>
                <a:cxn ang="0">
                  <a:pos x="50" y="117"/>
                </a:cxn>
                <a:cxn ang="0">
                  <a:pos x="45" y="131"/>
                </a:cxn>
                <a:cxn ang="0">
                  <a:pos x="50" y="135"/>
                </a:cxn>
                <a:cxn ang="0">
                  <a:pos x="68" y="140"/>
                </a:cxn>
                <a:cxn ang="0">
                  <a:pos x="63" y="158"/>
                </a:cxn>
                <a:cxn ang="0">
                  <a:pos x="54" y="171"/>
                </a:cxn>
                <a:cxn ang="0">
                  <a:pos x="36" y="176"/>
                </a:cxn>
                <a:cxn ang="0">
                  <a:pos x="13" y="176"/>
                </a:cxn>
                <a:cxn ang="0">
                  <a:pos x="18" y="360"/>
                </a:cxn>
                <a:cxn ang="0">
                  <a:pos x="9" y="428"/>
                </a:cxn>
                <a:cxn ang="0">
                  <a:pos x="4" y="446"/>
                </a:cxn>
                <a:cxn ang="0">
                  <a:pos x="0" y="464"/>
                </a:cxn>
                <a:cxn ang="0">
                  <a:pos x="0" y="473"/>
                </a:cxn>
                <a:cxn ang="0">
                  <a:pos x="36" y="441"/>
                </a:cxn>
                <a:cxn ang="0">
                  <a:pos x="77" y="414"/>
                </a:cxn>
                <a:cxn ang="0">
                  <a:pos x="99" y="405"/>
                </a:cxn>
                <a:cxn ang="0">
                  <a:pos x="122" y="405"/>
                </a:cxn>
                <a:cxn ang="0">
                  <a:pos x="126" y="333"/>
                </a:cxn>
                <a:cxn ang="0">
                  <a:pos x="117" y="293"/>
                </a:cxn>
                <a:cxn ang="0">
                  <a:pos x="99" y="243"/>
                </a:cxn>
                <a:cxn ang="0">
                  <a:pos x="95" y="230"/>
                </a:cxn>
                <a:cxn ang="0">
                  <a:pos x="90" y="216"/>
                </a:cxn>
                <a:cxn ang="0">
                  <a:pos x="86" y="216"/>
                </a:cxn>
                <a:cxn ang="0">
                  <a:pos x="68" y="86"/>
                </a:cxn>
                <a:cxn ang="0">
                  <a:pos x="59" y="63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9" y="18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27" h="474">
                  <a:moveTo>
                    <a:pt x="59" y="0"/>
                  </a:moveTo>
                  <a:lnTo>
                    <a:pt x="45" y="5"/>
                  </a:lnTo>
                  <a:lnTo>
                    <a:pt x="36" y="14"/>
                  </a:lnTo>
                  <a:lnTo>
                    <a:pt x="18" y="23"/>
                  </a:lnTo>
                  <a:lnTo>
                    <a:pt x="41" y="36"/>
                  </a:lnTo>
                  <a:lnTo>
                    <a:pt x="41" y="54"/>
                  </a:lnTo>
                  <a:lnTo>
                    <a:pt x="50" y="72"/>
                  </a:lnTo>
                  <a:lnTo>
                    <a:pt x="50" y="86"/>
                  </a:lnTo>
                  <a:lnTo>
                    <a:pt x="45" y="99"/>
                  </a:lnTo>
                  <a:lnTo>
                    <a:pt x="50" y="117"/>
                  </a:lnTo>
                  <a:lnTo>
                    <a:pt x="45" y="131"/>
                  </a:lnTo>
                  <a:lnTo>
                    <a:pt x="50" y="135"/>
                  </a:lnTo>
                  <a:lnTo>
                    <a:pt x="68" y="140"/>
                  </a:lnTo>
                  <a:lnTo>
                    <a:pt x="63" y="158"/>
                  </a:lnTo>
                  <a:lnTo>
                    <a:pt x="54" y="171"/>
                  </a:lnTo>
                  <a:lnTo>
                    <a:pt x="36" y="176"/>
                  </a:lnTo>
                  <a:lnTo>
                    <a:pt x="13" y="176"/>
                  </a:lnTo>
                  <a:lnTo>
                    <a:pt x="18" y="360"/>
                  </a:lnTo>
                  <a:lnTo>
                    <a:pt x="9" y="428"/>
                  </a:lnTo>
                  <a:lnTo>
                    <a:pt x="4" y="446"/>
                  </a:lnTo>
                  <a:lnTo>
                    <a:pt x="0" y="464"/>
                  </a:lnTo>
                  <a:lnTo>
                    <a:pt x="0" y="473"/>
                  </a:lnTo>
                  <a:lnTo>
                    <a:pt x="36" y="441"/>
                  </a:lnTo>
                  <a:lnTo>
                    <a:pt x="77" y="414"/>
                  </a:lnTo>
                  <a:lnTo>
                    <a:pt x="99" y="405"/>
                  </a:lnTo>
                  <a:lnTo>
                    <a:pt x="122" y="405"/>
                  </a:lnTo>
                  <a:lnTo>
                    <a:pt x="126" y="333"/>
                  </a:lnTo>
                  <a:lnTo>
                    <a:pt x="117" y="293"/>
                  </a:lnTo>
                  <a:lnTo>
                    <a:pt x="99" y="243"/>
                  </a:lnTo>
                  <a:lnTo>
                    <a:pt x="95" y="230"/>
                  </a:lnTo>
                  <a:lnTo>
                    <a:pt x="90" y="216"/>
                  </a:lnTo>
                  <a:lnTo>
                    <a:pt x="86" y="216"/>
                  </a:lnTo>
                  <a:lnTo>
                    <a:pt x="68" y="86"/>
                  </a:lnTo>
                  <a:lnTo>
                    <a:pt x="59" y="63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9" y="1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1029" y="534"/>
              <a:ext cx="116" cy="25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5" y="5"/>
                </a:cxn>
                <a:cxn ang="0">
                  <a:pos x="36" y="14"/>
                </a:cxn>
                <a:cxn ang="0">
                  <a:pos x="18" y="23"/>
                </a:cxn>
                <a:cxn ang="0">
                  <a:pos x="41" y="36"/>
                </a:cxn>
                <a:cxn ang="0">
                  <a:pos x="41" y="54"/>
                </a:cxn>
                <a:cxn ang="0">
                  <a:pos x="50" y="72"/>
                </a:cxn>
                <a:cxn ang="0">
                  <a:pos x="50" y="86"/>
                </a:cxn>
                <a:cxn ang="0">
                  <a:pos x="45" y="99"/>
                </a:cxn>
                <a:cxn ang="0">
                  <a:pos x="50" y="117"/>
                </a:cxn>
                <a:cxn ang="0">
                  <a:pos x="45" y="131"/>
                </a:cxn>
                <a:cxn ang="0">
                  <a:pos x="50" y="135"/>
                </a:cxn>
                <a:cxn ang="0">
                  <a:pos x="68" y="140"/>
                </a:cxn>
                <a:cxn ang="0">
                  <a:pos x="63" y="158"/>
                </a:cxn>
                <a:cxn ang="0">
                  <a:pos x="54" y="171"/>
                </a:cxn>
                <a:cxn ang="0">
                  <a:pos x="36" y="176"/>
                </a:cxn>
                <a:cxn ang="0">
                  <a:pos x="13" y="176"/>
                </a:cxn>
                <a:cxn ang="0">
                  <a:pos x="18" y="360"/>
                </a:cxn>
                <a:cxn ang="0">
                  <a:pos x="9" y="428"/>
                </a:cxn>
                <a:cxn ang="0">
                  <a:pos x="4" y="446"/>
                </a:cxn>
                <a:cxn ang="0">
                  <a:pos x="0" y="464"/>
                </a:cxn>
                <a:cxn ang="0">
                  <a:pos x="0" y="473"/>
                </a:cxn>
                <a:cxn ang="0">
                  <a:pos x="36" y="441"/>
                </a:cxn>
                <a:cxn ang="0">
                  <a:pos x="77" y="414"/>
                </a:cxn>
                <a:cxn ang="0">
                  <a:pos x="99" y="405"/>
                </a:cxn>
                <a:cxn ang="0">
                  <a:pos x="122" y="405"/>
                </a:cxn>
                <a:cxn ang="0">
                  <a:pos x="126" y="333"/>
                </a:cxn>
                <a:cxn ang="0">
                  <a:pos x="117" y="293"/>
                </a:cxn>
                <a:cxn ang="0">
                  <a:pos x="99" y="243"/>
                </a:cxn>
                <a:cxn ang="0">
                  <a:pos x="95" y="230"/>
                </a:cxn>
                <a:cxn ang="0">
                  <a:pos x="90" y="216"/>
                </a:cxn>
                <a:cxn ang="0">
                  <a:pos x="86" y="216"/>
                </a:cxn>
                <a:cxn ang="0">
                  <a:pos x="68" y="86"/>
                </a:cxn>
                <a:cxn ang="0">
                  <a:pos x="59" y="63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9" y="18"/>
                </a:cxn>
                <a:cxn ang="0">
                  <a:pos x="59" y="0"/>
                </a:cxn>
              </a:cxnLst>
              <a:rect l="0" t="0" r="r" b="b"/>
              <a:pathLst>
                <a:path w="127" h="474">
                  <a:moveTo>
                    <a:pt x="59" y="0"/>
                  </a:moveTo>
                  <a:lnTo>
                    <a:pt x="45" y="5"/>
                  </a:lnTo>
                  <a:lnTo>
                    <a:pt x="36" y="14"/>
                  </a:lnTo>
                  <a:lnTo>
                    <a:pt x="18" y="23"/>
                  </a:lnTo>
                  <a:lnTo>
                    <a:pt x="41" y="36"/>
                  </a:lnTo>
                  <a:lnTo>
                    <a:pt x="41" y="54"/>
                  </a:lnTo>
                  <a:lnTo>
                    <a:pt x="50" y="72"/>
                  </a:lnTo>
                  <a:lnTo>
                    <a:pt x="50" y="86"/>
                  </a:lnTo>
                  <a:lnTo>
                    <a:pt x="45" y="99"/>
                  </a:lnTo>
                  <a:lnTo>
                    <a:pt x="50" y="117"/>
                  </a:lnTo>
                  <a:lnTo>
                    <a:pt x="45" y="131"/>
                  </a:lnTo>
                  <a:lnTo>
                    <a:pt x="50" y="135"/>
                  </a:lnTo>
                  <a:lnTo>
                    <a:pt x="68" y="140"/>
                  </a:lnTo>
                  <a:lnTo>
                    <a:pt x="63" y="158"/>
                  </a:lnTo>
                  <a:lnTo>
                    <a:pt x="54" y="171"/>
                  </a:lnTo>
                  <a:lnTo>
                    <a:pt x="36" y="176"/>
                  </a:lnTo>
                  <a:lnTo>
                    <a:pt x="13" y="176"/>
                  </a:lnTo>
                  <a:lnTo>
                    <a:pt x="18" y="360"/>
                  </a:lnTo>
                  <a:lnTo>
                    <a:pt x="9" y="428"/>
                  </a:lnTo>
                  <a:lnTo>
                    <a:pt x="4" y="446"/>
                  </a:lnTo>
                  <a:lnTo>
                    <a:pt x="0" y="464"/>
                  </a:lnTo>
                  <a:lnTo>
                    <a:pt x="0" y="473"/>
                  </a:lnTo>
                  <a:lnTo>
                    <a:pt x="36" y="441"/>
                  </a:lnTo>
                  <a:lnTo>
                    <a:pt x="77" y="414"/>
                  </a:lnTo>
                  <a:lnTo>
                    <a:pt x="99" y="405"/>
                  </a:lnTo>
                  <a:lnTo>
                    <a:pt x="122" y="405"/>
                  </a:lnTo>
                  <a:lnTo>
                    <a:pt x="126" y="333"/>
                  </a:lnTo>
                  <a:lnTo>
                    <a:pt x="117" y="293"/>
                  </a:lnTo>
                  <a:lnTo>
                    <a:pt x="99" y="243"/>
                  </a:lnTo>
                  <a:lnTo>
                    <a:pt x="95" y="230"/>
                  </a:lnTo>
                  <a:lnTo>
                    <a:pt x="90" y="216"/>
                  </a:lnTo>
                  <a:lnTo>
                    <a:pt x="86" y="216"/>
                  </a:lnTo>
                  <a:lnTo>
                    <a:pt x="68" y="86"/>
                  </a:lnTo>
                  <a:lnTo>
                    <a:pt x="59" y="63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9" y="1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1083" y="503"/>
              <a:ext cx="116" cy="252"/>
            </a:xfrm>
            <a:custGeom>
              <a:avLst/>
              <a:gdLst/>
              <a:ahLst/>
              <a:cxnLst>
                <a:cxn ang="0">
                  <a:pos x="99" y="408"/>
                </a:cxn>
                <a:cxn ang="0">
                  <a:pos x="113" y="403"/>
                </a:cxn>
                <a:cxn ang="0">
                  <a:pos x="95" y="232"/>
                </a:cxn>
                <a:cxn ang="0">
                  <a:pos x="90" y="219"/>
                </a:cxn>
                <a:cxn ang="0">
                  <a:pos x="86" y="205"/>
                </a:cxn>
                <a:cxn ang="0">
                  <a:pos x="77" y="111"/>
                </a:cxn>
                <a:cxn ang="0">
                  <a:pos x="69" y="57"/>
                </a:cxn>
                <a:cxn ang="0">
                  <a:pos x="6" y="0"/>
                </a:cxn>
                <a:cxn ang="0">
                  <a:pos x="0" y="30"/>
                </a:cxn>
                <a:cxn ang="0">
                  <a:pos x="0" y="43"/>
                </a:cxn>
                <a:cxn ang="0">
                  <a:pos x="5" y="57"/>
                </a:cxn>
                <a:cxn ang="0">
                  <a:pos x="14" y="84"/>
                </a:cxn>
                <a:cxn ang="0">
                  <a:pos x="32" y="214"/>
                </a:cxn>
                <a:cxn ang="0">
                  <a:pos x="36" y="214"/>
                </a:cxn>
                <a:cxn ang="0">
                  <a:pos x="41" y="228"/>
                </a:cxn>
                <a:cxn ang="0">
                  <a:pos x="45" y="241"/>
                </a:cxn>
                <a:cxn ang="0">
                  <a:pos x="59" y="282"/>
                </a:cxn>
                <a:cxn ang="0">
                  <a:pos x="68" y="327"/>
                </a:cxn>
                <a:cxn ang="0">
                  <a:pos x="68" y="403"/>
                </a:cxn>
                <a:cxn ang="0">
                  <a:pos x="99" y="408"/>
                </a:cxn>
                <a:cxn ang="0">
                  <a:pos x="99" y="408"/>
                </a:cxn>
              </a:cxnLst>
              <a:rect l="0" t="0" r="r" b="b"/>
              <a:pathLst>
                <a:path w="114" h="409">
                  <a:moveTo>
                    <a:pt x="99" y="408"/>
                  </a:moveTo>
                  <a:lnTo>
                    <a:pt x="113" y="403"/>
                  </a:lnTo>
                  <a:lnTo>
                    <a:pt x="95" y="232"/>
                  </a:lnTo>
                  <a:lnTo>
                    <a:pt x="90" y="219"/>
                  </a:lnTo>
                  <a:lnTo>
                    <a:pt x="86" y="205"/>
                  </a:lnTo>
                  <a:lnTo>
                    <a:pt x="77" y="111"/>
                  </a:lnTo>
                  <a:lnTo>
                    <a:pt x="69" y="57"/>
                  </a:lnTo>
                  <a:lnTo>
                    <a:pt x="6" y="0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5" y="57"/>
                  </a:lnTo>
                  <a:lnTo>
                    <a:pt x="14" y="84"/>
                  </a:lnTo>
                  <a:lnTo>
                    <a:pt x="32" y="214"/>
                  </a:lnTo>
                  <a:lnTo>
                    <a:pt x="36" y="214"/>
                  </a:lnTo>
                  <a:lnTo>
                    <a:pt x="41" y="228"/>
                  </a:lnTo>
                  <a:lnTo>
                    <a:pt x="45" y="241"/>
                  </a:lnTo>
                  <a:lnTo>
                    <a:pt x="59" y="282"/>
                  </a:lnTo>
                  <a:lnTo>
                    <a:pt x="68" y="327"/>
                  </a:lnTo>
                  <a:lnTo>
                    <a:pt x="68" y="403"/>
                  </a:lnTo>
                  <a:lnTo>
                    <a:pt x="99" y="40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1015" y="633"/>
              <a:ext cx="116" cy="252"/>
            </a:xfrm>
            <a:custGeom>
              <a:avLst/>
              <a:gdLst/>
              <a:ahLst/>
              <a:cxnLst>
                <a:cxn ang="0">
                  <a:pos x="14" y="297"/>
                </a:cxn>
                <a:cxn ang="0">
                  <a:pos x="14" y="288"/>
                </a:cxn>
                <a:cxn ang="0">
                  <a:pos x="18" y="270"/>
                </a:cxn>
                <a:cxn ang="0">
                  <a:pos x="23" y="252"/>
                </a:cxn>
                <a:cxn ang="0">
                  <a:pos x="27" y="229"/>
                </a:cxn>
                <a:cxn ang="0">
                  <a:pos x="32" y="184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0" y="310"/>
                </a:cxn>
                <a:cxn ang="0">
                  <a:pos x="0" y="319"/>
                </a:cxn>
                <a:cxn ang="0">
                  <a:pos x="14" y="297"/>
                </a:cxn>
                <a:cxn ang="0">
                  <a:pos x="14" y="297"/>
                </a:cxn>
              </a:cxnLst>
              <a:rect l="0" t="0" r="r" b="b"/>
              <a:pathLst>
                <a:path w="33" h="320">
                  <a:moveTo>
                    <a:pt x="14" y="297"/>
                  </a:moveTo>
                  <a:lnTo>
                    <a:pt x="14" y="288"/>
                  </a:lnTo>
                  <a:lnTo>
                    <a:pt x="18" y="270"/>
                  </a:lnTo>
                  <a:lnTo>
                    <a:pt x="23" y="252"/>
                  </a:lnTo>
                  <a:lnTo>
                    <a:pt x="27" y="229"/>
                  </a:lnTo>
                  <a:lnTo>
                    <a:pt x="32" y="184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310"/>
                  </a:lnTo>
                  <a:lnTo>
                    <a:pt x="0" y="319"/>
                  </a:lnTo>
                  <a:lnTo>
                    <a:pt x="14" y="29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1015" y="633"/>
              <a:ext cx="116" cy="252"/>
            </a:xfrm>
            <a:custGeom>
              <a:avLst/>
              <a:gdLst/>
              <a:ahLst/>
              <a:cxnLst>
                <a:cxn ang="0">
                  <a:pos x="14" y="297"/>
                </a:cxn>
                <a:cxn ang="0">
                  <a:pos x="14" y="288"/>
                </a:cxn>
                <a:cxn ang="0">
                  <a:pos x="18" y="270"/>
                </a:cxn>
                <a:cxn ang="0">
                  <a:pos x="23" y="252"/>
                </a:cxn>
                <a:cxn ang="0">
                  <a:pos x="27" y="229"/>
                </a:cxn>
                <a:cxn ang="0">
                  <a:pos x="32" y="184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0" y="310"/>
                </a:cxn>
                <a:cxn ang="0">
                  <a:pos x="0" y="319"/>
                </a:cxn>
                <a:cxn ang="0">
                  <a:pos x="14" y="297"/>
                </a:cxn>
              </a:cxnLst>
              <a:rect l="0" t="0" r="r" b="b"/>
              <a:pathLst>
                <a:path w="33" h="320">
                  <a:moveTo>
                    <a:pt x="14" y="297"/>
                  </a:moveTo>
                  <a:lnTo>
                    <a:pt x="14" y="288"/>
                  </a:lnTo>
                  <a:lnTo>
                    <a:pt x="18" y="270"/>
                  </a:lnTo>
                  <a:lnTo>
                    <a:pt x="23" y="252"/>
                  </a:lnTo>
                  <a:lnTo>
                    <a:pt x="27" y="229"/>
                  </a:lnTo>
                  <a:lnTo>
                    <a:pt x="32" y="184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310"/>
                  </a:lnTo>
                  <a:lnTo>
                    <a:pt x="0" y="319"/>
                  </a:lnTo>
                  <a:lnTo>
                    <a:pt x="14" y="297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997" y="797"/>
              <a:ext cx="116" cy="252"/>
            </a:xfrm>
            <a:custGeom>
              <a:avLst/>
              <a:gdLst/>
              <a:ahLst/>
              <a:cxnLst>
                <a:cxn ang="0">
                  <a:pos x="267" y="122"/>
                </a:cxn>
                <a:cxn ang="0">
                  <a:pos x="253" y="113"/>
                </a:cxn>
                <a:cxn ang="0">
                  <a:pos x="230" y="126"/>
                </a:cxn>
                <a:cxn ang="0">
                  <a:pos x="208" y="149"/>
                </a:cxn>
                <a:cxn ang="0">
                  <a:pos x="185" y="162"/>
                </a:cxn>
                <a:cxn ang="0">
                  <a:pos x="167" y="167"/>
                </a:cxn>
                <a:cxn ang="0">
                  <a:pos x="131" y="176"/>
                </a:cxn>
                <a:cxn ang="0">
                  <a:pos x="122" y="171"/>
                </a:cxn>
                <a:cxn ang="0">
                  <a:pos x="172" y="135"/>
                </a:cxn>
                <a:cxn ang="0">
                  <a:pos x="122" y="158"/>
                </a:cxn>
                <a:cxn ang="0">
                  <a:pos x="104" y="162"/>
                </a:cxn>
                <a:cxn ang="0">
                  <a:pos x="91" y="153"/>
                </a:cxn>
                <a:cxn ang="0">
                  <a:pos x="154" y="99"/>
                </a:cxn>
                <a:cxn ang="0">
                  <a:pos x="59" y="158"/>
                </a:cxn>
                <a:cxn ang="0">
                  <a:pos x="32" y="153"/>
                </a:cxn>
                <a:cxn ang="0">
                  <a:pos x="45" y="131"/>
                </a:cxn>
                <a:cxn ang="0">
                  <a:pos x="64" y="117"/>
                </a:cxn>
                <a:cxn ang="0">
                  <a:pos x="118" y="77"/>
                </a:cxn>
                <a:cxn ang="0">
                  <a:pos x="145" y="54"/>
                </a:cxn>
                <a:cxn ang="0">
                  <a:pos x="113" y="72"/>
                </a:cxn>
                <a:cxn ang="0">
                  <a:pos x="32" y="126"/>
                </a:cxn>
                <a:cxn ang="0">
                  <a:pos x="14" y="113"/>
                </a:cxn>
                <a:cxn ang="0">
                  <a:pos x="73" y="50"/>
                </a:cxn>
                <a:cxn ang="0">
                  <a:pos x="118" y="23"/>
                </a:cxn>
                <a:cxn ang="0">
                  <a:pos x="149" y="14"/>
                </a:cxn>
                <a:cxn ang="0">
                  <a:pos x="203" y="18"/>
                </a:cxn>
                <a:cxn ang="0">
                  <a:pos x="240" y="9"/>
                </a:cxn>
                <a:cxn ang="0">
                  <a:pos x="185" y="5"/>
                </a:cxn>
                <a:cxn ang="0">
                  <a:pos x="154" y="0"/>
                </a:cxn>
                <a:cxn ang="0">
                  <a:pos x="109" y="9"/>
                </a:cxn>
                <a:cxn ang="0">
                  <a:pos x="27" y="68"/>
                </a:cxn>
                <a:cxn ang="0">
                  <a:pos x="9" y="95"/>
                </a:cxn>
                <a:cxn ang="0">
                  <a:pos x="5" y="126"/>
                </a:cxn>
                <a:cxn ang="0">
                  <a:pos x="23" y="149"/>
                </a:cxn>
                <a:cxn ang="0">
                  <a:pos x="18" y="180"/>
                </a:cxn>
                <a:cxn ang="0">
                  <a:pos x="91" y="171"/>
                </a:cxn>
                <a:cxn ang="0">
                  <a:pos x="118" y="185"/>
                </a:cxn>
                <a:cxn ang="0">
                  <a:pos x="194" y="171"/>
                </a:cxn>
                <a:cxn ang="0">
                  <a:pos x="253" y="135"/>
                </a:cxn>
              </a:cxnLst>
              <a:rect l="0" t="0" r="r" b="b"/>
              <a:pathLst>
                <a:path w="268" h="190">
                  <a:moveTo>
                    <a:pt x="253" y="135"/>
                  </a:moveTo>
                  <a:lnTo>
                    <a:pt x="267" y="122"/>
                  </a:lnTo>
                  <a:lnTo>
                    <a:pt x="262" y="117"/>
                  </a:lnTo>
                  <a:lnTo>
                    <a:pt x="253" y="113"/>
                  </a:lnTo>
                  <a:lnTo>
                    <a:pt x="249" y="113"/>
                  </a:lnTo>
                  <a:lnTo>
                    <a:pt x="230" y="126"/>
                  </a:lnTo>
                  <a:lnTo>
                    <a:pt x="217" y="144"/>
                  </a:lnTo>
                  <a:lnTo>
                    <a:pt x="208" y="149"/>
                  </a:lnTo>
                  <a:lnTo>
                    <a:pt x="194" y="158"/>
                  </a:lnTo>
                  <a:lnTo>
                    <a:pt x="185" y="162"/>
                  </a:lnTo>
                  <a:lnTo>
                    <a:pt x="172" y="162"/>
                  </a:lnTo>
                  <a:lnTo>
                    <a:pt x="167" y="167"/>
                  </a:lnTo>
                  <a:lnTo>
                    <a:pt x="149" y="171"/>
                  </a:lnTo>
                  <a:lnTo>
                    <a:pt x="131" y="176"/>
                  </a:lnTo>
                  <a:lnTo>
                    <a:pt x="127" y="176"/>
                  </a:lnTo>
                  <a:lnTo>
                    <a:pt x="122" y="171"/>
                  </a:lnTo>
                  <a:lnTo>
                    <a:pt x="122" y="167"/>
                  </a:lnTo>
                  <a:lnTo>
                    <a:pt x="172" y="135"/>
                  </a:lnTo>
                  <a:lnTo>
                    <a:pt x="172" y="131"/>
                  </a:lnTo>
                  <a:lnTo>
                    <a:pt x="122" y="158"/>
                  </a:lnTo>
                  <a:lnTo>
                    <a:pt x="113" y="162"/>
                  </a:lnTo>
                  <a:lnTo>
                    <a:pt x="104" y="162"/>
                  </a:lnTo>
                  <a:lnTo>
                    <a:pt x="91" y="153"/>
                  </a:lnTo>
                  <a:lnTo>
                    <a:pt x="158" y="99"/>
                  </a:lnTo>
                  <a:lnTo>
                    <a:pt x="154" y="99"/>
                  </a:lnTo>
                  <a:lnTo>
                    <a:pt x="104" y="131"/>
                  </a:lnTo>
                  <a:lnTo>
                    <a:pt x="59" y="158"/>
                  </a:lnTo>
                  <a:lnTo>
                    <a:pt x="45" y="162"/>
                  </a:lnTo>
                  <a:lnTo>
                    <a:pt x="32" y="153"/>
                  </a:lnTo>
                  <a:lnTo>
                    <a:pt x="32" y="149"/>
                  </a:lnTo>
                  <a:lnTo>
                    <a:pt x="45" y="131"/>
                  </a:lnTo>
                  <a:lnTo>
                    <a:pt x="64" y="117"/>
                  </a:lnTo>
                  <a:lnTo>
                    <a:pt x="91" y="90"/>
                  </a:lnTo>
                  <a:lnTo>
                    <a:pt x="118" y="77"/>
                  </a:lnTo>
                  <a:lnTo>
                    <a:pt x="140" y="59"/>
                  </a:lnTo>
                  <a:lnTo>
                    <a:pt x="145" y="54"/>
                  </a:lnTo>
                  <a:lnTo>
                    <a:pt x="113" y="72"/>
                  </a:lnTo>
                  <a:lnTo>
                    <a:pt x="73" y="99"/>
                  </a:lnTo>
                  <a:lnTo>
                    <a:pt x="32" y="126"/>
                  </a:lnTo>
                  <a:lnTo>
                    <a:pt x="23" y="126"/>
                  </a:lnTo>
                  <a:lnTo>
                    <a:pt x="14" y="113"/>
                  </a:lnTo>
                  <a:lnTo>
                    <a:pt x="45" y="77"/>
                  </a:lnTo>
                  <a:lnTo>
                    <a:pt x="73" y="50"/>
                  </a:lnTo>
                  <a:lnTo>
                    <a:pt x="113" y="23"/>
                  </a:lnTo>
                  <a:lnTo>
                    <a:pt x="118" y="23"/>
                  </a:lnTo>
                  <a:lnTo>
                    <a:pt x="136" y="14"/>
                  </a:lnTo>
                  <a:lnTo>
                    <a:pt x="149" y="14"/>
                  </a:lnTo>
                  <a:lnTo>
                    <a:pt x="190" y="18"/>
                  </a:lnTo>
                  <a:lnTo>
                    <a:pt x="203" y="18"/>
                  </a:lnTo>
                  <a:lnTo>
                    <a:pt x="226" y="14"/>
                  </a:lnTo>
                  <a:lnTo>
                    <a:pt x="240" y="9"/>
                  </a:lnTo>
                  <a:lnTo>
                    <a:pt x="203" y="5"/>
                  </a:lnTo>
                  <a:lnTo>
                    <a:pt x="185" y="5"/>
                  </a:lnTo>
                  <a:lnTo>
                    <a:pt x="167" y="0"/>
                  </a:lnTo>
                  <a:lnTo>
                    <a:pt x="154" y="0"/>
                  </a:lnTo>
                  <a:lnTo>
                    <a:pt x="122" y="0"/>
                  </a:lnTo>
                  <a:lnTo>
                    <a:pt x="109" y="9"/>
                  </a:lnTo>
                  <a:lnTo>
                    <a:pt x="86" y="23"/>
                  </a:lnTo>
                  <a:lnTo>
                    <a:pt x="27" y="68"/>
                  </a:lnTo>
                  <a:lnTo>
                    <a:pt x="18" y="90"/>
                  </a:lnTo>
                  <a:lnTo>
                    <a:pt x="9" y="95"/>
                  </a:lnTo>
                  <a:lnTo>
                    <a:pt x="0" y="117"/>
                  </a:lnTo>
                  <a:lnTo>
                    <a:pt x="5" y="126"/>
                  </a:lnTo>
                  <a:lnTo>
                    <a:pt x="23" y="144"/>
                  </a:lnTo>
                  <a:lnTo>
                    <a:pt x="23" y="149"/>
                  </a:lnTo>
                  <a:lnTo>
                    <a:pt x="9" y="162"/>
                  </a:lnTo>
                  <a:lnTo>
                    <a:pt x="18" y="180"/>
                  </a:lnTo>
                  <a:lnTo>
                    <a:pt x="59" y="185"/>
                  </a:lnTo>
                  <a:lnTo>
                    <a:pt x="91" y="171"/>
                  </a:lnTo>
                  <a:lnTo>
                    <a:pt x="113" y="176"/>
                  </a:lnTo>
                  <a:lnTo>
                    <a:pt x="118" y="185"/>
                  </a:lnTo>
                  <a:lnTo>
                    <a:pt x="131" y="189"/>
                  </a:lnTo>
                  <a:lnTo>
                    <a:pt x="194" y="171"/>
                  </a:lnTo>
                  <a:lnTo>
                    <a:pt x="249" y="135"/>
                  </a:lnTo>
                  <a:lnTo>
                    <a:pt x="253" y="135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1011" y="797"/>
              <a:ext cx="116" cy="252"/>
            </a:xfrm>
            <a:custGeom>
              <a:avLst/>
              <a:gdLst/>
              <a:ahLst/>
              <a:cxnLst>
                <a:cxn ang="0">
                  <a:pos x="248" y="103"/>
                </a:cxn>
                <a:cxn ang="0">
                  <a:pos x="257" y="81"/>
                </a:cxn>
                <a:cxn ang="0">
                  <a:pos x="257" y="58"/>
                </a:cxn>
                <a:cxn ang="0">
                  <a:pos x="253" y="40"/>
                </a:cxn>
                <a:cxn ang="0">
                  <a:pos x="244" y="22"/>
                </a:cxn>
                <a:cxn ang="0">
                  <a:pos x="226" y="4"/>
                </a:cxn>
                <a:cxn ang="0">
                  <a:pos x="207" y="0"/>
                </a:cxn>
                <a:cxn ang="0">
                  <a:pos x="189" y="4"/>
                </a:cxn>
                <a:cxn ang="0">
                  <a:pos x="176" y="4"/>
                </a:cxn>
                <a:cxn ang="0">
                  <a:pos x="135" y="0"/>
                </a:cxn>
                <a:cxn ang="0">
                  <a:pos x="117" y="0"/>
                </a:cxn>
                <a:cxn ang="0">
                  <a:pos x="99" y="9"/>
                </a:cxn>
                <a:cxn ang="0">
                  <a:pos x="45" y="45"/>
                </a:cxn>
                <a:cxn ang="0">
                  <a:pos x="0" y="99"/>
                </a:cxn>
                <a:cxn ang="0">
                  <a:pos x="9" y="112"/>
                </a:cxn>
                <a:cxn ang="0">
                  <a:pos x="18" y="112"/>
                </a:cxn>
                <a:cxn ang="0">
                  <a:pos x="59" y="85"/>
                </a:cxn>
                <a:cxn ang="0">
                  <a:pos x="99" y="58"/>
                </a:cxn>
                <a:cxn ang="0">
                  <a:pos x="131" y="40"/>
                </a:cxn>
                <a:cxn ang="0">
                  <a:pos x="131" y="40"/>
                </a:cxn>
                <a:cxn ang="0">
                  <a:pos x="126" y="45"/>
                </a:cxn>
                <a:cxn ang="0">
                  <a:pos x="104" y="63"/>
                </a:cxn>
                <a:cxn ang="0">
                  <a:pos x="77" y="76"/>
                </a:cxn>
                <a:cxn ang="0">
                  <a:pos x="50" y="103"/>
                </a:cxn>
                <a:cxn ang="0">
                  <a:pos x="50" y="103"/>
                </a:cxn>
                <a:cxn ang="0">
                  <a:pos x="31" y="117"/>
                </a:cxn>
                <a:cxn ang="0">
                  <a:pos x="18" y="135"/>
                </a:cxn>
                <a:cxn ang="0">
                  <a:pos x="18" y="144"/>
                </a:cxn>
                <a:cxn ang="0">
                  <a:pos x="27" y="153"/>
                </a:cxn>
                <a:cxn ang="0">
                  <a:pos x="36" y="153"/>
                </a:cxn>
                <a:cxn ang="0">
                  <a:pos x="45" y="148"/>
                </a:cxn>
                <a:cxn ang="0">
                  <a:pos x="95" y="117"/>
                </a:cxn>
                <a:cxn ang="0">
                  <a:pos x="140" y="85"/>
                </a:cxn>
                <a:cxn ang="0">
                  <a:pos x="144" y="85"/>
                </a:cxn>
                <a:cxn ang="0">
                  <a:pos x="77" y="139"/>
                </a:cxn>
                <a:cxn ang="0">
                  <a:pos x="77" y="139"/>
                </a:cxn>
                <a:cxn ang="0">
                  <a:pos x="90" y="148"/>
                </a:cxn>
                <a:cxn ang="0">
                  <a:pos x="99" y="148"/>
                </a:cxn>
                <a:cxn ang="0">
                  <a:pos x="108" y="144"/>
                </a:cxn>
                <a:cxn ang="0">
                  <a:pos x="158" y="117"/>
                </a:cxn>
                <a:cxn ang="0">
                  <a:pos x="158" y="121"/>
                </a:cxn>
                <a:cxn ang="0">
                  <a:pos x="108" y="153"/>
                </a:cxn>
                <a:cxn ang="0">
                  <a:pos x="108" y="157"/>
                </a:cxn>
                <a:cxn ang="0">
                  <a:pos x="113" y="162"/>
                </a:cxn>
                <a:cxn ang="0">
                  <a:pos x="117" y="162"/>
                </a:cxn>
                <a:cxn ang="0">
                  <a:pos x="135" y="157"/>
                </a:cxn>
                <a:cxn ang="0">
                  <a:pos x="153" y="153"/>
                </a:cxn>
                <a:cxn ang="0">
                  <a:pos x="180" y="144"/>
                </a:cxn>
                <a:cxn ang="0">
                  <a:pos x="203" y="130"/>
                </a:cxn>
                <a:cxn ang="0">
                  <a:pos x="212" y="121"/>
                </a:cxn>
                <a:cxn ang="0">
                  <a:pos x="221" y="112"/>
                </a:cxn>
                <a:cxn ang="0">
                  <a:pos x="230" y="103"/>
                </a:cxn>
                <a:cxn ang="0">
                  <a:pos x="235" y="99"/>
                </a:cxn>
                <a:cxn ang="0">
                  <a:pos x="239" y="99"/>
                </a:cxn>
                <a:cxn ang="0">
                  <a:pos x="248" y="103"/>
                </a:cxn>
                <a:cxn ang="0">
                  <a:pos x="248" y="103"/>
                </a:cxn>
              </a:cxnLst>
              <a:rect l="0" t="0" r="r" b="b"/>
              <a:pathLst>
                <a:path w="258" h="163">
                  <a:moveTo>
                    <a:pt x="248" y="103"/>
                  </a:moveTo>
                  <a:lnTo>
                    <a:pt x="257" y="81"/>
                  </a:lnTo>
                  <a:lnTo>
                    <a:pt x="257" y="58"/>
                  </a:lnTo>
                  <a:lnTo>
                    <a:pt x="253" y="40"/>
                  </a:lnTo>
                  <a:lnTo>
                    <a:pt x="244" y="22"/>
                  </a:lnTo>
                  <a:lnTo>
                    <a:pt x="226" y="4"/>
                  </a:lnTo>
                  <a:lnTo>
                    <a:pt x="207" y="0"/>
                  </a:lnTo>
                  <a:lnTo>
                    <a:pt x="189" y="4"/>
                  </a:lnTo>
                  <a:lnTo>
                    <a:pt x="176" y="4"/>
                  </a:lnTo>
                  <a:lnTo>
                    <a:pt x="135" y="0"/>
                  </a:lnTo>
                  <a:lnTo>
                    <a:pt x="117" y="0"/>
                  </a:lnTo>
                  <a:lnTo>
                    <a:pt x="99" y="9"/>
                  </a:lnTo>
                  <a:lnTo>
                    <a:pt x="45" y="45"/>
                  </a:lnTo>
                  <a:lnTo>
                    <a:pt x="0" y="99"/>
                  </a:lnTo>
                  <a:lnTo>
                    <a:pt x="9" y="112"/>
                  </a:lnTo>
                  <a:lnTo>
                    <a:pt x="18" y="112"/>
                  </a:lnTo>
                  <a:lnTo>
                    <a:pt x="59" y="85"/>
                  </a:lnTo>
                  <a:lnTo>
                    <a:pt x="99" y="58"/>
                  </a:lnTo>
                  <a:lnTo>
                    <a:pt x="131" y="40"/>
                  </a:lnTo>
                  <a:lnTo>
                    <a:pt x="126" y="45"/>
                  </a:lnTo>
                  <a:lnTo>
                    <a:pt x="104" y="63"/>
                  </a:lnTo>
                  <a:lnTo>
                    <a:pt x="77" y="76"/>
                  </a:lnTo>
                  <a:lnTo>
                    <a:pt x="50" y="103"/>
                  </a:lnTo>
                  <a:lnTo>
                    <a:pt x="31" y="117"/>
                  </a:lnTo>
                  <a:lnTo>
                    <a:pt x="18" y="135"/>
                  </a:lnTo>
                  <a:lnTo>
                    <a:pt x="18" y="144"/>
                  </a:lnTo>
                  <a:lnTo>
                    <a:pt x="27" y="153"/>
                  </a:lnTo>
                  <a:lnTo>
                    <a:pt x="36" y="153"/>
                  </a:lnTo>
                  <a:lnTo>
                    <a:pt x="45" y="148"/>
                  </a:lnTo>
                  <a:lnTo>
                    <a:pt x="95" y="117"/>
                  </a:lnTo>
                  <a:lnTo>
                    <a:pt x="140" y="85"/>
                  </a:lnTo>
                  <a:lnTo>
                    <a:pt x="144" y="85"/>
                  </a:lnTo>
                  <a:lnTo>
                    <a:pt x="77" y="139"/>
                  </a:lnTo>
                  <a:lnTo>
                    <a:pt x="90" y="148"/>
                  </a:lnTo>
                  <a:lnTo>
                    <a:pt x="99" y="148"/>
                  </a:lnTo>
                  <a:lnTo>
                    <a:pt x="108" y="144"/>
                  </a:lnTo>
                  <a:lnTo>
                    <a:pt x="158" y="117"/>
                  </a:lnTo>
                  <a:lnTo>
                    <a:pt x="158" y="121"/>
                  </a:lnTo>
                  <a:lnTo>
                    <a:pt x="108" y="153"/>
                  </a:lnTo>
                  <a:lnTo>
                    <a:pt x="108" y="157"/>
                  </a:lnTo>
                  <a:lnTo>
                    <a:pt x="113" y="162"/>
                  </a:lnTo>
                  <a:lnTo>
                    <a:pt x="117" y="162"/>
                  </a:lnTo>
                  <a:lnTo>
                    <a:pt x="135" y="157"/>
                  </a:lnTo>
                  <a:lnTo>
                    <a:pt x="153" y="153"/>
                  </a:lnTo>
                  <a:lnTo>
                    <a:pt x="180" y="144"/>
                  </a:lnTo>
                  <a:lnTo>
                    <a:pt x="203" y="130"/>
                  </a:lnTo>
                  <a:lnTo>
                    <a:pt x="212" y="121"/>
                  </a:lnTo>
                  <a:lnTo>
                    <a:pt x="221" y="112"/>
                  </a:lnTo>
                  <a:lnTo>
                    <a:pt x="230" y="103"/>
                  </a:lnTo>
                  <a:lnTo>
                    <a:pt x="235" y="99"/>
                  </a:lnTo>
                  <a:lnTo>
                    <a:pt x="239" y="99"/>
                  </a:lnTo>
                  <a:lnTo>
                    <a:pt x="248" y="10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未知"/>
            <p:cNvSpPr>
              <a:spLocks/>
            </p:cNvSpPr>
            <p:nvPr/>
          </p:nvSpPr>
          <p:spPr bwMode="auto">
            <a:xfrm>
              <a:off x="894" y="417"/>
              <a:ext cx="116" cy="252"/>
            </a:xfrm>
            <a:custGeom>
              <a:avLst/>
              <a:gdLst/>
              <a:ahLst/>
              <a:cxnLst>
                <a:cxn ang="0">
                  <a:pos x="4" y="193"/>
                </a:cxn>
                <a:cxn ang="0">
                  <a:pos x="40" y="184"/>
                </a:cxn>
                <a:cxn ang="0">
                  <a:pos x="63" y="180"/>
                </a:cxn>
                <a:cxn ang="0">
                  <a:pos x="103" y="157"/>
                </a:cxn>
                <a:cxn ang="0">
                  <a:pos x="139" y="153"/>
                </a:cxn>
                <a:cxn ang="0">
                  <a:pos x="189" y="148"/>
                </a:cxn>
                <a:cxn ang="0">
                  <a:pos x="203" y="117"/>
                </a:cxn>
                <a:cxn ang="0">
                  <a:pos x="180" y="108"/>
                </a:cxn>
                <a:cxn ang="0">
                  <a:pos x="180" y="76"/>
                </a:cxn>
                <a:cxn ang="0">
                  <a:pos x="185" y="49"/>
                </a:cxn>
                <a:cxn ang="0">
                  <a:pos x="176" y="13"/>
                </a:cxn>
                <a:cxn ang="0">
                  <a:pos x="135" y="4"/>
                </a:cxn>
                <a:cxn ang="0">
                  <a:pos x="157" y="13"/>
                </a:cxn>
                <a:cxn ang="0">
                  <a:pos x="162" y="31"/>
                </a:cxn>
                <a:cxn ang="0">
                  <a:pos x="94" y="27"/>
                </a:cxn>
                <a:cxn ang="0">
                  <a:pos x="162" y="36"/>
                </a:cxn>
                <a:cxn ang="0">
                  <a:pos x="176" y="54"/>
                </a:cxn>
                <a:cxn ang="0">
                  <a:pos x="171" y="67"/>
                </a:cxn>
                <a:cxn ang="0">
                  <a:pos x="126" y="67"/>
                </a:cxn>
                <a:cxn ang="0">
                  <a:pos x="153" y="72"/>
                </a:cxn>
                <a:cxn ang="0">
                  <a:pos x="171" y="81"/>
                </a:cxn>
                <a:cxn ang="0">
                  <a:pos x="176" y="99"/>
                </a:cxn>
                <a:cxn ang="0">
                  <a:pos x="112" y="103"/>
                </a:cxn>
                <a:cxn ang="0">
                  <a:pos x="189" y="135"/>
                </a:cxn>
                <a:cxn ang="0">
                  <a:pos x="185" y="135"/>
                </a:cxn>
                <a:cxn ang="0">
                  <a:pos x="112" y="139"/>
                </a:cxn>
                <a:cxn ang="0">
                  <a:pos x="103" y="144"/>
                </a:cxn>
                <a:cxn ang="0">
                  <a:pos x="94" y="148"/>
                </a:cxn>
                <a:cxn ang="0">
                  <a:pos x="85" y="153"/>
                </a:cxn>
                <a:cxn ang="0">
                  <a:pos x="67" y="162"/>
                </a:cxn>
                <a:cxn ang="0">
                  <a:pos x="63" y="166"/>
                </a:cxn>
                <a:cxn ang="0">
                  <a:pos x="13" y="180"/>
                </a:cxn>
                <a:cxn ang="0">
                  <a:pos x="0" y="184"/>
                </a:cxn>
              </a:cxnLst>
              <a:rect l="0" t="0" r="r" b="b"/>
              <a:pathLst>
                <a:path w="204" h="194">
                  <a:moveTo>
                    <a:pt x="0" y="184"/>
                  </a:moveTo>
                  <a:lnTo>
                    <a:pt x="4" y="193"/>
                  </a:lnTo>
                  <a:lnTo>
                    <a:pt x="22" y="189"/>
                  </a:lnTo>
                  <a:lnTo>
                    <a:pt x="40" y="184"/>
                  </a:lnTo>
                  <a:lnTo>
                    <a:pt x="54" y="184"/>
                  </a:lnTo>
                  <a:lnTo>
                    <a:pt x="63" y="180"/>
                  </a:lnTo>
                  <a:lnTo>
                    <a:pt x="76" y="175"/>
                  </a:lnTo>
                  <a:lnTo>
                    <a:pt x="103" y="157"/>
                  </a:lnTo>
                  <a:lnTo>
                    <a:pt x="121" y="153"/>
                  </a:lnTo>
                  <a:lnTo>
                    <a:pt x="139" y="153"/>
                  </a:lnTo>
                  <a:lnTo>
                    <a:pt x="167" y="153"/>
                  </a:lnTo>
                  <a:lnTo>
                    <a:pt x="189" y="148"/>
                  </a:lnTo>
                  <a:lnTo>
                    <a:pt x="198" y="135"/>
                  </a:lnTo>
                  <a:lnTo>
                    <a:pt x="203" y="117"/>
                  </a:lnTo>
                  <a:lnTo>
                    <a:pt x="189" y="112"/>
                  </a:lnTo>
                  <a:lnTo>
                    <a:pt x="180" y="108"/>
                  </a:lnTo>
                  <a:lnTo>
                    <a:pt x="185" y="94"/>
                  </a:lnTo>
                  <a:lnTo>
                    <a:pt x="180" y="76"/>
                  </a:lnTo>
                  <a:lnTo>
                    <a:pt x="185" y="63"/>
                  </a:lnTo>
                  <a:lnTo>
                    <a:pt x="185" y="49"/>
                  </a:lnTo>
                  <a:lnTo>
                    <a:pt x="176" y="31"/>
                  </a:lnTo>
                  <a:lnTo>
                    <a:pt x="176" y="13"/>
                  </a:lnTo>
                  <a:lnTo>
                    <a:pt x="153" y="0"/>
                  </a:lnTo>
                  <a:lnTo>
                    <a:pt x="135" y="4"/>
                  </a:lnTo>
                  <a:lnTo>
                    <a:pt x="153" y="13"/>
                  </a:lnTo>
                  <a:lnTo>
                    <a:pt x="157" y="13"/>
                  </a:lnTo>
                  <a:lnTo>
                    <a:pt x="162" y="18"/>
                  </a:lnTo>
                  <a:lnTo>
                    <a:pt x="162" y="31"/>
                  </a:lnTo>
                  <a:lnTo>
                    <a:pt x="94" y="27"/>
                  </a:lnTo>
                  <a:lnTo>
                    <a:pt x="94" y="31"/>
                  </a:lnTo>
                  <a:lnTo>
                    <a:pt x="162" y="36"/>
                  </a:lnTo>
                  <a:lnTo>
                    <a:pt x="171" y="45"/>
                  </a:lnTo>
                  <a:lnTo>
                    <a:pt x="176" y="54"/>
                  </a:lnTo>
                  <a:lnTo>
                    <a:pt x="176" y="67"/>
                  </a:lnTo>
                  <a:lnTo>
                    <a:pt x="171" y="67"/>
                  </a:lnTo>
                  <a:lnTo>
                    <a:pt x="135" y="67"/>
                  </a:lnTo>
                  <a:lnTo>
                    <a:pt x="126" y="67"/>
                  </a:lnTo>
                  <a:lnTo>
                    <a:pt x="121" y="67"/>
                  </a:lnTo>
                  <a:lnTo>
                    <a:pt x="153" y="72"/>
                  </a:lnTo>
                  <a:lnTo>
                    <a:pt x="162" y="76"/>
                  </a:lnTo>
                  <a:lnTo>
                    <a:pt x="171" y="81"/>
                  </a:lnTo>
                  <a:lnTo>
                    <a:pt x="176" y="90"/>
                  </a:lnTo>
                  <a:lnTo>
                    <a:pt x="176" y="99"/>
                  </a:lnTo>
                  <a:lnTo>
                    <a:pt x="171" y="108"/>
                  </a:lnTo>
                  <a:lnTo>
                    <a:pt x="112" y="103"/>
                  </a:lnTo>
                  <a:lnTo>
                    <a:pt x="194" y="126"/>
                  </a:lnTo>
                  <a:lnTo>
                    <a:pt x="189" y="135"/>
                  </a:lnTo>
                  <a:lnTo>
                    <a:pt x="185" y="135"/>
                  </a:lnTo>
                  <a:lnTo>
                    <a:pt x="148" y="139"/>
                  </a:lnTo>
                  <a:lnTo>
                    <a:pt x="112" y="139"/>
                  </a:lnTo>
                  <a:lnTo>
                    <a:pt x="103" y="144"/>
                  </a:lnTo>
                  <a:lnTo>
                    <a:pt x="94" y="148"/>
                  </a:lnTo>
                  <a:lnTo>
                    <a:pt x="85" y="153"/>
                  </a:lnTo>
                  <a:lnTo>
                    <a:pt x="76" y="157"/>
                  </a:lnTo>
                  <a:lnTo>
                    <a:pt x="67" y="162"/>
                  </a:lnTo>
                  <a:lnTo>
                    <a:pt x="63" y="162"/>
                  </a:lnTo>
                  <a:lnTo>
                    <a:pt x="63" y="166"/>
                  </a:lnTo>
                  <a:lnTo>
                    <a:pt x="36" y="171"/>
                  </a:lnTo>
                  <a:lnTo>
                    <a:pt x="13" y="18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826" y="372"/>
              <a:ext cx="116" cy="252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75"/>
                </a:cxn>
                <a:cxn ang="0">
                  <a:pos x="13" y="171"/>
                </a:cxn>
                <a:cxn ang="0">
                  <a:pos x="59" y="126"/>
                </a:cxn>
                <a:cxn ang="0">
                  <a:pos x="95" y="72"/>
                </a:cxn>
                <a:cxn ang="0">
                  <a:pos x="117" y="54"/>
                </a:cxn>
                <a:cxn ang="0">
                  <a:pos x="144" y="40"/>
                </a:cxn>
                <a:cxn ang="0">
                  <a:pos x="153" y="40"/>
                </a:cxn>
                <a:cxn ang="0">
                  <a:pos x="158" y="36"/>
                </a:cxn>
                <a:cxn ang="0">
                  <a:pos x="153" y="31"/>
                </a:cxn>
                <a:cxn ang="0">
                  <a:pos x="126" y="40"/>
                </a:cxn>
                <a:cxn ang="0">
                  <a:pos x="140" y="13"/>
                </a:cxn>
                <a:cxn ang="0">
                  <a:pos x="135" y="0"/>
                </a:cxn>
                <a:cxn ang="0">
                  <a:pos x="117" y="36"/>
                </a:cxn>
                <a:cxn ang="0">
                  <a:pos x="95" y="49"/>
                </a:cxn>
                <a:cxn ang="0">
                  <a:pos x="81" y="67"/>
                </a:cxn>
                <a:cxn ang="0">
                  <a:pos x="45" y="117"/>
                </a:cxn>
                <a:cxn ang="0">
                  <a:pos x="4" y="157"/>
                </a:cxn>
                <a:cxn ang="0">
                  <a:pos x="0" y="171"/>
                </a:cxn>
                <a:cxn ang="0">
                  <a:pos x="0" y="171"/>
                </a:cxn>
              </a:cxnLst>
              <a:rect l="0" t="0" r="r" b="b"/>
              <a:pathLst>
                <a:path w="159" h="176">
                  <a:moveTo>
                    <a:pt x="0" y="171"/>
                  </a:moveTo>
                  <a:lnTo>
                    <a:pt x="9" y="175"/>
                  </a:lnTo>
                  <a:lnTo>
                    <a:pt x="13" y="171"/>
                  </a:lnTo>
                  <a:lnTo>
                    <a:pt x="59" y="126"/>
                  </a:lnTo>
                  <a:lnTo>
                    <a:pt x="95" y="72"/>
                  </a:lnTo>
                  <a:lnTo>
                    <a:pt x="117" y="54"/>
                  </a:lnTo>
                  <a:lnTo>
                    <a:pt x="144" y="40"/>
                  </a:lnTo>
                  <a:lnTo>
                    <a:pt x="153" y="40"/>
                  </a:lnTo>
                  <a:lnTo>
                    <a:pt x="158" y="36"/>
                  </a:lnTo>
                  <a:lnTo>
                    <a:pt x="153" y="31"/>
                  </a:lnTo>
                  <a:lnTo>
                    <a:pt x="126" y="40"/>
                  </a:lnTo>
                  <a:lnTo>
                    <a:pt x="140" y="13"/>
                  </a:lnTo>
                  <a:lnTo>
                    <a:pt x="135" y="0"/>
                  </a:lnTo>
                  <a:lnTo>
                    <a:pt x="117" y="36"/>
                  </a:lnTo>
                  <a:lnTo>
                    <a:pt x="95" y="49"/>
                  </a:lnTo>
                  <a:lnTo>
                    <a:pt x="81" y="67"/>
                  </a:lnTo>
                  <a:lnTo>
                    <a:pt x="45" y="117"/>
                  </a:lnTo>
                  <a:lnTo>
                    <a:pt x="4" y="157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826" y="372"/>
              <a:ext cx="116" cy="252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75"/>
                </a:cxn>
                <a:cxn ang="0">
                  <a:pos x="13" y="171"/>
                </a:cxn>
                <a:cxn ang="0">
                  <a:pos x="59" y="126"/>
                </a:cxn>
                <a:cxn ang="0">
                  <a:pos x="95" y="72"/>
                </a:cxn>
                <a:cxn ang="0">
                  <a:pos x="117" y="54"/>
                </a:cxn>
                <a:cxn ang="0">
                  <a:pos x="144" y="40"/>
                </a:cxn>
                <a:cxn ang="0">
                  <a:pos x="153" y="40"/>
                </a:cxn>
                <a:cxn ang="0">
                  <a:pos x="158" y="36"/>
                </a:cxn>
                <a:cxn ang="0">
                  <a:pos x="153" y="31"/>
                </a:cxn>
                <a:cxn ang="0">
                  <a:pos x="126" y="40"/>
                </a:cxn>
                <a:cxn ang="0">
                  <a:pos x="140" y="13"/>
                </a:cxn>
                <a:cxn ang="0">
                  <a:pos x="135" y="0"/>
                </a:cxn>
                <a:cxn ang="0">
                  <a:pos x="117" y="36"/>
                </a:cxn>
                <a:cxn ang="0">
                  <a:pos x="95" y="49"/>
                </a:cxn>
                <a:cxn ang="0">
                  <a:pos x="81" y="67"/>
                </a:cxn>
                <a:cxn ang="0">
                  <a:pos x="45" y="117"/>
                </a:cxn>
                <a:cxn ang="0">
                  <a:pos x="4" y="157"/>
                </a:cxn>
                <a:cxn ang="0">
                  <a:pos x="0" y="171"/>
                </a:cxn>
              </a:cxnLst>
              <a:rect l="0" t="0" r="r" b="b"/>
              <a:pathLst>
                <a:path w="159" h="176">
                  <a:moveTo>
                    <a:pt x="0" y="171"/>
                  </a:moveTo>
                  <a:lnTo>
                    <a:pt x="9" y="175"/>
                  </a:lnTo>
                  <a:lnTo>
                    <a:pt x="13" y="171"/>
                  </a:lnTo>
                  <a:lnTo>
                    <a:pt x="59" y="126"/>
                  </a:lnTo>
                  <a:lnTo>
                    <a:pt x="95" y="72"/>
                  </a:lnTo>
                  <a:lnTo>
                    <a:pt x="117" y="54"/>
                  </a:lnTo>
                  <a:lnTo>
                    <a:pt x="144" y="40"/>
                  </a:lnTo>
                  <a:lnTo>
                    <a:pt x="153" y="40"/>
                  </a:lnTo>
                  <a:lnTo>
                    <a:pt x="158" y="36"/>
                  </a:lnTo>
                  <a:lnTo>
                    <a:pt x="153" y="31"/>
                  </a:lnTo>
                  <a:lnTo>
                    <a:pt x="126" y="40"/>
                  </a:lnTo>
                  <a:lnTo>
                    <a:pt x="140" y="13"/>
                  </a:lnTo>
                  <a:lnTo>
                    <a:pt x="135" y="0"/>
                  </a:lnTo>
                  <a:lnTo>
                    <a:pt x="117" y="36"/>
                  </a:lnTo>
                  <a:lnTo>
                    <a:pt x="95" y="49"/>
                  </a:lnTo>
                  <a:lnTo>
                    <a:pt x="81" y="67"/>
                  </a:lnTo>
                  <a:lnTo>
                    <a:pt x="45" y="117"/>
                  </a:lnTo>
                  <a:lnTo>
                    <a:pt x="4" y="157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1214" y="763"/>
              <a:ext cx="116" cy="252"/>
            </a:xfrm>
            <a:custGeom>
              <a:avLst/>
              <a:gdLst/>
              <a:ahLst/>
              <a:cxnLst>
                <a:cxn ang="0">
                  <a:pos x="50" y="122"/>
                </a:cxn>
                <a:cxn ang="0">
                  <a:pos x="95" y="117"/>
                </a:cxn>
                <a:cxn ang="0">
                  <a:pos x="113" y="90"/>
                </a:cxn>
                <a:cxn ang="0">
                  <a:pos x="113" y="77"/>
                </a:cxn>
                <a:cxn ang="0">
                  <a:pos x="104" y="23"/>
                </a:cxn>
                <a:cxn ang="0">
                  <a:pos x="90" y="18"/>
                </a:cxn>
                <a:cxn ang="0">
                  <a:pos x="50" y="0"/>
                </a:cxn>
                <a:cxn ang="0">
                  <a:pos x="9" y="5"/>
                </a:cxn>
                <a:cxn ang="0">
                  <a:pos x="0" y="14"/>
                </a:cxn>
                <a:cxn ang="0">
                  <a:pos x="0" y="5"/>
                </a:cxn>
                <a:cxn ang="0">
                  <a:pos x="27" y="9"/>
                </a:cxn>
                <a:cxn ang="0">
                  <a:pos x="63" y="45"/>
                </a:cxn>
                <a:cxn ang="0">
                  <a:pos x="68" y="90"/>
                </a:cxn>
                <a:cxn ang="0">
                  <a:pos x="63" y="104"/>
                </a:cxn>
                <a:cxn ang="0">
                  <a:pos x="50" y="113"/>
                </a:cxn>
                <a:cxn ang="0">
                  <a:pos x="45" y="117"/>
                </a:cxn>
                <a:cxn ang="0">
                  <a:pos x="50" y="122"/>
                </a:cxn>
                <a:cxn ang="0">
                  <a:pos x="50" y="122"/>
                </a:cxn>
              </a:cxnLst>
              <a:rect l="0" t="0" r="r" b="b"/>
              <a:pathLst>
                <a:path w="114" h="123">
                  <a:moveTo>
                    <a:pt x="50" y="122"/>
                  </a:moveTo>
                  <a:lnTo>
                    <a:pt x="95" y="117"/>
                  </a:lnTo>
                  <a:lnTo>
                    <a:pt x="113" y="90"/>
                  </a:lnTo>
                  <a:lnTo>
                    <a:pt x="113" y="77"/>
                  </a:lnTo>
                  <a:lnTo>
                    <a:pt x="104" y="23"/>
                  </a:lnTo>
                  <a:lnTo>
                    <a:pt x="90" y="18"/>
                  </a:lnTo>
                  <a:lnTo>
                    <a:pt x="50" y="0"/>
                  </a:lnTo>
                  <a:lnTo>
                    <a:pt x="9" y="5"/>
                  </a:lnTo>
                  <a:lnTo>
                    <a:pt x="0" y="14"/>
                  </a:lnTo>
                  <a:lnTo>
                    <a:pt x="0" y="5"/>
                  </a:lnTo>
                  <a:lnTo>
                    <a:pt x="27" y="9"/>
                  </a:lnTo>
                  <a:lnTo>
                    <a:pt x="63" y="45"/>
                  </a:lnTo>
                  <a:lnTo>
                    <a:pt x="68" y="90"/>
                  </a:lnTo>
                  <a:lnTo>
                    <a:pt x="63" y="104"/>
                  </a:lnTo>
                  <a:lnTo>
                    <a:pt x="50" y="113"/>
                  </a:lnTo>
                  <a:lnTo>
                    <a:pt x="45" y="117"/>
                  </a:lnTo>
                  <a:lnTo>
                    <a:pt x="50" y="122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1214" y="766"/>
              <a:ext cx="116" cy="252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45" y="117"/>
                </a:cxn>
                <a:cxn ang="0">
                  <a:pos x="68" y="94"/>
                </a:cxn>
                <a:cxn ang="0">
                  <a:pos x="72" y="72"/>
                </a:cxn>
                <a:cxn ang="0">
                  <a:pos x="63" y="36"/>
                </a:cxn>
                <a:cxn ang="0">
                  <a:pos x="27" y="4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3" y="18"/>
                </a:cxn>
                <a:cxn ang="0">
                  <a:pos x="41" y="36"/>
                </a:cxn>
                <a:cxn ang="0">
                  <a:pos x="50" y="58"/>
                </a:cxn>
                <a:cxn ang="0">
                  <a:pos x="54" y="85"/>
                </a:cxn>
                <a:cxn ang="0">
                  <a:pos x="50" y="99"/>
                </a:cxn>
                <a:cxn ang="0">
                  <a:pos x="32" y="108"/>
                </a:cxn>
                <a:cxn ang="0">
                  <a:pos x="32" y="108"/>
                </a:cxn>
              </a:cxnLst>
              <a:rect l="0" t="0" r="r" b="b"/>
              <a:pathLst>
                <a:path w="73" h="118">
                  <a:moveTo>
                    <a:pt x="32" y="108"/>
                  </a:moveTo>
                  <a:lnTo>
                    <a:pt x="45" y="117"/>
                  </a:lnTo>
                  <a:lnTo>
                    <a:pt x="68" y="94"/>
                  </a:lnTo>
                  <a:lnTo>
                    <a:pt x="72" y="72"/>
                  </a:lnTo>
                  <a:lnTo>
                    <a:pt x="63" y="36"/>
                  </a:lnTo>
                  <a:lnTo>
                    <a:pt x="27" y="4"/>
                  </a:lnTo>
                  <a:lnTo>
                    <a:pt x="0" y="0"/>
                  </a:lnTo>
                  <a:lnTo>
                    <a:pt x="0" y="9"/>
                  </a:lnTo>
                  <a:lnTo>
                    <a:pt x="23" y="18"/>
                  </a:lnTo>
                  <a:lnTo>
                    <a:pt x="41" y="36"/>
                  </a:lnTo>
                  <a:lnTo>
                    <a:pt x="50" y="58"/>
                  </a:lnTo>
                  <a:lnTo>
                    <a:pt x="54" y="85"/>
                  </a:lnTo>
                  <a:lnTo>
                    <a:pt x="50" y="9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808" y="509"/>
              <a:ext cx="116" cy="252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49" y="58"/>
                </a:cxn>
                <a:cxn ang="0">
                  <a:pos x="40" y="49"/>
                </a:cxn>
                <a:cxn ang="0">
                  <a:pos x="31" y="45"/>
                </a:cxn>
                <a:cxn ang="0">
                  <a:pos x="36" y="40"/>
                </a:cxn>
                <a:cxn ang="0">
                  <a:pos x="36" y="31"/>
                </a:cxn>
                <a:cxn ang="0">
                  <a:pos x="31" y="13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4" y="4"/>
                </a:cxn>
                <a:cxn ang="0">
                  <a:pos x="9" y="4"/>
                </a:cxn>
                <a:cxn ang="0">
                  <a:pos x="13" y="4"/>
                </a:cxn>
                <a:cxn ang="0">
                  <a:pos x="22" y="18"/>
                </a:cxn>
                <a:cxn ang="0">
                  <a:pos x="27" y="40"/>
                </a:cxn>
                <a:cxn ang="0">
                  <a:pos x="22" y="49"/>
                </a:cxn>
                <a:cxn ang="0">
                  <a:pos x="18" y="49"/>
                </a:cxn>
                <a:cxn ang="0">
                  <a:pos x="13" y="49"/>
                </a:cxn>
                <a:cxn ang="0">
                  <a:pos x="4" y="31"/>
                </a:cxn>
                <a:cxn ang="0">
                  <a:pos x="4" y="13"/>
                </a:cxn>
                <a:cxn ang="0">
                  <a:pos x="4" y="9"/>
                </a:cxn>
                <a:cxn ang="0">
                  <a:pos x="9" y="4"/>
                </a:cxn>
                <a:cxn ang="0">
                  <a:pos x="4" y="4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0" y="31"/>
                </a:cxn>
                <a:cxn ang="0">
                  <a:pos x="4" y="45"/>
                </a:cxn>
                <a:cxn ang="0">
                  <a:pos x="9" y="54"/>
                </a:cxn>
                <a:cxn ang="0">
                  <a:pos x="18" y="67"/>
                </a:cxn>
                <a:cxn ang="0">
                  <a:pos x="27" y="76"/>
                </a:cxn>
                <a:cxn ang="0">
                  <a:pos x="45" y="85"/>
                </a:cxn>
                <a:cxn ang="0">
                  <a:pos x="63" y="90"/>
                </a:cxn>
                <a:cxn ang="0">
                  <a:pos x="77" y="85"/>
                </a:cxn>
                <a:cxn ang="0">
                  <a:pos x="77" y="85"/>
                </a:cxn>
                <a:cxn ang="0">
                  <a:pos x="81" y="81"/>
                </a:cxn>
                <a:cxn ang="0">
                  <a:pos x="86" y="76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86" y="40"/>
                </a:cxn>
                <a:cxn ang="0">
                  <a:pos x="86" y="40"/>
                </a:cxn>
              </a:cxnLst>
              <a:rect l="0" t="0" r="r" b="b"/>
              <a:pathLst>
                <a:path w="96" h="91">
                  <a:moveTo>
                    <a:pt x="86" y="40"/>
                  </a:moveTo>
                  <a:lnTo>
                    <a:pt x="49" y="58"/>
                  </a:lnTo>
                  <a:lnTo>
                    <a:pt x="40" y="49"/>
                  </a:lnTo>
                  <a:lnTo>
                    <a:pt x="31" y="45"/>
                  </a:lnTo>
                  <a:lnTo>
                    <a:pt x="36" y="40"/>
                  </a:lnTo>
                  <a:lnTo>
                    <a:pt x="36" y="31"/>
                  </a:lnTo>
                  <a:lnTo>
                    <a:pt x="31" y="13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4" y="4"/>
                  </a:lnTo>
                  <a:lnTo>
                    <a:pt x="9" y="4"/>
                  </a:lnTo>
                  <a:lnTo>
                    <a:pt x="13" y="4"/>
                  </a:lnTo>
                  <a:lnTo>
                    <a:pt x="22" y="18"/>
                  </a:lnTo>
                  <a:lnTo>
                    <a:pt x="27" y="40"/>
                  </a:lnTo>
                  <a:lnTo>
                    <a:pt x="22" y="49"/>
                  </a:lnTo>
                  <a:lnTo>
                    <a:pt x="18" y="49"/>
                  </a:lnTo>
                  <a:lnTo>
                    <a:pt x="13" y="49"/>
                  </a:lnTo>
                  <a:lnTo>
                    <a:pt x="4" y="31"/>
                  </a:lnTo>
                  <a:lnTo>
                    <a:pt x="4" y="13"/>
                  </a:lnTo>
                  <a:lnTo>
                    <a:pt x="4" y="9"/>
                  </a:lnTo>
                  <a:lnTo>
                    <a:pt x="9" y="4"/>
                  </a:lnTo>
                  <a:lnTo>
                    <a:pt x="4" y="4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0" y="31"/>
                  </a:lnTo>
                  <a:lnTo>
                    <a:pt x="4" y="45"/>
                  </a:lnTo>
                  <a:lnTo>
                    <a:pt x="9" y="54"/>
                  </a:lnTo>
                  <a:lnTo>
                    <a:pt x="18" y="67"/>
                  </a:lnTo>
                  <a:lnTo>
                    <a:pt x="27" y="76"/>
                  </a:lnTo>
                  <a:lnTo>
                    <a:pt x="45" y="85"/>
                  </a:lnTo>
                  <a:lnTo>
                    <a:pt x="63" y="90"/>
                  </a:lnTo>
                  <a:lnTo>
                    <a:pt x="77" y="85"/>
                  </a:lnTo>
                  <a:lnTo>
                    <a:pt x="81" y="81"/>
                  </a:lnTo>
                  <a:lnTo>
                    <a:pt x="86" y="76"/>
                  </a:lnTo>
                  <a:lnTo>
                    <a:pt x="95" y="58"/>
                  </a:lnTo>
                  <a:lnTo>
                    <a:pt x="86" y="4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812" y="491"/>
              <a:ext cx="116" cy="25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0"/>
                </a:cxn>
                <a:cxn ang="0">
                  <a:pos x="18" y="14"/>
                </a:cxn>
                <a:cxn ang="0">
                  <a:pos x="23" y="36"/>
                </a:cxn>
                <a:cxn ang="0">
                  <a:pos x="18" y="45"/>
                </a:cxn>
                <a:cxn ang="0">
                  <a:pos x="14" y="45"/>
                </a:cxn>
                <a:cxn ang="0">
                  <a:pos x="9" y="45"/>
                </a:cxn>
                <a:cxn ang="0">
                  <a:pos x="0" y="27"/>
                </a:cxn>
                <a:cxn ang="0">
                  <a:pos x="0" y="9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46">
                  <a:moveTo>
                    <a:pt x="5" y="0"/>
                  </a:moveTo>
                  <a:lnTo>
                    <a:pt x="9" y="0"/>
                  </a:lnTo>
                  <a:lnTo>
                    <a:pt x="18" y="14"/>
                  </a:lnTo>
                  <a:lnTo>
                    <a:pt x="23" y="36"/>
                  </a:lnTo>
                  <a:lnTo>
                    <a:pt x="18" y="45"/>
                  </a:lnTo>
                  <a:lnTo>
                    <a:pt x="14" y="45"/>
                  </a:lnTo>
                  <a:lnTo>
                    <a:pt x="9" y="45"/>
                  </a:lnTo>
                  <a:lnTo>
                    <a:pt x="0" y="27"/>
                  </a:lnTo>
                  <a:lnTo>
                    <a:pt x="0" y="9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1146" y="727"/>
              <a:ext cx="116" cy="252"/>
            </a:xfrm>
            <a:custGeom>
              <a:avLst/>
              <a:gdLst/>
              <a:ahLst/>
              <a:cxnLst>
                <a:cxn ang="0">
                  <a:pos x="27" y="14"/>
                </a:cxn>
                <a:cxn ang="0">
                  <a:pos x="0" y="0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27" y="14"/>
                </a:cxn>
              </a:cxnLst>
              <a:rect l="0" t="0" r="r" b="b"/>
              <a:pathLst>
                <a:path w="28" h="15">
                  <a:moveTo>
                    <a:pt x="27" y="14"/>
                  </a:move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1146" y="727"/>
              <a:ext cx="116" cy="252"/>
            </a:xfrm>
            <a:custGeom>
              <a:avLst/>
              <a:gdLst/>
              <a:ahLst/>
              <a:cxnLst>
                <a:cxn ang="0">
                  <a:pos x="27" y="14"/>
                </a:cxn>
                <a:cxn ang="0">
                  <a:pos x="0" y="0"/>
                </a:cxn>
                <a:cxn ang="0">
                  <a:pos x="27" y="14"/>
                </a:cxn>
              </a:cxnLst>
              <a:rect l="0" t="0" r="r" b="b"/>
              <a:pathLst>
                <a:path w="28" h="15">
                  <a:moveTo>
                    <a:pt x="27" y="14"/>
                  </a:move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1173" y="754"/>
              <a:ext cx="116" cy="252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0" y="0"/>
                </a:cxn>
                <a:cxn ang="0">
                  <a:pos x="18" y="22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9" h="23">
                  <a:moveTo>
                    <a:pt x="18" y="18"/>
                  </a:moveTo>
                  <a:lnTo>
                    <a:pt x="0" y="0"/>
                  </a:lnTo>
                  <a:lnTo>
                    <a:pt x="18" y="2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1173" y="754"/>
              <a:ext cx="116" cy="252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0" y="0"/>
                </a:cxn>
                <a:cxn ang="0">
                  <a:pos x="18" y="22"/>
                </a:cxn>
                <a:cxn ang="0">
                  <a:pos x="18" y="18"/>
                </a:cxn>
              </a:cxnLst>
              <a:rect l="0" t="0" r="r" b="b"/>
              <a:pathLst>
                <a:path w="19" h="23">
                  <a:moveTo>
                    <a:pt x="18" y="18"/>
                  </a:moveTo>
                  <a:lnTo>
                    <a:pt x="0" y="0"/>
                  </a:lnTo>
                  <a:lnTo>
                    <a:pt x="18" y="2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1187" y="790"/>
              <a:ext cx="116" cy="252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0" y="0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10" h="15">
                  <a:moveTo>
                    <a:pt x="9" y="9"/>
                  </a:moveTo>
                  <a:lnTo>
                    <a:pt x="0" y="0"/>
                  </a:lnTo>
                  <a:lnTo>
                    <a:pt x="9" y="1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1187" y="790"/>
              <a:ext cx="116" cy="252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0" y="0"/>
                </a:cxn>
                <a:cxn ang="0">
                  <a:pos x="9" y="14"/>
                </a:cxn>
                <a:cxn ang="0">
                  <a:pos x="9" y="9"/>
                </a:cxn>
              </a:cxnLst>
              <a:rect l="0" t="0" r="r" b="b"/>
              <a:pathLst>
                <a:path w="10" h="15">
                  <a:moveTo>
                    <a:pt x="9" y="9"/>
                  </a:moveTo>
                  <a:lnTo>
                    <a:pt x="0" y="0"/>
                  </a:lnTo>
                  <a:lnTo>
                    <a:pt x="9" y="1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1205" y="828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未知"/>
            <p:cNvSpPr>
              <a:spLocks/>
            </p:cNvSpPr>
            <p:nvPr/>
          </p:nvSpPr>
          <p:spPr bwMode="auto">
            <a:xfrm>
              <a:off x="763" y="696"/>
              <a:ext cx="116" cy="252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3"/>
                </a:cxn>
                <a:cxn ang="0">
                  <a:pos x="13" y="13"/>
                </a:cxn>
              </a:cxnLst>
              <a:rect l="0" t="0" r="r" b="b"/>
              <a:pathLst>
                <a:path w="14" h="14">
                  <a:moveTo>
                    <a:pt x="13" y="13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未知"/>
            <p:cNvSpPr>
              <a:spLocks/>
            </p:cNvSpPr>
            <p:nvPr/>
          </p:nvSpPr>
          <p:spPr bwMode="auto">
            <a:xfrm>
              <a:off x="763" y="696"/>
              <a:ext cx="116" cy="252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3"/>
                </a:cxn>
              </a:cxnLst>
              <a:rect l="0" t="0" r="r" b="b"/>
              <a:pathLst>
                <a:path w="14" h="14">
                  <a:moveTo>
                    <a:pt x="13" y="13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未知"/>
            <p:cNvSpPr>
              <a:spLocks/>
            </p:cNvSpPr>
            <p:nvPr/>
          </p:nvSpPr>
          <p:spPr bwMode="auto">
            <a:xfrm>
              <a:off x="731" y="662"/>
              <a:ext cx="116" cy="25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7" y="9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9" y="5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8" h="10">
                  <a:moveTo>
                    <a:pt x="0" y="9"/>
                  </a:moveTo>
                  <a:lnTo>
                    <a:pt x="27" y="9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9" y="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未知"/>
            <p:cNvSpPr>
              <a:spLocks/>
            </p:cNvSpPr>
            <p:nvPr/>
          </p:nvSpPr>
          <p:spPr bwMode="auto">
            <a:xfrm>
              <a:off x="939" y="111"/>
              <a:ext cx="116" cy="252"/>
            </a:xfrm>
            <a:custGeom>
              <a:avLst/>
              <a:gdLst/>
              <a:ahLst/>
              <a:cxnLst>
                <a:cxn ang="0">
                  <a:pos x="4" y="198"/>
                </a:cxn>
                <a:cxn ang="0">
                  <a:pos x="18" y="171"/>
                </a:cxn>
                <a:cxn ang="0">
                  <a:pos x="22" y="157"/>
                </a:cxn>
                <a:cxn ang="0">
                  <a:pos x="49" y="67"/>
                </a:cxn>
                <a:cxn ang="0">
                  <a:pos x="76" y="31"/>
                </a:cxn>
                <a:cxn ang="0">
                  <a:pos x="108" y="13"/>
                </a:cxn>
                <a:cxn ang="0">
                  <a:pos x="248" y="18"/>
                </a:cxn>
                <a:cxn ang="0">
                  <a:pos x="329" y="126"/>
                </a:cxn>
                <a:cxn ang="0">
                  <a:pos x="302" y="243"/>
                </a:cxn>
                <a:cxn ang="0">
                  <a:pos x="275" y="265"/>
                </a:cxn>
                <a:cxn ang="0">
                  <a:pos x="252" y="274"/>
                </a:cxn>
                <a:cxn ang="0">
                  <a:pos x="248" y="225"/>
                </a:cxn>
                <a:cxn ang="0">
                  <a:pos x="261" y="189"/>
                </a:cxn>
                <a:cxn ang="0">
                  <a:pos x="261" y="180"/>
                </a:cxn>
                <a:cxn ang="0">
                  <a:pos x="248" y="180"/>
                </a:cxn>
                <a:cxn ang="0">
                  <a:pos x="239" y="175"/>
                </a:cxn>
                <a:cxn ang="0">
                  <a:pos x="198" y="166"/>
                </a:cxn>
                <a:cxn ang="0">
                  <a:pos x="189" y="162"/>
                </a:cxn>
                <a:cxn ang="0">
                  <a:pos x="117" y="139"/>
                </a:cxn>
                <a:cxn ang="0">
                  <a:pos x="94" y="117"/>
                </a:cxn>
                <a:cxn ang="0">
                  <a:pos x="49" y="117"/>
                </a:cxn>
                <a:cxn ang="0">
                  <a:pos x="40" y="135"/>
                </a:cxn>
                <a:cxn ang="0">
                  <a:pos x="36" y="139"/>
                </a:cxn>
                <a:cxn ang="0">
                  <a:pos x="22" y="184"/>
                </a:cxn>
                <a:cxn ang="0">
                  <a:pos x="13" y="198"/>
                </a:cxn>
                <a:cxn ang="0">
                  <a:pos x="18" y="355"/>
                </a:cxn>
                <a:cxn ang="0">
                  <a:pos x="31" y="387"/>
                </a:cxn>
                <a:cxn ang="0">
                  <a:pos x="36" y="409"/>
                </a:cxn>
                <a:cxn ang="0">
                  <a:pos x="90" y="418"/>
                </a:cxn>
                <a:cxn ang="0">
                  <a:pos x="112" y="409"/>
                </a:cxn>
                <a:cxn ang="0">
                  <a:pos x="126" y="396"/>
                </a:cxn>
                <a:cxn ang="0">
                  <a:pos x="153" y="387"/>
                </a:cxn>
                <a:cxn ang="0">
                  <a:pos x="207" y="342"/>
                </a:cxn>
                <a:cxn ang="0">
                  <a:pos x="243" y="310"/>
                </a:cxn>
                <a:cxn ang="0">
                  <a:pos x="252" y="310"/>
                </a:cxn>
                <a:cxn ang="0">
                  <a:pos x="266" y="288"/>
                </a:cxn>
                <a:cxn ang="0">
                  <a:pos x="279" y="265"/>
                </a:cxn>
                <a:cxn ang="0">
                  <a:pos x="279" y="297"/>
                </a:cxn>
                <a:cxn ang="0">
                  <a:pos x="248" y="324"/>
                </a:cxn>
                <a:cxn ang="0">
                  <a:pos x="221" y="342"/>
                </a:cxn>
                <a:cxn ang="0">
                  <a:pos x="149" y="400"/>
                </a:cxn>
                <a:cxn ang="0">
                  <a:pos x="117" y="423"/>
                </a:cxn>
                <a:cxn ang="0">
                  <a:pos x="67" y="427"/>
                </a:cxn>
                <a:cxn ang="0">
                  <a:pos x="40" y="418"/>
                </a:cxn>
                <a:cxn ang="0">
                  <a:pos x="31" y="409"/>
                </a:cxn>
                <a:cxn ang="0">
                  <a:pos x="9" y="351"/>
                </a:cxn>
                <a:cxn ang="0">
                  <a:pos x="0" y="261"/>
                </a:cxn>
                <a:cxn ang="0">
                  <a:pos x="4" y="207"/>
                </a:cxn>
              </a:cxnLst>
              <a:rect l="0" t="0" r="r" b="b"/>
              <a:pathLst>
                <a:path w="330" h="428">
                  <a:moveTo>
                    <a:pt x="4" y="207"/>
                  </a:moveTo>
                  <a:lnTo>
                    <a:pt x="4" y="198"/>
                  </a:lnTo>
                  <a:lnTo>
                    <a:pt x="4" y="189"/>
                  </a:lnTo>
                  <a:lnTo>
                    <a:pt x="18" y="171"/>
                  </a:lnTo>
                  <a:lnTo>
                    <a:pt x="22" y="166"/>
                  </a:lnTo>
                  <a:lnTo>
                    <a:pt x="22" y="157"/>
                  </a:lnTo>
                  <a:lnTo>
                    <a:pt x="45" y="76"/>
                  </a:lnTo>
                  <a:lnTo>
                    <a:pt x="49" y="67"/>
                  </a:lnTo>
                  <a:lnTo>
                    <a:pt x="58" y="54"/>
                  </a:lnTo>
                  <a:lnTo>
                    <a:pt x="76" y="31"/>
                  </a:lnTo>
                  <a:lnTo>
                    <a:pt x="94" y="22"/>
                  </a:lnTo>
                  <a:lnTo>
                    <a:pt x="108" y="13"/>
                  </a:lnTo>
                  <a:lnTo>
                    <a:pt x="180" y="0"/>
                  </a:lnTo>
                  <a:lnTo>
                    <a:pt x="248" y="18"/>
                  </a:lnTo>
                  <a:lnTo>
                    <a:pt x="302" y="58"/>
                  </a:lnTo>
                  <a:lnTo>
                    <a:pt x="329" y="126"/>
                  </a:lnTo>
                  <a:lnTo>
                    <a:pt x="325" y="184"/>
                  </a:lnTo>
                  <a:lnTo>
                    <a:pt x="302" y="243"/>
                  </a:lnTo>
                  <a:lnTo>
                    <a:pt x="298" y="252"/>
                  </a:lnTo>
                  <a:lnTo>
                    <a:pt x="275" y="265"/>
                  </a:lnTo>
                  <a:lnTo>
                    <a:pt x="252" y="279"/>
                  </a:lnTo>
                  <a:lnTo>
                    <a:pt x="252" y="274"/>
                  </a:lnTo>
                  <a:lnTo>
                    <a:pt x="248" y="225"/>
                  </a:lnTo>
                  <a:lnTo>
                    <a:pt x="252" y="207"/>
                  </a:lnTo>
                  <a:lnTo>
                    <a:pt x="261" y="189"/>
                  </a:lnTo>
                  <a:lnTo>
                    <a:pt x="266" y="184"/>
                  </a:lnTo>
                  <a:lnTo>
                    <a:pt x="261" y="180"/>
                  </a:lnTo>
                  <a:lnTo>
                    <a:pt x="248" y="180"/>
                  </a:lnTo>
                  <a:lnTo>
                    <a:pt x="239" y="175"/>
                  </a:lnTo>
                  <a:lnTo>
                    <a:pt x="216" y="171"/>
                  </a:lnTo>
                  <a:lnTo>
                    <a:pt x="198" y="166"/>
                  </a:lnTo>
                  <a:lnTo>
                    <a:pt x="189" y="162"/>
                  </a:lnTo>
                  <a:lnTo>
                    <a:pt x="126" y="144"/>
                  </a:lnTo>
                  <a:lnTo>
                    <a:pt x="117" y="139"/>
                  </a:lnTo>
                  <a:lnTo>
                    <a:pt x="103" y="126"/>
                  </a:lnTo>
                  <a:lnTo>
                    <a:pt x="94" y="117"/>
                  </a:lnTo>
                  <a:lnTo>
                    <a:pt x="81" y="76"/>
                  </a:lnTo>
                  <a:lnTo>
                    <a:pt x="49" y="117"/>
                  </a:lnTo>
                  <a:lnTo>
                    <a:pt x="45" y="126"/>
                  </a:lnTo>
                  <a:lnTo>
                    <a:pt x="40" y="135"/>
                  </a:lnTo>
                  <a:lnTo>
                    <a:pt x="40" y="139"/>
                  </a:lnTo>
                  <a:lnTo>
                    <a:pt x="36" y="139"/>
                  </a:lnTo>
                  <a:lnTo>
                    <a:pt x="31" y="166"/>
                  </a:lnTo>
                  <a:lnTo>
                    <a:pt x="22" y="184"/>
                  </a:lnTo>
                  <a:lnTo>
                    <a:pt x="18" y="193"/>
                  </a:lnTo>
                  <a:lnTo>
                    <a:pt x="13" y="198"/>
                  </a:lnTo>
                  <a:lnTo>
                    <a:pt x="13" y="274"/>
                  </a:lnTo>
                  <a:lnTo>
                    <a:pt x="18" y="355"/>
                  </a:lnTo>
                  <a:lnTo>
                    <a:pt x="22" y="373"/>
                  </a:lnTo>
                  <a:lnTo>
                    <a:pt x="31" y="387"/>
                  </a:lnTo>
                  <a:lnTo>
                    <a:pt x="36" y="400"/>
                  </a:lnTo>
                  <a:lnTo>
                    <a:pt x="36" y="409"/>
                  </a:lnTo>
                  <a:lnTo>
                    <a:pt x="63" y="418"/>
                  </a:lnTo>
                  <a:lnTo>
                    <a:pt x="90" y="418"/>
                  </a:lnTo>
                  <a:lnTo>
                    <a:pt x="103" y="418"/>
                  </a:lnTo>
                  <a:lnTo>
                    <a:pt x="112" y="409"/>
                  </a:lnTo>
                  <a:lnTo>
                    <a:pt x="117" y="405"/>
                  </a:lnTo>
                  <a:lnTo>
                    <a:pt x="126" y="396"/>
                  </a:lnTo>
                  <a:lnTo>
                    <a:pt x="131" y="396"/>
                  </a:lnTo>
                  <a:lnTo>
                    <a:pt x="153" y="387"/>
                  </a:lnTo>
                  <a:lnTo>
                    <a:pt x="176" y="373"/>
                  </a:lnTo>
                  <a:lnTo>
                    <a:pt x="207" y="342"/>
                  </a:lnTo>
                  <a:lnTo>
                    <a:pt x="239" y="310"/>
                  </a:lnTo>
                  <a:lnTo>
                    <a:pt x="243" y="310"/>
                  </a:lnTo>
                  <a:lnTo>
                    <a:pt x="248" y="310"/>
                  </a:lnTo>
                  <a:lnTo>
                    <a:pt x="252" y="310"/>
                  </a:lnTo>
                  <a:lnTo>
                    <a:pt x="257" y="306"/>
                  </a:lnTo>
                  <a:lnTo>
                    <a:pt x="266" y="288"/>
                  </a:lnTo>
                  <a:lnTo>
                    <a:pt x="270" y="279"/>
                  </a:lnTo>
                  <a:lnTo>
                    <a:pt x="279" y="265"/>
                  </a:lnTo>
                  <a:lnTo>
                    <a:pt x="298" y="252"/>
                  </a:lnTo>
                  <a:lnTo>
                    <a:pt x="279" y="297"/>
                  </a:lnTo>
                  <a:lnTo>
                    <a:pt x="261" y="319"/>
                  </a:lnTo>
                  <a:lnTo>
                    <a:pt x="248" y="324"/>
                  </a:lnTo>
                  <a:lnTo>
                    <a:pt x="234" y="333"/>
                  </a:lnTo>
                  <a:lnTo>
                    <a:pt x="221" y="342"/>
                  </a:lnTo>
                  <a:lnTo>
                    <a:pt x="189" y="373"/>
                  </a:lnTo>
                  <a:lnTo>
                    <a:pt x="149" y="400"/>
                  </a:lnTo>
                  <a:lnTo>
                    <a:pt x="135" y="405"/>
                  </a:lnTo>
                  <a:lnTo>
                    <a:pt x="117" y="423"/>
                  </a:lnTo>
                  <a:lnTo>
                    <a:pt x="90" y="427"/>
                  </a:lnTo>
                  <a:lnTo>
                    <a:pt x="67" y="427"/>
                  </a:lnTo>
                  <a:lnTo>
                    <a:pt x="45" y="423"/>
                  </a:lnTo>
                  <a:lnTo>
                    <a:pt x="40" y="418"/>
                  </a:lnTo>
                  <a:lnTo>
                    <a:pt x="36" y="414"/>
                  </a:lnTo>
                  <a:lnTo>
                    <a:pt x="31" y="409"/>
                  </a:lnTo>
                  <a:lnTo>
                    <a:pt x="22" y="387"/>
                  </a:lnTo>
                  <a:lnTo>
                    <a:pt x="9" y="351"/>
                  </a:lnTo>
                  <a:lnTo>
                    <a:pt x="4" y="337"/>
                  </a:lnTo>
                  <a:lnTo>
                    <a:pt x="0" y="261"/>
                  </a:lnTo>
                  <a:lnTo>
                    <a:pt x="4" y="207"/>
                  </a:lnTo>
                  <a:close/>
                </a:path>
              </a:pathLst>
            </a:custGeom>
            <a:solidFill>
              <a:srgbClr val="777777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未知"/>
            <p:cNvSpPr>
              <a:spLocks/>
            </p:cNvSpPr>
            <p:nvPr/>
          </p:nvSpPr>
          <p:spPr bwMode="auto">
            <a:xfrm>
              <a:off x="952" y="144"/>
              <a:ext cx="116" cy="252"/>
            </a:xfrm>
            <a:custGeom>
              <a:avLst/>
              <a:gdLst/>
              <a:ahLst/>
              <a:cxnLst>
                <a:cxn ang="0">
                  <a:pos x="275" y="180"/>
                </a:cxn>
                <a:cxn ang="0">
                  <a:pos x="253" y="212"/>
                </a:cxn>
                <a:cxn ang="0">
                  <a:pos x="244" y="230"/>
                </a:cxn>
                <a:cxn ang="0">
                  <a:pos x="239" y="234"/>
                </a:cxn>
                <a:cxn ang="0">
                  <a:pos x="235" y="234"/>
                </a:cxn>
                <a:cxn ang="0">
                  <a:pos x="230" y="234"/>
                </a:cxn>
                <a:cxn ang="0">
                  <a:pos x="226" y="234"/>
                </a:cxn>
                <a:cxn ang="0">
                  <a:pos x="194" y="266"/>
                </a:cxn>
                <a:cxn ang="0">
                  <a:pos x="163" y="297"/>
                </a:cxn>
                <a:cxn ang="0">
                  <a:pos x="140" y="311"/>
                </a:cxn>
                <a:cxn ang="0">
                  <a:pos x="118" y="320"/>
                </a:cxn>
                <a:cxn ang="0">
                  <a:pos x="113" y="320"/>
                </a:cxn>
                <a:cxn ang="0">
                  <a:pos x="104" y="329"/>
                </a:cxn>
                <a:cxn ang="0">
                  <a:pos x="99" y="333"/>
                </a:cxn>
                <a:cxn ang="0">
                  <a:pos x="90" y="342"/>
                </a:cxn>
                <a:cxn ang="0">
                  <a:pos x="77" y="342"/>
                </a:cxn>
                <a:cxn ang="0">
                  <a:pos x="50" y="342"/>
                </a:cxn>
                <a:cxn ang="0">
                  <a:pos x="23" y="333"/>
                </a:cxn>
                <a:cxn ang="0">
                  <a:pos x="23" y="324"/>
                </a:cxn>
                <a:cxn ang="0">
                  <a:pos x="18" y="311"/>
                </a:cxn>
                <a:cxn ang="0">
                  <a:pos x="9" y="297"/>
                </a:cxn>
                <a:cxn ang="0">
                  <a:pos x="5" y="279"/>
                </a:cxn>
                <a:cxn ang="0">
                  <a:pos x="0" y="198"/>
                </a:cxn>
                <a:cxn ang="0">
                  <a:pos x="0" y="122"/>
                </a:cxn>
                <a:cxn ang="0">
                  <a:pos x="5" y="117"/>
                </a:cxn>
                <a:cxn ang="0">
                  <a:pos x="9" y="108"/>
                </a:cxn>
                <a:cxn ang="0">
                  <a:pos x="18" y="90"/>
                </a:cxn>
                <a:cxn ang="0">
                  <a:pos x="23" y="63"/>
                </a:cxn>
                <a:cxn ang="0">
                  <a:pos x="27" y="63"/>
                </a:cxn>
                <a:cxn ang="0">
                  <a:pos x="27" y="59"/>
                </a:cxn>
                <a:cxn ang="0">
                  <a:pos x="32" y="50"/>
                </a:cxn>
                <a:cxn ang="0">
                  <a:pos x="36" y="41"/>
                </a:cxn>
                <a:cxn ang="0">
                  <a:pos x="68" y="0"/>
                </a:cxn>
                <a:cxn ang="0">
                  <a:pos x="81" y="41"/>
                </a:cxn>
                <a:cxn ang="0">
                  <a:pos x="90" y="50"/>
                </a:cxn>
                <a:cxn ang="0">
                  <a:pos x="104" y="63"/>
                </a:cxn>
                <a:cxn ang="0">
                  <a:pos x="113" y="68"/>
                </a:cxn>
                <a:cxn ang="0">
                  <a:pos x="176" y="86"/>
                </a:cxn>
                <a:cxn ang="0">
                  <a:pos x="185" y="90"/>
                </a:cxn>
                <a:cxn ang="0">
                  <a:pos x="185" y="90"/>
                </a:cxn>
                <a:cxn ang="0">
                  <a:pos x="203" y="95"/>
                </a:cxn>
                <a:cxn ang="0">
                  <a:pos x="226" y="99"/>
                </a:cxn>
                <a:cxn ang="0">
                  <a:pos x="226" y="99"/>
                </a:cxn>
                <a:cxn ang="0">
                  <a:pos x="235" y="104"/>
                </a:cxn>
                <a:cxn ang="0">
                  <a:pos x="248" y="104"/>
                </a:cxn>
                <a:cxn ang="0">
                  <a:pos x="248" y="104"/>
                </a:cxn>
                <a:cxn ang="0">
                  <a:pos x="253" y="108"/>
                </a:cxn>
                <a:cxn ang="0">
                  <a:pos x="248" y="113"/>
                </a:cxn>
                <a:cxn ang="0">
                  <a:pos x="239" y="131"/>
                </a:cxn>
                <a:cxn ang="0">
                  <a:pos x="235" y="149"/>
                </a:cxn>
                <a:cxn ang="0">
                  <a:pos x="239" y="198"/>
                </a:cxn>
                <a:cxn ang="0">
                  <a:pos x="239" y="198"/>
                </a:cxn>
                <a:cxn ang="0">
                  <a:pos x="239" y="203"/>
                </a:cxn>
                <a:cxn ang="0">
                  <a:pos x="275" y="180"/>
                </a:cxn>
              </a:cxnLst>
              <a:rect l="0" t="0" r="r" b="b"/>
              <a:pathLst>
                <a:path w="276" h="343">
                  <a:moveTo>
                    <a:pt x="275" y="180"/>
                  </a:moveTo>
                  <a:lnTo>
                    <a:pt x="253" y="212"/>
                  </a:lnTo>
                  <a:lnTo>
                    <a:pt x="244" y="230"/>
                  </a:lnTo>
                  <a:lnTo>
                    <a:pt x="239" y="234"/>
                  </a:lnTo>
                  <a:lnTo>
                    <a:pt x="235" y="234"/>
                  </a:lnTo>
                  <a:lnTo>
                    <a:pt x="230" y="234"/>
                  </a:lnTo>
                  <a:lnTo>
                    <a:pt x="226" y="234"/>
                  </a:lnTo>
                  <a:lnTo>
                    <a:pt x="194" y="266"/>
                  </a:lnTo>
                  <a:lnTo>
                    <a:pt x="163" y="297"/>
                  </a:lnTo>
                  <a:lnTo>
                    <a:pt x="140" y="311"/>
                  </a:lnTo>
                  <a:lnTo>
                    <a:pt x="118" y="320"/>
                  </a:lnTo>
                  <a:lnTo>
                    <a:pt x="113" y="320"/>
                  </a:lnTo>
                  <a:lnTo>
                    <a:pt x="104" y="329"/>
                  </a:lnTo>
                  <a:lnTo>
                    <a:pt x="99" y="333"/>
                  </a:lnTo>
                  <a:lnTo>
                    <a:pt x="90" y="342"/>
                  </a:lnTo>
                  <a:lnTo>
                    <a:pt x="77" y="342"/>
                  </a:lnTo>
                  <a:lnTo>
                    <a:pt x="50" y="342"/>
                  </a:lnTo>
                  <a:lnTo>
                    <a:pt x="23" y="333"/>
                  </a:lnTo>
                  <a:lnTo>
                    <a:pt x="23" y="324"/>
                  </a:lnTo>
                  <a:lnTo>
                    <a:pt x="18" y="311"/>
                  </a:lnTo>
                  <a:lnTo>
                    <a:pt x="9" y="297"/>
                  </a:lnTo>
                  <a:lnTo>
                    <a:pt x="5" y="279"/>
                  </a:lnTo>
                  <a:lnTo>
                    <a:pt x="0" y="198"/>
                  </a:lnTo>
                  <a:lnTo>
                    <a:pt x="0" y="122"/>
                  </a:lnTo>
                  <a:lnTo>
                    <a:pt x="5" y="117"/>
                  </a:lnTo>
                  <a:lnTo>
                    <a:pt x="9" y="108"/>
                  </a:lnTo>
                  <a:lnTo>
                    <a:pt x="18" y="90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27" y="59"/>
                  </a:lnTo>
                  <a:lnTo>
                    <a:pt x="32" y="50"/>
                  </a:lnTo>
                  <a:lnTo>
                    <a:pt x="36" y="41"/>
                  </a:lnTo>
                  <a:lnTo>
                    <a:pt x="68" y="0"/>
                  </a:lnTo>
                  <a:lnTo>
                    <a:pt x="81" y="41"/>
                  </a:lnTo>
                  <a:lnTo>
                    <a:pt x="90" y="50"/>
                  </a:lnTo>
                  <a:lnTo>
                    <a:pt x="104" y="63"/>
                  </a:lnTo>
                  <a:lnTo>
                    <a:pt x="113" y="68"/>
                  </a:lnTo>
                  <a:lnTo>
                    <a:pt x="176" y="86"/>
                  </a:lnTo>
                  <a:lnTo>
                    <a:pt x="185" y="90"/>
                  </a:lnTo>
                  <a:lnTo>
                    <a:pt x="203" y="95"/>
                  </a:lnTo>
                  <a:lnTo>
                    <a:pt x="226" y="99"/>
                  </a:lnTo>
                  <a:lnTo>
                    <a:pt x="235" y="104"/>
                  </a:lnTo>
                  <a:lnTo>
                    <a:pt x="248" y="104"/>
                  </a:lnTo>
                  <a:lnTo>
                    <a:pt x="253" y="108"/>
                  </a:lnTo>
                  <a:lnTo>
                    <a:pt x="248" y="113"/>
                  </a:lnTo>
                  <a:lnTo>
                    <a:pt x="239" y="131"/>
                  </a:lnTo>
                  <a:lnTo>
                    <a:pt x="235" y="149"/>
                  </a:lnTo>
                  <a:lnTo>
                    <a:pt x="239" y="198"/>
                  </a:lnTo>
                  <a:lnTo>
                    <a:pt x="239" y="203"/>
                  </a:lnTo>
                  <a:lnTo>
                    <a:pt x="275" y="18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未知"/>
            <p:cNvSpPr>
              <a:spLocks/>
            </p:cNvSpPr>
            <p:nvPr/>
          </p:nvSpPr>
          <p:spPr bwMode="auto">
            <a:xfrm>
              <a:off x="952" y="311"/>
              <a:ext cx="116" cy="25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8" y="9"/>
                </a:cxn>
                <a:cxn ang="0">
                  <a:pos x="14" y="0"/>
                </a:cxn>
                <a:cxn ang="0">
                  <a:pos x="0" y="27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8" h="28">
                  <a:moveTo>
                    <a:pt x="27" y="18"/>
                  </a:moveTo>
                  <a:lnTo>
                    <a:pt x="18" y="9"/>
                  </a:lnTo>
                  <a:lnTo>
                    <a:pt x="14" y="0"/>
                  </a:lnTo>
                  <a:lnTo>
                    <a:pt x="0" y="27"/>
                  </a:lnTo>
                  <a:lnTo>
                    <a:pt x="27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952" y="311"/>
              <a:ext cx="116" cy="25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8" y="9"/>
                </a:cxn>
                <a:cxn ang="0">
                  <a:pos x="14" y="0"/>
                </a:cxn>
                <a:cxn ang="0">
                  <a:pos x="0" y="27"/>
                </a:cxn>
                <a:cxn ang="0">
                  <a:pos x="27" y="18"/>
                </a:cxn>
              </a:cxnLst>
              <a:rect l="0" t="0" r="r" b="b"/>
              <a:pathLst>
                <a:path w="28" h="28">
                  <a:moveTo>
                    <a:pt x="27" y="18"/>
                  </a:moveTo>
                  <a:lnTo>
                    <a:pt x="18" y="9"/>
                  </a:lnTo>
                  <a:lnTo>
                    <a:pt x="14" y="0"/>
                  </a:lnTo>
                  <a:lnTo>
                    <a:pt x="0" y="27"/>
                  </a:lnTo>
                  <a:lnTo>
                    <a:pt x="27" y="1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未知"/>
            <p:cNvSpPr>
              <a:spLocks/>
            </p:cNvSpPr>
            <p:nvPr/>
          </p:nvSpPr>
          <p:spPr bwMode="auto">
            <a:xfrm>
              <a:off x="1029" y="171"/>
              <a:ext cx="116" cy="252"/>
            </a:xfrm>
            <a:custGeom>
              <a:avLst/>
              <a:gdLst/>
              <a:ahLst/>
              <a:cxnLst>
                <a:cxn ang="0">
                  <a:pos x="122" y="27"/>
                </a:cxn>
                <a:cxn ang="0">
                  <a:pos x="117" y="23"/>
                </a:cxn>
                <a:cxn ang="0">
                  <a:pos x="108" y="18"/>
                </a:cxn>
                <a:cxn ang="0">
                  <a:pos x="68" y="5"/>
                </a:cxn>
                <a:cxn ang="0">
                  <a:pos x="27" y="0"/>
                </a:cxn>
                <a:cxn ang="0">
                  <a:pos x="9" y="9"/>
                </a:cxn>
                <a:cxn ang="0">
                  <a:pos x="0" y="27"/>
                </a:cxn>
                <a:cxn ang="0">
                  <a:pos x="9" y="23"/>
                </a:cxn>
                <a:cxn ang="0">
                  <a:pos x="18" y="18"/>
                </a:cxn>
                <a:cxn ang="0">
                  <a:pos x="32" y="14"/>
                </a:cxn>
                <a:cxn ang="0">
                  <a:pos x="45" y="23"/>
                </a:cxn>
                <a:cxn ang="0">
                  <a:pos x="50" y="27"/>
                </a:cxn>
                <a:cxn ang="0">
                  <a:pos x="54" y="32"/>
                </a:cxn>
                <a:cxn ang="0">
                  <a:pos x="59" y="32"/>
                </a:cxn>
                <a:cxn ang="0">
                  <a:pos x="54" y="32"/>
                </a:cxn>
                <a:cxn ang="0">
                  <a:pos x="50" y="32"/>
                </a:cxn>
                <a:cxn ang="0">
                  <a:pos x="45" y="32"/>
                </a:cxn>
                <a:cxn ang="0">
                  <a:pos x="45" y="32"/>
                </a:cxn>
                <a:cxn ang="0">
                  <a:pos x="81" y="36"/>
                </a:cxn>
                <a:cxn ang="0">
                  <a:pos x="117" y="32"/>
                </a:cxn>
                <a:cxn ang="0">
                  <a:pos x="122" y="27"/>
                </a:cxn>
                <a:cxn ang="0">
                  <a:pos x="122" y="27"/>
                </a:cxn>
              </a:cxnLst>
              <a:rect l="0" t="0" r="r" b="b"/>
              <a:pathLst>
                <a:path w="123" h="37">
                  <a:moveTo>
                    <a:pt x="122" y="27"/>
                  </a:moveTo>
                  <a:lnTo>
                    <a:pt x="117" y="23"/>
                  </a:lnTo>
                  <a:lnTo>
                    <a:pt x="108" y="18"/>
                  </a:lnTo>
                  <a:lnTo>
                    <a:pt x="68" y="5"/>
                  </a:lnTo>
                  <a:lnTo>
                    <a:pt x="27" y="0"/>
                  </a:lnTo>
                  <a:lnTo>
                    <a:pt x="9" y="9"/>
                  </a:lnTo>
                  <a:lnTo>
                    <a:pt x="0" y="27"/>
                  </a:lnTo>
                  <a:lnTo>
                    <a:pt x="9" y="23"/>
                  </a:lnTo>
                  <a:lnTo>
                    <a:pt x="18" y="18"/>
                  </a:lnTo>
                  <a:lnTo>
                    <a:pt x="32" y="14"/>
                  </a:lnTo>
                  <a:lnTo>
                    <a:pt x="45" y="23"/>
                  </a:lnTo>
                  <a:lnTo>
                    <a:pt x="50" y="27"/>
                  </a:lnTo>
                  <a:lnTo>
                    <a:pt x="54" y="32"/>
                  </a:lnTo>
                  <a:lnTo>
                    <a:pt x="59" y="32"/>
                  </a:lnTo>
                  <a:lnTo>
                    <a:pt x="54" y="32"/>
                  </a:lnTo>
                  <a:lnTo>
                    <a:pt x="50" y="32"/>
                  </a:lnTo>
                  <a:lnTo>
                    <a:pt x="45" y="32"/>
                  </a:lnTo>
                  <a:lnTo>
                    <a:pt x="81" y="36"/>
                  </a:lnTo>
                  <a:lnTo>
                    <a:pt x="117" y="32"/>
                  </a:lnTo>
                  <a:lnTo>
                    <a:pt x="122" y="27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未知"/>
            <p:cNvSpPr>
              <a:spLocks/>
            </p:cNvSpPr>
            <p:nvPr/>
          </p:nvSpPr>
          <p:spPr bwMode="auto">
            <a:xfrm>
              <a:off x="957" y="239"/>
              <a:ext cx="116" cy="252"/>
            </a:xfrm>
            <a:custGeom>
              <a:avLst/>
              <a:gdLst/>
              <a:ahLst/>
              <a:cxnLst>
                <a:cxn ang="0">
                  <a:pos x="94" y="58"/>
                </a:cxn>
                <a:cxn ang="0">
                  <a:pos x="67" y="36"/>
                </a:cxn>
                <a:cxn ang="0">
                  <a:pos x="72" y="36"/>
                </a:cxn>
                <a:cxn ang="0">
                  <a:pos x="76" y="36"/>
                </a:cxn>
                <a:cxn ang="0">
                  <a:pos x="81" y="36"/>
                </a:cxn>
                <a:cxn ang="0">
                  <a:pos x="85" y="31"/>
                </a:cxn>
                <a:cxn ang="0">
                  <a:pos x="90" y="22"/>
                </a:cxn>
                <a:cxn ang="0">
                  <a:pos x="85" y="22"/>
                </a:cxn>
                <a:cxn ang="0">
                  <a:pos x="85" y="27"/>
                </a:cxn>
                <a:cxn ang="0">
                  <a:pos x="81" y="31"/>
                </a:cxn>
                <a:cxn ang="0">
                  <a:pos x="76" y="31"/>
                </a:cxn>
                <a:cxn ang="0">
                  <a:pos x="72" y="31"/>
                </a:cxn>
                <a:cxn ang="0">
                  <a:pos x="67" y="31"/>
                </a:cxn>
                <a:cxn ang="0">
                  <a:pos x="58" y="31"/>
                </a:cxn>
                <a:cxn ang="0">
                  <a:pos x="49" y="31"/>
                </a:cxn>
                <a:cxn ang="0">
                  <a:pos x="40" y="31"/>
                </a:cxn>
                <a:cxn ang="0">
                  <a:pos x="31" y="27"/>
                </a:cxn>
                <a:cxn ang="0">
                  <a:pos x="31" y="22"/>
                </a:cxn>
                <a:cxn ang="0">
                  <a:pos x="27" y="18"/>
                </a:cxn>
                <a:cxn ang="0">
                  <a:pos x="22" y="9"/>
                </a:cxn>
                <a:cxn ang="0">
                  <a:pos x="18" y="0"/>
                </a:cxn>
                <a:cxn ang="0">
                  <a:pos x="18" y="9"/>
                </a:cxn>
                <a:cxn ang="0">
                  <a:pos x="22" y="18"/>
                </a:cxn>
                <a:cxn ang="0">
                  <a:pos x="27" y="27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4" y="45"/>
                </a:cxn>
                <a:cxn ang="0">
                  <a:pos x="18" y="49"/>
                </a:cxn>
                <a:cxn ang="0">
                  <a:pos x="18" y="49"/>
                </a:cxn>
                <a:cxn ang="0">
                  <a:pos x="27" y="54"/>
                </a:cxn>
                <a:cxn ang="0">
                  <a:pos x="36" y="58"/>
                </a:cxn>
                <a:cxn ang="0">
                  <a:pos x="40" y="63"/>
                </a:cxn>
                <a:cxn ang="0">
                  <a:pos x="45" y="63"/>
                </a:cxn>
                <a:cxn ang="0">
                  <a:pos x="49" y="67"/>
                </a:cxn>
                <a:cxn ang="0">
                  <a:pos x="54" y="67"/>
                </a:cxn>
                <a:cxn ang="0">
                  <a:pos x="58" y="67"/>
                </a:cxn>
                <a:cxn ang="0">
                  <a:pos x="63" y="67"/>
                </a:cxn>
                <a:cxn ang="0">
                  <a:pos x="67" y="72"/>
                </a:cxn>
                <a:cxn ang="0">
                  <a:pos x="67" y="72"/>
                </a:cxn>
                <a:cxn ang="0">
                  <a:pos x="72" y="72"/>
                </a:cxn>
                <a:cxn ang="0">
                  <a:pos x="85" y="72"/>
                </a:cxn>
                <a:cxn ang="0">
                  <a:pos x="90" y="72"/>
                </a:cxn>
                <a:cxn ang="0">
                  <a:pos x="90" y="72"/>
                </a:cxn>
                <a:cxn ang="0">
                  <a:pos x="94" y="67"/>
                </a:cxn>
                <a:cxn ang="0">
                  <a:pos x="90" y="63"/>
                </a:cxn>
                <a:cxn ang="0">
                  <a:pos x="94" y="58"/>
                </a:cxn>
                <a:cxn ang="0">
                  <a:pos x="94" y="58"/>
                </a:cxn>
              </a:cxnLst>
              <a:rect l="0" t="0" r="r" b="b"/>
              <a:pathLst>
                <a:path w="95" h="73">
                  <a:moveTo>
                    <a:pt x="94" y="58"/>
                  </a:moveTo>
                  <a:lnTo>
                    <a:pt x="67" y="36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81" y="36"/>
                  </a:lnTo>
                  <a:lnTo>
                    <a:pt x="85" y="31"/>
                  </a:lnTo>
                  <a:lnTo>
                    <a:pt x="90" y="22"/>
                  </a:lnTo>
                  <a:lnTo>
                    <a:pt x="85" y="22"/>
                  </a:lnTo>
                  <a:lnTo>
                    <a:pt x="85" y="27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1"/>
                  </a:lnTo>
                  <a:lnTo>
                    <a:pt x="67" y="31"/>
                  </a:lnTo>
                  <a:lnTo>
                    <a:pt x="58" y="31"/>
                  </a:lnTo>
                  <a:lnTo>
                    <a:pt x="49" y="31"/>
                  </a:lnTo>
                  <a:lnTo>
                    <a:pt x="40" y="31"/>
                  </a:lnTo>
                  <a:lnTo>
                    <a:pt x="31" y="27"/>
                  </a:lnTo>
                  <a:lnTo>
                    <a:pt x="31" y="22"/>
                  </a:lnTo>
                  <a:lnTo>
                    <a:pt x="27" y="18"/>
                  </a:lnTo>
                  <a:lnTo>
                    <a:pt x="22" y="9"/>
                  </a:lnTo>
                  <a:lnTo>
                    <a:pt x="18" y="0"/>
                  </a:lnTo>
                  <a:lnTo>
                    <a:pt x="18" y="9"/>
                  </a:lnTo>
                  <a:lnTo>
                    <a:pt x="22" y="18"/>
                  </a:lnTo>
                  <a:lnTo>
                    <a:pt x="27" y="27"/>
                  </a:lnTo>
                  <a:lnTo>
                    <a:pt x="0" y="31"/>
                  </a:lnTo>
                  <a:lnTo>
                    <a:pt x="4" y="45"/>
                  </a:lnTo>
                  <a:lnTo>
                    <a:pt x="18" y="49"/>
                  </a:lnTo>
                  <a:lnTo>
                    <a:pt x="27" y="54"/>
                  </a:lnTo>
                  <a:lnTo>
                    <a:pt x="36" y="58"/>
                  </a:lnTo>
                  <a:lnTo>
                    <a:pt x="40" y="63"/>
                  </a:lnTo>
                  <a:lnTo>
                    <a:pt x="45" y="63"/>
                  </a:lnTo>
                  <a:lnTo>
                    <a:pt x="49" y="67"/>
                  </a:lnTo>
                  <a:lnTo>
                    <a:pt x="54" y="67"/>
                  </a:lnTo>
                  <a:lnTo>
                    <a:pt x="58" y="67"/>
                  </a:lnTo>
                  <a:lnTo>
                    <a:pt x="63" y="67"/>
                  </a:lnTo>
                  <a:lnTo>
                    <a:pt x="67" y="72"/>
                  </a:lnTo>
                  <a:lnTo>
                    <a:pt x="72" y="72"/>
                  </a:lnTo>
                  <a:lnTo>
                    <a:pt x="85" y="72"/>
                  </a:lnTo>
                  <a:lnTo>
                    <a:pt x="90" y="72"/>
                  </a:lnTo>
                  <a:lnTo>
                    <a:pt x="94" y="67"/>
                  </a:lnTo>
                  <a:lnTo>
                    <a:pt x="90" y="63"/>
                  </a:lnTo>
                  <a:lnTo>
                    <a:pt x="94" y="5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未知"/>
            <p:cNvSpPr>
              <a:spLocks/>
            </p:cNvSpPr>
            <p:nvPr/>
          </p:nvSpPr>
          <p:spPr bwMode="auto">
            <a:xfrm>
              <a:off x="966" y="127"/>
              <a:ext cx="116" cy="252"/>
            </a:xfrm>
            <a:custGeom>
              <a:avLst/>
              <a:gdLst/>
              <a:ahLst/>
              <a:cxnLst>
                <a:cxn ang="0">
                  <a:pos x="58" y="67"/>
                </a:cxn>
                <a:cxn ang="0">
                  <a:pos x="54" y="58"/>
                </a:cxn>
                <a:cxn ang="0">
                  <a:pos x="54" y="49"/>
                </a:cxn>
                <a:cxn ang="0">
                  <a:pos x="49" y="49"/>
                </a:cxn>
                <a:cxn ang="0">
                  <a:pos x="45" y="40"/>
                </a:cxn>
                <a:cxn ang="0">
                  <a:pos x="36" y="36"/>
                </a:cxn>
                <a:cxn ang="0">
                  <a:pos x="31" y="31"/>
                </a:cxn>
                <a:cxn ang="0">
                  <a:pos x="13" y="18"/>
                </a:cxn>
                <a:cxn ang="0">
                  <a:pos x="0" y="0"/>
                </a:cxn>
                <a:cxn ang="0">
                  <a:pos x="4" y="49"/>
                </a:cxn>
                <a:cxn ang="0">
                  <a:pos x="22" y="63"/>
                </a:cxn>
                <a:cxn ang="0">
                  <a:pos x="9" y="49"/>
                </a:cxn>
                <a:cxn ang="0">
                  <a:pos x="13" y="49"/>
                </a:cxn>
                <a:cxn ang="0">
                  <a:pos x="18" y="49"/>
                </a:cxn>
                <a:cxn ang="0">
                  <a:pos x="22" y="54"/>
                </a:cxn>
                <a:cxn ang="0">
                  <a:pos x="27" y="54"/>
                </a:cxn>
                <a:cxn ang="0">
                  <a:pos x="40" y="67"/>
                </a:cxn>
                <a:cxn ang="0">
                  <a:pos x="49" y="81"/>
                </a:cxn>
                <a:cxn ang="0">
                  <a:pos x="58" y="67"/>
                </a:cxn>
                <a:cxn ang="0">
                  <a:pos x="58" y="67"/>
                </a:cxn>
              </a:cxnLst>
              <a:rect l="0" t="0" r="r" b="b"/>
              <a:pathLst>
                <a:path w="59" h="82">
                  <a:moveTo>
                    <a:pt x="58" y="67"/>
                  </a:moveTo>
                  <a:lnTo>
                    <a:pt x="54" y="58"/>
                  </a:lnTo>
                  <a:lnTo>
                    <a:pt x="54" y="49"/>
                  </a:lnTo>
                  <a:lnTo>
                    <a:pt x="49" y="49"/>
                  </a:lnTo>
                  <a:lnTo>
                    <a:pt x="45" y="40"/>
                  </a:lnTo>
                  <a:lnTo>
                    <a:pt x="36" y="36"/>
                  </a:lnTo>
                  <a:lnTo>
                    <a:pt x="31" y="31"/>
                  </a:lnTo>
                  <a:lnTo>
                    <a:pt x="13" y="18"/>
                  </a:lnTo>
                  <a:lnTo>
                    <a:pt x="0" y="0"/>
                  </a:lnTo>
                  <a:lnTo>
                    <a:pt x="4" y="49"/>
                  </a:lnTo>
                  <a:lnTo>
                    <a:pt x="22" y="63"/>
                  </a:lnTo>
                  <a:lnTo>
                    <a:pt x="9" y="49"/>
                  </a:lnTo>
                  <a:lnTo>
                    <a:pt x="13" y="49"/>
                  </a:lnTo>
                  <a:lnTo>
                    <a:pt x="18" y="49"/>
                  </a:lnTo>
                  <a:lnTo>
                    <a:pt x="22" y="54"/>
                  </a:lnTo>
                  <a:lnTo>
                    <a:pt x="27" y="54"/>
                  </a:lnTo>
                  <a:lnTo>
                    <a:pt x="40" y="67"/>
                  </a:lnTo>
                  <a:lnTo>
                    <a:pt x="49" y="81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未知"/>
            <p:cNvSpPr>
              <a:spLocks/>
            </p:cNvSpPr>
            <p:nvPr/>
          </p:nvSpPr>
          <p:spPr bwMode="auto">
            <a:xfrm>
              <a:off x="975" y="282"/>
              <a:ext cx="116" cy="252"/>
            </a:xfrm>
            <a:custGeom>
              <a:avLst/>
              <a:gdLst/>
              <a:ahLst/>
              <a:cxnLst>
                <a:cxn ang="0">
                  <a:pos x="31" y="18"/>
                </a:cxn>
                <a:cxn ang="0">
                  <a:pos x="36" y="14"/>
                </a:cxn>
                <a:cxn ang="0">
                  <a:pos x="0" y="0"/>
                </a:cxn>
                <a:cxn ang="0">
                  <a:pos x="4" y="5"/>
                </a:cxn>
                <a:cxn ang="0">
                  <a:pos x="4" y="14"/>
                </a:cxn>
                <a:cxn ang="0">
                  <a:pos x="9" y="18"/>
                </a:cxn>
                <a:cxn ang="0">
                  <a:pos x="22" y="23"/>
                </a:cxn>
                <a:cxn ang="0">
                  <a:pos x="31" y="18"/>
                </a:cxn>
                <a:cxn ang="0">
                  <a:pos x="31" y="18"/>
                </a:cxn>
              </a:cxnLst>
              <a:rect l="0" t="0" r="r" b="b"/>
              <a:pathLst>
                <a:path w="37" h="24">
                  <a:moveTo>
                    <a:pt x="31" y="18"/>
                  </a:moveTo>
                  <a:lnTo>
                    <a:pt x="36" y="14"/>
                  </a:lnTo>
                  <a:lnTo>
                    <a:pt x="0" y="0"/>
                  </a:lnTo>
                  <a:lnTo>
                    <a:pt x="4" y="5"/>
                  </a:lnTo>
                  <a:lnTo>
                    <a:pt x="4" y="14"/>
                  </a:lnTo>
                  <a:lnTo>
                    <a:pt x="9" y="18"/>
                  </a:lnTo>
                  <a:lnTo>
                    <a:pt x="22" y="23"/>
                  </a:lnTo>
                  <a:lnTo>
                    <a:pt x="31" y="1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未知"/>
            <p:cNvSpPr>
              <a:spLocks/>
            </p:cNvSpPr>
            <p:nvPr/>
          </p:nvSpPr>
          <p:spPr bwMode="auto">
            <a:xfrm>
              <a:off x="767" y="772"/>
              <a:ext cx="116" cy="25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17" y="9"/>
                </a:cxn>
                <a:cxn ang="0">
                  <a:pos x="239" y="50"/>
                </a:cxn>
                <a:cxn ang="0">
                  <a:pos x="248" y="45"/>
                </a:cxn>
                <a:cxn ang="0">
                  <a:pos x="248" y="36"/>
                </a:cxn>
                <a:cxn ang="0">
                  <a:pos x="221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49" h="51">
                  <a:moveTo>
                    <a:pt x="0" y="9"/>
                  </a:moveTo>
                  <a:lnTo>
                    <a:pt x="217" y="9"/>
                  </a:lnTo>
                  <a:lnTo>
                    <a:pt x="239" y="50"/>
                  </a:lnTo>
                  <a:lnTo>
                    <a:pt x="248" y="45"/>
                  </a:lnTo>
                  <a:lnTo>
                    <a:pt x="248" y="36"/>
                  </a:lnTo>
                  <a:lnTo>
                    <a:pt x="221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未知"/>
            <p:cNvSpPr>
              <a:spLocks/>
            </p:cNvSpPr>
            <p:nvPr/>
          </p:nvSpPr>
          <p:spPr bwMode="auto">
            <a:xfrm>
              <a:off x="645" y="894"/>
              <a:ext cx="116" cy="252"/>
            </a:xfrm>
            <a:custGeom>
              <a:avLst/>
              <a:gdLst/>
              <a:ahLst/>
              <a:cxnLst>
                <a:cxn ang="0">
                  <a:pos x="443" y="40"/>
                </a:cxn>
                <a:cxn ang="0">
                  <a:pos x="429" y="45"/>
                </a:cxn>
                <a:cxn ang="0">
                  <a:pos x="474" y="108"/>
                </a:cxn>
                <a:cxn ang="0">
                  <a:pos x="27" y="108"/>
                </a:cxn>
                <a:cxn ang="0">
                  <a:pos x="18" y="0"/>
                </a:cxn>
                <a:cxn ang="0">
                  <a:pos x="0" y="4"/>
                </a:cxn>
                <a:cxn ang="0">
                  <a:pos x="9" y="121"/>
                </a:cxn>
                <a:cxn ang="0">
                  <a:pos x="506" y="121"/>
                </a:cxn>
                <a:cxn ang="0">
                  <a:pos x="443" y="40"/>
                </a:cxn>
                <a:cxn ang="0">
                  <a:pos x="443" y="40"/>
                </a:cxn>
              </a:cxnLst>
              <a:rect l="0" t="0" r="r" b="b"/>
              <a:pathLst>
                <a:path w="507" h="122">
                  <a:moveTo>
                    <a:pt x="443" y="40"/>
                  </a:moveTo>
                  <a:lnTo>
                    <a:pt x="429" y="45"/>
                  </a:lnTo>
                  <a:lnTo>
                    <a:pt x="474" y="108"/>
                  </a:lnTo>
                  <a:lnTo>
                    <a:pt x="27" y="108"/>
                  </a:lnTo>
                  <a:lnTo>
                    <a:pt x="18" y="0"/>
                  </a:lnTo>
                  <a:lnTo>
                    <a:pt x="0" y="4"/>
                  </a:lnTo>
                  <a:lnTo>
                    <a:pt x="9" y="121"/>
                  </a:lnTo>
                  <a:lnTo>
                    <a:pt x="506" y="121"/>
                  </a:lnTo>
                  <a:lnTo>
                    <a:pt x="443" y="4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未知"/>
            <p:cNvSpPr>
              <a:spLocks/>
            </p:cNvSpPr>
            <p:nvPr/>
          </p:nvSpPr>
          <p:spPr bwMode="auto">
            <a:xfrm>
              <a:off x="663" y="849"/>
              <a:ext cx="116" cy="252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9" y="185"/>
                </a:cxn>
                <a:cxn ang="0">
                  <a:pos x="456" y="185"/>
                </a:cxn>
                <a:cxn ang="0">
                  <a:pos x="411" y="122"/>
                </a:cxn>
                <a:cxn ang="0">
                  <a:pos x="398" y="126"/>
                </a:cxn>
                <a:cxn ang="0">
                  <a:pos x="379" y="126"/>
                </a:cxn>
                <a:cxn ang="0">
                  <a:pos x="361" y="122"/>
                </a:cxn>
                <a:cxn ang="0">
                  <a:pos x="352" y="113"/>
                </a:cxn>
                <a:cxn ang="0">
                  <a:pos x="357" y="95"/>
                </a:cxn>
                <a:cxn ang="0">
                  <a:pos x="357" y="90"/>
                </a:cxn>
                <a:cxn ang="0">
                  <a:pos x="339" y="72"/>
                </a:cxn>
                <a:cxn ang="0">
                  <a:pos x="334" y="63"/>
                </a:cxn>
                <a:cxn ang="0">
                  <a:pos x="343" y="41"/>
                </a:cxn>
                <a:cxn ang="0">
                  <a:pos x="321" y="0"/>
                </a:cxn>
                <a:cxn ang="0">
                  <a:pos x="104" y="0"/>
                </a:cxn>
                <a:cxn ang="0">
                  <a:pos x="91" y="14"/>
                </a:cxn>
                <a:cxn ang="0">
                  <a:pos x="68" y="36"/>
                </a:cxn>
                <a:cxn ang="0">
                  <a:pos x="55" y="50"/>
                </a:cxn>
                <a:cxn ang="0">
                  <a:pos x="50" y="59"/>
                </a:cxn>
                <a:cxn ang="0">
                  <a:pos x="14" y="72"/>
                </a:cxn>
                <a:cxn ang="0">
                  <a:pos x="0" y="77"/>
                </a:cxn>
                <a:cxn ang="0">
                  <a:pos x="0" y="77"/>
                </a:cxn>
              </a:cxnLst>
              <a:rect l="0" t="0" r="r" b="b"/>
              <a:pathLst>
                <a:path w="457" h="186">
                  <a:moveTo>
                    <a:pt x="0" y="77"/>
                  </a:moveTo>
                  <a:lnTo>
                    <a:pt x="9" y="185"/>
                  </a:lnTo>
                  <a:lnTo>
                    <a:pt x="456" y="185"/>
                  </a:lnTo>
                  <a:lnTo>
                    <a:pt x="411" y="122"/>
                  </a:lnTo>
                  <a:lnTo>
                    <a:pt x="398" y="126"/>
                  </a:lnTo>
                  <a:lnTo>
                    <a:pt x="379" y="126"/>
                  </a:lnTo>
                  <a:lnTo>
                    <a:pt x="361" y="122"/>
                  </a:lnTo>
                  <a:lnTo>
                    <a:pt x="352" y="113"/>
                  </a:lnTo>
                  <a:lnTo>
                    <a:pt x="357" y="95"/>
                  </a:lnTo>
                  <a:lnTo>
                    <a:pt x="357" y="90"/>
                  </a:lnTo>
                  <a:lnTo>
                    <a:pt x="339" y="72"/>
                  </a:lnTo>
                  <a:lnTo>
                    <a:pt x="334" y="63"/>
                  </a:lnTo>
                  <a:lnTo>
                    <a:pt x="343" y="41"/>
                  </a:lnTo>
                  <a:lnTo>
                    <a:pt x="321" y="0"/>
                  </a:lnTo>
                  <a:lnTo>
                    <a:pt x="104" y="0"/>
                  </a:lnTo>
                  <a:lnTo>
                    <a:pt x="91" y="14"/>
                  </a:lnTo>
                  <a:lnTo>
                    <a:pt x="68" y="36"/>
                  </a:lnTo>
                  <a:lnTo>
                    <a:pt x="55" y="50"/>
                  </a:lnTo>
                  <a:lnTo>
                    <a:pt x="50" y="59"/>
                  </a:lnTo>
                  <a:lnTo>
                    <a:pt x="14" y="7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未知"/>
            <p:cNvSpPr>
              <a:spLocks/>
            </p:cNvSpPr>
            <p:nvPr/>
          </p:nvSpPr>
          <p:spPr bwMode="auto">
            <a:xfrm>
              <a:off x="794" y="536"/>
              <a:ext cx="116" cy="252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32" y="0"/>
                </a:cxn>
                <a:cxn ang="0">
                  <a:pos x="18" y="4"/>
                </a:cxn>
                <a:cxn ang="0">
                  <a:pos x="9" y="13"/>
                </a:cxn>
                <a:cxn ang="0">
                  <a:pos x="9" y="22"/>
                </a:cxn>
                <a:cxn ang="0">
                  <a:pos x="9" y="36"/>
                </a:cxn>
                <a:cxn ang="0">
                  <a:pos x="9" y="81"/>
                </a:cxn>
                <a:cxn ang="0">
                  <a:pos x="0" y="126"/>
                </a:cxn>
                <a:cxn ang="0">
                  <a:pos x="14" y="144"/>
                </a:cxn>
                <a:cxn ang="0">
                  <a:pos x="32" y="162"/>
                </a:cxn>
                <a:cxn ang="0">
                  <a:pos x="50" y="162"/>
                </a:cxn>
                <a:cxn ang="0">
                  <a:pos x="54" y="157"/>
                </a:cxn>
                <a:cxn ang="0">
                  <a:pos x="81" y="117"/>
                </a:cxn>
                <a:cxn ang="0">
                  <a:pos x="95" y="99"/>
                </a:cxn>
                <a:cxn ang="0">
                  <a:pos x="100" y="90"/>
                </a:cxn>
                <a:cxn ang="0">
                  <a:pos x="100" y="85"/>
                </a:cxn>
                <a:cxn ang="0">
                  <a:pos x="95" y="90"/>
                </a:cxn>
                <a:cxn ang="0">
                  <a:pos x="91" y="94"/>
                </a:cxn>
                <a:cxn ang="0">
                  <a:pos x="86" y="94"/>
                </a:cxn>
                <a:cxn ang="0">
                  <a:pos x="86" y="94"/>
                </a:cxn>
                <a:cxn ang="0">
                  <a:pos x="81" y="94"/>
                </a:cxn>
                <a:cxn ang="0">
                  <a:pos x="81" y="94"/>
                </a:cxn>
                <a:cxn ang="0">
                  <a:pos x="72" y="94"/>
                </a:cxn>
                <a:cxn ang="0">
                  <a:pos x="59" y="94"/>
                </a:cxn>
                <a:cxn ang="0">
                  <a:pos x="50" y="90"/>
                </a:cxn>
                <a:cxn ang="0">
                  <a:pos x="41" y="85"/>
                </a:cxn>
                <a:cxn ang="0">
                  <a:pos x="41" y="85"/>
                </a:cxn>
                <a:cxn ang="0">
                  <a:pos x="32" y="76"/>
                </a:cxn>
                <a:cxn ang="0">
                  <a:pos x="18" y="54"/>
                </a:cxn>
                <a:cxn ang="0">
                  <a:pos x="14" y="40"/>
                </a:cxn>
                <a:cxn ang="0">
                  <a:pos x="14" y="22"/>
                </a:cxn>
                <a:cxn ang="0">
                  <a:pos x="18" y="13"/>
                </a:cxn>
                <a:cxn ang="0">
                  <a:pos x="27" y="9"/>
                </a:cxn>
                <a:cxn ang="0">
                  <a:pos x="32" y="9"/>
                </a:cxn>
                <a:cxn ang="0">
                  <a:pos x="36" y="13"/>
                </a:cxn>
                <a:cxn ang="0">
                  <a:pos x="41" y="4"/>
                </a:cxn>
                <a:cxn ang="0">
                  <a:pos x="41" y="4"/>
                </a:cxn>
              </a:cxnLst>
              <a:rect l="0" t="0" r="r" b="b"/>
              <a:pathLst>
                <a:path w="101" h="163">
                  <a:moveTo>
                    <a:pt x="41" y="4"/>
                  </a:moveTo>
                  <a:lnTo>
                    <a:pt x="32" y="0"/>
                  </a:lnTo>
                  <a:lnTo>
                    <a:pt x="18" y="4"/>
                  </a:lnTo>
                  <a:lnTo>
                    <a:pt x="9" y="13"/>
                  </a:lnTo>
                  <a:lnTo>
                    <a:pt x="9" y="22"/>
                  </a:lnTo>
                  <a:lnTo>
                    <a:pt x="9" y="36"/>
                  </a:lnTo>
                  <a:lnTo>
                    <a:pt x="9" y="81"/>
                  </a:lnTo>
                  <a:lnTo>
                    <a:pt x="0" y="126"/>
                  </a:lnTo>
                  <a:lnTo>
                    <a:pt x="14" y="144"/>
                  </a:lnTo>
                  <a:lnTo>
                    <a:pt x="32" y="162"/>
                  </a:lnTo>
                  <a:lnTo>
                    <a:pt x="50" y="162"/>
                  </a:lnTo>
                  <a:lnTo>
                    <a:pt x="54" y="157"/>
                  </a:lnTo>
                  <a:lnTo>
                    <a:pt x="81" y="117"/>
                  </a:lnTo>
                  <a:lnTo>
                    <a:pt x="95" y="99"/>
                  </a:lnTo>
                  <a:lnTo>
                    <a:pt x="100" y="90"/>
                  </a:lnTo>
                  <a:lnTo>
                    <a:pt x="100" y="85"/>
                  </a:lnTo>
                  <a:lnTo>
                    <a:pt x="95" y="90"/>
                  </a:lnTo>
                  <a:lnTo>
                    <a:pt x="91" y="94"/>
                  </a:lnTo>
                  <a:lnTo>
                    <a:pt x="86" y="94"/>
                  </a:lnTo>
                  <a:lnTo>
                    <a:pt x="81" y="94"/>
                  </a:lnTo>
                  <a:lnTo>
                    <a:pt x="72" y="94"/>
                  </a:lnTo>
                  <a:lnTo>
                    <a:pt x="59" y="94"/>
                  </a:lnTo>
                  <a:lnTo>
                    <a:pt x="50" y="90"/>
                  </a:lnTo>
                  <a:lnTo>
                    <a:pt x="41" y="85"/>
                  </a:lnTo>
                  <a:lnTo>
                    <a:pt x="32" y="76"/>
                  </a:lnTo>
                  <a:lnTo>
                    <a:pt x="18" y="54"/>
                  </a:lnTo>
                  <a:lnTo>
                    <a:pt x="14" y="40"/>
                  </a:lnTo>
                  <a:lnTo>
                    <a:pt x="14" y="22"/>
                  </a:lnTo>
                  <a:lnTo>
                    <a:pt x="18" y="13"/>
                  </a:lnTo>
                  <a:lnTo>
                    <a:pt x="27" y="9"/>
                  </a:lnTo>
                  <a:lnTo>
                    <a:pt x="32" y="9"/>
                  </a:lnTo>
                  <a:lnTo>
                    <a:pt x="36" y="13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未知"/>
            <p:cNvSpPr>
              <a:spLocks/>
            </p:cNvSpPr>
            <p:nvPr/>
          </p:nvSpPr>
          <p:spPr bwMode="auto">
            <a:xfrm>
              <a:off x="830" y="421"/>
              <a:ext cx="116" cy="252"/>
            </a:xfrm>
            <a:custGeom>
              <a:avLst/>
              <a:gdLst/>
              <a:ahLst/>
              <a:cxnLst>
                <a:cxn ang="0">
                  <a:pos x="5" y="139"/>
                </a:cxn>
                <a:cxn ang="0">
                  <a:pos x="9" y="135"/>
                </a:cxn>
                <a:cxn ang="0">
                  <a:pos x="55" y="90"/>
                </a:cxn>
                <a:cxn ang="0">
                  <a:pos x="91" y="36"/>
                </a:cxn>
                <a:cxn ang="0">
                  <a:pos x="113" y="18"/>
                </a:cxn>
                <a:cxn ang="0">
                  <a:pos x="140" y="4"/>
                </a:cxn>
                <a:cxn ang="0">
                  <a:pos x="149" y="4"/>
                </a:cxn>
                <a:cxn ang="0">
                  <a:pos x="154" y="0"/>
                </a:cxn>
                <a:cxn ang="0">
                  <a:pos x="185" y="4"/>
                </a:cxn>
                <a:cxn ang="0">
                  <a:pos x="199" y="4"/>
                </a:cxn>
                <a:cxn ang="0">
                  <a:pos x="221" y="13"/>
                </a:cxn>
                <a:cxn ang="0">
                  <a:pos x="226" y="18"/>
                </a:cxn>
                <a:cxn ang="0">
                  <a:pos x="226" y="31"/>
                </a:cxn>
                <a:cxn ang="0">
                  <a:pos x="226" y="31"/>
                </a:cxn>
                <a:cxn ang="0">
                  <a:pos x="158" y="27"/>
                </a:cxn>
                <a:cxn ang="0">
                  <a:pos x="158" y="31"/>
                </a:cxn>
                <a:cxn ang="0">
                  <a:pos x="226" y="36"/>
                </a:cxn>
                <a:cxn ang="0">
                  <a:pos x="235" y="45"/>
                </a:cxn>
                <a:cxn ang="0">
                  <a:pos x="240" y="54"/>
                </a:cxn>
                <a:cxn ang="0">
                  <a:pos x="240" y="67"/>
                </a:cxn>
                <a:cxn ang="0">
                  <a:pos x="235" y="67"/>
                </a:cxn>
                <a:cxn ang="0">
                  <a:pos x="199" y="67"/>
                </a:cxn>
                <a:cxn ang="0">
                  <a:pos x="190" y="67"/>
                </a:cxn>
                <a:cxn ang="0">
                  <a:pos x="185" y="67"/>
                </a:cxn>
                <a:cxn ang="0">
                  <a:pos x="217" y="72"/>
                </a:cxn>
                <a:cxn ang="0">
                  <a:pos x="226" y="76"/>
                </a:cxn>
                <a:cxn ang="0">
                  <a:pos x="235" y="81"/>
                </a:cxn>
                <a:cxn ang="0">
                  <a:pos x="240" y="90"/>
                </a:cxn>
                <a:cxn ang="0">
                  <a:pos x="240" y="99"/>
                </a:cxn>
                <a:cxn ang="0">
                  <a:pos x="235" y="108"/>
                </a:cxn>
                <a:cxn ang="0">
                  <a:pos x="176" y="103"/>
                </a:cxn>
                <a:cxn ang="0">
                  <a:pos x="258" y="126"/>
                </a:cxn>
                <a:cxn ang="0">
                  <a:pos x="253" y="135"/>
                </a:cxn>
                <a:cxn ang="0">
                  <a:pos x="253" y="135"/>
                </a:cxn>
                <a:cxn ang="0">
                  <a:pos x="249" y="135"/>
                </a:cxn>
                <a:cxn ang="0">
                  <a:pos x="212" y="139"/>
                </a:cxn>
                <a:cxn ang="0">
                  <a:pos x="176" y="139"/>
                </a:cxn>
                <a:cxn ang="0">
                  <a:pos x="176" y="139"/>
                </a:cxn>
                <a:cxn ang="0">
                  <a:pos x="167" y="144"/>
                </a:cxn>
                <a:cxn ang="0">
                  <a:pos x="167" y="144"/>
                </a:cxn>
                <a:cxn ang="0">
                  <a:pos x="158" y="148"/>
                </a:cxn>
                <a:cxn ang="0">
                  <a:pos x="149" y="153"/>
                </a:cxn>
                <a:cxn ang="0">
                  <a:pos x="149" y="153"/>
                </a:cxn>
                <a:cxn ang="0">
                  <a:pos x="140" y="157"/>
                </a:cxn>
                <a:cxn ang="0">
                  <a:pos x="131" y="162"/>
                </a:cxn>
                <a:cxn ang="0">
                  <a:pos x="127" y="162"/>
                </a:cxn>
                <a:cxn ang="0">
                  <a:pos x="127" y="166"/>
                </a:cxn>
                <a:cxn ang="0">
                  <a:pos x="100" y="171"/>
                </a:cxn>
                <a:cxn ang="0">
                  <a:pos x="77" y="180"/>
                </a:cxn>
                <a:cxn ang="0">
                  <a:pos x="55" y="189"/>
                </a:cxn>
                <a:cxn ang="0">
                  <a:pos x="27" y="202"/>
                </a:cxn>
                <a:cxn ang="0">
                  <a:pos x="9" y="189"/>
                </a:cxn>
                <a:cxn ang="0">
                  <a:pos x="14" y="184"/>
                </a:cxn>
                <a:cxn ang="0">
                  <a:pos x="14" y="175"/>
                </a:cxn>
                <a:cxn ang="0">
                  <a:pos x="9" y="157"/>
                </a:cxn>
                <a:cxn ang="0">
                  <a:pos x="0" y="148"/>
                </a:cxn>
                <a:cxn ang="0">
                  <a:pos x="5" y="139"/>
                </a:cxn>
                <a:cxn ang="0">
                  <a:pos x="5" y="139"/>
                </a:cxn>
              </a:cxnLst>
              <a:rect l="0" t="0" r="r" b="b"/>
              <a:pathLst>
                <a:path w="259" h="203">
                  <a:moveTo>
                    <a:pt x="5" y="139"/>
                  </a:moveTo>
                  <a:lnTo>
                    <a:pt x="9" y="135"/>
                  </a:lnTo>
                  <a:lnTo>
                    <a:pt x="55" y="90"/>
                  </a:lnTo>
                  <a:lnTo>
                    <a:pt x="91" y="36"/>
                  </a:lnTo>
                  <a:lnTo>
                    <a:pt x="113" y="18"/>
                  </a:lnTo>
                  <a:lnTo>
                    <a:pt x="140" y="4"/>
                  </a:lnTo>
                  <a:lnTo>
                    <a:pt x="149" y="4"/>
                  </a:lnTo>
                  <a:lnTo>
                    <a:pt x="154" y="0"/>
                  </a:lnTo>
                  <a:lnTo>
                    <a:pt x="185" y="4"/>
                  </a:lnTo>
                  <a:lnTo>
                    <a:pt x="199" y="4"/>
                  </a:lnTo>
                  <a:lnTo>
                    <a:pt x="221" y="13"/>
                  </a:lnTo>
                  <a:lnTo>
                    <a:pt x="226" y="18"/>
                  </a:lnTo>
                  <a:lnTo>
                    <a:pt x="226" y="31"/>
                  </a:lnTo>
                  <a:lnTo>
                    <a:pt x="158" y="27"/>
                  </a:lnTo>
                  <a:lnTo>
                    <a:pt x="158" y="31"/>
                  </a:lnTo>
                  <a:lnTo>
                    <a:pt x="226" y="36"/>
                  </a:lnTo>
                  <a:lnTo>
                    <a:pt x="235" y="45"/>
                  </a:lnTo>
                  <a:lnTo>
                    <a:pt x="240" y="54"/>
                  </a:lnTo>
                  <a:lnTo>
                    <a:pt x="240" y="67"/>
                  </a:lnTo>
                  <a:lnTo>
                    <a:pt x="235" y="67"/>
                  </a:lnTo>
                  <a:lnTo>
                    <a:pt x="199" y="67"/>
                  </a:lnTo>
                  <a:lnTo>
                    <a:pt x="190" y="67"/>
                  </a:lnTo>
                  <a:lnTo>
                    <a:pt x="185" y="67"/>
                  </a:lnTo>
                  <a:lnTo>
                    <a:pt x="217" y="72"/>
                  </a:lnTo>
                  <a:lnTo>
                    <a:pt x="226" y="76"/>
                  </a:lnTo>
                  <a:lnTo>
                    <a:pt x="235" y="81"/>
                  </a:lnTo>
                  <a:lnTo>
                    <a:pt x="240" y="90"/>
                  </a:lnTo>
                  <a:lnTo>
                    <a:pt x="240" y="99"/>
                  </a:lnTo>
                  <a:lnTo>
                    <a:pt x="235" y="108"/>
                  </a:lnTo>
                  <a:lnTo>
                    <a:pt x="176" y="103"/>
                  </a:lnTo>
                  <a:lnTo>
                    <a:pt x="258" y="126"/>
                  </a:lnTo>
                  <a:lnTo>
                    <a:pt x="253" y="135"/>
                  </a:lnTo>
                  <a:lnTo>
                    <a:pt x="249" y="135"/>
                  </a:lnTo>
                  <a:lnTo>
                    <a:pt x="212" y="139"/>
                  </a:lnTo>
                  <a:lnTo>
                    <a:pt x="176" y="139"/>
                  </a:lnTo>
                  <a:lnTo>
                    <a:pt x="167" y="144"/>
                  </a:lnTo>
                  <a:lnTo>
                    <a:pt x="158" y="148"/>
                  </a:lnTo>
                  <a:lnTo>
                    <a:pt x="149" y="153"/>
                  </a:lnTo>
                  <a:lnTo>
                    <a:pt x="140" y="157"/>
                  </a:lnTo>
                  <a:lnTo>
                    <a:pt x="131" y="162"/>
                  </a:lnTo>
                  <a:lnTo>
                    <a:pt x="127" y="162"/>
                  </a:lnTo>
                  <a:lnTo>
                    <a:pt x="127" y="166"/>
                  </a:lnTo>
                  <a:lnTo>
                    <a:pt x="100" y="171"/>
                  </a:lnTo>
                  <a:lnTo>
                    <a:pt x="77" y="180"/>
                  </a:lnTo>
                  <a:lnTo>
                    <a:pt x="55" y="189"/>
                  </a:lnTo>
                  <a:lnTo>
                    <a:pt x="27" y="202"/>
                  </a:lnTo>
                  <a:lnTo>
                    <a:pt x="9" y="189"/>
                  </a:lnTo>
                  <a:lnTo>
                    <a:pt x="14" y="184"/>
                  </a:lnTo>
                  <a:lnTo>
                    <a:pt x="14" y="175"/>
                  </a:lnTo>
                  <a:lnTo>
                    <a:pt x="9" y="157"/>
                  </a:lnTo>
                  <a:lnTo>
                    <a:pt x="0" y="148"/>
                  </a:lnTo>
                  <a:lnTo>
                    <a:pt x="5" y="13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未知"/>
            <p:cNvSpPr>
              <a:spLocks/>
            </p:cNvSpPr>
            <p:nvPr/>
          </p:nvSpPr>
          <p:spPr bwMode="auto">
            <a:xfrm>
              <a:off x="966" y="338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13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8">
                  <a:moveTo>
                    <a:pt x="4" y="0"/>
                  </a:moveTo>
                  <a:lnTo>
                    <a:pt x="0" y="27"/>
                  </a:lnTo>
                  <a:lnTo>
                    <a:pt x="1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未知"/>
            <p:cNvSpPr>
              <a:spLocks/>
            </p:cNvSpPr>
            <p:nvPr/>
          </p:nvSpPr>
          <p:spPr bwMode="auto">
            <a:xfrm>
              <a:off x="966" y="338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13" y="0"/>
                </a:cxn>
                <a:cxn ang="0">
                  <a:pos x="4" y="0"/>
                </a:cxn>
              </a:cxnLst>
              <a:rect l="0" t="0" r="r" b="b"/>
              <a:pathLst>
                <a:path w="14" h="28">
                  <a:moveTo>
                    <a:pt x="4" y="0"/>
                  </a:moveTo>
                  <a:lnTo>
                    <a:pt x="0" y="27"/>
                  </a:lnTo>
                  <a:lnTo>
                    <a:pt x="1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未知"/>
            <p:cNvSpPr>
              <a:spLocks/>
            </p:cNvSpPr>
            <p:nvPr/>
          </p:nvSpPr>
          <p:spPr bwMode="auto">
            <a:xfrm>
              <a:off x="970" y="372"/>
              <a:ext cx="116" cy="25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0"/>
                </a:cxn>
                <a:cxn ang="0">
                  <a:pos x="0" y="2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0" h="24">
                  <a:moveTo>
                    <a:pt x="9" y="0"/>
                  </a:moveTo>
                  <a:lnTo>
                    <a:pt x="5" y="0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未知"/>
            <p:cNvSpPr>
              <a:spLocks/>
            </p:cNvSpPr>
            <p:nvPr/>
          </p:nvSpPr>
          <p:spPr bwMode="auto">
            <a:xfrm>
              <a:off x="970" y="372"/>
              <a:ext cx="116" cy="25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0"/>
                </a:cxn>
                <a:cxn ang="0">
                  <a:pos x="0" y="23"/>
                </a:cxn>
                <a:cxn ang="0">
                  <a:pos x="9" y="0"/>
                </a:cxn>
              </a:cxnLst>
              <a:rect l="0" t="0" r="r" b="b"/>
              <a:pathLst>
                <a:path w="10" h="24">
                  <a:moveTo>
                    <a:pt x="9" y="0"/>
                  </a:moveTo>
                  <a:lnTo>
                    <a:pt x="5" y="0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未知"/>
            <p:cNvSpPr>
              <a:spLocks/>
            </p:cNvSpPr>
            <p:nvPr/>
          </p:nvSpPr>
          <p:spPr bwMode="auto">
            <a:xfrm>
              <a:off x="975" y="405"/>
              <a:ext cx="116" cy="252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5" h="19">
                  <a:moveTo>
                    <a:pt x="4" y="5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未知"/>
            <p:cNvSpPr>
              <a:spLocks/>
            </p:cNvSpPr>
            <p:nvPr/>
          </p:nvSpPr>
          <p:spPr bwMode="auto">
            <a:xfrm>
              <a:off x="975" y="405"/>
              <a:ext cx="116" cy="252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4" y="5"/>
                </a:cxn>
              </a:cxnLst>
              <a:rect l="0" t="0" r="r" b="b"/>
              <a:pathLst>
                <a:path w="5" h="19">
                  <a:moveTo>
                    <a:pt x="4" y="5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未知"/>
            <p:cNvSpPr>
              <a:spLocks/>
            </p:cNvSpPr>
            <p:nvPr/>
          </p:nvSpPr>
          <p:spPr bwMode="auto">
            <a:xfrm>
              <a:off x="966" y="432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未知"/>
            <p:cNvSpPr>
              <a:spLocks/>
            </p:cNvSpPr>
            <p:nvPr/>
          </p:nvSpPr>
          <p:spPr bwMode="auto">
            <a:xfrm>
              <a:off x="966" y="432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未知"/>
            <p:cNvSpPr>
              <a:spLocks/>
            </p:cNvSpPr>
            <p:nvPr/>
          </p:nvSpPr>
          <p:spPr bwMode="auto">
            <a:xfrm>
              <a:off x="302" y="163"/>
              <a:ext cx="116" cy="252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45"/>
                </a:cxn>
                <a:cxn ang="0">
                  <a:pos x="27" y="22"/>
                </a:cxn>
                <a:cxn ang="0">
                  <a:pos x="5" y="0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1"/>
                </a:cxn>
              </a:cxnLst>
              <a:rect l="0" t="0" r="r" b="b"/>
              <a:pathLst>
                <a:path w="28" h="46">
                  <a:moveTo>
                    <a:pt x="0" y="31"/>
                  </a:moveTo>
                  <a:lnTo>
                    <a:pt x="0" y="45"/>
                  </a:lnTo>
                  <a:lnTo>
                    <a:pt x="27" y="22"/>
                  </a:lnTo>
                  <a:lnTo>
                    <a:pt x="5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222222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未知"/>
            <p:cNvSpPr>
              <a:spLocks/>
            </p:cNvSpPr>
            <p:nvPr/>
          </p:nvSpPr>
          <p:spPr bwMode="auto">
            <a:xfrm>
              <a:off x="1218" y="676"/>
              <a:ext cx="116" cy="252"/>
            </a:xfrm>
            <a:custGeom>
              <a:avLst/>
              <a:gdLst/>
              <a:ahLst/>
              <a:cxnLst>
                <a:cxn ang="0">
                  <a:pos x="5" y="63"/>
                </a:cxn>
                <a:cxn ang="0">
                  <a:pos x="0" y="54"/>
                </a:cxn>
                <a:cxn ang="0">
                  <a:pos x="0" y="49"/>
                </a:cxn>
                <a:cxn ang="0">
                  <a:pos x="9" y="40"/>
                </a:cxn>
                <a:cxn ang="0">
                  <a:pos x="190" y="0"/>
                </a:cxn>
              </a:cxnLst>
              <a:rect l="0" t="0" r="r" b="b"/>
              <a:pathLst>
                <a:path w="191" h="64">
                  <a:moveTo>
                    <a:pt x="5" y="63"/>
                  </a:moveTo>
                  <a:lnTo>
                    <a:pt x="0" y="54"/>
                  </a:lnTo>
                  <a:lnTo>
                    <a:pt x="0" y="49"/>
                  </a:lnTo>
                  <a:lnTo>
                    <a:pt x="9" y="40"/>
                  </a:lnTo>
                  <a:lnTo>
                    <a:pt x="190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未知"/>
            <p:cNvSpPr>
              <a:spLocks/>
            </p:cNvSpPr>
            <p:nvPr/>
          </p:nvSpPr>
          <p:spPr bwMode="auto">
            <a:xfrm>
              <a:off x="1304" y="358"/>
              <a:ext cx="116" cy="25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3" y="94"/>
                </a:cxn>
                <a:cxn ang="0">
                  <a:pos x="32" y="0"/>
                </a:cxn>
              </a:cxnLst>
              <a:rect l="0" t="0" r="r" b="b"/>
              <a:pathLst>
                <a:path w="33" h="95">
                  <a:moveTo>
                    <a:pt x="0" y="54"/>
                  </a:moveTo>
                  <a:lnTo>
                    <a:pt x="23" y="94"/>
                  </a:lnTo>
                  <a:lnTo>
                    <a:pt x="32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未知"/>
            <p:cNvSpPr>
              <a:spLocks/>
            </p:cNvSpPr>
            <p:nvPr/>
          </p:nvSpPr>
          <p:spPr bwMode="auto">
            <a:xfrm>
              <a:off x="1327" y="523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6"/>
                </a:cxn>
                <a:cxn ang="0">
                  <a:pos x="40" y="243"/>
                </a:cxn>
                <a:cxn ang="0">
                  <a:pos x="81" y="243"/>
                </a:cxn>
                <a:cxn ang="0">
                  <a:pos x="99" y="225"/>
                </a:cxn>
              </a:cxnLst>
              <a:rect l="0" t="0" r="r" b="b"/>
              <a:pathLst>
                <a:path w="100" h="244">
                  <a:moveTo>
                    <a:pt x="0" y="0"/>
                  </a:moveTo>
                  <a:lnTo>
                    <a:pt x="0" y="126"/>
                  </a:lnTo>
                  <a:lnTo>
                    <a:pt x="40" y="243"/>
                  </a:lnTo>
                  <a:lnTo>
                    <a:pt x="81" y="243"/>
                  </a:lnTo>
                  <a:lnTo>
                    <a:pt x="99" y="225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未知"/>
            <p:cNvSpPr>
              <a:spLocks/>
            </p:cNvSpPr>
            <p:nvPr/>
          </p:nvSpPr>
          <p:spPr bwMode="auto">
            <a:xfrm>
              <a:off x="1200" y="446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90"/>
                </a:cxn>
                <a:cxn ang="0">
                  <a:pos x="27" y="112"/>
                </a:cxn>
                <a:cxn ang="0">
                  <a:pos x="59" y="148"/>
                </a:cxn>
                <a:cxn ang="0">
                  <a:pos x="27" y="252"/>
                </a:cxn>
                <a:cxn ang="0">
                  <a:pos x="14" y="351"/>
                </a:cxn>
                <a:cxn ang="0">
                  <a:pos x="0" y="450"/>
                </a:cxn>
              </a:cxnLst>
              <a:rect l="0" t="0" r="r" b="b"/>
              <a:pathLst>
                <a:path w="60" h="451">
                  <a:moveTo>
                    <a:pt x="0" y="0"/>
                  </a:moveTo>
                  <a:lnTo>
                    <a:pt x="50" y="90"/>
                  </a:lnTo>
                  <a:lnTo>
                    <a:pt x="27" y="112"/>
                  </a:lnTo>
                  <a:lnTo>
                    <a:pt x="59" y="148"/>
                  </a:lnTo>
                  <a:lnTo>
                    <a:pt x="27" y="252"/>
                  </a:lnTo>
                  <a:lnTo>
                    <a:pt x="14" y="351"/>
                  </a:lnTo>
                  <a:lnTo>
                    <a:pt x="0" y="45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未知"/>
            <p:cNvSpPr>
              <a:spLocks/>
            </p:cNvSpPr>
            <p:nvPr/>
          </p:nvSpPr>
          <p:spPr bwMode="auto">
            <a:xfrm>
              <a:off x="1214" y="601"/>
              <a:ext cx="116" cy="25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90" y="0"/>
                </a:cxn>
              </a:cxnLst>
              <a:rect l="0" t="0" r="r" b="b"/>
              <a:pathLst>
                <a:path w="91" h="15">
                  <a:moveTo>
                    <a:pt x="0" y="14"/>
                  </a:moveTo>
                  <a:lnTo>
                    <a:pt x="90" y="0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未知"/>
            <p:cNvSpPr>
              <a:spLocks/>
            </p:cNvSpPr>
            <p:nvPr/>
          </p:nvSpPr>
          <p:spPr bwMode="auto">
            <a:xfrm>
              <a:off x="1227" y="619"/>
              <a:ext cx="116" cy="25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82" y="23"/>
                </a:cxn>
                <a:cxn ang="0">
                  <a:pos x="77" y="0"/>
                </a:cxn>
              </a:cxnLst>
              <a:rect l="0" t="0" r="r" b="b"/>
              <a:pathLst>
                <a:path w="83" h="33">
                  <a:moveTo>
                    <a:pt x="0" y="32"/>
                  </a:moveTo>
                  <a:lnTo>
                    <a:pt x="82" y="23"/>
                  </a:lnTo>
                  <a:lnTo>
                    <a:pt x="77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未知"/>
            <p:cNvSpPr>
              <a:spLocks/>
            </p:cNvSpPr>
            <p:nvPr/>
          </p:nvSpPr>
          <p:spPr bwMode="auto">
            <a:xfrm>
              <a:off x="862" y="606"/>
              <a:ext cx="116" cy="25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2" y="86"/>
                </a:cxn>
                <a:cxn ang="0">
                  <a:pos x="0" y="167"/>
                </a:cxn>
              </a:cxnLst>
              <a:rect l="0" t="0" r="r" b="b"/>
              <a:pathLst>
                <a:path w="46" h="168">
                  <a:moveTo>
                    <a:pt x="45" y="0"/>
                  </a:moveTo>
                  <a:lnTo>
                    <a:pt x="32" y="86"/>
                  </a:lnTo>
                  <a:lnTo>
                    <a:pt x="0" y="167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未知"/>
            <p:cNvSpPr>
              <a:spLocks/>
            </p:cNvSpPr>
            <p:nvPr/>
          </p:nvSpPr>
          <p:spPr bwMode="auto">
            <a:xfrm>
              <a:off x="875" y="335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9"/>
                </a:cxn>
                <a:cxn ang="0">
                  <a:pos x="23" y="66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19" y="29"/>
                  </a:lnTo>
                  <a:lnTo>
                    <a:pt x="23" y="66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未知"/>
            <p:cNvSpPr>
              <a:spLocks/>
            </p:cNvSpPr>
            <p:nvPr/>
          </p:nvSpPr>
          <p:spPr bwMode="auto">
            <a:xfrm>
              <a:off x="894" y="311"/>
              <a:ext cx="116" cy="25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</a:cxnLst>
              <a:rect l="0" t="0" r="r" b="b"/>
              <a:pathLst>
                <a:path w="5" h="37">
                  <a:moveTo>
                    <a:pt x="4" y="0"/>
                  </a:moveTo>
                  <a:lnTo>
                    <a:pt x="0" y="36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未知"/>
            <p:cNvSpPr>
              <a:spLocks/>
            </p:cNvSpPr>
            <p:nvPr/>
          </p:nvSpPr>
          <p:spPr bwMode="auto">
            <a:xfrm>
              <a:off x="912" y="273"/>
              <a:ext cx="116" cy="252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9" y="90"/>
                </a:cxn>
                <a:cxn ang="0">
                  <a:pos x="36" y="99"/>
                </a:cxn>
                <a:cxn ang="0">
                  <a:pos x="0" y="122"/>
                </a:cxn>
                <a:cxn ang="0">
                  <a:pos x="9" y="131"/>
                </a:cxn>
              </a:cxnLst>
              <a:rect l="0" t="0" r="r" b="b"/>
              <a:pathLst>
                <a:path w="37" h="132">
                  <a:moveTo>
                    <a:pt x="31" y="0"/>
                  </a:moveTo>
                  <a:lnTo>
                    <a:pt x="9" y="90"/>
                  </a:lnTo>
                  <a:lnTo>
                    <a:pt x="36" y="99"/>
                  </a:lnTo>
                  <a:lnTo>
                    <a:pt x="0" y="122"/>
                  </a:lnTo>
                  <a:lnTo>
                    <a:pt x="9" y="131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未知"/>
            <p:cNvSpPr>
              <a:spLocks/>
            </p:cNvSpPr>
            <p:nvPr/>
          </p:nvSpPr>
          <p:spPr bwMode="auto">
            <a:xfrm>
              <a:off x="970" y="601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04"/>
                </a:cxn>
                <a:cxn ang="0">
                  <a:pos x="45" y="212"/>
                </a:cxn>
              </a:cxnLst>
              <a:rect l="0" t="0" r="r" b="b"/>
              <a:pathLst>
                <a:path w="46" h="213">
                  <a:moveTo>
                    <a:pt x="0" y="0"/>
                  </a:moveTo>
                  <a:lnTo>
                    <a:pt x="27" y="104"/>
                  </a:lnTo>
                  <a:lnTo>
                    <a:pt x="45" y="212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未知"/>
            <p:cNvSpPr>
              <a:spLocks/>
            </p:cNvSpPr>
            <p:nvPr/>
          </p:nvSpPr>
          <p:spPr bwMode="auto">
            <a:xfrm>
              <a:off x="50" y="714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12"/>
                </a:cxn>
                <a:cxn ang="0">
                  <a:pos x="31" y="153"/>
                </a:cxn>
                <a:cxn ang="0">
                  <a:pos x="99" y="229"/>
                </a:cxn>
              </a:cxnLst>
              <a:rect l="0" t="0" r="r" b="b"/>
              <a:pathLst>
                <a:path w="100" h="230">
                  <a:moveTo>
                    <a:pt x="0" y="0"/>
                  </a:moveTo>
                  <a:lnTo>
                    <a:pt x="22" y="112"/>
                  </a:lnTo>
                  <a:lnTo>
                    <a:pt x="31" y="153"/>
                  </a:lnTo>
                  <a:lnTo>
                    <a:pt x="99" y="229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未知"/>
            <p:cNvSpPr>
              <a:spLocks/>
            </p:cNvSpPr>
            <p:nvPr/>
          </p:nvSpPr>
          <p:spPr bwMode="auto">
            <a:xfrm>
              <a:off x="181" y="570"/>
              <a:ext cx="116" cy="252"/>
            </a:xfrm>
            <a:custGeom>
              <a:avLst/>
              <a:gdLst/>
              <a:ahLst/>
              <a:cxnLst>
                <a:cxn ang="0">
                  <a:pos x="166" y="319"/>
                </a:cxn>
                <a:cxn ang="0">
                  <a:pos x="121" y="297"/>
                </a:cxn>
                <a:cxn ang="0">
                  <a:pos x="103" y="243"/>
                </a:cxn>
                <a:cxn ang="0">
                  <a:pos x="103" y="193"/>
                </a:cxn>
                <a:cxn ang="0">
                  <a:pos x="90" y="148"/>
                </a:cxn>
                <a:cxn ang="0">
                  <a:pos x="58" y="40"/>
                </a:cxn>
                <a:cxn ang="0">
                  <a:pos x="36" y="9"/>
                </a:cxn>
                <a:cxn ang="0">
                  <a:pos x="0" y="0"/>
                </a:cxn>
              </a:cxnLst>
              <a:rect l="0" t="0" r="r" b="b"/>
              <a:pathLst>
                <a:path w="167" h="320">
                  <a:moveTo>
                    <a:pt x="166" y="319"/>
                  </a:moveTo>
                  <a:lnTo>
                    <a:pt x="121" y="297"/>
                  </a:lnTo>
                  <a:lnTo>
                    <a:pt x="103" y="243"/>
                  </a:lnTo>
                  <a:lnTo>
                    <a:pt x="103" y="193"/>
                  </a:lnTo>
                  <a:lnTo>
                    <a:pt x="90" y="148"/>
                  </a:lnTo>
                  <a:lnTo>
                    <a:pt x="58" y="40"/>
                  </a:lnTo>
                  <a:lnTo>
                    <a:pt x="36" y="9"/>
                  </a:lnTo>
                  <a:lnTo>
                    <a:pt x="0" y="0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未知"/>
            <p:cNvSpPr>
              <a:spLocks/>
            </p:cNvSpPr>
            <p:nvPr/>
          </p:nvSpPr>
          <p:spPr bwMode="auto">
            <a:xfrm>
              <a:off x="248" y="712"/>
              <a:ext cx="11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9"/>
                </a:cxn>
                <a:cxn ang="0">
                  <a:pos x="41" y="27"/>
                </a:cxn>
              </a:cxnLst>
              <a:rect l="0" t="0" r="r" b="b"/>
              <a:pathLst>
                <a:path w="55" h="28">
                  <a:moveTo>
                    <a:pt x="0" y="0"/>
                  </a:moveTo>
                  <a:lnTo>
                    <a:pt x="54" y="9"/>
                  </a:lnTo>
                  <a:lnTo>
                    <a:pt x="41" y="27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未知"/>
            <p:cNvSpPr>
              <a:spLocks/>
            </p:cNvSpPr>
            <p:nvPr/>
          </p:nvSpPr>
          <p:spPr bwMode="auto">
            <a:xfrm>
              <a:off x="397" y="574"/>
              <a:ext cx="116" cy="252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4" y="23"/>
                </a:cxn>
                <a:cxn ang="0">
                  <a:pos x="9" y="0"/>
                </a:cxn>
              </a:cxnLst>
              <a:rect l="0" t="0" r="r" b="b"/>
              <a:pathLst>
                <a:path w="15" h="51">
                  <a:moveTo>
                    <a:pt x="0" y="50"/>
                  </a:moveTo>
                  <a:lnTo>
                    <a:pt x="14" y="23"/>
                  </a:lnTo>
                  <a:lnTo>
                    <a:pt x="9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未知"/>
            <p:cNvSpPr>
              <a:spLocks/>
            </p:cNvSpPr>
            <p:nvPr/>
          </p:nvSpPr>
          <p:spPr bwMode="auto">
            <a:xfrm>
              <a:off x="411" y="559"/>
              <a:ext cx="116" cy="25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2" y="4"/>
                </a:cxn>
                <a:cxn ang="0">
                  <a:pos x="31" y="0"/>
                </a:cxn>
              </a:cxnLst>
              <a:rect l="0" t="0" r="r" b="b"/>
              <a:pathLst>
                <a:path w="32" h="28">
                  <a:moveTo>
                    <a:pt x="0" y="27"/>
                  </a:moveTo>
                  <a:lnTo>
                    <a:pt x="22" y="4"/>
                  </a:lnTo>
                  <a:lnTo>
                    <a:pt x="31" y="0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Oval 547"/>
            <p:cNvSpPr>
              <a:spLocks noChangeArrowheads="1"/>
            </p:cNvSpPr>
            <p:nvPr/>
          </p:nvSpPr>
          <p:spPr bwMode="auto">
            <a:xfrm>
              <a:off x="432" y="59"/>
              <a:ext cx="164" cy="354"/>
            </a:xfrm>
            <a:prstGeom prst="ellips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4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JMenuBar</a:t>
            </a:r>
            <a:r>
              <a:rPr lang="zh-CN" altLang="en-US" dirty="0"/>
              <a:t>为</a:t>
            </a:r>
            <a:r>
              <a:rPr lang="en-US" altLang="zh-CN" dirty="0" err="1"/>
              <a:t>JMenu</a:t>
            </a:r>
            <a:r>
              <a:rPr lang="zh-CN" altLang="en-US" dirty="0"/>
              <a:t>提供组件放置接口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JMenu</a:t>
            </a:r>
            <a:r>
              <a:rPr lang="zh-CN" altLang="en-US" dirty="0"/>
              <a:t>允许添加若干个</a:t>
            </a:r>
            <a:r>
              <a:rPr lang="en-US" altLang="zh-CN" dirty="0" err="1"/>
              <a:t>JMenuItem</a:t>
            </a:r>
            <a:r>
              <a:rPr lang="zh-CN" altLang="en-US" dirty="0"/>
              <a:t>子项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2145590" y="2276872"/>
            <a:ext cx="6614706" cy="4464496"/>
            <a:chOff x="0" y="0"/>
            <a:chExt cx="4287" cy="4288"/>
          </a:xfrm>
        </p:grpSpPr>
        <p:pic>
          <p:nvPicPr>
            <p:cNvPr id="62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87" cy="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TextBox 20"/>
            <p:cNvSpPr txBox="1">
              <a:spLocks noChangeArrowheads="1"/>
            </p:cNvSpPr>
            <p:nvPr/>
          </p:nvSpPr>
          <p:spPr bwMode="auto">
            <a:xfrm>
              <a:off x="516" y="455"/>
              <a:ext cx="3202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err="1">
                  <a:latin typeface="微软雅黑" pitchFamily="34" charset="-122"/>
                  <a:ea typeface="微软雅黑" pitchFamily="34" charset="-122"/>
                </a:rPr>
                <a:t>JMenuBar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5346548" y="3068960"/>
            <a:ext cx="2549653" cy="3107390"/>
            <a:chOff x="0" y="0"/>
            <a:chExt cx="4050" cy="4050"/>
          </a:xfrm>
        </p:grpSpPr>
        <p:pic>
          <p:nvPicPr>
            <p:cNvPr id="65" name="图片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Group 2"/>
          <p:cNvGrpSpPr>
            <a:grpSpLocks/>
          </p:cNvGrpSpPr>
          <p:nvPr/>
        </p:nvGrpSpPr>
        <p:grpSpPr bwMode="auto">
          <a:xfrm>
            <a:off x="3042292" y="3068960"/>
            <a:ext cx="2549653" cy="3107390"/>
            <a:chOff x="0" y="0"/>
            <a:chExt cx="4050" cy="4050"/>
          </a:xfrm>
        </p:grpSpPr>
        <p:pic>
          <p:nvPicPr>
            <p:cNvPr id="87" name="图片 8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8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31705" y="3861048"/>
            <a:ext cx="4063509" cy="1900870"/>
            <a:chOff x="1835696" y="3284984"/>
            <a:chExt cx="3672408" cy="1717917"/>
          </a:xfrm>
          <a:solidFill>
            <a:srgbClr val="DBFDE1"/>
          </a:solidFill>
        </p:grpSpPr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1835696" y="3284984"/>
              <a:ext cx="1584176" cy="781813"/>
              <a:chOff x="0" y="0"/>
              <a:chExt cx="2458" cy="2269"/>
            </a:xfrm>
            <a:grpFill/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grpFill/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9" name="Group 8"/>
            <p:cNvGrpSpPr>
              <a:grpSpLocks/>
            </p:cNvGrpSpPr>
            <p:nvPr/>
          </p:nvGrpSpPr>
          <p:grpSpPr bwMode="auto">
            <a:xfrm>
              <a:off x="1835696" y="4221088"/>
              <a:ext cx="1584176" cy="781813"/>
              <a:chOff x="0" y="0"/>
              <a:chExt cx="2458" cy="2269"/>
            </a:xfrm>
            <a:grpFill/>
          </p:grpSpPr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grpFill/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0" name="Group 8"/>
            <p:cNvGrpSpPr>
              <a:grpSpLocks/>
            </p:cNvGrpSpPr>
            <p:nvPr/>
          </p:nvGrpSpPr>
          <p:grpSpPr bwMode="auto">
            <a:xfrm>
              <a:off x="3923928" y="3284984"/>
              <a:ext cx="1584176" cy="781813"/>
              <a:chOff x="0" y="0"/>
              <a:chExt cx="2458" cy="2269"/>
            </a:xfrm>
            <a:grpFill/>
          </p:grpSpPr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grpFill/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Group 8"/>
            <p:cNvGrpSpPr>
              <a:grpSpLocks/>
            </p:cNvGrpSpPr>
            <p:nvPr/>
          </p:nvGrpSpPr>
          <p:grpSpPr bwMode="auto">
            <a:xfrm>
              <a:off x="3923928" y="4221088"/>
              <a:ext cx="1584176" cy="781813"/>
              <a:chOff x="0" y="0"/>
              <a:chExt cx="2458" cy="2269"/>
            </a:xfrm>
            <a:grpFill/>
          </p:grpSpPr>
          <p:sp>
            <p:nvSpPr>
              <p:cNvPr id="72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grpFill/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9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875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位于窗口顶部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点击某一个名字会打开一个菜单列表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1704" y="2564904"/>
            <a:ext cx="44284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915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主要步骤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创建菜单栏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创建菜单及子菜单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没有子菜单的菜单用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有子菜单的菜单使用</a:t>
            </a:r>
            <a:r>
              <a:rPr lang="en-US" altLang="zh-CN" dirty="0" err="1"/>
              <a:t>JMenu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给菜单添加子菜单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给窗体添加菜单栏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给菜单添加事件监听器</a:t>
            </a:r>
          </a:p>
        </p:txBody>
      </p:sp>
      <p:sp>
        <p:nvSpPr>
          <p:cNvPr id="55" name="矩形 54"/>
          <p:cNvSpPr/>
          <p:nvPr/>
        </p:nvSpPr>
        <p:spPr bwMode="auto">
          <a:xfrm>
            <a:off x="5087888" y="3212976"/>
            <a:ext cx="7128792" cy="36004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文件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menuItemOpen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打开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新建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menuItemTxt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(“TEXT”);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menuBar.add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menuItemOpen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menuItemTxt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setJMenuBar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allAtOnce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事件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点击“退出”菜单项，关闭程序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触发</a:t>
            </a:r>
            <a:r>
              <a:rPr lang="en-US" altLang="zh-CN" dirty="0" err="1"/>
              <a:t>ActionEvent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给“退出”菜单项注册</a:t>
            </a:r>
            <a:r>
              <a:rPr lang="en-US" altLang="zh-CN" dirty="0"/>
              <a:t>ActionListener</a:t>
            </a:r>
            <a:r>
              <a:rPr lang="zh-CN" altLang="en-US" dirty="0"/>
              <a:t>事件监听器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1847528" y="3573016"/>
            <a:ext cx="6912768" cy="259228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给”退出“菜单项注册事件监听器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menuItemExit.addActionListener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ActionListener() {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@Override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actionPerformed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ActionEvent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System.exit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(0);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单击鼠标右键时弹出菜单列表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菜单位置不固定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1266" name="Picture 2" descr="D:\云平台\我的PPT\Swing常用组件\菜单\图片\弹出菜单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640" y="2492896"/>
            <a:ext cx="5638800" cy="382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99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AWT</a:t>
            </a:r>
            <a:r>
              <a:rPr lang="zh-CN" altLang="en-US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AWT</a:t>
            </a:r>
            <a:r>
              <a:rPr lang="zh-CN" altLang="en-US" dirty="0"/>
              <a:t>（</a:t>
            </a:r>
            <a:r>
              <a:rPr lang="en-US" altLang="zh-CN" dirty="0"/>
              <a:t>Abstract Window Toolkit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程序提供的建立图形用户界面的工具集，主要包括容器、组件、布局管理器、事件处理模型等。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AWT</a:t>
            </a:r>
            <a:r>
              <a:rPr lang="zh-CN" altLang="en-US" dirty="0"/>
              <a:t>是重量级组件，通过</a:t>
            </a:r>
            <a:r>
              <a:rPr lang="en-US" altLang="zh-CN" dirty="0" err="1"/>
              <a:t>java.awt</a:t>
            </a:r>
            <a:r>
              <a:rPr lang="zh-CN" altLang="en-US" dirty="0"/>
              <a:t>包下的类和接口来创建</a:t>
            </a:r>
            <a:r>
              <a:rPr lang="en-US" altLang="zh-CN" dirty="0"/>
              <a:t>GUI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40263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JPopupMenu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构造方法（</a:t>
            </a:r>
            <a:r>
              <a:rPr lang="en-US" altLang="zh-CN" dirty="0"/>
              <a:t>2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JPopupMenu</a:t>
            </a:r>
            <a:r>
              <a:rPr lang="en-US" altLang="zh-CN" dirty="0"/>
              <a:t>()</a:t>
            </a:r>
            <a:r>
              <a:rPr lang="zh-CN" altLang="en-US" dirty="0"/>
              <a:t>：构造一个不带“调用者”的 弹出式菜单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JPopupMenu</a:t>
            </a:r>
            <a:r>
              <a:rPr lang="en-US" altLang="zh-CN" dirty="0"/>
              <a:t>(String label)</a:t>
            </a:r>
            <a:r>
              <a:rPr lang="zh-CN" altLang="en-US" dirty="0"/>
              <a:t>：构造一个具有指定标题的弹出式菜单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JMenuItem</a:t>
            </a:r>
            <a:r>
              <a:rPr lang="en-US" altLang="zh-CN" dirty="0"/>
              <a:t> </a:t>
            </a:r>
            <a:r>
              <a:rPr lang="en-US" altLang="zh-CN" dirty="0" err="1"/>
              <a:t>menuItem</a:t>
            </a:r>
            <a:r>
              <a:rPr lang="en-US" altLang="zh-CN" dirty="0"/>
              <a:t>)</a:t>
            </a:r>
            <a:r>
              <a:rPr lang="zh-CN" altLang="en-US" dirty="0"/>
              <a:t>：将指定菜单项添加到此菜单的末尾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add(String s)</a:t>
            </a:r>
            <a:r>
              <a:rPr lang="zh-CN" altLang="en-US" dirty="0"/>
              <a:t>：创建具有指定文本的菜单项，并将其添加到此菜单的末尾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弹出菜单项触发事件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ActionEvent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50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特别注意：必须调用</a:t>
            </a:r>
            <a:r>
              <a:rPr lang="en-US" altLang="zh-CN" dirty="0"/>
              <a:t>show</a:t>
            </a:r>
            <a:r>
              <a:rPr lang="zh-CN" altLang="en-US" dirty="0"/>
              <a:t>方法，菜单才能显示出来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show(Component invoker, 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</a:t>
            </a:r>
            <a:r>
              <a:rPr lang="en-US" dirty="0"/>
              <a:t/>
            </a:r>
            <a:br>
              <a:rPr lang="en-US" dirty="0"/>
            </a:b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6528048" y="3140968"/>
            <a:ext cx="3456384" cy="2736304"/>
          </a:xfrm>
          <a:prstGeom prst="roundRect">
            <a:avLst>
              <a:gd name="adj" fmla="val 78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分析菜单组成：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个一级菜单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文件：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</a:rPr>
              <a:t>JMenu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帮助：</a:t>
            </a: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</a:rPr>
              <a:t>JMenuItem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2.    2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个二级菜单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打开：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</a:rPr>
              <a:t>JMenuItem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新建：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</a:rPr>
              <a:t>JMenu</a:t>
            </a:r>
            <a:endParaRPr lang="en-US" altLang="zh-CN" dirty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3.    3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个三级菜单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568" y="2564904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8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主要步骤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创建弹出式菜单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创建菜单及子菜单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没有子菜单的菜单用</a:t>
            </a:r>
            <a:r>
              <a:rPr lang="en-US" altLang="zh-CN" dirty="0" err="1"/>
              <a:t>JMenuItem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有子菜单的菜单使用</a:t>
            </a:r>
            <a:r>
              <a:rPr lang="en-US" altLang="zh-CN" dirty="0" err="1"/>
              <a:t>JMenu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给菜单添加子菜单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给组件添加鼠标事件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/>
              <a:t>show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55" name="矩形 54"/>
          <p:cNvSpPr/>
          <p:nvPr/>
        </p:nvSpPr>
        <p:spPr bwMode="auto">
          <a:xfrm>
            <a:off x="4727848" y="3356992"/>
            <a:ext cx="7416824" cy="345638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JPopupMenu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popupMenu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JPopupMenuJMenuBar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文件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menuItemOpen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打开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新建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menuItemTxt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JMenuItem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(“TEXT”);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popupMenu.add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menuFile.add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menuItemOpen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menuNew.add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menuItemTxt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4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事件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点击鼠标右键弹出菜单项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触发</a:t>
            </a:r>
            <a:r>
              <a:rPr lang="en-US" altLang="zh-CN" dirty="0" err="1"/>
              <a:t>JPanel</a:t>
            </a:r>
            <a:r>
              <a:rPr lang="zh-CN" altLang="en-US" dirty="0"/>
              <a:t>容器的鼠标事件（</a:t>
            </a:r>
            <a:r>
              <a:rPr lang="en-US" altLang="zh-CN" dirty="0"/>
              <a:t> </a:t>
            </a:r>
            <a:r>
              <a:rPr lang="en-US" altLang="zh-CN" dirty="0" err="1"/>
              <a:t>addMouseListener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/>
              <a:t>mousePressed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注意必须调用</a:t>
            </a:r>
            <a:r>
              <a:rPr lang="en-US" altLang="zh-CN" dirty="0"/>
              <a:t>show</a:t>
            </a:r>
            <a:r>
              <a:rPr lang="zh-CN" altLang="en-US" dirty="0"/>
              <a:t>方法显示弹出式菜单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5303912" y="2708920"/>
            <a:ext cx="6840760" cy="407707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JPanel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实例对象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panel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容器注册事件监听器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panel.addMouseListener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MouseListener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 {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@Override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mousePressed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MouseEvent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mods=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e.getModifiers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if((mods&amp;InputEvent.BUTTON3_MASK)!=0){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 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调用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show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方法显示弹出式菜单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popupMenu.show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panel,e.getX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(),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e.getY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9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对话框简介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对话框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3" y="1785926"/>
            <a:ext cx="3168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24" y="1071547"/>
            <a:ext cx="4157308" cy="218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48" y="3214686"/>
            <a:ext cx="54003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96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对话框分类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模式对话框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模式对话框创建后，程序的其他窗口便不能进行操作，必须将该窗口关闭后，其他窗口才能进行操作。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非模式对话框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非模式对话框则无需这样，它不强制要求用户立即反应。</a:t>
            </a:r>
          </a:p>
        </p:txBody>
      </p:sp>
    </p:spTree>
    <p:extLst>
      <p:ext uri="{BB962C8B-B14F-4D97-AF65-F5344CB8AC3E}">
        <p14:creationId xmlns:p14="http://schemas.microsoft.com/office/powerpoint/2010/main" val="2796464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对话框简介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JOptionPane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8903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JOptionpane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JOptionPane</a:t>
            </a:r>
            <a:r>
              <a:rPr lang="zh-CN" altLang="en-US" dirty="0"/>
              <a:t>类中的提供了若干个</a:t>
            </a:r>
            <a:r>
              <a:rPr lang="en-US" altLang="zh-CN" dirty="0"/>
              <a:t>static</a:t>
            </a:r>
            <a:r>
              <a:rPr lang="zh-CN" altLang="en-US" dirty="0"/>
              <a:t>方法来生成各种标准的对话框。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ConfirmDialog</a:t>
            </a:r>
            <a:r>
              <a:rPr lang="en-US" dirty="0"/>
              <a:t>　---　</a:t>
            </a:r>
            <a:r>
              <a:rPr lang="zh-CN" altLang="en-US" dirty="0"/>
              <a:t>确认对话框，提出问题，然后由用户自己 来确认（按</a:t>
            </a:r>
            <a:r>
              <a:rPr lang="en-US" altLang="zh-CN" dirty="0"/>
              <a:t>"</a:t>
            </a:r>
            <a:r>
              <a:rPr lang="en-US" dirty="0"/>
              <a:t>Yes"</a:t>
            </a:r>
            <a:r>
              <a:rPr lang="zh-CN" altLang="en-US" dirty="0"/>
              <a:t>或</a:t>
            </a:r>
            <a:r>
              <a:rPr lang="en-US" altLang="zh-CN" dirty="0"/>
              <a:t>"</a:t>
            </a:r>
            <a:r>
              <a:rPr lang="en-US" dirty="0"/>
              <a:t>No"</a:t>
            </a:r>
            <a:r>
              <a:rPr lang="zh-CN" altLang="en-US" dirty="0"/>
              <a:t>按钮）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InputDialog</a:t>
            </a:r>
            <a:r>
              <a:rPr lang="en-US" dirty="0"/>
              <a:t>　---　</a:t>
            </a:r>
            <a:r>
              <a:rPr lang="zh-CN" altLang="en-US" dirty="0"/>
              <a:t>提示输入文本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MessageDialog</a:t>
            </a:r>
            <a:r>
              <a:rPr lang="en-US" dirty="0"/>
              <a:t>　---　</a:t>
            </a:r>
            <a:r>
              <a:rPr lang="zh-CN" altLang="en-US" dirty="0"/>
              <a:t>显示信息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OptionDialog</a:t>
            </a:r>
            <a:r>
              <a:rPr lang="en-US" dirty="0"/>
              <a:t>　-－　</a:t>
            </a:r>
            <a:r>
              <a:rPr lang="zh-CN" altLang="en-US" dirty="0"/>
              <a:t>组合其它三个对话框类型。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这些对话框都是模式对话框</a:t>
            </a:r>
          </a:p>
        </p:txBody>
      </p:sp>
    </p:spTree>
    <p:extLst>
      <p:ext uri="{BB962C8B-B14F-4D97-AF65-F5344CB8AC3E}">
        <p14:creationId xmlns:p14="http://schemas.microsoft.com/office/powerpoint/2010/main" val="2875369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r>
              <a:rPr lang="en-US" dirty="0" err="1"/>
              <a:t>show</a:t>
            </a:r>
            <a:r>
              <a:rPr lang="en-US" altLang="zh-CN" dirty="0" err="1"/>
              <a:t>XXX</a:t>
            </a:r>
            <a:r>
              <a:rPr lang="en-US" dirty="0" err="1"/>
              <a:t>Dialog</a:t>
            </a:r>
            <a:r>
              <a:rPr lang="en-US" dirty="0"/>
              <a:t>(Component </a:t>
            </a:r>
            <a:r>
              <a:rPr lang="en-US" dirty="0" err="1"/>
              <a:t>parentComponent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                                Object message,</a:t>
            </a:r>
            <a:br>
              <a:rPr lang="en-US" dirty="0"/>
            </a:br>
            <a:r>
              <a:rPr lang="en-US" dirty="0"/>
              <a:t>                                    String title,</a:t>
            </a:r>
            <a:br>
              <a:rPr lang="en-US" dirty="0"/>
            </a:br>
            <a:r>
              <a:rPr lang="en-US" dirty="0"/>
              <a:t>                                   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optionType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                               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messageType</a:t>
            </a:r>
            <a:r>
              <a:rPr lang="en-US" dirty="0"/>
              <a:t>)</a:t>
            </a: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r>
              <a:rPr lang="en-US" dirty="0" err="1"/>
              <a:t>parentComponent</a:t>
            </a:r>
            <a:r>
              <a:rPr lang="en-US" dirty="0"/>
              <a:t> - </a:t>
            </a:r>
            <a:r>
              <a:rPr lang="zh-CN" altLang="en-US" dirty="0"/>
              <a:t>确定在其中显示对话框的 </a:t>
            </a:r>
            <a:r>
              <a:rPr lang="en-US" dirty="0"/>
              <a:t>Frame</a:t>
            </a:r>
          </a:p>
          <a:p>
            <a:pPr lvl="1"/>
            <a:r>
              <a:rPr lang="en-US" dirty="0"/>
              <a:t>message - </a:t>
            </a:r>
            <a:r>
              <a:rPr lang="zh-CN" altLang="en-US" dirty="0"/>
              <a:t>要显示的 内容</a:t>
            </a:r>
            <a:endParaRPr lang="en-US" altLang="zh-CN" dirty="0"/>
          </a:p>
          <a:p>
            <a:pPr lvl="1"/>
            <a:r>
              <a:rPr lang="en-US" dirty="0"/>
              <a:t>title - </a:t>
            </a:r>
            <a:r>
              <a:rPr lang="zh-CN" altLang="en-US" dirty="0"/>
              <a:t>对话框的标题字符串</a:t>
            </a:r>
            <a:endParaRPr lang="en-US" altLang="zh-CN" dirty="0"/>
          </a:p>
          <a:p>
            <a:pPr lvl="1"/>
            <a:r>
              <a:rPr lang="en-US" dirty="0" err="1"/>
              <a:t>optionType</a:t>
            </a:r>
            <a:r>
              <a:rPr lang="en-US" dirty="0"/>
              <a:t> - </a:t>
            </a:r>
            <a:r>
              <a:rPr lang="zh-CN" altLang="en-US" dirty="0"/>
              <a:t>指定可用于对话框的选项的整数：</a:t>
            </a:r>
            <a:r>
              <a:rPr lang="en-US" dirty="0"/>
              <a:t>YES_NO_OPTION </a:t>
            </a:r>
            <a:r>
              <a:rPr lang="zh-CN" altLang="en-US" dirty="0"/>
              <a:t>或 </a:t>
            </a:r>
            <a:r>
              <a:rPr lang="en-US" dirty="0"/>
              <a:t>YES_NO_CANCEL_OPTION</a:t>
            </a:r>
          </a:p>
          <a:p>
            <a:pPr lvl="1"/>
            <a:r>
              <a:rPr lang="en-US" dirty="0" err="1"/>
              <a:t>messageType</a:t>
            </a:r>
            <a:r>
              <a:rPr lang="en-US" dirty="0"/>
              <a:t> - </a:t>
            </a:r>
            <a:r>
              <a:rPr lang="zh-CN" altLang="en-US" dirty="0"/>
              <a:t>指定此消息种类的整数；主要用于确定来自可插入外观的图标：</a:t>
            </a:r>
            <a:r>
              <a:rPr lang="en-US" dirty="0"/>
              <a:t>ERROR_MESSAGE、INFORMATION_MESSAGE、WARNING_MESSAGE、QUESTION_MESSAGE </a:t>
            </a:r>
            <a:r>
              <a:rPr lang="zh-CN" altLang="en-US" dirty="0"/>
              <a:t>或 </a:t>
            </a:r>
            <a:r>
              <a:rPr lang="en-US" dirty="0"/>
              <a:t>PLAIN_MESSAGE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591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登录窗体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53" y="2214554"/>
            <a:ext cx="310755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2" y="2214554"/>
            <a:ext cx="285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604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Swing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是</a:t>
            </a:r>
            <a:r>
              <a:rPr lang="en-US" altLang="zh-CN" dirty="0"/>
              <a:t>JDK1.2</a:t>
            </a:r>
            <a:r>
              <a:rPr lang="zh-CN" altLang="en-US" dirty="0"/>
              <a:t>版以后的轻量级组件、纯</a:t>
            </a:r>
            <a:r>
              <a:rPr lang="en-US" altLang="zh-CN" dirty="0"/>
              <a:t>Java</a:t>
            </a:r>
            <a:r>
              <a:rPr lang="zh-CN" altLang="en-US" dirty="0"/>
              <a:t>组件，通过</a:t>
            </a:r>
            <a:r>
              <a:rPr lang="en-US" altLang="zh-CN" dirty="0" err="1"/>
              <a:t>javax.swing</a:t>
            </a:r>
            <a:r>
              <a:rPr lang="zh-CN" altLang="en-US" dirty="0"/>
              <a:t>包下的类和接口来创建</a:t>
            </a:r>
            <a:r>
              <a:rPr lang="en-US" altLang="zh-CN" dirty="0"/>
              <a:t>GUI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建立在</a:t>
            </a:r>
            <a:r>
              <a:rPr lang="en-US" altLang="zh-CN" dirty="0"/>
              <a:t>AWT</a:t>
            </a:r>
            <a:r>
              <a:rPr lang="zh-CN" altLang="en-US" dirty="0"/>
              <a:t>基础之上，不能完全舍弃</a:t>
            </a:r>
            <a:r>
              <a:rPr lang="en-US" altLang="zh-CN" dirty="0"/>
              <a:t>AWT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可以改变外观，可以改变形状，可以利用键盘操控组件。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使用了</a:t>
            </a:r>
            <a:r>
              <a:rPr lang="en-US" altLang="zh-CN" dirty="0"/>
              <a:t>AWT</a:t>
            </a:r>
            <a:r>
              <a:rPr lang="zh-CN" altLang="en-US" dirty="0"/>
              <a:t>的事件模型和支持类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183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 GUI </a:t>
            </a:r>
            <a:r>
              <a:rPr lang="zh-CN" altLang="en-US" dirty="0"/>
              <a:t>编程简介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图形化界面简介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AWT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1184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5561" y="3284984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SWT</a:t>
            </a:r>
            <a:r>
              <a:rPr lang="zh-CN" altLang="en-US" dirty="0"/>
              <a:t>即是</a:t>
            </a:r>
            <a:r>
              <a:rPr lang="en-US" altLang="zh-CN" dirty="0"/>
              <a:t>Standard Widget Toolkit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最初由</a:t>
            </a:r>
            <a:r>
              <a:rPr lang="en-US" altLang="zh-CN" dirty="0"/>
              <a:t>IBM</a:t>
            </a:r>
            <a:r>
              <a:rPr lang="zh-CN" altLang="en-US" dirty="0"/>
              <a:t>开发的一套用于</a:t>
            </a:r>
            <a:r>
              <a:rPr lang="en-US" altLang="zh-CN" dirty="0"/>
              <a:t>Java</a:t>
            </a:r>
            <a:r>
              <a:rPr lang="zh-CN" altLang="en-US" dirty="0"/>
              <a:t>的图形用户界面</a:t>
            </a:r>
            <a:r>
              <a:rPr lang="en-US" altLang="zh-CN" dirty="0"/>
              <a:t>(GUI)</a:t>
            </a:r>
            <a:r>
              <a:rPr lang="zh-CN" altLang="en-US" dirty="0"/>
              <a:t>系统。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著名的开源集成开发环境 </a:t>
            </a:r>
            <a:r>
              <a:rPr lang="en-US" altLang="zh-CN" dirty="0"/>
              <a:t>Eclipse</a:t>
            </a:r>
            <a:r>
              <a:rPr lang="zh-CN" altLang="en-US" dirty="0"/>
              <a:t>就是用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SWT</a:t>
            </a:r>
            <a:r>
              <a:rPr lang="zh-CN" altLang="en-US" dirty="0"/>
              <a:t>开发的。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AWT+Swing</a:t>
            </a:r>
            <a:r>
              <a:rPr lang="en-US" altLang="zh-CN" dirty="0"/>
              <a:t> </a:t>
            </a:r>
            <a:r>
              <a:rPr lang="zh-CN" altLang="en-US" dirty="0"/>
              <a:t>相当于 </a:t>
            </a:r>
            <a:r>
              <a:rPr lang="en-US" altLang="zh-CN" dirty="0"/>
              <a:t>SWT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8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-Swing</a:t>
            </a:r>
            <a:r>
              <a:rPr lang="zh-CN" altLang="en-US"/>
              <a:t>组件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容器组件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JFrame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JPanel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布局管理器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基本常用组件的使用方法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事件处理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菜单和对话框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8165279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10430</TotalTime>
  <Words>2998</Words>
  <Application>Microsoft Office PowerPoint</Application>
  <PresentationFormat>宽屏</PresentationFormat>
  <Paragraphs>562</Paragraphs>
  <Slides>71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9" baseType="lpstr">
      <vt:lpstr>黑体</vt:lpstr>
      <vt:lpstr>华文楷体</vt:lpstr>
      <vt:lpstr>华文新魏</vt:lpstr>
      <vt:lpstr>宋体</vt:lpstr>
      <vt:lpstr>微软雅黑</vt:lpstr>
      <vt:lpstr>Arial</vt:lpstr>
      <vt:lpstr>Arial Black</vt:lpstr>
      <vt:lpstr>2_Default Design</vt:lpstr>
      <vt:lpstr>第十七章  图形界面编程</vt:lpstr>
      <vt:lpstr>讲授思路　　　　　　　　　</vt:lpstr>
      <vt:lpstr>讲授思路-Java GUI 编程简介 　　　　　　　　　</vt:lpstr>
      <vt:lpstr>Java GUI 编程简介 </vt:lpstr>
      <vt:lpstr>图形用户界面组成</vt:lpstr>
      <vt:lpstr>AWT介绍</vt:lpstr>
      <vt:lpstr>Swing简介</vt:lpstr>
      <vt:lpstr>SWT</vt:lpstr>
      <vt:lpstr>讲授思路-Swing组件  　　　　　　　　　</vt:lpstr>
      <vt:lpstr>容器</vt:lpstr>
      <vt:lpstr>JFrame</vt:lpstr>
      <vt:lpstr>JFrame</vt:lpstr>
      <vt:lpstr>JFrame</vt:lpstr>
      <vt:lpstr>JPanel</vt:lpstr>
      <vt:lpstr>讲授思路-Swing组件  　　　　　　　　　</vt:lpstr>
      <vt:lpstr>布局管理器</vt:lpstr>
      <vt:lpstr>FlowLayout</vt:lpstr>
      <vt:lpstr>BorderLayout</vt:lpstr>
      <vt:lpstr>GridLayout</vt:lpstr>
      <vt:lpstr>讲授思路-Swing组件  　　　　　　　　　</vt:lpstr>
      <vt:lpstr>JAVA组件库</vt:lpstr>
      <vt:lpstr>标签—JLabel</vt:lpstr>
      <vt:lpstr>按钮—JButton</vt:lpstr>
      <vt:lpstr>例子</vt:lpstr>
      <vt:lpstr>文本框</vt:lpstr>
      <vt:lpstr>文本域—JTextArea</vt:lpstr>
      <vt:lpstr>例子</vt:lpstr>
      <vt:lpstr>复选框—JCheckBox</vt:lpstr>
      <vt:lpstr>例子</vt:lpstr>
      <vt:lpstr>单选按钮—JRadioButton</vt:lpstr>
      <vt:lpstr>单选按钮—JRadioButton</vt:lpstr>
      <vt:lpstr>例子</vt:lpstr>
      <vt:lpstr>组合框—JComboBox</vt:lpstr>
      <vt:lpstr>组合框—JComboBox</vt:lpstr>
      <vt:lpstr>例子</vt:lpstr>
      <vt:lpstr>讲授思路-Swing组件  　　　　　　　　　</vt:lpstr>
      <vt:lpstr>Swing事件模型原理  </vt:lpstr>
      <vt:lpstr>事件监听</vt:lpstr>
      <vt:lpstr>按钮事件步骤</vt:lpstr>
      <vt:lpstr>讲授思路-Swing组件  　　　　　　　　　</vt:lpstr>
      <vt:lpstr>菜单简介</vt:lpstr>
      <vt:lpstr>菜单简介</vt:lpstr>
      <vt:lpstr>菜单简介</vt:lpstr>
      <vt:lpstr>菜单子类</vt:lpstr>
      <vt:lpstr>菜单栏—JMenuBar</vt:lpstr>
      <vt:lpstr>菜单项—JMenuItem</vt:lpstr>
      <vt:lpstr>菜单项—JMenuItem</vt:lpstr>
      <vt:lpstr>复选框菜单项（了解）</vt:lpstr>
      <vt:lpstr>单选按钮菜单项（了解）</vt:lpstr>
      <vt:lpstr>菜单—JMenu</vt:lpstr>
      <vt:lpstr>菜单—JMenu</vt:lpstr>
      <vt:lpstr>菜单—JMenu</vt:lpstr>
      <vt:lpstr>菜单的使用方法　　　　　　　　　</vt:lpstr>
      <vt:lpstr>思考</vt:lpstr>
      <vt:lpstr>菜单结构</vt:lpstr>
      <vt:lpstr>下拉式菜单</vt:lpstr>
      <vt:lpstr>下拉式菜单</vt:lpstr>
      <vt:lpstr>下拉式菜单</vt:lpstr>
      <vt:lpstr>弹出式菜单</vt:lpstr>
      <vt:lpstr>弹出式菜单</vt:lpstr>
      <vt:lpstr>弹出式菜单</vt:lpstr>
      <vt:lpstr>弹出式菜单</vt:lpstr>
      <vt:lpstr>弹出式菜单</vt:lpstr>
      <vt:lpstr>对话框简介 </vt:lpstr>
      <vt:lpstr>对话框分类</vt:lpstr>
      <vt:lpstr>讲授思路　　　　　　　　　</vt:lpstr>
      <vt:lpstr>JOptionpane</vt:lpstr>
      <vt:lpstr>对话框</vt:lpstr>
      <vt:lpstr>例子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662</cp:revision>
  <dcterms:created xsi:type="dcterms:W3CDTF">2006-10-06T15:46:57Z</dcterms:created>
  <dcterms:modified xsi:type="dcterms:W3CDTF">2018-06-13T09:33:45Z</dcterms:modified>
</cp:coreProperties>
</file>