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1" r:id="rId1"/>
  </p:sldMasterIdLst>
  <p:notesMasterIdLst>
    <p:notesMasterId r:id="rId16"/>
  </p:notesMasterIdLst>
  <p:handoutMasterIdLst>
    <p:handoutMasterId r:id="rId17"/>
  </p:handoutMasterIdLst>
  <p:sldIdLst>
    <p:sldId id="256" r:id="rId2"/>
    <p:sldId id="467" r:id="rId3"/>
    <p:sldId id="452" r:id="rId4"/>
    <p:sldId id="458" r:id="rId5"/>
    <p:sldId id="459" r:id="rId6"/>
    <p:sldId id="460" r:id="rId7"/>
    <p:sldId id="461" r:id="rId8"/>
    <p:sldId id="462" r:id="rId9"/>
    <p:sldId id="463" r:id="rId10"/>
    <p:sldId id="464" r:id="rId11"/>
    <p:sldId id="465" r:id="rId12"/>
    <p:sldId id="466" r:id="rId13"/>
    <p:sldId id="468" r:id="rId14"/>
    <p:sldId id="440" r:id="rId15"/>
  </p:sldIdLst>
  <p:sldSz cx="12192000" cy="6858000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FEDE"/>
    <a:srgbClr val="8BE58F"/>
    <a:srgbClr val="A0FAAF"/>
    <a:srgbClr val="DEFEE6"/>
    <a:srgbClr val="DBFDE1"/>
    <a:srgbClr val="E5E2FA"/>
    <a:srgbClr val="B17ED8"/>
    <a:srgbClr val="D9D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2" autoAdjust="0"/>
    <p:restoredTop sz="93059" autoAdjust="0"/>
  </p:normalViewPr>
  <p:slideViewPr>
    <p:cSldViewPr>
      <p:cViewPr varScale="1">
        <p:scale>
          <a:sx n="65" d="100"/>
          <a:sy n="65" d="100"/>
        </p:scale>
        <p:origin x="712" y="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F0DE63-A9D9-41F6-B8AF-8FC1B3184FBE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5EB4BFD-17E2-400A-8A87-1D36FA89479A}">
      <dgm:prSet phldrT="[文本]" custT="1"/>
      <dgm:spPr/>
      <dgm:t>
        <a:bodyPr/>
        <a:lstStyle/>
        <a:p>
          <a:r>
            <a:rPr lang="en-US" altLang="zh-CN" sz="2400" dirty="0"/>
            <a:t>1</a:t>
          </a:r>
          <a:endParaRPr lang="zh-CN" altLang="en-US" sz="2400" dirty="0"/>
        </a:p>
      </dgm:t>
    </dgm:pt>
    <dgm:pt modelId="{0428A25A-EDEE-4F8A-A831-79B05D60003C}" type="parTrans" cxnId="{36CC6F76-B4EF-469D-9236-1DFB478054D4}">
      <dgm:prSet/>
      <dgm:spPr/>
      <dgm:t>
        <a:bodyPr/>
        <a:lstStyle/>
        <a:p>
          <a:endParaRPr lang="zh-CN" altLang="en-US" sz="2400"/>
        </a:p>
      </dgm:t>
    </dgm:pt>
    <dgm:pt modelId="{E7D57148-A4B1-4224-947C-5213000E8C63}" type="sibTrans" cxnId="{36CC6F76-B4EF-469D-9236-1DFB478054D4}">
      <dgm:prSet/>
      <dgm:spPr/>
      <dgm:t>
        <a:bodyPr/>
        <a:lstStyle/>
        <a:p>
          <a:endParaRPr lang="zh-CN" altLang="en-US" sz="2400"/>
        </a:p>
      </dgm:t>
    </dgm:pt>
    <dgm:pt modelId="{13F0ABF0-E910-4267-B4C5-1567ED91761A}">
      <dgm:prSet phldrT="[文本]" custT="1"/>
      <dgm:spPr/>
      <dgm:t>
        <a:bodyPr/>
        <a:lstStyle/>
        <a:p>
          <a:r>
            <a:rPr lang="zh-CN" altLang="en-US" sz="2400" dirty="0"/>
            <a:t>在运行时判断任意一个对象所属的类</a:t>
          </a:r>
        </a:p>
      </dgm:t>
    </dgm:pt>
    <dgm:pt modelId="{95F01AAE-A793-4848-A911-730987EEDA60}" type="parTrans" cxnId="{902D469C-395D-4CF4-B1A5-D03BBB4087A7}">
      <dgm:prSet/>
      <dgm:spPr/>
      <dgm:t>
        <a:bodyPr/>
        <a:lstStyle/>
        <a:p>
          <a:endParaRPr lang="zh-CN" altLang="en-US" sz="2400"/>
        </a:p>
      </dgm:t>
    </dgm:pt>
    <dgm:pt modelId="{AC9E69A2-3666-435A-8FAF-944D518B2704}" type="sibTrans" cxnId="{902D469C-395D-4CF4-B1A5-D03BBB4087A7}">
      <dgm:prSet/>
      <dgm:spPr/>
      <dgm:t>
        <a:bodyPr/>
        <a:lstStyle/>
        <a:p>
          <a:endParaRPr lang="zh-CN" altLang="en-US" sz="2400"/>
        </a:p>
      </dgm:t>
    </dgm:pt>
    <dgm:pt modelId="{874F378D-89E7-4B32-AD55-89E21F239B47}">
      <dgm:prSet phldrT="[文本]" custT="1"/>
      <dgm:spPr/>
      <dgm:t>
        <a:bodyPr/>
        <a:lstStyle/>
        <a:p>
          <a:r>
            <a:rPr lang="en-US" altLang="zh-CN" sz="2400" dirty="0"/>
            <a:t>2</a:t>
          </a:r>
          <a:endParaRPr lang="zh-CN" altLang="en-US" sz="2400" dirty="0"/>
        </a:p>
      </dgm:t>
    </dgm:pt>
    <dgm:pt modelId="{4E05623B-125F-483E-8A48-6B2AF6CC139E}" type="parTrans" cxnId="{11332B0C-1630-4A9F-A0AA-1C91E4FE628C}">
      <dgm:prSet/>
      <dgm:spPr/>
      <dgm:t>
        <a:bodyPr/>
        <a:lstStyle/>
        <a:p>
          <a:endParaRPr lang="zh-CN" altLang="en-US" sz="2400"/>
        </a:p>
      </dgm:t>
    </dgm:pt>
    <dgm:pt modelId="{2842F104-ED9A-4D78-A9CA-FF7126347842}" type="sibTrans" cxnId="{11332B0C-1630-4A9F-A0AA-1C91E4FE628C}">
      <dgm:prSet/>
      <dgm:spPr/>
      <dgm:t>
        <a:bodyPr/>
        <a:lstStyle/>
        <a:p>
          <a:endParaRPr lang="zh-CN" altLang="en-US" sz="2400"/>
        </a:p>
      </dgm:t>
    </dgm:pt>
    <dgm:pt modelId="{8F41AAA4-F551-436C-B6DB-945F89815086}">
      <dgm:prSet phldrT="[文本]" custT="1"/>
      <dgm:spPr/>
      <dgm:t>
        <a:bodyPr/>
        <a:lstStyle/>
        <a:p>
          <a:r>
            <a:rPr lang="zh-CN" altLang="en-US" sz="2400" dirty="0"/>
            <a:t>在运行时构造任意一个类的对象</a:t>
          </a:r>
        </a:p>
      </dgm:t>
    </dgm:pt>
    <dgm:pt modelId="{54F8EEF1-5C08-4391-BC36-48F8B1C4E4A7}" type="parTrans" cxnId="{1536E13E-39D5-47CB-8661-984F480C3CD1}">
      <dgm:prSet/>
      <dgm:spPr/>
      <dgm:t>
        <a:bodyPr/>
        <a:lstStyle/>
        <a:p>
          <a:endParaRPr lang="zh-CN" altLang="en-US" sz="2400"/>
        </a:p>
      </dgm:t>
    </dgm:pt>
    <dgm:pt modelId="{EC7B1047-E726-496D-A5A1-E42F6C4D4C11}" type="sibTrans" cxnId="{1536E13E-39D5-47CB-8661-984F480C3CD1}">
      <dgm:prSet/>
      <dgm:spPr/>
      <dgm:t>
        <a:bodyPr/>
        <a:lstStyle/>
        <a:p>
          <a:endParaRPr lang="zh-CN" altLang="en-US" sz="2400"/>
        </a:p>
      </dgm:t>
    </dgm:pt>
    <dgm:pt modelId="{BE594A20-DAB8-4329-A148-5BB32B9EB45F}">
      <dgm:prSet phldrT="[文本]" custT="1"/>
      <dgm:spPr/>
      <dgm:t>
        <a:bodyPr/>
        <a:lstStyle/>
        <a:p>
          <a:r>
            <a:rPr lang="en-US" altLang="zh-CN" sz="2400" dirty="0"/>
            <a:t>3</a:t>
          </a:r>
          <a:endParaRPr lang="zh-CN" altLang="en-US" sz="2400" dirty="0"/>
        </a:p>
      </dgm:t>
    </dgm:pt>
    <dgm:pt modelId="{7D85DBEE-A515-47A3-9F4B-08E5746293DC}" type="parTrans" cxnId="{C119157D-1E1A-4FD2-B5C5-33D3185A0A67}">
      <dgm:prSet/>
      <dgm:spPr/>
      <dgm:t>
        <a:bodyPr/>
        <a:lstStyle/>
        <a:p>
          <a:endParaRPr lang="zh-CN" altLang="en-US" sz="2400"/>
        </a:p>
      </dgm:t>
    </dgm:pt>
    <dgm:pt modelId="{83FFE292-C822-4951-BFBF-A6DC9ADF0AAE}" type="sibTrans" cxnId="{C119157D-1E1A-4FD2-B5C5-33D3185A0A67}">
      <dgm:prSet/>
      <dgm:spPr/>
      <dgm:t>
        <a:bodyPr/>
        <a:lstStyle/>
        <a:p>
          <a:endParaRPr lang="zh-CN" altLang="en-US" sz="2400"/>
        </a:p>
      </dgm:t>
    </dgm:pt>
    <dgm:pt modelId="{AAB4D6BF-DD2B-4CB2-B53B-A55D293B5527}">
      <dgm:prSet phldrT="[文本]" custT="1"/>
      <dgm:spPr/>
      <dgm:t>
        <a:bodyPr/>
        <a:lstStyle/>
        <a:p>
          <a:r>
            <a:rPr lang="zh-CN" altLang="en-US" sz="2400" dirty="0"/>
            <a:t>在运行时判断任意一个类所具有的成员变量和方法</a:t>
          </a:r>
        </a:p>
      </dgm:t>
    </dgm:pt>
    <dgm:pt modelId="{DCE9C20F-F400-48BC-B7B4-CC69BCFC97EE}" type="parTrans" cxnId="{B1D1BB80-7ADE-4A37-A35E-41949CFDEC81}">
      <dgm:prSet/>
      <dgm:spPr/>
      <dgm:t>
        <a:bodyPr/>
        <a:lstStyle/>
        <a:p>
          <a:endParaRPr lang="zh-CN" altLang="en-US" sz="2400"/>
        </a:p>
      </dgm:t>
    </dgm:pt>
    <dgm:pt modelId="{B5553C39-1A71-4AA7-AD35-E84A5101AB97}" type="sibTrans" cxnId="{B1D1BB80-7ADE-4A37-A35E-41949CFDEC81}">
      <dgm:prSet/>
      <dgm:spPr/>
      <dgm:t>
        <a:bodyPr/>
        <a:lstStyle/>
        <a:p>
          <a:endParaRPr lang="zh-CN" altLang="en-US" sz="2400"/>
        </a:p>
      </dgm:t>
    </dgm:pt>
    <dgm:pt modelId="{4B098414-BD2A-4B4E-8470-F3CA63B6B456}">
      <dgm:prSet phldrT="[文本]" custT="1"/>
      <dgm:spPr/>
      <dgm:t>
        <a:bodyPr/>
        <a:lstStyle/>
        <a:p>
          <a:r>
            <a:rPr lang="en-US" altLang="zh-CN" sz="2400" dirty="0"/>
            <a:t>4</a:t>
          </a:r>
          <a:endParaRPr lang="zh-CN" altLang="en-US" sz="2400" dirty="0"/>
        </a:p>
      </dgm:t>
    </dgm:pt>
    <dgm:pt modelId="{7D138A2E-FD09-44E5-BAA5-097354EC84C9}" type="parTrans" cxnId="{2DD77DE9-D629-4484-9781-5B9E5C67425C}">
      <dgm:prSet/>
      <dgm:spPr/>
      <dgm:t>
        <a:bodyPr/>
        <a:lstStyle/>
        <a:p>
          <a:endParaRPr lang="zh-CN" altLang="en-US" sz="2400"/>
        </a:p>
      </dgm:t>
    </dgm:pt>
    <dgm:pt modelId="{D20FC5C4-14A9-4A8B-8CC4-73374C05D59E}" type="sibTrans" cxnId="{2DD77DE9-D629-4484-9781-5B9E5C67425C}">
      <dgm:prSet/>
      <dgm:spPr/>
      <dgm:t>
        <a:bodyPr/>
        <a:lstStyle/>
        <a:p>
          <a:endParaRPr lang="zh-CN" altLang="en-US" sz="2400"/>
        </a:p>
      </dgm:t>
    </dgm:pt>
    <dgm:pt modelId="{81AE2D70-B897-4EB1-AB85-E6F5DADEB1FE}">
      <dgm:prSet phldrT="[文本]" custT="1"/>
      <dgm:spPr/>
      <dgm:t>
        <a:bodyPr/>
        <a:lstStyle/>
        <a:p>
          <a:r>
            <a:rPr lang="zh-CN" altLang="en-US" sz="2400" dirty="0"/>
            <a:t>在运行时调用任意一个对象的方法</a:t>
          </a:r>
        </a:p>
      </dgm:t>
    </dgm:pt>
    <dgm:pt modelId="{1DFDFF43-3347-4C44-9D0D-F31AF726E5AD}" type="parTrans" cxnId="{6CF8758F-8048-4997-B6D2-14D8817FBA7F}">
      <dgm:prSet/>
      <dgm:spPr/>
      <dgm:t>
        <a:bodyPr/>
        <a:lstStyle/>
        <a:p>
          <a:endParaRPr lang="zh-CN" altLang="en-US" sz="2400"/>
        </a:p>
      </dgm:t>
    </dgm:pt>
    <dgm:pt modelId="{0C7EC4A3-D0CE-47F7-9567-0AA15FE3C114}" type="sibTrans" cxnId="{6CF8758F-8048-4997-B6D2-14D8817FBA7F}">
      <dgm:prSet/>
      <dgm:spPr/>
      <dgm:t>
        <a:bodyPr/>
        <a:lstStyle/>
        <a:p>
          <a:endParaRPr lang="zh-CN" altLang="en-US" sz="2400"/>
        </a:p>
      </dgm:t>
    </dgm:pt>
    <dgm:pt modelId="{ADD64B42-296B-467B-A718-F329D08D5457}">
      <dgm:prSet phldrT="[文本]" custT="1"/>
      <dgm:spPr/>
      <dgm:t>
        <a:bodyPr/>
        <a:lstStyle/>
        <a:p>
          <a:r>
            <a:rPr lang="en-US" altLang="zh-CN" sz="2400" dirty="0"/>
            <a:t>5</a:t>
          </a:r>
          <a:endParaRPr lang="zh-CN" altLang="en-US" sz="2400" dirty="0"/>
        </a:p>
      </dgm:t>
    </dgm:pt>
    <dgm:pt modelId="{7CE3EDB0-DC3C-4037-813B-5F2E571065D8}" type="parTrans" cxnId="{1380122D-119C-4523-9F71-A53DF917AB6A}">
      <dgm:prSet/>
      <dgm:spPr/>
      <dgm:t>
        <a:bodyPr/>
        <a:lstStyle/>
        <a:p>
          <a:endParaRPr lang="zh-CN" altLang="en-US" sz="2400"/>
        </a:p>
      </dgm:t>
    </dgm:pt>
    <dgm:pt modelId="{85E9C360-DA77-429B-9526-270F4E1B591F}" type="sibTrans" cxnId="{1380122D-119C-4523-9F71-A53DF917AB6A}">
      <dgm:prSet/>
      <dgm:spPr/>
      <dgm:t>
        <a:bodyPr/>
        <a:lstStyle/>
        <a:p>
          <a:endParaRPr lang="zh-CN" altLang="en-US" sz="2400"/>
        </a:p>
      </dgm:t>
    </dgm:pt>
    <dgm:pt modelId="{53520868-B558-4CD2-8DF4-9B673F2319FF}">
      <dgm:prSet phldrT="[文本]" custT="1"/>
      <dgm:spPr/>
      <dgm:t>
        <a:bodyPr/>
        <a:lstStyle/>
        <a:p>
          <a:r>
            <a:rPr lang="zh-CN" altLang="en-US" sz="2400" dirty="0"/>
            <a:t>生成动态代理</a:t>
          </a:r>
        </a:p>
      </dgm:t>
    </dgm:pt>
    <dgm:pt modelId="{EA45B3C8-0846-424B-A720-58F2B3C7C4EA}" type="parTrans" cxnId="{BB0A751E-05A0-417C-92C5-83CA73E055F3}">
      <dgm:prSet/>
      <dgm:spPr/>
      <dgm:t>
        <a:bodyPr/>
        <a:lstStyle/>
        <a:p>
          <a:endParaRPr lang="zh-CN" altLang="en-US" sz="2400"/>
        </a:p>
      </dgm:t>
    </dgm:pt>
    <dgm:pt modelId="{67A1F485-96A9-4A61-A385-4697956A49EF}" type="sibTrans" cxnId="{BB0A751E-05A0-417C-92C5-83CA73E055F3}">
      <dgm:prSet/>
      <dgm:spPr/>
      <dgm:t>
        <a:bodyPr/>
        <a:lstStyle/>
        <a:p>
          <a:endParaRPr lang="zh-CN" altLang="en-US" sz="2400"/>
        </a:p>
      </dgm:t>
    </dgm:pt>
    <dgm:pt modelId="{FAF0B115-EE54-4D0C-B58A-260372AF5541}" type="pres">
      <dgm:prSet presAssocID="{58F0DE63-A9D9-41F6-B8AF-8FC1B3184FB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2BC0EAF-16E1-4D8D-BB7B-46C185B32599}" type="pres">
      <dgm:prSet presAssocID="{05EB4BFD-17E2-400A-8A87-1D36FA89479A}" presName="composite" presStyleCnt="0"/>
      <dgm:spPr/>
    </dgm:pt>
    <dgm:pt modelId="{62D7FCD0-25F8-456B-BB75-5F10673D41F2}" type="pres">
      <dgm:prSet presAssocID="{05EB4BFD-17E2-400A-8A87-1D36FA89479A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E3FE13-E1C6-4447-93C2-8E013107D1A2}" type="pres">
      <dgm:prSet presAssocID="{05EB4BFD-17E2-400A-8A87-1D36FA89479A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03FE9F-580A-42F1-9162-E366B68CC28E}" type="pres">
      <dgm:prSet presAssocID="{E7D57148-A4B1-4224-947C-5213000E8C63}" presName="sp" presStyleCnt="0"/>
      <dgm:spPr/>
    </dgm:pt>
    <dgm:pt modelId="{E564E164-8827-40A7-8664-0A1500D8F2F1}" type="pres">
      <dgm:prSet presAssocID="{874F378D-89E7-4B32-AD55-89E21F239B47}" presName="composite" presStyleCnt="0"/>
      <dgm:spPr/>
    </dgm:pt>
    <dgm:pt modelId="{0F36EDB2-2413-4AA8-8E85-DDEAFDBED0AC}" type="pres">
      <dgm:prSet presAssocID="{874F378D-89E7-4B32-AD55-89E21F239B47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B07496-FB0E-4BA2-B567-EDCD5B57EC71}" type="pres">
      <dgm:prSet presAssocID="{874F378D-89E7-4B32-AD55-89E21F239B47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78278D-D81F-4CE7-9577-C0A5775D27EC}" type="pres">
      <dgm:prSet presAssocID="{2842F104-ED9A-4D78-A9CA-FF7126347842}" presName="sp" presStyleCnt="0"/>
      <dgm:spPr/>
    </dgm:pt>
    <dgm:pt modelId="{93B4988B-8813-4144-BF18-ACD9A54227BD}" type="pres">
      <dgm:prSet presAssocID="{BE594A20-DAB8-4329-A148-5BB32B9EB45F}" presName="composite" presStyleCnt="0"/>
      <dgm:spPr/>
    </dgm:pt>
    <dgm:pt modelId="{D84DBAE6-97C3-4894-991E-8A8364DB4AA7}" type="pres">
      <dgm:prSet presAssocID="{BE594A20-DAB8-4329-A148-5BB32B9EB45F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E9F569-A585-43C3-AB24-8080C2FFB1BD}" type="pres">
      <dgm:prSet presAssocID="{BE594A20-DAB8-4329-A148-5BB32B9EB45F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9CAD9F-828F-4B60-A345-1DD4B2326FF6}" type="pres">
      <dgm:prSet presAssocID="{83FFE292-C822-4951-BFBF-A6DC9ADF0AAE}" presName="sp" presStyleCnt="0"/>
      <dgm:spPr/>
    </dgm:pt>
    <dgm:pt modelId="{A56815A4-4705-4495-AF0E-7FDCEE67F191}" type="pres">
      <dgm:prSet presAssocID="{4B098414-BD2A-4B4E-8470-F3CA63B6B456}" presName="composite" presStyleCnt="0"/>
      <dgm:spPr/>
    </dgm:pt>
    <dgm:pt modelId="{BE6DDB74-485E-4C79-BE97-E77CE5F18352}" type="pres">
      <dgm:prSet presAssocID="{4B098414-BD2A-4B4E-8470-F3CA63B6B456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E7137F-5C4B-41CD-B483-E51ABD1E1BB9}" type="pres">
      <dgm:prSet presAssocID="{4B098414-BD2A-4B4E-8470-F3CA63B6B456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BA0D66-CFC6-4E06-AB5B-EB11C5A8450A}" type="pres">
      <dgm:prSet presAssocID="{D20FC5C4-14A9-4A8B-8CC4-73374C05D59E}" presName="sp" presStyleCnt="0"/>
      <dgm:spPr/>
    </dgm:pt>
    <dgm:pt modelId="{03DE09DD-D53B-40F7-98B6-DADD547DD26C}" type="pres">
      <dgm:prSet presAssocID="{ADD64B42-296B-467B-A718-F329D08D5457}" presName="composite" presStyleCnt="0"/>
      <dgm:spPr/>
    </dgm:pt>
    <dgm:pt modelId="{056251F0-4432-41AA-99CB-2EA0D4D8A63A}" type="pres">
      <dgm:prSet presAssocID="{ADD64B42-296B-467B-A718-F329D08D5457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DA1CAA-D93F-495C-9514-FA64096565ED}" type="pres">
      <dgm:prSet presAssocID="{ADD64B42-296B-467B-A718-F329D08D5457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CF8758F-8048-4997-B6D2-14D8817FBA7F}" srcId="{4B098414-BD2A-4B4E-8470-F3CA63B6B456}" destId="{81AE2D70-B897-4EB1-AB85-E6F5DADEB1FE}" srcOrd="0" destOrd="0" parTransId="{1DFDFF43-3347-4C44-9D0D-F31AF726E5AD}" sibTransId="{0C7EC4A3-D0CE-47F7-9567-0AA15FE3C114}"/>
    <dgm:cxn modelId="{BB0A751E-05A0-417C-92C5-83CA73E055F3}" srcId="{ADD64B42-296B-467B-A718-F329D08D5457}" destId="{53520868-B558-4CD2-8DF4-9B673F2319FF}" srcOrd="0" destOrd="0" parTransId="{EA45B3C8-0846-424B-A720-58F2B3C7C4EA}" sibTransId="{67A1F485-96A9-4A61-A385-4697956A49EF}"/>
    <dgm:cxn modelId="{6841725D-2FA6-4D81-BDBE-43B720D7E024}" type="presOf" srcId="{05EB4BFD-17E2-400A-8A87-1D36FA89479A}" destId="{62D7FCD0-25F8-456B-BB75-5F10673D41F2}" srcOrd="0" destOrd="0" presId="urn:microsoft.com/office/officeart/2005/8/layout/chevron2"/>
    <dgm:cxn modelId="{09796982-FC84-4FF0-BFC0-0794D4CA1B4D}" type="presOf" srcId="{58F0DE63-A9D9-41F6-B8AF-8FC1B3184FBE}" destId="{FAF0B115-EE54-4D0C-B58A-260372AF5541}" srcOrd="0" destOrd="0" presId="urn:microsoft.com/office/officeart/2005/8/layout/chevron2"/>
    <dgm:cxn modelId="{B1D1BB80-7ADE-4A37-A35E-41949CFDEC81}" srcId="{BE594A20-DAB8-4329-A148-5BB32B9EB45F}" destId="{AAB4D6BF-DD2B-4CB2-B53B-A55D293B5527}" srcOrd="0" destOrd="0" parTransId="{DCE9C20F-F400-48BC-B7B4-CC69BCFC97EE}" sibTransId="{B5553C39-1A71-4AA7-AD35-E84A5101AB97}"/>
    <dgm:cxn modelId="{B873CC20-EB59-4A71-BFC7-EC4C1E019E5B}" type="presOf" srcId="{8F41AAA4-F551-436C-B6DB-945F89815086}" destId="{DAB07496-FB0E-4BA2-B567-EDCD5B57EC71}" srcOrd="0" destOrd="0" presId="urn:microsoft.com/office/officeart/2005/8/layout/chevron2"/>
    <dgm:cxn modelId="{1380122D-119C-4523-9F71-A53DF917AB6A}" srcId="{58F0DE63-A9D9-41F6-B8AF-8FC1B3184FBE}" destId="{ADD64B42-296B-467B-A718-F329D08D5457}" srcOrd="4" destOrd="0" parTransId="{7CE3EDB0-DC3C-4037-813B-5F2E571065D8}" sibTransId="{85E9C360-DA77-429B-9526-270F4E1B591F}"/>
    <dgm:cxn modelId="{E7A1DF04-1D31-4D75-924C-ACE78C273599}" type="presOf" srcId="{BE594A20-DAB8-4329-A148-5BB32B9EB45F}" destId="{D84DBAE6-97C3-4894-991E-8A8364DB4AA7}" srcOrd="0" destOrd="0" presId="urn:microsoft.com/office/officeart/2005/8/layout/chevron2"/>
    <dgm:cxn modelId="{2DD77DE9-D629-4484-9781-5B9E5C67425C}" srcId="{58F0DE63-A9D9-41F6-B8AF-8FC1B3184FBE}" destId="{4B098414-BD2A-4B4E-8470-F3CA63B6B456}" srcOrd="3" destOrd="0" parTransId="{7D138A2E-FD09-44E5-BAA5-097354EC84C9}" sibTransId="{D20FC5C4-14A9-4A8B-8CC4-73374C05D59E}"/>
    <dgm:cxn modelId="{11332B0C-1630-4A9F-A0AA-1C91E4FE628C}" srcId="{58F0DE63-A9D9-41F6-B8AF-8FC1B3184FBE}" destId="{874F378D-89E7-4B32-AD55-89E21F239B47}" srcOrd="1" destOrd="0" parTransId="{4E05623B-125F-483E-8A48-6B2AF6CC139E}" sibTransId="{2842F104-ED9A-4D78-A9CA-FF7126347842}"/>
    <dgm:cxn modelId="{0E9CB17D-EF7F-4EA3-8484-84C60062B35D}" type="presOf" srcId="{AAB4D6BF-DD2B-4CB2-B53B-A55D293B5527}" destId="{E3E9F569-A585-43C3-AB24-8080C2FFB1BD}" srcOrd="0" destOrd="0" presId="urn:microsoft.com/office/officeart/2005/8/layout/chevron2"/>
    <dgm:cxn modelId="{AF20979F-E462-4197-92F6-15B3E74D015F}" type="presOf" srcId="{81AE2D70-B897-4EB1-AB85-E6F5DADEB1FE}" destId="{1AE7137F-5C4B-41CD-B483-E51ABD1E1BB9}" srcOrd="0" destOrd="0" presId="urn:microsoft.com/office/officeart/2005/8/layout/chevron2"/>
    <dgm:cxn modelId="{C4ECC526-5461-4AF1-BEDB-44DF71E77542}" type="presOf" srcId="{53520868-B558-4CD2-8DF4-9B673F2319FF}" destId="{CEDA1CAA-D93F-495C-9514-FA64096565ED}" srcOrd="0" destOrd="0" presId="urn:microsoft.com/office/officeart/2005/8/layout/chevron2"/>
    <dgm:cxn modelId="{C119157D-1E1A-4FD2-B5C5-33D3185A0A67}" srcId="{58F0DE63-A9D9-41F6-B8AF-8FC1B3184FBE}" destId="{BE594A20-DAB8-4329-A148-5BB32B9EB45F}" srcOrd="2" destOrd="0" parTransId="{7D85DBEE-A515-47A3-9F4B-08E5746293DC}" sibTransId="{83FFE292-C822-4951-BFBF-A6DC9ADF0AAE}"/>
    <dgm:cxn modelId="{1EA96261-5455-4288-B77C-BFBA07DE8F2D}" type="presOf" srcId="{874F378D-89E7-4B32-AD55-89E21F239B47}" destId="{0F36EDB2-2413-4AA8-8E85-DDEAFDBED0AC}" srcOrd="0" destOrd="0" presId="urn:microsoft.com/office/officeart/2005/8/layout/chevron2"/>
    <dgm:cxn modelId="{BEF2B105-45B4-443C-B11F-BCC711B44800}" type="presOf" srcId="{ADD64B42-296B-467B-A718-F329D08D5457}" destId="{056251F0-4432-41AA-99CB-2EA0D4D8A63A}" srcOrd="0" destOrd="0" presId="urn:microsoft.com/office/officeart/2005/8/layout/chevron2"/>
    <dgm:cxn modelId="{36CC6F76-B4EF-469D-9236-1DFB478054D4}" srcId="{58F0DE63-A9D9-41F6-B8AF-8FC1B3184FBE}" destId="{05EB4BFD-17E2-400A-8A87-1D36FA89479A}" srcOrd="0" destOrd="0" parTransId="{0428A25A-EDEE-4F8A-A831-79B05D60003C}" sibTransId="{E7D57148-A4B1-4224-947C-5213000E8C63}"/>
    <dgm:cxn modelId="{902D469C-395D-4CF4-B1A5-D03BBB4087A7}" srcId="{05EB4BFD-17E2-400A-8A87-1D36FA89479A}" destId="{13F0ABF0-E910-4267-B4C5-1567ED91761A}" srcOrd="0" destOrd="0" parTransId="{95F01AAE-A793-4848-A911-730987EEDA60}" sibTransId="{AC9E69A2-3666-435A-8FAF-944D518B2704}"/>
    <dgm:cxn modelId="{1536E13E-39D5-47CB-8661-984F480C3CD1}" srcId="{874F378D-89E7-4B32-AD55-89E21F239B47}" destId="{8F41AAA4-F551-436C-B6DB-945F89815086}" srcOrd="0" destOrd="0" parTransId="{54F8EEF1-5C08-4391-BC36-48F8B1C4E4A7}" sibTransId="{EC7B1047-E726-496D-A5A1-E42F6C4D4C11}"/>
    <dgm:cxn modelId="{FF567B2E-E064-4AB8-A429-094FFA1EF62A}" type="presOf" srcId="{13F0ABF0-E910-4267-B4C5-1567ED91761A}" destId="{77E3FE13-E1C6-4447-93C2-8E013107D1A2}" srcOrd="0" destOrd="0" presId="urn:microsoft.com/office/officeart/2005/8/layout/chevron2"/>
    <dgm:cxn modelId="{59351FA7-986C-4A11-AA33-85B786B3EA57}" type="presOf" srcId="{4B098414-BD2A-4B4E-8470-F3CA63B6B456}" destId="{BE6DDB74-485E-4C79-BE97-E77CE5F18352}" srcOrd="0" destOrd="0" presId="urn:microsoft.com/office/officeart/2005/8/layout/chevron2"/>
    <dgm:cxn modelId="{9CC40763-9DF3-4BF8-86B6-0F584BA76386}" type="presParOf" srcId="{FAF0B115-EE54-4D0C-B58A-260372AF5541}" destId="{B2BC0EAF-16E1-4D8D-BB7B-46C185B32599}" srcOrd="0" destOrd="0" presId="urn:microsoft.com/office/officeart/2005/8/layout/chevron2"/>
    <dgm:cxn modelId="{743DD2C6-1945-4241-8B1D-F15E12CD2523}" type="presParOf" srcId="{B2BC0EAF-16E1-4D8D-BB7B-46C185B32599}" destId="{62D7FCD0-25F8-456B-BB75-5F10673D41F2}" srcOrd="0" destOrd="0" presId="urn:microsoft.com/office/officeart/2005/8/layout/chevron2"/>
    <dgm:cxn modelId="{57BD1BCF-5DA3-437A-88F5-D5FF8C33EC10}" type="presParOf" srcId="{B2BC0EAF-16E1-4D8D-BB7B-46C185B32599}" destId="{77E3FE13-E1C6-4447-93C2-8E013107D1A2}" srcOrd="1" destOrd="0" presId="urn:microsoft.com/office/officeart/2005/8/layout/chevron2"/>
    <dgm:cxn modelId="{0BA3244E-00B1-4AAD-98B1-3BF8FCB57E09}" type="presParOf" srcId="{FAF0B115-EE54-4D0C-B58A-260372AF5541}" destId="{0303FE9F-580A-42F1-9162-E366B68CC28E}" srcOrd="1" destOrd="0" presId="urn:microsoft.com/office/officeart/2005/8/layout/chevron2"/>
    <dgm:cxn modelId="{07D3DF4E-A38C-44B5-BE4A-8B9E7A2DF267}" type="presParOf" srcId="{FAF0B115-EE54-4D0C-B58A-260372AF5541}" destId="{E564E164-8827-40A7-8664-0A1500D8F2F1}" srcOrd="2" destOrd="0" presId="urn:microsoft.com/office/officeart/2005/8/layout/chevron2"/>
    <dgm:cxn modelId="{6C8910FE-874A-4BDF-8717-B06F9B5396E0}" type="presParOf" srcId="{E564E164-8827-40A7-8664-0A1500D8F2F1}" destId="{0F36EDB2-2413-4AA8-8E85-DDEAFDBED0AC}" srcOrd="0" destOrd="0" presId="urn:microsoft.com/office/officeart/2005/8/layout/chevron2"/>
    <dgm:cxn modelId="{7CCD8428-A924-49F3-BB26-C522FC40AC51}" type="presParOf" srcId="{E564E164-8827-40A7-8664-0A1500D8F2F1}" destId="{DAB07496-FB0E-4BA2-B567-EDCD5B57EC71}" srcOrd="1" destOrd="0" presId="urn:microsoft.com/office/officeart/2005/8/layout/chevron2"/>
    <dgm:cxn modelId="{6501C8F9-8AE0-4B0B-8E51-10C4EC73EB05}" type="presParOf" srcId="{FAF0B115-EE54-4D0C-B58A-260372AF5541}" destId="{9378278D-D81F-4CE7-9577-C0A5775D27EC}" srcOrd="3" destOrd="0" presId="urn:microsoft.com/office/officeart/2005/8/layout/chevron2"/>
    <dgm:cxn modelId="{D73C635C-9881-4F41-BB84-B5601FD29398}" type="presParOf" srcId="{FAF0B115-EE54-4D0C-B58A-260372AF5541}" destId="{93B4988B-8813-4144-BF18-ACD9A54227BD}" srcOrd="4" destOrd="0" presId="urn:microsoft.com/office/officeart/2005/8/layout/chevron2"/>
    <dgm:cxn modelId="{1295F7D4-C275-43C6-BF4C-20BAE7C43584}" type="presParOf" srcId="{93B4988B-8813-4144-BF18-ACD9A54227BD}" destId="{D84DBAE6-97C3-4894-991E-8A8364DB4AA7}" srcOrd="0" destOrd="0" presId="urn:microsoft.com/office/officeart/2005/8/layout/chevron2"/>
    <dgm:cxn modelId="{5EEDE51B-FBF9-40B8-9332-95A43522E1FC}" type="presParOf" srcId="{93B4988B-8813-4144-BF18-ACD9A54227BD}" destId="{E3E9F569-A585-43C3-AB24-8080C2FFB1BD}" srcOrd="1" destOrd="0" presId="urn:microsoft.com/office/officeart/2005/8/layout/chevron2"/>
    <dgm:cxn modelId="{EE727D6B-5A3D-4249-9D04-B872411A199C}" type="presParOf" srcId="{FAF0B115-EE54-4D0C-B58A-260372AF5541}" destId="{0D9CAD9F-828F-4B60-A345-1DD4B2326FF6}" srcOrd="5" destOrd="0" presId="urn:microsoft.com/office/officeart/2005/8/layout/chevron2"/>
    <dgm:cxn modelId="{30F592A3-73ED-4BD3-9C4D-A1B0F7F8627A}" type="presParOf" srcId="{FAF0B115-EE54-4D0C-B58A-260372AF5541}" destId="{A56815A4-4705-4495-AF0E-7FDCEE67F191}" srcOrd="6" destOrd="0" presId="urn:microsoft.com/office/officeart/2005/8/layout/chevron2"/>
    <dgm:cxn modelId="{85DC32D3-11C7-4D48-A018-137631B2BD09}" type="presParOf" srcId="{A56815A4-4705-4495-AF0E-7FDCEE67F191}" destId="{BE6DDB74-485E-4C79-BE97-E77CE5F18352}" srcOrd="0" destOrd="0" presId="urn:microsoft.com/office/officeart/2005/8/layout/chevron2"/>
    <dgm:cxn modelId="{5852BDF4-5B27-4F51-96DA-E971F2B975F3}" type="presParOf" srcId="{A56815A4-4705-4495-AF0E-7FDCEE67F191}" destId="{1AE7137F-5C4B-41CD-B483-E51ABD1E1BB9}" srcOrd="1" destOrd="0" presId="urn:microsoft.com/office/officeart/2005/8/layout/chevron2"/>
    <dgm:cxn modelId="{5F24D593-F4C2-4177-9615-F95AD59510E9}" type="presParOf" srcId="{FAF0B115-EE54-4D0C-B58A-260372AF5541}" destId="{8EBA0D66-CFC6-4E06-AB5B-EB11C5A8450A}" srcOrd="7" destOrd="0" presId="urn:microsoft.com/office/officeart/2005/8/layout/chevron2"/>
    <dgm:cxn modelId="{77CDC35C-6E64-46DE-815F-357E223C4EC2}" type="presParOf" srcId="{FAF0B115-EE54-4D0C-B58A-260372AF5541}" destId="{03DE09DD-D53B-40F7-98B6-DADD547DD26C}" srcOrd="8" destOrd="0" presId="urn:microsoft.com/office/officeart/2005/8/layout/chevron2"/>
    <dgm:cxn modelId="{CBDB0396-E38E-4B00-8329-3FC8366CAF8D}" type="presParOf" srcId="{03DE09DD-D53B-40F7-98B6-DADD547DD26C}" destId="{056251F0-4432-41AA-99CB-2EA0D4D8A63A}" srcOrd="0" destOrd="0" presId="urn:microsoft.com/office/officeart/2005/8/layout/chevron2"/>
    <dgm:cxn modelId="{79137A4A-6085-435F-863F-FC4DEF956FE7}" type="presParOf" srcId="{03DE09DD-D53B-40F7-98B6-DADD547DD26C}" destId="{CEDA1CAA-D93F-495C-9514-FA64096565E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D7FCD0-25F8-456B-BB75-5F10673D41F2}">
      <dsp:nvSpPr>
        <dsp:cNvPr id="0" name=""/>
        <dsp:cNvSpPr/>
      </dsp:nvSpPr>
      <dsp:spPr>
        <a:xfrm rot="5400000">
          <a:off x="-146262" y="149443"/>
          <a:ext cx="975083" cy="6825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/>
            <a:t>1</a:t>
          </a:r>
          <a:endParaRPr lang="zh-CN" altLang="en-US" sz="2400" kern="1200" dirty="0"/>
        </a:p>
      </dsp:txBody>
      <dsp:txXfrm rot="-5400000">
        <a:off x="1" y="344459"/>
        <a:ext cx="682558" cy="292525"/>
      </dsp:txXfrm>
    </dsp:sp>
    <dsp:sp modelId="{77E3FE13-E1C6-4447-93C2-8E013107D1A2}">
      <dsp:nvSpPr>
        <dsp:cNvPr id="0" name=""/>
        <dsp:cNvSpPr/>
      </dsp:nvSpPr>
      <dsp:spPr>
        <a:xfrm rot="5400000">
          <a:off x="4235562" y="-3549822"/>
          <a:ext cx="634137" cy="77401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/>
            <a:t>在运行时判断任意一个对象所属的类</a:t>
          </a:r>
        </a:p>
      </dsp:txBody>
      <dsp:txXfrm rot="-5400000">
        <a:off x="682558" y="34138"/>
        <a:ext cx="7709189" cy="572225"/>
      </dsp:txXfrm>
    </dsp:sp>
    <dsp:sp modelId="{0F36EDB2-2413-4AA8-8E85-DDEAFDBED0AC}">
      <dsp:nvSpPr>
        <dsp:cNvPr id="0" name=""/>
        <dsp:cNvSpPr/>
      </dsp:nvSpPr>
      <dsp:spPr>
        <a:xfrm rot="5400000">
          <a:off x="-146262" y="1006024"/>
          <a:ext cx="975083" cy="6825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/>
            <a:t>2</a:t>
          </a:r>
          <a:endParaRPr lang="zh-CN" altLang="en-US" sz="2400" kern="1200" dirty="0"/>
        </a:p>
      </dsp:txBody>
      <dsp:txXfrm rot="-5400000">
        <a:off x="1" y="1201040"/>
        <a:ext cx="682558" cy="292525"/>
      </dsp:txXfrm>
    </dsp:sp>
    <dsp:sp modelId="{DAB07496-FB0E-4BA2-B567-EDCD5B57EC71}">
      <dsp:nvSpPr>
        <dsp:cNvPr id="0" name=""/>
        <dsp:cNvSpPr/>
      </dsp:nvSpPr>
      <dsp:spPr>
        <a:xfrm rot="5400000">
          <a:off x="4235729" y="-2693409"/>
          <a:ext cx="633804" cy="77401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/>
            <a:t>在运行时构造任意一个类的对象</a:t>
          </a:r>
        </a:p>
      </dsp:txBody>
      <dsp:txXfrm rot="-5400000">
        <a:off x="682559" y="890701"/>
        <a:ext cx="7709205" cy="571924"/>
      </dsp:txXfrm>
    </dsp:sp>
    <dsp:sp modelId="{D84DBAE6-97C3-4894-991E-8A8364DB4AA7}">
      <dsp:nvSpPr>
        <dsp:cNvPr id="0" name=""/>
        <dsp:cNvSpPr/>
      </dsp:nvSpPr>
      <dsp:spPr>
        <a:xfrm rot="5400000">
          <a:off x="-146262" y="1862604"/>
          <a:ext cx="975083" cy="6825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/>
            <a:t>3</a:t>
          </a:r>
          <a:endParaRPr lang="zh-CN" altLang="en-US" sz="2400" kern="1200" dirty="0"/>
        </a:p>
      </dsp:txBody>
      <dsp:txXfrm rot="-5400000">
        <a:off x="1" y="2057620"/>
        <a:ext cx="682558" cy="292525"/>
      </dsp:txXfrm>
    </dsp:sp>
    <dsp:sp modelId="{E3E9F569-A585-43C3-AB24-8080C2FFB1BD}">
      <dsp:nvSpPr>
        <dsp:cNvPr id="0" name=""/>
        <dsp:cNvSpPr/>
      </dsp:nvSpPr>
      <dsp:spPr>
        <a:xfrm rot="5400000">
          <a:off x="4235729" y="-1836828"/>
          <a:ext cx="633804" cy="77401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/>
            <a:t>在运行时判断任意一个类所具有的成员变量和方法</a:t>
          </a:r>
        </a:p>
      </dsp:txBody>
      <dsp:txXfrm rot="-5400000">
        <a:off x="682559" y="1747282"/>
        <a:ext cx="7709205" cy="571924"/>
      </dsp:txXfrm>
    </dsp:sp>
    <dsp:sp modelId="{BE6DDB74-485E-4C79-BE97-E77CE5F18352}">
      <dsp:nvSpPr>
        <dsp:cNvPr id="0" name=""/>
        <dsp:cNvSpPr/>
      </dsp:nvSpPr>
      <dsp:spPr>
        <a:xfrm rot="5400000">
          <a:off x="-146262" y="2719185"/>
          <a:ext cx="975083" cy="6825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/>
            <a:t>4</a:t>
          </a:r>
          <a:endParaRPr lang="zh-CN" altLang="en-US" sz="2400" kern="1200" dirty="0"/>
        </a:p>
      </dsp:txBody>
      <dsp:txXfrm rot="-5400000">
        <a:off x="1" y="2914201"/>
        <a:ext cx="682558" cy="292525"/>
      </dsp:txXfrm>
    </dsp:sp>
    <dsp:sp modelId="{1AE7137F-5C4B-41CD-B483-E51ABD1E1BB9}">
      <dsp:nvSpPr>
        <dsp:cNvPr id="0" name=""/>
        <dsp:cNvSpPr/>
      </dsp:nvSpPr>
      <dsp:spPr>
        <a:xfrm rot="5400000">
          <a:off x="4235729" y="-980247"/>
          <a:ext cx="633804" cy="77401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/>
            <a:t>在运行时调用任意一个对象的方法</a:t>
          </a:r>
        </a:p>
      </dsp:txBody>
      <dsp:txXfrm rot="-5400000">
        <a:off x="682559" y="2603863"/>
        <a:ext cx="7709205" cy="571924"/>
      </dsp:txXfrm>
    </dsp:sp>
    <dsp:sp modelId="{056251F0-4432-41AA-99CB-2EA0D4D8A63A}">
      <dsp:nvSpPr>
        <dsp:cNvPr id="0" name=""/>
        <dsp:cNvSpPr/>
      </dsp:nvSpPr>
      <dsp:spPr>
        <a:xfrm rot="5400000">
          <a:off x="-146262" y="3575766"/>
          <a:ext cx="975083" cy="6825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/>
            <a:t>5</a:t>
          </a:r>
          <a:endParaRPr lang="zh-CN" altLang="en-US" sz="2400" kern="1200" dirty="0"/>
        </a:p>
      </dsp:txBody>
      <dsp:txXfrm rot="-5400000">
        <a:off x="1" y="3770782"/>
        <a:ext cx="682558" cy="292525"/>
      </dsp:txXfrm>
    </dsp:sp>
    <dsp:sp modelId="{CEDA1CAA-D93F-495C-9514-FA64096565ED}">
      <dsp:nvSpPr>
        <dsp:cNvPr id="0" name=""/>
        <dsp:cNvSpPr/>
      </dsp:nvSpPr>
      <dsp:spPr>
        <a:xfrm rot="5400000">
          <a:off x="4235729" y="-123667"/>
          <a:ext cx="633804" cy="77401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/>
            <a:t>生成动态代理</a:t>
          </a:r>
        </a:p>
      </dsp:txBody>
      <dsp:txXfrm rot="-5400000">
        <a:off x="682559" y="3460443"/>
        <a:ext cx="7709205" cy="571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DE34641-1CEA-4061-A80A-7DCBB8B4B73E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086881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/>
              <a:t>Click to edit Master text styles</a:t>
            </a:r>
          </a:p>
          <a:p>
            <a:pPr lvl="1"/>
            <a:r>
              <a:rPr lang="pt-PT" noProof="0"/>
              <a:t>Second level</a:t>
            </a:r>
          </a:p>
          <a:p>
            <a:pPr lvl="2"/>
            <a:r>
              <a:rPr lang="pt-PT" noProof="0"/>
              <a:t>Third level</a:t>
            </a:r>
          </a:p>
          <a:p>
            <a:pPr lvl="3"/>
            <a:r>
              <a:rPr lang="pt-PT" noProof="0"/>
              <a:t>Fourth level</a:t>
            </a:r>
          </a:p>
          <a:p>
            <a:pPr lvl="4"/>
            <a:r>
              <a:rPr lang="pt-PT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0721F3A-D631-43CB-AA2E-A2AC279AD1E4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255781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E:\&#35838;&#31243;\2010&#32423;&#35838;&#31243;\2010&#32423;Java\JavaSE\JDK_API_1_6_zh_CN.CHM::/java/lang/Class.html#getFields()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静态和动态是针对变量的数据类型而言的，区别如下：</a:t>
            </a:r>
          </a:p>
          <a:p>
            <a:endParaRPr lang="zh-CN" altLang="en-US" dirty="0"/>
          </a:p>
          <a:p>
            <a:r>
              <a:rPr lang="en-US" altLang="zh-CN" dirty="0"/>
              <a:t>1</a:t>
            </a:r>
            <a:r>
              <a:rPr lang="zh-CN" altLang="en-US" dirty="0"/>
              <a:t>、使用静态类型语言编写的代码中，要声明变量的数据类型，而且不同数据类型的变量不允许直接赋值，它的数据类型是编译期间进行检查的。</a:t>
            </a:r>
          </a:p>
          <a:p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、静态类型语言在使用变量之前，需要为它们分配好内存。</a:t>
            </a:r>
          </a:p>
          <a:p>
            <a:endParaRPr lang="zh-CN" altLang="en-US" dirty="0"/>
          </a:p>
          <a:p>
            <a:r>
              <a:rPr lang="en-US" altLang="zh-CN" dirty="0"/>
              <a:t>3</a:t>
            </a:r>
            <a:r>
              <a:rPr lang="zh-CN" altLang="en-US" dirty="0"/>
              <a:t>、静态类型语言功能强大，但相对难以学习，并且灵活性差。</a:t>
            </a:r>
          </a:p>
          <a:p>
            <a:endParaRPr lang="zh-CN" altLang="en-US" dirty="0"/>
          </a:p>
          <a:p>
            <a:r>
              <a:rPr lang="en-US" altLang="zh-CN" dirty="0"/>
              <a:t>4</a:t>
            </a:r>
            <a:r>
              <a:rPr lang="zh-CN" altLang="en-US" dirty="0"/>
              <a:t>、动态类型语言与静态语言刚好相反，它只在程序运行期间才去进行数据类型检查，不需要给变量指定数据类型，它会在第一次同仁给变量时，在内部记录数据类型。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、动态类型语言虽然快速灵活，但在代码运行前很难找到</a:t>
            </a:r>
            <a:r>
              <a:rPr lang="en-US" altLang="zh-CN" dirty="0"/>
              <a:t>bug</a:t>
            </a:r>
            <a:r>
              <a:rPr lang="zh-CN" altLang="en-US" dirty="0"/>
              <a:t>，所以提升了开发速度，但失去程序的健壮性。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2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0890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2075" y="744538"/>
            <a:ext cx="6610350" cy="37195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/>
              <a:t>http://blog.csdn.net/zhangjg_blog/article/details/24271275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方法区存放的不只是方法， 它存放的是类型信息（类的信息）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	</a:t>
            </a:r>
            <a:r>
              <a:rPr lang="zh-CN" altLang="en-US" dirty="0"/>
              <a:t>类型信息包括：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	</a:t>
            </a:r>
            <a:r>
              <a:rPr lang="zh-CN" altLang="en-US" dirty="0"/>
              <a:t>类的全限定名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	</a:t>
            </a:r>
            <a:r>
              <a:rPr lang="zh-CN" altLang="en-US" dirty="0"/>
              <a:t>当前类的直接父类的全限定名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	</a:t>
            </a:r>
            <a:r>
              <a:rPr lang="zh-CN" altLang="en-US" dirty="0"/>
              <a:t>这个类是接口类型， 类类型， 还是枚举类型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	</a:t>
            </a:r>
            <a:r>
              <a:rPr lang="zh-CN" altLang="en-US" dirty="0"/>
              <a:t>类的访问修饰符信息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	</a:t>
            </a:r>
            <a:r>
              <a:rPr lang="zh-CN" altLang="en-US" dirty="0"/>
              <a:t>当前类型的超接口的全限定名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	</a:t>
            </a:r>
            <a:r>
              <a:rPr lang="zh-CN" altLang="en-US" dirty="0"/>
              <a:t>当前类型的常量池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	</a:t>
            </a:r>
            <a:r>
              <a:rPr lang="zh-CN" altLang="en-US" dirty="0"/>
              <a:t>字段信息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	</a:t>
            </a:r>
            <a:r>
              <a:rPr lang="zh-CN" altLang="en-US" dirty="0"/>
              <a:t>方法信息</a:t>
            </a:r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F565DA70-5048-4381-A1A3-B9CFFB87E6CE}" type="slidenum">
              <a:rPr lang="zh-CN" altLang="en-US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6</a:t>
            </a:fld>
            <a:endParaRPr lang="zh-CN" altLang="en-US" sz="120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3158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9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185347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：表示正在运行的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Java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应用程序中的类和接口。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Field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：提供有关类或接口的属性的信息，以及对它的动态访问权限。某类型中的一个属性在方法区被表示为一个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Field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类型的对象，要想获得一个类型所有的属性对应的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Field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对象需要通过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对象的</a:t>
            </a:r>
            <a:r>
              <a:rPr lang="en-US" altLang="zh-CN" sz="120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3" action="ppaction://hlinkfile"/>
              </a:rPr>
              <a:t>getFields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方法，返回值是一个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Field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数组，其中每一个元素代表类型中的一个属性。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Constructor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：提供关于类的单个构造方法的信息以及对它的访问权限。某类型中定义的一个构造方法在方法区被表示为一个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Constructor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类型的对象，要想获得一个类型所有的构造方法对应的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Constructor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对象需要通过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对象的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getConstructors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方法，返回值是一个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Constructor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数组，其中每一个元素代表类型中的一个构造方法。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Method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：提供关于类或接口上单独某个方法的信息。某类型中定义的一个方法在方法区被表示为一个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Method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类型对象，要想获得一个类型所有的方法对应的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Method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对象需要通过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对象的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getMethods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方法，返回值是一个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Method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数组，其中每一元代表类型中定义的一个方法。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12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438925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13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438925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309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188640"/>
            <a:ext cx="14732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6013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9327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9337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1315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88831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289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第十八章  反射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反射机制的应用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操作数据库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动态创建</a:t>
            </a:r>
            <a:r>
              <a:rPr lang="en-US" altLang="zh-CN" dirty="0"/>
              <a:t>SQL</a:t>
            </a:r>
            <a:r>
              <a:rPr lang="zh-CN" altLang="en-US" dirty="0"/>
              <a:t>语句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解析</a:t>
            </a:r>
            <a:r>
              <a:rPr lang="en-US" altLang="zh-CN" dirty="0"/>
              <a:t>XML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解析</a:t>
            </a:r>
            <a:r>
              <a:rPr lang="en-US" altLang="zh-CN" dirty="0"/>
              <a:t>XML</a:t>
            </a:r>
            <a:r>
              <a:rPr lang="zh-CN" altLang="en-US" dirty="0"/>
              <a:t>动态生成对象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动态代理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其它的框架中使用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Struts</a:t>
            </a:r>
            <a:r>
              <a:rPr lang="zh-CN" altLang="en-US" dirty="0"/>
              <a:t>框架、</a:t>
            </a:r>
            <a:r>
              <a:rPr lang="en-US" altLang="zh-CN" dirty="0"/>
              <a:t>Spring</a:t>
            </a:r>
            <a:r>
              <a:rPr lang="zh-CN" altLang="en-US" dirty="0"/>
              <a:t>框架、</a:t>
            </a:r>
            <a:r>
              <a:rPr lang="en-US" altLang="zh-CN" dirty="0"/>
              <a:t>Hibernate</a:t>
            </a:r>
            <a:r>
              <a:rPr lang="zh-CN" altLang="en-US" dirty="0"/>
              <a:t>框架</a:t>
            </a:r>
          </a:p>
        </p:txBody>
      </p:sp>
    </p:spTree>
    <p:extLst>
      <p:ext uri="{BB962C8B-B14F-4D97-AF65-F5344CB8AC3E}">
        <p14:creationId xmlns:p14="http://schemas.microsoft.com/office/powerpoint/2010/main" val="3119200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反射机制的缺点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主要的缺点是对性能有影响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使用反射基本上是一种解释操作，您可以告诉</a:t>
            </a:r>
            <a:r>
              <a:rPr lang="en-US" altLang="zh-CN" dirty="0"/>
              <a:t>JVM</a:t>
            </a:r>
            <a:r>
              <a:rPr lang="zh-CN" altLang="en-US" dirty="0"/>
              <a:t>您希望做什么并且它满足您的要求。这类操作总是慢于直接执行相同的操作</a:t>
            </a:r>
          </a:p>
        </p:txBody>
      </p:sp>
    </p:spTree>
    <p:extLst>
      <p:ext uri="{BB962C8B-B14F-4D97-AF65-F5344CB8AC3E}">
        <p14:creationId xmlns:p14="http://schemas.microsoft.com/office/powerpoint/2010/main" val="3740447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  <a:r>
              <a:rPr lang="zh-CN" altLang="en-US">
                <a:sym typeface="Arial" pitchFamily="34" charset="0"/>
              </a:rPr>
              <a:t>　　　　　　　</a:t>
            </a:r>
            <a:endParaRPr lang="zh-CN" altLang="en-US" dirty="0">
              <a:sym typeface="Arial" pitchFamily="34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反射机制的基本原理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反射的概念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反射的相关类及应用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反射机制的基本应用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4386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Arial" pitchFamily="34" charset="0"/>
              </a:rPr>
              <a:t>课后阅读　　　　　　　</a:t>
            </a:r>
            <a:endParaRPr lang="zh-CN" altLang="en-US" dirty="0">
              <a:sym typeface="Arial" pitchFamily="34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动态代理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655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2423593" y="3140968"/>
            <a:ext cx="7362825" cy="582612"/>
          </a:xfrm>
          <a:prstGeom prst="rect">
            <a:avLst/>
          </a:prstGeom>
        </p:spPr>
        <p:txBody>
          <a:bodyPr anchor="b"/>
          <a:lstStyle/>
          <a:p>
            <a:pPr algn="ctr" eaLnBrk="1" hangingPunct="1"/>
            <a:r>
              <a:rPr lang="en-US" altLang="zh-CN" sz="5400" b="1" dirty="0">
                <a:solidFill>
                  <a:srgbClr val="C00000"/>
                </a:solidFill>
              </a:rPr>
              <a:t>Thank You</a:t>
            </a:r>
            <a:endParaRPr lang="zh-CN" altLang="zh-CN" sz="5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准备知识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什么是动态编程语言？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答：程序运行时，允许改变程序结构或变量类型</a:t>
            </a:r>
            <a:r>
              <a:rPr lang="en-US" altLang="zh-CN" dirty="0"/>
              <a:t>——</a:t>
            </a:r>
            <a:r>
              <a:rPr lang="zh-CN" altLang="en-US" dirty="0"/>
              <a:t>这种语言称为动态语言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从这个观点看，</a:t>
            </a:r>
            <a:r>
              <a:rPr lang="en-US" altLang="zh-CN" dirty="0"/>
              <a:t>Perl</a:t>
            </a:r>
            <a:r>
              <a:rPr lang="zh-CN" altLang="en-US" dirty="0"/>
              <a:t>，</a:t>
            </a:r>
            <a:r>
              <a:rPr lang="en-US" altLang="zh-CN" dirty="0"/>
              <a:t>Python</a:t>
            </a:r>
            <a:r>
              <a:rPr lang="zh-CN" altLang="en-US" dirty="0"/>
              <a:t>，</a:t>
            </a:r>
            <a:r>
              <a:rPr lang="en-US" altLang="zh-CN" dirty="0"/>
              <a:t>Ruby</a:t>
            </a:r>
            <a:r>
              <a:rPr lang="zh-CN" altLang="en-US" dirty="0"/>
              <a:t>是动态语言，</a:t>
            </a:r>
            <a:r>
              <a:rPr lang="en-US" altLang="zh-CN" dirty="0"/>
              <a:t>C++</a:t>
            </a:r>
            <a:r>
              <a:rPr lang="zh-CN" altLang="en-US" dirty="0"/>
              <a:t>，</a:t>
            </a:r>
            <a:r>
              <a:rPr lang="en-US" altLang="zh-CN" dirty="0"/>
              <a:t>Java</a:t>
            </a:r>
            <a:r>
              <a:rPr lang="zh-CN" altLang="en-US" dirty="0"/>
              <a:t>，</a:t>
            </a:r>
            <a:r>
              <a:rPr lang="en-US" altLang="zh-CN" dirty="0"/>
              <a:t>C#</a:t>
            </a:r>
            <a:r>
              <a:rPr lang="zh-CN" altLang="en-US" dirty="0"/>
              <a:t>不是动态语言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有着一个非常突出的动态相关机制：</a:t>
            </a:r>
            <a:r>
              <a:rPr lang="en-US" altLang="zh-CN" dirty="0"/>
              <a:t>Reflection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0784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讲授思路　　　　　　　　　</a:t>
            </a:r>
          </a:p>
        </p:txBody>
      </p:sp>
      <p:sp>
        <p:nvSpPr>
          <p:cNvPr id="6147" name="内容占位符 2"/>
          <p:cNvSpPr>
            <a:spLocks noGrp="1" noChangeArrowheads="1"/>
          </p:cNvSpPr>
          <p:nvPr>
            <p:ph idx="1"/>
          </p:nvPr>
        </p:nvSpPr>
        <p:spPr>
          <a:xfrm>
            <a:off x="609600" y="1160749"/>
            <a:ext cx="8006680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反射机制的概念以及原理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反射机制的具体实现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反射机制的应用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1079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反射的概念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1982</a:t>
            </a:r>
            <a:r>
              <a:rPr lang="zh-CN" altLang="en-US" dirty="0"/>
              <a:t>年由</a:t>
            </a:r>
            <a:r>
              <a:rPr lang="en-US" altLang="zh-CN" dirty="0"/>
              <a:t>Smith</a:t>
            </a:r>
            <a:r>
              <a:rPr lang="zh-CN" altLang="en-US" dirty="0"/>
              <a:t>正式提出了反射的概念</a:t>
            </a:r>
            <a:endParaRPr lang="en-US" altLang="zh-CN" dirty="0"/>
          </a:p>
        </p:txBody>
      </p:sp>
      <p:sp>
        <p:nvSpPr>
          <p:cNvPr id="3" name="横卷形 2"/>
          <p:cNvSpPr/>
          <p:nvPr/>
        </p:nvSpPr>
        <p:spPr>
          <a:xfrm>
            <a:off x="1828800" y="2133600"/>
            <a:ext cx="8610600" cy="4343400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在运行状态中，对于任意一个类，都能够知道其所有属性和方法；对于任意一个对象，都能够调用其任意一个方法；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zh-CN" sz="24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——</a:t>
            </a:r>
            <a:r>
              <a:rPr lang="zh-CN" altLang="en-US" sz="2400" dirty="0">
                <a:solidFill>
                  <a:schemeClr val="tx1"/>
                </a:solidFill>
              </a:rPr>
              <a:t>这种动态获取信息以及动态调用对象的方法的功能</a:t>
            </a:r>
            <a:r>
              <a:rPr lang="zh-CN" altLang="en-US" sz="2400" dirty="0" smtClean="0">
                <a:solidFill>
                  <a:schemeClr val="tx1"/>
                </a:solidFill>
              </a:rPr>
              <a:t>称为</a:t>
            </a:r>
            <a:r>
              <a:rPr lang="en-US" altLang="zh-CN" sz="2400" dirty="0" smtClean="0">
                <a:solidFill>
                  <a:schemeClr val="tx1"/>
                </a:solidFill>
              </a:rPr>
              <a:t>Java</a:t>
            </a:r>
            <a:r>
              <a:rPr lang="zh-CN" altLang="en-US" sz="2400" dirty="0">
                <a:solidFill>
                  <a:schemeClr val="tx1"/>
                </a:solidFill>
              </a:rPr>
              <a:t>语言的反射机制</a:t>
            </a:r>
          </a:p>
        </p:txBody>
      </p:sp>
    </p:spTree>
    <p:extLst>
      <p:ext uri="{BB962C8B-B14F-4D97-AF65-F5344CB8AC3E}">
        <p14:creationId xmlns:p14="http://schemas.microsoft.com/office/powerpoint/2010/main" val="2998921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反射功能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反射提供以下功能</a:t>
            </a: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346286234"/>
              </p:ext>
            </p:extLst>
          </p:nvPr>
        </p:nvGraphicFramePr>
        <p:xfrm>
          <a:off x="1559496" y="1916832"/>
          <a:ext cx="8422704" cy="4407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550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反射机制的原理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运行时的数据区</a:t>
            </a:r>
          </a:p>
        </p:txBody>
      </p:sp>
      <p:sp>
        <p:nvSpPr>
          <p:cNvPr id="4" name="矩形 3"/>
          <p:cNvSpPr/>
          <p:nvPr/>
        </p:nvSpPr>
        <p:spPr>
          <a:xfrm>
            <a:off x="3352800" y="2514600"/>
            <a:ext cx="3657600" cy="19050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4495800" y="2514600"/>
            <a:ext cx="0" cy="190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791200" y="2514600"/>
            <a:ext cx="0" cy="190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7" name="TextBox 9"/>
          <p:cNvSpPr txBox="1">
            <a:spLocks noChangeArrowheads="1"/>
          </p:cNvSpPr>
          <p:nvPr/>
        </p:nvSpPr>
        <p:spPr bwMode="auto">
          <a:xfrm>
            <a:off x="3505200" y="3352801"/>
            <a:ext cx="80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ea typeface="宋体" charset="-122"/>
              </a:rPr>
              <a:t>堆区</a:t>
            </a:r>
          </a:p>
        </p:txBody>
      </p:sp>
      <p:sp>
        <p:nvSpPr>
          <p:cNvPr id="10248" name="TextBox 10"/>
          <p:cNvSpPr txBox="1">
            <a:spLocks noChangeArrowheads="1"/>
          </p:cNvSpPr>
          <p:nvPr/>
        </p:nvSpPr>
        <p:spPr bwMode="auto">
          <a:xfrm>
            <a:off x="4724400" y="3352801"/>
            <a:ext cx="80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ea typeface="宋体" charset="-122"/>
              </a:rPr>
              <a:t>栈区</a:t>
            </a:r>
          </a:p>
        </p:txBody>
      </p:sp>
      <p:sp>
        <p:nvSpPr>
          <p:cNvPr id="10249" name="TextBox 11"/>
          <p:cNvSpPr txBox="1">
            <a:spLocks noChangeArrowheads="1"/>
          </p:cNvSpPr>
          <p:nvPr/>
        </p:nvSpPr>
        <p:spPr bwMode="auto">
          <a:xfrm>
            <a:off x="5791201" y="3363913"/>
            <a:ext cx="1108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0000"/>
                </a:solidFill>
                <a:ea typeface="宋体" charset="-122"/>
              </a:rPr>
              <a:t>方法区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029200" y="5059364"/>
            <a:ext cx="6251376" cy="15700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Java</a:t>
            </a:r>
            <a:r>
              <a:rPr lang="zh-CN" altLang="en-US" sz="2400" dirty="0">
                <a:solidFill>
                  <a:schemeClr val="tx1"/>
                </a:solidFill>
                <a:ea typeface="宋体" charset="-122"/>
              </a:rPr>
              <a:t>虚拟机装载某类型时，类装载器会定位相应的</a:t>
            </a:r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class</a:t>
            </a:r>
            <a:r>
              <a:rPr lang="zh-CN" altLang="en-US" sz="2400" dirty="0">
                <a:solidFill>
                  <a:schemeClr val="tx1"/>
                </a:solidFill>
                <a:ea typeface="宋体" charset="-122"/>
              </a:rPr>
              <a:t>文件，然后将其读入到虚拟机中，并提取</a:t>
            </a:r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class</a:t>
            </a:r>
            <a:r>
              <a:rPr lang="zh-CN" altLang="en-US" sz="2400" dirty="0">
                <a:solidFill>
                  <a:schemeClr val="tx1"/>
                </a:solidFill>
                <a:ea typeface="宋体" charset="-122"/>
              </a:rPr>
              <a:t>中的类型信息，信息存储到方法区中。</a:t>
            </a: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6477001" y="4267200"/>
            <a:ext cx="885825" cy="762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2286000" y="5105400"/>
            <a:ext cx="2590800" cy="914400"/>
          </a:xfrm>
          <a:prstGeom prst="ellipse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Class</a:t>
            </a:r>
            <a:r>
              <a:rPr lang="zh-CN" altLang="en-US" sz="2400" dirty="0">
                <a:solidFill>
                  <a:srgbClr val="FF0000"/>
                </a:solidFill>
              </a:rPr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19136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反射机制中设计的类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Class</a:t>
            </a:r>
            <a:r>
              <a:rPr lang="zh-CN" altLang="en-US" dirty="0"/>
              <a:t>：类的实例表示正在运行的 </a:t>
            </a:r>
            <a:r>
              <a:rPr lang="en-US" altLang="zh-CN" dirty="0"/>
              <a:t>Java </a:t>
            </a:r>
            <a:r>
              <a:rPr lang="zh-CN" altLang="en-US" dirty="0"/>
              <a:t>应用程序中的类和接口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Field</a:t>
            </a:r>
            <a:r>
              <a:rPr lang="zh-CN" altLang="en-US" dirty="0"/>
              <a:t>：提供有关类或接口的属性的信息，以及对它的动态访问权限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Constructor</a:t>
            </a:r>
            <a:r>
              <a:rPr lang="zh-CN" altLang="en-US" dirty="0"/>
              <a:t>：提供关于类的单个构造方法的信息以及对它的访问权限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：提供关于类或接口上单独某个方法的信息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1837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</a:t>
            </a:r>
            <a:r>
              <a:rPr lang="zh-CN" altLang="en-US"/>
              <a:t>类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Class </a:t>
            </a:r>
            <a:r>
              <a:rPr lang="zh-CN" altLang="en-US" dirty="0"/>
              <a:t>类十分特殊，其实例用以表达</a:t>
            </a:r>
            <a:r>
              <a:rPr lang="en-US" altLang="zh-CN" dirty="0"/>
              <a:t>Java</a:t>
            </a:r>
            <a:r>
              <a:rPr lang="zh-CN" altLang="en-US" dirty="0"/>
              <a:t>程序运行时的类和接口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获取</a:t>
            </a:r>
            <a:r>
              <a:rPr lang="en-US" altLang="zh-CN" dirty="0"/>
              <a:t>Class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通过</a:t>
            </a:r>
            <a:r>
              <a:rPr lang="en-US" altLang="zh-CN" dirty="0"/>
              <a:t>Object</a:t>
            </a:r>
            <a:r>
              <a:rPr lang="zh-CN" altLang="en-US" dirty="0"/>
              <a:t>的</a:t>
            </a:r>
            <a:r>
              <a:rPr lang="en-US" altLang="zh-CN" dirty="0" err="1"/>
              <a:t>getClass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通过</a:t>
            </a:r>
            <a:r>
              <a:rPr lang="en-US" altLang="zh-CN" dirty="0"/>
              <a:t>Class</a:t>
            </a:r>
            <a:r>
              <a:rPr lang="zh-CN" altLang="en-US" dirty="0"/>
              <a:t>的</a:t>
            </a:r>
            <a:r>
              <a:rPr lang="en-US" altLang="zh-CN" dirty="0" err="1"/>
              <a:t>getSuperClass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通过</a:t>
            </a:r>
            <a:r>
              <a:rPr lang="en-US" altLang="zh-CN" dirty="0"/>
              <a:t>Class</a:t>
            </a:r>
            <a:r>
              <a:rPr lang="zh-CN" altLang="en-US" dirty="0"/>
              <a:t>的静态</a:t>
            </a:r>
            <a:r>
              <a:rPr lang="en-US" altLang="zh-CN" dirty="0" err="1"/>
              <a:t>forName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对于包装器类型，通过类名</a:t>
            </a:r>
            <a:r>
              <a:rPr lang="en-US" altLang="zh-CN" dirty="0"/>
              <a:t>.TYPE</a:t>
            </a:r>
            <a:r>
              <a:rPr lang="zh-CN" altLang="en-US" dirty="0"/>
              <a:t>属性</a:t>
            </a:r>
          </a:p>
        </p:txBody>
      </p:sp>
    </p:spTree>
    <p:extLst>
      <p:ext uri="{BB962C8B-B14F-4D97-AF65-F5344CB8AC3E}">
        <p14:creationId xmlns:p14="http://schemas.microsoft.com/office/powerpoint/2010/main" val="3622816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 API</a:t>
            </a:r>
            <a:endParaRPr lang="zh-CN" altLang="en-US"/>
          </a:p>
        </p:txBody>
      </p:sp>
      <p:pic>
        <p:nvPicPr>
          <p:cNvPr id="14339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4" y="1044997"/>
            <a:ext cx="7606690" cy="5364881"/>
          </a:xfrm>
        </p:spPr>
      </p:pic>
    </p:spTree>
    <p:extLst>
      <p:ext uri="{BB962C8B-B14F-4D97-AF65-F5344CB8AC3E}">
        <p14:creationId xmlns:p14="http://schemas.microsoft.com/office/powerpoint/2010/main" val="1583320852"/>
      </p:ext>
    </p:extLst>
  </p:cSld>
  <p:clrMapOvr>
    <a:masterClrMapping/>
  </p:clrMapOvr>
</p:sld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10393</TotalTime>
  <Words>946</Words>
  <Application>Microsoft Office PowerPoint</Application>
  <PresentationFormat>宽屏</PresentationFormat>
  <Paragraphs>97</Paragraphs>
  <Slides>14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华文新魏</vt:lpstr>
      <vt:lpstr>宋体</vt:lpstr>
      <vt:lpstr>微软雅黑</vt:lpstr>
      <vt:lpstr>Arial</vt:lpstr>
      <vt:lpstr>2_Default Design</vt:lpstr>
      <vt:lpstr>第十八章  反射</vt:lpstr>
      <vt:lpstr>准备知识</vt:lpstr>
      <vt:lpstr>讲授思路　　　　　　　　　</vt:lpstr>
      <vt:lpstr>Java反射的概念</vt:lpstr>
      <vt:lpstr>Java反射功能</vt:lpstr>
      <vt:lpstr>Java反射机制的原理</vt:lpstr>
      <vt:lpstr>Java反射机制中设计的类</vt:lpstr>
      <vt:lpstr>Class类</vt:lpstr>
      <vt:lpstr>Class API</vt:lpstr>
      <vt:lpstr>Java反射机制的应用</vt:lpstr>
      <vt:lpstr>Java反射机制的缺点</vt:lpstr>
      <vt:lpstr>总结　　　　　　　</vt:lpstr>
      <vt:lpstr>课后阅读　　　　　　　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李玮玮</cp:lastModifiedBy>
  <cp:revision>672</cp:revision>
  <dcterms:created xsi:type="dcterms:W3CDTF">2006-10-06T15:46:57Z</dcterms:created>
  <dcterms:modified xsi:type="dcterms:W3CDTF">2018-06-20T02:17:39Z</dcterms:modified>
</cp:coreProperties>
</file>