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394" r:id="rId3"/>
    <p:sldId id="318" r:id="rId4"/>
    <p:sldId id="385" r:id="rId5"/>
    <p:sldId id="322" r:id="rId6"/>
    <p:sldId id="359" r:id="rId7"/>
    <p:sldId id="360" r:id="rId8"/>
    <p:sldId id="346" r:id="rId9"/>
    <p:sldId id="387" r:id="rId10"/>
    <p:sldId id="388" r:id="rId11"/>
    <p:sldId id="348" r:id="rId12"/>
    <p:sldId id="347" r:id="rId13"/>
    <p:sldId id="395" r:id="rId14"/>
    <p:sldId id="396" r:id="rId15"/>
    <p:sldId id="397" r:id="rId16"/>
    <p:sldId id="398" r:id="rId17"/>
    <p:sldId id="399" r:id="rId18"/>
    <p:sldId id="400" r:id="rId19"/>
    <p:sldId id="407" r:id="rId20"/>
    <p:sldId id="401" r:id="rId21"/>
    <p:sldId id="402" r:id="rId22"/>
    <p:sldId id="403" r:id="rId23"/>
    <p:sldId id="404" r:id="rId24"/>
    <p:sldId id="405" r:id="rId25"/>
    <p:sldId id="351" r:id="rId26"/>
    <p:sldId id="361" r:id="rId27"/>
    <p:sldId id="363" r:id="rId28"/>
    <p:sldId id="364" r:id="rId29"/>
    <p:sldId id="376" r:id="rId30"/>
    <p:sldId id="377" r:id="rId31"/>
    <p:sldId id="378" r:id="rId32"/>
    <p:sldId id="365" r:id="rId33"/>
    <p:sldId id="382" r:id="rId34"/>
    <p:sldId id="393" r:id="rId35"/>
    <p:sldId id="406" r:id="rId36"/>
    <p:sldId id="408" r:id="rId37"/>
    <p:sldId id="390" r:id="rId38"/>
    <p:sldId id="391" r:id="rId39"/>
    <p:sldId id="392" r:id="rId40"/>
    <p:sldId id="265" r:id="rId41"/>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83048" autoAdjust="0"/>
  </p:normalViewPr>
  <p:slideViewPr>
    <p:cSldViewPr>
      <p:cViewPr varScale="1">
        <p:scale>
          <a:sx n="61" d="100"/>
          <a:sy n="61" d="100"/>
        </p:scale>
        <p:origin x="900" y="78"/>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5293F-FC9D-4587-92B5-CF9DC4C73683}" type="doc">
      <dgm:prSet loTypeId="urn:microsoft.com/office/officeart/2005/8/layout/hProcess9" loCatId="process" qsTypeId="urn:microsoft.com/office/officeart/2005/8/quickstyle/simple1" qsCatId="simple" csTypeId="urn:microsoft.com/office/officeart/2005/8/colors/accent1_2" csCatId="accent1" phldr="1"/>
      <dgm:spPr/>
    </dgm:pt>
    <dgm:pt modelId="{80854A2E-A47B-435D-86CE-382268F09308}">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选择性能测试工具</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37580DF7-F808-4715-AAFF-1B9BE8B778F0}" type="parTrans" cxnId="{B56211A4-D8B9-414B-8353-E7F70F29249E}">
      <dgm:prSet/>
      <dgm:spPr/>
      <dgm:t>
        <a:bodyPr/>
        <a:lstStyle/>
        <a:p>
          <a:endParaRPr lang="zh-CN" altLang="en-US"/>
        </a:p>
      </dgm:t>
    </dgm:pt>
    <dgm:pt modelId="{D59C844C-4027-49B9-8521-932F5BA6E346}" type="sibTrans" cxnId="{B56211A4-D8B9-414B-8353-E7F70F29249E}">
      <dgm:prSet/>
      <dgm:spPr/>
      <dgm:t>
        <a:bodyPr/>
        <a:lstStyle/>
        <a:p>
          <a:endParaRPr lang="zh-CN" altLang="en-US"/>
        </a:p>
      </dgm:t>
    </dgm:pt>
    <dgm:pt modelId="{695B8F5A-974C-4436-878A-CC4EF1A0F080}">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设计性能测试</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CA7A0729-DD38-4A76-AF69-B947B7372ADD}" type="parTrans" cxnId="{15FFB956-6C59-4C1D-8A16-4F259EF168AE}">
      <dgm:prSet/>
      <dgm:spPr/>
      <dgm:t>
        <a:bodyPr/>
        <a:lstStyle/>
        <a:p>
          <a:endParaRPr lang="zh-CN" altLang="en-US"/>
        </a:p>
      </dgm:t>
    </dgm:pt>
    <dgm:pt modelId="{603DF904-9B2D-4585-BCC6-4C906A08C7AE}" type="sibTrans" cxnId="{15FFB956-6C59-4C1D-8A16-4F259EF168AE}">
      <dgm:prSet/>
      <dgm:spPr/>
      <dgm:t>
        <a:bodyPr/>
        <a:lstStyle/>
        <a:p>
          <a:endParaRPr lang="zh-CN" altLang="en-US"/>
        </a:p>
      </dgm:t>
    </dgm:pt>
    <dgm:pt modelId="{C24E4BE7-B0F3-4A77-843D-1A46B6300FEB}">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监控分析系统</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668DAE4F-7B7F-45AC-BF19-67693523749F}" type="parTrans" cxnId="{1BAE82B6-83B9-4094-9B75-E26C6125A24A}">
      <dgm:prSet/>
      <dgm:spPr/>
      <dgm:t>
        <a:bodyPr/>
        <a:lstStyle/>
        <a:p>
          <a:endParaRPr lang="zh-CN" altLang="en-US"/>
        </a:p>
      </dgm:t>
    </dgm:pt>
    <dgm:pt modelId="{1F1F7F8C-E6F0-4C38-8C58-652823BE2E99}" type="sibTrans" cxnId="{1BAE82B6-83B9-4094-9B75-E26C6125A24A}">
      <dgm:prSet/>
      <dgm:spPr/>
      <dgm:t>
        <a:bodyPr/>
        <a:lstStyle/>
        <a:p>
          <a:endParaRPr lang="zh-CN" altLang="en-US"/>
        </a:p>
      </dgm:t>
    </dgm:pt>
    <dgm:pt modelId="{14538FD5-EAB7-4F0B-8C17-C22CB3EFD142}" type="pres">
      <dgm:prSet presAssocID="{EF45293F-FC9D-4587-92B5-CF9DC4C73683}" presName="CompostProcess" presStyleCnt="0">
        <dgm:presLayoutVars>
          <dgm:dir/>
          <dgm:resizeHandles val="exact"/>
        </dgm:presLayoutVars>
      </dgm:prSet>
      <dgm:spPr/>
    </dgm:pt>
    <dgm:pt modelId="{A416624D-2DE7-436F-A347-8EAA087219A2}" type="pres">
      <dgm:prSet presAssocID="{EF45293F-FC9D-4587-92B5-CF9DC4C73683}" presName="arrow" presStyleLbl="bgShp" presStyleIdx="0" presStyleCnt="1" custScaleX="117647" custLinFactNeighborY="-1417"/>
      <dgm:spPr/>
    </dgm:pt>
    <dgm:pt modelId="{6B567D26-A873-4916-A56B-B3FBC7332E22}" type="pres">
      <dgm:prSet presAssocID="{EF45293F-FC9D-4587-92B5-CF9DC4C73683}" presName="linearProcess" presStyleCnt="0"/>
      <dgm:spPr/>
    </dgm:pt>
    <dgm:pt modelId="{A1B7B826-979F-4474-8129-024E683706CE}" type="pres">
      <dgm:prSet presAssocID="{80854A2E-A47B-435D-86CE-382268F09308}" presName="textNode" presStyleLbl="node1" presStyleIdx="0" presStyleCnt="3" custScaleX="55432" custScaleY="57118" custLinFactNeighborX="61393" custLinFactNeighborY="7188">
        <dgm:presLayoutVars>
          <dgm:bulletEnabled val="1"/>
        </dgm:presLayoutVars>
      </dgm:prSet>
      <dgm:spPr/>
      <dgm:t>
        <a:bodyPr/>
        <a:lstStyle/>
        <a:p>
          <a:endParaRPr lang="zh-CN" altLang="en-US"/>
        </a:p>
      </dgm:t>
    </dgm:pt>
    <dgm:pt modelId="{2E1FB62A-7E41-409D-83F5-9DF25404F70D}" type="pres">
      <dgm:prSet presAssocID="{D59C844C-4027-49B9-8521-932F5BA6E346}" presName="sibTrans" presStyleCnt="0"/>
      <dgm:spPr/>
    </dgm:pt>
    <dgm:pt modelId="{E8962628-FD5E-4E40-B258-B15571DAB30F}" type="pres">
      <dgm:prSet presAssocID="{695B8F5A-974C-4436-878A-CC4EF1A0F080}" presName="textNode" presStyleLbl="node1" presStyleIdx="1" presStyleCnt="3" custScaleX="55432" custScaleY="57118" custLinFactNeighborX="22090" custLinFactNeighborY="3618">
        <dgm:presLayoutVars>
          <dgm:bulletEnabled val="1"/>
        </dgm:presLayoutVars>
      </dgm:prSet>
      <dgm:spPr/>
      <dgm:t>
        <a:bodyPr/>
        <a:lstStyle/>
        <a:p>
          <a:endParaRPr lang="zh-CN" altLang="en-US"/>
        </a:p>
      </dgm:t>
    </dgm:pt>
    <dgm:pt modelId="{E9E8AD57-9448-4520-9A36-BBF752CD8C74}" type="pres">
      <dgm:prSet presAssocID="{603DF904-9B2D-4585-BCC6-4C906A08C7AE}" presName="sibTrans" presStyleCnt="0"/>
      <dgm:spPr/>
    </dgm:pt>
    <dgm:pt modelId="{958C9037-BA4D-41D0-A047-6FB5AC1E837B}" type="pres">
      <dgm:prSet presAssocID="{C24E4BE7-B0F3-4A77-843D-1A46B6300FEB}" presName="textNode" presStyleLbl="node1" presStyleIdx="2" presStyleCnt="3" custScaleX="55432" custScaleY="57118" custLinFactNeighborX="-30322" custLinFactNeighborY="3618">
        <dgm:presLayoutVars>
          <dgm:bulletEnabled val="1"/>
        </dgm:presLayoutVars>
      </dgm:prSet>
      <dgm:spPr/>
      <dgm:t>
        <a:bodyPr/>
        <a:lstStyle/>
        <a:p>
          <a:endParaRPr lang="zh-CN" altLang="en-US"/>
        </a:p>
      </dgm:t>
    </dgm:pt>
  </dgm:ptLst>
  <dgm:cxnLst>
    <dgm:cxn modelId="{2F84487C-30EF-4BF1-9680-7137E10C94FD}" type="presOf" srcId="{695B8F5A-974C-4436-878A-CC4EF1A0F080}" destId="{E8962628-FD5E-4E40-B258-B15571DAB30F}" srcOrd="0" destOrd="0" presId="urn:microsoft.com/office/officeart/2005/8/layout/hProcess9"/>
    <dgm:cxn modelId="{15FFB956-6C59-4C1D-8A16-4F259EF168AE}" srcId="{EF45293F-FC9D-4587-92B5-CF9DC4C73683}" destId="{695B8F5A-974C-4436-878A-CC4EF1A0F080}" srcOrd="1" destOrd="0" parTransId="{CA7A0729-DD38-4A76-AF69-B947B7372ADD}" sibTransId="{603DF904-9B2D-4585-BCC6-4C906A08C7AE}"/>
    <dgm:cxn modelId="{1BAE82B6-83B9-4094-9B75-E26C6125A24A}" srcId="{EF45293F-FC9D-4587-92B5-CF9DC4C73683}" destId="{C24E4BE7-B0F3-4A77-843D-1A46B6300FEB}" srcOrd="2" destOrd="0" parTransId="{668DAE4F-7B7F-45AC-BF19-67693523749F}" sibTransId="{1F1F7F8C-E6F0-4C38-8C58-652823BE2E99}"/>
    <dgm:cxn modelId="{B56211A4-D8B9-414B-8353-E7F70F29249E}" srcId="{EF45293F-FC9D-4587-92B5-CF9DC4C73683}" destId="{80854A2E-A47B-435D-86CE-382268F09308}" srcOrd="0" destOrd="0" parTransId="{37580DF7-F808-4715-AAFF-1B9BE8B778F0}" sibTransId="{D59C844C-4027-49B9-8521-932F5BA6E346}"/>
    <dgm:cxn modelId="{847DF9D8-4A99-4C4F-96CD-70096F8963BC}" type="presOf" srcId="{EF45293F-FC9D-4587-92B5-CF9DC4C73683}" destId="{14538FD5-EAB7-4F0B-8C17-C22CB3EFD142}" srcOrd="0" destOrd="0" presId="urn:microsoft.com/office/officeart/2005/8/layout/hProcess9"/>
    <dgm:cxn modelId="{3BDB6FEB-D49F-4783-B4DC-EAB58AC51FAC}" type="presOf" srcId="{80854A2E-A47B-435D-86CE-382268F09308}" destId="{A1B7B826-979F-4474-8129-024E683706CE}" srcOrd="0" destOrd="0" presId="urn:microsoft.com/office/officeart/2005/8/layout/hProcess9"/>
    <dgm:cxn modelId="{01779421-3AF2-40DF-9F6A-173FE755FA9C}" type="presOf" srcId="{C24E4BE7-B0F3-4A77-843D-1A46B6300FEB}" destId="{958C9037-BA4D-41D0-A047-6FB5AC1E837B}" srcOrd="0" destOrd="0" presId="urn:microsoft.com/office/officeart/2005/8/layout/hProcess9"/>
    <dgm:cxn modelId="{1EB8C2A3-575D-4496-8E85-7354A49900C5}" type="presParOf" srcId="{14538FD5-EAB7-4F0B-8C17-C22CB3EFD142}" destId="{A416624D-2DE7-436F-A347-8EAA087219A2}" srcOrd="0" destOrd="0" presId="urn:microsoft.com/office/officeart/2005/8/layout/hProcess9"/>
    <dgm:cxn modelId="{AF54F8BC-29DC-4369-AC25-97A13E1C43FE}" type="presParOf" srcId="{14538FD5-EAB7-4F0B-8C17-C22CB3EFD142}" destId="{6B567D26-A873-4916-A56B-B3FBC7332E22}" srcOrd="1" destOrd="0" presId="urn:microsoft.com/office/officeart/2005/8/layout/hProcess9"/>
    <dgm:cxn modelId="{D328C29E-06B5-415A-B788-CD0A5A6190A2}" type="presParOf" srcId="{6B567D26-A873-4916-A56B-B3FBC7332E22}" destId="{A1B7B826-979F-4474-8129-024E683706CE}" srcOrd="0" destOrd="0" presId="urn:microsoft.com/office/officeart/2005/8/layout/hProcess9"/>
    <dgm:cxn modelId="{DCD89FF5-F5B8-4ABE-A73D-BE23F51F52FA}" type="presParOf" srcId="{6B567D26-A873-4916-A56B-B3FBC7332E22}" destId="{2E1FB62A-7E41-409D-83F5-9DF25404F70D}" srcOrd="1" destOrd="0" presId="urn:microsoft.com/office/officeart/2005/8/layout/hProcess9"/>
    <dgm:cxn modelId="{D19FD93B-0045-49D9-A15C-F5C0FF177CE9}" type="presParOf" srcId="{6B567D26-A873-4916-A56B-B3FBC7332E22}" destId="{E8962628-FD5E-4E40-B258-B15571DAB30F}" srcOrd="2" destOrd="0" presId="urn:microsoft.com/office/officeart/2005/8/layout/hProcess9"/>
    <dgm:cxn modelId="{7F1B05CB-652D-4A29-A0BF-7F3BE72EC4C2}" type="presParOf" srcId="{6B567D26-A873-4916-A56B-B3FBC7332E22}" destId="{E9E8AD57-9448-4520-9A36-BBF752CD8C74}" srcOrd="3" destOrd="0" presId="urn:microsoft.com/office/officeart/2005/8/layout/hProcess9"/>
    <dgm:cxn modelId="{A53F3385-7DF5-4CCD-A287-6E7C7D72CBC3}" type="presParOf" srcId="{6B567D26-A873-4916-A56B-B3FBC7332E22}" destId="{958C9037-BA4D-41D0-A047-6FB5AC1E837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6624D-2DE7-436F-A347-8EAA087219A2}">
      <dsp:nvSpPr>
        <dsp:cNvPr id="0" name=""/>
        <dsp:cNvSpPr/>
      </dsp:nvSpPr>
      <dsp:spPr>
        <a:xfrm>
          <a:off x="2" y="0"/>
          <a:ext cx="10985494" cy="50419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7B826-979F-4474-8129-024E683706CE}">
      <dsp:nvSpPr>
        <dsp:cNvPr id="0" name=""/>
        <dsp:cNvSpPr/>
      </dsp:nvSpPr>
      <dsp:spPr>
        <a:xfrm>
          <a:off x="2540424" y="2089948"/>
          <a:ext cx="1826844" cy="1151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选择性能测试工具</a:t>
          </a:r>
          <a:endParaRPr lang="zh-CN" altLang="en-US" sz="2600" b="1" kern="1200" dirty="0">
            <a:solidFill>
              <a:schemeClr val="tx1"/>
            </a:solidFill>
            <a:latin typeface="楷体" panose="02010609060101010101" pitchFamily="49" charset="-122"/>
            <a:ea typeface="楷体" panose="02010609060101010101" pitchFamily="49" charset="-122"/>
          </a:endParaRPr>
        </a:p>
      </dsp:txBody>
      <dsp:txXfrm>
        <a:off x="2596657" y="2146181"/>
        <a:ext cx="1714378" cy="1039466"/>
      </dsp:txXfrm>
    </dsp:sp>
    <dsp:sp modelId="{E8962628-FD5E-4E40-B258-B15571DAB30F}">
      <dsp:nvSpPr>
        <dsp:cNvPr id="0" name=""/>
        <dsp:cNvSpPr/>
      </dsp:nvSpPr>
      <dsp:spPr>
        <a:xfrm>
          <a:off x="4700662" y="2017949"/>
          <a:ext cx="1826844" cy="1151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设计性能测试</a:t>
          </a:r>
          <a:endParaRPr lang="zh-CN" altLang="en-US" sz="2600" b="1" kern="1200" dirty="0">
            <a:solidFill>
              <a:schemeClr val="tx1"/>
            </a:solidFill>
            <a:latin typeface="楷体" panose="02010609060101010101" pitchFamily="49" charset="-122"/>
            <a:ea typeface="楷体" panose="02010609060101010101" pitchFamily="49" charset="-122"/>
          </a:endParaRPr>
        </a:p>
      </dsp:txBody>
      <dsp:txXfrm>
        <a:off x="4756895" y="2074182"/>
        <a:ext cx="1714378" cy="1039466"/>
      </dsp:txXfrm>
    </dsp:sp>
    <dsp:sp modelId="{958C9037-BA4D-41D0-A047-6FB5AC1E837B}">
      <dsp:nvSpPr>
        <dsp:cNvPr id="0" name=""/>
        <dsp:cNvSpPr/>
      </dsp:nvSpPr>
      <dsp:spPr>
        <a:xfrm>
          <a:off x="6788896" y="2017949"/>
          <a:ext cx="1826844" cy="1151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监控分析系统</a:t>
          </a:r>
          <a:endParaRPr lang="zh-CN" altLang="en-US" sz="2600" b="1" kern="1200" dirty="0">
            <a:solidFill>
              <a:schemeClr val="tx1"/>
            </a:solidFill>
            <a:latin typeface="楷体" panose="02010609060101010101" pitchFamily="49" charset="-122"/>
            <a:ea typeface="楷体" panose="02010609060101010101" pitchFamily="49" charset="-122"/>
          </a:endParaRPr>
        </a:p>
      </dsp:txBody>
      <dsp:txXfrm>
        <a:off x="6845129" y="2074182"/>
        <a:ext cx="1714378" cy="103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2019/3/25</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2019/3/25</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du.com/s?wd=%E7%87%83%E6%B2%B9%E6%B6%88%E8%80%97%E9%87%8F&amp;tn=SE_PcZhidaonwhc_ngpagmjz&amp;rsv_dl=gh_pc_zhidao"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s.51cto.com/art/201211/365100.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sz="1400" b="0" i="0" kern="1200" dirty="0" smtClean="0">
                <a:solidFill>
                  <a:schemeClr val="tx1"/>
                </a:solidFill>
                <a:effectLst/>
                <a:latin typeface="+mn-lt"/>
                <a:ea typeface="+mn-ea"/>
                <a:cs typeface="+mn-cs"/>
              </a:rPr>
              <a:t>汽车的主要性能包括动力性、燃油经济性、制动性、操纵稳定性、行驶平顺性、排放污染及噪声。</a:t>
            </a:r>
          </a:p>
          <a:p>
            <a:r>
              <a:rPr lang="zh-CN" altLang="en-US" sz="1400" b="0" i="0" kern="1200" dirty="0" smtClean="0">
                <a:solidFill>
                  <a:schemeClr val="tx1"/>
                </a:solidFill>
                <a:effectLst/>
                <a:latin typeface="+mn-lt"/>
                <a:ea typeface="+mn-ea"/>
                <a:cs typeface="+mn-cs"/>
              </a:rPr>
              <a:t>一</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汽车的动力性</a:t>
            </a:r>
          </a:p>
          <a:p>
            <a:r>
              <a:rPr lang="zh-CN" altLang="en-US" sz="1400" b="0" i="0" kern="1200" dirty="0" smtClean="0">
                <a:solidFill>
                  <a:schemeClr val="tx1"/>
                </a:solidFill>
                <a:effectLst/>
                <a:latin typeface="+mn-lt"/>
                <a:ea typeface="+mn-ea"/>
                <a:cs typeface="+mn-cs"/>
              </a:rPr>
              <a:t>汽车的动力性可从以下三个指标来评定：</a:t>
            </a:r>
          </a:p>
          <a:p>
            <a:r>
              <a:rPr lang="en-US" altLang="zh-CN" sz="1400" b="0" i="0" kern="1200" dirty="0" smtClean="0">
                <a:solidFill>
                  <a:schemeClr val="tx1"/>
                </a:solidFill>
                <a:effectLst/>
                <a:latin typeface="+mn-lt"/>
                <a:ea typeface="+mn-ea"/>
                <a:cs typeface="+mn-cs"/>
              </a:rPr>
              <a:t>1.</a:t>
            </a:r>
            <a:r>
              <a:rPr lang="zh-CN" altLang="en-US" sz="1400" b="0" i="0" kern="1200" dirty="0" smtClean="0">
                <a:solidFill>
                  <a:schemeClr val="tx1"/>
                </a:solidFill>
                <a:effectLst/>
                <a:latin typeface="+mn-lt"/>
                <a:ea typeface="+mn-ea"/>
                <a:cs typeface="+mn-cs"/>
              </a:rPr>
              <a:t>汽车的最高车速汽车的最高车速是指在道路平直、视线良好的路面上，汽车所能达到的最高行驶速度；用</a:t>
            </a:r>
            <a:r>
              <a:rPr lang="en-US" altLang="zh-CN" sz="1400" b="0" i="0" kern="1200" dirty="0" smtClean="0">
                <a:solidFill>
                  <a:schemeClr val="tx1"/>
                </a:solidFill>
                <a:effectLst/>
                <a:latin typeface="+mn-lt"/>
                <a:ea typeface="+mn-ea"/>
                <a:cs typeface="+mn-cs"/>
              </a:rPr>
              <a:t>km/h</a:t>
            </a:r>
            <a:r>
              <a:rPr lang="zh-CN" altLang="en-US" sz="1400" b="0" i="0" kern="1200" dirty="0" smtClean="0">
                <a:solidFill>
                  <a:schemeClr val="tx1"/>
                </a:solidFill>
                <a:effectLst/>
                <a:latin typeface="+mn-lt"/>
                <a:ea typeface="+mn-ea"/>
                <a:cs typeface="+mn-cs"/>
              </a:rPr>
              <a:t>表示。</a:t>
            </a:r>
          </a:p>
          <a:p>
            <a:r>
              <a:rPr lang="en-US" altLang="zh-CN" sz="1400" b="0" i="0" kern="1200" dirty="0" smtClean="0">
                <a:solidFill>
                  <a:schemeClr val="tx1"/>
                </a:solidFill>
                <a:effectLst/>
                <a:latin typeface="+mn-lt"/>
                <a:ea typeface="+mn-ea"/>
                <a:cs typeface="+mn-cs"/>
              </a:rPr>
              <a:t>2.</a:t>
            </a:r>
            <a:r>
              <a:rPr lang="zh-CN" altLang="en-US" sz="1400" b="0" i="0" kern="1200" dirty="0" smtClean="0">
                <a:solidFill>
                  <a:schemeClr val="tx1"/>
                </a:solidFill>
                <a:effectLst/>
                <a:latin typeface="+mn-lt"/>
                <a:ea typeface="+mn-ea"/>
                <a:cs typeface="+mn-cs"/>
              </a:rPr>
              <a:t>汽车的加速能力汽车的加速能力是指汽车在行驶中迅速增加行驶速度的能力。通常用原地起步和超车加速性来评价。</a:t>
            </a:r>
          </a:p>
          <a:p>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1</a:t>
            </a:r>
            <a:r>
              <a:rPr lang="zh-CN" altLang="en-US" sz="1400" b="0" i="0" kern="1200" dirty="0" smtClean="0">
                <a:solidFill>
                  <a:schemeClr val="tx1"/>
                </a:solidFill>
                <a:effectLst/>
                <a:latin typeface="+mn-lt"/>
                <a:ea typeface="+mn-ea"/>
                <a:cs typeface="+mn-cs"/>
              </a:rPr>
              <a:t>）原地起步加速性是指汽车由起步后以最大的加速强度加速，并恰当的选择最有利的换档时机，逐步换至最高档后达到某一预定的距离或车速所需的时间。一般常用</a:t>
            </a:r>
            <a:r>
              <a:rPr lang="en-US" altLang="zh-CN" sz="1400" b="0" i="0" kern="1200" dirty="0" smtClean="0">
                <a:solidFill>
                  <a:schemeClr val="tx1"/>
                </a:solidFill>
                <a:effectLst/>
                <a:latin typeface="+mn-lt"/>
                <a:ea typeface="+mn-ea"/>
                <a:cs typeface="+mn-cs"/>
              </a:rPr>
              <a:t>0-400m</a:t>
            </a:r>
            <a:r>
              <a:rPr lang="zh-CN" altLang="en-US" sz="1400" b="0" i="0" kern="1200" dirty="0" smtClean="0">
                <a:solidFill>
                  <a:schemeClr val="tx1"/>
                </a:solidFill>
                <a:effectLst/>
                <a:latin typeface="+mn-lt"/>
                <a:ea typeface="+mn-ea"/>
                <a:cs typeface="+mn-cs"/>
              </a:rPr>
              <a:t>的所需的时间来表示；也可用</a:t>
            </a:r>
            <a:r>
              <a:rPr lang="en-US" altLang="zh-CN" sz="1400" b="0" i="0" kern="1200" dirty="0" smtClean="0">
                <a:solidFill>
                  <a:schemeClr val="tx1"/>
                </a:solidFill>
                <a:effectLst/>
                <a:latin typeface="+mn-lt"/>
                <a:ea typeface="+mn-ea"/>
                <a:cs typeface="+mn-cs"/>
              </a:rPr>
              <a:t>0-100km/h</a:t>
            </a:r>
            <a:r>
              <a:rPr lang="zh-CN" altLang="en-US" sz="1400" b="0" i="0" kern="1200" dirty="0" smtClean="0">
                <a:solidFill>
                  <a:schemeClr val="tx1"/>
                </a:solidFill>
                <a:effectLst/>
                <a:latin typeface="+mn-lt"/>
                <a:ea typeface="+mn-ea"/>
                <a:cs typeface="+mn-cs"/>
              </a:rPr>
              <a:t>所需的时间来表示。</a:t>
            </a:r>
          </a:p>
          <a:p>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2</a:t>
            </a:r>
            <a:r>
              <a:rPr lang="zh-CN" altLang="en-US" sz="1400" b="0" i="0" kern="1200" dirty="0" smtClean="0">
                <a:solidFill>
                  <a:schemeClr val="tx1"/>
                </a:solidFill>
                <a:effectLst/>
                <a:latin typeface="+mn-lt"/>
                <a:ea typeface="+mn-ea"/>
                <a:cs typeface="+mn-cs"/>
              </a:rPr>
              <a:t>）超车加速性是指汽车用最高档或次高档由某一预定车速（该档最低稳定车速或</a:t>
            </a:r>
            <a:r>
              <a:rPr lang="en-US" altLang="zh-CN" sz="1400" b="0" i="0" kern="1200" dirty="0" smtClean="0">
                <a:solidFill>
                  <a:schemeClr val="tx1"/>
                </a:solidFill>
                <a:effectLst/>
                <a:latin typeface="+mn-lt"/>
                <a:ea typeface="+mn-ea"/>
                <a:cs typeface="+mn-cs"/>
              </a:rPr>
              <a:t>30km/h</a:t>
            </a:r>
            <a:r>
              <a:rPr lang="zh-CN" altLang="en-US" sz="1400" b="0" i="0" kern="1200" dirty="0" smtClean="0">
                <a:solidFill>
                  <a:schemeClr val="tx1"/>
                </a:solidFill>
                <a:effectLst/>
                <a:latin typeface="+mn-lt"/>
                <a:ea typeface="+mn-ea"/>
                <a:cs typeface="+mn-cs"/>
              </a:rPr>
              <a:t>）全力加速某一高速所需时间。</a:t>
            </a:r>
          </a:p>
          <a:p>
            <a:r>
              <a:rPr lang="en-US" altLang="zh-CN" sz="1400" b="0" i="0" kern="1200" dirty="0" smtClean="0">
                <a:solidFill>
                  <a:schemeClr val="tx1"/>
                </a:solidFill>
                <a:effectLst/>
                <a:latin typeface="+mn-lt"/>
                <a:ea typeface="+mn-ea"/>
                <a:cs typeface="+mn-cs"/>
              </a:rPr>
              <a:t>3.</a:t>
            </a:r>
            <a:r>
              <a:rPr lang="zh-CN" altLang="en-US" sz="1400" b="0" i="0" kern="1200" dirty="0" smtClean="0">
                <a:solidFill>
                  <a:schemeClr val="tx1"/>
                </a:solidFill>
                <a:effectLst/>
                <a:latin typeface="+mn-lt"/>
                <a:ea typeface="+mn-ea"/>
                <a:cs typeface="+mn-cs"/>
              </a:rPr>
              <a:t>汽车的爬坡能力汽车的爬坡能力是指汽车满载时在良好的路面上以最低前进档所能爬行的最大坡度。</a:t>
            </a:r>
          </a:p>
          <a:p>
            <a:r>
              <a:rPr lang="zh-CN" altLang="en-US" sz="1400" b="0" i="0" kern="1200" dirty="0" smtClean="0">
                <a:solidFill>
                  <a:schemeClr val="tx1"/>
                </a:solidFill>
                <a:effectLst/>
                <a:latin typeface="+mn-lt"/>
                <a:ea typeface="+mn-ea"/>
                <a:cs typeface="+mn-cs"/>
              </a:rPr>
              <a:t>二</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汽车的燃油经济性</a:t>
            </a:r>
          </a:p>
          <a:p>
            <a:r>
              <a:rPr lang="zh-CN" altLang="en-US" sz="1400" b="0" i="0" kern="1200" dirty="0" smtClean="0">
                <a:solidFill>
                  <a:schemeClr val="tx1"/>
                </a:solidFill>
                <a:effectLst/>
                <a:latin typeface="+mn-lt"/>
                <a:ea typeface="+mn-ea"/>
                <a:cs typeface="+mn-cs"/>
              </a:rPr>
              <a:t>汽车在一定的使用条件下，以最小的</a:t>
            </a:r>
            <a:r>
              <a:rPr lang="zh-CN" altLang="en-US" sz="1400" b="0" i="0" u="none" strike="noStrike" kern="1200" dirty="0" smtClean="0">
                <a:solidFill>
                  <a:schemeClr val="tx1"/>
                </a:solidFill>
                <a:effectLst/>
                <a:latin typeface="+mn-lt"/>
                <a:ea typeface="+mn-ea"/>
                <a:cs typeface="+mn-cs"/>
                <a:hlinkClick r:id="rId3"/>
              </a:rPr>
              <a:t>燃油消耗量</a:t>
            </a:r>
            <a:r>
              <a:rPr lang="zh-CN" altLang="en-US" sz="1400" b="0" i="0" kern="1200" dirty="0" smtClean="0">
                <a:solidFill>
                  <a:schemeClr val="tx1"/>
                </a:solidFill>
                <a:effectLst/>
                <a:latin typeface="+mn-lt"/>
                <a:ea typeface="+mn-ea"/>
                <a:cs typeface="+mn-cs"/>
              </a:rPr>
              <a:t>完成单位运输工作的能力称为汽车的燃油经济性。燃油经济性指标的单位为</a:t>
            </a:r>
            <a:r>
              <a:rPr lang="en-US" altLang="zh-CN" sz="1400" b="0" i="0" kern="1200" dirty="0" smtClean="0">
                <a:solidFill>
                  <a:schemeClr val="tx1"/>
                </a:solidFill>
                <a:effectLst/>
                <a:latin typeface="+mn-lt"/>
                <a:ea typeface="+mn-ea"/>
                <a:cs typeface="+mn-cs"/>
              </a:rPr>
              <a:t>L/100km.</a:t>
            </a:r>
          </a:p>
          <a:p>
            <a:r>
              <a:rPr lang="zh-CN" altLang="en-US" sz="1400" b="0" i="0" kern="1200" dirty="0" smtClean="0">
                <a:solidFill>
                  <a:schemeClr val="tx1"/>
                </a:solidFill>
                <a:effectLst/>
                <a:latin typeface="+mn-lt"/>
                <a:ea typeface="+mn-ea"/>
                <a:cs typeface="+mn-cs"/>
              </a:rPr>
              <a:t>三</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汽车的制动性</a:t>
            </a:r>
          </a:p>
          <a:p>
            <a:r>
              <a:rPr lang="zh-CN" altLang="en-US" sz="1400" b="0" i="0" kern="1200" dirty="0" smtClean="0">
                <a:solidFill>
                  <a:schemeClr val="tx1"/>
                </a:solidFill>
                <a:effectLst/>
                <a:latin typeface="+mn-lt"/>
                <a:ea typeface="+mn-ea"/>
                <a:cs typeface="+mn-cs"/>
              </a:rPr>
              <a:t>汽车的制动性主要由制动效能、制动抗热衰退性能和制动时汽车的方向稳定性三个方面来评价。</a:t>
            </a:r>
          </a:p>
          <a:p>
            <a:r>
              <a:rPr lang="en-US" altLang="zh-CN" sz="1400" b="0" i="0" kern="1200" dirty="0" smtClean="0">
                <a:solidFill>
                  <a:schemeClr val="tx1"/>
                </a:solidFill>
                <a:effectLst/>
                <a:latin typeface="+mn-lt"/>
                <a:ea typeface="+mn-ea"/>
                <a:cs typeface="+mn-cs"/>
              </a:rPr>
              <a:t>1. </a:t>
            </a:r>
            <a:r>
              <a:rPr lang="zh-CN" altLang="en-US" sz="1400" b="0" i="0" kern="1200" dirty="0" smtClean="0">
                <a:solidFill>
                  <a:schemeClr val="tx1"/>
                </a:solidFill>
                <a:effectLst/>
                <a:latin typeface="+mn-lt"/>
                <a:ea typeface="+mn-ea"/>
                <a:cs typeface="+mn-cs"/>
              </a:rPr>
              <a:t>制动效能制动效能是指汽车迅速降低行驶速度直至停车的能力。</a:t>
            </a:r>
          </a:p>
          <a:p>
            <a:r>
              <a:rPr lang="en-US" altLang="zh-CN" sz="1400" b="0" i="0" kern="1200" dirty="0" smtClean="0">
                <a:solidFill>
                  <a:schemeClr val="tx1"/>
                </a:solidFill>
                <a:effectLst/>
                <a:latin typeface="+mn-lt"/>
                <a:ea typeface="+mn-ea"/>
                <a:cs typeface="+mn-cs"/>
              </a:rPr>
              <a:t>2. </a:t>
            </a:r>
            <a:r>
              <a:rPr lang="zh-CN" altLang="en-US" sz="1400" b="0" i="0" kern="1200" dirty="0" smtClean="0">
                <a:solidFill>
                  <a:schemeClr val="tx1"/>
                </a:solidFill>
                <a:effectLst/>
                <a:latin typeface="+mn-lt"/>
                <a:ea typeface="+mn-ea"/>
                <a:cs typeface="+mn-cs"/>
              </a:rPr>
              <a:t>制动抗热衰退性汽车的炕热衰退性是指汽车高速制动、短时间多次重复制动或下长坡连续制动时制动效能的热稳定性。</a:t>
            </a:r>
          </a:p>
          <a:p>
            <a:r>
              <a:rPr lang="en-US" altLang="zh-CN" sz="1400" b="0" i="0" kern="1200" dirty="0" smtClean="0">
                <a:solidFill>
                  <a:schemeClr val="tx1"/>
                </a:solidFill>
                <a:effectLst/>
                <a:latin typeface="+mn-lt"/>
                <a:ea typeface="+mn-ea"/>
                <a:cs typeface="+mn-cs"/>
              </a:rPr>
              <a:t>3. </a:t>
            </a:r>
            <a:r>
              <a:rPr lang="zh-CN" altLang="en-US" sz="1400" b="0" i="0" kern="1200" dirty="0" smtClean="0">
                <a:solidFill>
                  <a:schemeClr val="tx1"/>
                </a:solidFill>
                <a:effectLst/>
                <a:latin typeface="+mn-lt"/>
                <a:ea typeface="+mn-ea"/>
                <a:cs typeface="+mn-cs"/>
              </a:rPr>
              <a:t>制动时汽车的方向稳定性制动时汽车的方向稳定性是指汽车在制 动时按指定轨迹行驶的能力，即不发生跑偏、侧滑或失去转向的能力。</a:t>
            </a:r>
          </a:p>
          <a:p>
            <a:r>
              <a:rPr lang="zh-CN" altLang="en-US" sz="1400" b="0" i="0" kern="1200" dirty="0" smtClean="0">
                <a:solidFill>
                  <a:schemeClr val="tx1"/>
                </a:solidFill>
                <a:effectLst/>
                <a:latin typeface="+mn-lt"/>
                <a:ea typeface="+mn-ea"/>
                <a:cs typeface="+mn-cs"/>
              </a:rPr>
              <a:t>四</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汽车的操纵稳定性</a:t>
            </a:r>
          </a:p>
          <a:p>
            <a:r>
              <a:rPr lang="zh-CN" altLang="en-US" sz="1400" b="0" i="0" kern="1200" dirty="0" smtClean="0">
                <a:solidFill>
                  <a:schemeClr val="tx1"/>
                </a:solidFill>
                <a:effectLst/>
                <a:latin typeface="+mn-lt"/>
                <a:ea typeface="+mn-ea"/>
                <a:cs typeface="+mn-cs"/>
              </a:rPr>
              <a:t>汽车的操纵稳定性包含着互相联系的两部分内容：一个是操纵性，一个是稳定性。操纵性是指汽车能够及时而准确地执行驾驶员的转向指令的能力；稳定性是指汽车受到外界扰动（刮风或路面不平）后，能自行尽快地恢复正常行驶状态和方向，而不发生失控，以及抵抗倾覆、侧滑的能力。</a:t>
            </a:r>
          </a:p>
          <a:p>
            <a:r>
              <a:rPr lang="zh-CN" altLang="en-US" sz="1400" b="0" i="0" kern="1200" dirty="0" smtClean="0">
                <a:solidFill>
                  <a:schemeClr val="tx1"/>
                </a:solidFill>
                <a:effectLst/>
                <a:latin typeface="+mn-lt"/>
                <a:ea typeface="+mn-ea"/>
                <a:cs typeface="+mn-cs"/>
              </a:rPr>
              <a:t>五</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汽车的行驶平顺性</a:t>
            </a:r>
          </a:p>
          <a:p>
            <a:r>
              <a:rPr lang="zh-CN" altLang="en-US" sz="1400" b="0" i="0" kern="1200" dirty="0" smtClean="0">
                <a:solidFill>
                  <a:schemeClr val="tx1"/>
                </a:solidFill>
                <a:effectLst/>
                <a:latin typeface="+mn-lt"/>
                <a:ea typeface="+mn-ea"/>
                <a:cs typeface="+mn-cs"/>
              </a:rPr>
              <a:t>汽车行驶时，对路面不平度的隔振特性称为汽车的行驶平顺性。</a:t>
            </a:r>
          </a:p>
          <a:p>
            <a:r>
              <a:rPr lang="zh-CN" altLang="en-US" sz="1400" b="0" i="0" kern="1200" dirty="0" smtClean="0">
                <a:solidFill>
                  <a:schemeClr val="tx1"/>
                </a:solidFill>
                <a:effectLst/>
                <a:latin typeface="+mn-lt"/>
                <a:ea typeface="+mn-ea"/>
                <a:cs typeface="+mn-cs"/>
              </a:rPr>
              <a:t>汽车行驶时，路面的不平度会激起汽车的振动；当这种振动达到一定程度时，将使乘客感到不舒适和疲劳，或使运载的货物损坏车轮载荷的波动会影响车轮与地面之间的附着性能因而关系到汽车的操纵稳定性。</a:t>
            </a:r>
          </a:p>
          <a:p>
            <a:r>
              <a:rPr lang="zh-CN" altLang="en-US" sz="1400" b="0" i="0" kern="1200" dirty="0" smtClean="0">
                <a:solidFill>
                  <a:schemeClr val="tx1"/>
                </a:solidFill>
                <a:effectLst/>
                <a:latin typeface="+mn-lt"/>
                <a:ea typeface="+mn-ea"/>
                <a:cs typeface="+mn-cs"/>
              </a:rPr>
              <a:t>六</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汽车的排放污染物</a:t>
            </a:r>
          </a:p>
          <a:p>
            <a:r>
              <a:rPr lang="zh-CN" altLang="en-US" sz="1400" b="0" i="0" kern="1200" dirty="0" smtClean="0">
                <a:solidFill>
                  <a:schemeClr val="tx1"/>
                </a:solidFill>
                <a:effectLst/>
                <a:latin typeface="+mn-lt"/>
                <a:ea typeface="+mn-ea"/>
                <a:cs typeface="+mn-cs"/>
              </a:rPr>
              <a:t>汽车的排放污染主要有三个排放源：一是由发动机排气管排出的发动机燃烧废气，汽油车的主要污染物成分是一氧化碳（</a:t>
            </a:r>
            <a:r>
              <a:rPr lang="en-US" altLang="zh-CN" sz="1400" b="0" i="0" kern="1200" dirty="0" smtClean="0">
                <a:solidFill>
                  <a:schemeClr val="tx1"/>
                </a:solidFill>
                <a:effectLst/>
                <a:latin typeface="+mn-lt"/>
                <a:ea typeface="+mn-ea"/>
                <a:cs typeface="+mn-cs"/>
              </a:rPr>
              <a:t>CO</a:t>
            </a:r>
            <a:r>
              <a:rPr lang="zh-CN" altLang="en-US" sz="1400" b="0" i="0" kern="1200" dirty="0" smtClean="0">
                <a:solidFill>
                  <a:schemeClr val="tx1"/>
                </a:solidFill>
                <a:effectLst/>
                <a:latin typeface="+mn-lt"/>
                <a:ea typeface="+mn-ea"/>
                <a:cs typeface="+mn-cs"/>
              </a:rPr>
              <a:t>）、碳氢化合物（</a:t>
            </a:r>
            <a:r>
              <a:rPr lang="en-US" altLang="zh-CN" sz="1400" b="0" i="0" kern="1200" dirty="0" smtClean="0">
                <a:solidFill>
                  <a:schemeClr val="tx1"/>
                </a:solidFill>
                <a:effectLst/>
                <a:latin typeface="+mn-lt"/>
                <a:ea typeface="+mn-ea"/>
                <a:cs typeface="+mn-cs"/>
              </a:rPr>
              <a:t>HC</a:t>
            </a:r>
            <a:r>
              <a:rPr lang="zh-CN" altLang="en-US" sz="1400" b="0" i="0" kern="1200" dirty="0" smtClean="0">
                <a:solidFill>
                  <a:schemeClr val="tx1"/>
                </a:solidFill>
                <a:effectLst/>
                <a:latin typeface="+mn-lt"/>
                <a:ea typeface="+mn-ea"/>
                <a:cs typeface="+mn-cs"/>
              </a:rPr>
              <a:t>）、氮氧化合物（</a:t>
            </a:r>
            <a:r>
              <a:rPr lang="en-US" altLang="zh-CN" sz="1400" b="0" i="0" kern="1200" dirty="0" smtClean="0">
                <a:solidFill>
                  <a:schemeClr val="tx1"/>
                </a:solidFill>
                <a:effectLst/>
                <a:latin typeface="+mn-lt"/>
                <a:ea typeface="+mn-ea"/>
                <a:cs typeface="+mn-cs"/>
              </a:rPr>
              <a:t>NO</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而柴油车除了这三种有害物外还排放大量的颗粒物</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二是曲轴箱排放物</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由发动机在压缩及燃烧过程中未燃的碳氢化合物由燃烧室漏向曲轴箱再排向大气而产生</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主要是碳氢化合物</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三是燃料蒸发排放物</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主要由发动机供油系统的化油器和曲轴箱的燃料蒸发而产生</a:t>
            </a:r>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14</a:t>
            </a:fld>
            <a:endParaRPr lang="zh-CN" altLang="en-US"/>
          </a:p>
        </p:txBody>
      </p:sp>
    </p:spTree>
    <p:extLst>
      <p:ext uri="{BB962C8B-B14F-4D97-AF65-F5344CB8AC3E}">
        <p14:creationId xmlns:p14="http://schemas.microsoft.com/office/powerpoint/2010/main" val="300221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dirty="0" smtClean="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16</a:t>
            </a:fld>
            <a:endParaRPr lang="en-US" altLang="zh-CN" smtClean="0"/>
          </a:p>
        </p:txBody>
      </p:sp>
    </p:spTree>
    <p:extLst>
      <p:ext uri="{BB962C8B-B14F-4D97-AF65-F5344CB8AC3E}">
        <p14:creationId xmlns:p14="http://schemas.microsoft.com/office/powerpoint/2010/main" val="317759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r>
              <a:rPr lang="zh-CN" altLang="en-US" dirty="0" smtClean="0"/>
              <a:t>响应时间</a:t>
            </a:r>
            <a:endParaRPr lang="en-US" altLang="zh-CN" dirty="0" smtClean="0"/>
          </a:p>
          <a:p>
            <a:pPr lvl="1"/>
            <a:r>
              <a:rPr lang="zh-CN" altLang="en-US" dirty="0" smtClean="0">
                <a:solidFill>
                  <a:srgbClr val="FF0000"/>
                </a:solidFill>
              </a:rPr>
              <a:t>事务：</a:t>
            </a:r>
            <a:r>
              <a:rPr lang="zh-CN" altLang="en-US" dirty="0" smtClean="0"/>
              <a:t>指做某件事情的操作，事务函数会记录开始做这件事情和做完这件事情的时间差，使用</a:t>
            </a:r>
            <a:r>
              <a:rPr lang="en-US" altLang="zh-CN" dirty="0" smtClean="0"/>
              <a:t>Transaction Response Time</a:t>
            </a:r>
            <a:r>
              <a:rPr lang="zh-CN" altLang="en-US" dirty="0" smtClean="0"/>
              <a:t>这个词，也称为事务响应时间</a:t>
            </a:r>
            <a:endParaRPr lang="en-US" altLang="zh-CN" dirty="0" smtClean="0"/>
          </a:p>
          <a:p>
            <a:endParaRPr lang="zh-CN" altLang="en-US" dirty="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17</a:t>
            </a:fld>
            <a:endParaRPr lang="en-US" altLang="zh-CN" smtClean="0"/>
          </a:p>
        </p:txBody>
      </p:sp>
    </p:spTree>
    <p:extLst>
      <p:ext uri="{BB962C8B-B14F-4D97-AF65-F5344CB8AC3E}">
        <p14:creationId xmlns:p14="http://schemas.microsoft.com/office/powerpoint/2010/main" val="341421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dirty="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18</a:t>
            </a:fld>
            <a:endParaRPr lang="en-US" altLang="zh-CN" smtClean="0"/>
          </a:p>
        </p:txBody>
      </p:sp>
    </p:spTree>
    <p:extLst>
      <p:ext uri="{BB962C8B-B14F-4D97-AF65-F5344CB8AC3E}">
        <p14:creationId xmlns:p14="http://schemas.microsoft.com/office/powerpoint/2010/main" val="292098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dirty="0" smtClean="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20</a:t>
            </a:fld>
            <a:endParaRPr lang="en-US" altLang="zh-CN" smtClean="0"/>
          </a:p>
        </p:txBody>
      </p:sp>
    </p:spTree>
    <p:extLst>
      <p:ext uri="{BB962C8B-B14F-4D97-AF65-F5344CB8AC3E}">
        <p14:creationId xmlns:p14="http://schemas.microsoft.com/office/powerpoint/2010/main" val="14394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炒米饭</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24</a:t>
            </a:fld>
            <a:endParaRPr lang="zh-CN" altLang="en-US"/>
          </a:p>
        </p:txBody>
      </p:sp>
    </p:spTree>
    <p:extLst>
      <p:ext uri="{BB962C8B-B14F-4D97-AF65-F5344CB8AC3E}">
        <p14:creationId xmlns:p14="http://schemas.microsoft.com/office/powerpoint/2010/main" val="1356491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25</a:t>
            </a:fld>
            <a:endParaRPr lang="zh-CN" altLang="en-US"/>
          </a:p>
        </p:txBody>
      </p:sp>
    </p:spTree>
    <p:extLst>
      <p:ext uri="{BB962C8B-B14F-4D97-AF65-F5344CB8AC3E}">
        <p14:creationId xmlns:p14="http://schemas.microsoft.com/office/powerpoint/2010/main" val="1778475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tLang="zh-CN" dirty="0" smtClean="0"/>
              <a:t>负载测试主要是在</a:t>
            </a:r>
            <a:r>
              <a:rPr lang="x-none" altLang="zh-CN" dirty="0" smtClean="0">
                <a:solidFill>
                  <a:srgbClr val="FF0000"/>
                </a:solidFill>
              </a:rPr>
              <a:t>“基于或模拟系统真实运行环境及用户真实业务使用场景”</a:t>
            </a:r>
            <a:r>
              <a:rPr lang="x-none" altLang="zh-CN" dirty="0" smtClean="0"/>
              <a:t>情况下，通过</a:t>
            </a:r>
            <a:r>
              <a:rPr lang="x-none" altLang="zh-CN" dirty="0" smtClean="0">
                <a:solidFill>
                  <a:srgbClr val="FF0000"/>
                </a:solidFill>
              </a:rPr>
              <a:t>不断给系统增加压力或在一定压力下延长系统运行时间</a:t>
            </a:r>
            <a:r>
              <a:rPr lang="x-none" altLang="zh-CN" dirty="0" smtClean="0"/>
              <a:t>，来验证系统各项性能指标的变化情况，直到系统性能出现“</a:t>
            </a:r>
            <a:r>
              <a:rPr lang="x-none" altLang="zh-CN" dirty="0" smtClean="0">
                <a:solidFill>
                  <a:srgbClr val="FF0000"/>
                </a:solidFill>
              </a:rPr>
              <a:t>拐点</a:t>
            </a:r>
            <a:r>
              <a:rPr lang="x-none" altLang="zh-CN" dirty="0" smtClean="0"/>
              <a:t>”，即某个性能指标达到了事先约定的指标阈值（极限值）。</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27</a:t>
            </a:fld>
            <a:endParaRPr lang="zh-CN" altLang="en-US"/>
          </a:p>
        </p:txBody>
      </p:sp>
    </p:spTree>
    <p:extLst>
      <p:ext uri="{BB962C8B-B14F-4D97-AF65-F5344CB8AC3E}">
        <p14:creationId xmlns:p14="http://schemas.microsoft.com/office/powerpoint/2010/main" val="40745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补充例子：不断想</a:t>
            </a:r>
            <a:r>
              <a:rPr lang="en-US" altLang="zh-CN" dirty="0" smtClean="0"/>
              <a:t>10.7.1.9</a:t>
            </a:r>
            <a:r>
              <a:rPr lang="zh-CN" altLang="en-US" dirty="0" smtClean="0"/>
              <a:t>施加压力，看资源使用情况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zh-CN" dirty="0" smtClean="0"/>
              <a:t>压力测试主要是在“</a:t>
            </a:r>
            <a:r>
              <a:rPr lang="x-none" altLang="zh-CN" dirty="0" smtClean="0">
                <a:solidFill>
                  <a:srgbClr val="FF0000"/>
                </a:solidFill>
              </a:rPr>
              <a:t>模拟系统已处于极限负载下或某指标已经处于饱和状态</a:t>
            </a:r>
            <a:r>
              <a:rPr lang="x-none" altLang="zh-CN" dirty="0" smtClean="0"/>
              <a:t>”情况下，</a:t>
            </a:r>
            <a:r>
              <a:rPr lang="x-none" altLang="zh-CN" dirty="0" smtClean="0">
                <a:solidFill>
                  <a:srgbClr val="FF0000"/>
                </a:solidFill>
              </a:rPr>
              <a:t>继续</a:t>
            </a:r>
            <a:r>
              <a:rPr lang="x-none" altLang="zh-CN" dirty="0" smtClean="0"/>
              <a:t>给系统增</a:t>
            </a:r>
            <a:r>
              <a:rPr lang="zh-CN" altLang="en-US" dirty="0" smtClean="0"/>
              <a:t>加</a:t>
            </a:r>
            <a:r>
              <a:rPr lang="x-none" altLang="zh-CN" dirty="0" smtClean="0"/>
              <a:t>负载或运行时间，观察系统性能表现，验证系统是否出现内存泄露、系统宕机等严重异常。</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28</a:t>
            </a:fld>
            <a:endParaRPr lang="zh-CN" altLang="en-US"/>
          </a:p>
        </p:txBody>
      </p:sp>
    </p:spTree>
    <p:extLst>
      <p:ext uri="{BB962C8B-B14F-4D97-AF65-F5344CB8AC3E}">
        <p14:creationId xmlns:p14="http://schemas.microsoft.com/office/powerpoint/2010/main" val="3239334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硬件伸缩性：是否通过硬件设备的增加来支持更多的用户（如</a:t>
            </a:r>
            <a:r>
              <a:rPr lang="en-US" altLang="zh-CN" dirty="0" err="1" smtClean="0"/>
              <a:t>cpu</a:t>
            </a:r>
            <a:r>
              <a:rPr lang="zh-CN" altLang="en-US" dirty="0" smtClean="0"/>
              <a:t>个数或者存储器空间等）</a:t>
            </a:r>
            <a:endParaRPr lang="en-US" altLang="zh-CN" dirty="0" smtClean="0"/>
          </a:p>
          <a:p>
            <a:r>
              <a:rPr lang="zh-CN" altLang="en-US" dirty="0" smtClean="0"/>
              <a:t>软件伸缩性：是否可以通过运行更多的实例或者采用分布式处理来支持更多的用户</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29</a:t>
            </a:fld>
            <a:endParaRPr lang="zh-CN" altLang="en-US"/>
          </a:p>
        </p:txBody>
      </p:sp>
    </p:spTree>
    <p:extLst>
      <p:ext uri="{BB962C8B-B14F-4D97-AF65-F5344CB8AC3E}">
        <p14:creationId xmlns:p14="http://schemas.microsoft.com/office/powerpoint/2010/main" val="407593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a:t>
            </a:fld>
            <a:endParaRPr lang="zh-CN" altLang="en-US"/>
          </a:p>
        </p:txBody>
      </p:sp>
    </p:spTree>
    <p:extLst>
      <p:ext uri="{BB962C8B-B14F-4D97-AF65-F5344CB8AC3E}">
        <p14:creationId xmlns:p14="http://schemas.microsoft.com/office/powerpoint/2010/main" val="138656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latin typeface="+mn-ea"/>
              </a:rPr>
              <a:t>（</a:t>
            </a:r>
            <a:r>
              <a:rPr lang="zh-CN" altLang="en-US" sz="1400" dirty="0" smtClean="0"/>
              <a:t>说明：一般是某个接口的并发</a:t>
            </a:r>
            <a:r>
              <a:rPr lang="zh-CN" altLang="en-US" sz="1400" dirty="0" smtClean="0">
                <a:latin typeface="+mn-ea"/>
              </a:rPr>
              <a:t>，避免双击等造成的请求重复等</a:t>
            </a:r>
            <a:endParaRPr lang="en-US" altLang="zh-CN" sz="14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32</a:t>
            </a:fld>
            <a:endParaRPr lang="zh-CN" altLang="en-US"/>
          </a:p>
        </p:txBody>
      </p:sp>
    </p:spTree>
    <p:extLst>
      <p:ext uri="{BB962C8B-B14F-4D97-AF65-F5344CB8AC3E}">
        <p14:creationId xmlns:p14="http://schemas.microsoft.com/office/powerpoint/2010/main" val="136687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去掉</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34</a:t>
            </a:fld>
            <a:endParaRPr lang="zh-CN" altLang="en-US"/>
          </a:p>
        </p:txBody>
      </p:sp>
    </p:spTree>
    <p:extLst>
      <p:ext uri="{BB962C8B-B14F-4D97-AF65-F5344CB8AC3E}">
        <p14:creationId xmlns:p14="http://schemas.microsoft.com/office/powerpoint/2010/main" val="698141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http://www.tpc.org/</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37</a:t>
            </a:fld>
            <a:endParaRPr lang="zh-CN" altLang="en-US"/>
          </a:p>
        </p:txBody>
      </p:sp>
    </p:spTree>
    <p:extLst>
      <p:ext uri="{BB962C8B-B14F-4D97-AF65-F5344CB8AC3E}">
        <p14:creationId xmlns:p14="http://schemas.microsoft.com/office/powerpoint/2010/main" val="4031964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http://www.spec.org/</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39</a:t>
            </a:fld>
            <a:endParaRPr lang="zh-CN" altLang="en-US"/>
          </a:p>
        </p:txBody>
      </p:sp>
    </p:spTree>
    <p:extLst>
      <p:ext uri="{BB962C8B-B14F-4D97-AF65-F5344CB8AC3E}">
        <p14:creationId xmlns:p14="http://schemas.microsoft.com/office/powerpoint/2010/main" val="78438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负载：一般指操作对象的复杂度。例如，使用</a:t>
            </a:r>
            <a:r>
              <a:rPr lang="en-US" altLang="zh-CN" dirty="0" smtClean="0"/>
              <a:t>Word </a:t>
            </a:r>
            <a:r>
              <a:rPr lang="zh-CN" altLang="en-US" dirty="0" smtClean="0"/>
              <a:t>打开一个</a:t>
            </a:r>
            <a:r>
              <a:rPr lang="en-US" altLang="zh-CN" dirty="0" smtClean="0"/>
              <a:t>100MB</a:t>
            </a:r>
            <a:r>
              <a:rPr lang="zh-CN" altLang="en-US" dirty="0" smtClean="0"/>
              <a:t>大小的</a:t>
            </a:r>
            <a:r>
              <a:rPr lang="en-US" altLang="zh-CN" dirty="0" smtClean="0"/>
              <a:t>doc</a:t>
            </a:r>
            <a:r>
              <a:rPr lang="zh-CN" altLang="en-US" dirty="0" smtClean="0"/>
              <a:t>格式文档，这就是一种负载。 在另一种负载可能存在并发的情况，如使用格式转换软件的同时转换两个电影文件。</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5</a:t>
            </a:fld>
            <a:endParaRPr lang="zh-CN" altLang="en-US"/>
          </a:p>
        </p:txBody>
      </p:sp>
    </p:spTree>
    <p:extLst>
      <p:ext uri="{BB962C8B-B14F-4D97-AF65-F5344CB8AC3E}">
        <p14:creationId xmlns:p14="http://schemas.microsoft.com/office/powerpoint/2010/main" val="87808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extLst>
      <p:ext uri="{BB962C8B-B14F-4D97-AF65-F5344CB8AC3E}">
        <p14:creationId xmlns:p14="http://schemas.microsoft.com/office/powerpoint/2010/main" val="166291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a:p>
        </p:txBody>
      </p:sp>
    </p:spTree>
    <p:extLst>
      <p:ext uri="{BB962C8B-B14F-4D97-AF65-F5344CB8AC3E}">
        <p14:creationId xmlns:p14="http://schemas.microsoft.com/office/powerpoint/2010/main" val="417816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8</a:t>
            </a:fld>
            <a:endParaRPr lang="zh-CN" altLang="en-US"/>
          </a:p>
        </p:txBody>
      </p:sp>
    </p:spTree>
    <p:extLst>
      <p:ext uri="{BB962C8B-B14F-4D97-AF65-F5344CB8AC3E}">
        <p14:creationId xmlns:p14="http://schemas.microsoft.com/office/powerpoint/2010/main" val="213792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https://blog.csdn.net/liseri/article/details/8236922</a:t>
            </a:r>
          </a:p>
          <a:p>
            <a:endParaRPr lang="en-US" altLang="zh-CN" sz="1400" b="0" i="0" kern="1200" dirty="0" smtClean="0">
              <a:solidFill>
                <a:schemeClr val="tx1"/>
              </a:solidFill>
              <a:effectLst/>
              <a:latin typeface="+mn-lt"/>
              <a:ea typeface="+mn-ea"/>
              <a:cs typeface="+mn-cs"/>
            </a:endParaRPr>
          </a:p>
          <a:p>
            <a:r>
              <a:rPr lang="en-US" altLang="zh-CN" sz="1400" b="0" i="0" kern="1200" dirty="0" smtClean="0">
                <a:solidFill>
                  <a:schemeClr val="tx1"/>
                </a:solidFill>
                <a:effectLst/>
                <a:latin typeface="+mn-lt"/>
                <a:ea typeface="+mn-ea"/>
                <a:cs typeface="+mn-cs"/>
              </a:rPr>
              <a:t>2012</a:t>
            </a:r>
            <a:r>
              <a:rPr lang="zh-CN" altLang="en-US" sz="1400" b="0" i="0" kern="1200" dirty="0" smtClean="0">
                <a:solidFill>
                  <a:schemeClr val="tx1"/>
                </a:solidFill>
                <a:effectLst/>
                <a:latin typeface="+mn-lt"/>
                <a:ea typeface="+mn-ea"/>
                <a:cs typeface="+mn-cs"/>
              </a:rPr>
              <a:t>年</a:t>
            </a:r>
            <a:r>
              <a:rPr lang="en-US" altLang="zh-CN" sz="1400" b="0" i="0" kern="1200" dirty="0" smtClean="0">
                <a:solidFill>
                  <a:schemeClr val="tx1"/>
                </a:solidFill>
                <a:effectLst/>
                <a:latin typeface="+mn-lt"/>
                <a:ea typeface="+mn-ea"/>
                <a:cs typeface="+mn-cs"/>
              </a:rPr>
              <a:t>11</a:t>
            </a:r>
            <a:r>
              <a:rPr lang="zh-CN" altLang="en-US" sz="1400" b="0" i="0" kern="1200" dirty="0" smtClean="0">
                <a:solidFill>
                  <a:schemeClr val="tx1"/>
                </a:solidFill>
                <a:effectLst/>
                <a:latin typeface="+mn-lt"/>
                <a:ea typeface="+mn-ea"/>
                <a:cs typeface="+mn-cs"/>
              </a:rPr>
              <a:t>月</a:t>
            </a:r>
            <a:r>
              <a:rPr lang="en-US" altLang="zh-CN" sz="1400" b="0" i="0" kern="1200" dirty="0" smtClean="0">
                <a:solidFill>
                  <a:schemeClr val="tx1"/>
                </a:solidFill>
                <a:effectLst/>
                <a:latin typeface="+mn-lt"/>
                <a:ea typeface="+mn-ea"/>
                <a:cs typeface="+mn-cs"/>
              </a:rPr>
              <a:t>11</a:t>
            </a:r>
            <a:r>
              <a:rPr lang="zh-CN" altLang="en-US" sz="1400" b="0" i="0" kern="1200" dirty="0" smtClean="0">
                <a:solidFill>
                  <a:schemeClr val="tx1"/>
                </a:solidFill>
                <a:effectLst/>
                <a:latin typeface="+mn-lt"/>
                <a:ea typeface="+mn-ea"/>
                <a:cs typeface="+mn-cs"/>
              </a:rPr>
              <a:t>日，</a:t>
            </a:r>
            <a:r>
              <a:rPr lang="zh-CN" altLang="en-US" sz="1400" b="0" i="0" u="none" strike="noStrike" kern="1200" dirty="0" smtClean="0">
                <a:solidFill>
                  <a:schemeClr val="tx1"/>
                </a:solidFill>
                <a:effectLst/>
                <a:latin typeface="+mn-lt"/>
                <a:ea typeface="+mn-ea"/>
                <a:cs typeface="+mn-cs"/>
                <a:hlinkClick r:id="rId3"/>
              </a:rPr>
              <a:t>各大电商风云大战</a:t>
            </a:r>
            <a:r>
              <a:rPr lang="zh-CN" altLang="en-US" sz="1400" b="0" i="0" kern="1200" dirty="0" smtClean="0">
                <a:solidFill>
                  <a:schemeClr val="tx1"/>
                </a:solidFill>
                <a:effectLst/>
                <a:latin typeface="+mn-lt"/>
                <a:ea typeface="+mn-ea"/>
                <a:cs typeface="+mn-cs"/>
              </a:rPr>
              <a:t>，淘宝网和京东网为首的电商赚足了眼球。淘宝双十一网络瘫痪遭诟病，支付宝被”抢瘫”，好不容易进入支付过程，支付宝提示系统繁忙，经过反复尝试，花费用户很长时间实现支付。而京东当天流量暴涨，大量用户登录。结果京东商城的服务器被大流量冲垮，服务器也瘫痪。</a:t>
            </a:r>
          </a:p>
          <a:p>
            <a:r>
              <a:rPr lang="zh-CN" altLang="en-US" sz="1400" b="0" i="0" kern="1200" dirty="0" smtClean="0">
                <a:solidFill>
                  <a:schemeClr val="tx1"/>
                </a:solidFill>
                <a:effectLst/>
                <a:latin typeface="+mn-lt"/>
                <a:ea typeface="+mn-ea"/>
                <a:cs typeface="+mn-cs"/>
              </a:rPr>
              <a:t>从这件事情可以看出电商们脆弱的服务器和网站后台系统。把钱过多的花在了门面工程上，在物流推广方面都做的相当不错。可惜在技术层面，在网站程序的开发，服务器的稳定问题上做的还非常不够。</a:t>
            </a:r>
          </a:p>
          <a:p>
            <a:r>
              <a:rPr lang="zh-CN" altLang="en-US" sz="1400" b="0" i="0" kern="1200" dirty="0" smtClean="0">
                <a:solidFill>
                  <a:schemeClr val="tx1"/>
                </a:solidFill>
                <a:effectLst/>
                <a:latin typeface="+mn-lt"/>
                <a:ea typeface="+mn-ea"/>
                <a:cs typeface="+mn-cs"/>
              </a:rPr>
              <a:t>云测宝</a:t>
            </a:r>
            <a:r>
              <a:rPr lang="en-US" altLang="zh-CN" sz="1400" b="0" i="0" kern="1200" dirty="0" smtClean="0">
                <a:solidFill>
                  <a:schemeClr val="tx1"/>
                </a:solidFill>
                <a:effectLst/>
                <a:latin typeface="+mn-lt"/>
                <a:ea typeface="+mn-ea"/>
                <a:cs typeface="+mn-cs"/>
              </a:rPr>
              <a:t>APM</a:t>
            </a:r>
            <a:r>
              <a:rPr lang="zh-CN" altLang="en-US" sz="1400" b="0" i="0" kern="1200" dirty="0" smtClean="0">
                <a:solidFill>
                  <a:schemeClr val="tx1"/>
                </a:solidFill>
                <a:effectLst/>
                <a:latin typeface="+mn-lt"/>
                <a:ea typeface="+mn-ea"/>
                <a:cs typeface="+mn-cs"/>
              </a:rPr>
              <a:t>性能监测平台对这两家商城网站做了一次</a:t>
            </a:r>
            <a:r>
              <a:rPr lang="en-US" altLang="zh-CN" sz="1400" b="0" i="0" kern="1200" dirty="0" smtClean="0">
                <a:solidFill>
                  <a:schemeClr val="tx1"/>
                </a:solidFill>
                <a:effectLst/>
                <a:latin typeface="+mn-lt"/>
                <a:ea typeface="+mn-ea"/>
                <a:cs typeface="+mn-cs"/>
              </a:rPr>
              <a:t>11.11</a:t>
            </a:r>
            <a:r>
              <a:rPr lang="zh-CN" altLang="en-US" sz="1400" b="0" i="0" kern="1200" dirty="0" smtClean="0">
                <a:solidFill>
                  <a:schemeClr val="tx1"/>
                </a:solidFill>
                <a:effectLst/>
                <a:latin typeface="+mn-lt"/>
                <a:ea typeface="+mn-ea"/>
                <a:cs typeface="+mn-cs"/>
              </a:rPr>
              <a:t>全天</a:t>
            </a:r>
            <a:r>
              <a:rPr lang="en-US" altLang="zh-CN" sz="1400" b="0" i="0" kern="1200" dirty="0" smtClean="0">
                <a:solidFill>
                  <a:schemeClr val="tx1"/>
                </a:solidFill>
                <a:effectLst/>
                <a:latin typeface="+mn-lt"/>
                <a:ea typeface="+mn-ea"/>
                <a:cs typeface="+mn-cs"/>
              </a:rPr>
              <a:t>24</a:t>
            </a:r>
            <a:r>
              <a:rPr lang="zh-CN" altLang="en-US" sz="1400" b="0" i="0" kern="1200" dirty="0" smtClean="0">
                <a:solidFill>
                  <a:schemeClr val="tx1"/>
                </a:solidFill>
                <a:effectLst/>
                <a:latin typeface="+mn-lt"/>
                <a:ea typeface="+mn-ea"/>
                <a:cs typeface="+mn-cs"/>
              </a:rPr>
              <a:t>小时性能监测，以下是从服务器的响应时间和可用性以及网络运营商进行综合对比分析。</a:t>
            </a:r>
          </a:p>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11</a:t>
            </a:fld>
            <a:endParaRPr lang="en-US" altLang="zh-CN" dirty="0"/>
          </a:p>
        </p:txBody>
      </p:sp>
    </p:spTree>
    <p:extLst>
      <p:ext uri="{BB962C8B-B14F-4D97-AF65-F5344CB8AC3E}">
        <p14:creationId xmlns:p14="http://schemas.microsoft.com/office/powerpoint/2010/main" val="93764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1400" b="0" i="0" kern="1200" dirty="0" smtClean="0">
                <a:solidFill>
                  <a:schemeClr val="tx1"/>
                </a:solidFill>
                <a:effectLst/>
                <a:latin typeface="+mn-lt"/>
                <a:ea typeface="+mn-ea"/>
                <a:cs typeface="+mn-cs"/>
              </a:rPr>
              <a:t>●预计每小时处理</a:t>
            </a:r>
            <a:r>
              <a:rPr lang="en-US" altLang="zh-CN" sz="1400" b="0" i="0" kern="1200" dirty="0" smtClean="0">
                <a:solidFill>
                  <a:schemeClr val="tx1"/>
                </a:solidFill>
                <a:effectLst/>
                <a:latin typeface="+mn-lt"/>
                <a:ea typeface="+mn-ea"/>
                <a:cs typeface="+mn-cs"/>
              </a:rPr>
              <a:t>3</a:t>
            </a:r>
            <a:r>
              <a:rPr lang="zh-CN" altLang="en-US" sz="1400" b="0" i="0" kern="1200" dirty="0" smtClean="0">
                <a:solidFill>
                  <a:schemeClr val="tx1"/>
                </a:solidFill>
                <a:effectLst/>
                <a:latin typeface="+mn-lt"/>
                <a:ea typeface="+mn-ea"/>
                <a:cs typeface="+mn-cs"/>
              </a:rPr>
              <a:t>万张，实际每秒提交</a:t>
            </a:r>
            <a:r>
              <a:rPr lang="en-US" altLang="zh-CN" sz="1400" b="0" i="0" kern="1200" dirty="0" smtClean="0">
                <a:solidFill>
                  <a:schemeClr val="tx1"/>
                </a:solidFill>
                <a:effectLst/>
                <a:latin typeface="+mn-lt"/>
                <a:ea typeface="+mn-ea"/>
                <a:cs typeface="+mn-cs"/>
              </a:rPr>
              <a:t>20</a:t>
            </a:r>
            <a:r>
              <a:rPr lang="zh-CN" altLang="en-US" sz="1400" b="0" i="0" kern="1200" dirty="0" smtClean="0">
                <a:solidFill>
                  <a:schemeClr val="tx1"/>
                </a:solidFill>
                <a:effectLst/>
                <a:latin typeface="+mn-lt"/>
                <a:ea typeface="+mn-ea"/>
                <a:cs typeface="+mn-cs"/>
              </a:rPr>
              <a:t>万张</a:t>
            </a:r>
          </a:p>
          <a:p>
            <a:r>
              <a:rPr lang="zh-CN" altLang="en-US" sz="1400" b="0" i="0" kern="1200" dirty="0" smtClean="0">
                <a:solidFill>
                  <a:schemeClr val="tx1"/>
                </a:solidFill>
                <a:effectLst/>
                <a:latin typeface="+mn-lt"/>
                <a:ea typeface="+mn-ea"/>
                <a:cs typeface="+mn-cs"/>
              </a:rPr>
              <a:t>　　●两小时成功售出约</a:t>
            </a:r>
            <a:r>
              <a:rPr lang="en-US" altLang="zh-CN" sz="1400" b="0" i="0" kern="1200" dirty="0" smtClean="0">
                <a:solidFill>
                  <a:schemeClr val="tx1"/>
                </a:solidFill>
                <a:effectLst/>
                <a:latin typeface="+mn-lt"/>
                <a:ea typeface="+mn-ea"/>
                <a:cs typeface="+mn-cs"/>
              </a:rPr>
              <a:t>9000</a:t>
            </a:r>
            <a:r>
              <a:rPr lang="zh-CN" altLang="en-US" sz="1400" b="0" i="0" kern="1200" dirty="0" smtClean="0">
                <a:solidFill>
                  <a:schemeClr val="tx1"/>
                </a:solidFill>
                <a:effectLst/>
                <a:latin typeface="+mn-lt"/>
                <a:ea typeface="+mn-ea"/>
                <a:cs typeface="+mn-cs"/>
              </a:rPr>
              <a:t>张</a:t>
            </a:r>
          </a:p>
          <a:p>
            <a:r>
              <a:rPr lang="zh-CN" altLang="en-US" sz="1400" b="0" i="0" kern="1200" dirty="0" smtClean="0">
                <a:solidFill>
                  <a:schemeClr val="tx1"/>
                </a:solidFill>
                <a:effectLst/>
                <a:latin typeface="+mn-lt"/>
                <a:ea typeface="+mn-ea"/>
                <a:cs typeface="+mn-cs"/>
              </a:rPr>
              <a:t>　　●至今日零时售票系统仍未“开工”</a:t>
            </a:r>
          </a:p>
          <a:p>
            <a:r>
              <a:rPr lang="zh-CN" altLang="en-US" sz="1400" b="0" i="0" kern="1200" dirty="0" smtClean="0">
                <a:solidFill>
                  <a:schemeClr val="tx1"/>
                </a:solidFill>
                <a:effectLst/>
                <a:latin typeface="+mn-lt"/>
                <a:ea typeface="+mn-ea"/>
                <a:cs typeface="+mn-cs"/>
              </a:rPr>
              <a:t>　　本报讯 昨日上午</a:t>
            </a:r>
            <a:r>
              <a:rPr lang="en-US" altLang="zh-CN" sz="1400" b="0" i="0" kern="1200" dirty="0" smtClean="0">
                <a:solidFill>
                  <a:schemeClr val="tx1"/>
                </a:solidFill>
                <a:effectLst/>
                <a:latin typeface="+mn-lt"/>
                <a:ea typeface="+mn-ea"/>
                <a:cs typeface="+mn-cs"/>
              </a:rPr>
              <a:t>9</a:t>
            </a:r>
            <a:r>
              <a:rPr lang="zh-CN" altLang="en-US" sz="1400" b="0" i="0" kern="1200" dirty="0" smtClean="0">
                <a:solidFill>
                  <a:schemeClr val="tx1"/>
                </a:solidFill>
                <a:effectLst/>
                <a:latin typeface="+mn-lt"/>
                <a:ea typeface="+mn-ea"/>
                <a:cs typeface="+mn-cs"/>
              </a:rPr>
              <a:t>时正式启动的奥运门票第二阶段预售工作并没有像预期那样顺利，短时间内庞大的需求几乎压垮售票系统，从上午</a:t>
            </a:r>
            <a:r>
              <a:rPr lang="en-US" altLang="zh-CN" sz="1400" b="0" i="0" kern="1200" dirty="0" smtClean="0">
                <a:solidFill>
                  <a:schemeClr val="tx1"/>
                </a:solidFill>
                <a:effectLst/>
                <a:latin typeface="+mn-lt"/>
                <a:ea typeface="+mn-ea"/>
                <a:cs typeface="+mn-cs"/>
              </a:rPr>
              <a:t>11</a:t>
            </a:r>
            <a:r>
              <a:rPr lang="zh-CN" altLang="en-US" sz="1400" b="0" i="0" kern="1200" dirty="0" smtClean="0">
                <a:solidFill>
                  <a:schemeClr val="tx1"/>
                </a:solidFill>
                <a:effectLst/>
                <a:latin typeface="+mn-lt"/>
                <a:ea typeface="+mn-ea"/>
                <a:cs typeface="+mn-cs"/>
              </a:rPr>
              <a:t>时起，整个售票系统瘫痪：中国银行现场售票点排起长队，票务网站几乎不受理购票要求，电话售票则长时间占线。至今日零时，售票系统仍未恢复正常工作。截至上午</a:t>
            </a:r>
            <a:r>
              <a:rPr lang="en-US" altLang="zh-CN" sz="1400" b="0" i="0" kern="1200" dirty="0" smtClean="0">
                <a:solidFill>
                  <a:schemeClr val="tx1"/>
                </a:solidFill>
                <a:effectLst/>
                <a:latin typeface="+mn-lt"/>
                <a:ea typeface="+mn-ea"/>
                <a:cs typeface="+mn-cs"/>
              </a:rPr>
              <a:t>11</a:t>
            </a:r>
            <a:r>
              <a:rPr lang="zh-CN" altLang="en-US" sz="1400" b="0" i="0" kern="1200" dirty="0" smtClean="0">
                <a:solidFill>
                  <a:schemeClr val="tx1"/>
                </a:solidFill>
                <a:effectLst/>
                <a:latin typeface="+mn-lt"/>
                <a:ea typeface="+mn-ea"/>
                <a:cs typeface="+mn-cs"/>
              </a:rPr>
              <a:t>时，各个销售渠道共售出门票约</a:t>
            </a:r>
            <a:r>
              <a:rPr lang="en-US" altLang="zh-CN" sz="1400" b="0" i="0" kern="1200" dirty="0" smtClean="0">
                <a:solidFill>
                  <a:schemeClr val="tx1"/>
                </a:solidFill>
                <a:effectLst/>
                <a:latin typeface="+mn-lt"/>
                <a:ea typeface="+mn-ea"/>
                <a:cs typeface="+mn-cs"/>
              </a:rPr>
              <a:t>9000</a:t>
            </a:r>
            <a:r>
              <a:rPr lang="zh-CN" altLang="en-US" sz="1400" b="0" i="0" kern="1200" dirty="0" smtClean="0">
                <a:solidFill>
                  <a:schemeClr val="tx1"/>
                </a:solidFill>
                <a:effectLst/>
                <a:latin typeface="+mn-lt"/>
                <a:ea typeface="+mn-ea"/>
                <a:cs typeface="+mn-cs"/>
              </a:rPr>
              <a:t>张，其中官方票务网站和中国银行各代售网点所售门票数量占</a:t>
            </a:r>
            <a:r>
              <a:rPr lang="en-US" altLang="zh-CN" sz="1400" b="0" i="0" kern="1200" dirty="0" smtClean="0">
                <a:solidFill>
                  <a:schemeClr val="tx1"/>
                </a:solidFill>
                <a:effectLst/>
                <a:latin typeface="+mn-lt"/>
                <a:ea typeface="+mn-ea"/>
                <a:cs typeface="+mn-cs"/>
              </a:rPr>
              <a:t>98%.</a:t>
            </a:r>
          </a:p>
          <a:p>
            <a:r>
              <a:rPr lang="zh-CN" altLang="en-US" sz="1400" b="0" i="0" kern="1200" dirty="0" smtClean="0">
                <a:solidFill>
                  <a:schemeClr val="tx1"/>
                </a:solidFill>
                <a:effectLst/>
                <a:latin typeface="+mn-lt"/>
                <a:ea typeface="+mn-ea"/>
                <a:cs typeface="+mn-cs"/>
              </a:rPr>
              <a:t>　　奥组委票务中心：正在增加系统处理能力</a:t>
            </a:r>
          </a:p>
          <a:p>
            <a:r>
              <a:rPr lang="zh-CN" altLang="en-US" sz="1400" b="0" i="0" kern="1200" dirty="0" smtClean="0">
                <a:solidFill>
                  <a:schemeClr val="tx1"/>
                </a:solidFill>
                <a:effectLst/>
                <a:latin typeface="+mn-lt"/>
                <a:ea typeface="+mn-ea"/>
                <a:cs typeface="+mn-cs"/>
              </a:rPr>
              <a:t>　　从当天上午的情况来看，公众购买门票的热情极其高涨。不少人在中国银行开门前便开始排队等候。据了解，官方票务网站的浏览量在第一个小时达到</a:t>
            </a:r>
            <a:r>
              <a:rPr lang="en-US" altLang="zh-CN" sz="1400" b="0" i="0" kern="1200" dirty="0" smtClean="0">
                <a:solidFill>
                  <a:schemeClr val="tx1"/>
                </a:solidFill>
                <a:effectLst/>
                <a:latin typeface="+mn-lt"/>
                <a:ea typeface="+mn-ea"/>
                <a:cs typeface="+mn-cs"/>
              </a:rPr>
              <a:t>800</a:t>
            </a:r>
            <a:r>
              <a:rPr lang="zh-CN" altLang="en-US" sz="1400" b="0" i="0" kern="1200" dirty="0" smtClean="0">
                <a:solidFill>
                  <a:schemeClr val="tx1"/>
                </a:solidFill>
                <a:effectLst/>
                <a:latin typeface="+mn-lt"/>
                <a:ea typeface="+mn-ea"/>
                <a:cs typeface="+mn-cs"/>
              </a:rPr>
              <a:t>万次，每秒钟从网上提交的门票申请超过</a:t>
            </a:r>
            <a:r>
              <a:rPr lang="en-US" altLang="zh-CN" sz="1400" b="0" i="0" kern="1200" dirty="0" smtClean="0">
                <a:solidFill>
                  <a:schemeClr val="tx1"/>
                </a:solidFill>
                <a:effectLst/>
                <a:latin typeface="+mn-lt"/>
                <a:ea typeface="+mn-ea"/>
                <a:cs typeface="+mn-cs"/>
              </a:rPr>
              <a:t>20</a:t>
            </a:r>
            <a:r>
              <a:rPr lang="zh-CN" altLang="en-US" sz="1400" b="0" i="0" kern="1200" dirty="0" smtClean="0">
                <a:solidFill>
                  <a:schemeClr val="tx1"/>
                </a:solidFill>
                <a:effectLst/>
                <a:latin typeface="+mn-lt"/>
                <a:ea typeface="+mn-ea"/>
                <a:cs typeface="+mn-cs"/>
              </a:rPr>
              <a:t>万张；票务呼叫中心热线从</a:t>
            </a:r>
            <a:r>
              <a:rPr lang="en-US" altLang="zh-CN" sz="1400" b="0" i="0" kern="1200" dirty="0" smtClean="0">
                <a:solidFill>
                  <a:schemeClr val="tx1"/>
                </a:solidFill>
                <a:effectLst/>
                <a:latin typeface="+mn-lt"/>
                <a:ea typeface="+mn-ea"/>
                <a:cs typeface="+mn-cs"/>
              </a:rPr>
              <a:t>9</a:t>
            </a:r>
            <a:r>
              <a:rPr lang="zh-CN" altLang="en-US" sz="1400" b="0" i="0" kern="1200" dirty="0" smtClean="0">
                <a:solidFill>
                  <a:schemeClr val="tx1"/>
                </a:solidFill>
                <a:effectLst/>
                <a:latin typeface="+mn-lt"/>
                <a:ea typeface="+mn-ea"/>
                <a:cs typeface="+mn-cs"/>
              </a:rPr>
              <a:t>点到</a:t>
            </a:r>
            <a:r>
              <a:rPr lang="en-US" altLang="zh-CN" sz="1400" b="0" i="0" kern="1200" dirty="0" smtClean="0">
                <a:solidFill>
                  <a:schemeClr val="tx1"/>
                </a:solidFill>
                <a:effectLst/>
                <a:latin typeface="+mn-lt"/>
                <a:ea typeface="+mn-ea"/>
                <a:cs typeface="+mn-cs"/>
              </a:rPr>
              <a:t>10</a:t>
            </a:r>
            <a:r>
              <a:rPr lang="zh-CN" altLang="en-US" sz="1400" b="0" i="0" kern="1200" dirty="0" smtClean="0">
                <a:solidFill>
                  <a:schemeClr val="tx1"/>
                </a:solidFill>
                <a:effectLst/>
                <a:latin typeface="+mn-lt"/>
                <a:ea typeface="+mn-ea"/>
                <a:cs typeface="+mn-cs"/>
              </a:rPr>
              <a:t>点的呼入量超过了</a:t>
            </a:r>
            <a:r>
              <a:rPr lang="en-US" altLang="zh-CN" sz="1400" b="0" i="0" kern="1200" dirty="0" smtClean="0">
                <a:solidFill>
                  <a:schemeClr val="tx1"/>
                </a:solidFill>
                <a:effectLst/>
                <a:latin typeface="+mn-lt"/>
                <a:ea typeface="+mn-ea"/>
                <a:cs typeface="+mn-cs"/>
              </a:rPr>
              <a:t>200</a:t>
            </a:r>
            <a:r>
              <a:rPr lang="zh-CN" altLang="en-US" sz="1400" b="0" i="0" kern="1200" dirty="0" smtClean="0">
                <a:solidFill>
                  <a:schemeClr val="tx1"/>
                </a:solidFill>
                <a:effectLst/>
                <a:latin typeface="+mn-lt"/>
                <a:ea typeface="+mn-ea"/>
                <a:cs typeface="+mn-cs"/>
              </a:rPr>
              <a:t>万人次。</a:t>
            </a:r>
          </a:p>
          <a:p>
            <a:r>
              <a:rPr lang="zh-CN" altLang="en-US" sz="1400" b="0" i="0" kern="1200" dirty="0" smtClean="0">
                <a:solidFill>
                  <a:schemeClr val="tx1"/>
                </a:solidFill>
                <a:effectLst/>
                <a:latin typeface="+mn-lt"/>
                <a:ea typeface="+mn-ea"/>
                <a:cs typeface="+mn-cs"/>
              </a:rPr>
              <a:t>　　这一流量超出了票务销售系统数据处理能力。此前，票务系统已经做了多次压力测试，票务系统每小时将能处理</a:t>
            </a:r>
            <a:r>
              <a:rPr lang="en-US" altLang="zh-CN" sz="1400" b="0" i="0" kern="1200" dirty="0" smtClean="0">
                <a:solidFill>
                  <a:schemeClr val="tx1"/>
                </a:solidFill>
                <a:effectLst/>
                <a:latin typeface="+mn-lt"/>
                <a:ea typeface="+mn-ea"/>
                <a:cs typeface="+mn-cs"/>
              </a:rPr>
              <a:t>3</a:t>
            </a:r>
            <a:r>
              <a:rPr lang="zh-CN" altLang="en-US" sz="1400" b="0" i="0" kern="1200" dirty="0" smtClean="0">
                <a:solidFill>
                  <a:schemeClr val="tx1"/>
                </a:solidFill>
                <a:effectLst/>
                <a:latin typeface="+mn-lt"/>
                <a:ea typeface="+mn-ea"/>
                <a:cs typeface="+mn-cs"/>
              </a:rPr>
              <a:t>万张门票的销售，以及承担每小时</a:t>
            </a:r>
            <a:r>
              <a:rPr lang="en-US" altLang="zh-CN" sz="1400" b="0" i="0" kern="1200" dirty="0" smtClean="0">
                <a:solidFill>
                  <a:schemeClr val="tx1"/>
                </a:solidFill>
                <a:effectLst/>
                <a:latin typeface="+mn-lt"/>
                <a:ea typeface="+mn-ea"/>
                <a:cs typeface="+mn-cs"/>
              </a:rPr>
              <a:t>100</a:t>
            </a:r>
            <a:r>
              <a:rPr lang="zh-CN" altLang="en-US" sz="1400" b="0" i="0" kern="1200" dirty="0" smtClean="0">
                <a:solidFill>
                  <a:schemeClr val="tx1"/>
                </a:solidFill>
                <a:effectLst/>
                <a:latin typeface="+mn-lt"/>
                <a:ea typeface="+mn-ea"/>
                <a:cs typeface="+mn-cs"/>
              </a:rPr>
              <a:t>万次以上的网上浏览量，原本以为这可以确保承受启动时期的一个压力。</a:t>
            </a:r>
          </a:p>
          <a:p>
            <a:r>
              <a:rPr lang="zh-CN" altLang="en-US" sz="1400" b="0" i="0" kern="1200" dirty="0" smtClean="0">
                <a:solidFill>
                  <a:schemeClr val="tx1"/>
                </a:solidFill>
                <a:effectLst/>
                <a:latin typeface="+mn-lt"/>
                <a:ea typeface="+mn-ea"/>
                <a:cs typeface="+mn-cs"/>
              </a:rPr>
              <a:t>　　由于当前访问量过大，票务销售系统数据处理能力相对有所不足，从而造成目前各售票渠道出现售票速度较慢、暂时不能登录系统的情况。昨天奥运票务官方网站登出了“系统繁忙，请稍后访问的提示”。北京奥运票务中心表示，正在积极采取措施，增加系统处理能力，改善目前的运行状况。</a:t>
            </a:r>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12</a:t>
            </a:fld>
            <a:endParaRPr lang="zh-CN" altLang="en-US"/>
          </a:p>
        </p:txBody>
      </p:sp>
    </p:spTree>
    <p:extLst>
      <p:ext uri="{BB962C8B-B14F-4D97-AF65-F5344CB8AC3E}">
        <p14:creationId xmlns:p14="http://schemas.microsoft.com/office/powerpoint/2010/main" val="65470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13</a:t>
            </a:fld>
            <a:endParaRPr lang="zh-CN" altLang="en-US"/>
          </a:p>
        </p:txBody>
      </p:sp>
    </p:spTree>
    <p:extLst>
      <p:ext uri="{BB962C8B-B14F-4D97-AF65-F5344CB8AC3E}">
        <p14:creationId xmlns:p14="http://schemas.microsoft.com/office/powerpoint/2010/main" val="4147420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2019/3/25</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性能测试基础知识</a:t>
            </a:r>
            <a:r>
              <a:rPr lang="en-US" altLang="zh-CN" sz="3200" dirty="0" smtClean="0">
                <a:solidFill>
                  <a:schemeClr val="bg1">
                    <a:lumMod val="50000"/>
                  </a:schemeClr>
                </a:solidFill>
              </a:rPr>
              <a:t/>
            </a:r>
            <a:br>
              <a:rPr lang="en-US" altLang="zh-CN" sz="3200" dirty="0" smtClean="0">
                <a:solidFill>
                  <a:schemeClr val="bg1">
                    <a:lumMod val="50000"/>
                  </a:schemeClr>
                </a:solidFill>
              </a:rPr>
            </a:b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为什么做性能测试</a:t>
            </a:r>
            <a:endParaRPr lang="zh-CN" altLang="en-US" dirty="0"/>
          </a:p>
        </p:txBody>
      </p:sp>
      <p:sp>
        <p:nvSpPr>
          <p:cNvPr id="3" name="内容占位符 2"/>
          <p:cNvSpPr>
            <a:spLocks noGrp="1"/>
          </p:cNvSpPr>
          <p:nvPr>
            <p:ph idx="1"/>
          </p:nvPr>
        </p:nvSpPr>
        <p:spPr/>
        <p:txBody>
          <a:bodyPr/>
          <a:lstStyle/>
          <a:p>
            <a:r>
              <a:rPr lang="en-US" altLang="zh-CN" dirty="0" smtClean="0"/>
              <a:t>2010</a:t>
            </a:r>
            <a:r>
              <a:rPr lang="zh-CN" altLang="en-US" dirty="0" smtClean="0"/>
              <a:t>年，中国最大的微博平台新浪微博死机</a:t>
            </a:r>
            <a:r>
              <a:rPr lang="en-US" altLang="zh-CN" dirty="0" smtClean="0"/>
              <a:t>4</a:t>
            </a:r>
            <a:r>
              <a:rPr lang="zh-CN" altLang="en-US" dirty="0" smtClean="0"/>
              <a:t>小时，新浪官方解释说，之所以掉线几小时，是因为用户增长超过预期，服务器倍感压力</a:t>
            </a:r>
            <a:endParaRPr lang="zh-CN" altLang="en-US" dirty="0"/>
          </a:p>
        </p:txBody>
      </p:sp>
    </p:spTree>
    <p:extLst>
      <p:ext uri="{BB962C8B-B14F-4D97-AF65-F5344CB8AC3E}">
        <p14:creationId xmlns:p14="http://schemas.microsoft.com/office/powerpoint/2010/main" val="3803221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为什么做性能测试</a:t>
            </a:r>
            <a:endParaRPr lang="zh-CN" altLang="en-US" dirty="0"/>
          </a:p>
        </p:txBody>
      </p:sp>
      <p:sp>
        <p:nvSpPr>
          <p:cNvPr id="5" name="TextBox 4"/>
          <p:cNvSpPr txBox="1"/>
          <p:nvPr/>
        </p:nvSpPr>
        <p:spPr>
          <a:xfrm>
            <a:off x="2269378" y="1612864"/>
            <a:ext cx="2953614"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en-US" altLang="zh-CN" dirty="0" smtClean="0">
                <a:solidFill>
                  <a:schemeClr val="tx1"/>
                </a:solidFill>
                <a:latin typeface="楷体" panose="02010609060101010101" pitchFamily="49" charset="-122"/>
                <a:ea typeface="楷体" panose="02010609060101010101" pitchFamily="49" charset="-122"/>
              </a:rPr>
              <a:t>2012</a:t>
            </a:r>
            <a:r>
              <a:rPr lang="zh-CN" altLang="en-US" dirty="0" smtClean="0">
                <a:solidFill>
                  <a:schemeClr val="tx1"/>
                </a:solidFill>
                <a:latin typeface="楷体" panose="02010609060101010101" pitchFamily="49" charset="-122"/>
                <a:ea typeface="楷体" panose="02010609060101010101" pitchFamily="49" charset="-122"/>
              </a:rPr>
              <a:t>年</a:t>
            </a:r>
            <a:r>
              <a:rPr lang="en-US" altLang="zh-CN" dirty="0" smtClean="0">
                <a:solidFill>
                  <a:schemeClr val="tx1"/>
                </a:solidFill>
                <a:latin typeface="楷体" panose="02010609060101010101" pitchFamily="49" charset="-122"/>
                <a:ea typeface="楷体" panose="02010609060101010101" pitchFamily="49" charset="-122"/>
              </a:rPr>
              <a:t>11</a:t>
            </a:r>
            <a:r>
              <a:rPr lang="zh-CN" altLang="en-US" dirty="0" smtClean="0">
                <a:solidFill>
                  <a:schemeClr val="tx1"/>
                </a:solidFill>
                <a:latin typeface="楷体" panose="02010609060101010101" pitchFamily="49" charset="-122"/>
                <a:ea typeface="楷体" panose="02010609060101010101" pitchFamily="49" charset="-122"/>
              </a:rPr>
              <a:t>月</a:t>
            </a:r>
            <a:r>
              <a:rPr lang="en-US" altLang="zh-CN" dirty="0" smtClean="0">
                <a:solidFill>
                  <a:schemeClr val="tx1"/>
                </a:solidFill>
                <a:latin typeface="楷体" panose="02010609060101010101" pitchFamily="49" charset="-122"/>
                <a:ea typeface="楷体" panose="02010609060101010101" pitchFamily="49" charset="-122"/>
              </a:rPr>
              <a:t>11</a:t>
            </a:r>
            <a:r>
              <a:rPr lang="zh-CN" altLang="en-US" dirty="0" smtClean="0">
                <a:solidFill>
                  <a:schemeClr val="tx1"/>
                </a:solidFill>
                <a:latin typeface="楷体" panose="02010609060101010101" pitchFamily="49" charset="-122"/>
                <a:ea typeface="楷体" panose="02010609060101010101" pitchFamily="49" charset="-122"/>
              </a:rPr>
              <a:t>日</a:t>
            </a:r>
            <a:endParaRPr lang="zh-CN" altLang="en-US" dirty="0">
              <a:solidFill>
                <a:schemeClr val="tx1"/>
              </a:solidFill>
              <a:latin typeface="楷体" panose="02010609060101010101" pitchFamily="49" charset="-122"/>
              <a:ea typeface="楷体" panose="02010609060101010101" pitchFamily="49" charset="-122"/>
            </a:endParaRPr>
          </a:p>
        </p:txBody>
      </p:sp>
      <p:sp>
        <p:nvSpPr>
          <p:cNvPr id="9" name="TextBox 8"/>
          <p:cNvSpPr txBox="1"/>
          <p:nvPr/>
        </p:nvSpPr>
        <p:spPr>
          <a:xfrm>
            <a:off x="7304659" y="2360289"/>
            <a:ext cx="2953614"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zh-CN" altLang="en-US" dirty="0" smtClean="0">
                <a:solidFill>
                  <a:schemeClr val="tx1"/>
                </a:solidFill>
                <a:latin typeface="楷体" panose="02010609060101010101" pitchFamily="49" charset="-122"/>
                <a:ea typeface="楷体" panose="02010609060101010101" pitchFamily="49" charset="-122"/>
              </a:rPr>
              <a:t>支付瘫痪</a:t>
            </a:r>
            <a:endParaRPr lang="zh-CN" altLang="en-US" dirty="0">
              <a:solidFill>
                <a:schemeClr val="tx1"/>
              </a:solidFill>
              <a:latin typeface="楷体" panose="02010609060101010101" pitchFamily="49" charset="-122"/>
              <a:ea typeface="楷体" panose="02010609060101010101" pitchFamily="49" charset="-122"/>
            </a:endParaRPr>
          </a:p>
        </p:txBody>
      </p:sp>
      <p:pic>
        <p:nvPicPr>
          <p:cNvPr id="2050"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2230" y="2349674"/>
            <a:ext cx="1503650" cy="983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12" t="24357" r="5465" b="18801"/>
          <a:stretch/>
        </p:blipFill>
        <p:spPr bwMode="auto">
          <a:xfrm>
            <a:off x="4518174" y="3357786"/>
            <a:ext cx="2520280" cy="1196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8"/>
          <p:cNvSpPr txBox="1"/>
          <p:nvPr/>
        </p:nvSpPr>
        <p:spPr>
          <a:xfrm>
            <a:off x="2501950" y="4869954"/>
            <a:ext cx="2953614"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zh-CN" altLang="en-US" dirty="0" smtClean="0">
                <a:solidFill>
                  <a:schemeClr val="tx1"/>
                </a:solidFill>
                <a:latin typeface="楷体" panose="02010609060101010101" pitchFamily="49" charset="-122"/>
                <a:ea typeface="楷体" panose="02010609060101010101" pitchFamily="49" charset="-122"/>
              </a:rPr>
              <a:t>流量过大</a:t>
            </a:r>
            <a:endParaRPr lang="zh-CN" altLang="en-US"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135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为什么做软件性能</a:t>
            </a:r>
            <a:r>
              <a:rPr lang="zh-CN" altLang="en-US" dirty="0" smtClean="0"/>
              <a:t>测试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824" y="2741375"/>
            <a:ext cx="2286529" cy="2743835"/>
          </a:xfrm>
          <a:prstGeom prst="rect">
            <a:avLst/>
          </a:prstGeom>
        </p:spPr>
      </p:pic>
      <p:sp>
        <p:nvSpPr>
          <p:cNvPr id="5" name="TextBox 4"/>
          <p:cNvSpPr txBox="1"/>
          <p:nvPr/>
        </p:nvSpPr>
        <p:spPr>
          <a:xfrm>
            <a:off x="2389019" y="2487911"/>
            <a:ext cx="1991493" cy="461772"/>
          </a:xfrm>
          <a:prstGeom prst="rect">
            <a:avLst/>
          </a:prstGeom>
          <a:noFill/>
        </p:spPr>
        <p:txBody>
          <a:bodyPr wrap="square" rtlCol="0">
            <a:spAutoFit/>
          </a:bodyPr>
          <a:lstStyle/>
          <a:p>
            <a:pPr algn="ctr"/>
            <a:r>
              <a:rPr lang="en-US" altLang="zh-CN" sz="2400" b="1" dirty="0">
                <a:latin typeface="楷体" panose="02010609060101010101" pitchFamily="49" charset="-122"/>
                <a:ea typeface="楷体" panose="02010609060101010101" pitchFamily="49" charset="-122"/>
              </a:rPr>
              <a:t>800</a:t>
            </a:r>
            <a:r>
              <a:rPr lang="zh-CN" altLang="en-US" sz="2400" b="1" dirty="0">
                <a:latin typeface="楷体" panose="02010609060101010101" pitchFamily="49" charset="-122"/>
                <a:ea typeface="楷体" panose="02010609060101010101" pitchFamily="49" charset="-122"/>
              </a:rPr>
              <a:t>万次</a:t>
            </a:r>
          </a:p>
        </p:txBody>
      </p:sp>
      <p:sp>
        <p:nvSpPr>
          <p:cNvPr id="6" name="TextBox 5"/>
          <p:cNvSpPr txBox="1"/>
          <p:nvPr/>
        </p:nvSpPr>
        <p:spPr>
          <a:xfrm>
            <a:off x="2389019" y="3729973"/>
            <a:ext cx="1991493"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en-US" altLang="zh-CN" dirty="0">
                <a:solidFill>
                  <a:schemeClr val="tx1"/>
                </a:solidFill>
                <a:latin typeface="楷体" panose="02010609060101010101" pitchFamily="49" charset="-122"/>
                <a:ea typeface="楷体" panose="02010609060101010101" pitchFamily="49" charset="-122"/>
              </a:rPr>
              <a:t>20</a:t>
            </a:r>
            <a:r>
              <a:rPr lang="zh-CN" altLang="en-US" dirty="0">
                <a:solidFill>
                  <a:schemeClr val="tx1"/>
                </a:solidFill>
                <a:latin typeface="楷体" panose="02010609060101010101" pitchFamily="49" charset="-122"/>
                <a:ea typeface="楷体" panose="02010609060101010101" pitchFamily="49" charset="-122"/>
              </a:rPr>
              <a:t>万</a:t>
            </a:r>
            <a:r>
              <a:rPr lang="zh-CN" altLang="en-US" dirty="0" smtClean="0">
                <a:solidFill>
                  <a:schemeClr val="tx1"/>
                </a:solidFill>
                <a:latin typeface="楷体" panose="02010609060101010101" pitchFamily="49" charset="-122"/>
                <a:ea typeface="楷体" panose="02010609060101010101" pitchFamily="49" charset="-122"/>
              </a:rPr>
              <a:t>张</a:t>
            </a:r>
            <a:r>
              <a:rPr lang="en-US" altLang="zh-CN" dirty="0" smtClean="0">
                <a:solidFill>
                  <a:schemeClr val="tx1"/>
                </a:solidFill>
                <a:latin typeface="楷体" panose="02010609060101010101" pitchFamily="49" charset="-122"/>
                <a:ea typeface="楷体" panose="02010609060101010101" pitchFamily="49" charset="-122"/>
              </a:rPr>
              <a:t>/</a:t>
            </a:r>
            <a:r>
              <a:rPr lang="zh-CN" altLang="en-US" dirty="0" smtClean="0">
                <a:solidFill>
                  <a:schemeClr val="tx1"/>
                </a:solidFill>
                <a:latin typeface="楷体" panose="02010609060101010101" pitchFamily="49" charset="-122"/>
                <a:ea typeface="楷体" panose="02010609060101010101" pitchFamily="49" charset="-122"/>
              </a:rPr>
              <a:t>秒</a:t>
            </a:r>
            <a:endParaRPr lang="zh-CN" altLang="en-US" dirty="0">
              <a:solidFill>
                <a:schemeClr val="tx1"/>
              </a:solidFill>
              <a:latin typeface="楷体" panose="02010609060101010101" pitchFamily="49" charset="-122"/>
              <a:ea typeface="楷体" panose="02010609060101010101" pitchFamily="49" charset="-122"/>
            </a:endParaRPr>
          </a:p>
        </p:txBody>
      </p:sp>
      <p:sp>
        <p:nvSpPr>
          <p:cNvPr id="7" name="TextBox 6"/>
          <p:cNvSpPr txBox="1"/>
          <p:nvPr/>
        </p:nvSpPr>
        <p:spPr>
          <a:xfrm>
            <a:off x="8147138" y="3882407"/>
            <a:ext cx="1991493"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en-US" altLang="zh-CN" dirty="0">
                <a:solidFill>
                  <a:schemeClr val="tx1"/>
                </a:solidFill>
                <a:latin typeface="楷体" panose="02010609060101010101" pitchFamily="49" charset="-122"/>
                <a:ea typeface="楷体" panose="02010609060101010101" pitchFamily="49" charset="-122"/>
              </a:rPr>
              <a:t>3</a:t>
            </a:r>
            <a:r>
              <a:rPr lang="zh-CN" altLang="en-US" dirty="0">
                <a:solidFill>
                  <a:schemeClr val="tx1"/>
                </a:solidFill>
                <a:latin typeface="楷体" panose="02010609060101010101" pitchFamily="49" charset="-122"/>
                <a:ea typeface="楷体" panose="02010609060101010101" pitchFamily="49" charset="-122"/>
              </a:rPr>
              <a:t>万张</a:t>
            </a:r>
          </a:p>
        </p:txBody>
      </p:sp>
      <p:sp>
        <p:nvSpPr>
          <p:cNvPr id="8" name="TextBox 7"/>
          <p:cNvSpPr txBox="1"/>
          <p:nvPr/>
        </p:nvSpPr>
        <p:spPr>
          <a:xfrm>
            <a:off x="5003342" y="5541534"/>
            <a:ext cx="1991493"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en-US" altLang="zh-CN" dirty="0">
                <a:solidFill>
                  <a:schemeClr val="tx1"/>
                </a:solidFill>
                <a:latin typeface="楷体" panose="02010609060101010101" pitchFamily="49" charset="-122"/>
                <a:ea typeface="楷体" panose="02010609060101010101" pitchFamily="49" charset="-122"/>
              </a:rPr>
              <a:t>8</a:t>
            </a:r>
            <a:r>
              <a:rPr lang="zh-CN" altLang="en-US" dirty="0">
                <a:solidFill>
                  <a:schemeClr val="tx1"/>
                </a:solidFill>
                <a:latin typeface="楷体" panose="02010609060101010101" pitchFamily="49" charset="-122"/>
                <a:ea typeface="楷体" panose="02010609060101010101" pitchFamily="49" charset="-122"/>
              </a:rPr>
              <a:t>倍流量</a:t>
            </a:r>
          </a:p>
        </p:txBody>
      </p:sp>
      <p:sp>
        <p:nvSpPr>
          <p:cNvPr id="9" name="TextBox 8"/>
          <p:cNvSpPr txBox="1"/>
          <p:nvPr/>
        </p:nvSpPr>
        <p:spPr>
          <a:xfrm>
            <a:off x="3746184" y="1612864"/>
            <a:ext cx="2953614"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en-US" altLang="zh-CN" dirty="0">
                <a:solidFill>
                  <a:schemeClr val="tx1"/>
                </a:solidFill>
                <a:latin typeface="楷体" panose="02010609060101010101" pitchFamily="49" charset="-122"/>
                <a:ea typeface="楷体" panose="02010609060101010101" pitchFamily="49" charset="-122"/>
              </a:rPr>
              <a:t>2007</a:t>
            </a:r>
            <a:r>
              <a:rPr lang="zh-CN" altLang="en-US" dirty="0">
                <a:solidFill>
                  <a:schemeClr val="tx1"/>
                </a:solidFill>
                <a:latin typeface="楷体" panose="02010609060101010101" pitchFamily="49" charset="-122"/>
                <a:ea typeface="楷体" panose="02010609060101010101" pitchFamily="49" charset="-122"/>
              </a:rPr>
              <a:t>年</a:t>
            </a:r>
            <a:r>
              <a:rPr lang="en-US" altLang="zh-CN" dirty="0">
                <a:solidFill>
                  <a:schemeClr val="tx1"/>
                </a:solidFill>
                <a:latin typeface="楷体" panose="02010609060101010101" pitchFamily="49" charset="-122"/>
                <a:ea typeface="楷体" panose="02010609060101010101" pitchFamily="49" charset="-122"/>
              </a:rPr>
              <a:t>10</a:t>
            </a:r>
            <a:r>
              <a:rPr lang="zh-CN" altLang="en-US" dirty="0">
                <a:solidFill>
                  <a:schemeClr val="tx1"/>
                </a:solidFill>
                <a:latin typeface="楷体" panose="02010609060101010101" pitchFamily="49" charset="-122"/>
                <a:ea typeface="楷体" panose="02010609060101010101" pitchFamily="49" charset="-122"/>
              </a:rPr>
              <a:t>月</a:t>
            </a:r>
            <a:r>
              <a:rPr lang="en-US" altLang="zh-CN" dirty="0">
                <a:solidFill>
                  <a:schemeClr val="tx1"/>
                </a:solidFill>
                <a:latin typeface="楷体" panose="02010609060101010101" pitchFamily="49" charset="-122"/>
                <a:ea typeface="楷体" panose="02010609060101010101" pitchFamily="49" charset="-122"/>
              </a:rPr>
              <a:t>31</a:t>
            </a:r>
            <a:r>
              <a:rPr lang="zh-CN" altLang="en-US" dirty="0">
                <a:solidFill>
                  <a:schemeClr val="tx1"/>
                </a:solidFill>
                <a:latin typeface="楷体" panose="02010609060101010101" pitchFamily="49" charset="-122"/>
                <a:ea typeface="楷体" panose="02010609060101010101" pitchFamily="49" charset="-122"/>
              </a:rPr>
              <a:t>日</a:t>
            </a:r>
          </a:p>
        </p:txBody>
      </p:sp>
      <p:sp>
        <p:nvSpPr>
          <p:cNvPr id="10" name="TextBox 9"/>
          <p:cNvSpPr txBox="1"/>
          <p:nvPr/>
        </p:nvSpPr>
        <p:spPr>
          <a:xfrm>
            <a:off x="7470195" y="2409460"/>
            <a:ext cx="1991493" cy="461772"/>
          </a:xfrm>
          <a:prstGeom prst="rect">
            <a:avLst/>
          </a:prstGeom>
          <a:noFill/>
        </p:spPr>
        <p:txBody>
          <a:bodyPr wrap="square" rtlCol="0">
            <a:spAutoFit/>
          </a:bodyPr>
          <a:lstStyle/>
          <a:p>
            <a:pPr algn="ctr"/>
            <a:r>
              <a:rPr lang="en-US" altLang="zh-CN" sz="2400" b="1" dirty="0">
                <a:latin typeface="楷体" panose="02010609060101010101" pitchFamily="49" charset="-122"/>
                <a:ea typeface="楷体" panose="02010609060101010101" pitchFamily="49" charset="-122"/>
              </a:rPr>
              <a:t>100</a:t>
            </a:r>
            <a:r>
              <a:rPr lang="zh-CN" altLang="en-US" sz="2400" b="1" dirty="0">
                <a:latin typeface="楷体" panose="02010609060101010101" pitchFamily="49" charset="-122"/>
                <a:ea typeface="楷体" panose="02010609060101010101" pitchFamily="49" charset="-122"/>
              </a:rPr>
              <a:t>万次</a:t>
            </a:r>
          </a:p>
        </p:txBody>
      </p:sp>
      <p:sp>
        <p:nvSpPr>
          <p:cNvPr id="12" name="TextBox 6"/>
          <p:cNvSpPr txBox="1"/>
          <p:nvPr/>
        </p:nvSpPr>
        <p:spPr>
          <a:xfrm>
            <a:off x="2357934" y="5013970"/>
            <a:ext cx="1991493" cy="461772"/>
          </a:xfrm>
          <a:prstGeom prst="rect">
            <a:avLst/>
          </a:prstGeom>
          <a:noFill/>
        </p:spPr>
        <p:txBody>
          <a:bodyPr wrap="square" rtlCol="0">
            <a:spAutoFit/>
          </a:bodyPr>
          <a:lstStyle>
            <a:defPPr>
              <a:defRPr lang="en-US"/>
            </a:defPPr>
            <a:lvl1pPr algn="ctr">
              <a:defRPr sz="2400" b="1">
                <a:solidFill>
                  <a:srgbClr val="C00000"/>
                </a:solidFill>
                <a:latin typeface="微软雅黑" pitchFamily="34" charset="-122"/>
                <a:ea typeface="微软雅黑" pitchFamily="34" charset="-122"/>
              </a:defRPr>
            </a:lvl1pPr>
          </a:lstStyle>
          <a:p>
            <a:r>
              <a:rPr lang="en-US" altLang="zh-CN" dirty="0" smtClean="0">
                <a:solidFill>
                  <a:schemeClr val="tx1"/>
                </a:solidFill>
                <a:latin typeface="楷体" panose="02010609060101010101" pitchFamily="49" charset="-122"/>
                <a:ea typeface="楷体" panose="02010609060101010101" pitchFamily="49" charset="-122"/>
              </a:rPr>
              <a:t>380</a:t>
            </a:r>
            <a:r>
              <a:rPr lang="zh-CN" altLang="en-US" dirty="0" smtClean="0">
                <a:solidFill>
                  <a:schemeClr val="tx1"/>
                </a:solidFill>
                <a:latin typeface="楷体" panose="02010609060101010101" pitchFamily="49" charset="-122"/>
                <a:ea typeface="楷体" panose="02010609060101010101" pitchFamily="49" charset="-122"/>
              </a:rPr>
              <a:t>万次</a:t>
            </a:r>
            <a:endParaRPr lang="zh-CN" altLang="en-US"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什么是性能测试</a:t>
            </a:r>
            <a:endParaRPr lang="en-US" altLang="zh-CN" dirty="0" smtClean="0"/>
          </a:p>
          <a:p>
            <a:r>
              <a:rPr lang="zh-CN" altLang="en-US" dirty="0" smtClean="0"/>
              <a:t>为什么做性能测试</a:t>
            </a:r>
            <a:endParaRPr lang="en-US" altLang="zh-CN" dirty="0" smtClean="0"/>
          </a:p>
          <a:p>
            <a:r>
              <a:rPr lang="zh-CN" altLang="en-US" dirty="0" smtClean="0"/>
              <a:t>性能测试怎样做</a:t>
            </a:r>
            <a:endParaRPr lang="en-US" altLang="zh-CN" dirty="0" smtClean="0"/>
          </a:p>
          <a:p>
            <a:pPr lvl="1"/>
            <a:r>
              <a:rPr lang="zh-CN" altLang="en-US" dirty="0" smtClean="0">
                <a:solidFill>
                  <a:srgbClr val="FF0000"/>
                </a:solidFill>
              </a:rPr>
              <a:t>性能测试主要术语</a:t>
            </a:r>
            <a:r>
              <a:rPr lang="en-US" altLang="zh-CN" dirty="0" smtClean="0">
                <a:solidFill>
                  <a:srgbClr val="FF0000"/>
                </a:solidFill>
              </a:rPr>
              <a:t>  </a:t>
            </a:r>
          </a:p>
          <a:p>
            <a:pPr lvl="1"/>
            <a:r>
              <a:rPr lang="zh-CN" altLang="en-US" dirty="0"/>
              <a:t>性能测试分类</a:t>
            </a:r>
            <a:endParaRPr lang="en-US" altLang="zh-CN" dirty="0"/>
          </a:p>
          <a:p>
            <a:pPr lvl="1"/>
            <a:r>
              <a:rPr lang="zh-CN" altLang="en-US" dirty="0"/>
              <a:t>性能测试流程</a:t>
            </a:r>
            <a:endParaRPr lang="en-US" altLang="zh-CN" dirty="0"/>
          </a:p>
          <a:p>
            <a:pPr lvl="1"/>
            <a:endParaRPr lang="en-US" altLang="zh-CN" dirty="0" smtClean="0">
              <a:solidFill>
                <a:srgbClr val="FF0000"/>
              </a:solidFill>
            </a:endParaRPr>
          </a:p>
          <a:p>
            <a:pPr>
              <a:buNone/>
            </a:pPr>
            <a:r>
              <a:rPr lang="en-US" altLang="zh-CN" dirty="0" smtClean="0"/>
              <a:t>       </a:t>
            </a:r>
          </a:p>
          <a:p>
            <a:pPr>
              <a:buNone/>
            </a:pPr>
            <a:endParaRPr lang="zh-CN" altLang="en-US" dirty="0"/>
          </a:p>
        </p:txBody>
      </p:sp>
    </p:spTree>
    <p:extLst>
      <p:ext uri="{BB962C8B-B14F-4D97-AF65-F5344CB8AC3E}">
        <p14:creationId xmlns:p14="http://schemas.microsoft.com/office/powerpoint/2010/main" val="953108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5997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性能测试主要术语</a:t>
            </a:r>
            <a:endParaRPr lang="zh-CN" altLang="en-US" dirty="0"/>
          </a:p>
        </p:txBody>
      </p:sp>
      <p:sp>
        <p:nvSpPr>
          <p:cNvPr id="3" name="内容占位符 2"/>
          <p:cNvSpPr>
            <a:spLocks noGrp="1"/>
          </p:cNvSpPr>
          <p:nvPr>
            <p:ph idx="1"/>
          </p:nvPr>
        </p:nvSpPr>
        <p:spPr>
          <a:xfrm>
            <a:off x="610235" y="1124911"/>
            <a:ext cx="10984230" cy="5041187"/>
          </a:xfrm>
        </p:spPr>
        <p:txBody>
          <a:bodyPr/>
          <a:lstStyle/>
          <a:p>
            <a:pPr>
              <a:lnSpc>
                <a:spcPct val="130000"/>
              </a:lnSpc>
            </a:pPr>
            <a:r>
              <a:rPr lang="zh-CN" altLang="en-US" dirty="0" smtClean="0"/>
              <a:t>并发</a:t>
            </a:r>
            <a:r>
              <a:rPr lang="zh-CN" altLang="en-US" dirty="0"/>
              <a:t>用户数</a:t>
            </a:r>
            <a:endParaRPr lang="en-US" altLang="zh-CN" dirty="0"/>
          </a:p>
          <a:p>
            <a:pPr>
              <a:lnSpc>
                <a:spcPct val="130000"/>
              </a:lnSpc>
            </a:pPr>
            <a:r>
              <a:rPr lang="zh-CN" altLang="en-US" dirty="0"/>
              <a:t>响应时间</a:t>
            </a:r>
            <a:endParaRPr lang="en-US" altLang="zh-CN" dirty="0"/>
          </a:p>
          <a:p>
            <a:pPr>
              <a:lnSpc>
                <a:spcPct val="130000"/>
              </a:lnSpc>
            </a:pPr>
            <a:r>
              <a:rPr lang="zh-CN" altLang="en-US" dirty="0"/>
              <a:t>每秒事务数</a:t>
            </a:r>
            <a:endParaRPr lang="en-US" altLang="zh-CN" dirty="0"/>
          </a:p>
          <a:p>
            <a:pPr>
              <a:lnSpc>
                <a:spcPct val="130000"/>
              </a:lnSpc>
            </a:pPr>
            <a:r>
              <a:rPr lang="zh-CN" altLang="en-US" dirty="0" smtClean="0"/>
              <a:t>吞吐量</a:t>
            </a:r>
            <a:endParaRPr lang="en-US" altLang="zh-CN" dirty="0" smtClean="0"/>
          </a:p>
          <a:p>
            <a:pPr>
              <a:lnSpc>
                <a:spcPct val="130000"/>
              </a:lnSpc>
            </a:pPr>
            <a:r>
              <a:rPr lang="zh-CN" altLang="en-US" dirty="0" smtClean="0"/>
              <a:t>点击率</a:t>
            </a:r>
            <a:endParaRPr lang="en-US" altLang="zh-CN" dirty="0" smtClean="0"/>
          </a:p>
          <a:p>
            <a:pPr>
              <a:lnSpc>
                <a:spcPct val="130000"/>
              </a:lnSpc>
            </a:pPr>
            <a:r>
              <a:rPr lang="zh-CN" altLang="en-US" dirty="0" smtClean="0"/>
              <a:t>资源</a:t>
            </a:r>
            <a:r>
              <a:rPr lang="zh-CN" altLang="en-US" dirty="0"/>
              <a:t>利用率</a:t>
            </a:r>
          </a:p>
          <a:p>
            <a:pPr>
              <a:lnSpc>
                <a:spcPct val="130000"/>
              </a:lnSpc>
            </a:pPr>
            <a:endParaRPr lang="zh-CN" altLang="en-US" dirty="0"/>
          </a:p>
        </p:txBody>
      </p:sp>
    </p:spTree>
    <p:extLst>
      <p:ext uri="{BB962C8B-B14F-4D97-AF65-F5344CB8AC3E}">
        <p14:creationId xmlns:p14="http://schemas.microsoft.com/office/powerpoint/2010/main" val="917753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smtClean="0"/>
              <a:t>性能测试术语</a:t>
            </a:r>
            <a:r>
              <a:rPr lang="zh-CN" altLang="en-US" dirty="0" smtClean="0">
                <a:solidFill>
                  <a:schemeClr val="bg1"/>
                </a:solidFill>
              </a:rPr>
              <a:t>测试</a:t>
            </a:r>
            <a:r>
              <a:rPr lang="zh-CN" altLang="en-US" dirty="0">
                <a:solidFill>
                  <a:schemeClr val="bg1"/>
                </a:solidFill>
              </a:rPr>
              <a:t>术语</a:t>
            </a:r>
          </a:p>
        </p:txBody>
      </p:sp>
      <p:sp>
        <p:nvSpPr>
          <p:cNvPr id="6" name="内容占位符 5"/>
          <p:cNvSpPr>
            <a:spLocks noGrp="1"/>
          </p:cNvSpPr>
          <p:nvPr>
            <p:ph idx="1"/>
          </p:nvPr>
        </p:nvSpPr>
        <p:spPr>
          <a:xfrm>
            <a:off x="413718" y="1125538"/>
            <a:ext cx="10984230" cy="5041187"/>
          </a:xfrm>
        </p:spPr>
        <p:txBody>
          <a:bodyPr>
            <a:normAutofit/>
          </a:bodyPr>
          <a:lstStyle/>
          <a:p>
            <a:r>
              <a:rPr lang="zh-CN" altLang="en-US" dirty="0"/>
              <a:t>虚拟用户</a:t>
            </a:r>
            <a:r>
              <a:rPr lang="zh-CN" altLang="en-US" dirty="0" smtClean="0"/>
              <a:t>：</a:t>
            </a:r>
            <a:endParaRPr lang="en-US" altLang="zh-CN" dirty="0" smtClean="0"/>
          </a:p>
          <a:p>
            <a:pPr lvl="1"/>
            <a:r>
              <a:rPr lang="zh-CN" altLang="en-US" dirty="0" smtClean="0"/>
              <a:t>系统用户数</a:t>
            </a:r>
            <a:endParaRPr lang="en-US" altLang="zh-CN" dirty="0"/>
          </a:p>
          <a:p>
            <a:pPr lvl="2"/>
            <a:r>
              <a:rPr lang="zh-CN" altLang="en-US" dirty="0" smtClean="0"/>
              <a:t>该系统的注册用户数</a:t>
            </a:r>
            <a:endParaRPr lang="en-US" altLang="zh-CN" dirty="0" smtClean="0"/>
          </a:p>
          <a:p>
            <a:pPr lvl="1"/>
            <a:r>
              <a:rPr lang="zh-CN" altLang="en-US" dirty="0"/>
              <a:t>在线用户</a:t>
            </a:r>
            <a:endParaRPr lang="en-US" altLang="zh-CN" dirty="0"/>
          </a:p>
          <a:p>
            <a:pPr lvl="2"/>
            <a:r>
              <a:rPr lang="zh-CN" altLang="en-US" dirty="0" smtClean="0"/>
              <a:t>登录系统的用户</a:t>
            </a:r>
            <a:r>
              <a:rPr lang="zh-CN" altLang="en-US" dirty="0"/>
              <a:t>数</a:t>
            </a:r>
            <a:endParaRPr lang="en-US" altLang="zh-CN" dirty="0"/>
          </a:p>
          <a:p>
            <a:pPr lvl="1"/>
            <a:r>
              <a:rPr lang="zh-CN" altLang="en-US" dirty="0" smtClean="0"/>
              <a:t>并发用户</a:t>
            </a:r>
            <a:endParaRPr lang="en-US" altLang="zh-CN" dirty="0" smtClean="0"/>
          </a:p>
          <a:p>
            <a:pPr lvl="2"/>
            <a:r>
              <a:rPr lang="zh-CN" altLang="en-US" dirty="0" smtClean="0"/>
              <a:t>同时对服务器进行操作的用户数</a:t>
            </a:r>
            <a:endParaRPr lang="en-US" altLang="zh-CN" dirty="0" smtClean="0"/>
          </a:p>
        </p:txBody>
      </p:sp>
    </p:spTree>
    <p:extLst>
      <p:ext uri="{BB962C8B-B14F-4D97-AF65-F5344CB8AC3E}">
        <p14:creationId xmlns:p14="http://schemas.microsoft.com/office/powerpoint/2010/main" val="200257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a:t>性能测试</a:t>
            </a:r>
            <a:r>
              <a:rPr lang="zh-CN" altLang="en-US" dirty="0" smtClean="0"/>
              <a:t>术语</a:t>
            </a:r>
            <a:r>
              <a:rPr lang="zh-CN" altLang="en-US" dirty="0" smtClean="0">
                <a:solidFill>
                  <a:schemeClr val="bg1"/>
                </a:solidFill>
              </a:rPr>
              <a:t>性能</a:t>
            </a:r>
            <a:r>
              <a:rPr lang="zh-CN" altLang="en-US" dirty="0">
                <a:solidFill>
                  <a:schemeClr val="bg1"/>
                </a:solidFill>
              </a:rPr>
              <a:t>测试术语（续）</a:t>
            </a:r>
          </a:p>
        </p:txBody>
      </p:sp>
      <p:sp>
        <p:nvSpPr>
          <p:cNvPr id="6" name="内容占位符 5"/>
          <p:cNvSpPr>
            <a:spLocks noGrp="1"/>
          </p:cNvSpPr>
          <p:nvPr>
            <p:ph idx="1"/>
          </p:nvPr>
        </p:nvSpPr>
        <p:spPr>
          <a:xfrm>
            <a:off x="610235" y="1053530"/>
            <a:ext cx="10984230" cy="5041187"/>
          </a:xfrm>
        </p:spPr>
        <p:txBody>
          <a:bodyPr>
            <a:normAutofit/>
          </a:bodyPr>
          <a:lstStyle/>
          <a:p>
            <a:r>
              <a:rPr lang="zh-CN" altLang="en-US" dirty="0" smtClean="0">
                <a:solidFill>
                  <a:srgbClr val="FF0000"/>
                </a:solidFill>
              </a:rPr>
              <a:t>响应时间</a:t>
            </a:r>
            <a:r>
              <a:rPr lang="zh-CN" altLang="en-US" dirty="0" smtClean="0"/>
              <a:t>：客户端发送请求到接收到服务器端的回应所</a:t>
            </a:r>
            <a:r>
              <a:rPr lang="zh-CN" altLang="en-US" dirty="0"/>
              <a:t>需要</a:t>
            </a:r>
            <a:r>
              <a:rPr lang="zh-CN" altLang="en-US" dirty="0" smtClean="0"/>
              <a:t>的总时间</a:t>
            </a:r>
            <a:endParaRPr lang="en-US" altLang="zh-CN" dirty="0"/>
          </a:p>
          <a:p>
            <a:pPr lvl="1"/>
            <a:r>
              <a:rPr lang="zh-CN" altLang="en-US" dirty="0" smtClean="0"/>
              <a:t>例如：从单击“登录”按钮到登录完成返回登录成功页面消耗</a:t>
            </a:r>
            <a:r>
              <a:rPr lang="en-US" altLang="zh-CN" dirty="0" smtClean="0"/>
              <a:t>1</a:t>
            </a:r>
            <a:r>
              <a:rPr lang="zh-CN" altLang="en-US" dirty="0" smtClean="0"/>
              <a:t>秒，那么这个操作的响应时间是</a:t>
            </a:r>
            <a:r>
              <a:rPr lang="en-US" altLang="zh-CN" dirty="0" smtClean="0"/>
              <a:t>1</a:t>
            </a:r>
            <a:r>
              <a:rPr lang="zh-CN" altLang="en-US" dirty="0" smtClean="0"/>
              <a:t>秒</a:t>
            </a:r>
            <a:endParaRPr lang="en-US" altLang="zh-CN" dirty="0" smtClean="0"/>
          </a:p>
        </p:txBody>
      </p:sp>
      <p:sp>
        <p:nvSpPr>
          <p:cNvPr id="13" name="矩形 5"/>
          <p:cNvSpPr>
            <a:spLocks noChangeArrowheads="1"/>
          </p:cNvSpPr>
          <p:nvPr/>
        </p:nvSpPr>
        <p:spPr bwMode="auto">
          <a:xfrm>
            <a:off x="8049827" y="1786340"/>
            <a:ext cx="184774" cy="1939762"/>
          </a:xfrm>
          <a:prstGeom prst="rect">
            <a:avLst/>
          </a:prstGeom>
          <a:noFill/>
          <a:ln w="9525">
            <a:noFill/>
            <a:miter lim="800000"/>
            <a:headEnd/>
            <a:tailEnd/>
          </a:ln>
        </p:spPr>
        <p:txBody>
          <a:bodyPr wrap="none">
            <a:spAutoFit/>
          </a:bodyPr>
          <a:lstStyle/>
          <a:p>
            <a:endParaRPr lang="zh-CN" altLang="en-US" sz="12002" b="1" dirty="0">
              <a:solidFill>
                <a:srgbClr val="FF0000"/>
              </a:solidFill>
              <a:latin typeface="Berlin Sans FB Demi" pitchFamily="34" charset="0"/>
            </a:endParaRPr>
          </a:p>
        </p:txBody>
      </p:sp>
      <p:grpSp>
        <p:nvGrpSpPr>
          <p:cNvPr id="5" name="组合 4"/>
          <p:cNvGrpSpPr/>
          <p:nvPr/>
        </p:nvGrpSpPr>
        <p:grpSpPr>
          <a:xfrm>
            <a:off x="1061790" y="3501802"/>
            <a:ext cx="9937104" cy="2520280"/>
            <a:chOff x="1133798" y="2709714"/>
            <a:chExt cx="9505056" cy="3197970"/>
          </a:xfrm>
        </p:grpSpPr>
        <p:pic>
          <p:nvPicPr>
            <p:cNvPr id="7" name="图片 6"/>
            <p:cNvPicPr>
              <a:picLocks noChangeAspect="1"/>
            </p:cNvPicPr>
            <p:nvPr/>
          </p:nvPicPr>
          <p:blipFill>
            <a:blip r:embed="rId3">
              <a:clrChange>
                <a:clrFrom>
                  <a:srgbClr val="FEFEFC"/>
                </a:clrFrom>
                <a:clrTo>
                  <a:srgbClr val="FEFEFC">
                    <a:alpha val="0"/>
                  </a:srgbClr>
                </a:clrTo>
              </a:clrChange>
            </a:blip>
            <a:stretch>
              <a:fillRect/>
            </a:stretch>
          </p:blipFill>
          <p:spPr>
            <a:xfrm>
              <a:off x="1133798" y="2925738"/>
              <a:ext cx="1891734" cy="1800200"/>
            </a:xfrm>
            <a:prstGeom prst="rect">
              <a:avLst/>
            </a:prstGeom>
          </p:spPr>
        </p:pic>
        <p:grpSp>
          <p:nvGrpSpPr>
            <p:cNvPr id="8" name="组合 7"/>
            <p:cNvGrpSpPr/>
            <p:nvPr/>
          </p:nvGrpSpPr>
          <p:grpSpPr>
            <a:xfrm>
              <a:off x="3798094" y="3069754"/>
              <a:ext cx="3240360" cy="965722"/>
              <a:chOff x="3366046" y="3213770"/>
              <a:chExt cx="3240360" cy="965722"/>
            </a:xfrm>
          </p:grpSpPr>
          <p:sp>
            <p:nvSpPr>
              <p:cNvPr id="20" name="文本框 19"/>
              <p:cNvSpPr txBox="1"/>
              <p:nvPr/>
            </p:nvSpPr>
            <p:spPr>
              <a:xfrm>
                <a:off x="3654078" y="3213770"/>
                <a:ext cx="1656184" cy="492443"/>
              </a:xfrm>
              <a:prstGeom prst="rect">
                <a:avLst/>
              </a:prstGeom>
              <a:solidFill>
                <a:schemeClr val="bg1">
                  <a:lumMod val="75000"/>
                </a:schemeClr>
              </a:solidFill>
              <a:ln>
                <a:solidFill>
                  <a:schemeClr val="tx1"/>
                </a:solidFill>
              </a:ln>
            </p:spPr>
            <p:txBody>
              <a:bodyPr wrap="square" rtlCol="0">
                <a:spAutoFit/>
              </a:bodyPr>
              <a:lstStyle/>
              <a:p>
                <a:r>
                  <a:rPr lang="en-US" altLang="zh-CN" sz="2600" b="1" dirty="0" smtClean="0"/>
                  <a:t>Request</a:t>
                </a:r>
                <a:endParaRPr lang="zh-CN" altLang="en-US" sz="2600" b="1" dirty="0"/>
              </a:p>
            </p:txBody>
          </p:sp>
          <p:cxnSp>
            <p:nvCxnSpPr>
              <p:cNvPr id="21" name="直接箭头连接符 20"/>
              <p:cNvCxnSpPr/>
              <p:nvPr/>
            </p:nvCxnSpPr>
            <p:spPr>
              <a:xfrm>
                <a:off x="3366046" y="3717826"/>
                <a:ext cx="32403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438054" y="3717827"/>
                <a:ext cx="2880320" cy="461665"/>
              </a:xfrm>
              <a:prstGeom prst="rect">
                <a:avLst/>
              </a:prstGeom>
              <a:solidFill>
                <a:schemeClr val="bg1">
                  <a:lumMod val="75000"/>
                </a:schemeClr>
              </a:solidFill>
              <a:ln>
                <a:solidFill>
                  <a:schemeClr val="tx1"/>
                </a:solidFill>
              </a:ln>
            </p:spPr>
            <p:txBody>
              <a:bodyPr wrap="square" rtlCol="0">
                <a:spAutoFit/>
              </a:bodyPr>
              <a:lstStyle/>
              <a:p>
                <a:r>
                  <a:rPr lang="en-US" altLang="zh-CN" sz="2400" b="1" dirty="0" smtClean="0"/>
                  <a:t>Transaction starts</a:t>
                </a:r>
                <a:endParaRPr lang="zh-CN" altLang="en-US" sz="2400" b="1" dirty="0"/>
              </a:p>
            </p:txBody>
          </p:sp>
        </p:grpSp>
        <p:grpSp>
          <p:nvGrpSpPr>
            <p:cNvPr id="9" name="组合 8"/>
            <p:cNvGrpSpPr/>
            <p:nvPr/>
          </p:nvGrpSpPr>
          <p:grpSpPr>
            <a:xfrm>
              <a:off x="3798094" y="4941962"/>
              <a:ext cx="3240360" cy="965722"/>
              <a:chOff x="3294038" y="4653930"/>
              <a:chExt cx="3240360" cy="965722"/>
            </a:xfrm>
          </p:grpSpPr>
          <p:sp>
            <p:nvSpPr>
              <p:cNvPr id="17" name="文本框 16"/>
              <p:cNvSpPr txBox="1"/>
              <p:nvPr/>
            </p:nvSpPr>
            <p:spPr>
              <a:xfrm>
                <a:off x="3582070" y="4653930"/>
                <a:ext cx="1800200" cy="492443"/>
              </a:xfrm>
              <a:prstGeom prst="rect">
                <a:avLst/>
              </a:prstGeom>
              <a:solidFill>
                <a:schemeClr val="bg1">
                  <a:lumMod val="75000"/>
                </a:schemeClr>
              </a:solidFill>
              <a:ln>
                <a:solidFill>
                  <a:schemeClr val="tx1"/>
                </a:solidFill>
              </a:ln>
            </p:spPr>
            <p:txBody>
              <a:bodyPr wrap="square" rtlCol="0">
                <a:spAutoFit/>
              </a:bodyPr>
              <a:lstStyle/>
              <a:p>
                <a:r>
                  <a:rPr lang="en-US" altLang="zh-CN" sz="2600" b="1" dirty="0" smtClean="0"/>
                  <a:t>Response</a:t>
                </a:r>
                <a:endParaRPr lang="zh-CN" altLang="en-US" sz="2600" b="1" dirty="0"/>
              </a:p>
            </p:txBody>
          </p:sp>
          <p:cxnSp>
            <p:nvCxnSpPr>
              <p:cNvPr id="18" name="直接箭头连接符 17"/>
              <p:cNvCxnSpPr/>
              <p:nvPr/>
            </p:nvCxnSpPr>
            <p:spPr>
              <a:xfrm>
                <a:off x="3294038" y="5157986"/>
                <a:ext cx="32403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66046" y="5157987"/>
                <a:ext cx="2880320" cy="461665"/>
              </a:xfrm>
              <a:prstGeom prst="rect">
                <a:avLst/>
              </a:prstGeom>
              <a:solidFill>
                <a:schemeClr val="bg1">
                  <a:lumMod val="75000"/>
                </a:schemeClr>
              </a:solidFill>
              <a:ln>
                <a:solidFill>
                  <a:schemeClr val="tx1"/>
                </a:solidFill>
              </a:ln>
            </p:spPr>
            <p:txBody>
              <a:bodyPr wrap="square" rtlCol="0">
                <a:spAutoFit/>
              </a:bodyPr>
              <a:lstStyle/>
              <a:p>
                <a:r>
                  <a:rPr lang="en-US" altLang="zh-CN" sz="2400" b="1" dirty="0" smtClean="0"/>
                  <a:t>Transaction ends</a:t>
                </a:r>
                <a:endParaRPr lang="zh-CN" altLang="en-US" sz="2400" b="1" dirty="0"/>
              </a:p>
            </p:txBody>
          </p:sp>
        </p:grpSp>
        <p:grpSp>
          <p:nvGrpSpPr>
            <p:cNvPr id="10" name="组合 9"/>
            <p:cNvGrpSpPr/>
            <p:nvPr/>
          </p:nvGrpSpPr>
          <p:grpSpPr>
            <a:xfrm>
              <a:off x="7398494" y="3429794"/>
              <a:ext cx="432048" cy="2175400"/>
              <a:chOff x="7470502" y="3429794"/>
              <a:chExt cx="432048" cy="2175400"/>
            </a:xfrm>
          </p:grpSpPr>
          <p:sp>
            <p:nvSpPr>
              <p:cNvPr id="15" name="右大括号 14"/>
              <p:cNvSpPr/>
              <p:nvPr/>
            </p:nvSpPr>
            <p:spPr>
              <a:xfrm>
                <a:off x="7470502" y="3429794"/>
                <a:ext cx="432048" cy="21602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28575">
                    <a:solidFill>
                      <a:schemeClr val="tx1"/>
                    </a:solidFill>
                  </a:ln>
                </a:endParaRPr>
              </a:p>
            </p:txBody>
          </p:sp>
          <p:cxnSp>
            <p:nvCxnSpPr>
              <p:cNvPr id="16" name="直接连接符 15"/>
              <p:cNvCxnSpPr>
                <a:stCxn id="15" idx="0"/>
              </p:cNvCxnSpPr>
              <p:nvPr/>
            </p:nvCxnSpPr>
            <p:spPr>
              <a:xfrm>
                <a:off x="7470502" y="3429794"/>
                <a:ext cx="0" cy="2175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 name="图片 10"/>
            <p:cNvPicPr>
              <a:picLocks noChangeAspect="1"/>
            </p:cNvPicPr>
            <p:nvPr/>
          </p:nvPicPr>
          <p:blipFill>
            <a:blip r:embed="rId4">
              <a:clrChange>
                <a:clrFrom>
                  <a:srgbClr val="FEFEFC"/>
                </a:clrFrom>
                <a:clrTo>
                  <a:srgbClr val="FEFEFC">
                    <a:alpha val="0"/>
                  </a:srgbClr>
                </a:clrTo>
              </a:clrChange>
            </a:blip>
            <a:stretch>
              <a:fillRect/>
            </a:stretch>
          </p:blipFill>
          <p:spPr>
            <a:xfrm>
              <a:off x="8190582" y="2709714"/>
              <a:ext cx="1731526" cy="1715640"/>
            </a:xfrm>
            <a:prstGeom prst="rect">
              <a:avLst/>
            </a:prstGeom>
          </p:spPr>
        </p:pic>
        <p:sp>
          <p:nvSpPr>
            <p:cNvPr id="12" name="文本框 11"/>
            <p:cNvSpPr txBox="1"/>
            <p:nvPr/>
          </p:nvSpPr>
          <p:spPr>
            <a:xfrm>
              <a:off x="8334598" y="5013970"/>
              <a:ext cx="2304256" cy="492443"/>
            </a:xfrm>
            <a:prstGeom prst="rect">
              <a:avLst/>
            </a:prstGeom>
            <a:solidFill>
              <a:schemeClr val="bg1">
                <a:lumMod val="75000"/>
              </a:schemeClr>
            </a:solidFill>
            <a:ln>
              <a:solidFill>
                <a:schemeClr val="tx1"/>
              </a:solidFill>
            </a:ln>
          </p:spPr>
          <p:txBody>
            <a:bodyPr wrap="square" rtlCol="0">
              <a:spAutoFit/>
            </a:bodyPr>
            <a:lstStyle/>
            <a:p>
              <a:r>
                <a:rPr lang="en-US" altLang="zh-CN" sz="2600" b="1" dirty="0" smtClean="0"/>
                <a:t>Web Server</a:t>
              </a:r>
              <a:endParaRPr lang="zh-CN" altLang="en-US" sz="2600" b="1" dirty="0"/>
            </a:p>
          </p:txBody>
        </p:sp>
        <p:sp>
          <p:nvSpPr>
            <p:cNvPr id="14" name="文本框 13"/>
            <p:cNvSpPr txBox="1"/>
            <p:nvPr/>
          </p:nvSpPr>
          <p:spPr>
            <a:xfrm>
              <a:off x="1493838" y="5302002"/>
              <a:ext cx="1800200" cy="492443"/>
            </a:xfrm>
            <a:prstGeom prst="rect">
              <a:avLst/>
            </a:prstGeom>
            <a:solidFill>
              <a:schemeClr val="bg1">
                <a:lumMod val="75000"/>
              </a:schemeClr>
            </a:solidFill>
            <a:ln>
              <a:solidFill>
                <a:schemeClr val="tx1"/>
              </a:solidFill>
            </a:ln>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用户</a:t>
              </a:r>
              <a:endParaRPr lang="zh-CN" altLang="en-US" sz="2600" b="1"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25421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t>性能测试术语</a:t>
            </a:r>
            <a:r>
              <a:rPr lang="zh-CN" altLang="en-US" dirty="0">
                <a:solidFill>
                  <a:schemeClr val="bg1"/>
                </a:solidFill>
              </a:rPr>
              <a:t>测试术语能测试术语（续）</a:t>
            </a:r>
          </a:p>
        </p:txBody>
      </p:sp>
      <p:sp>
        <p:nvSpPr>
          <p:cNvPr id="6" name="内容占位符 5"/>
          <p:cNvSpPr>
            <a:spLocks noGrp="1"/>
          </p:cNvSpPr>
          <p:nvPr>
            <p:ph idx="1"/>
          </p:nvPr>
        </p:nvSpPr>
        <p:spPr>
          <a:xfrm>
            <a:off x="485726" y="1125538"/>
            <a:ext cx="11521280" cy="5041187"/>
          </a:xfrm>
        </p:spPr>
        <p:txBody>
          <a:bodyPr>
            <a:normAutofit lnSpcReduction="10000"/>
          </a:bodyPr>
          <a:lstStyle/>
          <a:p>
            <a:r>
              <a:rPr lang="zh-CN" altLang="en-US" dirty="0" smtClean="0">
                <a:solidFill>
                  <a:srgbClr val="FF0000"/>
                </a:solidFill>
              </a:rPr>
              <a:t>吞吐量</a:t>
            </a:r>
            <a:endParaRPr lang="en-US" altLang="zh-CN" dirty="0" smtClean="0">
              <a:solidFill>
                <a:srgbClr val="FF0000"/>
              </a:solidFill>
            </a:endParaRPr>
          </a:p>
          <a:p>
            <a:pPr lvl="1"/>
            <a:r>
              <a:rPr lang="zh-CN" altLang="en-US" dirty="0" smtClean="0">
                <a:solidFill>
                  <a:srgbClr val="FF0000"/>
                </a:solidFill>
              </a:rPr>
              <a:t>单位时间内</a:t>
            </a:r>
            <a:r>
              <a:rPr lang="zh-CN" altLang="en-US" dirty="0" smtClean="0"/>
              <a:t>能够处理的</a:t>
            </a:r>
            <a:r>
              <a:rPr lang="zh-CN" altLang="en-US" dirty="0" smtClean="0">
                <a:solidFill>
                  <a:srgbClr val="FF0000"/>
                </a:solidFill>
              </a:rPr>
              <a:t>事务数目</a:t>
            </a:r>
            <a:r>
              <a:rPr lang="zh-CN" altLang="en-US" dirty="0" smtClean="0"/>
              <a:t>，也称为</a:t>
            </a:r>
            <a:r>
              <a:rPr lang="en-US" altLang="zh-CN" dirty="0" smtClean="0"/>
              <a:t>TPS(Transaction Per Second</a:t>
            </a:r>
            <a:r>
              <a:rPr lang="zh-CN" altLang="en-US" dirty="0" smtClean="0"/>
              <a:t>，每秒事务数</a:t>
            </a:r>
            <a:r>
              <a:rPr lang="en-US" altLang="zh-CN" dirty="0" smtClean="0"/>
              <a:t>)</a:t>
            </a:r>
          </a:p>
          <a:p>
            <a:pPr lvl="1"/>
            <a:r>
              <a:rPr lang="zh-CN" altLang="en-US" dirty="0"/>
              <a:t>事务：一般是指要做的或所做的事情</a:t>
            </a:r>
            <a:endParaRPr lang="en-US" altLang="zh-CN" dirty="0"/>
          </a:p>
          <a:p>
            <a:pPr lvl="1"/>
            <a:r>
              <a:rPr lang="en-US" altLang="zh-CN" dirty="0" smtClean="0">
                <a:solidFill>
                  <a:srgbClr val="FF0000"/>
                </a:solidFill>
              </a:rPr>
              <a:t>TPS</a:t>
            </a:r>
            <a:r>
              <a:rPr lang="zh-CN" altLang="en-US" dirty="0" smtClean="0">
                <a:solidFill>
                  <a:srgbClr val="FF0000"/>
                </a:solidFill>
              </a:rPr>
              <a:t>的计算</a:t>
            </a:r>
            <a:r>
              <a:rPr lang="zh-CN" altLang="en-US" dirty="0" smtClean="0"/>
              <a:t>一般用通过的事务数除以时间</a:t>
            </a:r>
            <a:endParaRPr lang="en-US" altLang="zh-CN" dirty="0" smtClean="0"/>
          </a:p>
          <a:p>
            <a:pPr lvl="1"/>
            <a:r>
              <a:rPr lang="zh-CN" altLang="en-US" dirty="0" smtClean="0"/>
              <a:t>如：对于系统来说一个用户登录需要</a:t>
            </a:r>
            <a:r>
              <a:rPr lang="en-US" altLang="zh-CN" dirty="0" smtClean="0"/>
              <a:t>1</a:t>
            </a:r>
            <a:r>
              <a:rPr lang="zh-CN" altLang="en-US" dirty="0" smtClean="0"/>
              <a:t>秒，如果系统同时支持</a:t>
            </a:r>
            <a:r>
              <a:rPr lang="en-US" altLang="zh-CN" dirty="0" smtClean="0"/>
              <a:t>10</a:t>
            </a:r>
            <a:r>
              <a:rPr lang="zh-CN" altLang="en-US" dirty="0" smtClean="0"/>
              <a:t>个用户登录，且响应时间是</a:t>
            </a:r>
            <a:r>
              <a:rPr lang="en-US" altLang="zh-CN" dirty="0" smtClean="0"/>
              <a:t>1</a:t>
            </a:r>
            <a:r>
              <a:rPr lang="zh-CN" altLang="en-US" dirty="0" smtClean="0"/>
              <a:t>秒，那么系统的吞吐量是多少？</a:t>
            </a:r>
            <a:endParaRPr lang="en-US" altLang="zh-CN" dirty="0" smtClean="0"/>
          </a:p>
          <a:p>
            <a:pPr lvl="2"/>
            <a:r>
              <a:rPr lang="en-US" altLang="zh-CN" dirty="0" smtClean="0"/>
              <a:t>10</a:t>
            </a:r>
            <a:r>
              <a:rPr lang="zh-CN" altLang="en-US" dirty="0" smtClean="0"/>
              <a:t>个</a:t>
            </a:r>
            <a:r>
              <a:rPr lang="en-US" altLang="zh-CN" dirty="0" smtClean="0"/>
              <a:t>/</a:t>
            </a:r>
            <a:r>
              <a:rPr lang="zh-CN" altLang="en-US" dirty="0" smtClean="0"/>
              <a:t>秒</a:t>
            </a:r>
            <a:endParaRPr lang="en-US" altLang="zh-CN" dirty="0" smtClean="0"/>
          </a:p>
        </p:txBody>
      </p:sp>
      <p:sp>
        <p:nvSpPr>
          <p:cNvPr id="13" name="矩形 5"/>
          <p:cNvSpPr>
            <a:spLocks noChangeArrowheads="1"/>
          </p:cNvSpPr>
          <p:nvPr/>
        </p:nvSpPr>
        <p:spPr bwMode="auto">
          <a:xfrm>
            <a:off x="8049827" y="1786340"/>
            <a:ext cx="184774" cy="1939762"/>
          </a:xfrm>
          <a:prstGeom prst="rect">
            <a:avLst/>
          </a:prstGeom>
          <a:noFill/>
          <a:ln w="9525">
            <a:noFill/>
            <a:miter lim="800000"/>
            <a:headEnd/>
            <a:tailEnd/>
          </a:ln>
        </p:spPr>
        <p:txBody>
          <a:bodyPr wrap="none">
            <a:spAutoFit/>
          </a:bodyPr>
          <a:lstStyle/>
          <a:p>
            <a:endParaRPr lang="zh-CN" altLang="en-US" sz="12002" b="1" dirty="0">
              <a:solidFill>
                <a:srgbClr val="FF0000"/>
              </a:solidFill>
              <a:latin typeface="Berlin Sans FB Demi" pitchFamily="34" charset="0"/>
            </a:endParaRPr>
          </a:p>
        </p:txBody>
      </p:sp>
    </p:spTree>
    <p:extLst>
      <p:ext uri="{BB962C8B-B14F-4D97-AF65-F5344CB8AC3E}">
        <p14:creationId xmlns:p14="http://schemas.microsoft.com/office/powerpoint/2010/main" val="32127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性能测试术语</a:t>
            </a:r>
          </a:p>
        </p:txBody>
      </p:sp>
      <p:sp>
        <p:nvSpPr>
          <p:cNvPr id="3" name="内容占位符 2"/>
          <p:cNvSpPr>
            <a:spLocks noGrp="1"/>
          </p:cNvSpPr>
          <p:nvPr>
            <p:ph idx="1"/>
          </p:nvPr>
        </p:nvSpPr>
        <p:spPr/>
        <p:txBody>
          <a:bodyPr/>
          <a:lstStyle/>
          <a:p>
            <a:r>
              <a:rPr lang="zh-CN" altLang="en-US" dirty="0" smtClean="0"/>
              <a:t>资源使用率</a:t>
            </a:r>
            <a:endParaRPr lang="en-US" altLang="zh-CN" dirty="0" smtClean="0"/>
          </a:p>
          <a:p>
            <a:pPr lvl="1"/>
            <a:r>
              <a:rPr lang="zh-CN" altLang="en-US" dirty="0" smtClean="0"/>
              <a:t>对</a:t>
            </a:r>
            <a:r>
              <a:rPr lang="en-US" altLang="zh-CN" dirty="0" smtClean="0"/>
              <a:t>CPU,</a:t>
            </a:r>
            <a:r>
              <a:rPr lang="zh-CN" altLang="en-US" dirty="0" smtClean="0"/>
              <a:t>内存，网络等资源的使用量</a:t>
            </a:r>
            <a:endParaRPr lang="en-US" altLang="zh-CN" dirty="0" smtClean="0"/>
          </a:p>
          <a:p>
            <a:pPr lvl="1"/>
            <a:endParaRPr lang="zh-CN" altLang="en-US" dirty="0"/>
          </a:p>
        </p:txBody>
      </p:sp>
    </p:spTree>
    <p:extLst>
      <p:ext uri="{BB962C8B-B14F-4D97-AF65-F5344CB8AC3E}">
        <p14:creationId xmlns:p14="http://schemas.microsoft.com/office/powerpoint/2010/main" val="42738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a:xfrm>
            <a:off x="610234" y="1053530"/>
            <a:ext cx="11180747" cy="5041187"/>
          </a:xfrm>
        </p:spPr>
        <p:txBody>
          <a:bodyPr/>
          <a:lstStyle/>
          <a:p>
            <a:r>
              <a:rPr lang="zh-CN" altLang="en-US" dirty="0" smtClean="0"/>
              <a:t>性能测试</a:t>
            </a:r>
            <a:endParaRPr lang="en-US" altLang="zh-CN" dirty="0" smtClean="0"/>
          </a:p>
          <a:p>
            <a:pPr lvl="1"/>
            <a:r>
              <a:rPr lang="zh-CN" altLang="en-US" dirty="0" smtClean="0"/>
              <a:t>性能测试基础知识</a:t>
            </a:r>
            <a:endParaRPr lang="en-US" altLang="zh-CN" dirty="0" smtClean="0"/>
          </a:p>
          <a:p>
            <a:pPr lvl="1"/>
            <a:r>
              <a:rPr lang="zh-CN" altLang="en-US" dirty="0" smtClean="0"/>
              <a:t>性能测试工具的使用</a:t>
            </a:r>
            <a:r>
              <a:rPr lang="en-US" altLang="zh-CN" dirty="0" err="1" smtClean="0"/>
              <a:t>LoadRunner</a:t>
            </a:r>
            <a:r>
              <a:rPr lang="zh-CN" altLang="en-US" dirty="0" smtClean="0"/>
              <a:t>和</a:t>
            </a:r>
            <a:r>
              <a:rPr lang="en-US" altLang="zh-CN" dirty="0" smtClean="0"/>
              <a:t>JMeter</a:t>
            </a:r>
          </a:p>
          <a:p>
            <a:pPr lvl="1"/>
            <a:r>
              <a:rPr lang="zh-CN" altLang="en-US" dirty="0" smtClean="0"/>
              <a:t>学分：</a:t>
            </a:r>
            <a:r>
              <a:rPr lang="en-US" altLang="zh-CN" dirty="0" smtClean="0"/>
              <a:t>3.5</a:t>
            </a:r>
          </a:p>
          <a:p>
            <a:pPr lvl="1"/>
            <a:r>
              <a:rPr lang="zh-CN" altLang="en-US" dirty="0" smtClean="0"/>
              <a:t>考试形式：笔试</a:t>
            </a:r>
            <a:endParaRPr lang="en-US" altLang="zh-CN" dirty="0" smtClean="0"/>
          </a:p>
          <a:p>
            <a:pPr lvl="1"/>
            <a:r>
              <a:rPr lang="zh-CN" altLang="en-US" dirty="0" smtClean="0"/>
              <a:t>考试成绩构成：平时成绩</a:t>
            </a:r>
            <a:r>
              <a:rPr lang="en-US" altLang="zh-CN" dirty="0" smtClean="0"/>
              <a:t>30% </a:t>
            </a:r>
            <a:r>
              <a:rPr lang="zh-CN" altLang="en-US" dirty="0" smtClean="0"/>
              <a:t>，期末成绩 </a:t>
            </a:r>
            <a:r>
              <a:rPr lang="en-US" altLang="zh-CN" dirty="0" smtClean="0"/>
              <a:t>70%</a:t>
            </a:r>
          </a:p>
          <a:p>
            <a:pPr lvl="1"/>
            <a:r>
              <a:rPr lang="zh-CN" altLang="en-US" dirty="0"/>
              <a:t>上课</a:t>
            </a:r>
            <a:r>
              <a:rPr lang="zh-CN" altLang="en-US" dirty="0" smtClean="0"/>
              <a:t>时间：理论：周一下午、周三上午；实训：周一下午，周二上午</a:t>
            </a:r>
            <a:endParaRPr lang="en-US" altLang="zh-CN" dirty="0" smtClean="0"/>
          </a:p>
          <a:p>
            <a:pPr lvl="1"/>
            <a:r>
              <a:rPr lang="zh-CN" altLang="en-US" dirty="0" smtClean="0"/>
              <a:t>学习形式：理论 </a:t>
            </a:r>
            <a:r>
              <a:rPr lang="en-US" altLang="zh-CN" dirty="0" smtClean="0"/>
              <a:t>+ </a:t>
            </a:r>
            <a:r>
              <a:rPr lang="zh-CN" altLang="en-US" dirty="0" smtClean="0"/>
              <a:t>实践 </a:t>
            </a:r>
            <a:r>
              <a:rPr lang="en-US" altLang="zh-CN" dirty="0" smtClean="0"/>
              <a:t>+ </a:t>
            </a:r>
            <a:r>
              <a:rPr lang="zh-CN" altLang="en-US" dirty="0" smtClean="0"/>
              <a:t>总结</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17483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性能测试术语</a:t>
            </a:r>
          </a:p>
        </p:txBody>
      </p:sp>
      <p:sp>
        <p:nvSpPr>
          <p:cNvPr id="6" name="内容占位符 5"/>
          <p:cNvSpPr>
            <a:spLocks noGrp="1"/>
          </p:cNvSpPr>
          <p:nvPr>
            <p:ph idx="1"/>
          </p:nvPr>
        </p:nvSpPr>
        <p:spPr/>
        <p:txBody>
          <a:bodyPr/>
          <a:lstStyle/>
          <a:p>
            <a:r>
              <a:rPr lang="zh-CN" altLang="en-US" dirty="0" smtClean="0">
                <a:solidFill>
                  <a:srgbClr val="FF0000"/>
                </a:solidFill>
              </a:rPr>
              <a:t>点击率</a:t>
            </a:r>
            <a:r>
              <a:rPr lang="zh-CN" altLang="en-US" dirty="0" smtClean="0"/>
              <a:t>（</a:t>
            </a:r>
            <a:r>
              <a:rPr lang="en-US" altLang="en-US" dirty="0"/>
              <a:t> HPS </a:t>
            </a:r>
            <a:r>
              <a:rPr lang="zh-CN" altLang="en-US" dirty="0" smtClean="0"/>
              <a:t>：</a:t>
            </a:r>
            <a:r>
              <a:rPr lang="en-US" altLang="zh-CN" dirty="0" smtClean="0"/>
              <a:t>Hit Per Second</a:t>
            </a:r>
            <a:r>
              <a:rPr lang="zh-CN" altLang="en-US" dirty="0" smtClean="0"/>
              <a:t>）</a:t>
            </a:r>
            <a:endParaRPr lang="en-US" altLang="zh-CN" dirty="0" smtClean="0"/>
          </a:p>
          <a:p>
            <a:pPr lvl="1"/>
            <a:r>
              <a:rPr lang="zh-CN" altLang="en-US" dirty="0" smtClean="0"/>
              <a:t>指每秒钟内，用户向</a:t>
            </a:r>
            <a:r>
              <a:rPr lang="en-US" altLang="en-US" dirty="0" smtClean="0"/>
              <a:t>Web</a:t>
            </a:r>
            <a:r>
              <a:rPr lang="zh-CN" altLang="en-US" dirty="0" smtClean="0"/>
              <a:t>服务器提交的</a:t>
            </a:r>
            <a:r>
              <a:rPr lang="en-US" altLang="en-US" dirty="0" smtClean="0"/>
              <a:t>HTTP</a:t>
            </a:r>
            <a:r>
              <a:rPr lang="zh-CN" altLang="en-US" dirty="0" smtClean="0"/>
              <a:t>请求数</a:t>
            </a:r>
            <a:endParaRPr lang="en-US" altLang="zh-CN" dirty="0" smtClean="0"/>
          </a:p>
          <a:p>
            <a:pPr lvl="1"/>
            <a:r>
              <a:rPr lang="zh-CN" altLang="en-US" dirty="0" smtClean="0"/>
              <a:t>点击率越大，表明对服务器产生的压力也越大</a:t>
            </a:r>
            <a:endParaRPr lang="en-US" altLang="zh-CN" dirty="0" smtClean="0"/>
          </a:p>
          <a:p>
            <a:pPr lvl="0"/>
            <a:endParaRPr lang="en-US" altLang="zh-CN" dirty="0" smtClean="0"/>
          </a:p>
          <a:p>
            <a:pPr lvl="1"/>
            <a:endParaRPr lang="en-US" altLang="zh-CN" dirty="0" smtClean="0"/>
          </a:p>
          <a:p>
            <a:endParaRPr lang="en-US" altLang="zh-CN" dirty="0" smtClean="0"/>
          </a:p>
        </p:txBody>
      </p:sp>
      <p:sp>
        <p:nvSpPr>
          <p:cNvPr id="13" name="矩形 5"/>
          <p:cNvSpPr>
            <a:spLocks noChangeArrowheads="1"/>
          </p:cNvSpPr>
          <p:nvPr/>
        </p:nvSpPr>
        <p:spPr bwMode="auto">
          <a:xfrm>
            <a:off x="8049827" y="1786340"/>
            <a:ext cx="184774" cy="1939762"/>
          </a:xfrm>
          <a:prstGeom prst="rect">
            <a:avLst/>
          </a:prstGeom>
          <a:noFill/>
          <a:ln w="9525">
            <a:noFill/>
            <a:miter lim="800000"/>
            <a:headEnd/>
            <a:tailEnd/>
          </a:ln>
        </p:spPr>
        <p:txBody>
          <a:bodyPr wrap="none">
            <a:spAutoFit/>
          </a:bodyPr>
          <a:lstStyle/>
          <a:p>
            <a:endParaRPr lang="zh-CN" altLang="en-US" sz="12002" b="1" dirty="0">
              <a:solidFill>
                <a:srgbClr val="FF0000"/>
              </a:solidFill>
              <a:latin typeface="Berlin Sans FB Demi" pitchFamily="34" charset="0"/>
            </a:endParaRPr>
          </a:p>
        </p:txBody>
      </p:sp>
    </p:spTree>
    <p:extLst>
      <p:ext uri="{BB962C8B-B14F-4D97-AF65-F5344CB8AC3E}">
        <p14:creationId xmlns:p14="http://schemas.microsoft.com/office/powerpoint/2010/main" val="911679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a:t>资源利用率是不是</a:t>
            </a:r>
            <a:r>
              <a:rPr lang="zh-CN" altLang="en-US" dirty="0" smtClean="0"/>
              <a:t>越低越好？</a:t>
            </a:r>
            <a:endParaRPr lang="en-US" altLang="zh-CN" dirty="0" smtClean="0"/>
          </a:p>
          <a:p>
            <a:r>
              <a:rPr lang="zh-CN" altLang="en-US" dirty="0" smtClean="0"/>
              <a:t>吞吐量是不是越大越好？</a:t>
            </a:r>
            <a:endParaRPr lang="en-US" altLang="zh-CN" dirty="0" smtClean="0"/>
          </a:p>
          <a:p>
            <a:r>
              <a:rPr lang="zh-CN" altLang="en-US" dirty="0" smtClean="0"/>
              <a:t>响应时间是不是越低越好？</a:t>
            </a:r>
            <a:endParaRPr lang="en-US" altLang="zh-CN" dirty="0" smtClean="0"/>
          </a:p>
          <a:p>
            <a:endParaRPr lang="en-US" altLang="zh-CN" dirty="0" smtClean="0"/>
          </a:p>
          <a:p>
            <a:r>
              <a:rPr lang="zh-CN" altLang="en-US" dirty="0" smtClean="0">
                <a:solidFill>
                  <a:srgbClr val="FF0000"/>
                </a:solidFill>
              </a:rPr>
              <a:t>资源利用率不是越低越好，系统允许的情况下，合理的尽可能多的利用资源，满足系统需要；</a:t>
            </a:r>
            <a:endParaRPr lang="en-US" altLang="zh-CN" dirty="0" smtClean="0">
              <a:solidFill>
                <a:srgbClr val="FF0000"/>
              </a:solidFill>
            </a:endParaRPr>
          </a:p>
          <a:p>
            <a:r>
              <a:rPr lang="zh-CN" altLang="en-US" dirty="0" smtClean="0">
                <a:solidFill>
                  <a:srgbClr val="FF0000"/>
                </a:solidFill>
              </a:rPr>
              <a:t>尽可能大的吞吐量和可以接受的响应时间</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14026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a:xfrm>
            <a:off x="610234" y="1197546"/>
            <a:ext cx="11108739" cy="5041187"/>
          </a:xfrm>
        </p:spPr>
        <p:txBody>
          <a:bodyPr/>
          <a:lstStyle/>
          <a:p>
            <a:r>
              <a:rPr lang="zh-CN" altLang="en-US" dirty="0" smtClean="0"/>
              <a:t>公司</a:t>
            </a:r>
            <a:r>
              <a:rPr lang="en-US" altLang="zh-CN" dirty="0" smtClean="0"/>
              <a:t>Email </a:t>
            </a:r>
            <a:r>
              <a:rPr lang="zh-CN" altLang="en-US" dirty="0" smtClean="0"/>
              <a:t>系统，并发访问时段是早晨</a:t>
            </a:r>
            <a:r>
              <a:rPr lang="en-US" altLang="zh-CN" dirty="0" smtClean="0"/>
              <a:t>9:00—9:15</a:t>
            </a:r>
            <a:r>
              <a:rPr lang="zh-CN" altLang="en-US" dirty="0" smtClean="0"/>
              <a:t>，下午</a:t>
            </a:r>
            <a:r>
              <a:rPr lang="en-US" altLang="zh-CN" dirty="0" smtClean="0"/>
              <a:t>5:15——5:30</a:t>
            </a:r>
            <a:r>
              <a:rPr lang="zh-CN" altLang="en-US" dirty="0" smtClean="0"/>
              <a:t>，如果系统用户数是</a:t>
            </a:r>
            <a:r>
              <a:rPr lang="en-US" altLang="zh-CN" dirty="0" smtClean="0"/>
              <a:t>100</a:t>
            </a:r>
            <a:r>
              <a:rPr lang="zh-CN" altLang="en-US" dirty="0" smtClean="0"/>
              <a:t>人，请问在线用户和并发用户是多少</a:t>
            </a:r>
            <a:endParaRPr lang="en-US" altLang="zh-CN" dirty="0" smtClean="0"/>
          </a:p>
          <a:p>
            <a:r>
              <a:rPr lang="zh-CN" altLang="en-US" dirty="0" smtClean="0"/>
              <a:t>网站实际用户是</a:t>
            </a:r>
            <a:r>
              <a:rPr lang="en-US" altLang="zh-CN" dirty="0" smtClean="0"/>
              <a:t>100</a:t>
            </a:r>
            <a:r>
              <a:rPr lang="zh-CN" altLang="en-US" dirty="0" smtClean="0"/>
              <a:t>万，其并发用户数和在线用户数是多少？</a:t>
            </a:r>
            <a:endParaRPr lang="en-US" altLang="zh-CN" dirty="0" smtClean="0"/>
          </a:p>
          <a:p>
            <a:pPr lvl="1"/>
            <a:r>
              <a:rPr lang="zh-CN" altLang="en-US" dirty="0" smtClean="0"/>
              <a:t>跟实际业务有关系</a:t>
            </a:r>
            <a:endParaRPr lang="en-US" altLang="zh-CN" dirty="0" smtClean="0"/>
          </a:p>
          <a:p>
            <a:pPr lvl="1"/>
            <a:r>
              <a:rPr lang="zh-CN" altLang="en-US" dirty="0" smtClean="0"/>
              <a:t>如果该网站是门户网站</a:t>
            </a:r>
            <a:endParaRPr lang="en-US" altLang="zh-CN" dirty="0" smtClean="0"/>
          </a:p>
          <a:p>
            <a:pPr lvl="1"/>
            <a:r>
              <a:rPr lang="zh-CN" altLang="en-US" dirty="0" smtClean="0"/>
              <a:t>如果该网站是类似于京东的购物网站</a:t>
            </a:r>
            <a:endParaRPr lang="en-US" altLang="zh-CN" dirty="0" smtClean="0"/>
          </a:p>
          <a:p>
            <a:pPr lvl="2"/>
            <a:r>
              <a:rPr lang="zh-CN" altLang="en-US" dirty="0" smtClean="0"/>
              <a:t>需要考虑时间段</a:t>
            </a:r>
            <a:endParaRPr lang="en-US" altLang="zh-CN" dirty="0" smtClean="0"/>
          </a:p>
        </p:txBody>
      </p:sp>
    </p:spTree>
    <p:extLst>
      <p:ext uri="{BB962C8B-B14F-4D97-AF65-F5344CB8AC3E}">
        <p14:creationId xmlns:p14="http://schemas.microsoft.com/office/powerpoint/2010/main" val="187879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pPr lvl="1"/>
            <a:r>
              <a:rPr lang="zh-CN" altLang="en-US" dirty="0"/>
              <a:t>如果该网站是</a:t>
            </a:r>
            <a:r>
              <a:rPr lang="en-US" altLang="zh-CN" dirty="0" smtClean="0"/>
              <a:t>12306</a:t>
            </a:r>
          </a:p>
          <a:p>
            <a:pPr lvl="2"/>
            <a:r>
              <a:rPr lang="zh-CN" altLang="en-US" dirty="0" smtClean="0"/>
              <a:t>考虑时间段</a:t>
            </a:r>
            <a:endParaRPr lang="en-US" altLang="zh-CN" dirty="0" smtClean="0"/>
          </a:p>
          <a:p>
            <a:pPr lvl="2"/>
            <a:r>
              <a:rPr lang="zh-CN" altLang="en-US" dirty="0" smtClean="0"/>
              <a:t>更要考虑</a:t>
            </a:r>
            <a:r>
              <a:rPr lang="zh-CN" altLang="en-US" dirty="0" smtClean="0">
                <a:solidFill>
                  <a:srgbClr val="FF0000"/>
                </a:solidFill>
              </a:rPr>
              <a:t>并发请求</a:t>
            </a:r>
            <a:r>
              <a:rPr lang="zh-CN" altLang="en-US" dirty="0" smtClean="0"/>
              <a:t>会不会出错</a:t>
            </a:r>
            <a:endParaRPr lang="en-US" altLang="zh-CN" dirty="0" smtClean="0"/>
          </a:p>
          <a:p>
            <a:pPr lvl="3"/>
            <a:r>
              <a:rPr lang="zh-CN" altLang="en-US" sz="2200" dirty="0" smtClean="0"/>
              <a:t>如秒杀，</a:t>
            </a:r>
            <a:r>
              <a:rPr lang="en-US" altLang="zh-CN" sz="2200" dirty="0" smtClean="0"/>
              <a:t>10</a:t>
            </a:r>
            <a:r>
              <a:rPr lang="zh-CN" altLang="en-US" sz="2200" dirty="0" smtClean="0"/>
              <a:t>人同时，</a:t>
            </a:r>
            <a:r>
              <a:rPr lang="en-US" altLang="zh-CN" sz="2200" dirty="0" smtClean="0"/>
              <a:t>2</a:t>
            </a:r>
            <a:r>
              <a:rPr lang="zh-CN" altLang="en-US" sz="2200" dirty="0" smtClean="0"/>
              <a:t>人同时秒杀成功</a:t>
            </a:r>
            <a:endParaRPr lang="en-US" altLang="zh-CN" sz="2200" dirty="0" smtClean="0"/>
          </a:p>
          <a:p>
            <a:pPr lvl="3"/>
            <a:r>
              <a:rPr lang="zh-CN" altLang="en-US" sz="2200" dirty="0" smtClean="0"/>
              <a:t>如果车票，</a:t>
            </a:r>
            <a:r>
              <a:rPr lang="en-US" altLang="zh-CN" sz="2200" dirty="0" smtClean="0"/>
              <a:t>10</a:t>
            </a:r>
            <a:r>
              <a:rPr lang="zh-CN" altLang="en-US" sz="2200" dirty="0" smtClean="0"/>
              <a:t>人同时预订，</a:t>
            </a:r>
            <a:r>
              <a:rPr lang="en-US" altLang="zh-CN" sz="2200" dirty="0" smtClean="0"/>
              <a:t>2</a:t>
            </a:r>
            <a:r>
              <a:rPr lang="zh-CN" altLang="en-US" sz="2200" dirty="0" smtClean="0"/>
              <a:t>人同时定了相同车次相同座位的车票是否可以？</a:t>
            </a:r>
            <a:endParaRPr lang="zh-CN" altLang="en-US" sz="2200" dirty="0"/>
          </a:p>
          <a:p>
            <a:endParaRPr lang="zh-CN" altLang="en-US" dirty="0"/>
          </a:p>
        </p:txBody>
      </p:sp>
    </p:spTree>
    <p:extLst>
      <p:ext uri="{BB962C8B-B14F-4D97-AF65-F5344CB8AC3E}">
        <p14:creationId xmlns:p14="http://schemas.microsoft.com/office/powerpoint/2010/main" val="407248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假如服务器处理一个请求需要</a:t>
            </a:r>
            <a:r>
              <a:rPr lang="en-US" altLang="zh-CN" dirty="0" smtClean="0"/>
              <a:t>0.1S</a:t>
            </a:r>
            <a:r>
              <a:rPr lang="zh-CN" altLang="en-US" dirty="0" smtClean="0"/>
              <a:t>，同时处理</a:t>
            </a:r>
            <a:r>
              <a:rPr lang="en-US" altLang="zh-CN" dirty="0" smtClean="0"/>
              <a:t>2</a:t>
            </a:r>
            <a:r>
              <a:rPr lang="zh-CN" altLang="en-US" dirty="0" smtClean="0"/>
              <a:t>个请求需要</a:t>
            </a:r>
            <a:r>
              <a:rPr lang="en-US" altLang="zh-CN" dirty="0" smtClean="0"/>
              <a:t>0.15S</a:t>
            </a:r>
            <a:r>
              <a:rPr lang="zh-CN" altLang="en-US" dirty="0" smtClean="0"/>
              <a:t>，请问一般情况下，服务器会选择哪种策略？</a:t>
            </a:r>
            <a:endParaRPr lang="en-US" altLang="zh-CN" dirty="0" smtClean="0"/>
          </a:p>
          <a:p>
            <a:endParaRPr lang="en-US" altLang="zh-CN" dirty="0"/>
          </a:p>
          <a:p>
            <a:endParaRPr lang="en-US" altLang="zh-CN" dirty="0" smtClean="0"/>
          </a:p>
          <a:p>
            <a:r>
              <a:rPr lang="zh-CN" altLang="en-US" dirty="0">
                <a:solidFill>
                  <a:srgbClr val="FF0000"/>
                </a:solidFill>
              </a:rPr>
              <a:t>资源利用率不是越低越好，系统允许的情况下，合理的尽可能多的利用资源，满足系统需要；</a:t>
            </a:r>
            <a:endParaRPr lang="en-US" altLang="zh-CN" dirty="0">
              <a:solidFill>
                <a:srgbClr val="FF0000"/>
              </a:solidFill>
            </a:endParaRPr>
          </a:p>
          <a:p>
            <a:r>
              <a:rPr lang="zh-CN" altLang="en-US" dirty="0">
                <a:solidFill>
                  <a:srgbClr val="FF0000"/>
                </a:solidFill>
              </a:rPr>
              <a:t>尽可能大的吞吐量和可以接受的响应时间</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403090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什么是性能测试</a:t>
            </a:r>
            <a:endParaRPr lang="en-US" altLang="zh-CN" dirty="0" smtClean="0"/>
          </a:p>
          <a:p>
            <a:r>
              <a:rPr lang="zh-CN" altLang="en-US" dirty="0" smtClean="0"/>
              <a:t>为什么做性能测试</a:t>
            </a:r>
            <a:endParaRPr lang="en-US" altLang="zh-CN" dirty="0" smtClean="0"/>
          </a:p>
          <a:p>
            <a:r>
              <a:rPr lang="zh-CN" altLang="en-US" dirty="0" smtClean="0"/>
              <a:t>性能测试怎样做</a:t>
            </a:r>
            <a:endParaRPr lang="en-US" altLang="zh-CN" dirty="0" smtClean="0"/>
          </a:p>
          <a:p>
            <a:pPr lvl="1"/>
            <a:r>
              <a:rPr lang="zh-CN" altLang="en-US" dirty="0"/>
              <a:t>性能测试主要术语</a:t>
            </a:r>
            <a:r>
              <a:rPr lang="en-US" altLang="zh-CN" dirty="0"/>
              <a:t>  </a:t>
            </a:r>
          </a:p>
          <a:p>
            <a:pPr lvl="1"/>
            <a:r>
              <a:rPr lang="zh-CN" altLang="en-US" dirty="0" smtClean="0">
                <a:solidFill>
                  <a:srgbClr val="FF0000"/>
                </a:solidFill>
              </a:rPr>
              <a:t>性能测试分类</a:t>
            </a:r>
            <a:endParaRPr lang="en-US" altLang="zh-CN" dirty="0" smtClean="0">
              <a:solidFill>
                <a:srgbClr val="FF0000"/>
              </a:solidFill>
            </a:endParaRPr>
          </a:p>
          <a:p>
            <a:pPr lvl="1"/>
            <a:r>
              <a:rPr lang="zh-CN" altLang="en-US" dirty="0" smtClean="0"/>
              <a:t>性能</a:t>
            </a:r>
            <a:r>
              <a:rPr lang="zh-CN" altLang="en-US" dirty="0"/>
              <a:t>测试流程</a:t>
            </a:r>
            <a:endParaRPr lang="en-US" altLang="zh-CN" dirty="0"/>
          </a:p>
          <a:p>
            <a:pPr lvl="1"/>
            <a:endParaRPr lang="en-US" altLang="zh-CN" dirty="0" smtClean="0"/>
          </a:p>
          <a:p>
            <a:pPr>
              <a:buNone/>
            </a:pPr>
            <a:r>
              <a:rPr lang="en-US" altLang="zh-CN" dirty="0" smtClean="0"/>
              <a:t>       </a:t>
            </a:r>
          </a:p>
          <a:p>
            <a:pPr>
              <a:buNone/>
            </a:pPr>
            <a:endParaRPr lang="zh-CN" altLang="en-US" dirty="0"/>
          </a:p>
        </p:txBody>
      </p:sp>
    </p:spTree>
    <p:extLst>
      <p:ext uri="{BB962C8B-B14F-4D97-AF65-F5344CB8AC3E}">
        <p14:creationId xmlns:p14="http://schemas.microsoft.com/office/powerpoint/2010/main" val="3057968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性能测试分类</a:t>
            </a:r>
            <a:endParaRPr lang="zh-CN" altLang="en-US" dirty="0"/>
          </a:p>
        </p:txBody>
      </p:sp>
      <p:sp>
        <p:nvSpPr>
          <p:cNvPr id="3" name="内容占位符 2"/>
          <p:cNvSpPr>
            <a:spLocks noGrp="1"/>
          </p:cNvSpPr>
          <p:nvPr>
            <p:ph idx="1"/>
          </p:nvPr>
        </p:nvSpPr>
        <p:spPr/>
        <p:txBody>
          <a:bodyPr/>
          <a:lstStyle/>
          <a:p>
            <a:r>
              <a:rPr lang="zh-CN" altLang="en-US" dirty="0" smtClean="0"/>
              <a:t>性能测试的方法很多，名词也很多，从使用角度来说，性能测试分为：</a:t>
            </a:r>
            <a:endParaRPr lang="en-US" altLang="zh-CN" dirty="0" smtClean="0"/>
          </a:p>
          <a:p>
            <a:pPr lvl="1"/>
            <a:r>
              <a:rPr lang="zh-CN" altLang="en-US" dirty="0" smtClean="0"/>
              <a:t>负载测试</a:t>
            </a:r>
            <a:endParaRPr lang="en-US" altLang="zh-CN" dirty="0" smtClean="0"/>
          </a:p>
          <a:p>
            <a:pPr lvl="1"/>
            <a:r>
              <a:rPr lang="zh-CN" altLang="en-US" dirty="0" smtClean="0"/>
              <a:t>压力测试</a:t>
            </a:r>
            <a:endParaRPr lang="en-US" altLang="zh-CN" dirty="0" smtClean="0"/>
          </a:p>
          <a:p>
            <a:pPr lvl="1"/>
            <a:r>
              <a:rPr lang="zh-CN" altLang="en-US" dirty="0" smtClean="0"/>
              <a:t>容量测试</a:t>
            </a:r>
            <a:endParaRPr lang="en-US" altLang="zh-CN" dirty="0" smtClean="0"/>
          </a:p>
          <a:p>
            <a:pPr lvl="1"/>
            <a:r>
              <a:rPr lang="zh-CN" altLang="en-US" dirty="0" smtClean="0"/>
              <a:t>配置测试</a:t>
            </a:r>
            <a:endParaRPr lang="en-US" altLang="zh-CN" dirty="0" smtClean="0"/>
          </a:p>
          <a:p>
            <a:pPr lvl="1"/>
            <a:r>
              <a:rPr lang="zh-CN" altLang="en-US" dirty="0" smtClean="0"/>
              <a:t>基准测试</a:t>
            </a:r>
            <a:endParaRPr lang="en-US" altLang="zh-CN" dirty="0" smtClean="0"/>
          </a:p>
          <a:p>
            <a:pPr lvl="1"/>
            <a:r>
              <a:rPr lang="zh-CN" altLang="en-US" dirty="0" smtClean="0"/>
              <a:t>并发测试</a:t>
            </a:r>
            <a:endParaRPr lang="zh-CN" altLang="en-US" dirty="0"/>
          </a:p>
        </p:txBody>
      </p:sp>
    </p:spTree>
    <p:extLst>
      <p:ext uri="{BB962C8B-B14F-4D97-AF65-F5344CB8AC3E}">
        <p14:creationId xmlns:p14="http://schemas.microsoft.com/office/powerpoint/2010/main" val="1310179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a:t>负载</a:t>
            </a:r>
            <a:r>
              <a:rPr lang="zh-CN" altLang="en-US" dirty="0" smtClean="0"/>
              <a:t>测试（</a:t>
            </a:r>
            <a:r>
              <a:rPr lang="en-US" altLang="zh-CN" dirty="0" smtClean="0"/>
              <a:t>Load Testing</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3200" dirty="0" smtClean="0">
                <a:latin typeface="+mn-ea"/>
              </a:rPr>
              <a:t>定义：指在一定的软件、硬件及网络环境下，运行一种或多种业务，在</a:t>
            </a:r>
            <a:r>
              <a:rPr lang="zh-CN" altLang="en-US" sz="3200" dirty="0" smtClean="0">
                <a:solidFill>
                  <a:srgbClr val="FF0000"/>
                </a:solidFill>
                <a:latin typeface="+mn-ea"/>
              </a:rPr>
              <a:t>不同虚拟用户数量</a:t>
            </a:r>
            <a:r>
              <a:rPr lang="zh-CN" altLang="en-US" sz="3200" dirty="0" smtClean="0">
                <a:latin typeface="+mn-ea"/>
              </a:rPr>
              <a:t>的情况下，测试服务器</a:t>
            </a:r>
            <a:r>
              <a:rPr lang="zh-CN" altLang="en-US" sz="3200" dirty="0" smtClean="0">
                <a:solidFill>
                  <a:srgbClr val="FF0000"/>
                </a:solidFill>
                <a:latin typeface="+mn-ea"/>
              </a:rPr>
              <a:t>性能指标</a:t>
            </a:r>
            <a:r>
              <a:rPr lang="zh-CN" altLang="en-US" sz="3200" dirty="0" smtClean="0">
                <a:latin typeface="+mn-ea"/>
              </a:rPr>
              <a:t>是否在用户的要求范围内，以此确定系统所能承载的</a:t>
            </a:r>
            <a:r>
              <a:rPr lang="zh-CN" altLang="en-US" sz="3200" dirty="0" smtClean="0">
                <a:solidFill>
                  <a:srgbClr val="FF0000"/>
                </a:solidFill>
                <a:latin typeface="+mn-ea"/>
              </a:rPr>
              <a:t>最大用户数</a:t>
            </a:r>
            <a:r>
              <a:rPr lang="zh-CN" altLang="en-US" sz="3200" dirty="0" smtClean="0">
                <a:latin typeface="+mn-ea"/>
              </a:rPr>
              <a:t>、以及</a:t>
            </a:r>
            <a:r>
              <a:rPr lang="zh-CN" altLang="en-US" sz="3200" dirty="0" smtClean="0">
                <a:solidFill>
                  <a:srgbClr val="FF0000"/>
                </a:solidFill>
                <a:latin typeface="+mn-ea"/>
              </a:rPr>
              <a:t>不同用户数下的系统响应时间及服务器资源利用率等</a:t>
            </a:r>
            <a:endParaRPr lang="en-US" altLang="zh-CN" sz="3200" dirty="0" smtClean="0">
              <a:solidFill>
                <a:srgbClr val="FF0000"/>
              </a:solidFill>
              <a:latin typeface="+mn-ea"/>
            </a:endParaRPr>
          </a:p>
          <a:p>
            <a:endParaRPr lang="zh-CN" altLang="en-US" dirty="0"/>
          </a:p>
        </p:txBody>
      </p:sp>
    </p:spTree>
    <p:extLst>
      <p:ext uri="{BB962C8B-B14F-4D97-AF65-F5344CB8AC3E}">
        <p14:creationId xmlns:p14="http://schemas.microsoft.com/office/powerpoint/2010/main" val="1017893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smtClean="0"/>
              <a:t>压力测试（</a:t>
            </a:r>
            <a:r>
              <a:rPr lang="en-US" altLang="zh-CN" dirty="0" smtClean="0"/>
              <a:t>Stress Testing</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3200" dirty="0" smtClean="0">
                <a:latin typeface="+mn-ea"/>
              </a:rPr>
              <a:t>定义：指在一定的软件、硬件及网络环境下，模拟大量的</a:t>
            </a:r>
            <a:r>
              <a:rPr lang="zh-CN" altLang="en-US" sz="3200" dirty="0" smtClean="0">
                <a:solidFill>
                  <a:srgbClr val="FF0000"/>
                </a:solidFill>
                <a:latin typeface="+mn-ea"/>
              </a:rPr>
              <a:t>虚拟用户</a:t>
            </a:r>
            <a:r>
              <a:rPr lang="zh-CN" altLang="en-US" sz="3200" dirty="0" smtClean="0">
                <a:latin typeface="+mn-ea"/>
              </a:rPr>
              <a:t>使服务器产生负载，使服务器资源处于</a:t>
            </a:r>
            <a:r>
              <a:rPr lang="zh-CN" altLang="en-US" sz="3200" dirty="0" smtClean="0">
                <a:solidFill>
                  <a:srgbClr val="FF0000"/>
                </a:solidFill>
                <a:latin typeface="+mn-ea"/>
              </a:rPr>
              <a:t>极限状态下并长时间连续运行</a:t>
            </a:r>
            <a:r>
              <a:rPr lang="zh-CN" altLang="en-US" sz="3200" dirty="0" smtClean="0">
                <a:latin typeface="+mn-ea"/>
              </a:rPr>
              <a:t>，以</a:t>
            </a:r>
            <a:r>
              <a:rPr lang="zh-CN" altLang="en-US" sz="3200" dirty="0" smtClean="0">
                <a:solidFill>
                  <a:srgbClr val="FF0000"/>
                </a:solidFill>
                <a:latin typeface="+mn-ea"/>
              </a:rPr>
              <a:t>测试服务器在高负载情况下是否能够稳定工作</a:t>
            </a:r>
            <a:endParaRPr lang="en-US" altLang="zh-CN" sz="3200" dirty="0">
              <a:solidFill>
                <a:srgbClr val="FF0000"/>
              </a:solidFill>
              <a:latin typeface="+mn-ea"/>
            </a:endParaRPr>
          </a:p>
          <a:p>
            <a:r>
              <a:rPr lang="zh-CN" altLang="en-US" dirty="0" smtClean="0"/>
              <a:t>说明：</a:t>
            </a:r>
            <a:r>
              <a:rPr lang="zh-CN" altLang="en-US" dirty="0">
                <a:latin typeface="+mn-ea"/>
              </a:rPr>
              <a:t>与负载测试获得峰值性能数据不同，压力测试强度在极端情况下系统的稳定性，此时处理能力已经不重要了</a:t>
            </a:r>
            <a:endParaRPr lang="zh-CN" altLang="en-US" dirty="0"/>
          </a:p>
        </p:txBody>
      </p:sp>
    </p:spTree>
    <p:extLst>
      <p:ext uri="{BB962C8B-B14F-4D97-AF65-F5344CB8AC3E}">
        <p14:creationId xmlns:p14="http://schemas.microsoft.com/office/powerpoint/2010/main" val="353978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容量测试（</a:t>
            </a:r>
            <a:r>
              <a:rPr lang="en-US" altLang="zh-CN" dirty="0" smtClean="0"/>
              <a:t>Volume Testing</a:t>
            </a:r>
            <a:r>
              <a:rPr lang="zh-CN" altLang="en-US" dirty="0" smtClean="0"/>
              <a:t>）</a:t>
            </a:r>
            <a:endParaRPr lang="zh-CN" altLang="en-US" dirty="0"/>
          </a:p>
        </p:txBody>
      </p:sp>
      <p:sp>
        <p:nvSpPr>
          <p:cNvPr id="3" name="内容占位符 2"/>
          <p:cNvSpPr>
            <a:spLocks noGrp="1"/>
          </p:cNvSpPr>
          <p:nvPr>
            <p:ph idx="1"/>
          </p:nvPr>
        </p:nvSpPr>
        <p:spPr>
          <a:xfrm>
            <a:off x="610234" y="1197546"/>
            <a:ext cx="11036731" cy="5041187"/>
          </a:xfrm>
        </p:spPr>
        <p:txBody>
          <a:bodyPr/>
          <a:lstStyle/>
          <a:p>
            <a:r>
              <a:rPr lang="zh-CN" altLang="en-US" dirty="0" smtClean="0"/>
              <a:t>定义：在一定的软件、硬件及网络环境下，在数据库中构造不同</a:t>
            </a:r>
            <a:r>
              <a:rPr lang="zh-CN" altLang="en-US" dirty="0" smtClean="0">
                <a:solidFill>
                  <a:srgbClr val="FF0000"/>
                </a:solidFill>
              </a:rPr>
              <a:t>数量级别</a:t>
            </a:r>
            <a:r>
              <a:rPr lang="zh-CN" altLang="en-US" dirty="0" smtClean="0"/>
              <a:t>的数据记录，在一定</a:t>
            </a:r>
            <a:r>
              <a:rPr lang="zh-CN" altLang="en-US" dirty="0" smtClean="0">
                <a:solidFill>
                  <a:srgbClr val="FF0000"/>
                </a:solidFill>
              </a:rPr>
              <a:t>虚拟用户数量</a:t>
            </a:r>
            <a:r>
              <a:rPr lang="zh-CN" altLang="en-US" dirty="0" smtClean="0"/>
              <a:t>的情况下运行一种或多种业务，获取</a:t>
            </a:r>
            <a:r>
              <a:rPr lang="zh-CN" altLang="en-US" dirty="0" smtClean="0">
                <a:solidFill>
                  <a:srgbClr val="FF0000"/>
                </a:solidFill>
              </a:rPr>
              <a:t>不同数量级别的服务器性能指标</a:t>
            </a:r>
            <a:r>
              <a:rPr lang="zh-CN" altLang="en-US" dirty="0" smtClean="0"/>
              <a:t>，以确定数据库的</a:t>
            </a:r>
            <a:r>
              <a:rPr lang="zh-CN" altLang="en-US" dirty="0" smtClean="0">
                <a:solidFill>
                  <a:srgbClr val="FF0000"/>
                </a:solidFill>
              </a:rPr>
              <a:t>最佳容量</a:t>
            </a:r>
            <a:r>
              <a:rPr lang="zh-CN" altLang="en-US" dirty="0" smtClean="0"/>
              <a:t>和</a:t>
            </a:r>
            <a:r>
              <a:rPr lang="zh-CN" altLang="en-US" dirty="0" smtClean="0">
                <a:solidFill>
                  <a:srgbClr val="FF0000"/>
                </a:solidFill>
              </a:rPr>
              <a:t>最大容量（包含对未来几年的处理能力及扩展能力）</a:t>
            </a:r>
            <a:endParaRPr lang="en-US" altLang="zh-CN" dirty="0" smtClean="0">
              <a:solidFill>
                <a:srgbClr val="FF0000"/>
              </a:solidFill>
            </a:endParaRPr>
          </a:p>
          <a:p>
            <a:r>
              <a:rPr lang="zh-CN" altLang="en-US" dirty="0" smtClean="0"/>
              <a:t>说明：不仅对数据库，还可以对硬件处理能力、各种服务器的连接能力等进行，以此来测试系统在不同容量级别下是否能达到指定的性能</a:t>
            </a:r>
            <a:endParaRPr lang="en-US" altLang="zh-CN" dirty="0" smtClean="0"/>
          </a:p>
        </p:txBody>
      </p:sp>
    </p:spTree>
    <p:extLst>
      <p:ext uri="{BB962C8B-B14F-4D97-AF65-F5344CB8AC3E}">
        <p14:creationId xmlns:p14="http://schemas.microsoft.com/office/powerpoint/2010/main" val="21361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什么是性能测试</a:t>
            </a:r>
            <a:endParaRPr lang="en-US" altLang="zh-CN" dirty="0" smtClean="0"/>
          </a:p>
          <a:p>
            <a:r>
              <a:rPr lang="zh-CN" altLang="en-US" dirty="0" smtClean="0"/>
              <a:t>为什么做性能测试</a:t>
            </a:r>
            <a:endParaRPr lang="en-US" altLang="zh-CN" dirty="0" smtClean="0"/>
          </a:p>
          <a:p>
            <a:r>
              <a:rPr lang="zh-CN" altLang="en-US" dirty="0" smtClean="0"/>
              <a:t>性能测试怎样做</a:t>
            </a:r>
            <a:endParaRPr lang="en-US" altLang="zh-CN" dirty="0" smtClean="0"/>
          </a:p>
          <a:p>
            <a:pPr lvl="1"/>
            <a:r>
              <a:rPr lang="zh-CN" altLang="en-US" dirty="0" smtClean="0"/>
              <a:t>性能测试主要术语</a:t>
            </a:r>
            <a:r>
              <a:rPr lang="en-US" altLang="zh-CN" dirty="0" smtClean="0"/>
              <a:t> </a:t>
            </a:r>
          </a:p>
          <a:p>
            <a:pPr lvl="1"/>
            <a:r>
              <a:rPr lang="zh-CN" altLang="en-US" dirty="0"/>
              <a:t>性能测试的分类</a:t>
            </a:r>
            <a:endParaRPr lang="en-US" altLang="zh-CN" dirty="0"/>
          </a:p>
          <a:p>
            <a:pPr lvl="1"/>
            <a:r>
              <a:rPr lang="zh-CN" altLang="en-US" dirty="0" smtClean="0"/>
              <a:t>性能</a:t>
            </a:r>
            <a:r>
              <a:rPr lang="zh-CN" altLang="en-US" dirty="0"/>
              <a:t>测试流程</a:t>
            </a:r>
            <a:endParaRPr lang="en-US" altLang="zh-CN" dirty="0"/>
          </a:p>
          <a:p>
            <a:pPr marL="544662" lvl="1" indent="0">
              <a:buNone/>
            </a:pPr>
            <a:r>
              <a:rPr lang="en-US" altLang="zh-CN" dirty="0" smtClean="0"/>
              <a:t> </a:t>
            </a:r>
          </a:p>
          <a:p>
            <a:pPr>
              <a:buNone/>
            </a:pPr>
            <a:r>
              <a:rPr lang="en-US" altLang="zh-CN" dirty="0" smtClean="0"/>
              <a:t>       </a:t>
            </a:r>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333450"/>
            <a:ext cx="8279325" cy="576064"/>
          </a:xfrm>
        </p:spPr>
        <p:txBody>
          <a:bodyPr>
            <a:normAutofit fontScale="90000"/>
          </a:bodyPr>
          <a:lstStyle/>
          <a:p>
            <a:r>
              <a:rPr lang="zh-CN" altLang="en-US" dirty="0" smtClean="0"/>
              <a:t>配置测试</a:t>
            </a:r>
            <a:r>
              <a:rPr lang="en-US" altLang="zh-CN" dirty="0" smtClean="0"/>
              <a:t>(Configuration Testing)</a:t>
            </a:r>
            <a:endParaRPr lang="zh-CN" altLang="en-US" dirty="0"/>
          </a:p>
        </p:txBody>
      </p:sp>
      <p:sp>
        <p:nvSpPr>
          <p:cNvPr id="3" name="内容占位符 2"/>
          <p:cNvSpPr>
            <a:spLocks noGrp="1"/>
          </p:cNvSpPr>
          <p:nvPr>
            <p:ph idx="1"/>
          </p:nvPr>
        </p:nvSpPr>
        <p:spPr/>
        <p:txBody>
          <a:bodyPr/>
          <a:lstStyle/>
          <a:p>
            <a:r>
              <a:rPr lang="zh-CN" altLang="en-US" dirty="0" smtClean="0"/>
              <a:t>定义：指在不同的软件、硬件及网络环境配置下，运行一种或多种业务，在一定的虚拟用户数量情况下，</a:t>
            </a:r>
            <a:r>
              <a:rPr lang="zh-CN" altLang="en-US" dirty="0" smtClean="0">
                <a:solidFill>
                  <a:srgbClr val="FF0000"/>
                </a:solidFill>
              </a:rPr>
              <a:t>获得不同配置</a:t>
            </a:r>
            <a:r>
              <a:rPr lang="zh-CN" altLang="en-US" dirty="0" smtClean="0"/>
              <a:t>的性能指标，用于</a:t>
            </a:r>
            <a:r>
              <a:rPr lang="zh-CN" altLang="en-US" dirty="0" smtClean="0">
                <a:solidFill>
                  <a:srgbClr val="FF0000"/>
                </a:solidFill>
              </a:rPr>
              <a:t>选择最佳的设备</a:t>
            </a:r>
            <a:r>
              <a:rPr lang="zh-CN" altLang="en-US" dirty="0" smtClean="0"/>
              <a:t>及</a:t>
            </a:r>
            <a:r>
              <a:rPr lang="zh-CN" altLang="en-US" dirty="0" smtClean="0">
                <a:solidFill>
                  <a:srgbClr val="FF0000"/>
                </a:solidFill>
              </a:rPr>
              <a:t>参数</a:t>
            </a:r>
            <a:r>
              <a:rPr lang="zh-CN" altLang="en-US" dirty="0" smtClean="0"/>
              <a:t>配置。通过产生不同的配置来得到系统性能的变化情况</a:t>
            </a:r>
            <a:endParaRPr lang="en-US" altLang="zh-CN" dirty="0" smtClean="0"/>
          </a:p>
        </p:txBody>
      </p:sp>
    </p:spTree>
    <p:extLst>
      <p:ext uri="{BB962C8B-B14F-4D97-AF65-F5344CB8AC3E}">
        <p14:creationId xmlns:p14="http://schemas.microsoft.com/office/powerpoint/2010/main" val="1840723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基准测试（</a:t>
            </a:r>
            <a:r>
              <a:rPr lang="en-US" altLang="zh-CN" dirty="0" smtClean="0"/>
              <a:t>Benchmark Testing</a:t>
            </a:r>
            <a:r>
              <a:rPr lang="zh-CN" altLang="en-US" dirty="0" smtClean="0"/>
              <a:t>）</a:t>
            </a:r>
            <a:endParaRPr lang="zh-CN" altLang="en-US" dirty="0"/>
          </a:p>
        </p:txBody>
      </p:sp>
      <p:sp>
        <p:nvSpPr>
          <p:cNvPr id="3" name="内容占位符 2"/>
          <p:cNvSpPr>
            <a:spLocks noGrp="1"/>
          </p:cNvSpPr>
          <p:nvPr>
            <p:ph idx="1"/>
          </p:nvPr>
        </p:nvSpPr>
        <p:spPr>
          <a:xfrm>
            <a:off x="610234" y="1197546"/>
            <a:ext cx="11396772" cy="5041187"/>
          </a:xfrm>
        </p:spPr>
        <p:txBody>
          <a:bodyPr/>
          <a:lstStyle/>
          <a:p>
            <a:r>
              <a:rPr lang="zh-CN" altLang="en-US" dirty="0" smtClean="0"/>
              <a:t>定义：在一定的软件、硬件及网络环境下，模拟一定数量的虚拟用户运行一种或多种业务，将测试结果作为</a:t>
            </a:r>
            <a:r>
              <a:rPr lang="zh-CN" altLang="en-US" dirty="0" smtClean="0">
                <a:solidFill>
                  <a:srgbClr val="FF0000"/>
                </a:solidFill>
              </a:rPr>
              <a:t>基线数据</a:t>
            </a:r>
            <a:r>
              <a:rPr lang="zh-CN" altLang="en-US" dirty="0" smtClean="0"/>
              <a:t>，在系统调优或系统评测的过程中，通过运行相同的业务场景比较测试结果，确定调优的结果是否达到预期效果或为系统的选择提供决策数据</a:t>
            </a:r>
            <a:endParaRPr lang="en-US" altLang="zh-CN" dirty="0" smtClean="0"/>
          </a:p>
          <a:p>
            <a:r>
              <a:rPr lang="zh-CN" altLang="en-US" dirty="0" smtClean="0"/>
              <a:t>例如：通过工具获得当前内存读写速度数据，然后对系统进行调优，再做相同的测试，如果内存读写速度提高了，就说明前面的调优是正确有效的，反之，说明无效</a:t>
            </a:r>
            <a:endParaRPr lang="zh-CN" altLang="en-US" dirty="0"/>
          </a:p>
        </p:txBody>
      </p:sp>
    </p:spTree>
    <p:extLst>
      <p:ext uri="{BB962C8B-B14F-4D97-AF65-F5344CB8AC3E}">
        <p14:creationId xmlns:p14="http://schemas.microsoft.com/office/powerpoint/2010/main" val="322490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smtClean="0"/>
              <a:t>并发测试</a:t>
            </a:r>
            <a:endParaRPr lang="zh-CN" altLang="en-US" dirty="0"/>
          </a:p>
        </p:txBody>
      </p:sp>
      <p:sp>
        <p:nvSpPr>
          <p:cNvPr id="3" name="内容占位符 2"/>
          <p:cNvSpPr>
            <a:spLocks noGrp="1"/>
          </p:cNvSpPr>
          <p:nvPr>
            <p:ph idx="1"/>
          </p:nvPr>
        </p:nvSpPr>
        <p:spPr/>
        <p:txBody>
          <a:bodyPr/>
          <a:lstStyle/>
          <a:p>
            <a:r>
              <a:rPr lang="zh-CN" altLang="en-US" sz="3200" dirty="0">
                <a:latin typeface="+mn-ea"/>
              </a:rPr>
              <a:t>方法：通过</a:t>
            </a:r>
            <a:r>
              <a:rPr lang="zh-CN" altLang="en-US" sz="3200" dirty="0" smtClean="0">
                <a:latin typeface="+mn-ea"/>
              </a:rPr>
              <a:t>模拟多用户</a:t>
            </a:r>
            <a:r>
              <a:rPr lang="zh-CN" altLang="en-US" sz="3200" dirty="0">
                <a:latin typeface="+mn-ea"/>
              </a:rPr>
              <a:t>并发</a:t>
            </a:r>
            <a:r>
              <a:rPr lang="zh-CN" altLang="en-US" sz="3200" dirty="0" smtClean="0">
                <a:latin typeface="+mn-ea"/>
              </a:rPr>
              <a:t>访问同一个应用、存储过程或数据记录及其他</a:t>
            </a:r>
            <a:r>
              <a:rPr lang="zh-CN" altLang="en-US" sz="3200" dirty="0" smtClean="0">
                <a:solidFill>
                  <a:srgbClr val="FF0000"/>
                </a:solidFill>
                <a:latin typeface="+mn-ea"/>
              </a:rPr>
              <a:t>并发</a:t>
            </a:r>
            <a:r>
              <a:rPr lang="zh-CN" altLang="en-US" sz="3200" dirty="0" smtClean="0">
                <a:latin typeface="+mn-ea"/>
              </a:rPr>
              <a:t>操作，来测试是否存在死锁、数据错误等故障</a:t>
            </a:r>
            <a:endParaRPr lang="en-US" altLang="zh-CN" sz="3200" dirty="0" smtClean="0">
              <a:latin typeface="+mn-ea"/>
            </a:endParaRPr>
          </a:p>
          <a:p>
            <a:r>
              <a:rPr lang="zh-CN" altLang="en-US" dirty="0" smtClean="0"/>
              <a:t>说明：为了避免数据库或函数在并发下的错误，需要专门针对每个模块进行并发测试</a:t>
            </a:r>
            <a:endParaRPr lang="zh-CN" altLang="en-US" dirty="0"/>
          </a:p>
        </p:txBody>
      </p:sp>
    </p:spTree>
    <p:extLst>
      <p:ext uri="{BB962C8B-B14F-4D97-AF65-F5344CB8AC3E}">
        <p14:creationId xmlns:p14="http://schemas.microsoft.com/office/powerpoint/2010/main" val="182251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什么是性能测试</a:t>
            </a:r>
            <a:endParaRPr lang="en-US" altLang="zh-CN" dirty="0"/>
          </a:p>
          <a:p>
            <a:r>
              <a:rPr lang="zh-CN" altLang="en-US" dirty="0"/>
              <a:t>为什么做性能测试</a:t>
            </a:r>
            <a:endParaRPr lang="en-US" altLang="zh-CN" dirty="0"/>
          </a:p>
          <a:p>
            <a:r>
              <a:rPr lang="zh-CN" altLang="en-US" dirty="0"/>
              <a:t>性能测试怎样做</a:t>
            </a:r>
            <a:endParaRPr lang="en-US" altLang="zh-CN" dirty="0"/>
          </a:p>
          <a:p>
            <a:pPr lvl="1"/>
            <a:r>
              <a:rPr lang="zh-CN" altLang="en-US" dirty="0"/>
              <a:t>性能测试主要术语</a:t>
            </a:r>
            <a:r>
              <a:rPr lang="en-US" altLang="zh-CN" dirty="0"/>
              <a:t> </a:t>
            </a:r>
          </a:p>
          <a:p>
            <a:pPr lvl="1"/>
            <a:r>
              <a:rPr lang="zh-CN" altLang="en-US" dirty="0" smtClean="0"/>
              <a:t>性能</a:t>
            </a:r>
            <a:r>
              <a:rPr lang="zh-CN" altLang="en-US" dirty="0"/>
              <a:t>测试分类</a:t>
            </a:r>
            <a:endParaRPr lang="en-US" altLang="zh-CN" dirty="0"/>
          </a:p>
          <a:p>
            <a:pPr lvl="1"/>
            <a:r>
              <a:rPr lang="zh-CN" altLang="en-US" dirty="0" smtClean="0">
                <a:solidFill>
                  <a:srgbClr val="FF0000"/>
                </a:solidFill>
              </a:rPr>
              <a:t>性能</a:t>
            </a:r>
            <a:r>
              <a:rPr lang="zh-CN" altLang="en-US" dirty="0">
                <a:solidFill>
                  <a:srgbClr val="FF0000"/>
                </a:solidFill>
              </a:rPr>
              <a:t>测试流程</a:t>
            </a:r>
            <a:endParaRPr lang="en-US" altLang="zh-CN" dirty="0">
              <a:solidFill>
                <a:srgbClr val="FF0000"/>
              </a:solidFill>
            </a:endParaRPr>
          </a:p>
          <a:p>
            <a:pPr marL="544662" lvl="1" indent="0">
              <a:buNone/>
            </a:pPr>
            <a:r>
              <a:rPr lang="en-US" altLang="zh-CN" dirty="0" smtClean="0"/>
              <a:t> </a:t>
            </a:r>
            <a:endParaRPr lang="en-US" altLang="zh-CN" dirty="0"/>
          </a:p>
          <a:p>
            <a:pPr>
              <a:buNone/>
            </a:pPr>
            <a:r>
              <a:rPr lang="en-US" altLang="zh-CN" dirty="0"/>
              <a:t>       </a:t>
            </a:r>
          </a:p>
          <a:p>
            <a:endParaRPr lang="zh-CN" altLang="en-US" dirty="0"/>
          </a:p>
        </p:txBody>
      </p:sp>
    </p:spTree>
    <p:extLst>
      <p:ext uri="{BB962C8B-B14F-4D97-AF65-F5344CB8AC3E}">
        <p14:creationId xmlns:p14="http://schemas.microsoft.com/office/powerpoint/2010/main" val="2965182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性能测试流程</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954620134"/>
              </p:ext>
            </p:extLst>
          </p:nvPr>
        </p:nvGraphicFramePr>
        <p:xfrm>
          <a:off x="609600" y="1196975"/>
          <a:ext cx="10985500" cy="504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01750" y="3285778"/>
            <a:ext cx="1944216" cy="115231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340014" y="2924042"/>
            <a:ext cx="2213096" cy="1299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0" name="圆角矩形 9"/>
          <p:cNvSpPr/>
          <p:nvPr/>
        </p:nvSpPr>
        <p:spPr>
          <a:xfrm>
            <a:off x="9486726" y="3141762"/>
            <a:ext cx="1728192" cy="12243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10349126" y="3212074"/>
            <a:ext cx="2213096" cy="1299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文本框 11"/>
          <p:cNvSpPr txBox="1"/>
          <p:nvPr/>
        </p:nvSpPr>
        <p:spPr>
          <a:xfrm>
            <a:off x="9630742" y="3501802"/>
            <a:ext cx="1512168"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性能调优</a:t>
            </a:r>
            <a:endParaRPr lang="zh-CN" altLang="en-US" sz="2600" b="1" dirty="0">
              <a:latin typeface="楷体" panose="02010609060101010101" pitchFamily="49" charset="-122"/>
              <a:ea typeface="楷体" panose="02010609060101010101" pitchFamily="49" charset="-122"/>
            </a:endParaRPr>
          </a:p>
        </p:txBody>
      </p:sp>
      <p:sp>
        <p:nvSpPr>
          <p:cNvPr id="14" name="文本框 13"/>
          <p:cNvSpPr txBox="1"/>
          <p:nvPr/>
        </p:nvSpPr>
        <p:spPr>
          <a:xfrm>
            <a:off x="917774" y="3429794"/>
            <a:ext cx="1512168" cy="892552"/>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制定性能测试目标</a:t>
            </a:r>
            <a:endParaRPr lang="zh-CN" altLang="en-US" sz="2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12439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什么是性能</a:t>
            </a:r>
            <a:r>
              <a:rPr lang="zh-CN" altLang="en-US" dirty="0" smtClean="0"/>
              <a:t>测试</a:t>
            </a:r>
            <a:endParaRPr lang="en-US" altLang="zh-CN" dirty="0" smtClean="0"/>
          </a:p>
          <a:p>
            <a:pPr lvl="1"/>
            <a:r>
              <a:rPr lang="zh-CN" altLang="en-US" dirty="0"/>
              <a:t>性能测试是通过自动化的测试</a:t>
            </a:r>
            <a:r>
              <a:rPr lang="zh-CN" altLang="en-US" dirty="0">
                <a:solidFill>
                  <a:srgbClr val="FF0000"/>
                </a:solidFill>
              </a:rPr>
              <a:t>工具</a:t>
            </a:r>
            <a:r>
              <a:rPr lang="zh-CN" altLang="en-US" dirty="0"/>
              <a:t>模拟</a:t>
            </a:r>
            <a:r>
              <a:rPr lang="zh-CN" altLang="en-US" dirty="0">
                <a:solidFill>
                  <a:srgbClr val="FF0000"/>
                </a:solidFill>
              </a:rPr>
              <a:t>多种</a:t>
            </a:r>
            <a:r>
              <a:rPr lang="zh-CN" altLang="en-US" dirty="0"/>
              <a:t>正常、峰值以及异常</a:t>
            </a:r>
            <a:r>
              <a:rPr lang="zh-CN" altLang="en-US" dirty="0">
                <a:solidFill>
                  <a:schemeClr val="bg2">
                    <a:lumMod val="50000"/>
                  </a:schemeClr>
                </a:solidFill>
              </a:rPr>
              <a:t>负载</a:t>
            </a:r>
            <a:r>
              <a:rPr lang="zh-CN" altLang="en-US" dirty="0"/>
              <a:t>条件来对系统的各项</a:t>
            </a:r>
            <a:r>
              <a:rPr lang="zh-CN" altLang="en-US" dirty="0">
                <a:solidFill>
                  <a:srgbClr val="FF0000"/>
                </a:solidFill>
              </a:rPr>
              <a:t>性能指标</a:t>
            </a:r>
            <a:r>
              <a:rPr lang="zh-CN" altLang="en-US" dirty="0"/>
              <a:t>进行</a:t>
            </a:r>
            <a:r>
              <a:rPr lang="zh-CN" altLang="en-US" dirty="0" smtClean="0"/>
              <a:t>测试</a:t>
            </a:r>
            <a:endParaRPr lang="en-US" altLang="zh-CN" dirty="0"/>
          </a:p>
          <a:p>
            <a:r>
              <a:rPr lang="zh-CN" altLang="en-US" dirty="0"/>
              <a:t>为什么做性能测试</a:t>
            </a:r>
            <a:endParaRPr lang="en-US" altLang="zh-CN" dirty="0"/>
          </a:p>
          <a:p>
            <a:endParaRPr lang="zh-CN" altLang="en-US" dirty="0"/>
          </a:p>
        </p:txBody>
      </p:sp>
    </p:spTree>
    <p:extLst>
      <p:ext uri="{BB962C8B-B14F-4D97-AF65-F5344CB8AC3E}">
        <p14:creationId xmlns:p14="http://schemas.microsoft.com/office/powerpoint/2010/main" val="214463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性能测试怎样做</a:t>
            </a:r>
            <a:endParaRPr lang="en-US" altLang="zh-CN" dirty="0"/>
          </a:p>
          <a:p>
            <a:pPr lvl="1"/>
            <a:r>
              <a:rPr lang="zh-CN" altLang="en-US" dirty="0"/>
              <a:t>性能测试主要术语</a:t>
            </a:r>
            <a:r>
              <a:rPr lang="en-US" altLang="zh-CN" dirty="0"/>
              <a:t> </a:t>
            </a:r>
            <a:endParaRPr lang="en-US" altLang="zh-CN" dirty="0" smtClean="0"/>
          </a:p>
          <a:p>
            <a:pPr lvl="2"/>
            <a:r>
              <a:rPr lang="zh-CN" altLang="en-US" dirty="0" smtClean="0"/>
              <a:t>并发用户数、响应时间、吞吐量、资源利用率、点击率</a:t>
            </a:r>
            <a:endParaRPr lang="en-US" altLang="zh-CN" dirty="0"/>
          </a:p>
          <a:p>
            <a:pPr lvl="1"/>
            <a:r>
              <a:rPr lang="zh-CN" altLang="en-US" dirty="0"/>
              <a:t>性能测试</a:t>
            </a:r>
            <a:r>
              <a:rPr lang="zh-CN" altLang="en-US" dirty="0" smtClean="0"/>
              <a:t>分类</a:t>
            </a:r>
            <a:endParaRPr lang="en-US" altLang="zh-CN" dirty="0" smtClean="0"/>
          </a:p>
          <a:p>
            <a:pPr lvl="2"/>
            <a:r>
              <a:rPr lang="zh-CN" altLang="en-US" dirty="0" smtClean="0"/>
              <a:t>负载测试、压力测试、容量测试、并发测试</a:t>
            </a:r>
            <a:endParaRPr lang="en-US" altLang="zh-CN" dirty="0"/>
          </a:p>
          <a:p>
            <a:pPr lvl="1"/>
            <a:r>
              <a:rPr lang="zh-CN" altLang="en-US" dirty="0"/>
              <a:t>性能测试</a:t>
            </a:r>
            <a:r>
              <a:rPr lang="zh-CN" altLang="en-US" dirty="0" smtClean="0"/>
              <a:t>流程</a:t>
            </a:r>
            <a:endParaRPr lang="en-US" altLang="zh-CN" dirty="0" smtClean="0"/>
          </a:p>
          <a:p>
            <a:pPr lvl="2"/>
            <a:r>
              <a:rPr lang="zh-CN" altLang="en-US" dirty="0" smtClean="0"/>
              <a:t>制定目标</a:t>
            </a:r>
            <a:r>
              <a:rPr lang="en-US" altLang="zh-CN" dirty="0" smtClean="0">
                <a:sym typeface="Wingdings" panose="05000000000000000000" pitchFamily="2" charset="2"/>
              </a:rPr>
              <a:t></a:t>
            </a:r>
            <a:r>
              <a:rPr lang="zh-CN" altLang="en-US" dirty="0" smtClean="0">
                <a:sym typeface="Wingdings" panose="05000000000000000000" pitchFamily="2" charset="2"/>
              </a:rPr>
              <a:t>选择工具</a:t>
            </a:r>
            <a:r>
              <a:rPr lang="en-US" altLang="zh-CN" dirty="0" smtClean="0">
                <a:sym typeface="Wingdings" panose="05000000000000000000" pitchFamily="2" charset="2"/>
              </a:rPr>
              <a:t></a:t>
            </a:r>
            <a:r>
              <a:rPr lang="en-US" altLang="zh-CN" dirty="0">
                <a:sym typeface="Wingdings" panose="05000000000000000000" pitchFamily="2" charset="2"/>
              </a:rPr>
              <a:t> </a:t>
            </a:r>
            <a:r>
              <a:rPr lang="zh-CN" altLang="en-US" dirty="0" smtClean="0">
                <a:sym typeface="Wingdings" panose="05000000000000000000" pitchFamily="2" charset="2"/>
              </a:rPr>
              <a:t>设计性能测试</a:t>
            </a:r>
            <a:r>
              <a:rPr lang="en-US" altLang="zh-CN" dirty="0" smtClean="0">
                <a:sym typeface="Wingdings" panose="05000000000000000000" pitchFamily="2" charset="2"/>
              </a:rPr>
              <a:t></a:t>
            </a:r>
            <a:r>
              <a:rPr lang="zh-CN" altLang="en-US" dirty="0" smtClean="0">
                <a:sym typeface="Wingdings" panose="05000000000000000000" pitchFamily="2" charset="2"/>
              </a:rPr>
              <a:t>监控分析系统</a:t>
            </a:r>
            <a:r>
              <a:rPr lang="en-US" altLang="zh-CN" dirty="0" smtClean="0">
                <a:sym typeface="Wingdings" panose="05000000000000000000" pitchFamily="2" charset="2"/>
              </a:rPr>
              <a:t> </a:t>
            </a:r>
            <a:r>
              <a:rPr lang="zh-CN" altLang="en-US" dirty="0" smtClean="0">
                <a:sym typeface="Wingdings" panose="05000000000000000000" pitchFamily="2" charset="2"/>
              </a:rPr>
              <a:t>性能调优</a:t>
            </a:r>
            <a:endParaRPr lang="en-US" altLang="zh-CN" dirty="0"/>
          </a:p>
          <a:p>
            <a:endParaRPr lang="zh-CN" altLang="en-US" dirty="0"/>
          </a:p>
        </p:txBody>
      </p:sp>
    </p:spTree>
    <p:extLst>
      <p:ext uri="{BB962C8B-B14F-4D97-AF65-F5344CB8AC3E}">
        <p14:creationId xmlns:p14="http://schemas.microsoft.com/office/powerpoint/2010/main" val="64429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点补充阅读</a:t>
            </a:r>
            <a:endParaRPr lang="zh-CN" altLang="en-US" dirty="0"/>
          </a:p>
        </p:txBody>
      </p:sp>
      <p:sp>
        <p:nvSpPr>
          <p:cNvPr id="3" name="内容占位符 2"/>
          <p:cNvSpPr>
            <a:spLocks noGrp="1"/>
          </p:cNvSpPr>
          <p:nvPr>
            <p:ph idx="1"/>
          </p:nvPr>
        </p:nvSpPr>
        <p:spPr>
          <a:xfrm>
            <a:off x="610234" y="1197546"/>
            <a:ext cx="11396771" cy="5041187"/>
          </a:xfrm>
        </p:spPr>
        <p:txBody>
          <a:bodyPr/>
          <a:lstStyle/>
          <a:p>
            <a:r>
              <a:rPr lang="en-US" altLang="zh-CN" dirty="0" smtClean="0"/>
              <a:t>TPC</a:t>
            </a:r>
            <a:r>
              <a:rPr lang="zh-CN" altLang="en-US" dirty="0" smtClean="0"/>
              <a:t>（</a:t>
            </a:r>
            <a:r>
              <a:rPr lang="en-US" altLang="zh-CN" dirty="0" smtClean="0"/>
              <a:t>Transaction Processing Performance Council</a:t>
            </a:r>
            <a:r>
              <a:rPr lang="zh-CN" altLang="en-US" dirty="0" smtClean="0"/>
              <a:t>）</a:t>
            </a:r>
            <a:endParaRPr lang="en-US" altLang="zh-CN" dirty="0" smtClean="0"/>
          </a:p>
          <a:p>
            <a:pPr lvl="1"/>
            <a:r>
              <a:rPr lang="zh-CN" altLang="en-US" dirty="0" smtClean="0"/>
              <a:t>事务处理性能委员会，由数十家会员公司创建的非盈利组织，总部设在美国。</a:t>
            </a:r>
            <a:r>
              <a:rPr lang="en-US" altLang="zh-CN" dirty="0" smtClean="0"/>
              <a:t>TPC</a:t>
            </a:r>
            <a:r>
              <a:rPr lang="zh-CN" altLang="en-US" dirty="0" smtClean="0"/>
              <a:t>的成员主要是计算机软硬件厂家，而非计算机用户，其功能是制定商务应用基准程序的标准规范、性能和价格度量，并管理测试结果的发布</a:t>
            </a:r>
            <a:endParaRPr lang="en-US" altLang="zh-CN" dirty="0" smtClean="0"/>
          </a:p>
          <a:p>
            <a:pPr lvl="1"/>
            <a:r>
              <a:rPr lang="en-US" altLang="zh-CN" dirty="0"/>
              <a:t>http://www.tpc.org/</a:t>
            </a:r>
            <a:endParaRPr lang="en-US" altLang="zh-CN" dirty="0" smtClean="0"/>
          </a:p>
        </p:txBody>
      </p:sp>
    </p:spTree>
    <p:extLst>
      <p:ext uri="{BB962C8B-B14F-4D97-AF65-F5344CB8AC3E}">
        <p14:creationId xmlns:p14="http://schemas.microsoft.com/office/powerpoint/2010/main" val="20289050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知识点补充阅读</a:t>
            </a:r>
            <a:endParaRPr lang="zh-CN" altLang="en-US" dirty="0"/>
          </a:p>
        </p:txBody>
      </p:sp>
      <p:sp>
        <p:nvSpPr>
          <p:cNvPr id="3" name="内容占位符 2"/>
          <p:cNvSpPr>
            <a:spLocks noGrp="1"/>
          </p:cNvSpPr>
          <p:nvPr>
            <p:ph idx="1"/>
          </p:nvPr>
        </p:nvSpPr>
        <p:spPr/>
        <p:txBody>
          <a:bodyPr/>
          <a:lstStyle/>
          <a:p>
            <a:pPr lvl="1"/>
            <a:r>
              <a:rPr lang="en-US" altLang="zh-CN" dirty="0"/>
              <a:t>TPC</a:t>
            </a:r>
            <a:r>
              <a:rPr lang="zh-CN" altLang="en-US" dirty="0"/>
              <a:t>不给出基准程序的代码，</a:t>
            </a:r>
            <a:r>
              <a:rPr lang="zh-CN" altLang="en-US" dirty="0">
                <a:solidFill>
                  <a:srgbClr val="FF0000"/>
                </a:solidFill>
              </a:rPr>
              <a:t>而只给出基准程序的标准规范</a:t>
            </a:r>
            <a:r>
              <a:rPr lang="zh-CN" altLang="en-US" dirty="0"/>
              <a:t>。任何厂家或其他测试者都可以根据规范，最优地构造出自己的测试系统（测试平台和测试程序）。为保证测试结果的完整性，被测试者（通常是厂家）必须提交给</a:t>
            </a:r>
            <a:r>
              <a:rPr lang="en-US" altLang="zh-CN" dirty="0"/>
              <a:t>TPC</a:t>
            </a:r>
            <a:r>
              <a:rPr lang="zh-CN" altLang="en-US" dirty="0"/>
              <a:t>一套完整的报告（</a:t>
            </a:r>
            <a:r>
              <a:rPr lang="en-US" altLang="zh-CN" dirty="0"/>
              <a:t>Full Disclosure Report</a:t>
            </a:r>
            <a:r>
              <a:rPr lang="zh-CN" altLang="en-US" dirty="0"/>
              <a:t>）</a:t>
            </a:r>
            <a:r>
              <a:rPr lang="en-US" altLang="zh-CN" dirty="0"/>
              <a:t>,</a:t>
            </a:r>
            <a:r>
              <a:rPr lang="zh-CN" altLang="en-US" dirty="0"/>
              <a:t>包括被测系统的详细配置、分类价格和包含</a:t>
            </a:r>
            <a:r>
              <a:rPr lang="en-US" altLang="zh-CN" dirty="0"/>
              <a:t>5</a:t>
            </a:r>
            <a:r>
              <a:rPr lang="zh-CN" altLang="en-US" dirty="0"/>
              <a:t>年维护费用在内的总价格。该报告必须由</a:t>
            </a:r>
            <a:r>
              <a:rPr lang="en-US" altLang="zh-CN" dirty="0"/>
              <a:t>TPC</a:t>
            </a:r>
            <a:r>
              <a:rPr lang="zh-CN" altLang="en-US" dirty="0"/>
              <a:t>授权的审核员</a:t>
            </a:r>
            <a:r>
              <a:rPr lang="zh-CN" altLang="en-US" dirty="0" smtClean="0"/>
              <a:t>核实（</a:t>
            </a:r>
            <a:r>
              <a:rPr lang="en-US" altLang="zh-CN" dirty="0" smtClean="0"/>
              <a:t>TPC</a:t>
            </a:r>
            <a:r>
              <a:rPr lang="zh-CN" altLang="en-US" dirty="0" smtClean="0"/>
              <a:t>本身并不做审计）</a:t>
            </a:r>
            <a:r>
              <a:rPr lang="en-US" altLang="zh-CN" dirty="0" smtClean="0"/>
              <a:t>TPC</a:t>
            </a:r>
            <a:r>
              <a:rPr lang="zh-CN" altLang="en-US" dirty="0" smtClean="0"/>
              <a:t>在全球只有不到</a:t>
            </a:r>
            <a:r>
              <a:rPr lang="en-US" altLang="zh-CN" dirty="0" smtClean="0"/>
              <a:t>10</a:t>
            </a:r>
            <a:r>
              <a:rPr lang="zh-CN" altLang="en-US" dirty="0" smtClean="0"/>
              <a:t>名审核员，全部在美国</a:t>
            </a:r>
            <a:endParaRPr lang="zh-CN" altLang="en-US" dirty="0"/>
          </a:p>
          <a:p>
            <a:endParaRPr lang="zh-CN" altLang="en-US" dirty="0"/>
          </a:p>
        </p:txBody>
      </p:sp>
    </p:spTree>
    <p:extLst>
      <p:ext uri="{BB962C8B-B14F-4D97-AF65-F5344CB8AC3E}">
        <p14:creationId xmlns:p14="http://schemas.microsoft.com/office/powerpoint/2010/main" val="335840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知识点补充阅读</a:t>
            </a:r>
          </a:p>
        </p:txBody>
      </p:sp>
      <p:sp>
        <p:nvSpPr>
          <p:cNvPr id="3" name="内容占位符 2"/>
          <p:cNvSpPr>
            <a:spLocks noGrp="1"/>
          </p:cNvSpPr>
          <p:nvPr>
            <p:ph idx="1"/>
          </p:nvPr>
        </p:nvSpPr>
        <p:spPr/>
        <p:txBody>
          <a:bodyPr/>
          <a:lstStyle/>
          <a:p>
            <a:r>
              <a:rPr lang="en-US" altLang="zh-CN" dirty="0" smtClean="0"/>
              <a:t>SPEC(Standard Performance Evaluation Corp)</a:t>
            </a:r>
            <a:r>
              <a:rPr lang="zh-CN" altLang="en-US" dirty="0" smtClean="0"/>
              <a:t>制定，目前主要包括针对</a:t>
            </a:r>
            <a:r>
              <a:rPr lang="en-US" altLang="zh-CN" dirty="0" smtClean="0"/>
              <a:t>CPU</a:t>
            </a:r>
            <a:r>
              <a:rPr lang="zh-CN" altLang="en-US" dirty="0" smtClean="0"/>
              <a:t>性能、针对</a:t>
            </a:r>
            <a:r>
              <a:rPr lang="en-US" altLang="zh-CN" dirty="0" smtClean="0"/>
              <a:t>Web</a:t>
            </a:r>
            <a:r>
              <a:rPr lang="zh-CN" altLang="en-US" dirty="0" smtClean="0"/>
              <a:t>服务器、针对高性能计算、针对</a:t>
            </a:r>
            <a:r>
              <a:rPr lang="en-US" altLang="zh-CN" dirty="0" smtClean="0"/>
              <a:t>Java</a:t>
            </a:r>
            <a:r>
              <a:rPr lang="zh-CN" altLang="en-US" dirty="0" smtClean="0"/>
              <a:t>应用、对图形系统、网络和邮件服务器的测试指标</a:t>
            </a:r>
            <a:endParaRPr lang="zh-CN" altLang="en-US" dirty="0"/>
          </a:p>
        </p:txBody>
      </p:sp>
      <p:pic>
        <p:nvPicPr>
          <p:cNvPr id="4" name="图片 3"/>
          <p:cNvPicPr>
            <a:picLocks noChangeAspect="1"/>
          </p:cNvPicPr>
          <p:nvPr/>
        </p:nvPicPr>
        <p:blipFill>
          <a:blip r:embed="rId3"/>
          <a:stretch>
            <a:fillRect/>
          </a:stretch>
        </p:blipFill>
        <p:spPr>
          <a:xfrm>
            <a:off x="1205806" y="3141762"/>
            <a:ext cx="8784976" cy="3176910"/>
          </a:xfrm>
          <a:prstGeom prst="rect">
            <a:avLst/>
          </a:prstGeom>
        </p:spPr>
      </p:pic>
    </p:spTree>
    <p:extLst>
      <p:ext uri="{BB962C8B-B14F-4D97-AF65-F5344CB8AC3E}">
        <p14:creationId xmlns:p14="http://schemas.microsoft.com/office/powerpoint/2010/main" val="2548487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什么是性能测试</a:t>
            </a:r>
          </a:p>
        </p:txBody>
      </p:sp>
      <p:sp>
        <p:nvSpPr>
          <p:cNvPr id="3" name="内容占位符 2"/>
          <p:cNvSpPr>
            <a:spLocks noGrp="1"/>
          </p:cNvSpPr>
          <p:nvPr>
            <p:ph idx="1"/>
          </p:nvPr>
        </p:nvSpPr>
        <p:spPr/>
        <p:txBody>
          <a:bodyPr/>
          <a:lstStyle/>
          <a:p>
            <a:r>
              <a:rPr lang="zh-CN" altLang="en-US" dirty="0" smtClean="0"/>
              <a:t>什么是性能</a:t>
            </a:r>
            <a:endParaRPr lang="en-US" altLang="zh-CN" dirty="0" smtClean="0"/>
          </a:p>
          <a:p>
            <a:pPr lvl="1"/>
            <a:r>
              <a:rPr lang="zh-CN" altLang="en-US" dirty="0" smtClean="0"/>
              <a:t>在</a:t>
            </a:r>
            <a:r>
              <a:rPr lang="zh-CN" altLang="en-US" dirty="0"/>
              <a:t>一定条件下，实现预定目的或者规定用途的能力</a:t>
            </a:r>
            <a:endParaRPr lang="en-US" altLang="zh-CN" dirty="0"/>
          </a:p>
          <a:p>
            <a:pPr lvl="1"/>
            <a:endParaRPr lang="zh-CN" altLang="en-US" dirty="0"/>
          </a:p>
        </p:txBody>
      </p:sp>
    </p:spTree>
    <p:extLst>
      <p:ext uri="{BB962C8B-B14F-4D97-AF65-F5344CB8AC3E}">
        <p14:creationId xmlns:p14="http://schemas.microsoft.com/office/powerpoint/2010/main" val="409467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什么是性能测试</a:t>
            </a:r>
            <a:endParaRPr lang="zh-CN" altLang="en-US" dirty="0"/>
          </a:p>
        </p:txBody>
      </p:sp>
      <p:sp>
        <p:nvSpPr>
          <p:cNvPr id="3" name="内容占位符 2"/>
          <p:cNvSpPr>
            <a:spLocks noGrp="1"/>
          </p:cNvSpPr>
          <p:nvPr>
            <p:ph idx="1"/>
          </p:nvPr>
        </p:nvSpPr>
        <p:spPr/>
        <p:txBody>
          <a:bodyPr/>
          <a:lstStyle/>
          <a:p>
            <a:r>
              <a:rPr lang="zh-CN" altLang="en-US" dirty="0"/>
              <a:t>性能测试是通过自动化的测试</a:t>
            </a:r>
            <a:r>
              <a:rPr lang="zh-CN" altLang="en-US" dirty="0">
                <a:solidFill>
                  <a:srgbClr val="FF0000"/>
                </a:solidFill>
              </a:rPr>
              <a:t>工具</a:t>
            </a:r>
            <a:r>
              <a:rPr lang="zh-CN" altLang="en-US" dirty="0"/>
              <a:t>模拟</a:t>
            </a:r>
            <a:r>
              <a:rPr lang="zh-CN" altLang="en-US" dirty="0">
                <a:solidFill>
                  <a:srgbClr val="FF0000"/>
                </a:solidFill>
              </a:rPr>
              <a:t>多种</a:t>
            </a:r>
            <a:r>
              <a:rPr lang="zh-CN" altLang="en-US" dirty="0"/>
              <a:t>正常、峰值以及异常</a:t>
            </a:r>
            <a:r>
              <a:rPr lang="zh-CN" altLang="en-US" dirty="0">
                <a:solidFill>
                  <a:schemeClr val="bg2">
                    <a:lumMod val="50000"/>
                  </a:schemeClr>
                </a:solidFill>
              </a:rPr>
              <a:t>负载</a:t>
            </a:r>
            <a:r>
              <a:rPr lang="zh-CN" altLang="en-US" dirty="0"/>
              <a:t>条件来对系统的各项</a:t>
            </a:r>
            <a:r>
              <a:rPr lang="zh-CN" altLang="en-US" dirty="0">
                <a:solidFill>
                  <a:srgbClr val="FF0000"/>
                </a:solidFill>
              </a:rPr>
              <a:t>性能指标</a:t>
            </a:r>
            <a:r>
              <a:rPr lang="zh-CN" altLang="en-US" dirty="0"/>
              <a:t>进行测试</a:t>
            </a:r>
            <a:endParaRPr lang="en-US" altLang="zh-CN" dirty="0" smtClean="0"/>
          </a:p>
        </p:txBody>
      </p:sp>
      <p:sp>
        <p:nvSpPr>
          <p:cNvPr id="4" name="AutoShape 2" descr="https://wenku.baidu.com/content/e7d9aeb1f111f18583d05ae2?m=62e99efcf6199fee4ab3947606245bec&amp;type=pic&amp;src=7ee73b467dd105abe7d3712e6a606335.png&amp;token=e26f3f1a43ff8196547f908900bedda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701750" y="2565698"/>
            <a:ext cx="6048672" cy="3601595"/>
          </a:xfrm>
          <a:prstGeom prst="rect">
            <a:avLst/>
          </a:prstGeom>
        </p:spPr>
      </p:pic>
      <p:sp>
        <p:nvSpPr>
          <p:cNvPr id="7" name="内容占位符 2"/>
          <p:cNvSpPr txBox="1">
            <a:spLocks/>
          </p:cNvSpPr>
          <p:nvPr/>
        </p:nvSpPr>
        <p:spPr bwMode="auto">
          <a:xfrm>
            <a:off x="7038454" y="2997746"/>
            <a:ext cx="4752528" cy="2880320"/>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Font typeface="Wingdings" pitchFamily="2" charset="2"/>
              <a:buNone/>
            </a:pPr>
            <a:r>
              <a:rPr lang="zh-CN" altLang="en-US" dirty="0" smtClean="0">
                <a:solidFill>
                  <a:srgbClr val="0070C0"/>
                </a:solidFill>
              </a:rPr>
              <a:t>负载</a:t>
            </a:r>
            <a:r>
              <a:rPr lang="zh-CN" altLang="en-US" dirty="0" smtClean="0"/>
              <a:t>：电学中负载是连接在电源两端的电子元件</a:t>
            </a:r>
            <a:endParaRPr lang="en-US" altLang="zh-CN" dirty="0" smtClean="0"/>
          </a:p>
          <a:p>
            <a:pPr marL="0" indent="0">
              <a:buFont typeface="Wingdings" pitchFamily="2" charset="2"/>
              <a:buNone/>
            </a:pPr>
            <a:r>
              <a:rPr lang="zh-CN" altLang="en-US" dirty="0" smtClean="0">
                <a:solidFill>
                  <a:srgbClr val="003399"/>
                </a:solidFill>
              </a:rPr>
              <a:t>性能测试</a:t>
            </a:r>
            <a:r>
              <a:rPr lang="zh-CN" altLang="en-US" dirty="0" smtClean="0"/>
              <a:t>：服务器给对客户端提供服务的能力</a:t>
            </a:r>
            <a:endParaRPr lang="zh-CN" altLang="en-US" dirty="0"/>
          </a:p>
        </p:txBody>
      </p:sp>
    </p:spTree>
    <p:extLst>
      <p:ext uri="{BB962C8B-B14F-4D97-AF65-F5344CB8AC3E}">
        <p14:creationId xmlns:p14="http://schemas.microsoft.com/office/powerpoint/2010/main" val="18680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333450"/>
            <a:ext cx="8279325" cy="576065"/>
          </a:xfrm>
          <a:noFill/>
          <a:ln>
            <a:noFill/>
          </a:ln>
        </p:spPr>
        <p:txBody>
          <a:bodyPr vert="horz" wrap="square" lIns="0" tIns="0" rIns="0" bIns="0" numCol="1" anchor="t" anchorCtr="0" compatLnSpc="1">
            <a:prstTxWarp prst="textNoShape">
              <a:avLst/>
            </a:prstTxWarp>
          </a:bodyPr>
          <a:lstStyle/>
          <a:p>
            <a:r>
              <a:rPr lang="zh-CN" altLang="en-US" dirty="0"/>
              <a:t>性能性能测试与功能测试关系</a:t>
            </a:r>
            <a:r>
              <a:rPr lang="zh-CN" altLang="en-US" dirty="0">
                <a:solidFill>
                  <a:schemeClr val="bg1"/>
                </a:solidFill>
              </a:rPr>
              <a:t>测试与功能测试关系</a:t>
            </a:r>
          </a:p>
        </p:txBody>
      </p:sp>
      <p:sp>
        <p:nvSpPr>
          <p:cNvPr id="3" name="内容占位符 2"/>
          <p:cNvSpPr>
            <a:spLocks noGrp="1"/>
          </p:cNvSpPr>
          <p:nvPr>
            <p:ph idx="1"/>
          </p:nvPr>
        </p:nvSpPr>
        <p:spPr/>
        <p:txBody>
          <a:bodyPr/>
          <a:lstStyle/>
          <a:p>
            <a:pPr>
              <a:spcBef>
                <a:spcPts val="700"/>
              </a:spcBef>
            </a:pPr>
            <a:r>
              <a:rPr lang="zh-CN" altLang="en-US" dirty="0" smtClean="0"/>
              <a:t>什么是功能？</a:t>
            </a:r>
            <a:endParaRPr lang="en-US" altLang="zh-CN" dirty="0" smtClean="0"/>
          </a:p>
          <a:p>
            <a:pPr>
              <a:spcBef>
                <a:spcPts val="700"/>
              </a:spcBef>
            </a:pPr>
            <a:r>
              <a:rPr lang="zh-CN" altLang="en-US" dirty="0" smtClean="0"/>
              <a:t>什么是功能测试？</a:t>
            </a:r>
            <a:endParaRPr lang="en-US" altLang="zh-CN" dirty="0" smtClean="0"/>
          </a:p>
          <a:p>
            <a:pPr>
              <a:spcBef>
                <a:spcPts val="700"/>
              </a:spcBef>
            </a:pPr>
            <a:r>
              <a:rPr lang="zh-CN" altLang="en-US" dirty="0" smtClean="0"/>
              <a:t>什么是性能？</a:t>
            </a:r>
            <a:endParaRPr lang="en-US" altLang="zh-CN" dirty="0" smtClean="0"/>
          </a:p>
          <a:p>
            <a:pPr>
              <a:spcBef>
                <a:spcPts val="700"/>
              </a:spcBef>
            </a:pPr>
            <a:r>
              <a:rPr lang="zh-CN" altLang="en-US" dirty="0" smtClean="0"/>
              <a:t>什么是性能测试？</a:t>
            </a:r>
            <a:endParaRPr lang="en-US" altLang="zh-CN" dirty="0" smtClean="0"/>
          </a:p>
        </p:txBody>
      </p:sp>
      <p:pic>
        <p:nvPicPr>
          <p:cNvPr id="4" name="图片 3" descr="2.jpg"/>
          <p:cNvPicPr>
            <a:picLocks noChangeAspect="1"/>
          </p:cNvPicPr>
          <p:nvPr/>
        </p:nvPicPr>
        <p:blipFill>
          <a:blip r:embed="rId3"/>
          <a:stretch>
            <a:fillRect/>
          </a:stretch>
        </p:blipFill>
        <p:spPr>
          <a:xfrm>
            <a:off x="2069902" y="4437906"/>
            <a:ext cx="1612615" cy="1589578"/>
          </a:xfrm>
          <a:prstGeom prst="rect">
            <a:avLst/>
          </a:prstGeom>
        </p:spPr>
      </p:pic>
      <p:pic>
        <p:nvPicPr>
          <p:cNvPr id="5" name="图片 4" descr="3.jpg"/>
          <p:cNvPicPr>
            <a:picLocks noChangeAspect="1"/>
          </p:cNvPicPr>
          <p:nvPr/>
        </p:nvPicPr>
        <p:blipFill>
          <a:blip r:embed="rId4"/>
          <a:stretch>
            <a:fillRect/>
          </a:stretch>
        </p:blipFill>
        <p:spPr>
          <a:xfrm>
            <a:off x="6335725" y="3661264"/>
            <a:ext cx="3107057" cy="2056469"/>
          </a:xfrm>
          <a:prstGeom prst="rect">
            <a:avLst/>
          </a:prstGeom>
        </p:spPr>
      </p:pic>
      <p:sp>
        <p:nvSpPr>
          <p:cNvPr id="6" name="右箭头 5"/>
          <p:cNvSpPr/>
          <p:nvPr/>
        </p:nvSpPr>
        <p:spPr bwMode="auto">
          <a:xfrm>
            <a:off x="4374158" y="5013970"/>
            <a:ext cx="1584176" cy="492485"/>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7" name="矩形 6"/>
          <p:cNvSpPr/>
          <p:nvPr/>
        </p:nvSpPr>
        <p:spPr>
          <a:xfrm>
            <a:off x="7637045" y="1447835"/>
            <a:ext cx="2037856" cy="646481"/>
          </a:xfrm>
          <a:prstGeom prst="rect">
            <a:avLst/>
          </a:prstGeom>
          <a:noFill/>
        </p:spPr>
        <p:txBody>
          <a:bodyPr wrap="none" lIns="91461" tIns="45731" rIns="91461" bIns="45731">
            <a:spAutoFit/>
          </a:bodyPr>
          <a:lstStyle/>
          <a:p>
            <a:pPr algn="ctr"/>
            <a:r>
              <a:rPr lang="zh-CN" altLang="en-US" sz="3601"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pitchFamily="49" charset="-122"/>
                <a:ea typeface="楷体" panose="02010609060101010101" pitchFamily="49" charset="-122"/>
              </a:rPr>
              <a:t>能做什么</a:t>
            </a:r>
          </a:p>
        </p:txBody>
      </p:sp>
      <p:cxnSp>
        <p:nvCxnSpPr>
          <p:cNvPr id="9" name="直接箭头连接符 8"/>
          <p:cNvCxnSpPr>
            <a:endCxn id="10" idx="1"/>
          </p:cNvCxnSpPr>
          <p:nvPr/>
        </p:nvCxnSpPr>
        <p:spPr>
          <a:xfrm>
            <a:off x="3366046" y="2997747"/>
            <a:ext cx="4523207" cy="20814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7889253" y="2882654"/>
            <a:ext cx="2037856" cy="646481"/>
          </a:xfrm>
          <a:prstGeom prst="rect">
            <a:avLst/>
          </a:prstGeom>
          <a:noFill/>
        </p:spPr>
        <p:txBody>
          <a:bodyPr wrap="none" lIns="91461" tIns="45731" rIns="91461" bIns="45731">
            <a:spAutoFit/>
          </a:bodyPr>
          <a:lstStyle/>
          <a:p>
            <a:pPr algn="ctr"/>
            <a:r>
              <a:rPr lang="zh-CN" altLang="en-US" sz="3601"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pitchFamily="49" charset="-122"/>
                <a:ea typeface="楷体" panose="02010609060101010101" pitchFamily="49" charset="-122"/>
              </a:rPr>
              <a:t>做得如何</a:t>
            </a:r>
          </a:p>
        </p:txBody>
      </p:sp>
      <p:cxnSp>
        <p:nvCxnSpPr>
          <p:cNvPr id="11" name="直接箭头连接符 10"/>
          <p:cNvCxnSpPr/>
          <p:nvPr/>
        </p:nvCxnSpPr>
        <p:spPr>
          <a:xfrm flipV="1">
            <a:off x="4014118" y="3364506"/>
            <a:ext cx="3910499" cy="35332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a:off x="3222030" y="1629594"/>
            <a:ext cx="4310298" cy="72009"/>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flipV="1">
            <a:off x="3870102" y="1989634"/>
            <a:ext cx="3816424" cy="43204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20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性能测试与功能测试关系（续）</a:t>
            </a:r>
            <a:endParaRPr lang="zh-CN" altLang="en-US" dirty="0"/>
          </a:p>
        </p:txBody>
      </p:sp>
      <p:sp>
        <p:nvSpPr>
          <p:cNvPr id="3" name="内容占位符 2"/>
          <p:cNvSpPr>
            <a:spLocks noGrp="1"/>
          </p:cNvSpPr>
          <p:nvPr>
            <p:ph idx="1"/>
          </p:nvPr>
        </p:nvSpPr>
        <p:spPr>
          <a:xfrm>
            <a:off x="629742" y="1125538"/>
            <a:ext cx="8231505" cy="4527011"/>
          </a:xfrm>
        </p:spPr>
        <p:txBody>
          <a:bodyPr/>
          <a:lstStyle/>
          <a:p>
            <a:r>
              <a:rPr lang="zh-CN" altLang="en-US" dirty="0" smtClean="0"/>
              <a:t>“功能测试”与“性能测试”关系如何？</a:t>
            </a:r>
            <a:endParaRPr lang="en-US" altLang="zh-CN" dirty="0" smtClean="0"/>
          </a:p>
          <a:p>
            <a:pPr lvl="1"/>
            <a:r>
              <a:rPr lang="zh-CN" altLang="en-US" dirty="0">
                <a:solidFill>
                  <a:schemeClr val="tx1"/>
                </a:solidFill>
              </a:rPr>
              <a:t>功能测试是性能测试的“前提”</a:t>
            </a:r>
            <a:endParaRPr lang="en-US" altLang="zh-CN" dirty="0">
              <a:solidFill>
                <a:schemeClr val="tx1"/>
              </a:solidFill>
            </a:endParaRPr>
          </a:p>
          <a:p>
            <a:pPr lvl="1"/>
            <a:r>
              <a:rPr lang="zh-CN" altLang="en-US" dirty="0" smtClean="0">
                <a:solidFill>
                  <a:schemeClr val="tx1"/>
                </a:solidFill>
              </a:rPr>
              <a:t>测试</a:t>
            </a:r>
            <a:r>
              <a:rPr lang="zh-CN" altLang="en-US" dirty="0">
                <a:solidFill>
                  <a:schemeClr val="tx1"/>
                </a:solidFill>
              </a:rPr>
              <a:t>执行依据基本相同</a:t>
            </a:r>
            <a:endParaRPr lang="en-US" altLang="zh-CN" dirty="0">
              <a:solidFill>
                <a:schemeClr val="tx1"/>
              </a:solidFill>
            </a:endParaRPr>
          </a:p>
          <a:p>
            <a:pPr lvl="1"/>
            <a:r>
              <a:rPr lang="zh-CN" altLang="en-US" dirty="0" smtClean="0">
                <a:solidFill>
                  <a:schemeClr val="tx1"/>
                </a:solidFill>
              </a:rPr>
              <a:t>测试目的相同</a:t>
            </a:r>
            <a:endParaRPr lang="en-US" altLang="zh-CN" dirty="0" smtClean="0">
              <a:solidFill>
                <a:schemeClr val="tx1"/>
              </a:solidFill>
            </a:endParaRPr>
          </a:p>
          <a:p>
            <a:pPr lvl="1"/>
            <a:r>
              <a:rPr lang="zh-CN" altLang="en-US" dirty="0" smtClean="0">
                <a:solidFill>
                  <a:schemeClr val="tx1"/>
                </a:solidFill>
              </a:rPr>
              <a:t>侧重点不同</a:t>
            </a:r>
            <a:endParaRPr lang="en-US" altLang="zh-CN" dirty="0" smtClean="0">
              <a:solidFill>
                <a:schemeClr val="tx1"/>
              </a:solidFill>
            </a:endParaRPr>
          </a:p>
          <a:p>
            <a:pPr lvl="1"/>
            <a:r>
              <a:rPr lang="zh-CN" altLang="en-US" dirty="0" smtClean="0">
                <a:solidFill>
                  <a:schemeClr val="tx1"/>
                </a:solidFill>
              </a:rPr>
              <a:t>执行时间</a:t>
            </a:r>
            <a:endParaRPr lang="en-US" altLang="zh-CN" dirty="0" smtClean="0">
              <a:solidFill>
                <a:schemeClr val="tx1"/>
              </a:solidFill>
            </a:endParaRPr>
          </a:p>
          <a:p>
            <a:pPr lvl="2"/>
            <a:r>
              <a:rPr lang="zh-CN" altLang="en-US" dirty="0" smtClean="0">
                <a:solidFill>
                  <a:schemeClr val="tx1"/>
                </a:solidFill>
              </a:rPr>
              <a:t>理论上：无先后顺序，同步开展</a:t>
            </a:r>
            <a:endParaRPr lang="en-US" altLang="zh-CN" dirty="0" smtClean="0">
              <a:solidFill>
                <a:schemeClr val="tx1"/>
              </a:solidFill>
            </a:endParaRPr>
          </a:p>
          <a:p>
            <a:pPr lvl="2"/>
            <a:r>
              <a:rPr lang="zh-CN" altLang="en-US" dirty="0" smtClean="0">
                <a:solidFill>
                  <a:schemeClr val="tx1"/>
                </a:solidFill>
              </a:rPr>
              <a:t>实际工作中：先功能后性能</a:t>
            </a:r>
            <a:endParaRPr lang="en-US" altLang="zh-CN" dirty="0" smtClean="0">
              <a:solidFill>
                <a:schemeClr val="tx1"/>
              </a:solidFill>
            </a:endParaRPr>
          </a:p>
          <a:p>
            <a:pPr>
              <a:buNone/>
            </a:pPr>
            <a:endParaRPr lang="en-US" altLang="zh-CN" dirty="0" smtClean="0"/>
          </a:p>
        </p:txBody>
      </p:sp>
      <p:sp>
        <p:nvSpPr>
          <p:cNvPr id="9" name="Freeform 24"/>
          <p:cNvSpPr>
            <a:spLocks/>
          </p:cNvSpPr>
          <p:nvPr/>
        </p:nvSpPr>
        <p:spPr bwMode="gray">
          <a:xfrm rot="5400000" flipH="1">
            <a:off x="6282370" y="1233550"/>
            <a:ext cx="4392487" cy="6048672"/>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solidFill>
            <a:schemeClr val="accent2">
              <a:lumMod val="60000"/>
              <a:lumOff val="40000"/>
            </a:schemeClr>
          </a:solidFill>
          <a:ln w="0">
            <a:noFill/>
            <a:round/>
            <a:headEnd/>
            <a:tailEnd/>
          </a:ln>
          <a:effectLst/>
          <a:scene3d>
            <a:camera prst="orthographicFront">
              <a:rot lat="0" lon="0" rev="0"/>
            </a:camera>
            <a:lightRig rig="contrasting" dir="t">
              <a:rot lat="0" lon="0" rev="7800000"/>
            </a:lightRig>
          </a:scene3d>
          <a:sp3d>
            <a:bevelT w="139700" h="139700"/>
          </a:sp3d>
        </p:spPr>
        <p:txBody>
          <a:bodyPr/>
          <a:lstStyle/>
          <a:p>
            <a:endParaRPr lang="zh-CN" altLang="en-US"/>
          </a:p>
        </p:txBody>
      </p:sp>
      <p:sp>
        <p:nvSpPr>
          <p:cNvPr id="10" name="TextBox 9"/>
          <p:cNvSpPr txBox="1"/>
          <p:nvPr/>
        </p:nvSpPr>
        <p:spPr>
          <a:xfrm>
            <a:off x="6390382" y="5013970"/>
            <a:ext cx="1857818" cy="584910"/>
          </a:xfrm>
          <a:prstGeom prst="rect">
            <a:avLst/>
          </a:prstGeom>
          <a:noFill/>
        </p:spPr>
        <p:txBody>
          <a:bodyPr wrap="square" rtlCol="0">
            <a:spAutoFit/>
          </a:bodyPr>
          <a:lstStyle/>
          <a:p>
            <a:r>
              <a:rPr lang="zh-CN" altLang="en-US" sz="3201" dirty="0">
                <a:solidFill>
                  <a:srgbClr val="FF0000"/>
                </a:solidFill>
                <a:latin typeface="楷体" panose="02010609060101010101" pitchFamily="49" charset="-122"/>
                <a:ea typeface="楷体" panose="02010609060101010101" pitchFamily="49" charset="-122"/>
              </a:rPr>
              <a:t>功能基础</a:t>
            </a:r>
          </a:p>
        </p:txBody>
      </p:sp>
      <p:sp>
        <p:nvSpPr>
          <p:cNvPr id="11" name="TextBox 10"/>
          <p:cNvSpPr txBox="1"/>
          <p:nvPr/>
        </p:nvSpPr>
        <p:spPr>
          <a:xfrm>
            <a:off x="7326486" y="4077866"/>
            <a:ext cx="1857818" cy="584910"/>
          </a:xfrm>
          <a:prstGeom prst="rect">
            <a:avLst/>
          </a:prstGeom>
          <a:noFill/>
        </p:spPr>
        <p:txBody>
          <a:bodyPr wrap="square" rtlCol="0">
            <a:spAutoFit/>
          </a:bodyPr>
          <a:lstStyle/>
          <a:p>
            <a:r>
              <a:rPr lang="zh-CN" altLang="en-US" sz="3201" dirty="0">
                <a:solidFill>
                  <a:srgbClr val="FF0000"/>
                </a:solidFill>
                <a:latin typeface="楷体" panose="02010609060101010101" pitchFamily="49" charset="-122"/>
                <a:ea typeface="楷体" panose="02010609060101010101" pitchFamily="49" charset="-122"/>
              </a:rPr>
              <a:t>性能提升</a:t>
            </a:r>
          </a:p>
        </p:txBody>
      </p:sp>
      <p:sp>
        <p:nvSpPr>
          <p:cNvPr id="12" name="WordArt 25"/>
          <p:cNvSpPr>
            <a:spLocks noChangeArrowheads="1" noChangeShapeType="1" noTextEdit="1"/>
          </p:cNvSpPr>
          <p:nvPr/>
        </p:nvSpPr>
        <p:spPr bwMode="auto">
          <a:xfrm>
            <a:off x="8982670" y="2349674"/>
            <a:ext cx="1429091" cy="643091"/>
          </a:xfrm>
          <a:prstGeom prst="rect">
            <a:avLst/>
          </a:prstGeom>
        </p:spPr>
        <p:txBody>
          <a:bodyPr wrap="none" fromWordArt="1">
            <a:prstTxWarp prst="textPlain">
              <a:avLst>
                <a:gd name="adj" fmla="val 50000"/>
              </a:avLst>
            </a:prstTxWarp>
          </a:bodyPr>
          <a:lstStyle/>
          <a:p>
            <a:r>
              <a:rPr lang="zh-CN" altLang="en-US" sz="2801" kern="10" dirty="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楷体" panose="02010609060101010101" pitchFamily="49" charset="-122"/>
                <a:ea typeface="楷体" panose="02010609060101010101" pitchFamily="49" charset="-122"/>
              </a:rPr>
              <a:t>质量</a:t>
            </a:r>
          </a:p>
        </p:txBody>
      </p:sp>
    </p:spTree>
    <p:extLst>
      <p:ext uri="{BB962C8B-B14F-4D97-AF65-F5344CB8AC3E}">
        <p14:creationId xmlns:p14="http://schemas.microsoft.com/office/powerpoint/2010/main" val="2668905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32" presetClass="emph" presetSubtype="0" repeatCount="indefinite" fill="hold" grpId="1" nodeType="afterEffect">
                                  <p:stCondLst>
                                    <p:cond delay="0"/>
                                  </p:stCondLst>
                                  <p:childTnLst>
                                    <p:animClr clrSpc="rgb" dir="cw">
                                      <p:cBhvr override="childStyle">
                                        <p:cTn id="10" dur="100" fill="hold"/>
                                        <p:tgtEl>
                                          <p:spTgt spid="12"/>
                                        </p:tgtEl>
                                        <p:attrNameLst>
                                          <p:attrName>style.color</p:attrName>
                                        </p:attrNameLst>
                                      </p:cBhvr>
                                      <p:to>
                                        <a:srgbClr val="FFFF00"/>
                                      </p:to>
                                    </p:animClr>
                                    <p:animClr clrSpc="rgb" dir="cw">
                                      <p:cBhvr>
                                        <p:cTn id="11" dur="100" fill="hold"/>
                                        <p:tgtEl>
                                          <p:spTgt spid="12"/>
                                        </p:tgtEl>
                                        <p:attrNameLst>
                                          <p:attrName>fillcolor</p:attrName>
                                        </p:attrNameLst>
                                      </p:cBhvr>
                                      <p:to>
                                        <a:srgbClr val="FFFF00"/>
                                      </p:to>
                                    </p:animClr>
                                    <p:set>
                                      <p:cBhvr>
                                        <p:cTn id="12" dur="100" fill="hold"/>
                                        <p:tgtEl>
                                          <p:spTgt spid="12"/>
                                        </p:tgtEl>
                                        <p:attrNameLst>
                                          <p:attrName>fill.type</p:attrName>
                                        </p:attrNameLst>
                                      </p:cBhvr>
                                      <p:to>
                                        <p:strVal val="solid"/>
                                      </p:to>
                                    </p:set>
                                    <p:set>
                                      <p:cBhvr>
                                        <p:cTn id="13" dur="100" fill="hold"/>
                                        <p:tgtEl>
                                          <p:spTgt spid="12"/>
                                        </p:tgtEl>
                                        <p:attrNameLst>
                                          <p:attrName>fill.on</p:attrName>
                                        </p:attrNameLst>
                                      </p:cBhvr>
                                      <p:to>
                                        <p:strVal val="true"/>
                                      </p:to>
                                    </p:set>
                                    <p:animRot by="120000">
                                      <p:cBhvr>
                                        <p:cTn id="14" dur="100" fill="hold">
                                          <p:stCondLst>
                                            <p:cond delay="0"/>
                                          </p:stCondLst>
                                        </p:cTn>
                                        <p:tgtEl>
                                          <p:spTgt spid="12"/>
                                        </p:tgtEl>
                                        <p:attrNameLst>
                                          <p:attrName>r</p:attrName>
                                        </p:attrNameLst>
                                      </p:cBhvr>
                                    </p:animRot>
                                    <p:animRot by="-240000">
                                      <p:cBhvr>
                                        <p:cTn id="15" dur="200" fill="hold">
                                          <p:stCondLst>
                                            <p:cond delay="200"/>
                                          </p:stCondLst>
                                        </p:cTn>
                                        <p:tgtEl>
                                          <p:spTgt spid="12"/>
                                        </p:tgtEl>
                                        <p:attrNameLst>
                                          <p:attrName>r</p:attrName>
                                        </p:attrNameLst>
                                      </p:cBhvr>
                                    </p:animRot>
                                    <p:animRot by="240000">
                                      <p:cBhvr>
                                        <p:cTn id="16" dur="200" fill="hold">
                                          <p:stCondLst>
                                            <p:cond delay="400"/>
                                          </p:stCondLst>
                                        </p:cTn>
                                        <p:tgtEl>
                                          <p:spTgt spid="12"/>
                                        </p:tgtEl>
                                        <p:attrNameLst>
                                          <p:attrName>r</p:attrName>
                                        </p:attrNameLst>
                                      </p:cBhvr>
                                    </p:animRot>
                                    <p:animRot by="-240000">
                                      <p:cBhvr>
                                        <p:cTn id="17" dur="200" fill="hold">
                                          <p:stCondLst>
                                            <p:cond delay="600"/>
                                          </p:stCondLst>
                                        </p:cTn>
                                        <p:tgtEl>
                                          <p:spTgt spid="12"/>
                                        </p:tgtEl>
                                        <p:attrNameLst>
                                          <p:attrName>r</p:attrName>
                                        </p:attrNameLst>
                                      </p:cBhvr>
                                    </p:animRot>
                                    <p:animRot by="120000">
                                      <p:cBhvr>
                                        <p:cTn id="18" dur="200" fill="hold">
                                          <p:stCondLst>
                                            <p:cond delay="800"/>
                                          </p:stCondLst>
                                        </p:cTn>
                                        <p:tgtEl>
                                          <p:spTgt spid="12"/>
                                        </p:tgtEl>
                                        <p:attrNameLst>
                                          <p:attrName>r</p:attrName>
                                        </p:attrNameLst>
                                      </p:cBhvr>
                                    </p:animRo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什么是性能测试</a:t>
            </a:r>
            <a:endParaRPr lang="en-US" altLang="zh-CN" dirty="0" smtClean="0"/>
          </a:p>
          <a:p>
            <a:r>
              <a:rPr lang="zh-CN" altLang="en-US" dirty="0" smtClean="0">
                <a:solidFill>
                  <a:srgbClr val="FF0000"/>
                </a:solidFill>
              </a:rPr>
              <a:t>为什么做性能测试</a:t>
            </a:r>
            <a:endParaRPr lang="en-US" altLang="zh-CN" dirty="0" smtClean="0">
              <a:solidFill>
                <a:srgbClr val="FF0000"/>
              </a:solidFill>
            </a:endParaRPr>
          </a:p>
          <a:p>
            <a:r>
              <a:rPr lang="zh-CN" altLang="en-US" dirty="0" smtClean="0"/>
              <a:t>性能测试怎样做</a:t>
            </a:r>
            <a:endParaRPr lang="en-US" altLang="zh-CN" dirty="0" smtClean="0"/>
          </a:p>
          <a:p>
            <a:pPr lvl="1"/>
            <a:r>
              <a:rPr lang="zh-CN" altLang="en-US" dirty="0" smtClean="0"/>
              <a:t>性能测试主要术语</a:t>
            </a:r>
            <a:r>
              <a:rPr lang="en-US" altLang="zh-CN" dirty="0" smtClean="0"/>
              <a:t>  </a:t>
            </a:r>
          </a:p>
          <a:p>
            <a:pPr lvl="1"/>
            <a:r>
              <a:rPr lang="zh-CN" altLang="en-US" dirty="0"/>
              <a:t>性能测试分类</a:t>
            </a:r>
            <a:endParaRPr lang="en-US" altLang="zh-CN" dirty="0"/>
          </a:p>
          <a:p>
            <a:pPr lvl="1"/>
            <a:r>
              <a:rPr lang="zh-CN" altLang="en-US" dirty="0" smtClean="0"/>
              <a:t>性能</a:t>
            </a:r>
            <a:r>
              <a:rPr lang="zh-CN" altLang="en-US" dirty="0"/>
              <a:t>测试流程</a:t>
            </a:r>
            <a:endParaRPr lang="en-US" altLang="zh-CN" dirty="0"/>
          </a:p>
          <a:p>
            <a:pPr lvl="1"/>
            <a:endParaRPr lang="en-US" altLang="zh-CN" dirty="0" smtClean="0"/>
          </a:p>
          <a:p>
            <a:pPr>
              <a:buNone/>
            </a:pPr>
            <a:r>
              <a:rPr lang="en-US" altLang="zh-CN" dirty="0" smtClean="0"/>
              <a:t>       </a:t>
            </a:r>
          </a:p>
          <a:p>
            <a:pPr>
              <a:buNone/>
            </a:pPr>
            <a:endParaRPr lang="zh-CN" altLang="en-US" dirty="0"/>
          </a:p>
        </p:txBody>
      </p:sp>
    </p:spTree>
    <p:extLst>
      <p:ext uri="{BB962C8B-B14F-4D97-AF65-F5344CB8AC3E}">
        <p14:creationId xmlns:p14="http://schemas.microsoft.com/office/powerpoint/2010/main" val="2353111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为什么做软件性能测试</a:t>
            </a:r>
          </a:p>
        </p:txBody>
      </p:sp>
      <p:sp>
        <p:nvSpPr>
          <p:cNvPr id="3" name="内容占位符 2"/>
          <p:cNvSpPr>
            <a:spLocks noGrp="1"/>
          </p:cNvSpPr>
          <p:nvPr>
            <p:ph idx="1"/>
          </p:nvPr>
        </p:nvSpPr>
        <p:spPr/>
        <p:txBody>
          <a:bodyPr/>
          <a:lstStyle/>
          <a:p>
            <a:r>
              <a:rPr lang="zh-CN" altLang="en-US" dirty="0" smtClean="0"/>
              <a:t>魔兽世界在中国的代理商由九城变更为网易，与九城服务器经常死机不无关系，但是换作网易后，服务器也经常死机。</a:t>
            </a:r>
            <a:r>
              <a:rPr lang="en-US" altLang="zh-CN" dirty="0" smtClean="0"/>
              <a:t>2010</a:t>
            </a:r>
            <a:r>
              <a:rPr lang="zh-CN" altLang="en-US" dirty="0" smtClean="0"/>
              <a:t>年</a:t>
            </a:r>
            <a:r>
              <a:rPr lang="en-US" altLang="zh-CN" dirty="0" smtClean="0"/>
              <a:t>10</a:t>
            </a:r>
            <a:r>
              <a:rPr lang="zh-CN" altLang="en-US" dirty="0" smtClean="0"/>
              <a:t>月</a:t>
            </a:r>
            <a:r>
              <a:rPr lang="en-US" altLang="zh-CN" dirty="0" smtClean="0"/>
              <a:t>11</a:t>
            </a:r>
            <a:r>
              <a:rPr lang="zh-CN" altLang="en-US" dirty="0" smtClean="0"/>
              <a:t>日，魔兽世界服务器故障时，官网论坛上的游戏玩家纷纷表示不满，从这可以看出网易公司对魔兽世界的性能预估存在不足。也正因为对性能严重忽视间接导致九城在失去魔兽世界之后，从一家土豪公司成了一家几乎被人遗忘的公司</a:t>
            </a:r>
            <a:endParaRPr lang="zh-CN" altLang="en-US" dirty="0"/>
          </a:p>
        </p:txBody>
      </p:sp>
    </p:spTree>
    <p:extLst>
      <p:ext uri="{BB962C8B-B14F-4D97-AF65-F5344CB8AC3E}">
        <p14:creationId xmlns:p14="http://schemas.microsoft.com/office/powerpoint/2010/main" val="3796694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15540</TotalTime>
  <Words>3067</Words>
  <Application>Microsoft Office PowerPoint</Application>
  <PresentationFormat>自定义</PresentationFormat>
  <Paragraphs>284</Paragraphs>
  <Slides>40</Slides>
  <Notes>23</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华文楷体</vt:lpstr>
      <vt:lpstr>楷体</vt:lpstr>
      <vt:lpstr>宋体</vt:lpstr>
      <vt:lpstr>微软雅黑</vt:lpstr>
      <vt:lpstr>Arial</vt:lpstr>
      <vt:lpstr>Berlin Sans FB Demi</vt:lpstr>
      <vt:lpstr>Calibri</vt:lpstr>
      <vt:lpstr>Times New Roman</vt:lpstr>
      <vt:lpstr>Wingdings</vt:lpstr>
      <vt:lpstr>Office 主题</vt:lpstr>
      <vt:lpstr>性能测试 --性能测试基础知识 </vt:lpstr>
      <vt:lpstr>课程介绍</vt:lpstr>
      <vt:lpstr>目录</vt:lpstr>
      <vt:lpstr>什么是性能测试</vt:lpstr>
      <vt:lpstr>什么是性能测试</vt:lpstr>
      <vt:lpstr>性能性能测试与功能测试关系测试与功能测试关系</vt:lpstr>
      <vt:lpstr>性能测试与功能测试关系（续）</vt:lpstr>
      <vt:lpstr>目录</vt:lpstr>
      <vt:lpstr>为什么做软件性能测试</vt:lpstr>
      <vt:lpstr>为什么做性能测试</vt:lpstr>
      <vt:lpstr>为什么做性能测试</vt:lpstr>
      <vt:lpstr>为什么做软件性能测试</vt:lpstr>
      <vt:lpstr>目录</vt:lpstr>
      <vt:lpstr>PowerPoint 演示文稿</vt:lpstr>
      <vt:lpstr>性能测试主要术语</vt:lpstr>
      <vt:lpstr>性能测试术语测试术语</vt:lpstr>
      <vt:lpstr>性能测试术语性能测试术语（续）</vt:lpstr>
      <vt:lpstr>性能测试术语测试术语能测试术语（续）</vt:lpstr>
      <vt:lpstr>性能测试术语</vt:lpstr>
      <vt:lpstr>性能测试术语</vt:lpstr>
      <vt:lpstr>思考</vt:lpstr>
      <vt:lpstr>思考</vt:lpstr>
      <vt:lpstr>思考</vt:lpstr>
      <vt:lpstr>思考</vt:lpstr>
      <vt:lpstr>目录</vt:lpstr>
      <vt:lpstr>性能测试分类</vt:lpstr>
      <vt:lpstr>负载测试（Load Testing）</vt:lpstr>
      <vt:lpstr>压力测试（Stress Testing）</vt:lpstr>
      <vt:lpstr>容量测试（Volume Testing）</vt:lpstr>
      <vt:lpstr>配置测试(Configuration Testing)</vt:lpstr>
      <vt:lpstr>基准测试（Benchmark Testing）</vt:lpstr>
      <vt:lpstr>并发测试</vt:lpstr>
      <vt:lpstr>目录</vt:lpstr>
      <vt:lpstr>性能测试流程</vt:lpstr>
      <vt:lpstr>内容总结</vt:lpstr>
      <vt:lpstr>内容总结</vt:lpstr>
      <vt:lpstr>知识点补充阅读</vt:lpstr>
      <vt:lpstr>知识点补充阅读</vt:lpstr>
      <vt:lpstr>知识点补充阅读</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457</cp:revision>
  <cp:lastPrinted>2012-03-16T05:44:49Z</cp:lastPrinted>
  <dcterms:modified xsi:type="dcterms:W3CDTF">2019-03-25T03:14:27Z</dcterms:modified>
</cp:coreProperties>
</file>