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handoutMasterIdLst>
    <p:handoutMasterId r:id="rId26"/>
  </p:handoutMasterIdLst>
  <p:sldIdLst>
    <p:sldId id="256" r:id="rId2"/>
    <p:sldId id="390" r:id="rId3"/>
    <p:sldId id="413" r:id="rId4"/>
    <p:sldId id="414" r:id="rId5"/>
    <p:sldId id="415" r:id="rId6"/>
    <p:sldId id="392" r:id="rId7"/>
    <p:sldId id="394" r:id="rId8"/>
    <p:sldId id="396" r:id="rId9"/>
    <p:sldId id="397" r:id="rId10"/>
    <p:sldId id="398" r:id="rId11"/>
    <p:sldId id="399" r:id="rId12"/>
    <p:sldId id="400" r:id="rId13"/>
    <p:sldId id="402" r:id="rId14"/>
    <p:sldId id="403" r:id="rId15"/>
    <p:sldId id="404" r:id="rId16"/>
    <p:sldId id="405" r:id="rId17"/>
    <p:sldId id="406" r:id="rId18"/>
    <p:sldId id="408" r:id="rId19"/>
    <p:sldId id="409" r:id="rId20"/>
    <p:sldId id="410" r:id="rId21"/>
    <p:sldId id="411" r:id="rId22"/>
    <p:sldId id="412" r:id="rId23"/>
    <p:sldId id="265" r:id="rId24"/>
  </p:sldIdLst>
  <p:sldSz cx="12204700" cy="6859588"/>
  <p:notesSz cx="9144000" cy="6858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544662" algn="l" rtl="0" fontAlgn="base">
      <a:spcBef>
        <a:spcPct val="0"/>
      </a:spcBef>
      <a:spcAft>
        <a:spcPct val="0"/>
      </a:spcAft>
      <a:defRPr kern="1200">
        <a:solidFill>
          <a:schemeClr val="tx1"/>
        </a:solidFill>
        <a:latin typeface="Arial" charset="0"/>
        <a:ea typeface="宋体" pitchFamily="2" charset="-122"/>
        <a:cs typeface="+mn-cs"/>
      </a:defRPr>
    </a:lvl2pPr>
    <a:lvl3pPr marL="1089325" algn="l" rtl="0" fontAlgn="base">
      <a:spcBef>
        <a:spcPct val="0"/>
      </a:spcBef>
      <a:spcAft>
        <a:spcPct val="0"/>
      </a:spcAft>
      <a:defRPr kern="1200">
        <a:solidFill>
          <a:schemeClr val="tx1"/>
        </a:solidFill>
        <a:latin typeface="Arial" charset="0"/>
        <a:ea typeface="宋体" pitchFamily="2" charset="-122"/>
        <a:cs typeface="+mn-cs"/>
      </a:defRPr>
    </a:lvl3pPr>
    <a:lvl4pPr marL="1633987" algn="l" rtl="0" fontAlgn="base">
      <a:spcBef>
        <a:spcPct val="0"/>
      </a:spcBef>
      <a:spcAft>
        <a:spcPct val="0"/>
      </a:spcAft>
      <a:defRPr kern="1200">
        <a:solidFill>
          <a:schemeClr val="tx1"/>
        </a:solidFill>
        <a:latin typeface="Arial" charset="0"/>
        <a:ea typeface="宋体" pitchFamily="2" charset="-122"/>
        <a:cs typeface="+mn-cs"/>
      </a:defRPr>
    </a:lvl4pPr>
    <a:lvl5pPr marL="2178649" algn="l" rtl="0" fontAlgn="base">
      <a:spcBef>
        <a:spcPct val="0"/>
      </a:spcBef>
      <a:spcAft>
        <a:spcPct val="0"/>
      </a:spcAft>
      <a:defRPr kern="1200">
        <a:solidFill>
          <a:schemeClr val="tx1"/>
        </a:solidFill>
        <a:latin typeface="Arial" charset="0"/>
        <a:ea typeface="宋体" pitchFamily="2" charset="-122"/>
        <a:cs typeface="+mn-cs"/>
      </a:defRPr>
    </a:lvl5pPr>
    <a:lvl6pPr marL="2723312" algn="l" defTabSz="1089325" rtl="0" eaLnBrk="1" latinLnBrk="0" hangingPunct="1">
      <a:defRPr kern="1200">
        <a:solidFill>
          <a:schemeClr val="tx1"/>
        </a:solidFill>
        <a:latin typeface="Arial" charset="0"/>
        <a:ea typeface="宋体" pitchFamily="2" charset="-122"/>
        <a:cs typeface="+mn-cs"/>
      </a:defRPr>
    </a:lvl6pPr>
    <a:lvl7pPr marL="3267974" algn="l" defTabSz="1089325" rtl="0" eaLnBrk="1" latinLnBrk="0" hangingPunct="1">
      <a:defRPr kern="1200">
        <a:solidFill>
          <a:schemeClr val="tx1"/>
        </a:solidFill>
        <a:latin typeface="Arial" charset="0"/>
        <a:ea typeface="宋体" pitchFamily="2" charset="-122"/>
        <a:cs typeface="+mn-cs"/>
      </a:defRPr>
    </a:lvl7pPr>
    <a:lvl8pPr marL="3812637" algn="l" defTabSz="1089325" rtl="0" eaLnBrk="1" latinLnBrk="0" hangingPunct="1">
      <a:defRPr kern="1200">
        <a:solidFill>
          <a:schemeClr val="tx1"/>
        </a:solidFill>
        <a:latin typeface="Arial" charset="0"/>
        <a:ea typeface="宋体" pitchFamily="2" charset="-122"/>
        <a:cs typeface="+mn-cs"/>
      </a:defRPr>
    </a:lvl8pPr>
    <a:lvl9pPr marL="4357299" algn="l" defTabSz="1089325"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1">
          <p15:clr>
            <a:srgbClr val="A4A3A4"/>
          </p15:clr>
        </p15:guide>
        <p15:guide id="2" pos="3844">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3399"/>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79" autoAdjust="0"/>
    <p:restoredTop sz="74184" autoAdjust="0"/>
  </p:normalViewPr>
  <p:slideViewPr>
    <p:cSldViewPr>
      <p:cViewPr varScale="1">
        <p:scale>
          <a:sx n="64" d="100"/>
          <a:sy n="64" d="100"/>
        </p:scale>
        <p:origin x="780" y="60"/>
      </p:cViewPr>
      <p:guideLst>
        <p:guide orient="horz" pos="2161"/>
        <p:guide pos="38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90" d="100"/>
          <a:sy n="90" d="100"/>
        </p:scale>
        <p:origin x="-1740" y="-96"/>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5180013" y="0"/>
            <a:ext cx="3962400" cy="3429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E60E44AF-0D8D-4B66-BECC-4D5B9292E151}" type="datetimeFigureOut">
              <a:rPr lang="zh-CN" altLang="en-US"/>
              <a:pPr>
                <a:defRPr/>
              </a:pPr>
              <a:t>2019/2/25</a:t>
            </a:fld>
            <a:endParaRPr lang="zh-CN" altLang="en-US"/>
          </a:p>
        </p:txBody>
      </p:sp>
      <p:sp>
        <p:nvSpPr>
          <p:cNvPr id="4" name="页脚占位符 3"/>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5180013" y="6513513"/>
            <a:ext cx="3962400" cy="3429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C3C35A87-E971-49BF-8F02-A5CE2B85C743}" type="slidenum">
              <a:rPr lang="zh-CN" altLang="en-US"/>
              <a:pPr>
                <a:defRPr/>
              </a:pPr>
              <a:t>‹#›</a:t>
            </a:fld>
            <a:endParaRPr lang="zh-CN" altLang="en-US"/>
          </a:p>
        </p:txBody>
      </p:sp>
    </p:spTree>
    <p:extLst>
      <p:ext uri="{BB962C8B-B14F-4D97-AF65-F5344CB8AC3E}">
        <p14:creationId xmlns:p14="http://schemas.microsoft.com/office/powerpoint/2010/main" val="21166913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5180013" y="0"/>
            <a:ext cx="3962400" cy="3429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57119A08-1D2F-470C-8FD3-E69459F4B57D}" type="datetimeFigureOut">
              <a:rPr lang="zh-CN" altLang="en-US"/>
              <a:pPr>
                <a:defRPr/>
              </a:pPr>
              <a:t>2019/2/25</a:t>
            </a:fld>
            <a:endParaRPr lang="zh-CN" altLang="en-US"/>
          </a:p>
        </p:txBody>
      </p:sp>
      <p:sp>
        <p:nvSpPr>
          <p:cNvPr id="4" name="幻灯片图像占位符 3"/>
          <p:cNvSpPr>
            <a:spLocks noGrp="1" noRot="1" noChangeAspect="1"/>
          </p:cNvSpPr>
          <p:nvPr>
            <p:ph type="sldImg" idx="2"/>
          </p:nvPr>
        </p:nvSpPr>
        <p:spPr>
          <a:xfrm>
            <a:off x="2284413" y="514350"/>
            <a:ext cx="4575175" cy="257175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A06004EB-C740-4F3D-A864-243FCB14D11E}" type="slidenum">
              <a:rPr lang="zh-CN" altLang="en-US"/>
              <a:pPr>
                <a:defRPr/>
              </a:pPr>
              <a:t>‹#›</a:t>
            </a:fld>
            <a:endParaRPr lang="zh-CN" altLang="en-US"/>
          </a:p>
        </p:txBody>
      </p:sp>
    </p:spTree>
    <p:extLst>
      <p:ext uri="{BB962C8B-B14F-4D97-AF65-F5344CB8AC3E}">
        <p14:creationId xmlns:p14="http://schemas.microsoft.com/office/powerpoint/2010/main" val="42724903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400" kern="1200">
        <a:solidFill>
          <a:schemeClr val="tx1"/>
        </a:solidFill>
        <a:latin typeface="+mn-lt"/>
        <a:ea typeface="+mn-ea"/>
        <a:cs typeface="+mn-cs"/>
      </a:defRPr>
    </a:lvl1pPr>
    <a:lvl2pPr marL="544662" algn="l" rtl="0" eaLnBrk="0" fontAlgn="base" hangingPunct="0">
      <a:spcBef>
        <a:spcPct val="30000"/>
      </a:spcBef>
      <a:spcAft>
        <a:spcPct val="0"/>
      </a:spcAft>
      <a:defRPr sz="1400" kern="1200">
        <a:solidFill>
          <a:schemeClr val="tx1"/>
        </a:solidFill>
        <a:latin typeface="+mn-lt"/>
        <a:ea typeface="+mn-ea"/>
        <a:cs typeface="+mn-cs"/>
      </a:defRPr>
    </a:lvl2pPr>
    <a:lvl3pPr marL="1089325" algn="l" rtl="0" eaLnBrk="0" fontAlgn="base" hangingPunct="0">
      <a:spcBef>
        <a:spcPct val="30000"/>
      </a:spcBef>
      <a:spcAft>
        <a:spcPct val="0"/>
      </a:spcAft>
      <a:defRPr sz="1400" kern="1200">
        <a:solidFill>
          <a:schemeClr val="tx1"/>
        </a:solidFill>
        <a:latin typeface="+mn-lt"/>
        <a:ea typeface="+mn-ea"/>
        <a:cs typeface="+mn-cs"/>
      </a:defRPr>
    </a:lvl3pPr>
    <a:lvl4pPr marL="1633987" algn="l" rtl="0" eaLnBrk="0" fontAlgn="base" hangingPunct="0">
      <a:spcBef>
        <a:spcPct val="30000"/>
      </a:spcBef>
      <a:spcAft>
        <a:spcPct val="0"/>
      </a:spcAft>
      <a:defRPr sz="1400" kern="1200">
        <a:solidFill>
          <a:schemeClr val="tx1"/>
        </a:solidFill>
        <a:latin typeface="+mn-lt"/>
        <a:ea typeface="+mn-ea"/>
        <a:cs typeface="+mn-cs"/>
      </a:defRPr>
    </a:lvl4pPr>
    <a:lvl5pPr marL="2178649" algn="l" rtl="0" eaLnBrk="0" fontAlgn="base" hangingPunct="0">
      <a:spcBef>
        <a:spcPct val="30000"/>
      </a:spcBef>
      <a:spcAft>
        <a:spcPct val="0"/>
      </a:spcAft>
      <a:defRPr sz="1400" kern="1200">
        <a:solidFill>
          <a:schemeClr val="tx1"/>
        </a:solidFill>
        <a:latin typeface="+mn-lt"/>
        <a:ea typeface="+mn-ea"/>
        <a:cs typeface="+mn-cs"/>
      </a:defRPr>
    </a:lvl5pPr>
    <a:lvl6pPr marL="2723312" algn="l" defTabSz="1089325" rtl="0" eaLnBrk="1" latinLnBrk="0" hangingPunct="1">
      <a:defRPr sz="1400" kern="1200">
        <a:solidFill>
          <a:schemeClr val="tx1"/>
        </a:solidFill>
        <a:latin typeface="+mn-lt"/>
        <a:ea typeface="+mn-ea"/>
        <a:cs typeface="+mn-cs"/>
      </a:defRPr>
    </a:lvl6pPr>
    <a:lvl7pPr marL="3267974" algn="l" defTabSz="1089325" rtl="0" eaLnBrk="1" latinLnBrk="0" hangingPunct="1">
      <a:defRPr sz="1400" kern="1200">
        <a:solidFill>
          <a:schemeClr val="tx1"/>
        </a:solidFill>
        <a:latin typeface="+mn-lt"/>
        <a:ea typeface="+mn-ea"/>
        <a:cs typeface="+mn-cs"/>
      </a:defRPr>
    </a:lvl7pPr>
    <a:lvl8pPr marL="3812637" algn="l" defTabSz="1089325" rtl="0" eaLnBrk="1" latinLnBrk="0" hangingPunct="1">
      <a:defRPr sz="1400" kern="1200">
        <a:solidFill>
          <a:schemeClr val="tx1"/>
        </a:solidFill>
        <a:latin typeface="+mn-lt"/>
        <a:ea typeface="+mn-ea"/>
        <a:cs typeface="+mn-cs"/>
      </a:defRPr>
    </a:lvl8pPr>
    <a:lvl9pPr marL="4357299" algn="l" defTabSz="1089325"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A06004EB-C740-4F3D-A864-243FCB14D11E}" type="slidenum">
              <a:rPr lang="zh-CN" altLang="en-US" smtClean="0"/>
              <a:pPr>
                <a:defRPr/>
              </a:pPr>
              <a:t>1</a:t>
            </a:fld>
            <a:endParaRPr lang="zh-CN" altLang="en-US"/>
          </a:p>
        </p:txBody>
      </p:sp>
    </p:spTree>
    <p:extLst>
      <p:ext uri="{BB962C8B-B14F-4D97-AF65-F5344CB8AC3E}">
        <p14:creationId xmlns:p14="http://schemas.microsoft.com/office/powerpoint/2010/main" val="1218369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https://tools.ietf.org/html/rfc2616#section-9.2</a:t>
            </a:r>
            <a:endParaRPr lang="zh-CN" altLang="en-US"/>
          </a:p>
        </p:txBody>
      </p:sp>
      <p:sp>
        <p:nvSpPr>
          <p:cNvPr id="4" name="灯片编号占位符 3"/>
          <p:cNvSpPr>
            <a:spLocks noGrp="1"/>
          </p:cNvSpPr>
          <p:nvPr>
            <p:ph type="sldNum" sz="quarter" idx="10"/>
          </p:nvPr>
        </p:nvSpPr>
        <p:spPr/>
        <p:txBody>
          <a:bodyPr/>
          <a:lstStyle/>
          <a:p>
            <a:pPr>
              <a:defRPr/>
            </a:pPr>
            <a:fld id="{A06004EB-C740-4F3D-A864-243FCB14D11E}" type="slidenum">
              <a:rPr lang="zh-CN" altLang="en-US" smtClean="0"/>
              <a:pPr>
                <a:defRPr/>
              </a:pPr>
              <a:t>3</a:t>
            </a:fld>
            <a:endParaRPr lang="zh-CN" altLang="en-US"/>
          </a:p>
        </p:txBody>
      </p:sp>
    </p:spTree>
    <p:extLst>
      <p:ext uri="{BB962C8B-B14F-4D97-AF65-F5344CB8AC3E}">
        <p14:creationId xmlns:p14="http://schemas.microsoft.com/office/powerpoint/2010/main" val="1949001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dirty="0" smtClean="0"/>
              <a:t>GET</a:t>
            </a:r>
            <a:r>
              <a:rPr lang="zh-CN" altLang="en-US" b="0" dirty="0" smtClean="0"/>
              <a:t>方式主要用于获取网络资源，</a:t>
            </a:r>
            <a:r>
              <a:rPr lang="en-US" altLang="zh-CN" b="0" dirty="0" smtClean="0"/>
              <a:t>POST</a:t>
            </a:r>
            <a:r>
              <a:rPr lang="zh-CN" altLang="en-US" b="0" dirty="0" smtClean="0"/>
              <a:t>方式主要用于表单提交</a:t>
            </a:r>
            <a:endParaRPr lang="en-US" altLang="zh-CN" b="0" dirty="0" smtClean="0"/>
          </a:p>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7</a:t>
            </a:fld>
            <a:endParaRPr lang="zh-CN" altLang="en-US"/>
          </a:p>
        </p:txBody>
      </p:sp>
    </p:spTree>
    <p:extLst>
      <p:ext uri="{BB962C8B-B14F-4D97-AF65-F5344CB8AC3E}">
        <p14:creationId xmlns:p14="http://schemas.microsoft.com/office/powerpoint/2010/main" val="30589270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Host :</a:t>
            </a:r>
            <a:r>
              <a:rPr lang="zh-CN" altLang="en-US" sz="1200" b="0" i="0" kern="1200" dirty="0" smtClean="0">
                <a:solidFill>
                  <a:schemeClr val="tx1"/>
                </a:solidFill>
                <a:effectLst/>
                <a:latin typeface="+mn-lt"/>
                <a:ea typeface="+mn-ea"/>
                <a:cs typeface="+mn-cs"/>
              </a:rPr>
              <a:t>请求主机</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Connection</a:t>
            </a:r>
            <a:r>
              <a:rPr lang="zh-CN" altLang="en-US" sz="1200" b="0" i="0" kern="1200" dirty="0" smtClean="0">
                <a:solidFill>
                  <a:schemeClr val="tx1"/>
                </a:solidFill>
                <a:effectLst/>
                <a:latin typeface="+mn-lt"/>
                <a:ea typeface="+mn-ea"/>
                <a:cs typeface="+mn-cs"/>
              </a:rPr>
              <a:t>：表示是否需要持久连接</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Accept</a:t>
            </a:r>
            <a:r>
              <a:rPr lang="zh-CN" altLang="en-US" sz="1200" b="0" i="0" kern="1200" dirty="0" smtClean="0">
                <a:solidFill>
                  <a:schemeClr val="tx1"/>
                </a:solidFill>
                <a:effectLst/>
                <a:latin typeface="+mn-lt"/>
                <a:ea typeface="+mn-ea"/>
                <a:cs typeface="+mn-cs"/>
              </a:rPr>
              <a:t>：浏览器可接受的</a:t>
            </a:r>
            <a:r>
              <a:rPr lang="en-US" altLang="zh-CN" sz="1200" b="0" i="0" kern="1200" dirty="0" smtClean="0">
                <a:solidFill>
                  <a:schemeClr val="tx1"/>
                </a:solidFill>
                <a:effectLst/>
                <a:latin typeface="+mn-lt"/>
                <a:ea typeface="+mn-ea"/>
                <a:cs typeface="+mn-cs"/>
              </a:rPr>
              <a:t>MIME</a:t>
            </a:r>
            <a:r>
              <a:rPr lang="zh-CN" altLang="en-US" sz="1200" b="0" i="0" kern="1200" dirty="0" smtClean="0">
                <a:solidFill>
                  <a:schemeClr val="tx1"/>
                </a:solidFill>
                <a:effectLst/>
                <a:latin typeface="+mn-lt"/>
                <a:ea typeface="+mn-ea"/>
                <a:cs typeface="+mn-cs"/>
              </a:rPr>
              <a:t>类型</a:t>
            </a:r>
            <a:endParaRPr lang="en-US" altLang="zh-CN" sz="1200" b="0" i="0" kern="1200" dirty="0" smtClean="0">
              <a:solidFill>
                <a:schemeClr val="tx1"/>
              </a:solidFill>
              <a:effectLst/>
              <a:latin typeface="+mn-lt"/>
              <a:ea typeface="+mn-ea"/>
              <a:cs typeface="+mn-cs"/>
            </a:endParaRPr>
          </a:p>
          <a:p>
            <a:r>
              <a:rPr lang="en-US" altLang="zh-CN" sz="1200" b="0" i="0" kern="1200" dirty="0" err="1" smtClean="0">
                <a:solidFill>
                  <a:schemeClr val="tx1"/>
                </a:solidFill>
                <a:effectLst/>
                <a:latin typeface="+mn-lt"/>
                <a:ea typeface="+mn-ea"/>
                <a:cs typeface="+mn-cs"/>
              </a:rPr>
              <a:t>Cache-Control:max-age</a:t>
            </a:r>
            <a:r>
              <a:rPr lang="en-US" altLang="zh-CN" sz="1200" b="0" i="0" kern="1200" baseline="0" dirty="0" smtClean="0">
                <a:solidFill>
                  <a:schemeClr val="tx1"/>
                </a:solidFill>
                <a:effectLst/>
                <a:latin typeface="+mn-lt"/>
                <a:ea typeface="+mn-ea"/>
                <a:cs typeface="+mn-cs"/>
              </a:rPr>
              <a:t> = 0   :</a:t>
            </a:r>
            <a:r>
              <a:rPr lang="zh-CN" altLang="en-US" sz="1200" b="0" i="0" kern="1200" dirty="0" smtClean="0">
                <a:solidFill>
                  <a:schemeClr val="tx1"/>
                </a:solidFill>
                <a:effectLst/>
                <a:latin typeface="+mn-lt"/>
                <a:ea typeface="+mn-ea"/>
                <a:cs typeface="+mn-cs"/>
              </a:rPr>
              <a:t>向</a:t>
            </a:r>
            <a:r>
              <a:rPr lang="en-US" altLang="zh-CN" sz="1200" b="0" i="0" kern="1200" dirty="0" smtClean="0">
                <a:solidFill>
                  <a:schemeClr val="tx1"/>
                </a:solidFill>
                <a:effectLst/>
                <a:latin typeface="+mn-lt"/>
                <a:ea typeface="+mn-ea"/>
                <a:cs typeface="+mn-cs"/>
              </a:rPr>
              <a:t>server </a:t>
            </a:r>
            <a:r>
              <a:rPr lang="zh-CN" altLang="en-US" sz="1200" b="0" i="0" kern="1200" dirty="0" smtClean="0">
                <a:solidFill>
                  <a:schemeClr val="tx1"/>
                </a:solidFill>
                <a:effectLst/>
                <a:latin typeface="+mn-lt"/>
                <a:ea typeface="+mn-ea"/>
                <a:cs typeface="+mn-cs"/>
              </a:rPr>
              <a:t>发送</a:t>
            </a:r>
            <a:r>
              <a:rPr lang="en-US" altLang="zh-CN" sz="1200" b="0" i="0" kern="1200" dirty="0" smtClean="0">
                <a:solidFill>
                  <a:schemeClr val="tx1"/>
                </a:solidFill>
                <a:effectLst/>
                <a:latin typeface="+mn-lt"/>
                <a:ea typeface="+mn-ea"/>
                <a:cs typeface="+mn-cs"/>
              </a:rPr>
              <a:t>http </a:t>
            </a:r>
            <a:r>
              <a:rPr lang="zh-CN" altLang="en-US" sz="1200" b="0" i="0" kern="1200" dirty="0" smtClean="0">
                <a:solidFill>
                  <a:schemeClr val="tx1"/>
                </a:solidFill>
                <a:effectLst/>
                <a:latin typeface="+mn-lt"/>
                <a:ea typeface="+mn-ea"/>
                <a:cs typeface="+mn-cs"/>
              </a:rPr>
              <a:t>请求确认 </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该资源是否有修改 ，有的话 返回</a:t>
            </a:r>
            <a:r>
              <a:rPr lang="en-US" altLang="zh-CN" sz="1200" b="0" i="0" kern="1200" dirty="0" smtClean="0">
                <a:solidFill>
                  <a:schemeClr val="tx1"/>
                </a:solidFill>
                <a:effectLst/>
                <a:latin typeface="+mn-lt"/>
                <a:ea typeface="+mn-ea"/>
                <a:cs typeface="+mn-cs"/>
              </a:rPr>
              <a:t>200 ,</a:t>
            </a:r>
            <a:r>
              <a:rPr lang="zh-CN" altLang="en-US" sz="1200" b="0" i="0" kern="1200" dirty="0" smtClean="0">
                <a:solidFill>
                  <a:schemeClr val="tx1"/>
                </a:solidFill>
                <a:effectLst/>
                <a:latin typeface="+mn-lt"/>
                <a:ea typeface="+mn-ea"/>
                <a:cs typeface="+mn-cs"/>
              </a:rPr>
              <a:t>无的话 返回</a:t>
            </a:r>
            <a:r>
              <a:rPr lang="en-US" altLang="zh-CN" sz="1200" b="0" i="0" kern="1200" dirty="0" smtClean="0">
                <a:solidFill>
                  <a:schemeClr val="tx1"/>
                </a:solidFill>
                <a:effectLst/>
                <a:latin typeface="+mn-lt"/>
                <a:ea typeface="+mn-ea"/>
                <a:cs typeface="+mn-cs"/>
              </a:rPr>
              <a:t>304.</a:t>
            </a:r>
          </a:p>
          <a:p>
            <a:r>
              <a:rPr lang="en-US" altLang="zh-CN" sz="1200" b="0" i="0" kern="1200" dirty="0" smtClean="0">
                <a:solidFill>
                  <a:schemeClr val="tx1"/>
                </a:solidFill>
                <a:effectLst/>
                <a:latin typeface="+mn-lt"/>
                <a:ea typeface="+mn-ea"/>
                <a:cs typeface="+mn-cs"/>
              </a:rPr>
              <a:t>User—Agent:</a:t>
            </a:r>
            <a:r>
              <a:rPr lang="zh-CN" altLang="en-US" sz="1200" b="0" i="0" kern="1200" dirty="0" smtClean="0">
                <a:solidFill>
                  <a:schemeClr val="tx1"/>
                </a:solidFill>
                <a:effectLst/>
                <a:latin typeface="+mn-lt"/>
                <a:ea typeface="+mn-ea"/>
                <a:cs typeface="+mn-cs"/>
              </a:rPr>
              <a:t>用较为普通的一点来说，是一种向访问网站提供你所使用的浏览器类型、操作系统及版本、</a:t>
            </a:r>
            <a:r>
              <a:rPr lang="en-US" altLang="zh-CN" sz="1200" b="0" i="0" kern="1200" dirty="0" smtClean="0">
                <a:solidFill>
                  <a:schemeClr val="tx1"/>
                </a:solidFill>
                <a:effectLst/>
                <a:latin typeface="+mn-lt"/>
                <a:ea typeface="+mn-ea"/>
                <a:cs typeface="+mn-cs"/>
              </a:rPr>
              <a:t>CPU </a:t>
            </a:r>
            <a:r>
              <a:rPr lang="zh-CN" altLang="en-US" sz="1200" b="0" i="0" kern="1200" dirty="0" smtClean="0">
                <a:solidFill>
                  <a:schemeClr val="tx1"/>
                </a:solidFill>
                <a:effectLst/>
                <a:latin typeface="+mn-lt"/>
                <a:ea typeface="+mn-ea"/>
                <a:cs typeface="+mn-cs"/>
              </a:rPr>
              <a:t>类型、浏览器渲染引擎、浏览器语言、浏览器插件等信息的标识</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Accept—</a:t>
            </a:r>
            <a:r>
              <a:rPr lang="en-US" altLang="zh-CN" sz="1200" b="0" i="0" kern="1200" baseline="0" dirty="0" smtClean="0">
                <a:solidFill>
                  <a:schemeClr val="tx1"/>
                </a:solidFill>
                <a:effectLst/>
                <a:latin typeface="+mn-lt"/>
                <a:ea typeface="+mn-ea"/>
                <a:cs typeface="+mn-cs"/>
              </a:rPr>
              <a:t>Language:</a:t>
            </a:r>
            <a:r>
              <a:rPr lang="zh-CN" altLang="en-US" sz="1200" b="0" i="0" kern="1200" dirty="0" smtClean="0">
                <a:solidFill>
                  <a:schemeClr val="tx1"/>
                </a:solidFill>
                <a:effectLst/>
                <a:latin typeface="+mn-lt"/>
                <a:ea typeface="+mn-ea"/>
                <a:cs typeface="+mn-cs"/>
              </a:rPr>
              <a:t>浏览器支持的语言分别是中文和简体中文，优先支持简体中文</a:t>
            </a:r>
            <a:endParaRPr lang="en-US" altLang="zh-CN"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8</a:t>
            </a:fld>
            <a:endParaRPr lang="zh-CN" altLang="en-US"/>
          </a:p>
        </p:txBody>
      </p:sp>
    </p:spTree>
    <p:extLst>
      <p:ext uri="{BB962C8B-B14F-4D97-AF65-F5344CB8AC3E}">
        <p14:creationId xmlns:p14="http://schemas.microsoft.com/office/powerpoint/2010/main" val="129736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？例子</a:t>
            </a:r>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10</a:t>
            </a:fld>
            <a:endParaRPr lang="zh-CN" altLang="en-US"/>
          </a:p>
        </p:txBody>
      </p:sp>
    </p:spTree>
    <p:extLst>
      <p:ext uri="{BB962C8B-B14F-4D97-AF65-F5344CB8AC3E}">
        <p14:creationId xmlns:p14="http://schemas.microsoft.com/office/powerpoint/2010/main" val="21988739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5353" y="2929613"/>
            <a:ext cx="10373995" cy="928910"/>
          </a:xfrm>
        </p:spPr>
        <p:txBody>
          <a:bodyPr>
            <a:normAutofit/>
          </a:bodyPr>
          <a:lstStyle>
            <a:lvl1pPr algn="l">
              <a:defRPr sz="43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915353" y="3887100"/>
            <a:ext cx="8543290" cy="685967"/>
          </a:xfrm>
        </p:spPr>
        <p:txBody>
          <a:bodyPr anchor="ctr">
            <a:noAutofit/>
          </a:bodyPr>
          <a:lstStyle>
            <a:lvl1pPr marL="0" indent="0" algn="l">
              <a:buNone/>
              <a:defRPr sz="3200" b="1">
                <a:solidFill>
                  <a:schemeClr val="tx1">
                    <a:tint val="75000"/>
                  </a:schemeClr>
                </a:solidFill>
                <a:latin typeface="楷体" panose="02010609060101010101" pitchFamily="49" charset="-122"/>
                <a:ea typeface="楷体" panose="02010609060101010101" pitchFamily="49" charset="-122"/>
                <a:sym typeface="Wingdings" pitchFamily="2" charset="2"/>
              </a:defRPr>
            </a:lvl1pPr>
            <a:lvl2pPr marL="544662" indent="0" algn="ctr">
              <a:buNone/>
              <a:defRPr>
                <a:solidFill>
                  <a:schemeClr val="tx1">
                    <a:tint val="75000"/>
                  </a:schemeClr>
                </a:solidFill>
              </a:defRPr>
            </a:lvl2pPr>
            <a:lvl3pPr marL="1089325" indent="0" algn="ctr">
              <a:buNone/>
              <a:defRPr>
                <a:solidFill>
                  <a:schemeClr val="tx1">
                    <a:tint val="75000"/>
                  </a:schemeClr>
                </a:solidFill>
              </a:defRPr>
            </a:lvl3pPr>
            <a:lvl4pPr marL="1633987" indent="0" algn="ctr">
              <a:buNone/>
              <a:defRPr>
                <a:solidFill>
                  <a:schemeClr val="tx1">
                    <a:tint val="75000"/>
                  </a:schemeClr>
                </a:solidFill>
              </a:defRPr>
            </a:lvl4pPr>
            <a:lvl5pPr marL="2178649" indent="0" algn="ctr">
              <a:buNone/>
              <a:defRPr>
                <a:solidFill>
                  <a:schemeClr val="tx1">
                    <a:tint val="75000"/>
                  </a:schemeClr>
                </a:solidFill>
              </a:defRPr>
            </a:lvl5pPr>
            <a:lvl6pPr marL="2723312" indent="0" algn="ctr">
              <a:buNone/>
              <a:defRPr>
                <a:solidFill>
                  <a:schemeClr val="tx1">
                    <a:tint val="75000"/>
                  </a:schemeClr>
                </a:solidFill>
              </a:defRPr>
            </a:lvl6pPr>
            <a:lvl7pPr marL="3267974" indent="0" algn="ctr">
              <a:buNone/>
              <a:defRPr>
                <a:solidFill>
                  <a:schemeClr val="tx1">
                    <a:tint val="75000"/>
                  </a:schemeClr>
                </a:solidFill>
              </a:defRPr>
            </a:lvl7pPr>
            <a:lvl8pPr marL="3812637" indent="0" algn="ctr">
              <a:buNone/>
              <a:defRPr>
                <a:solidFill>
                  <a:schemeClr val="tx1">
                    <a:tint val="75000"/>
                  </a:schemeClr>
                </a:solidFill>
              </a:defRPr>
            </a:lvl8pPr>
            <a:lvl9pPr marL="4357299" indent="0" algn="ctr">
              <a:buNone/>
              <a:defRPr>
                <a:solidFill>
                  <a:schemeClr val="tx1">
                    <a:tint val="75000"/>
                  </a:schemeClr>
                </a:solidFill>
              </a:defRPr>
            </a:lvl9pPr>
          </a:lstStyle>
          <a:p>
            <a:r>
              <a:rPr lang="zh-CN" altLang="en-US" dirty="0" smtClean="0"/>
              <a:t>单击此处编辑母版副标题样式</a:t>
            </a:r>
            <a:endParaRPr lang="en-US" altLang="zh-CN" dirty="0" smtClean="0"/>
          </a:p>
        </p:txBody>
      </p:sp>
      <p:pic>
        <p:nvPicPr>
          <p:cNvPr id="10" name="图片 9"/>
          <p:cNvPicPr>
            <a:picLocks noChangeAspect="1"/>
          </p:cNvPicPr>
          <p:nvPr userDrawn="1"/>
        </p:nvPicPr>
        <p:blipFill>
          <a:blip r:embed="rId2"/>
          <a:stretch>
            <a:fillRect/>
          </a:stretch>
        </p:blipFill>
        <p:spPr>
          <a:xfrm>
            <a:off x="8976380" y="0"/>
            <a:ext cx="3228320" cy="519627"/>
          </a:xfrm>
          <a:prstGeom prst="rect">
            <a:avLst/>
          </a:prstGeom>
        </p:spPr>
      </p:pic>
      <p:grpSp>
        <p:nvGrpSpPr>
          <p:cNvPr id="11" name="组合 10"/>
          <p:cNvGrpSpPr/>
          <p:nvPr userDrawn="1"/>
        </p:nvGrpSpPr>
        <p:grpSpPr>
          <a:xfrm>
            <a:off x="-18330" y="6526138"/>
            <a:ext cx="12276707" cy="0"/>
            <a:chOff x="-18330" y="6526138"/>
            <a:chExt cx="12276707" cy="0"/>
          </a:xfrm>
        </p:grpSpPr>
        <p:cxnSp>
          <p:nvCxnSpPr>
            <p:cNvPr id="12" name="直接连接符 11"/>
            <p:cNvCxnSpPr/>
            <p:nvPr userDrawn="1"/>
          </p:nvCxnSpPr>
          <p:spPr bwMode="auto">
            <a:xfrm>
              <a:off x="7789909" y="6526138"/>
              <a:ext cx="4468468" cy="0"/>
            </a:xfrm>
            <a:prstGeom prst="line">
              <a:avLst/>
            </a:prstGeom>
            <a:ln>
              <a:solidFill>
                <a:schemeClr val="accent4">
                  <a:lumMod val="50000"/>
                </a:schemeClr>
              </a:solidFill>
            </a:ln>
          </p:spPr>
          <p:style>
            <a:lnRef idx="1">
              <a:schemeClr val="dk1"/>
            </a:lnRef>
            <a:fillRef idx="0">
              <a:schemeClr val="dk1"/>
            </a:fillRef>
            <a:effectRef idx="0">
              <a:schemeClr val="dk1"/>
            </a:effectRef>
            <a:fontRef idx="minor">
              <a:schemeClr val="tx1"/>
            </a:fontRef>
          </p:style>
        </p:cxnSp>
        <p:cxnSp>
          <p:nvCxnSpPr>
            <p:cNvPr id="13" name="直接连接符 12"/>
            <p:cNvCxnSpPr/>
            <p:nvPr userDrawn="1"/>
          </p:nvCxnSpPr>
          <p:spPr bwMode="auto">
            <a:xfrm>
              <a:off x="-18330" y="6526138"/>
              <a:ext cx="4468468" cy="0"/>
            </a:xfrm>
            <a:prstGeom prst="line">
              <a:avLst/>
            </a:prstGeom>
            <a:ln>
              <a:solidFill>
                <a:schemeClr val="accent4">
                  <a:lumMod val="50000"/>
                </a:schemeClr>
              </a:solidFill>
            </a:ln>
          </p:spPr>
          <p:style>
            <a:lnRef idx="1">
              <a:schemeClr val="dk1"/>
            </a:lnRef>
            <a:fillRef idx="0">
              <a:schemeClr val="dk1"/>
            </a:fillRef>
            <a:effectRef idx="0">
              <a:schemeClr val="dk1"/>
            </a:effectRef>
            <a:fontRef idx="minor">
              <a:schemeClr val="tx1"/>
            </a:fontRef>
          </p:style>
        </p:cxnSp>
        <p:cxnSp>
          <p:nvCxnSpPr>
            <p:cNvPr id="14" name="直接连接符 13"/>
            <p:cNvCxnSpPr/>
            <p:nvPr userDrawn="1"/>
          </p:nvCxnSpPr>
          <p:spPr bwMode="auto">
            <a:xfrm>
              <a:off x="3510062" y="6526138"/>
              <a:ext cx="4468468" cy="0"/>
            </a:xfrm>
            <a:prstGeom prst="line">
              <a:avLst/>
            </a:prstGeom>
            <a:ln>
              <a:solidFill>
                <a:schemeClr val="accent4">
                  <a:lumMod val="50000"/>
                </a:schemeClr>
              </a:solidFill>
            </a:ln>
          </p:spPr>
          <p:style>
            <a:lnRef idx="1">
              <a:schemeClr val="dk1"/>
            </a:lnRef>
            <a:fillRef idx="0">
              <a:schemeClr val="dk1"/>
            </a:fillRef>
            <a:effectRef idx="0">
              <a:schemeClr val="dk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9742" y="405458"/>
            <a:ext cx="8279325" cy="576065"/>
          </a:xfr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buFont typeface="Wingdings" pitchFamily="2" charset="2"/>
              <a:buChar char="n"/>
              <a:defRPr/>
            </a:lvl1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800"/>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a:buFont typeface="Wingdings" pitchFamily="2" charset="2"/>
              <a:buChar char="n"/>
              <a:defRPr/>
            </a:lvl1pPr>
          </a:lstStyle>
          <a:p>
            <a:pPr lvl="0"/>
            <a:r>
              <a:rPr lang="zh-CN" altLang="en-US" dirty="0" smtClean="0"/>
              <a:t>单击此处编辑母版文本样式</a:t>
            </a:r>
          </a:p>
        </p:txBody>
      </p:sp>
      <p:sp>
        <p:nvSpPr>
          <p:cNvPr id="4" name="日期占位符 3"/>
          <p:cNvSpPr>
            <a:spLocks noGrp="1"/>
          </p:cNvSpPr>
          <p:nvPr>
            <p:ph type="dt" sz="half" idx="10"/>
          </p:nvPr>
        </p:nvSpPr>
        <p:spPr>
          <a:xfrm>
            <a:off x="3" y="6357821"/>
            <a:ext cx="667445" cy="501767"/>
          </a:xfrm>
          <a:prstGeom prst="rect">
            <a:avLst/>
          </a:prstGeom>
        </p:spPr>
        <p:txBody>
          <a:bodyPr lIns="108932" tIns="54466" rIns="108932" bIns="54466"/>
          <a:lstStyle>
            <a:lvl1pPr>
              <a:defRPr/>
            </a:lvl1pPr>
          </a:lstStyle>
          <a:p>
            <a:pPr>
              <a:defRPr/>
            </a:pPr>
            <a:fld id="{C9F260F8-0F8D-4271-AB2B-8487BB54F279}" type="datetime1">
              <a:rPr lang="zh-CN" altLang="en-US"/>
              <a:pPr>
                <a:defRPr/>
              </a:pPr>
              <a:t>2019/2/25</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spTree>
      <p:nvGrpSpPr>
        <p:cNvPr id="1" name=""/>
        <p:cNvGrpSpPr/>
        <p:nvPr/>
      </p:nvGrpSpPr>
      <p:grpSpPr>
        <a:xfrm>
          <a:off x="0" y="0"/>
          <a:ext cx="0" cy="0"/>
          <a:chOff x="0" y="0"/>
          <a:chExt cx="0" cy="0"/>
        </a:xfrm>
      </p:grpSpPr>
      <p:sp>
        <p:nvSpPr>
          <p:cNvPr id="2" name="矩形 1"/>
          <p:cNvSpPr/>
          <p:nvPr userDrawn="1"/>
        </p:nvSpPr>
        <p:spPr>
          <a:xfrm>
            <a:off x="0" y="3669564"/>
            <a:ext cx="12204700" cy="601802"/>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932" tIns="54466" rIns="108932" bIns="54466" anchor="ctr"/>
          <a:lstStyle/>
          <a:p>
            <a:pPr algn="ctr" fontAlgn="auto">
              <a:spcBef>
                <a:spcPts val="0"/>
              </a:spcBef>
              <a:spcAft>
                <a:spcPts val="0"/>
              </a:spcAft>
              <a:defRPr/>
            </a:pPr>
            <a:endParaRPr lang="zh-CN" altLang="en-US" dirty="0"/>
          </a:p>
        </p:txBody>
      </p:sp>
      <p:sp>
        <p:nvSpPr>
          <p:cNvPr id="3" name="矩形 2"/>
          <p:cNvSpPr/>
          <p:nvPr userDrawn="1"/>
        </p:nvSpPr>
        <p:spPr>
          <a:xfrm>
            <a:off x="1129363" y="1703784"/>
            <a:ext cx="652508" cy="611329"/>
          </a:xfrm>
          <a:prstGeom prst="rect">
            <a:avLst/>
          </a:prstGeom>
          <a:solidFill>
            <a:schemeClr val="accent4">
              <a:lumMod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932" tIns="54466" rIns="108932" bIns="54466" anchor="ctr"/>
          <a:lstStyle/>
          <a:p>
            <a:pPr algn="ctr" fontAlgn="auto">
              <a:spcBef>
                <a:spcPts val="0"/>
              </a:spcBef>
              <a:spcAft>
                <a:spcPts val="0"/>
              </a:spcAft>
              <a:defRPr/>
            </a:pPr>
            <a:endParaRPr lang="zh-CN" altLang="en-US" dirty="0"/>
          </a:p>
        </p:txBody>
      </p:sp>
      <p:sp>
        <p:nvSpPr>
          <p:cNvPr id="5" name="矩形 4"/>
          <p:cNvSpPr/>
          <p:nvPr userDrawn="1"/>
        </p:nvSpPr>
        <p:spPr>
          <a:xfrm>
            <a:off x="557734" y="1197546"/>
            <a:ext cx="864096" cy="828867"/>
          </a:xfrm>
          <a:prstGeom prst="rect">
            <a:avLst/>
          </a:prstGeom>
          <a:solidFill>
            <a:schemeClr val="accent4">
              <a:lumMod val="50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932" tIns="54466" rIns="108932" bIns="54466" anchor="ctr"/>
          <a:lstStyle/>
          <a:p>
            <a:pPr algn="ctr" fontAlgn="auto">
              <a:spcBef>
                <a:spcPts val="0"/>
              </a:spcBef>
              <a:spcAft>
                <a:spcPts val="0"/>
              </a:spcAft>
              <a:defRPr/>
            </a:pPr>
            <a:endParaRPr lang="zh-CN" altLang="en-US" dirty="0"/>
          </a:p>
        </p:txBody>
      </p:sp>
      <p:sp>
        <p:nvSpPr>
          <p:cNvPr id="6" name="TextBox 5"/>
          <p:cNvSpPr txBox="1"/>
          <p:nvPr userDrawn="1"/>
        </p:nvSpPr>
        <p:spPr>
          <a:xfrm>
            <a:off x="1892152" y="2107102"/>
            <a:ext cx="6298429" cy="1541157"/>
          </a:xfrm>
          <a:prstGeom prst="rect">
            <a:avLst/>
          </a:prstGeom>
          <a:noFill/>
          <a:ln>
            <a:noFill/>
          </a:ln>
        </p:spPr>
        <p:txBody>
          <a:bodyPr wrap="square" lIns="108932" tIns="54466" rIns="108932" bIns="54466">
            <a:spAutoFit/>
          </a:bodyPr>
          <a:lstStyle/>
          <a:p>
            <a:pPr fontAlgn="auto">
              <a:spcBef>
                <a:spcPts val="0"/>
              </a:spcBef>
              <a:spcAft>
                <a:spcPts val="0"/>
              </a:spcAft>
              <a:defRPr/>
            </a:pPr>
            <a:r>
              <a:rPr lang="en-US" altLang="zh-CN" sz="9300" b="1" dirty="0" smtClean="0">
                <a:ln w="18000">
                  <a:noFill/>
                  <a:prstDash val="solid"/>
                  <a:miter lim="800000"/>
                </a:ln>
                <a:solidFill>
                  <a:schemeClr val="accent4">
                    <a:lumMod val="50000"/>
                  </a:schemeClr>
                </a:solidFill>
                <a:effectLst>
                  <a:outerShdw blurRad="50800" dist="38100" dir="2700000" algn="tl" rotWithShape="0">
                    <a:prstClr val="black">
                      <a:alpha val="40000"/>
                    </a:prstClr>
                  </a:outerShdw>
                </a:effectLst>
                <a:latin typeface="Times New Roman" panose="02020603050405020304" pitchFamily="18" charset="0"/>
                <a:ea typeface="+mn-ea"/>
                <a:cs typeface="Times New Roman" panose="02020603050405020304" pitchFamily="18" charset="0"/>
              </a:rPr>
              <a:t>Question</a:t>
            </a:r>
            <a:endParaRPr lang="zh-CN" altLang="en-US" sz="9300" b="1" dirty="0">
              <a:ln w="18000">
                <a:noFill/>
                <a:prstDash val="solid"/>
                <a:miter lim="800000"/>
              </a:ln>
              <a:solidFill>
                <a:schemeClr val="accent4">
                  <a:lumMod val="50000"/>
                </a:schemeClr>
              </a:solidFill>
              <a:effectLst>
                <a:outerShdw blurRad="50800" dist="38100" dir="2700000" algn="tl" rotWithShape="0">
                  <a:prstClr val="black">
                    <a:alpha val="40000"/>
                  </a:prstClr>
                </a:outerShdw>
              </a:effectLst>
              <a:latin typeface="Times New Roman" panose="02020603050405020304" pitchFamily="18" charset="0"/>
              <a:ea typeface="+mn-ea"/>
              <a:cs typeface="Times New Roman" panose="02020603050405020304" pitchFamily="18" charset="0"/>
            </a:endParaRPr>
          </a:p>
        </p:txBody>
      </p:sp>
      <p:pic>
        <p:nvPicPr>
          <p:cNvPr id="9" name="图片 8"/>
          <p:cNvPicPr>
            <a:picLocks noChangeAspect="1"/>
          </p:cNvPicPr>
          <p:nvPr userDrawn="1"/>
        </p:nvPicPr>
        <p:blipFill>
          <a:blip r:embed="rId2"/>
          <a:stretch>
            <a:fillRect/>
          </a:stretch>
        </p:blipFill>
        <p:spPr>
          <a:xfrm>
            <a:off x="8972758" y="28774"/>
            <a:ext cx="3228320" cy="519627"/>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1" name="标题占位符 1"/>
          <p:cNvSpPr>
            <a:spLocks noGrp="1"/>
          </p:cNvSpPr>
          <p:nvPr>
            <p:ph type="title"/>
          </p:nvPr>
        </p:nvSpPr>
        <p:spPr bwMode="auto">
          <a:xfrm>
            <a:off x="629742" y="405458"/>
            <a:ext cx="8279325" cy="576064"/>
          </a:xfrm>
          <a:prstGeom prst="rect">
            <a:avLst/>
          </a:prstGeom>
          <a:noFill/>
          <a:ln w="9525">
            <a:noFill/>
            <a:miter lim="800000"/>
            <a:headEnd/>
            <a:tailEnd/>
          </a:ln>
        </p:spPr>
        <p:txBody>
          <a:bodyPr vert="horz" wrap="square" lIns="108932" tIns="54466" rIns="108932" bIns="54466" numCol="1" anchor="ctr" anchorCtr="0" compatLnSpc="1">
            <a:prstTxWarp prst="textNoShape">
              <a:avLst/>
            </a:prstTxWarp>
          </a:bodyPr>
          <a:lstStyle/>
          <a:p>
            <a:pPr lvl="0"/>
            <a:r>
              <a:rPr lang="zh-CN" altLang="en-US" dirty="0" smtClean="0"/>
              <a:t>单击此处编辑母版标题样式</a:t>
            </a:r>
          </a:p>
        </p:txBody>
      </p:sp>
      <p:sp>
        <p:nvSpPr>
          <p:cNvPr id="2052" name="文本占位符 2"/>
          <p:cNvSpPr>
            <a:spLocks noGrp="1"/>
          </p:cNvSpPr>
          <p:nvPr>
            <p:ph type="body" idx="1"/>
          </p:nvPr>
        </p:nvSpPr>
        <p:spPr bwMode="auto">
          <a:xfrm>
            <a:off x="610235" y="1197546"/>
            <a:ext cx="10984230" cy="5041187"/>
          </a:xfrm>
          <a:prstGeom prst="rect">
            <a:avLst/>
          </a:prstGeom>
          <a:noFill/>
          <a:ln w="9525">
            <a:noFill/>
            <a:miter lim="800000"/>
            <a:headEnd/>
            <a:tailEnd/>
          </a:ln>
        </p:spPr>
        <p:txBody>
          <a:bodyPr vert="horz" wrap="square" lIns="108932" tIns="54466" rIns="108932" bIns="54466"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cxnSp>
        <p:nvCxnSpPr>
          <p:cNvPr id="9" name="直接连接符 8"/>
          <p:cNvCxnSpPr/>
          <p:nvPr/>
        </p:nvCxnSpPr>
        <p:spPr>
          <a:xfrm>
            <a:off x="413718" y="1053530"/>
            <a:ext cx="11251208" cy="1587"/>
          </a:xfrm>
          <a:prstGeom prst="line">
            <a:avLst/>
          </a:prstGeom>
          <a:ln w="12700">
            <a:solidFill>
              <a:schemeClr val="accent4">
                <a:lumMod val="50000"/>
              </a:schemeClr>
            </a:solidFill>
          </a:ln>
        </p:spPr>
        <p:style>
          <a:lnRef idx="3">
            <a:schemeClr val="accent2"/>
          </a:lnRef>
          <a:fillRef idx="0">
            <a:schemeClr val="accent2"/>
          </a:fillRef>
          <a:effectRef idx="2">
            <a:schemeClr val="accent2"/>
          </a:effectRef>
          <a:fontRef idx="minor">
            <a:schemeClr val="tx1"/>
          </a:fontRef>
        </p:style>
      </p:cxnSp>
      <p:sp>
        <p:nvSpPr>
          <p:cNvPr id="16" name="矩形 15"/>
          <p:cNvSpPr/>
          <p:nvPr userDrawn="1"/>
        </p:nvSpPr>
        <p:spPr>
          <a:xfrm>
            <a:off x="485726" y="405458"/>
            <a:ext cx="118690" cy="499070"/>
          </a:xfrm>
          <a:prstGeom prst="rect">
            <a:avLst/>
          </a:prstGeom>
          <a:solidFill>
            <a:schemeClr val="accent4">
              <a:lumMod val="50000"/>
            </a:schemeClr>
          </a:solidFill>
          <a:ln>
            <a:noFill/>
          </a:ln>
          <a:effectLst>
            <a:outerShdw blurRad="63500" sx="102000" sy="102000" algn="c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lIns="108932" tIns="54466" rIns="108932" bIns="54466" anchor="ctr"/>
          <a:lstStyle/>
          <a:p>
            <a:pPr algn="ctr" fontAlgn="auto">
              <a:spcBef>
                <a:spcPts val="0"/>
              </a:spcBef>
              <a:spcAft>
                <a:spcPts val="0"/>
              </a:spcAft>
              <a:defRPr/>
            </a:pPr>
            <a:endParaRPr lang="zh-CN" altLang="en-US" dirty="0"/>
          </a:p>
        </p:txBody>
      </p:sp>
      <p:pic>
        <p:nvPicPr>
          <p:cNvPr id="2" name="图片 1"/>
          <p:cNvPicPr>
            <a:picLocks noChangeAspect="1"/>
          </p:cNvPicPr>
          <p:nvPr userDrawn="1"/>
        </p:nvPicPr>
        <p:blipFill>
          <a:blip r:embed="rId8"/>
          <a:stretch>
            <a:fillRect/>
          </a:stretch>
        </p:blipFill>
        <p:spPr>
          <a:xfrm>
            <a:off x="8972758" y="28774"/>
            <a:ext cx="3228320" cy="519627"/>
          </a:xfrm>
          <a:prstGeom prst="rect">
            <a:avLst/>
          </a:prstGeom>
        </p:spPr>
      </p:pic>
      <p:grpSp>
        <p:nvGrpSpPr>
          <p:cNvPr id="6" name="组合 5"/>
          <p:cNvGrpSpPr/>
          <p:nvPr userDrawn="1"/>
        </p:nvGrpSpPr>
        <p:grpSpPr>
          <a:xfrm>
            <a:off x="-18329" y="6454130"/>
            <a:ext cx="12223030" cy="72008"/>
            <a:chOff x="-18330" y="6526138"/>
            <a:chExt cx="12276707" cy="0"/>
          </a:xfrm>
        </p:grpSpPr>
        <p:cxnSp>
          <p:nvCxnSpPr>
            <p:cNvPr id="28" name="直接连接符 27"/>
            <p:cNvCxnSpPr/>
            <p:nvPr userDrawn="1"/>
          </p:nvCxnSpPr>
          <p:spPr bwMode="auto">
            <a:xfrm>
              <a:off x="7789909" y="6526138"/>
              <a:ext cx="4468468" cy="0"/>
            </a:xfrm>
            <a:prstGeom prst="line">
              <a:avLst/>
            </a:prstGeom>
            <a:ln>
              <a:solidFill>
                <a:schemeClr val="accent4">
                  <a:lumMod val="50000"/>
                </a:schemeClr>
              </a:solidFill>
            </a:ln>
          </p:spPr>
          <p:style>
            <a:lnRef idx="1">
              <a:schemeClr val="dk1"/>
            </a:lnRef>
            <a:fillRef idx="0">
              <a:schemeClr val="dk1"/>
            </a:fillRef>
            <a:effectRef idx="0">
              <a:schemeClr val="dk1"/>
            </a:effectRef>
            <a:fontRef idx="minor">
              <a:schemeClr val="tx1"/>
            </a:fontRef>
          </p:style>
        </p:cxnSp>
        <p:cxnSp>
          <p:nvCxnSpPr>
            <p:cNvPr id="18" name="直接连接符 17"/>
            <p:cNvCxnSpPr/>
            <p:nvPr userDrawn="1"/>
          </p:nvCxnSpPr>
          <p:spPr bwMode="auto">
            <a:xfrm>
              <a:off x="-18330" y="6526138"/>
              <a:ext cx="4468468" cy="0"/>
            </a:xfrm>
            <a:prstGeom prst="line">
              <a:avLst/>
            </a:prstGeom>
            <a:ln>
              <a:solidFill>
                <a:schemeClr val="accent4">
                  <a:lumMod val="50000"/>
                </a:schemeClr>
              </a:solidFill>
            </a:ln>
          </p:spPr>
          <p:style>
            <a:lnRef idx="1">
              <a:schemeClr val="dk1"/>
            </a:lnRef>
            <a:fillRef idx="0">
              <a:schemeClr val="dk1"/>
            </a:fillRef>
            <a:effectRef idx="0">
              <a:schemeClr val="dk1"/>
            </a:effectRef>
            <a:fontRef idx="minor">
              <a:schemeClr val="tx1"/>
            </a:fontRef>
          </p:style>
        </p:cxnSp>
        <p:cxnSp>
          <p:nvCxnSpPr>
            <p:cNvPr id="19" name="直接连接符 18"/>
            <p:cNvCxnSpPr/>
            <p:nvPr userDrawn="1"/>
          </p:nvCxnSpPr>
          <p:spPr bwMode="auto">
            <a:xfrm>
              <a:off x="3510062" y="6526138"/>
              <a:ext cx="4468468" cy="0"/>
            </a:xfrm>
            <a:prstGeom prst="line">
              <a:avLst/>
            </a:prstGeom>
            <a:ln>
              <a:solidFill>
                <a:schemeClr val="accent4">
                  <a:lumMod val="50000"/>
                </a:schemeClr>
              </a:solidFill>
            </a:ln>
          </p:spPr>
          <p:style>
            <a:lnRef idx="1">
              <a:schemeClr val="dk1"/>
            </a:lnRef>
            <a:fillRef idx="0">
              <a:schemeClr val="dk1"/>
            </a:fillRef>
            <a:effectRef idx="0">
              <a:schemeClr val="dk1"/>
            </a:effectRef>
            <a:fontRef idx="minor">
              <a:schemeClr val="tx1"/>
            </a:fontRef>
          </p:style>
        </p:cxnSp>
      </p:grpSp>
    </p:spTree>
  </p:cSld>
  <p:clrMap bg1="lt1" tx1="dk1" bg2="lt2" tx2="dk2" accent1="accent1" accent2="accent2" accent3="accent3" accent4="accent4" accent5="accent5" accent6="accent6" hlink="hlink" folHlink="folHlink"/>
  <p:sldLayoutIdLst>
    <p:sldLayoutId id="2147483726" r:id="rId1"/>
    <p:sldLayoutId id="2147483722" r:id="rId2"/>
    <p:sldLayoutId id="2147483723" r:id="rId3"/>
    <p:sldLayoutId id="2147483724" r:id="rId4"/>
    <p:sldLayoutId id="2147483725" r:id="rId5"/>
    <p:sldLayoutId id="2147483727" r:id="rId6"/>
  </p:sldLayoutIdLst>
  <p:hf hdr="0" ftr="0" dt="0"/>
  <p:txStyles>
    <p:titleStyle>
      <a:lvl1pPr algn="l" rtl="0" eaLnBrk="0" fontAlgn="base" hangingPunct="0">
        <a:spcBef>
          <a:spcPct val="0"/>
        </a:spcBef>
        <a:spcAft>
          <a:spcPct val="0"/>
        </a:spcAft>
        <a:defRPr sz="3600" b="1" kern="1200">
          <a:solidFill>
            <a:schemeClr val="tx1"/>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2900" b="1">
          <a:solidFill>
            <a:schemeClr val="tx1"/>
          </a:solidFill>
          <a:latin typeface="微软雅黑" pitchFamily="34" charset="-122"/>
          <a:ea typeface="微软雅黑" pitchFamily="34" charset="-122"/>
        </a:defRPr>
      </a:lvl2pPr>
      <a:lvl3pPr algn="l" rtl="0" eaLnBrk="0" fontAlgn="base" hangingPunct="0">
        <a:spcBef>
          <a:spcPct val="0"/>
        </a:spcBef>
        <a:spcAft>
          <a:spcPct val="0"/>
        </a:spcAft>
        <a:defRPr sz="2900" b="1">
          <a:solidFill>
            <a:schemeClr val="tx1"/>
          </a:solidFill>
          <a:latin typeface="微软雅黑" pitchFamily="34" charset="-122"/>
          <a:ea typeface="微软雅黑" pitchFamily="34" charset="-122"/>
        </a:defRPr>
      </a:lvl3pPr>
      <a:lvl4pPr algn="l" rtl="0" eaLnBrk="0" fontAlgn="base" hangingPunct="0">
        <a:spcBef>
          <a:spcPct val="0"/>
        </a:spcBef>
        <a:spcAft>
          <a:spcPct val="0"/>
        </a:spcAft>
        <a:defRPr sz="2900" b="1">
          <a:solidFill>
            <a:schemeClr val="tx1"/>
          </a:solidFill>
          <a:latin typeface="微软雅黑" pitchFamily="34" charset="-122"/>
          <a:ea typeface="微软雅黑" pitchFamily="34" charset="-122"/>
        </a:defRPr>
      </a:lvl4pPr>
      <a:lvl5pPr algn="l" rtl="0" eaLnBrk="0" fontAlgn="base" hangingPunct="0">
        <a:spcBef>
          <a:spcPct val="0"/>
        </a:spcBef>
        <a:spcAft>
          <a:spcPct val="0"/>
        </a:spcAft>
        <a:defRPr sz="2900" b="1">
          <a:solidFill>
            <a:schemeClr val="tx1"/>
          </a:solidFill>
          <a:latin typeface="微软雅黑" pitchFamily="34" charset="-122"/>
          <a:ea typeface="微软雅黑" pitchFamily="34" charset="-122"/>
        </a:defRPr>
      </a:lvl5pPr>
      <a:lvl6pPr marL="544662" algn="l" rtl="0" fontAlgn="base">
        <a:spcBef>
          <a:spcPct val="0"/>
        </a:spcBef>
        <a:spcAft>
          <a:spcPct val="0"/>
        </a:spcAft>
        <a:defRPr sz="2900" b="1">
          <a:solidFill>
            <a:schemeClr val="tx1"/>
          </a:solidFill>
          <a:latin typeface="微软雅黑" pitchFamily="34" charset="-122"/>
          <a:ea typeface="微软雅黑" pitchFamily="34" charset="-122"/>
        </a:defRPr>
      </a:lvl6pPr>
      <a:lvl7pPr marL="1089325" algn="l" rtl="0" fontAlgn="base">
        <a:spcBef>
          <a:spcPct val="0"/>
        </a:spcBef>
        <a:spcAft>
          <a:spcPct val="0"/>
        </a:spcAft>
        <a:defRPr sz="2900" b="1">
          <a:solidFill>
            <a:schemeClr val="tx1"/>
          </a:solidFill>
          <a:latin typeface="微软雅黑" pitchFamily="34" charset="-122"/>
          <a:ea typeface="微软雅黑" pitchFamily="34" charset="-122"/>
        </a:defRPr>
      </a:lvl7pPr>
      <a:lvl8pPr marL="1633987" algn="l" rtl="0" fontAlgn="base">
        <a:spcBef>
          <a:spcPct val="0"/>
        </a:spcBef>
        <a:spcAft>
          <a:spcPct val="0"/>
        </a:spcAft>
        <a:defRPr sz="2900" b="1">
          <a:solidFill>
            <a:schemeClr val="tx1"/>
          </a:solidFill>
          <a:latin typeface="微软雅黑" pitchFamily="34" charset="-122"/>
          <a:ea typeface="微软雅黑" pitchFamily="34" charset="-122"/>
        </a:defRPr>
      </a:lvl8pPr>
      <a:lvl9pPr marL="2178649" algn="l" rtl="0" fontAlgn="base">
        <a:spcBef>
          <a:spcPct val="0"/>
        </a:spcBef>
        <a:spcAft>
          <a:spcPct val="0"/>
        </a:spcAft>
        <a:defRPr sz="2900" b="1">
          <a:solidFill>
            <a:schemeClr val="tx1"/>
          </a:solidFill>
          <a:latin typeface="微软雅黑" pitchFamily="34" charset="-122"/>
          <a:ea typeface="微软雅黑" pitchFamily="34" charset="-122"/>
        </a:defRPr>
      </a:lvl9pPr>
    </p:titleStyle>
    <p:bodyStyle>
      <a:lvl1pPr marL="408497" indent="-408497" algn="l" rtl="0" eaLnBrk="0" fontAlgn="base" hangingPunct="0">
        <a:lnSpc>
          <a:spcPct val="150000"/>
        </a:lnSpc>
        <a:spcBef>
          <a:spcPct val="20000"/>
        </a:spcBef>
        <a:spcAft>
          <a:spcPct val="0"/>
        </a:spcAft>
        <a:buClr>
          <a:schemeClr val="accent4">
            <a:lumMod val="50000"/>
          </a:schemeClr>
        </a:buClr>
        <a:buFont typeface="Wingdings" pitchFamily="2" charset="2"/>
        <a:buChar char="u"/>
        <a:defRPr sz="2800" b="1" kern="1200" baseline="0">
          <a:solidFill>
            <a:schemeClr val="tx1"/>
          </a:solidFill>
          <a:latin typeface="Times New Roman" panose="02020603050405020304" pitchFamily="18" charset="0"/>
          <a:ea typeface="楷体" panose="02010609060101010101" pitchFamily="49" charset="-122"/>
          <a:cs typeface="+mn-cs"/>
        </a:defRPr>
      </a:lvl1pPr>
      <a:lvl2pPr marL="885076" indent="-340414" algn="l" rtl="0" eaLnBrk="0" fontAlgn="base" hangingPunct="0">
        <a:lnSpc>
          <a:spcPct val="150000"/>
        </a:lnSpc>
        <a:spcBef>
          <a:spcPct val="20000"/>
        </a:spcBef>
        <a:spcAft>
          <a:spcPct val="0"/>
        </a:spcAft>
        <a:buClr>
          <a:srgbClr val="2F6231"/>
        </a:buClr>
        <a:buFont typeface="Arial" charset="0"/>
        <a:buChar char="–"/>
        <a:defRPr sz="2600" b="1" kern="1200" baseline="0">
          <a:solidFill>
            <a:schemeClr val="tx1"/>
          </a:solidFill>
          <a:latin typeface="Times New Roman" panose="02020603050405020304" pitchFamily="18" charset="0"/>
          <a:ea typeface="楷体" panose="02010609060101010101" pitchFamily="49" charset="-122"/>
          <a:cs typeface="+mn-cs"/>
        </a:defRPr>
      </a:lvl2pPr>
      <a:lvl3pPr marL="1361656" indent="-272331" algn="l" rtl="0" eaLnBrk="0" fontAlgn="base" hangingPunct="0">
        <a:lnSpc>
          <a:spcPct val="150000"/>
        </a:lnSpc>
        <a:spcBef>
          <a:spcPct val="20000"/>
        </a:spcBef>
        <a:spcAft>
          <a:spcPct val="0"/>
        </a:spcAft>
        <a:buClr>
          <a:srgbClr val="2F6231"/>
        </a:buClr>
        <a:buFont typeface="Arial"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3pPr>
      <a:lvl4pPr marL="1906318" indent="-272331" algn="l" rtl="0" eaLnBrk="0" fontAlgn="base" hangingPunct="0">
        <a:lnSpc>
          <a:spcPct val="150000"/>
        </a:lnSpc>
        <a:spcBef>
          <a:spcPct val="20000"/>
        </a:spcBef>
        <a:spcAft>
          <a:spcPct val="0"/>
        </a:spcAft>
        <a:buClr>
          <a:srgbClr val="2F6231"/>
        </a:buClr>
        <a:buFont typeface="Arial" charset="0"/>
        <a:buChar char="–"/>
        <a:defRPr sz="1300" b="1" kern="1200" baseline="0">
          <a:solidFill>
            <a:schemeClr val="tx1"/>
          </a:solidFill>
          <a:latin typeface="Times New Roman" panose="02020603050405020304" pitchFamily="18" charset="0"/>
          <a:ea typeface="楷体" panose="02010609060101010101" pitchFamily="49" charset="-122"/>
          <a:cs typeface="+mn-cs"/>
        </a:defRPr>
      </a:lvl4pPr>
      <a:lvl5pPr marL="2450981" indent="-272331" algn="l" rtl="0" eaLnBrk="0" fontAlgn="base" hangingPunct="0">
        <a:lnSpc>
          <a:spcPct val="150000"/>
        </a:lnSpc>
        <a:spcBef>
          <a:spcPct val="20000"/>
        </a:spcBef>
        <a:spcAft>
          <a:spcPct val="0"/>
        </a:spcAft>
        <a:buClr>
          <a:srgbClr val="2F6231"/>
        </a:buClr>
        <a:buFont typeface="Arial" charset="0"/>
        <a:buChar char="»"/>
        <a:defRPr sz="1300" b="1" kern="1200" baseline="0">
          <a:solidFill>
            <a:schemeClr val="tx1"/>
          </a:solidFill>
          <a:latin typeface="Times New Roman" panose="02020603050405020304" pitchFamily="18" charset="0"/>
          <a:ea typeface="楷体" panose="02010609060101010101" pitchFamily="49" charset="-122"/>
          <a:cs typeface="+mn-cs"/>
        </a:defRPr>
      </a:lvl5pPr>
      <a:lvl6pPr marL="2995643" indent="-272331" algn="l" defTabSz="1089325"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40305" indent="-272331" algn="l" defTabSz="1089325"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4968" indent="-272331" algn="l" defTabSz="1089325"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9630" indent="-272331" algn="l" defTabSz="1089325"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zh-CN"/>
      </a:defPPr>
      <a:lvl1pPr marL="0" algn="l" defTabSz="1089325" rtl="0" eaLnBrk="1" latinLnBrk="0" hangingPunct="1">
        <a:defRPr sz="2100" kern="1200">
          <a:solidFill>
            <a:schemeClr val="tx1"/>
          </a:solidFill>
          <a:latin typeface="+mn-lt"/>
          <a:ea typeface="+mn-ea"/>
          <a:cs typeface="+mn-cs"/>
        </a:defRPr>
      </a:lvl1pPr>
      <a:lvl2pPr marL="544662" algn="l" defTabSz="1089325" rtl="0" eaLnBrk="1" latinLnBrk="0" hangingPunct="1">
        <a:defRPr sz="2100" kern="1200">
          <a:solidFill>
            <a:schemeClr val="tx1"/>
          </a:solidFill>
          <a:latin typeface="+mn-lt"/>
          <a:ea typeface="+mn-ea"/>
          <a:cs typeface="+mn-cs"/>
        </a:defRPr>
      </a:lvl2pPr>
      <a:lvl3pPr marL="1089325" algn="l" defTabSz="1089325" rtl="0" eaLnBrk="1" latinLnBrk="0" hangingPunct="1">
        <a:defRPr sz="2100" kern="1200">
          <a:solidFill>
            <a:schemeClr val="tx1"/>
          </a:solidFill>
          <a:latin typeface="+mn-lt"/>
          <a:ea typeface="+mn-ea"/>
          <a:cs typeface="+mn-cs"/>
        </a:defRPr>
      </a:lvl3pPr>
      <a:lvl4pPr marL="1633987" algn="l" defTabSz="1089325" rtl="0" eaLnBrk="1" latinLnBrk="0" hangingPunct="1">
        <a:defRPr sz="2100" kern="1200">
          <a:solidFill>
            <a:schemeClr val="tx1"/>
          </a:solidFill>
          <a:latin typeface="+mn-lt"/>
          <a:ea typeface="+mn-ea"/>
          <a:cs typeface="+mn-cs"/>
        </a:defRPr>
      </a:lvl4pPr>
      <a:lvl5pPr marL="2178649" algn="l" defTabSz="1089325" rtl="0" eaLnBrk="1" latinLnBrk="0" hangingPunct="1">
        <a:defRPr sz="2100" kern="1200">
          <a:solidFill>
            <a:schemeClr val="tx1"/>
          </a:solidFill>
          <a:latin typeface="+mn-lt"/>
          <a:ea typeface="+mn-ea"/>
          <a:cs typeface="+mn-cs"/>
        </a:defRPr>
      </a:lvl5pPr>
      <a:lvl6pPr marL="2723312" algn="l" defTabSz="1089325" rtl="0" eaLnBrk="1" latinLnBrk="0" hangingPunct="1">
        <a:defRPr sz="2100" kern="1200">
          <a:solidFill>
            <a:schemeClr val="tx1"/>
          </a:solidFill>
          <a:latin typeface="+mn-lt"/>
          <a:ea typeface="+mn-ea"/>
          <a:cs typeface="+mn-cs"/>
        </a:defRPr>
      </a:lvl6pPr>
      <a:lvl7pPr marL="3267974" algn="l" defTabSz="1089325" rtl="0" eaLnBrk="1" latinLnBrk="0" hangingPunct="1">
        <a:defRPr sz="2100" kern="1200">
          <a:solidFill>
            <a:schemeClr val="tx1"/>
          </a:solidFill>
          <a:latin typeface="+mn-lt"/>
          <a:ea typeface="+mn-ea"/>
          <a:cs typeface="+mn-cs"/>
        </a:defRPr>
      </a:lvl7pPr>
      <a:lvl8pPr marL="3812637" algn="l" defTabSz="1089325" rtl="0" eaLnBrk="1" latinLnBrk="0" hangingPunct="1">
        <a:defRPr sz="2100" kern="1200">
          <a:solidFill>
            <a:schemeClr val="tx1"/>
          </a:solidFill>
          <a:latin typeface="+mn-lt"/>
          <a:ea typeface="+mn-ea"/>
          <a:cs typeface="+mn-cs"/>
        </a:defRPr>
      </a:lvl8pPr>
      <a:lvl9pPr marL="4357299" algn="l" defTabSz="1089325"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ctrTitle"/>
          </p:nvPr>
        </p:nvSpPr>
        <p:spPr>
          <a:xfrm>
            <a:off x="744500" y="1286654"/>
            <a:ext cx="10668285" cy="3643338"/>
          </a:xfrm>
        </p:spPr>
        <p:txBody>
          <a:bodyPr>
            <a:normAutofit/>
          </a:bodyPr>
          <a:lstStyle/>
          <a:p>
            <a:pPr algn="ctr" eaLnBrk="1" hangingPunct="1">
              <a:lnSpc>
                <a:spcPct val="150000"/>
              </a:lnSpc>
            </a:pPr>
            <a:r>
              <a:rPr lang="zh-CN" altLang="en-US" dirty="0" smtClean="0"/>
              <a:t>性能测试</a:t>
            </a:r>
            <a:r>
              <a:rPr lang="en-US" altLang="zh-CN" dirty="0" smtClean="0"/>
              <a:t/>
            </a:r>
            <a:br>
              <a:rPr lang="en-US" altLang="zh-CN" dirty="0" smtClean="0"/>
            </a:br>
            <a:r>
              <a:rPr lang="en-US" altLang="zh-CN" dirty="0" smtClean="0">
                <a:solidFill>
                  <a:schemeClr val="bg1">
                    <a:lumMod val="50000"/>
                  </a:schemeClr>
                </a:solidFill>
              </a:rPr>
              <a:t>--</a:t>
            </a:r>
            <a:r>
              <a:rPr lang="zh-CN" altLang="en-US" sz="3200" dirty="0" smtClean="0">
                <a:solidFill>
                  <a:schemeClr val="bg1">
                    <a:lumMod val="50000"/>
                  </a:schemeClr>
                </a:solidFill>
              </a:rPr>
              <a:t>性能测试基础知识</a:t>
            </a:r>
            <a:r>
              <a:rPr lang="en-US" altLang="zh-CN" sz="3200" dirty="0" smtClean="0">
                <a:solidFill>
                  <a:schemeClr val="bg1">
                    <a:lumMod val="50000"/>
                  </a:schemeClr>
                </a:solidFill>
              </a:rPr>
              <a:t>2</a:t>
            </a:r>
            <a:br>
              <a:rPr lang="en-US" altLang="zh-CN" sz="3200" dirty="0" smtClean="0">
                <a:solidFill>
                  <a:schemeClr val="bg1">
                    <a:lumMod val="50000"/>
                  </a:schemeClr>
                </a:solidFill>
              </a:rPr>
            </a:br>
            <a:endParaRPr lang="zh-CN" altLang="en-US" sz="3200" dirty="0" smtClean="0">
              <a:solidFill>
                <a:schemeClr val="bg1">
                  <a:lumMod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en-US" dirty="0" smtClean="0"/>
              <a:t>请求协议</a:t>
            </a:r>
            <a:endParaRPr lang="zh-CN" altLang="en-US" dirty="0"/>
          </a:p>
        </p:txBody>
      </p:sp>
      <p:sp>
        <p:nvSpPr>
          <p:cNvPr id="3" name="内容占位符 2"/>
          <p:cNvSpPr>
            <a:spLocks noGrp="1"/>
          </p:cNvSpPr>
          <p:nvPr>
            <p:ph idx="1"/>
          </p:nvPr>
        </p:nvSpPr>
        <p:spPr/>
        <p:txBody>
          <a:bodyPr>
            <a:normAutofit/>
          </a:bodyPr>
          <a:lstStyle/>
          <a:p>
            <a:pPr lvl="1"/>
            <a:r>
              <a:rPr lang="en-US" altLang="zh-CN" dirty="0"/>
              <a:t>HEAD  </a:t>
            </a:r>
            <a:r>
              <a:rPr lang="zh-CN" altLang="en-US" dirty="0" smtClean="0"/>
              <a:t>请求</a:t>
            </a:r>
            <a:r>
              <a:rPr lang="zh-CN" altLang="en-US" dirty="0"/>
              <a:t>获取由</a:t>
            </a:r>
            <a:r>
              <a:rPr lang="en-US" altLang="zh-CN" dirty="0"/>
              <a:t>Request-URI</a:t>
            </a:r>
            <a:r>
              <a:rPr lang="zh-CN" altLang="en-US" dirty="0"/>
              <a:t>所标识的资源的响应消息报</a:t>
            </a:r>
            <a:r>
              <a:rPr lang="zh-CN" altLang="en-US" dirty="0" smtClean="0"/>
              <a:t>头</a:t>
            </a:r>
            <a:endParaRPr lang="en-US" altLang="zh-CN" dirty="0" smtClean="0"/>
          </a:p>
          <a:p>
            <a:pPr lvl="1"/>
            <a:r>
              <a:rPr lang="en-US" altLang="zh-CN" dirty="0" smtClean="0"/>
              <a:t>PUT</a:t>
            </a:r>
            <a:r>
              <a:rPr lang="en-US" altLang="zh-CN" dirty="0"/>
              <a:t>  </a:t>
            </a:r>
            <a:r>
              <a:rPr lang="zh-CN" altLang="en-US" dirty="0" smtClean="0"/>
              <a:t>请求</a:t>
            </a:r>
            <a:r>
              <a:rPr lang="zh-CN" altLang="en-US" dirty="0"/>
              <a:t>服务器存储一个资源，并用</a:t>
            </a:r>
            <a:r>
              <a:rPr lang="en-US" altLang="zh-CN" dirty="0"/>
              <a:t>Request-URI</a:t>
            </a:r>
            <a:r>
              <a:rPr lang="zh-CN" altLang="en-US" dirty="0"/>
              <a:t>作为其</a:t>
            </a:r>
            <a:r>
              <a:rPr lang="zh-CN" altLang="en-US" dirty="0" smtClean="0"/>
              <a:t>标识</a:t>
            </a:r>
            <a:endParaRPr lang="en-US" altLang="zh-CN" dirty="0" smtClean="0"/>
          </a:p>
          <a:p>
            <a:pPr lvl="1"/>
            <a:r>
              <a:rPr lang="en-US" altLang="zh-CN" dirty="0" smtClean="0"/>
              <a:t>DELETE</a:t>
            </a:r>
            <a:r>
              <a:rPr lang="en-US" altLang="zh-CN" dirty="0"/>
              <a:t>  </a:t>
            </a:r>
            <a:r>
              <a:rPr lang="zh-CN" altLang="en-US" dirty="0"/>
              <a:t>请求服务器删除</a:t>
            </a:r>
            <a:r>
              <a:rPr lang="en-US" altLang="zh-CN" dirty="0"/>
              <a:t>Request-URI</a:t>
            </a:r>
            <a:r>
              <a:rPr lang="zh-CN" altLang="en-US" dirty="0"/>
              <a:t>所标识的</a:t>
            </a:r>
            <a:r>
              <a:rPr lang="zh-CN" altLang="en-US" dirty="0" smtClean="0"/>
              <a:t>资源</a:t>
            </a:r>
            <a:endParaRPr lang="en-US" altLang="zh-CN" dirty="0" smtClean="0"/>
          </a:p>
          <a:p>
            <a:pPr lvl="1"/>
            <a:r>
              <a:rPr lang="en-US" altLang="zh-CN" dirty="0" smtClean="0"/>
              <a:t>TRACE</a:t>
            </a:r>
            <a:r>
              <a:rPr lang="en-US" altLang="zh-CN" dirty="0"/>
              <a:t>   </a:t>
            </a:r>
            <a:r>
              <a:rPr lang="zh-CN" altLang="en-US" dirty="0"/>
              <a:t>请求服务器回送收到的请求信息，主要用于测试或</a:t>
            </a:r>
            <a:r>
              <a:rPr lang="zh-CN" altLang="en-US" dirty="0" smtClean="0"/>
              <a:t>诊断</a:t>
            </a:r>
            <a:endParaRPr lang="en-US" altLang="zh-CN" dirty="0" smtClean="0"/>
          </a:p>
          <a:p>
            <a:pPr lvl="1"/>
            <a:r>
              <a:rPr lang="en-US" altLang="zh-CN" dirty="0" smtClean="0"/>
              <a:t>CONNECT </a:t>
            </a:r>
            <a:r>
              <a:rPr lang="zh-CN" altLang="en-US" dirty="0"/>
              <a:t>保留将来</a:t>
            </a:r>
            <a:r>
              <a:rPr lang="zh-CN" altLang="en-US" dirty="0" smtClean="0"/>
              <a:t>使用</a:t>
            </a:r>
            <a:endParaRPr lang="en-US" altLang="zh-CN" dirty="0" smtClean="0"/>
          </a:p>
          <a:p>
            <a:pPr lvl="1"/>
            <a:r>
              <a:rPr lang="en-US" altLang="zh-CN" dirty="0" smtClean="0"/>
              <a:t>OPTIONS </a:t>
            </a:r>
            <a:r>
              <a:rPr lang="zh-CN" altLang="en-US" dirty="0"/>
              <a:t>请求查询服务器的性能，或者查询与资源相关的选项和</a:t>
            </a:r>
            <a:r>
              <a:rPr lang="zh-CN" altLang="en-US" dirty="0" smtClean="0"/>
              <a:t>需求</a:t>
            </a:r>
            <a:endParaRPr lang="zh-CN" altLang="en-US" dirty="0"/>
          </a:p>
        </p:txBody>
      </p:sp>
    </p:spTree>
    <p:extLst>
      <p:ext uri="{BB962C8B-B14F-4D97-AF65-F5344CB8AC3E}">
        <p14:creationId xmlns:p14="http://schemas.microsoft.com/office/powerpoint/2010/main" val="2764438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947023" y="1454703"/>
            <a:ext cx="9733760" cy="4401353"/>
          </a:xfrm>
          <a:prstGeom prst="rect">
            <a:avLst/>
          </a:prstGeom>
        </p:spPr>
      </p:pic>
    </p:spTree>
    <p:extLst>
      <p:ext uri="{BB962C8B-B14F-4D97-AF65-F5344CB8AC3E}">
        <p14:creationId xmlns:p14="http://schemas.microsoft.com/office/powerpoint/2010/main" val="204925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en-US" dirty="0" smtClean="0"/>
              <a:t>响应</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响应分为三部分</a:t>
            </a:r>
            <a:endParaRPr lang="en-US" altLang="zh-CN" dirty="0" smtClean="0"/>
          </a:p>
          <a:p>
            <a:pPr lvl="1"/>
            <a:r>
              <a:rPr lang="zh-CN" altLang="en-US" dirty="0" smtClean="0"/>
              <a:t>响应行</a:t>
            </a:r>
            <a:endParaRPr lang="en-US" altLang="zh-CN" dirty="0" smtClean="0"/>
          </a:p>
          <a:p>
            <a:pPr lvl="2"/>
            <a:r>
              <a:rPr lang="zh-CN" altLang="en-US" dirty="0" smtClean="0"/>
              <a:t>协议和状态码</a:t>
            </a:r>
            <a:endParaRPr lang="en-US" altLang="zh-CN" dirty="0" smtClean="0"/>
          </a:p>
          <a:p>
            <a:pPr lvl="1"/>
            <a:r>
              <a:rPr lang="zh-CN" altLang="en-US" dirty="0"/>
              <a:t>状态</a:t>
            </a:r>
            <a:r>
              <a:rPr lang="zh-CN" altLang="en-US" dirty="0" smtClean="0"/>
              <a:t>码</a:t>
            </a:r>
            <a:endParaRPr lang="en-US" altLang="zh-CN" dirty="0" smtClean="0"/>
          </a:p>
          <a:p>
            <a:pPr marL="914583" lvl="2" indent="0">
              <a:buNone/>
            </a:pPr>
            <a:r>
              <a:rPr lang="en-US" altLang="zh-CN" dirty="0" smtClean="0"/>
              <a:t>1.</a:t>
            </a:r>
            <a:r>
              <a:rPr lang="zh-CN" altLang="en-US" dirty="0" smtClean="0"/>
              <a:t> </a:t>
            </a:r>
            <a:r>
              <a:rPr lang="en-US" altLang="zh-CN" dirty="0" smtClean="0"/>
              <a:t>1xx</a:t>
            </a:r>
            <a:r>
              <a:rPr lang="zh-CN" altLang="en-US" dirty="0" smtClean="0"/>
              <a:t>：信息提示，表示请求已被成功接收，继续处理。范围：</a:t>
            </a:r>
            <a:r>
              <a:rPr lang="en-US" altLang="zh-CN" dirty="0" smtClean="0"/>
              <a:t>100~101</a:t>
            </a:r>
            <a:endParaRPr lang="zh-CN" altLang="en-US" dirty="0"/>
          </a:p>
          <a:p>
            <a:pPr marL="914583" lvl="2" indent="0">
              <a:buNone/>
            </a:pPr>
            <a:r>
              <a:rPr lang="en-US" altLang="zh-CN" dirty="0"/>
              <a:t>2</a:t>
            </a:r>
            <a:r>
              <a:rPr lang="en-US" altLang="zh-CN" dirty="0" smtClean="0"/>
              <a:t>.</a:t>
            </a:r>
            <a:r>
              <a:rPr lang="zh-CN" altLang="en-US" dirty="0" smtClean="0"/>
              <a:t> </a:t>
            </a:r>
            <a:r>
              <a:rPr lang="en-US" altLang="zh-CN" dirty="0" smtClean="0"/>
              <a:t>2xx</a:t>
            </a:r>
            <a:r>
              <a:rPr lang="zh-CN" altLang="en-US" dirty="0" smtClean="0"/>
              <a:t>：服务器成功处理了请求。范围：</a:t>
            </a:r>
            <a:r>
              <a:rPr lang="en-US" altLang="zh-CN" dirty="0" smtClean="0"/>
              <a:t>200~206</a:t>
            </a:r>
            <a:endParaRPr lang="zh-CN" altLang="en-US" dirty="0"/>
          </a:p>
          <a:p>
            <a:pPr marL="914583" lvl="2" indent="0">
              <a:buNone/>
            </a:pPr>
            <a:r>
              <a:rPr lang="en-US" altLang="zh-CN" dirty="0"/>
              <a:t>3</a:t>
            </a:r>
            <a:r>
              <a:rPr lang="en-US" altLang="zh-CN" dirty="0" smtClean="0"/>
              <a:t>.</a:t>
            </a:r>
            <a:r>
              <a:rPr lang="zh-CN" altLang="en-US" dirty="0" smtClean="0"/>
              <a:t> </a:t>
            </a:r>
            <a:r>
              <a:rPr lang="en-US" altLang="zh-CN" dirty="0" smtClean="0"/>
              <a:t>3xx</a:t>
            </a:r>
            <a:r>
              <a:rPr lang="zh-CN" altLang="en-US" dirty="0" smtClean="0"/>
              <a:t>：重定向。访问资源被移动，告诉客户端新资源地址，浏览器重新对信资源发起请求。范围：</a:t>
            </a:r>
            <a:r>
              <a:rPr lang="en-US" altLang="zh-CN" dirty="0" smtClean="0"/>
              <a:t>300~305</a:t>
            </a:r>
            <a:endParaRPr lang="zh-CN" altLang="en-US" dirty="0"/>
          </a:p>
          <a:p>
            <a:pPr marL="914583" lvl="2" indent="0">
              <a:buNone/>
            </a:pPr>
            <a:r>
              <a:rPr lang="en-US" altLang="zh-CN" dirty="0"/>
              <a:t>4</a:t>
            </a:r>
            <a:r>
              <a:rPr lang="en-US" altLang="zh-CN" dirty="0" smtClean="0"/>
              <a:t>.</a:t>
            </a:r>
            <a:r>
              <a:rPr lang="zh-CN" altLang="en-US" dirty="0" smtClean="0"/>
              <a:t> </a:t>
            </a:r>
            <a:r>
              <a:rPr lang="en-US" altLang="zh-CN" dirty="0" smtClean="0"/>
              <a:t>4xx</a:t>
            </a:r>
            <a:r>
              <a:rPr lang="zh-CN" altLang="en-US" dirty="0" smtClean="0"/>
              <a:t>：</a:t>
            </a:r>
            <a:r>
              <a:rPr lang="zh-CN" altLang="en-US" dirty="0"/>
              <a:t>客户端</a:t>
            </a:r>
            <a:r>
              <a:rPr lang="zh-CN" altLang="en-US" dirty="0" smtClean="0"/>
              <a:t>错误。如：格式错误，</a:t>
            </a:r>
            <a:r>
              <a:rPr lang="en-US" altLang="zh-CN" dirty="0" smtClean="0"/>
              <a:t>URL</a:t>
            </a:r>
            <a:r>
              <a:rPr lang="zh-CN" altLang="en-US" dirty="0" smtClean="0"/>
              <a:t>不存在等。范围：</a:t>
            </a:r>
            <a:r>
              <a:rPr lang="en-US" altLang="zh-CN" dirty="0" smtClean="0"/>
              <a:t>400~415</a:t>
            </a:r>
            <a:endParaRPr lang="zh-CN" altLang="en-US" dirty="0"/>
          </a:p>
          <a:p>
            <a:pPr marL="914583" lvl="2" indent="0">
              <a:buNone/>
            </a:pPr>
            <a:r>
              <a:rPr lang="en-US" altLang="zh-CN" dirty="0"/>
              <a:t>5</a:t>
            </a:r>
            <a:r>
              <a:rPr lang="en-US" altLang="zh-CN" dirty="0" smtClean="0"/>
              <a:t>.</a:t>
            </a:r>
            <a:r>
              <a:rPr lang="zh-CN" altLang="en-US" dirty="0" smtClean="0"/>
              <a:t> </a:t>
            </a:r>
            <a:r>
              <a:rPr lang="en-US" altLang="zh-CN" dirty="0" smtClean="0"/>
              <a:t>5xx</a:t>
            </a:r>
            <a:r>
              <a:rPr lang="zh-CN" altLang="en-US" dirty="0" smtClean="0"/>
              <a:t>：</a:t>
            </a:r>
            <a:r>
              <a:rPr lang="zh-CN" altLang="en-US" dirty="0"/>
              <a:t>服务器</a:t>
            </a:r>
            <a:r>
              <a:rPr lang="zh-CN" altLang="en-US" dirty="0" smtClean="0"/>
              <a:t>错误。服务器内部错误。范围：</a:t>
            </a:r>
            <a:r>
              <a:rPr lang="en-US" altLang="zh-CN" dirty="0" smtClean="0"/>
              <a:t>500~505</a:t>
            </a:r>
            <a:endParaRPr lang="en-US" altLang="zh-CN" dirty="0"/>
          </a:p>
          <a:p>
            <a:pPr lvl="2"/>
            <a:endParaRPr lang="en-US" altLang="zh-CN" dirty="0" smtClean="0"/>
          </a:p>
        </p:txBody>
      </p:sp>
    </p:spTree>
    <p:extLst>
      <p:ext uri="{BB962C8B-B14F-4D97-AF65-F5344CB8AC3E}">
        <p14:creationId xmlns:p14="http://schemas.microsoft.com/office/powerpoint/2010/main" val="17631643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en-US" dirty="0" smtClean="0"/>
              <a:t>响应</a:t>
            </a:r>
            <a:endParaRPr lang="zh-CN" altLang="en-US" dirty="0"/>
          </a:p>
        </p:txBody>
      </p:sp>
      <p:sp>
        <p:nvSpPr>
          <p:cNvPr id="3" name="内容占位符 2"/>
          <p:cNvSpPr>
            <a:spLocks noGrp="1"/>
          </p:cNvSpPr>
          <p:nvPr>
            <p:ph idx="1"/>
          </p:nvPr>
        </p:nvSpPr>
        <p:spPr/>
        <p:txBody>
          <a:bodyPr/>
          <a:lstStyle/>
          <a:p>
            <a:pPr lvl="1"/>
            <a:r>
              <a:rPr lang="zh-CN" altLang="en-US" dirty="0"/>
              <a:t>响应头</a:t>
            </a:r>
            <a:endParaRPr lang="en-US" altLang="zh-CN" dirty="0"/>
          </a:p>
          <a:p>
            <a:pPr lvl="1"/>
            <a:r>
              <a:rPr lang="zh-CN" altLang="en-US" dirty="0"/>
              <a:t>响应正文</a:t>
            </a:r>
            <a:endParaRPr lang="en-US" altLang="zh-CN" dirty="0"/>
          </a:p>
          <a:p>
            <a:pPr lvl="2"/>
            <a:r>
              <a:rPr lang="zh-CN" altLang="en-US" dirty="0"/>
              <a:t>服务器向客户端发送的</a:t>
            </a:r>
            <a:r>
              <a:rPr lang="en-US" altLang="zh-CN" dirty="0"/>
              <a:t>HTML</a:t>
            </a:r>
            <a:r>
              <a:rPr lang="zh-CN" altLang="en-US" dirty="0"/>
              <a:t>数据</a:t>
            </a:r>
            <a:endParaRPr lang="en-US" altLang="zh-CN" dirty="0"/>
          </a:p>
          <a:p>
            <a:pPr lvl="1"/>
            <a:endParaRPr lang="zh-CN" altLang="en-US" dirty="0"/>
          </a:p>
          <a:p>
            <a:endParaRPr lang="zh-CN" altLang="en-US" dirty="0"/>
          </a:p>
        </p:txBody>
      </p:sp>
    </p:spTree>
    <p:extLst>
      <p:ext uri="{BB962C8B-B14F-4D97-AF65-F5344CB8AC3E}">
        <p14:creationId xmlns:p14="http://schemas.microsoft.com/office/powerpoint/2010/main" val="38698412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表格 14"/>
          <p:cNvGraphicFramePr>
            <a:graphicFrameLocks noGrp="1"/>
          </p:cNvGraphicFramePr>
          <p:nvPr>
            <p:extLst/>
          </p:nvPr>
        </p:nvGraphicFramePr>
        <p:xfrm>
          <a:off x="481299" y="1160861"/>
          <a:ext cx="10562495" cy="5412571"/>
        </p:xfrm>
        <a:graphic>
          <a:graphicData uri="http://schemas.openxmlformats.org/drawingml/2006/table">
            <a:tbl>
              <a:tblPr firstRow="1" bandRow="1">
                <a:tableStyleId>{21E4AEA4-8DFA-4A89-87EB-49C32662AFE0}</a:tableStyleId>
              </a:tblPr>
              <a:tblGrid>
                <a:gridCol w="2520154"/>
                <a:gridCol w="1225932"/>
                <a:gridCol w="6816409"/>
              </a:tblGrid>
              <a:tr h="507922">
                <a:tc>
                  <a:txBody>
                    <a:bodyPr/>
                    <a:lstStyle/>
                    <a:p>
                      <a:r>
                        <a:rPr lang="zh-CN" altLang="en-US" sz="2400" b="1" dirty="0" smtClean="0">
                          <a:latin typeface="楷体" panose="02010609060101010101" pitchFamily="49" charset="-122"/>
                          <a:ea typeface="楷体" panose="02010609060101010101" pitchFamily="49" charset="-122"/>
                        </a:rPr>
                        <a:t>头</a:t>
                      </a:r>
                      <a:r>
                        <a:rPr lang="en-US" altLang="zh-CN" sz="2400" b="1" dirty="0" smtClean="0">
                          <a:latin typeface="楷体" panose="02010609060101010101" pitchFamily="49" charset="-122"/>
                          <a:ea typeface="楷体" panose="02010609060101010101" pitchFamily="49" charset="-122"/>
                        </a:rPr>
                        <a:t>(header)</a:t>
                      </a:r>
                      <a:endParaRPr lang="zh-CN" altLang="en-US" sz="2400" b="1" dirty="0">
                        <a:latin typeface="楷体" panose="02010609060101010101" pitchFamily="49" charset="-122"/>
                        <a:ea typeface="楷体" panose="02010609060101010101" pitchFamily="49" charset="-122"/>
                      </a:endParaRPr>
                    </a:p>
                  </a:txBody>
                  <a:tcPr marL="91460" marR="91460" marT="45734" marB="45734"/>
                </a:tc>
                <a:tc>
                  <a:txBody>
                    <a:bodyPr/>
                    <a:lstStyle/>
                    <a:p>
                      <a:r>
                        <a:rPr lang="zh-CN" altLang="en-US" sz="2400" b="1" dirty="0" smtClean="0">
                          <a:latin typeface="楷体" panose="02010609060101010101" pitchFamily="49" charset="-122"/>
                          <a:ea typeface="楷体" panose="02010609060101010101" pitchFamily="49" charset="-122"/>
                        </a:rPr>
                        <a:t>类型</a:t>
                      </a:r>
                      <a:endParaRPr lang="zh-CN" altLang="en-US" sz="2400" b="1" dirty="0">
                        <a:latin typeface="楷体" panose="02010609060101010101" pitchFamily="49" charset="-122"/>
                        <a:ea typeface="楷体" panose="02010609060101010101" pitchFamily="49" charset="-122"/>
                      </a:endParaRPr>
                    </a:p>
                  </a:txBody>
                  <a:tcPr marL="91460" marR="91460" marT="45734" marB="4573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1" dirty="0" smtClean="0">
                          <a:latin typeface="楷体" panose="02010609060101010101" pitchFamily="49" charset="-122"/>
                          <a:ea typeface="楷体" panose="02010609060101010101" pitchFamily="49" charset="-122"/>
                        </a:rPr>
                        <a:t>说明</a:t>
                      </a:r>
                    </a:p>
                  </a:txBody>
                  <a:tcPr marL="91460" marR="91460" marT="45734" marB="45734"/>
                </a:tc>
              </a:tr>
              <a:tr h="537797">
                <a:tc>
                  <a:txBody>
                    <a:bodyPr/>
                    <a:lstStyle/>
                    <a:p>
                      <a:r>
                        <a:rPr lang="en-US" altLang="zh-CN" sz="2400" b="1" dirty="0" smtClean="0">
                          <a:solidFill>
                            <a:schemeClr val="accent3">
                              <a:lumMod val="50000"/>
                            </a:schemeClr>
                          </a:solidFill>
                          <a:latin typeface="楷体" panose="02010609060101010101" pitchFamily="49" charset="-122"/>
                          <a:ea typeface="楷体" panose="02010609060101010101" pitchFamily="49" charset="-122"/>
                        </a:rPr>
                        <a:t>User- Agent</a:t>
                      </a:r>
                      <a:endParaRPr lang="zh-CN" altLang="en-US" sz="2400" b="1" dirty="0">
                        <a:solidFill>
                          <a:schemeClr val="accent3">
                            <a:lumMod val="50000"/>
                          </a:schemeClr>
                        </a:solidFill>
                        <a:latin typeface="楷体" panose="02010609060101010101" pitchFamily="49" charset="-122"/>
                        <a:ea typeface="楷体" panose="02010609060101010101" pitchFamily="49" charset="-122"/>
                      </a:endParaRPr>
                    </a:p>
                  </a:txBody>
                  <a:tcPr marL="91460" marR="91460" marT="45734" marB="45734"/>
                </a:tc>
                <a:tc>
                  <a:txBody>
                    <a:bodyPr/>
                    <a:lstStyle/>
                    <a:p>
                      <a:r>
                        <a:rPr lang="zh-CN" altLang="en-US" sz="2400" b="1" dirty="0" smtClean="0">
                          <a:latin typeface="楷体" panose="02010609060101010101" pitchFamily="49" charset="-122"/>
                          <a:ea typeface="楷体" panose="02010609060101010101" pitchFamily="49" charset="-122"/>
                        </a:rPr>
                        <a:t>请求</a:t>
                      </a:r>
                      <a:endParaRPr lang="zh-CN" altLang="en-US" sz="2400" b="1" dirty="0">
                        <a:latin typeface="楷体" panose="02010609060101010101" pitchFamily="49" charset="-122"/>
                        <a:ea typeface="楷体" panose="02010609060101010101" pitchFamily="49" charset="-122"/>
                      </a:endParaRPr>
                    </a:p>
                  </a:txBody>
                  <a:tcPr marL="91460" marR="91460" marT="45734" marB="45734"/>
                </a:tc>
                <a:tc>
                  <a:txBody>
                    <a:bodyPr/>
                    <a:lstStyle/>
                    <a:p>
                      <a:r>
                        <a:rPr lang="zh-CN" altLang="en-US" sz="2400" b="1" dirty="0" smtClean="0">
                          <a:latin typeface="楷体" panose="02010609060101010101" pitchFamily="49" charset="-122"/>
                          <a:ea typeface="楷体" panose="02010609060101010101" pitchFamily="49" charset="-122"/>
                        </a:rPr>
                        <a:t>关于浏览器和它平台的信息，如</a:t>
                      </a:r>
                      <a:r>
                        <a:rPr lang="en-US" altLang="zh-CN" sz="2400" b="1" dirty="0" smtClean="0">
                          <a:latin typeface="楷体" panose="02010609060101010101" pitchFamily="49" charset="-122"/>
                          <a:ea typeface="楷体" panose="02010609060101010101" pitchFamily="49" charset="-122"/>
                        </a:rPr>
                        <a:t>Mozilla5.0</a:t>
                      </a:r>
                      <a:endParaRPr lang="zh-CN" altLang="en-US" sz="2400" b="1" dirty="0">
                        <a:latin typeface="楷体" panose="02010609060101010101" pitchFamily="49" charset="-122"/>
                        <a:ea typeface="楷体" panose="02010609060101010101" pitchFamily="49" charset="-122"/>
                      </a:endParaRPr>
                    </a:p>
                  </a:txBody>
                  <a:tcPr marL="91460" marR="91460" marT="45734" marB="45734"/>
                </a:tc>
              </a:tr>
              <a:tr h="537797">
                <a:tc>
                  <a:txBody>
                    <a:bodyPr/>
                    <a:lstStyle/>
                    <a:p>
                      <a:r>
                        <a:rPr lang="en-US" altLang="zh-CN" sz="2400" b="1" dirty="0" smtClean="0">
                          <a:solidFill>
                            <a:schemeClr val="accent3">
                              <a:lumMod val="50000"/>
                            </a:schemeClr>
                          </a:solidFill>
                          <a:latin typeface="楷体" panose="02010609060101010101" pitchFamily="49" charset="-122"/>
                          <a:ea typeface="楷体" panose="02010609060101010101" pitchFamily="49" charset="-122"/>
                        </a:rPr>
                        <a:t>Accept</a:t>
                      </a:r>
                      <a:endParaRPr lang="zh-CN" altLang="en-US" sz="2400" b="1" dirty="0">
                        <a:solidFill>
                          <a:schemeClr val="accent3">
                            <a:lumMod val="50000"/>
                          </a:schemeClr>
                        </a:solidFill>
                        <a:latin typeface="楷体" panose="02010609060101010101" pitchFamily="49" charset="-122"/>
                        <a:ea typeface="楷体" panose="02010609060101010101" pitchFamily="49" charset="-122"/>
                      </a:endParaRPr>
                    </a:p>
                  </a:txBody>
                  <a:tcPr marL="91460" marR="91460" marT="45734" marB="45734"/>
                </a:tc>
                <a:tc>
                  <a:txBody>
                    <a:bodyPr/>
                    <a:lstStyle/>
                    <a:p>
                      <a:r>
                        <a:rPr lang="zh-CN" altLang="en-US" sz="2400" b="1" dirty="0" smtClean="0">
                          <a:latin typeface="楷体" panose="02010609060101010101" pitchFamily="49" charset="-122"/>
                          <a:ea typeface="楷体" panose="02010609060101010101" pitchFamily="49" charset="-122"/>
                        </a:rPr>
                        <a:t>请求</a:t>
                      </a:r>
                      <a:endParaRPr lang="zh-CN" altLang="en-US" sz="2400" b="1" dirty="0">
                        <a:latin typeface="楷体" panose="02010609060101010101" pitchFamily="49" charset="-122"/>
                        <a:ea typeface="楷体" panose="02010609060101010101" pitchFamily="49" charset="-122"/>
                      </a:endParaRPr>
                    </a:p>
                  </a:txBody>
                  <a:tcPr marL="91460" marR="91460" marT="45734" marB="45734"/>
                </a:tc>
                <a:tc>
                  <a:txBody>
                    <a:bodyPr/>
                    <a:lstStyle/>
                    <a:p>
                      <a:r>
                        <a:rPr lang="zh-CN" altLang="en-US" sz="2400" b="1" dirty="0" smtClean="0">
                          <a:latin typeface="楷体" panose="02010609060101010101" pitchFamily="49" charset="-122"/>
                          <a:ea typeface="楷体" panose="02010609060101010101" pitchFamily="49" charset="-122"/>
                        </a:rPr>
                        <a:t>客户能处理的页面的类型，如</a:t>
                      </a:r>
                      <a:r>
                        <a:rPr lang="en-US" altLang="zh-CN" sz="2400" b="1" dirty="0" smtClean="0">
                          <a:latin typeface="楷体" panose="02010609060101010101" pitchFamily="49" charset="-122"/>
                          <a:ea typeface="楷体" panose="02010609060101010101" pitchFamily="49" charset="-122"/>
                        </a:rPr>
                        <a:t>text/html</a:t>
                      </a:r>
                      <a:endParaRPr lang="zh-CN" altLang="en-US" sz="2400" b="1" dirty="0">
                        <a:latin typeface="楷体" panose="02010609060101010101" pitchFamily="49" charset="-122"/>
                        <a:ea typeface="楷体" panose="02010609060101010101" pitchFamily="49" charset="-122"/>
                      </a:endParaRPr>
                    </a:p>
                  </a:txBody>
                  <a:tcPr marL="91460" marR="91460" marT="45734" marB="45734"/>
                </a:tc>
              </a:tr>
              <a:tr h="537797">
                <a:tc>
                  <a:txBody>
                    <a:bodyPr/>
                    <a:lstStyle/>
                    <a:p>
                      <a:r>
                        <a:rPr lang="en-US" altLang="zh-CN" sz="2400" b="1" dirty="0" smtClean="0">
                          <a:solidFill>
                            <a:schemeClr val="accent3">
                              <a:lumMod val="50000"/>
                            </a:schemeClr>
                          </a:solidFill>
                          <a:latin typeface="楷体" panose="02010609060101010101" pitchFamily="49" charset="-122"/>
                          <a:ea typeface="楷体" panose="02010609060101010101" pitchFamily="49" charset="-122"/>
                        </a:rPr>
                        <a:t>Accept-</a:t>
                      </a:r>
                      <a:r>
                        <a:rPr lang="en-US" altLang="zh-CN" sz="2400" b="1" dirty="0" err="1" smtClean="0">
                          <a:solidFill>
                            <a:schemeClr val="accent3">
                              <a:lumMod val="50000"/>
                            </a:schemeClr>
                          </a:solidFill>
                          <a:latin typeface="楷体" panose="02010609060101010101" pitchFamily="49" charset="-122"/>
                          <a:ea typeface="楷体" panose="02010609060101010101" pitchFamily="49" charset="-122"/>
                        </a:rPr>
                        <a:t>Charset</a:t>
                      </a:r>
                      <a:endParaRPr lang="zh-CN" altLang="en-US" sz="2400" b="1" dirty="0">
                        <a:solidFill>
                          <a:schemeClr val="accent3">
                            <a:lumMod val="50000"/>
                          </a:schemeClr>
                        </a:solidFill>
                        <a:latin typeface="楷体" panose="02010609060101010101" pitchFamily="49" charset="-122"/>
                        <a:ea typeface="楷体" panose="02010609060101010101" pitchFamily="49" charset="-122"/>
                      </a:endParaRPr>
                    </a:p>
                  </a:txBody>
                  <a:tcPr marL="91460" marR="91460" marT="45734" marB="45734"/>
                </a:tc>
                <a:tc>
                  <a:txBody>
                    <a:bodyPr/>
                    <a:lstStyle/>
                    <a:p>
                      <a:r>
                        <a:rPr lang="zh-CN" altLang="en-US" sz="2400" b="1" dirty="0" smtClean="0">
                          <a:latin typeface="楷体" panose="02010609060101010101" pitchFamily="49" charset="-122"/>
                          <a:ea typeface="楷体" panose="02010609060101010101" pitchFamily="49" charset="-122"/>
                        </a:rPr>
                        <a:t>请求</a:t>
                      </a:r>
                      <a:endParaRPr lang="zh-CN" altLang="en-US" sz="2400" b="1" dirty="0">
                        <a:latin typeface="楷体" panose="02010609060101010101" pitchFamily="49" charset="-122"/>
                        <a:ea typeface="楷体" panose="02010609060101010101" pitchFamily="49" charset="-122"/>
                      </a:endParaRPr>
                    </a:p>
                  </a:txBody>
                  <a:tcPr marL="91460" marR="91460" marT="45734" marB="45734"/>
                </a:tc>
                <a:tc>
                  <a:txBody>
                    <a:bodyPr/>
                    <a:lstStyle/>
                    <a:p>
                      <a:r>
                        <a:rPr lang="zh-CN" altLang="en-US" sz="2400" b="1" dirty="0" smtClean="0">
                          <a:latin typeface="楷体" panose="02010609060101010101" pitchFamily="49" charset="-122"/>
                          <a:ea typeface="楷体" panose="02010609060101010101" pitchFamily="49" charset="-122"/>
                        </a:rPr>
                        <a:t>客户可以接受的字符集，如</a:t>
                      </a:r>
                      <a:r>
                        <a:rPr lang="en-US" altLang="zh-CN" sz="2400" b="1" dirty="0" smtClean="0">
                          <a:latin typeface="楷体" panose="02010609060101010101" pitchFamily="49" charset="-122"/>
                          <a:ea typeface="楷体" panose="02010609060101010101" pitchFamily="49" charset="-122"/>
                        </a:rPr>
                        <a:t>Unicode-1-1</a:t>
                      </a:r>
                      <a:endParaRPr lang="zh-CN" altLang="en-US" sz="2400" b="1" dirty="0">
                        <a:latin typeface="楷体" panose="02010609060101010101" pitchFamily="49" charset="-122"/>
                        <a:ea typeface="楷体" panose="02010609060101010101" pitchFamily="49" charset="-122"/>
                      </a:endParaRPr>
                    </a:p>
                  </a:txBody>
                  <a:tcPr marL="91460" marR="91460" marT="45734" marB="45734"/>
                </a:tc>
              </a:tr>
              <a:tr h="537797">
                <a:tc>
                  <a:txBody>
                    <a:bodyPr/>
                    <a:lstStyle/>
                    <a:p>
                      <a:r>
                        <a:rPr lang="en-US" altLang="zh-CN" sz="2400" b="1" dirty="0" smtClean="0">
                          <a:solidFill>
                            <a:schemeClr val="accent3">
                              <a:lumMod val="50000"/>
                            </a:schemeClr>
                          </a:solidFill>
                          <a:latin typeface="楷体" panose="02010609060101010101" pitchFamily="49" charset="-122"/>
                          <a:ea typeface="楷体" panose="02010609060101010101" pitchFamily="49" charset="-122"/>
                        </a:rPr>
                        <a:t>Accept-Encoding</a:t>
                      </a:r>
                      <a:endParaRPr lang="zh-CN" altLang="en-US" sz="2400" b="1" dirty="0">
                        <a:solidFill>
                          <a:schemeClr val="accent3">
                            <a:lumMod val="50000"/>
                          </a:schemeClr>
                        </a:solidFill>
                        <a:latin typeface="楷体" panose="02010609060101010101" pitchFamily="49" charset="-122"/>
                        <a:ea typeface="楷体" panose="02010609060101010101" pitchFamily="49" charset="-122"/>
                      </a:endParaRPr>
                    </a:p>
                  </a:txBody>
                  <a:tcPr marL="91460" marR="91460" marT="45734" marB="45734"/>
                </a:tc>
                <a:tc>
                  <a:txBody>
                    <a:bodyPr/>
                    <a:lstStyle/>
                    <a:p>
                      <a:r>
                        <a:rPr lang="zh-CN" altLang="en-US" sz="2400" b="1" dirty="0" smtClean="0">
                          <a:latin typeface="楷体" panose="02010609060101010101" pitchFamily="49" charset="-122"/>
                          <a:ea typeface="楷体" panose="02010609060101010101" pitchFamily="49" charset="-122"/>
                        </a:rPr>
                        <a:t>请求</a:t>
                      </a:r>
                      <a:endParaRPr lang="zh-CN" altLang="en-US" sz="2400" b="1" dirty="0">
                        <a:latin typeface="楷体" panose="02010609060101010101" pitchFamily="49" charset="-122"/>
                        <a:ea typeface="楷体" panose="02010609060101010101" pitchFamily="49" charset="-122"/>
                      </a:endParaRPr>
                    </a:p>
                  </a:txBody>
                  <a:tcPr marL="91460" marR="91460" marT="45734" marB="45734"/>
                </a:tc>
                <a:tc>
                  <a:txBody>
                    <a:bodyPr/>
                    <a:lstStyle/>
                    <a:p>
                      <a:r>
                        <a:rPr lang="zh-CN" altLang="en-US" sz="2400" b="1" dirty="0" smtClean="0">
                          <a:latin typeface="楷体" panose="02010609060101010101" pitchFamily="49" charset="-122"/>
                          <a:ea typeface="楷体" panose="02010609060101010101" pitchFamily="49" charset="-122"/>
                        </a:rPr>
                        <a:t>客户能处理的页面编码方法，如</a:t>
                      </a:r>
                      <a:r>
                        <a:rPr lang="en-US" altLang="zh-CN" sz="2400" b="1" dirty="0" err="1" smtClean="0">
                          <a:latin typeface="楷体" panose="02010609060101010101" pitchFamily="49" charset="-122"/>
                          <a:ea typeface="楷体" panose="02010609060101010101" pitchFamily="49" charset="-122"/>
                        </a:rPr>
                        <a:t>gzip</a:t>
                      </a:r>
                      <a:endParaRPr lang="zh-CN" altLang="en-US" sz="2400" b="1" dirty="0">
                        <a:latin typeface="楷体" panose="02010609060101010101" pitchFamily="49" charset="-122"/>
                        <a:ea typeface="楷体" panose="02010609060101010101" pitchFamily="49" charset="-122"/>
                      </a:endParaRPr>
                    </a:p>
                  </a:txBody>
                  <a:tcPr marL="91460" marR="91460" marT="45734" marB="45734"/>
                </a:tc>
              </a:tr>
              <a:tr h="854710">
                <a:tc>
                  <a:txBody>
                    <a:bodyPr/>
                    <a:lstStyle/>
                    <a:p>
                      <a:r>
                        <a:rPr lang="en-US" altLang="zh-CN" sz="2400" b="1" dirty="0" smtClean="0">
                          <a:solidFill>
                            <a:schemeClr val="accent3">
                              <a:lumMod val="50000"/>
                            </a:schemeClr>
                          </a:solidFill>
                          <a:latin typeface="楷体" panose="02010609060101010101" pitchFamily="49" charset="-122"/>
                          <a:ea typeface="楷体" panose="02010609060101010101" pitchFamily="49" charset="-122"/>
                        </a:rPr>
                        <a:t>Accept-Language</a:t>
                      </a:r>
                      <a:endParaRPr lang="zh-CN" altLang="en-US" sz="2400" b="1" dirty="0">
                        <a:solidFill>
                          <a:schemeClr val="accent3">
                            <a:lumMod val="50000"/>
                          </a:schemeClr>
                        </a:solidFill>
                        <a:latin typeface="楷体" panose="02010609060101010101" pitchFamily="49" charset="-122"/>
                        <a:ea typeface="楷体" panose="02010609060101010101" pitchFamily="49" charset="-122"/>
                      </a:endParaRPr>
                    </a:p>
                  </a:txBody>
                  <a:tcPr marL="91460" marR="91460" marT="45734" marB="45734"/>
                </a:tc>
                <a:tc>
                  <a:txBody>
                    <a:bodyPr/>
                    <a:lstStyle/>
                    <a:p>
                      <a:r>
                        <a:rPr lang="zh-CN" altLang="en-US" sz="2400" b="1" dirty="0" smtClean="0">
                          <a:latin typeface="楷体" panose="02010609060101010101" pitchFamily="49" charset="-122"/>
                          <a:ea typeface="楷体" panose="02010609060101010101" pitchFamily="49" charset="-122"/>
                        </a:rPr>
                        <a:t>请求</a:t>
                      </a:r>
                      <a:endParaRPr lang="zh-CN" altLang="en-US" sz="2400" b="1" dirty="0">
                        <a:latin typeface="楷体" panose="02010609060101010101" pitchFamily="49" charset="-122"/>
                        <a:ea typeface="楷体" panose="02010609060101010101" pitchFamily="49" charset="-122"/>
                      </a:endParaRPr>
                    </a:p>
                  </a:txBody>
                  <a:tcPr marL="91460" marR="91460" marT="45734" marB="45734"/>
                </a:tc>
                <a:tc>
                  <a:txBody>
                    <a:bodyPr/>
                    <a:lstStyle/>
                    <a:p>
                      <a:r>
                        <a:rPr lang="zh-CN" altLang="en-US" sz="2400" b="1" dirty="0" smtClean="0">
                          <a:latin typeface="楷体" panose="02010609060101010101" pitchFamily="49" charset="-122"/>
                          <a:ea typeface="楷体" panose="02010609060101010101" pitchFamily="49" charset="-122"/>
                        </a:rPr>
                        <a:t>客户能处理的自然语言，如</a:t>
                      </a:r>
                      <a:r>
                        <a:rPr lang="en-US" altLang="zh-CN" sz="2400" b="1" dirty="0" smtClean="0">
                          <a:latin typeface="楷体" panose="02010609060101010101" pitchFamily="49" charset="-122"/>
                          <a:ea typeface="楷体" panose="02010609060101010101" pitchFamily="49" charset="-122"/>
                        </a:rPr>
                        <a:t>en(</a:t>
                      </a:r>
                      <a:r>
                        <a:rPr lang="zh-CN" altLang="en-US" sz="2400" b="1" dirty="0" smtClean="0">
                          <a:latin typeface="楷体" panose="02010609060101010101" pitchFamily="49" charset="-122"/>
                          <a:ea typeface="楷体" panose="02010609060101010101" pitchFamily="49" charset="-122"/>
                        </a:rPr>
                        <a:t>英语</a:t>
                      </a:r>
                      <a:r>
                        <a:rPr lang="en-US" altLang="zh-CN" sz="2400" b="1" dirty="0" smtClean="0">
                          <a:latin typeface="楷体" panose="02010609060101010101" pitchFamily="49" charset="-122"/>
                          <a:ea typeface="楷体" panose="02010609060101010101" pitchFamily="49" charset="-122"/>
                        </a:rPr>
                        <a:t>)</a:t>
                      </a:r>
                      <a:r>
                        <a:rPr lang="zh-CN" altLang="en-US" sz="2400" b="1" dirty="0" smtClean="0">
                          <a:latin typeface="楷体" panose="02010609060101010101" pitchFamily="49" charset="-122"/>
                          <a:ea typeface="楷体" panose="02010609060101010101" pitchFamily="49" charset="-122"/>
                        </a:rPr>
                        <a:t>，</a:t>
                      </a:r>
                      <a:r>
                        <a:rPr lang="en-US" altLang="zh-CN" sz="2400" b="1" dirty="0" err="1" smtClean="0">
                          <a:latin typeface="楷体" panose="02010609060101010101" pitchFamily="49" charset="-122"/>
                          <a:ea typeface="楷体" panose="02010609060101010101" pitchFamily="49" charset="-122"/>
                        </a:rPr>
                        <a:t>zh-cn</a:t>
                      </a:r>
                      <a:r>
                        <a:rPr lang="en-US" altLang="zh-CN" sz="2400" b="1" dirty="0" smtClean="0">
                          <a:latin typeface="楷体" panose="02010609060101010101" pitchFamily="49" charset="-122"/>
                          <a:ea typeface="楷体" panose="02010609060101010101" pitchFamily="49" charset="-122"/>
                        </a:rPr>
                        <a:t>(</a:t>
                      </a:r>
                      <a:r>
                        <a:rPr lang="zh-CN" altLang="en-US" sz="2400" b="1" dirty="0" smtClean="0">
                          <a:latin typeface="楷体" panose="02010609060101010101" pitchFamily="49" charset="-122"/>
                          <a:ea typeface="楷体" panose="02010609060101010101" pitchFamily="49" charset="-122"/>
                        </a:rPr>
                        <a:t>简体中文）</a:t>
                      </a:r>
                      <a:endParaRPr lang="zh-CN" altLang="en-US" sz="2400" b="1" dirty="0">
                        <a:latin typeface="楷体" panose="02010609060101010101" pitchFamily="49" charset="-122"/>
                        <a:ea typeface="楷体" panose="02010609060101010101" pitchFamily="49" charset="-122"/>
                      </a:endParaRPr>
                    </a:p>
                  </a:txBody>
                  <a:tcPr marL="91460" marR="91460" marT="45734" marB="45734"/>
                </a:tc>
              </a:tr>
              <a:tr h="537797">
                <a:tc>
                  <a:txBody>
                    <a:bodyPr/>
                    <a:lstStyle/>
                    <a:p>
                      <a:r>
                        <a:rPr lang="en-US" altLang="zh-CN" sz="2400" b="1" dirty="0" smtClean="0">
                          <a:solidFill>
                            <a:schemeClr val="accent3">
                              <a:lumMod val="50000"/>
                            </a:schemeClr>
                          </a:solidFill>
                          <a:latin typeface="楷体" panose="02010609060101010101" pitchFamily="49" charset="-122"/>
                          <a:ea typeface="楷体" panose="02010609060101010101" pitchFamily="49" charset="-122"/>
                        </a:rPr>
                        <a:t>Host</a:t>
                      </a:r>
                      <a:endParaRPr lang="zh-CN" altLang="en-US" sz="2400" b="1" dirty="0">
                        <a:solidFill>
                          <a:schemeClr val="accent3">
                            <a:lumMod val="50000"/>
                          </a:schemeClr>
                        </a:solidFill>
                        <a:latin typeface="楷体" panose="02010609060101010101" pitchFamily="49" charset="-122"/>
                        <a:ea typeface="楷体" panose="02010609060101010101" pitchFamily="49" charset="-122"/>
                      </a:endParaRPr>
                    </a:p>
                  </a:txBody>
                  <a:tcPr marL="91460" marR="91460" marT="45734" marB="45734"/>
                </a:tc>
                <a:tc>
                  <a:txBody>
                    <a:bodyPr/>
                    <a:lstStyle/>
                    <a:p>
                      <a:r>
                        <a:rPr lang="zh-CN" altLang="en-US" sz="2400" b="1" dirty="0" smtClean="0">
                          <a:latin typeface="楷体" panose="02010609060101010101" pitchFamily="49" charset="-122"/>
                          <a:ea typeface="楷体" panose="02010609060101010101" pitchFamily="49" charset="-122"/>
                        </a:rPr>
                        <a:t>请求</a:t>
                      </a:r>
                      <a:endParaRPr lang="zh-CN" altLang="en-US" sz="2400" b="1" dirty="0">
                        <a:latin typeface="楷体" panose="02010609060101010101" pitchFamily="49" charset="-122"/>
                        <a:ea typeface="楷体" panose="02010609060101010101" pitchFamily="49" charset="-122"/>
                      </a:endParaRPr>
                    </a:p>
                  </a:txBody>
                  <a:tcPr marL="91460" marR="91460" marT="45734" marB="45734"/>
                </a:tc>
                <a:tc>
                  <a:txBody>
                    <a:bodyPr/>
                    <a:lstStyle/>
                    <a:p>
                      <a:r>
                        <a:rPr lang="zh-CN" altLang="en-US" sz="2400" b="1" dirty="0" smtClean="0">
                          <a:latin typeface="楷体" panose="02010609060101010101" pitchFamily="49" charset="-122"/>
                          <a:ea typeface="楷体" panose="02010609060101010101" pitchFamily="49" charset="-122"/>
                        </a:rPr>
                        <a:t>服务器的</a:t>
                      </a:r>
                      <a:r>
                        <a:rPr lang="en-US" altLang="zh-CN" sz="2400" b="1" dirty="0" smtClean="0">
                          <a:latin typeface="楷体" panose="02010609060101010101" pitchFamily="49" charset="-122"/>
                          <a:ea typeface="楷体" panose="02010609060101010101" pitchFamily="49" charset="-122"/>
                        </a:rPr>
                        <a:t>DNS</a:t>
                      </a:r>
                      <a:r>
                        <a:rPr lang="zh-CN" altLang="en-US" sz="2400" b="1" dirty="0" smtClean="0">
                          <a:latin typeface="楷体" panose="02010609060101010101" pitchFamily="49" charset="-122"/>
                          <a:ea typeface="楷体" panose="02010609060101010101" pitchFamily="49" charset="-122"/>
                        </a:rPr>
                        <a:t>名称。从</a:t>
                      </a:r>
                      <a:r>
                        <a:rPr lang="en-US" altLang="zh-CN" sz="2400" b="1" dirty="0" smtClean="0">
                          <a:latin typeface="楷体" panose="02010609060101010101" pitchFamily="49" charset="-122"/>
                          <a:ea typeface="楷体" panose="02010609060101010101" pitchFamily="49" charset="-122"/>
                        </a:rPr>
                        <a:t>URL</a:t>
                      </a:r>
                      <a:r>
                        <a:rPr lang="zh-CN" altLang="en-US" sz="2400" b="1" dirty="0" smtClean="0">
                          <a:latin typeface="楷体" panose="02010609060101010101" pitchFamily="49" charset="-122"/>
                          <a:ea typeface="楷体" panose="02010609060101010101" pitchFamily="49" charset="-122"/>
                        </a:rPr>
                        <a:t>中提取出来，必需。</a:t>
                      </a:r>
                      <a:endParaRPr lang="zh-CN" altLang="en-US" sz="2400" b="1" dirty="0">
                        <a:latin typeface="楷体" panose="02010609060101010101" pitchFamily="49" charset="-122"/>
                        <a:ea typeface="楷体" panose="02010609060101010101" pitchFamily="49" charset="-122"/>
                      </a:endParaRPr>
                    </a:p>
                  </a:txBody>
                  <a:tcPr marL="91460" marR="91460" marT="45734" marB="45734"/>
                </a:tc>
              </a:tr>
              <a:tr h="537797">
                <a:tc>
                  <a:txBody>
                    <a:bodyPr/>
                    <a:lstStyle/>
                    <a:p>
                      <a:r>
                        <a:rPr lang="en-US" altLang="zh-CN" sz="2400" b="1" dirty="0" smtClean="0">
                          <a:solidFill>
                            <a:schemeClr val="accent3">
                              <a:lumMod val="50000"/>
                            </a:schemeClr>
                          </a:solidFill>
                          <a:latin typeface="楷体" panose="02010609060101010101" pitchFamily="49" charset="-122"/>
                          <a:ea typeface="楷体" panose="02010609060101010101" pitchFamily="49" charset="-122"/>
                        </a:rPr>
                        <a:t>Authorization</a:t>
                      </a:r>
                      <a:endParaRPr lang="zh-CN" altLang="en-US" sz="2400" b="1" dirty="0">
                        <a:solidFill>
                          <a:schemeClr val="accent3">
                            <a:lumMod val="50000"/>
                          </a:schemeClr>
                        </a:solidFill>
                        <a:latin typeface="楷体" panose="02010609060101010101" pitchFamily="49" charset="-122"/>
                        <a:ea typeface="楷体" panose="02010609060101010101" pitchFamily="49" charset="-122"/>
                      </a:endParaRPr>
                    </a:p>
                  </a:txBody>
                  <a:tcPr marL="91460" marR="91460" marT="45734" marB="45734"/>
                </a:tc>
                <a:tc>
                  <a:txBody>
                    <a:bodyPr/>
                    <a:lstStyle/>
                    <a:p>
                      <a:r>
                        <a:rPr lang="zh-CN" altLang="en-US" sz="2400" b="1" dirty="0" smtClean="0">
                          <a:latin typeface="楷体" panose="02010609060101010101" pitchFamily="49" charset="-122"/>
                          <a:ea typeface="楷体" panose="02010609060101010101" pitchFamily="49" charset="-122"/>
                        </a:rPr>
                        <a:t>请求</a:t>
                      </a:r>
                      <a:endParaRPr lang="zh-CN" altLang="en-US" sz="2400" b="1" dirty="0">
                        <a:latin typeface="楷体" panose="02010609060101010101" pitchFamily="49" charset="-122"/>
                        <a:ea typeface="楷体" panose="02010609060101010101" pitchFamily="49" charset="-122"/>
                      </a:endParaRPr>
                    </a:p>
                  </a:txBody>
                  <a:tcPr marL="91460" marR="91460" marT="45734" marB="45734"/>
                </a:tc>
                <a:tc>
                  <a:txBody>
                    <a:bodyPr/>
                    <a:lstStyle/>
                    <a:p>
                      <a:r>
                        <a:rPr lang="zh-CN" altLang="en-US" sz="2400" b="1" dirty="0" smtClean="0">
                          <a:latin typeface="楷体" panose="02010609060101010101" pitchFamily="49" charset="-122"/>
                          <a:ea typeface="楷体" panose="02010609060101010101" pitchFamily="49" charset="-122"/>
                        </a:rPr>
                        <a:t>客户的信息凭据列表</a:t>
                      </a:r>
                      <a:endParaRPr lang="zh-CN" altLang="en-US" sz="2400" b="1" dirty="0">
                        <a:latin typeface="楷体" panose="02010609060101010101" pitchFamily="49" charset="-122"/>
                        <a:ea typeface="楷体" panose="02010609060101010101" pitchFamily="49" charset="-122"/>
                      </a:endParaRPr>
                    </a:p>
                  </a:txBody>
                  <a:tcPr marL="91460" marR="91460" marT="45734" marB="45734"/>
                </a:tc>
              </a:tr>
              <a:tr h="823157">
                <a:tc>
                  <a:txBody>
                    <a:bodyPr/>
                    <a:lstStyle/>
                    <a:p>
                      <a:r>
                        <a:rPr lang="en-US" altLang="zh-CN" sz="2400" b="1" dirty="0" smtClean="0">
                          <a:solidFill>
                            <a:schemeClr val="accent3">
                              <a:lumMod val="50000"/>
                            </a:schemeClr>
                          </a:solidFill>
                          <a:latin typeface="楷体" panose="02010609060101010101" pitchFamily="49" charset="-122"/>
                          <a:ea typeface="楷体" panose="02010609060101010101" pitchFamily="49" charset="-122"/>
                        </a:rPr>
                        <a:t>Cookie</a:t>
                      </a:r>
                      <a:endParaRPr lang="zh-CN" altLang="en-US" sz="2400" b="1" dirty="0">
                        <a:solidFill>
                          <a:schemeClr val="accent3">
                            <a:lumMod val="50000"/>
                          </a:schemeClr>
                        </a:solidFill>
                        <a:latin typeface="楷体" panose="02010609060101010101" pitchFamily="49" charset="-122"/>
                        <a:ea typeface="楷体" panose="02010609060101010101" pitchFamily="49" charset="-122"/>
                      </a:endParaRPr>
                    </a:p>
                  </a:txBody>
                  <a:tcPr marL="91460" marR="91460" marT="45734" marB="45734"/>
                </a:tc>
                <a:tc>
                  <a:txBody>
                    <a:bodyPr/>
                    <a:lstStyle/>
                    <a:p>
                      <a:r>
                        <a:rPr lang="zh-CN" altLang="en-US" sz="2400" b="1" dirty="0" smtClean="0">
                          <a:latin typeface="楷体" panose="02010609060101010101" pitchFamily="49" charset="-122"/>
                          <a:ea typeface="楷体" panose="02010609060101010101" pitchFamily="49" charset="-122"/>
                        </a:rPr>
                        <a:t>请求</a:t>
                      </a:r>
                      <a:endParaRPr lang="zh-CN" altLang="en-US" sz="2400" b="1" dirty="0">
                        <a:latin typeface="楷体" panose="02010609060101010101" pitchFamily="49" charset="-122"/>
                        <a:ea typeface="楷体" panose="02010609060101010101" pitchFamily="49" charset="-122"/>
                      </a:endParaRPr>
                    </a:p>
                  </a:txBody>
                  <a:tcPr marL="91460" marR="91460" marT="45734" marB="45734"/>
                </a:tc>
                <a:tc>
                  <a:txBody>
                    <a:bodyPr/>
                    <a:lstStyle/>
                    <a:p>
                      <a:r>
                        <a:rPr lang="zh-CN" altLang="en-US" sz="2400" b="1" dirty="0" smtClean="0">
                          <a:latin typeface="楷体" panose="02010609060101010101" pitchFamily="49" charset="-122"/>
                          <a:ea typeface="楷体" panose="02010609060101010101" pitchFamily="49" charset="-122"/>
                        </a:rPr>
                        <a:t>将以前设置的</a:t>
                      </a:r>
                      <a:r>
                        <a:rPr lang="en-US" altLang="zh-CN" sz="2400" b="1" dirty="0" smtClean="0">
                          <a:latin typeface="楷体" panose="02010609060101010101" pitchFamily="49" charset="-122"/>
                          <a:ea typeface="楷体" panose="02010609060101010101" pitchFamily="49" charset="-122"/>
                        </a:rPr>
                        <a:t>Cookie</a:t>
                      </a:r>
                      <a:r>
                        <a:rPr lang="zh-CN" altLang="en-US" sz="2400" b="1" dirty="0" smtClean="0">
                          <a:latin typeface="楷体" panose="02010609060101010101" pitchFamily="49" charset="-122"/>
                          <a:ea typeface="楷体" panose="02010609060101010101" pitchFamily="49" charset="-122"/>
                        </a:rPr>
                        <a:t>送回服务器，可用来作为会话信息</a:t>
                      </a:r>
                      <a:endParaRPr lang="zh-CN" altLang="en-US" sz="2400" b="1" dirty="0">
                        <a:latin typeface="楷体" panose="02010609060101010101" pitchFamily="49" charset="-122"/>
                        <a:ea typeface="楷体" panose="02010609060101010101" pitchFamily="49" charset="-122"/>
                      </a:endParaRPr>
                    </a:p>
                  </a:txBody>
                  <a:tcPr marL="91460" marR="91460" marT="45734" marB="45734"/>
                </a:tc>
              </a:tr>
            </a:tbl>
          </a:graphicData>
        </a:graphic>
      </p:graphicFrame>
      <p:sp>
        <p:nvSpPr>
          <p:cNvPr id="2" name="标题 1"/>
          <p:cNvSpPr>
            <a:spLocks noGrp="1"/>
          </p:cNvSpPr>
          <p:nvPr>
            <p:ph type="title"/>
          </p:nvPr>
        </p:nvSpPr>
        <p:spPr/>
        <p:txBody>
          <a:bodyPr>
            <a:normAutofit fontScale="90000"/>
          </a:bodyPr>
          <a:lstStyle/>
          <a:p>
            <a:r>
              <a:rPr lang="en-US" altLang="zh-CN" dirty="0" smtClean="0"/>
              <a:t>HTTP</a:t>
            </a:r>
            <a:r>
              <a:rPr lang="zh-CN" altLang="en-US" dirty="0" smtClean="0">
                <a:latin typeface="楷体" panose="02010609060101010101" pitchFamily="49" charset="-122"/>
              </a:rPr>
              <a:t>报文结构</a:t>
            </a:r>
            <a:r>
              <a:rPr lang="en-US" altLang="zh-CN" dirty="0" smtClean="0">
                <a:latin typeface="楷体" panose="02010609060101010101" pitchFamily="49" charset="-122"/>
              </a:rPr>
              <a:t>--</a:t>
            </a:r>
            <a:r>
              <a:rPr lang="zh-CN" altLang="en-US" dirty="0">
                <a:solidFill>
                  <a:srgbClr val="8E0000"/>
                </a:solidFill>
                <a:latin typeface="楷体" panose="02010609060101010101" pitchFamily="49" charset="-122"/>
              </a:rPr>
              <a:t>首部字段或消息</a:t>
            </a:r>
            <a:r>
              <a:rPr lang="zh-CN" altLang="en-US" dirty="0" smtClean="0">
                <a:solidFill>
                  <a:srgbClr val="8E0000"/>
                </a:solidFill>
                <a:latin typeface="楷体" panose="02010609060101010101" pitchFamily="49" charset="-122"/>
              </a:rPr>
              <a:t>头</a:t>
            </a:r>
            <a:endParaRPr lang="zh-CN" altLang="en-US" dirty="0">
              <a:latin typeface="楷体" panose="02010609060101010101" pitchFamily="49" charset="-122"/>
            </a:endParaRPr>
          </a:p>
        </p:txBody>
      </p:sp>
    </p:spTree>
    <p:extLst>
      <p:ext uri="{BB962C8B-B14F-4D97-AF65-F5344CB8AC3E}">
        <p14:creationId xmlns:p14="http://schemas.microsoft.com/office/powerpoint/2010/main" val="2252251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HTTP</a:t>
            </a:r>
            <a:r>
              <a:rPr lang="zh-CN" altLang="en-US" dirty="0">
                <a:latin typeface="楷体" panose="02010609060101010101" pitchFamily="49" charset="-122"/>
              </a:rPr>
              <a:t>报文结构</a:t>
            </a:r>
            <a:r>
              <a:rPr lang="en-US" altLang="zh-CN" dirty="0">
                <a:latin typeface="楷体" panose="02010609060101010101" pitchFamily="49" charset="-122"/>
              </a:rPr>
              <a:t>--</a:t>
            </a:r>
            <a:r>
              <a:rPr lang="zh-CN" altLang="en-US" dirty="0">
                <a:solidFill>
                  <a:srgbClr val="8E0000"/>
                </a:solidFill>
                <a:latin typeface="楷体" panose="02010609060101010101" pitchFamily="49" charset="-122"/>
              </a:rPr>
              <a:t>首部字段或消息头</a:t>
            </a:r>
            <a:endParaRPr lang="zh-CN" altLang="en-US" dirty="0"/>
          </a:p>
        </p:txBody>
      </p:sp>
      <p:sp>
        <p:nvSpPr>
          <p:cNvPr id="3" name="内容占位符 2"/>
          <p:cNvSpPr>
            <a:spLocks noGrp="1"/>
          </p:cNvSpPr>
          <p:nvPr>
            <p:ph idx="1"/>
          </p:nvPr>
        </p:nvSpPr>
        <p:spPr/>
        <p:txBody>
          <a:bodyP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289238920"/>
              </p:ext>
            </p:extLst>
          </p:nvPr>
        </p:nvGraphicFramePr>
        <p:xfrm>
          <a:off x="417784" y="1053530"/>
          <a:ext cx="11477107" cy="5209840"/>
        </p:xfrm>
        <a:graphic>
          <a:graphicData uri="http://schemas.openxmlformats.org/drawingml/2006/table">
            <a:tbl>
              <a:tblPr firstRow="1" bandRow="1">
                <a:tableStyleId>{21E4AEA4-8DFA-4A89-87EB-49C32662AFE0}</a:tableStyleId>
              </a:tblPr>
              <a:tblGrid>
                <a:gridCol w="2738376"/>
                <a:gridCol w="1053452"/>
                <a:gridCol w="7685279"/>
              </a:tblGrid>
              <a:tr h="457312">
                <a:tc>
                  <a:txBody>
                    <a:bodyPr/>
                    <a:lstStyle/>
                    <a:p>
                      <a:r>
                        <a:rPr lang="zh-CN" altLang="en-US" sz="2400" b="1" dirty="0" smtClean="0">
                          <a:latin typeface="Times New Roman" panose="02020603050405020304" pitchFamily="18" charset="0"/>
                          <a:ea typeface="楷体" panose="02010609060101010101" pitchFamily="49" charset="-122"/>
                        </a:rPr>
                        <a:t>头</a:t>
                      </a:r>
                      <a:r>
                        <a:rPr lang="en-US" altLang="zh-CN" sz="2400" b="1" dirty="0" smtClean="0">
                          <a:latin typeface="Times New Roman" panose="02020603050405020304" pitchFamily="18" charset="0"/>
                          <a:ea typeface="楷体" panose="02010609060101010101" pitchFamily="49" charset="-122"/>
                        </a:rPr>
                        <a:t>(header)</a:t>
                      </a:r>
                      <a:endParaRPr lang="zh-CN" altLang="en-US" sz="2400" b="1" dirty="0">
                        <a:latin typeface="Times New Roman" panose="02020603050405020304" pitchFamily="18" charset="0"/>
                        <a:ea typeface="楷体" panose="02010609060101010101" pitchFamily="49" charset="-122"/>
                      </a:endParaRPr>
                    </a:p>
                  </a:txBody>
                  <a:tcPr marL="91460" marR="91460" marT="45734" marB="45734"/>
                </a:tc>
                <a:tc>
                  <a:txBody>
                    <a:bodyPr/>
                    <a:lstStyle/>
                    <a:p>
                      <a:r>
                        <a:rPr lang="zh-CN" altLang="en-US" sz="2400" b="1" dirty="0" smtClean="0">
                          <a:latin typeface="Times New Roman" panose="02020603050405020304" pitchFamily="18" charset="0"/>
                          <a:ea typeface="楷体" panose="02010609060101010101" pitchFamily="49" charset="-122"/>
                        </a:rPr>
                        <a:t>类型</a:t>
                      </a:r>
                      <a:endParaRPr lang="zh-CN" altLang="en-US" sz="2400" b="1" dirty="0">
                        <a:latin typeface="Times New Roman" panose="02020603050405020304" pitchFamily="18" charset="0"/>
                        <a:ea typeface="楷体" panose="02010609060101010101" pitchFamily="49" charset="-122"/>
                      </a:endParaRPr>
                    </a:p>
                  </a:txBody>
                  <a:tcPr marL="91460" marR="91460" marT="45734" marB="4573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1" dirty="0" smtClean="0">
                          <a:latin typeface="Times New Roman" panose="02020603050405020304" pitchFamily="18" charset="0"/>
                          <a:ea typeface="楷体" panose="02010609060101010101" pitchFamily="49" charset="-122"/>
                        </a:rPr>
                        <a:t>说明</a:t>
                      </a:r>
                    </a:p>
                  </a:txBody>
                  <a:tcPr marL="91460" marR="91460" marT="45734" marB="45734"/>
                </a:tc>
              </a:tr>
              <a:tr h="457312">
                <a:tc>
                  <a:txBody>
                    <a:bodyPr/>
                    <a:lstStyle/>
                    <a:p>
                      <a:r>
                        <a:rPr lang="en-US" altLang="zh-CN" sz="2400" b="1" dirty="0" smtClean="0">
                          <a:solidFill>
                            <a:schemeClr val="accent2">
                              <a:lumMod val="50000"/>
                            </a:schemeClr>
                          </a:solidFill>
                          <a:latin typeface="Times New Roman" panose="02020603050405020304" pitchFamily="18" charset="0"/>
                          <a:ea typeface="楷体" panose="02010609060101010101" pitchFamily="49" charset="-122"/>
                        </a:rPr>
                        <a:t>Date</a:t>
                      </a:r>
                      <a:endParaRPr lang="zh-CN" altLang="en-US" sz="2400" b="1" dirty="0">
                        <a:solidFill>
                          <a:schemeClr val="accent2">
                            <a:lumMod val="50000"/>
                          </a:schemeClr>
                        </a:solidFill>
                        <a:latin typeface="Times New Roman" panose="02020603050405020304" pitchFamily="18" charset="0"/>
                        <a:ea typeface="楷体" panose="02010609060101010101" pitchFamily="49" charset="-122"/>
                      </a:endParaRPr>
                    </a:p>
                  </a:txBody>
                  <a:tcPr marL="91460" marR="91460" marT="45734" marB="45734"/>
                </a:tc>
                <a:tc>
                  <a:txBody>
                    <a:bodyPr/>
                    <a:lstStyle/>
                    <a:p>
                      <a:r>
                        <a:rPr lang="zh-CN" altLang="en-US" sz="2400" b="1" dirty="0" smtClean="0">
                          <a:latin typeface="Times New Roman" panose="02020603050405020304" pitchFamily="18" charset="0"/>
                          <a:ea typeface="楷体" panose="02010609060101010101" pitchFamily="49" charset="-122"/>
                        </a:rPr>
                        <a:t>双向</a:t>
                      </a:r>
                      <a:endParaRPr lang="zh-CN" altLang="en-US" sz="2400" b="1" dirty="0">
                        <a:latin typeface="Times New Roman" panose="02020603050405020304" pitchFamily="18" charset="0"/>
                        <a:ea typeface="楷体" panose="02010609060101010101" pitchFamily="49" charset="-122"/>
                      </a:endParaRPr>
                    </a:p>
                  </a:txBody>
                  <a:tcPr marL="91460" marR="91460" marT="45734" marB="45734"/>
                </a:tc>
                <a:tc>
                  <a:txBody>
                    <a:bodyPr/>
                    <a:lstStyle/>
                    <a:p>
                      <a:r>
                        <a:rPr lang="zh-CN" altLang="en-US" sz="2400" b="1" dirty="0" smtClean="0">
                          <a:latin typeface="Times New Roman" panose="02020603050405020304" pitchFamily="18" charset="0"/>
                          <a:ea typeface="楷体" panose="02010609060101010101" pitchFamily="49" charset="-122"/>
                        </a:rPr>
                        <a:t>消息被发送时的日期和时间</a:t>
                      </a:r>
                      <a:endParaRPr lang="zh-CN" altLang="en-US" sz="2400" b="1" dirty="0">
                        <a:latin typeface="Times New Roman" panose="02020603050405020304" pitchFamily="18" charset="0"/>
                        <a:ea typeface="楷体" panose="02010609060101010101" pitchFamily="49" charset="-122"/>
                      </a:endParaRPr>
                    </a:p>
                  </a:txBody>
                  <a:tcPr marL="91460" marR="91460" marT="45734" marB="45734"/>
                </a:tc>
              </a:tr>
              <a:tr h="457312">
                <a:tc>
                  <a:txBody>
                    <a:bodyPr/>
                    <a:lstStyle/>
                    <a:p>
                      <a:r>
                        <a:rPr lang="en-US" altLang="zh-CN" sz="2400" b="1" dirty="0" smtClean="0">
                          <a:solidFill>
                            <a:schemeClr val="accent5">
                              <a:lumMod val="50000"/>
                            </a:schemeClr>
                          </a:solidFill>
                          <a:latin typeface="Times New Roman" panose="02020603050405020304" pitchFamily="18" charset="0"/>
                          <a:ea typeface="楷体" panose="02010609060101010101" pitchFamily="49" charset="-122"/>
                        </a:rPr>
                        <a:t>Server</a:t>
                      </a:r>
                      <a:endParaRPr lang="zh-CN" altLang="en-US" sz="2400" b="1" dirty="0">
                        <a:solidFill>
                          <a:schemeClr val="accent5">
                            <a:lumMod val="50000"/>
                          </a:schemeClr>
                        </a:solidFill>
                        <a:latin typeface="Times New Roman" panose="02020603050405020304" pitchFamily="18" charset="0"/>
                        <a:ea typeface="楷体" panose="02010609060101010101" pitchFamily="49" charset="-122"/>
                      </a:endParaRPr>
                    </a:p>
                  </a:txBody>
                  <a:tcPr marL="91460" marR="91460" marT="45734" marB="45734"/>
                </a:tc>
                <a:tc>
                  <a:txBody>
                    <a:bodyPr/>
                    <a:lstStyle/>
                    <a:p>
                      <a:r>
                        <a:rPr lang="zh-CN" altLang="en-US" sz="2400" b="1" dirty="0" smtClean="0">
                          <a:latin typeface="Times New Roman" panose="02020603050405020304" pitchFamily="18" charset="0"/>
                          <a:ea typeface="楷体" panose="02010609060101010101" pitchFamily="49" charset="-122"/>
                        </a:rPr>
                        <a:t>响应</a:t>
                      </a:r>
                      <a:endParaRPr lang="zh-CN" altLang="en-US" sz="2400" b="1" dirty="0">
                        <a:latin typeface="Times New Roman" panose="02020603050405020304" pitchFamily="18" charset="0"/>
                        <a:ea typeface="楷体" panose="02010609060101010101" pitchFamily="49" charset="-122"/>
                      </a:endParaRPr>
                    </a:p>
                  </a:txBody>
                  <a:tcPr marL="91460" marR="91460" marT="45734" marB="45734"/>
                </a:tc>
                <a:tc>
                  <a:txBody>
                    <a:bodyPr/>
                    <a:lstStyle/>
                    <a:p>
                      <a:r>
                        <a:rPr lang="zh-CN" altLang="en-US" sz="2400" b="1" dirty="0" smtClean="0">
                          <a:latin typeface="Times New Roman" panose="02020603050405020304" pitchFamily="18" charset="0"/>
                          <a:ea typeface="楷体" panose="02010609060101010101" pitchFamily="49" charset="-122"/>
                        </a:rPr>
                        <a:t>关于服务器的信息，如</a:t>
                      </a:r>
                      <a:r>
                        <a:rPr lang="en-US" altLang="zh-CN" sz="2400" b="1" dirty="0" smtClean="0">
                          <a:latin typeface="Times New Roman" panose="02020603050405020304" pitchFamily="18" charset="0"/>
                          <a:ea typeface="楷体" panose="02010609060101010101" pitchFamily="49" charset="-122"/>
                        </a:rPr>
                        <a:t>Microsoft-IIS</a:t>
                      </a:r>
                      <a:r>
                        <a:rPr lang="en-US" altLang="zh-CN" sz="2400" b="1" baseline="0" dirty="0" smtClean="0">
                          <a:latin typeface="Times New Roman" panose="02020603050405020304" pitchFamily="18" charset="0"/>
                          <a:ea typeface="楷体" panose="02010609060101010101" pitchFamily="49" charset="-122"/>
                        </a:rPr>
                        <a:t>/6.0</a:t>
                      </a:r>
                      <a:endParaRPr lang="zh-CN" altLang="en-US" sz="2400" b="1" dirty="0">
                        <a:latin typeface="Times New Roman" panose="02020603050405020304" pitchFamily="18" charset="0"/>
                        <a:ea typeface="楷体" panose="02010609060101010101" pitchFamily="49" charset="-122"/>
                      </a:endParaRPr>
                    </a:p>
                  </a:txBody>
                  <a:tcPr marL="91460" marR="91460" marT="45734" marB="45734"/>
                </a:tc>
              </a:tr>
              <a:tr h="645664">
                <a:tc>
                  <a:txBody>
                    <a:bodyPr/>
                    <a:lstStyle/>
                    <a:p>
                      <a:r>
                        <a:rPr lang="en-US" altLang="zh-CN" sz="2400" b="1" dirty="0" smtClean="0">
                          <a:solidFill>
                            <a:schemeClr val="accent5">
                              <a:lumMod val="50000"/>
                            </a:schemeClr>
                          </a:solidFill>
                          <a:latin typeface="Times New Roman" panose="02020603050405020304" pitchFamily="18" charset="0"/>
                          <a:ea typeface="楷体" panose="02010609060101010101" pitchFamily="49" charset="-122"/>
                        </a:rPr>
                        <a:t>Content-Encoding</a:t>
                      </a:r>
                      <a:endParaRPr lang="zh-CN" altLang="en-US" sz="2400" b="1" dirty="0">
                        <a:solidFill>
                          <a:schemeClr val="accent5">
                            <a:lumMod val="50000"/>
                          </a:schemeClr>
                        </a:solidFill>
                        <a:latin typeface="Times New Roman" panose="02020603050405020304" pitchFamily="18" charset="0"/>
                        <a:ea typeface="楷体" panose="02010609060101010101" pitchFamily="49" charset="-122"/>
                      </a:endParaRPr>
                    </a:p>
                  </a:txBody>
                  <a:tcPr marL="91460" marR="91460" marT="45734" marB="45734"/>
                </a:tc>
                <a:tc>
                  <a:txBody>
                    <a:bodyPr/>
                    <a:lstStyle/>
                    <a:p>
                      <a:r>
                        <a:rPr lang="zh-CN" altLang="en-US" sz="2400" b="1" dirty="0" smtClean="0">
                          <a:latin typeface="Times New Roman" panose="02020603050405020304" pitchFamily="18" charset="0"/>
                          <a:ea typeface="楷体" panose="02010609060101010101" pitchFamily="49" charset="-122"/>
                        </a:rPr>
                        <a:t>响应</a:t>
                      </a:r>
                      <a:endParaRPr lang="zh-CN" altLang="en-US" sz="2400" b="1" dirty="0">
                        <a:latin typeface="Times New Roman" panose="02020603050405020304" pitchFamily="18" charset="0"/>
                        <a:ea typeface="楷体" panose="02010609060101010101" pitchFamily="49" charset="-122"/>
                      </a:endParaRPr>
                    </a:p>
                  </a:txBody>
                  <a:tcPr marL="91460" marR="91460" marT="45734" marB="45734"/>
                </a:tc>
                <a:tc>
                  <a:txBody>
                    <a:bodyPr/>
                    <a:lstStyle/>
                    <a:p>
                      <a:r>
                        <a:rPr lang="zh-CN" altLang="en-US" sz="2400" b="1" dirty="0" smtClean="0">
                          <a:latin typeface="Times New Roman" panose="02020603050405020304" pitchFamily="18" charset="0"/>
                          <a:ea typeface="楷体" panose="02010609060101010101" pitchFamily="49" charset="-122"/>
                        </a:rPr>
                        <a:t>内容是如何被编码的（如</a:t>
                      </a:r>
                      <a:r>
                        <a:rPr lang="en-US" altLang="zh-CN" sz="2400" b="1" dirty="0" err="1" smtClean="0">
                          <a:latin typeface="Times New Roman" panose="02020603050405020304" pitchFamily="18" charset="0"/>
                          <a:ea typeface="楷体" panose="02010609060101010101" pitchFamily="49" charset="-122"/>
                        </a:rPr>
                        <a:t>gzip</a:t>
                      </a:r>
                      <a:r>
                        <a:rPr lang="en-US" altLang="zh-CN" sz="2400" b="1" dirty="0" smtClean="0">
                          <a:latin typeface="Times New Roman" panose="02020603050405020304" pitchFamily="18" charset="0"/>
                          <a:ea typeface="楷体" panose="02010609060101010101" pitchFamily="49" charset="-122"/>
                        </a:rPr>
                        <a:t>)</a:t>
                      </a:r>
                      <a:endParaRPr lang="zh-CN" altLang="en-US" sz="2400" b="1" dirty="0">
                        <a:latin typeface="Times New Roman" panose="02020603050405020304" pitchFamily="18" charset="0"/>
                        <a:ea typeface="楷体" panose="02010609060101010101" pitchFamily="49" charset="-122"/>
                      </a:endParaRPr>
                    </a:p>
                  </a:txBody>
                  <a:tcPr marL="91460" marR="91460" marT="45734" marB="45734"/>
                </a:tc>
              </a:tr>
              <a:tr h="502680">
                <a:tc>
                  <a:txBody>
                    <a:bodyPr/>
                    <a:lstStyle/>
                    <a:p>
                      <a:r>
                        <a:rPr lang="en-US" altLang="zh-CN" sz="2400" b="1" dirty="0" smtClean="0">
                          <a:solidFill>
                            <a:schemeClr val="accent5">
                              <a:lumMod val="50000"/>
                            </a:schemeClr>
                          </a:solidFill>
                          <a:latin typeface="Times New Roman" panose="02020603050405020304" pitchFamily="18" charset="0"/>
                          <a:ea typeface="楷体" panose="02010609060101010101" pitchFamily="49" charset="-122"/>
                        </a:rPr>
                        <a:t>Content-Language</a:t>
                      </a:r>
                      <a:endParaRPr lang="zh-CN" altLang="en-US" sz="2400" b="1" dirty="0">
                        <a:solidFill>
                          <a:schemeClr val="accent5">
                            <a:lumMod val="50000"/>
                          </a:schemeClr>
                        </a:solidFill>
                        <a:latin typeface="Times New Roman" panose="02020603050405020304" pitchFamily="18" charset="0"/>
                        <a:ea typeface="楷体" panose="02010609060101010101" pitchFamily="49" charset="-122"/>
                      </a:endParaRPr>
                    </a:p>
                  </a:txBody>
                  <a:tcPr marL="91460" marR="91460" marT="45734" marB="45734"/>
                </a:tc>
                <a:tc>
                  <a:txBody>
                    <a:bodyPr/>
                    <a:lstStyle/>
                    <a:p>
                      <a:r>
                        <a:rPr lang="zh-CN" altLang="en-US" sz="2400" b="1" dirty="0" smtClean="0">
                          <a:latin typeface="Times New Roman" panose="02020603050405020304" pitchFamily="18" charset="0"/>
                          <a:ea typeface="楷体" panose="02010609060101010101" pitchFamily="49" charset="-122"/>
                        </a:rPr>
                        <a:t>响应</a:t>
                      </a:r>
                      <a:endParaRPr lang="zh-CN" altLang="en-US" sz="2400" b="1" dirty="0">
                        <a:latin typeface="Times New Roman" panose="02020603050405020304" pitchFamily="18" charset="0"/>
                        <a:ea typeface="楷体" panose="02010609060101010101" pitchFamily="49" charset="-122"/>
                      </a:endParaRPr>
                    </a:p>
                  </a:txBody>
                  <a:tcPr marL="91460" marR="91460" marT="45734" marB="45734"/>
                </a:tc>
                <a:tc>
                  <a:txBody>
                    <a:bodyPr/>
                    <a:lstStyle/>
                    <a:p>
                      <a:r>
                        <a:rPr lang="zh-CN" altLang="en-US" sz="2400" b="1" dirty="0" smtClean="0">
                          <a:latin typeface="Times New Roman" panose="02020603050405020304" pitchFamily="18" charset="0"/>
                          <a:ea typeface="楷体" panose="02010609060101010101" pitchFamily="49" charset="-122"/>
                        </a:rPr>
                        <a:t>页面所使用的自然语言</a:t>
                      </a:r>
                      <a:endParaRPr lang="zh-CN" altLang="en-US" sz="2400" b="1" dirty="0">
                        <a:latin typeface="Times New Roman" panose="02020603050405020304" pitchFamily="18" charset="0"/>
                        <a:ea typeface="楷体" panose="02010609060101010101" pitchFamily="49" charset="-122"/>
                      </a:endParaRPr>
                    </a:p>
                  </a:txBody>
                  <a:tcPr marL="91460" marR="91460" marT="45734" marB="45734"/>
                </a:tc>
              </a:tr>
              <a:tr h="457312">
                <a:tc>
                  <a:txBody>
                    <a:bodyPr/>
                    <a:lstStyle/>
                    <a:p>
                      <a:r>
                        <a:rPr lang="en-US" altLang="zh-CN" sz="2400" b="1" dirty="0" smtClean="0">
                          <a:solidFill>
                            <a:schemeClr val="accent5">
                              <a:lumMod val="50000"/>
                            </a:schemeClr>
                          </a:solidFill>
                          <a:latin typeface="Times New Roman" panose="02020603050405020304" pitchFamily="18" charset="0"/>
                          <a:ea typeface="楷体" panose="02010609060101010101" pitchFamily="49" charset="-122"/>
                        </a:rPr>
                        <a:t>Content-Length</a:t>
                      </a:r>
                      <a:endParaRPr lang="zh-CN" altLang="en-US" sz="2400" b="1" dirty="0">
                        <a:solidFill>
                          <a:schemeClr val="accent5">
                            <a:lumMod val="50000"/>
                          </a:schemeClr>
                        </a:solidFill>
                        <a:latin typeface="Times New Roman" panose="02020603050405020304" pitchFamily="18" charset="0"/>
                        <a:ea typeface="楷体" panose="02010609060101010101" pitchFamily="49" charset="-122"/>
                      </a:endParaRPr>
                    </a:p>
                  </a:txBody>
                  <a:tcPr marL="91460" marR="91460" marT="45734" marB="45734"/>
                </a:tc>
                <a:tc>
                  <a:txBody>
                    <a:bodyPr/>
                    <a:lstStyle/>
                    <a:p>
                      <a:r>
                        <a:rPr lang="zh-CN" altLang="en-US" sz="2400" b="1" dirty="0" smtClean="0">
                          <a:latin typeface="Times New Roman" panose="02020603050405020304" pitchFamily="18" charset="0"/>
                          <a:ea typeface="楷体" panose="02010609060101010101" pitchFamily="49" charset="-122"/>
                        </a:rPr>
                        <a:t>响应</a:t>
                      </a:r>
                      <a:endParaRPr lang="zh-CN" altLang="en-US" sz="2400" b="1" dirty="0">
                        <a:latin typeface="Times New Roman" panose="02020603050405020304" pitchFamily="18" charset="0"/>
                        <a:ea typeface="楷体" panose="02010609060101010101" pitchFamily="49" charset="-122"/>
                      </a:endParaRPr>
                    </a:p>
                  </a:txBody>
                  <a:tcPr marL="91460" marR="91460" marT="45734" marB="45734"/>
                </a:tc>
                <a:tc>
                  <a:txBody>
                    <a:bodyPr/>
                    <a:lstStyle/>
                    <a:p>
                      <a:r>
                        <a:rPr lang="zh-CN" altLang="en-US" sz="2400" b="1" dirty="0" smtClean="0">
                          <a:latin typeface="Times New Roman" panose="02020603050405020304" pitchFamily="18" charset="0"/>
                          <a:ea typeface="楷体" panose="02010609060101010101" pitchFamily="49" charset="-122"/>
                        </a:rPr>
                        <a:t>以字节计算的页面长度</a:t>
                      </a:r>
                      <a:endParaRPr lang="zh-CN" altLang="en-US" sz="2400" b="1" dirty="0">
                        <a:latin typeface="Times New Roman" panose="02020603050405020304" pitchFamily="18" charset="0"/>
                        <a:ea typeface="楷体" panose="02010609060101010101" pitchFamily="49" charset="-122"/>
                      </a:endParaRPr>
                    </a:p>
                  </a:txBody>
                  <a:tcPr marL="91460" marR="91460" marT="45734" marB="45734"/>
                </a:tc>
              </a:tr>
              <a:tr h="457312">
                <a:tc>
                  <a:txBody>
                    <a:bodyPr/>
                    <a:lstStyle/>
                    <a:p>
                      <a:r>
                        <a:rPr lang="en-US" altLang="zh-CN" sz="2400" b="1" dirty="0" smtClean="0">
                          <a:solidFill>
                            <a:schemeClr val="accent5">
                              <a:lumMod val="50000"/>
                            </a:schemeClr>
                          </a:solidFill>
                          <a:latin typeface="Times New Roman" panose="02020603050405020304" pitchFamily="18" charset="0"/>
                          <a:ea typeface="楷体" panose="02010609060101010101" pitchFamily="49" charset="-122"/>
                        </a:rPr>
                        <a:t>Content-Type</a:t>
                      </a:r>
                      <a:endParaRPr lang="zh-CN" altLang="en-US" sz="2400" b="1" dirty="0">
                        <a:solidFill>
                          <a:schemeClr val="accent5">
                            <a:lumMod val="50000"/>
                          </a:schemeClr>
                        </a:solidFill>
                        <a:latin typeface="Times New Roman" panose="02020603050405020304" pitchFamily="18" charset="0"/>
                        <a:ea typeface="楷体" panose="02010609060101010101" pitchFamily="49" charset="-122"/>
                      </a:endParaRPr>
                    </a:p>
                  </a:txBody>
                  <a:tcPr marL="91460" marR="91460" marT="45734" marB="45734"/>
                </a:tc>
                <a:tc>
                  <a:txBody>
                    <a:bodyPr/>
                    <a:lstStyle/>
                    <a:p>
                      <a:r>
                        <a:rPr lang="zh-CN" altLang="en-US" sz="2400" b="1" dirty="0" smtClean="0">
                          <a:latin typeface="Times New Roman" panose="02020603050405020304" pitchFamily="18" charset="0"/>
                          <a:ea typeface="楷体" panose="02010609060101010101" pitchFamily="49" charset="-122"/>
                        </a:rPr>
                        <a:t>响应</a:t>
                      </a:r>
                      <a:endParaRPr lang="zh-CN" altLang="en-US" sz="2400" b="1" dirty="0">
                        <a:latin typeface="Times New Roman" panose="02020603050405020304" pitchFamily="18" charset="0"/>
                        <a:ea typeface="楷体" panose="02010609060101010101" pitchFamily="49" charset="-122"/>
                      </a:endParaRPr>
                    </a:p>
                  </a:txBody>
                  <a:tcPr marL="91460" marR="91460" marT="45734" marB="45734"/>
                </a:tc>
                <a:tc>
                  <a:txBody>
                    <a:bodyPr/>
                    <a:lstStyle/>
                    <a:p>
                      <a:r>
                        <a:rPr lang="zh-CN" altLang="en-US" sz="2400" b="1" dirty="0" smtClean="0">
                          <a:latin typeface="Times New Roman" panose="02020603050405020304" pitchFamily="18" charset="0"/>
                          <a:ea typeface="楷体" panose="02010609060101010101" pitchFamily="49" charset="-122"/>
                        </a:rPr>
                        <a:t>页面的</a:t>
                      </a:r>
                      <a:r>
                        <a:rPr lang="en-US" altLang="zh-CN" sz="2400" b="1" dirty="0" smtClean="0">
                          <a:latin typeface="Times New Roman" panose="02020603050405020304" pitchFamily="18" charset="0"/>
                          <a:ea typeface="楷体" panose="02010609060101010101" pitchFamily="49" charset="-122"/>
                        </a:rPr>
                        <a:t>MIME</a:t>
                      </a:r>
                      <a:r>
                        <a:rPr lang="zh-CN" altLang="en-US" sz="2400" b="1" dirty="0" smtClean="0">
                          <a:latin typeface="Times New Roman" panose="02020603050405020304" pitchFamily="18" charset="0"/>
                          <a:ea typeface="楷体" panose="02010609060101010101" pitchFamily="49" charset="-122"/>
                        </a:rPr>
                        <a:t>类型</a:t>
                      </a:r>
                      <a:endParaRPr lang="zh-CN" altLang="en-US" sz="2400" b="1" dirty="0">
                        <a:latin typeface="Times New Roman" panose="02020603050405020304" pitchFamily="18" charset="0"/>
                        <a:ea typeface="楷体" panose="02010609060101010101" pitchFamily="49" charset="-122"/>
                      </a:endParaRPr>
                    </a:p>
                  </a:txBody>
                  <a:tcPr marL="91460" marR="91460" marT="45734" marB="45734"/>
                </a:tc>
              </a:tr>
              <a:tr h="823157">
                <a:tc>
                  <a:txBody>
                    <a:bodyPr/>
                    <a:lstStyle/>
                    <a:p>
                      <a:r>
                        <a:rPr lang="en-US" altLang="zh-CN" sz="2400" b="1" dirty="0" smtClean="0">
                          <a:solidFill>
                            <a:schemeClr val="accent5">
                              <a:lumMod val="50000"/>
                            </a:schemeClr>
                          </a:solidFill>
                          <a:latin typeface="Times New Roman" panose="02020603050405020304" pitchFamily="18" charset="0"/>
                          <a:ea typeface="楷体" panose="02010609060101010101" pitchFamily="49" charset="-122"/>
                        </a:rPr>
                        <a:t>Last-Modified</a:t>
                      </a:r>
                      <a:endParaRPr lang="zh-CN" altLang="en-US" sz="2400" b="1" dirty="0">
                        <a:solidFill>
                          <a:schemeClr val="accent5">
                            <a:lumMod val="50000"/>
                          </a:schemeClr>
                        </a:solidFill>
                        <a:latin typeface="Times New Roman" panose="02020603050405020304" pitchFamily="18" charset="0"/>
                        <a:ea typeface="楷体" panose="02010609060101010101" pitchFamily="49" charset="-122"/>
                      </a:endParaRPr>
                    </a:p>
                  </a:txBody>
                  <a:tcPr marL="91460" marR="91460" marT="45734" marB="45734"/>
                </a:tc>
                <a:tc>
                  <a:txBody>
                    <a:bodyPr/>
                    <a:lstStyle/>
                    <a:p>
                      <a:r>
                        <a:rPr lang="zh-CN" altLang="en-US" sz="2400" b="1" dirty="0" smtClean="0">
                          <a:latin typeface="Times New Roman" panose="02020603050405020304" pitchFamily="18" charset="0"/>
                          <a:ea typeface="楷体" panose="02010609060101010101" pitchFamily="49" charset="-122"/>
                        </a:rPr>
                        <a:t>响应</a:t>
                      </a:r>
                      <a:endParaRPr lang="zh-CN" altLang="en-US" sz="2400" b="1" dirty="0">
                        <a:latin typeface="Times New Roman" panose="02020603050405020304" pitchFamily="18" charset="0"/>
                        <a:ea typeface="楷体" panose="02010609060101010101" pitchFamily="49" charset="-122"/>
                      </a:endParaRPr>
                    </a:p>
                  </a:txBody>
                  <a:tcPr marL="91460" marR="91460" marT="45734" marB="45734"/>
                </a:tc>
                <a:tc>
                  <a:txBody>
                    <a:bodyPr/>
                    <a:lstStyle/>
                    <a:p>
                      <a:r>
                        <a:rPr lang="zh-CN" altLang="en-US" sz="2400" b="1" dirty="0" smtClean="0">
                          <a:latin typeface="Times New Roman" panose="02020603050405020304" pitchFamily="18" charset="0"/>
                          <a:ea typeface="楷体" panose="02010609060101010101" pitchFamily="49" charset="-122"/>
                        </a:rPr>
                        <a:t>页面最后被修改的时间和日期，在页面缓存机制中意义重大</a:t>
                      </a:r>
                      <a:endParaRPr lang="zh-CN" altLang="en-US" sz="2400" b="1" dirty="0">
                        <a:latin typeface="Times New Roman" panose="02020603050405020304" pitchFamily="18" charset="0"/>
                        <a:ea typeface="楷体" panose="02010609060101010101" pitchFamily="49" charset="-122"/>
                      </a:endParaRPr>
                    </a:p>
                  </a:txBody>
                  <a:tcPr marL="91460" marR="91460" marT="45734" marB="45734"/>
                </a:tc>
              </a:tr>
              <a:tr h="494467">
                <a:tc>
                  <a:txBody>
                    <a:bodyPr/>
                    <a:lstStyle/>
                    <a:p>
                      <a:r>
                        <a:rPr lang="en-US" altLang="zh-CN" sz="2400" b="1" dirty="0" smtClean="0">
                          <a:solidFill>
                            <a:schemeClr val="accent5">
                              <a:lumMod val="50000"/>
                            </a:schemeClr>
                          </a:solidFill>
                          <a:latin typeface="Times New Roman" panose="02020603050405020304" pitchFamily="18" charset="0"/>
                          <a:ea typeface="楷体" panose="02010609060101010101" pitchFamily="49" charset="-122"/>
                        </a:rPr>
                        <a:t>Location</a:t>
                      </a:r>
                      <a:endParaRPr lang="zh-CN" altLang="en-US" sz="2400" b="1" dirty="0">
                        <a:solidFill>
                          <a:schemeClr val="accent5">
                            <a:lumMod val="50000"/>
                          </a:schemeClr>
                        </a:solidFill>
                        <a:latin typeface="Times New Roman" panose="02020603050405020304" pitchFamily="18" charset="0"/>
                        <a:ea typeface="楷体" panose="02010609060101010101" pitchFamily="49" charset="-122"/>
                      </a:endParaRPr>
                    </a:p>
                  </a:txBody>
                  <a:tcPr marL="91460" marR="91460" marT="45734" marB="45734"/>
                </a:tc>
                <a:tc>
                  <a:txBody>
                    <a:bodyPr/>
                    <a:lstStyle/>
                    <a:p>
                      <a:r>
                        <a:rPr lang="zh-CN" altLang="en-US" sz="2400" b="1" dirty="0" smtClean="0">
                          <a:latin typeface="Times New Roman" panose="02020603050405020304" pitchFamily="18" charset="0"/>
                          <a:ea typeface="楷体" panose="02010609060101010101" pitchFamily="49" charset="-122"/>
                        </a:rPr>
                        <a:t>响应</a:t>
                      </a:r>
                      <a:endParaRPr lang="zh-CN" altLang="en-US" sz="2400" b="1" dirty="0">
                        <a:latin typeface="Times New Roman" panose="02020603050405020304" pitchFamily="18" charset="0"/>
                        <a:ea typeface="楷体" panose="02010609060101010101" pitchFamily="49" charset="-122"/>
                      </a:endParaRPr>
                    </a:p>
                  </a:txBody>
                  <a:tcPr marL="91460" marR="91460" marT="45734" marB="45734"/>
                </a:tc>
                <a:tc>
                  <a:txBody>
                    <a:bodyPr/>
                    <a:lstStyle/>
                    <a:p>
                      <a:r>
                        <a:rPr lang="zh-CN" altLang="en-US" sz="2400" b="1" dirty="0" smtClean="0">
                          <a:latin typeface="Times New Roman" panose="02020603050405020304" pitchFamily="18" charset="0"/>
                          <a:ea typeface="楷体" panose="02010609060101010101" pitchFamily="49" charset="-122"/>
                        </a:rPr>
                        <a:t>指示客户将请求发送给别处，即重定向到另一个</a:t>
                      </a:r>
                      <a:r>
                        <a:rPr lang="en-US" altLang="zh-CN" sz="2400" b="1" dirty="0" smtClean="0">
                          <a:latin typeface="Times New Roman" panose="02020603050405020304" pitchFamily="18" charset="0"/>
                          <a:ea typeface="楷体" panose="02010609060101010101" pitchFamily="49" charset="-122"/>
                        </a:rPr>
                        <a:t>URL</a:t>
                      </a:r>
                      <a:endParaRPr lang="zh-CN" altLang="en-US" sz="2400" b="1" dirty="0">
                        <a:latin typeface="Times New Roman" panose="02020603050405020304" pitchFamily="18" charset="0"/>
                        <a:ea typeface="楷体" panose="02010609060101010101" pitchFamily="49" charset="-122"/>
                      </a:endParaRPr>
                    </a:p>
                  </a:txBody>
                  <a:tcPr marL="91460" marR="91460" marT="45734" marB="45734"/>
                </a:tc>
              </a:tr>
              <a:tr h="457312">
                <a:tc>
                  <a:txBody>
                    <a:bodyPr/>
                    <a:lstStyle/>
                    <a:p>
                      <a:r>
                        <a:rPr lang="en-US" altLang="zh-CN" sz="2400" b="1" dirty="0" smtClean="0">
                          <a:solidFill>
                            <a:schemeClr val="accent5">
                              <a:lumMod val="50000"/>
                            </a:schemeClr>
                          </a:solidFill>
                          <a:latin typeface="Times New Roman" panose="02020603050405020304" pitchFamily="18" charset="0"/>
                          <a:ea typeface="楷体" panose="02010609060101010101" pitchFamily="49" charset="-122"/>
                        </a:rPr>
                        <a:t>Set-Cookie</a:t>
                      </a:r>
                      <a:endParaRPr lang="zh-CN" altLang="en-US" sz="2400" b="1" dirty="0">
                        <a:solidFill>
                          <a:schemeClr val="accent5">
                            <a:lumMod val="50000"/>
                          </a:schemeClr>
                        </a:solidFill>
                        <a:latin typeface="Times New Roman" panose="02020603050405020304" pitchFamily="18" charset="0"/>
                        <a:ea typeface="楷体" panose="02010609060101010101" pitchFamily="49" charset="-122"/>
                      </a:endParaRPr>
                    </a:p>
                  </a:txBody>
                  <a:tcPr marL="91460" marR="91460" marT="45734" marB="45734"/>
                </a:tc>
                <a:tc>
                  <a:txBody>
                    <a:bodyPr/>
                    <a:lstStyle/>
                    <a:p>
                      <a:r>
                        <a:rPr lang="zh-CN" altLang="en-US" sz="2400" b="1" dirty="0" smtClean="0">
                          <a:latin typeface="Times New Roman" panose="02020603050405020304" pitchFamily="18" charset="0"/>
                          <a:ea typeface="楷体" panose="02010609060101010101" pitchFamily="49" charset="-122"/>
                        </a:rPr>
                        <a:t>响应</a:t>
                      </a:r>
                      <a:endParaRPr lang="zh-CN" altLang="en-US" sz="2400" b="1" dirty="0">
                        <a:latin typeface="Times New Roman" panose="02020603050405020304" pitchFamily="18" charset="0"/>
                        <a:ea typeface="楷体" panose="02010609060101010101" pitchFamily="49" charset="-122"/>
                      </a:endParaRPr>
                    </a:p>
                  </a:txBody>
                  <a:tcPr marL="91460" marR="91460" marT="45734" marB="45734"/>
                </a:tc>
                <a:tc>
                  <a:txBody>
                    <a:bodyPr/>
                    <a:lstStyle/>
                    <a:p>
                      <a:r>
                        <a:rPr lang="zh-CN" altLang="en-US" sz="2400" b="1" dirty="0" smtClean="0">
                          <a:latin typeface="Times New Roman" panose="02020603050405020304" pitchFamily="18" charset="0"/>
                          <a:ea typeface="楷体" panose="02010609060101010101" pitchFamily="49" charset="-122"/>
                        </a:rPr>
                        <a:t>服务器希望客户保存一个</a:t>
                      </a:r>
                      <a:r>
                        <a:rPr lang="en-US" altLang="zh-CN" sz="2400" b="1" dirty="0" smtClean="0">
                          <a:latin typeface="Times New Roman" panose="02020603050405020304" pitchFamily="18" charset="0"/>
                          <a:ea typeface="楷体" panose="02010609060101010101" pitchFamily="49" charset="-122"/>
                        </a:rPr>
                        <a:t>Cookie</a:t>
                      </a:r>
                      <a:endParaRPr lang="zh-CN" altLang="en-US" sz="2400" b="1" dirty="0">
                        <a:latin typeface="Times New Roman" panose="02020603050405020304" pitchFamily="18" charset="0"/>
                        <a:ea typeface="楷体" panose="02010609060101010101" pitchFamily="49" charset="-122"/>
                      </a:endParaRPr>
                    </a:p>
                  </a:txBody>
                  <a:tcPr marL="91460" marR="91460" marT="45734" marB="45734"/>
                </a:tc>
              </a:tr>
            </a:tbl>
          </a:graphicData>
        </a:graphic>
      </p:graphicFrame>
    </p:spTree>
    <p:extLst>
      <p:ext uri="{BB962C8B-B14F-4D97-AF65-F5344CB8AC3E}">
        <p14:creationId xmlns:p14="http://schemas.microsoft.com/office/powerpoint/2010/main" val="378397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5224" y="127030"/>
            <a:ext cx="10518034" cy="892382"/>
          </a:xfrm>
        </p:spPr>
        <p:txBody>
          <a:bodyPr/>
          <a:lstStyle/>
          <a:p>
            <a:r>
              <a:rPr lang="en-US" altLang="zh-CN" dirty="0" smtClean="0"/>
              <a:t>HTTP</a:t>
            </a:r>
            <a:r>
              <a:rPr lang="zh-CN" altLang="en-US" dirty="0" smtClean="0"/>
              <a:t>报文结构</a:t>
            </a:r>
            <a:r>
              <a:rPr lang="en-US" altLang="zh-CN" dirty="0" smtClean="0"/>
              <a:t>—</a:t>
            </a:r>
            <a:r>
              <a:rPr lang="zh-CN" altLang="en-US" dirty="0" smtClean="0"/>
              <a:t>实例</a:t>
            </a:r>
            <a:endParaRPr lang="zh-CN" altLang="en-US" dirty="0"/>
          </a:p>
        </p:txBody>
      </p:sp>
      <p:sp>
        <p:nvSpPr>
          <p:cNvPr id="4" name="内容占位符 3"/>
          <p:cNvSpPr>
            <a:spLocks noGrp="1"/>
          </p:cNvSpPr>
          <p:nvPr>
            <p:ph idx="1"/>
          </p:nvPr>
        </p:nvSpPr>
        <p:spPr/>
        <p:txBody>
          <a:bodyPr/>
          <a:lstStyle/>
          <a:p>
            <a:endParaRPr lang="zh-CN" altLang="en-US" dirty="0"/>
          </a:p>
        </p:txBody>
      </p:sp>
      <p:pic>
        <p:nvPicPr>
          <p:cNvPr id="15" name="Picture 6"/>
          <p:cNvPicPr>
            <a:picLocks noChangeAspect="1" noChangeArrowheads="1"/>
          </p:cNvPicPr>
          <p:nvPr/>
        </p:nvPicPr>
        <p:blipFill>
          <a:blip r:embed="rId2" cstate="print"/>
          <a:srcRect/>
          <a:stretch>
            <a:fillRect/>
          </a:stretch>
        </p:blipFill>
        <p:spPr bwMode="auto">
          <a:xfrm>
            <a:off x="908406" y="1238523"/>
            <a:ext cx="4724383" cy="3215454"/>
          </a:xfrm>
          <a:prstGeom prst="rect">
            <a:avLst/>
          </a:prstGeom>
          <a:noFill/>
          <a:ln w="9525">
            <a:noFill/>
            <a:miter lim="800000"/>
            <a:headEnd/>
            <a:tailEnd/>
          </a:ln>
          <a:effectLst>
            <a:reflection blurRad="6350" stA="52000" endA="300" endPos="35000" dir="5400000" sy="-100000" algn="bl" rotWithShape="0"/>
          </a:effectLst>
        </p:spPr>
      </p:pic>
      <p:pic>
        <p:nvPicPr>
          <p:cNvPr id="16" name="Picture 7"/>
          <p:cNvPicPr>
            <a:picLocks noChangeAspect="1" noChangeArrowheads="1"/>
          </p:cNvPicPr>
          <p:nvPr/>
        </p:nvPicPr>
        <p:blipFill>
          <a:blip r:embed="rId3"/>
          <a:srcRect/>
          <a:stretch>
            <a:fillRect/>
          </a:stretch>
        </p:blipFill>
        <p:spPr bwMode="auto">
          <a:xfrm>
            <a:off x="2717018" y="1540232"/>
            <a:ext cx="7563013" cy="4769954"/>
          </a:xfrm>
          <a:prstGeom prst="rect">
            <a:avLst/>
          </a:prstGeom>
          <a:noFill/>
          <a:ln w="9525">
            <a:solidFill>
              <a:schemeClr val="accent3">
                <a:lumMod val="50000"/>
              </a:schemeClr>
            </a:solidFill>
            <a:miter lim="800000"/>
            <a:headEnd/>
            <a:tailEnd/>
          </a:ln>
          <a:effectLst>
            <a:outerShdw blurRad="76200" dir="13500000" sy="23000" kx="1200000" algn="br" rotWithShape="0">
              <a:prstClr val="black">
                <a:alpha val="20000"/>
              </a:prstClr>
            </a:outerShdw>
          </a:effectLst>
        </p:spPr>
      </p:pic>
      <p:sp>
        <p:nvSpPr>
          <p:cNvPr id="17" name="矩形 16"/>
          <p:cNvSpPr/>
          <p:nvPr/>
        </p:nvSpPr>
        <p:spPr>
          <a:xfrm>
            <a:off x="2766241" y="4161801"/>
            <a:ext cx="1872095" cy="215950"/>
          </a:xfrm>
          <a:prstGeom prst="rect">
            <a:avLst/>
          </a:prstGeom>
          <a:solidFill>
            <a:schemeClr val="accent2">
              <a:lumMod val="75000"/>
              <a:alpha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圆角矩形标注 17"/>
          <p:cNvSpPr/>
          <p:nvPr/>
        </p:nvSpPr>
        <p:spPr>
          <a:xfrm>
            <a:off x="4649453" y="3535721"/>
            <a:ext cx="1327195" cy="370434"/>
          </a:xfrm>
          <a:prstGeom prst="wedgeRoundRectCallout">
            <a:avLst>
              <a:gd name="adj1" fmla="val -49243"/>
              <a:gd name="adj2" fmla="val 125994"/>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400" dirty="0">
                <a:solidFill>
                  <a:schemeClr val="tx1"/>
                </a:solidFill>
                <a:latin typeface="楷体" panose="02010609060101010101" pitchFamily="49" charset="-122"/>
                <a:ea typeface="楷体" panose="02010609060101010101" pitchFamily="49" charset="-122"/>
              </a:rPr>
              <a:t>请求行</a:t>
            </a:r>
          </a:p>
        </p:txBody>
      </p:sp>
      <p:sp>
        <p:nvSpPr>
          <p:cNvPr id="19" name="矩形 18"/>
          <p:cNvSpPr/>
          <p:nvPr/>
        </p:nvSpPr>
        <p:spPr>
          <a:xfrm>
            <a:off x="2766242" y="4414272"/>
            <a:ext cx="7440747" cy="1824460"/>
          </a:xfrm>
          <a:prstGeom prst="rect">
            <a:avLst/>
          </a:prstGeom>
          <a:solidFill>
            <a:schemeClr val="accent1">
              <a:lumMod val="75000"/>
              <a:alpha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 name="圆角矩形标注 19"/>
          <p:cNvSpPr/>
          <p:nvPr/>
        </p:nvSpPr>
        <p:spPr>
          <a:xfrm>
            <a:off x="7471093" y="3656399"/>
            <a:ext cx="2099160" cy="370434"/>
          </a:xfrm>
          <a:prstGeom prst="wedgeRoundRectCallout">
            <a:avLst>
              <a:gd name="adj1" fmla="val -49243"/>
              <a:gd name="adj2" fmla="val 125994"/>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400" dirty="0">
                <a:solidFill>
                  <a:schemeClr val="tx1"/>
                </a:solidFill>
                <a:latin typeface="楷体" panose="02010609060101010101" pitchFamily="49" charset="-122"/>
                <a:ea typeface="楷体" panose="02010609060101010101" pitchFamily="49" charset="-122"/>
              </a:rPr>
              <a:t>首部字段</a:t>
            </a:r>
            <a:r>
              <a:rPr lang="en-US" altLang="zh-CN" sz="2400" dirty="0">
                <a:solidFill>
                  <a:schemeClr val="tx1"/>
                </a:solidFill>
                <a:latin typeface="楷体" panose="02010609060101010101" pitchFamily="49" charset="-122"/>
                <a:ea typeface="楷体" panose="02010609060101010101" pitchFamily="49" charset="-122"/>
              </a:rPr>
              <a:t>(</a:t>
            </a:r>
            <a:r>
              <a:rPr lang="zh-CN" altLang="en-US" sz="2400" dirty="0">
                <a:solidFill>
                  <a:schemeClr val="tx1"/>
                </a:solidFill>
                <a:latin typeface="楷体" panose="02010609060101010101" pitchFamily="49" charset="-122"/>
                <a:ea typeface="楷体" panose="02010609060101010101" pitchFamily="49" charset="-122"/>
              </a:rPr>
              <a:t>行</a:t>
            </a:r>
            <a:r>
              <a:rPr lang="en-US" altLang="zh-CN" sz="2400" dirty="0">
                <a:solidFill>
                  <a:schemeClr val="tx1"/>
                </a:solidFill>
                <a:latin typeface="楷体" panose="02010609060101010101" pitchFamily="49" charset="-122"/>
                <a:ea typeface="楷体" panose="02010609060101010101" pitchFamily="49" charset="-122"/>
              </a:rPr>
              <a:t>)</a:t>
            </a:r>
            <a:endParaRPr lang="zh-CN" altLang="en-US" sz="2400" dirty="0">
              <a:solidFill>
                <a:schemeClr val="tx1"/>
              </a:solidFill>
              <a:latin typeface="楷体" panose="02010609060101010101" pitchFamily="49" charset="-122"/>
              <a:ea typeface="楷体" panose="02010609060101010101" pitchFamily="49" charset="-122"/>
            </a:endParaRPr>
          </a:p>
        </p:txBody>
      </p:sp>
      <p:sp>
        <p:nvSpPr>
          <p:cNvPr id="21" name="矩形 20"/>
          <p:cNvSpPr/>
          <p:nvPr/>
        </p:nvSpPr>
        <p:spPr>
          <a:xfrm>
            <a:off x="2766241" y="1989599"/>
            <a:ext cx="1306814" cy="215950"/>
          </a:xfrm>
          <a:prstGeom prst="rect">
            <a:avLst/>
          </a:prstGeom>
          <a:solidFill>
            <a:schemeClr val="accent2">
              <a:lumMod val="75000"/>
              <a:alpha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圆角矩形标注 21"/>
          <p:cNvSpPr/>
          <p:nvPr/>
        </p:nvSpPr>
        <p:spPr>
          <a:xfrm>
            <a:off x="4061940" y="1495311"/>
            <a:ext cx="1546365" cy="370435"/>
          </a:xfrm>
          <a:prstGeom prst="wedgeRoundRectCallout">
            <a:avLst>
              <a:gd name="adj1" fmla="val -46887"/>
              <a:gd name="adj2" fmla="val 86415"/>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400" dirty="0">
                <a:solidFill>
                  <a:schemeClr val="tx1"/>
                </a:solidFill>
                <a:latin typeface="楷体" panose="02010609060101010101" pitchFamily="49" charset="-122"/>
                <a:ea typeface="楷体" panose="02010609060101010101" pitchFamily="49" charset="-122"/>
              </a:rPr>
              <a:t>状态行</a:t>
            </a:r>
          </a:p>
        </p:txBody>
      </p:sp>
      <p:sp>
        <p:nvSpPr>
          <p:cNvPr id="23" name="矩形 22"/>
          <p:cNvSpPr/>
          <p:nvPr/>
        </p:nvSpPr>
        <p:spPr>
          <a:xfrm>
            <a:off x="2766242" y="2205549"/>
            <a:ext cx="3024887" cy="1295700"/>
          </a:xfrm>
          <a:prstGeom prst="rect">
            <a:avLst/>
          </a:prstGeom>
          <a:solidFill>
            <a:schemeClr val="accent1">
              <a:lumMod val="75000"/>
              <a:alpha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4" name="圆角矩形标注 23"/>
          <p:cNvSpPr/>
          <p:nvPr/>
        </p:nvSpPr>
        <p:spPr>
          <a:xfrm>
            <a:off x="5922921" y="2045173"/>
            <a:ext cx="2208744" cy="443869"/>
          </a:xfrm>
          <a:prstGeom prst="wedgeRoundRectCallout">
            <a:avLst>
              <a:gd name="adj1" fmla="val -57489"/>
              <a:gd name="adj2" fmla="val 119398"/>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400" dirty="0">
                <a:solidFill>
                  <a:schemeClr val="tx1"/>
                </a:solidFill>
                <a:latin typeface="楷体" panose="02010609060101010101" pitchFamily="49" charset="-122"/>
                <a:ea typeface="楷体" panose="02010609060101010101" pitchFamily="49" charset="-122"/>
              </a:rPr>
              <a:t>首部字段</a:t>
            </a:r>
            <a:r>
              <a:rPr lang="en-US" altLang="zh-CN" sz="2400" dirty="0">
                <a:solidFill>
                  <a:schemeClr val="tx1"/>
                </a:solidFill>
                <a:latin typeface="楷体" panose="02010609060101010101" pitchFamily="49" charset="-122"/>
                <a:ea typeface="楷体" panose="02010609060101010101" pitchFamily="49" charset="-122"/>
              </a:rPr>
              <a:t>(</a:t>
            </a:r>
            <a:r>
              <a:rPr lang="zh-CN" altLang="en-US" sz="2400" dirty="0">
                <a:solidFill>
                  <a:schemeClr val="tx1"/>
                </a:solidFill>
                <a:latin typeface="楷体" panose="02010609060101010101" pitchFamily="49" charset="-122"/>
                <a:ea typeface="楷体" panose="02010609060101010101" pitchFamily="49" charset="-122"/>
              </a:rPr>
              <a:t>行</a:t>
            </a:r>
            <a:r>
              <a:rPr lang="en-US" altLang="zh-CN" sz="2400" dirty="0">
                <a:solidFill>
                  <a:schemeClr val="tx1"/>
                </a:solidFill>
                <a:latin typeface="楷体" panose="02010609060101010101" pitchFamily="49" charset="-122"/>
                <a:ea typeface="楷体" panose="02010609060101010101" pitchFamily="49" charset="-122"/>
              </a:rPr>
              <a:t>)</a:t>
            </a:r>
            <a:endParaRPr lang="zh-CN" altLang="en-US" sz="2400" dirty="0">
              <a:solidFill>
                <a:schemeClr val="tx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335516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47"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1000"/>
                                        <p:tgtEl>
                                          <p:spTgt spid="17"/>
                                        </p:tgtEl>
                                      </p:cBhvr>
                                    </p:animEffect>
                                    <p:anim calcmode="lin" valueType="num">
                                      <p:cBhvr>
                                        <p:cTn id="18" dur="1000" fill="hold"/>
                                        <p:tgtEl>
                                          <p:spTgt spid="17"/>
                                        </p:tgtEl>
                                        <p:attrNameLst>
                                          <p:attrName>ppt_x</p:attrName>
                                        </p:attrNameLst>
                                      </p:cBhvr>
                                      <p:tavLst>
                                        <p:tav tm="0">
                                          <p:val>
                                            <p:strVal val="#ppt_x"/>
                                          </p:val>
                                        </p:tav>
                                        <p:tav tm="100000">
                                          <p:val>
                                            <p:strVal val="#ppt_x"/>
                                          </p:val>
                                        </p:tav>
                                      </p:tavLst>
                                    </p:anim>
                                    <p:anim calcmode="lin" valueType="num">
                                      <p:cBhvr>
                                        <p:cTn id="19" dur="1000" fill="hold"/>
                                        <p:tgtEl>
                                          <p:spTgt spid="17"/>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1000"/>
                                        <p:tgtEl>
                                          <p:spTgt spid="19"/>
                                        </p:tgtEl>
                                      </p:cBhvr>
                                    </p:animEffect>
                                    <p:anim calcmode="lin" valueType="num">
                                      <p:cBhvr>
                                        <p:cTn id="29" dur="1000" fill="hold"/>
                                        <p:tgtEl>
                                          <p:spTgt spid="19"/>
                                        </p:tgtEl>
                                        <p:attrNameLst>
                                          <p:attrName>ppt_x</p:attrName>
                                        </p:attrNameLst>
                                      </p:cBhvr>
                                      <p:tavLst>
                                        <p:tav tm="0">
                                          <p:val>
                                            <p:strVal val="#ppt_x"/>
                                          </p:val>
                                        </p:tav>
                                        <p:tav tm="100000">
                                          <p:val>
                                            <p:strVal val="#ppt_x"/>
                                          </p:val>
                                        </p:tav>
                                      </p:tavLst>
                                    </p:anim>
                                    <p:anim calcmode="lin" valueType="num">
                                      <p:cBhvr>
                                        <p:cTn id="30" dur="1000" fill="hold"/>
                                        <p:tgtEl>
                                          <p:spTgt spid="19"/>
                                        </p:tgtEl>
                                        <p:attrNameLst>
                                          <p:attrName>ppt_y</p:attrName>
                                        </p:attrNameLst>
                                      </p:cBhvr>
                                      <p:tavLst>
                                        <p:tav tm="0">
                                          <p:val>
                                            <p:strVal val="#ppt_y-.1"/>
                                          </p:val>
                                        </p:tav>
                                        <p:tav tm="100000">
                                          <p:val>
                                            <p:strVal val="#ppt_y"/>
                                          </p:val>
                                        </p:tav>
                                      </p:tavLst>
                                    </p:anim>
                                  </p:childTnLst>
                                </p:cTn>
                              </p:par>
                            </p:childTnLst>
                          </p:cTn>
                        </p:par>
                        <p:par>
                          <p:cTn id="31" fill="hold">
                            <p:stCondLst>
                              <p:cond delay="1000"/>
                            </p:stCondLst>
                            <p:childTnLst>
                              <p:par>
                                <p:cTn id="32" presetID="10" presetClass="entr" presetSubtype="0"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1" nodeType="clickEffect">
                                  <p:stCondLst>
                                    <p:cond delay="0"/>
                                  </p:stCondLst>
                                  <p:childTnLst>
                                    <p:animEffect transition="out" filter="fade">
                                      <p:cBhvr>
                                        <p:cTn id="38" dur="500"/>
                                        <p:tgtEl>
                                          <p:spTgt spid="18"/>
                                        </p:tgtEl>
                                      </p:cBhvr>
                                    </p:animEffect>
                                    <p:set>
                                      <p:cBhvr>
                                        <p:cTn id="39" dur="1" fill="hold">
                                          <p:stCondLst>
                                            <p:cond delay="499"/>
                                          </p:stCondLst>
                                        </p:cTn>
                                        <p:tgtEl>
                                          <p:spTgt spid="18"/>
                                        </p:tgtEl>
                                        <p:attrNameLst>
                                          <p:attrName>style.visibility</p:attrName>
                                        </p:attrNameLst>
                                      </p:cBhvr>
                                      <p:to>
                                        <p:strVal val="hidden"/>
                                      </p:to>
                                    </p:set>
                                  </p:childTnLst>
                                </p:cTn>
                              </p:par>
                              <p:par>
                                <p:cTn id="40" presetID="47" presetClass="exit" presetSubtype="0" fill="hold" grpId="1" nodeType="withEffect">
                                  <p:stCondLst>
                                    <p:cond delay="0"/>
                                  </p:stCondLst>
                                  <p:childTnLst>
                                    <p:animEffect transition="out" filter="fade">
                                      <p:cBhvr>
                                        <p:cTn id="41" dur="1000"/>
                                        <p:tgtEl>
                                          <p:spTgt spid="17"/>
                                        </p:tgtEl>
                                      </p:cBhvr>
                                    </p:animEffect>
                                    <p:anim calcmode="lin" valueType="num">
                                      <p:cBhvr>
                                        <p:cTn id="42" dur="1000"/>
                                        <p:tgtEl>
                                          <p:spTgt spid="17"/>
                                        </p:tgtEl>
                                        <p:attrNameLst>
                                          <p:attrName>ppt_x</p:attrName>
                                        </p:attrNameLst>
                                      </p:cBhvr>
                                      <p:tavLst>
                                        <p:tav tm="0">
                                          <p:val>
                                            <p:strVal val="ppt_x"/>
                                          </p:val>
                                        </p:tav>
                                        <p:tav tm="100000">
                                          <p:val>
                                            <p:strVal val="ppt_x"/>
                                          </p:val>
                                        </p:tav>
                                      </p:tavLst>
                                    </p:anim>
                                    <p:anim calcmode="lin" valueType="num">
                                      <p:cBhvr>
                                        <p:cTn id="43" dur="1000"/>
                                        <p:tgtEl>
                                          <p:spTgt spid="17"/>
                                        </p:tgtEl>
                                        <p:attrNameLst>
                                          <p:attrName>ppt_y</p:attrName>
                                        </p:attrNameLst>
                                      </p:cBhvr>
                                      <p:tavLst>
                                        <p:tav tm="0">
                                          <p:val>
                                            <p:strVal val="ppt_y"/>
                                          </p:val>
                                        </p:tav>
                                        <p:tav tm="100000">
                                          <p:val>
                                            <p:strVal val="ppt_y-.1"/>
                                          </p:val>
                                        </p:tav>
                                      </p:tavLst>
                                    </p:anim>
                                    <p:set>
                                      <p:cBhvr>
                                        <p:cTn id="44" dur="1" fill="hold">
                                          <p:stCondLst>
                                            <p:cond delay="999"/>
                                          </p:stCondLst>
                                        </p:cTn>
                                        <p:tgtEl>
                                          <p:spTgt spid="17"/>
                                        </p:tgtEl>
                                        <p:attrNameLst>
                                          <p:attrName>style.visibility</p:attrName>
                                        </p:attrNameLst>
                                      </p:cBhvr>
                                      <p:to>
                                        <p:strVal val="hidden"/>
                                      </p:to>
                                    </p:set>
                                  </p:childTnLst>
                                </p:cTn>
                              </p:par>
                              <p:par>
                                <p:cTn id="45" presetID="47" presetClass="exit" presetSubtype="0" fill="hold" grpId="1" nodeType="withEffect">
                                  <p:stCondLst>
                                    <p:cond delay="0"/>
                                  </p:stCondLst>
                                  <p:childTnLst>
                                    <p:animEffect transition="out" filter="fade">
                                      <p:cBhvr>
                                        <p:cTn id="46" dur="1000"/>
                                        <p:tgtEl>
                                          <p:spTgt spid="19"/>
                                        </p:tgtEl>
                                      </p:cBhvr>
                                    </p:animEffect>
                                    <p:anim calcmode="lin" valueType="num">
                                      <p:cBhvr>
                                        <p:cTn id="47" dur="1000"/>
                                        <p:tgtEl>
                                          <p:spTgt spid="19"/>
                                        </p:tgtEl>
                                        <p:attrNameLst>
                                          <p:attrName>ppt_x</p:attrName>
                                        </p:attrNameLst>
                                      </p:cBhvr>
                                      <p:tavLst>
                                        <p:tav tm="0">
                                          <p:val>
                                            <p:strVal val="ppt_x"/>
                                          </p:val>
                                        </p:tav>
                                        <p:tav tm="100000">
                                          <p:val>
                                            <p:strVal val="ppt_x"/>
                                          </p:val>
                                        </p:tav>
                                      </p:tavLst>
                                    </p:anim>
                                    <p:anim calcmode="lin" valueType="num">
                                      <p:cBhvr>
                                        <p:cTn id="48" dur="1000"/>
                                        <p:tgtEl>
                                          <p:spTgt spid="19"/>
                                        </p:tgtEl>
                                        <p:attrNameLst>
                                          <p:attrName>ppt_y</p:attrName>
                                        </p:attrNameLst>
                                      </p:cBhvr>
                                      <p:tavLst>
                                        <p:tav tm="0">
                                          <p:val>
                                            <p:strVal val="ppt_y"/>
                                          </p:val>
                                        </p:tav>
                                        <p:tav tm="100000">
                                          <p:val>
                                            <p:strVal val="ppt_y-.1"/>
                                          </p:val>
                                        </p:tav>
                                      </p:tavLst>
                                    </p:anim>
                                    <p:set>
                                      <p:cBhvr>
                                        <p:cTn id="49" dur="1" fill="hold">
                                          <p:stCondLst>
                                            <p:cond delay="999"/>
                                          </p:stCondLst>
                                        </p:cTn>
                                        <p:tgtEl>
                                          <p:spTgt spid="19"/>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20"/>
                                        </p:tgtEl>
                                      </p:cBhvr>
                                    </p:animEffect>
                                    <p:set>
                                      <p:cBhvr>
                                        <p:cTn id="52" dur="1" fill="hold">
                                          <p:stCondLst>
                                            <p:cond delay="499"/>
                                          </p:stCondLst>
                                        </p:cTn>
                                        <p:tgtEl>
                                          <p:spTgt spid="20"/>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47" presetClass="entr" presetSubtype="0"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1000"/>
                                        <p:tgtEl>
                                          <p:spTgt spid="21"/>
                                        </p:tgtEl>
                                      </p:cBhvr>
                                    </p:animEffect>
                                    <p:anim calcmode="lin" valueType="num">
                                      <p:cBhvr>
                                        <p:cTn id="58" dur="1000" fill="hold"/>
                                        <p:tgtEl>
                                          <p:spTgt spid="21"/>
                                        </p:tgtEl>
                                        <p:attrNameLst>
                                          <p:attrName>ppt_x</p:attrName>
                                        </p:attrNameLst>
                                      </p:cBhvr>
                                      <p:tavLst>
                                        <p:tav tm="0">
                                          <p:val>
                                            <p:strVal val="#ppt_x"/>
                                          </p:val>
                                        </p:tav>
                                        <p:tav tm="100000">
                                          <p:val>
                                            <p:strVal val="#ppt_x"/>
                                          </p:val>
                                        </p:tav>
                                      </p:tavLst>
                                    </p:anim>
                                    <p:anim calcmode="lin" valueType="num">
                                      <p:cBhvr>
                                        <p:cTn id="59" dur="1000" fill="hold"/>
                                        <p:tgtEl>
                                          <p:spTgt spid="21"/>
                                        </p:tgtEl>
                                        <p:attrNameLst>
                                          <p:attrName>ppt_y</p:attrName>
                                        </p:attrNameLst>
                                      </p:cBhvr>
                                      <p:tavLst>
                                        <p:tav tm="0">
                                          <p:val>
                                            <p:strVal val="#ppt_y-.1"/>
                                          </p:val>
                                        </p:tav>
                                        <p:tav tm="100000">
                                          <p:val>
                                            <p:strVal val="#ppt_y"/>
                                          </p:val>
                                        </p:tav>
                                      </p:tavLst>
                                    </p:anim>
                                  </p:childTnLst>
                                </p:cTn>
                              </p:par>
                            </p:childTnLst>
                          </p:cTn>
                        </p:par>
                        <p:par>
                          <p:cTn id="60" fill="hold">
                            <p:stCondLst>
                              <p:cond delay="1000"/>
                            </p:stCondLst>
                            <p:childTnLst>
                              <p:par>
                                <p:cTn id="61" presetID="10" presetClass="entr" presetSubtype="0" fill="hold" grpId="0" nodeType="after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500"/>
                                        <p:tgtEl>
                                          <p:spTgt spid="22"/>
                                        </p:tgtEl>
                                      </p:cBhvr>
                                    </p:animEffect>
                                  </p:childTnLst>
                                </p:cTn>
                              </p:par>
                            </p:childTnLst>
                          </p:cTn>
                        </p:par>
                      </p:childTnLst>
                    </p:cTn>
                  </p:par>
                  <p:par>
                    <p:cTn id="64" fill="hold">
                      <p:stCondLst>
                        <p:cond delay="indefinite"/>
                      </p:stCondLst>
                      <p:childTnLst>
                        <p:par>
                          <p:cTn id="65" fill="hold">
                            <p:stCondLst>
                              <p:cond delay="0"/>
                            </p:stCondLst>
                            <p:childTnLst>
                              <p:par>
                                <p:cTn id="66" presetID="47" presetClass="entr" presetSubtype="0" fill="hold" grpId="0" nodeType="click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1000"/>
                                        <p:tgtEl>
                                          <p:spTgt spid="23"/>
                                        </p:tgtEl>
                                      </p:cBhvr>
                                    </p:animEffect>
                                    <p:anim calcmode="lin" valueType="num">
                                      <p:cBhvr>
                                        <p:cTn id="69" dur="1000" fill="hold"/>
                                        <p:tgtEl>
                                          <p:spTgt spid="23"/>
                                        </p:tgtEl>
                                        <p:attrNameLst>
                                          <p:attrName>ppt_x</p:attrName>
                                        </p:attrNameLst>
                                      </p:cBhvr>
                                      <p:tavLst>
                                        <p:tav tm="0">
                                          <p:val>
                                            <p:strVal val="#ppt_x"/>
                                          </p:val>
                                        </p:tav>
                                        <p:tav tm="100000">
                                          <p:val>
                                            <p:strVal val="#ppt_x"/>
                                          </p:val>
                                        </p:tav>
                                      </p:tavLst>
                                    </p:anim>
                                    <p:anim calcmode="lin" valueType="num">
                                      <p:cBhvr>
                                        <p:cTn id="70" dur="1000" fill="hold"/>
                                        <p:tgtEl>
                                          <p:spTgt spid="23"/>
                                        </p:tgtEl>
                                        <p:attrNameLst>
                                          <p:attrName>ppt_y</p:attrName>
                                        </p:attrNameLst>
                                      </p:cBhvr>
                                      <p:tavLst>
                                        <p:tav tm="0">
                                          <p:val>
                                            <p:strVal val="#ppt_y-.1"/>
                                          </p:val>
                                        </p:tav>
                                        <p:tav tm="100000">
                                          <p:val>
                                            <p:strVal val="#ppt_y"/>
                                          </p:val>
                                        </p:tav>
                                      </p:tavLst>
                                    </p:anim>
                                  </p:childTnLst>
                                </p:cTn>
                              </p:par>
                            </p:childTnLst>
                          </p:cTn>
                        </p:par>
                        <p:par>
                          <p:cTn id="71" fill="hold">
                            <p:stCondLst>
                              <p:cond delay="1000"/>
                            </p:stCondLst>
                            <p:childTnLst>
                              <p:par>
                                <p:cTn id="72" presetID="10" presetClass="entr" presetSubtype="0" fill="hold" grpId="0" nodeType="afterEffect">
                                  <p:stCondLst>
                                    <p:cond delay="0"/>
                                  </p:stCondLst>
                                  <p:childTnLst>
                                    <p:set>
                                      <p:cBhvr>
                                        <p:cTn id="73" dur="1" fill="hold">
                                          <p:stCondLst>
                                            <p:cond delay="0"/>
                                          </p:stCondLst>
                                        </p:cTn>
                                        <p:tgtEl>
                                          <p:spTgt spid="24"/>
                                        </p:tgtEl>
                                        <p:attrNameLst>
                                          <p:attrName>style.visibility</p:attrName>
                                        </p:attrNameLst>
                                      </p:cBhvr>
                                      <p:to>
                                        <p:strVal val="visible"/>
                                      </p:to>
                                    </p:set>
                                    <p:animEffect transition="in" filter="fade">
                                      <p:cBhvr>
                                        <p:cTn id="74" dur="500"/>
                                        <p:tgtEl>
                                          <p:spTgt spid="24"/>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xit" presetSubtype="0" fill="hold" grpId="1" nodeType="clickEffect">
                                  <p:stCondLst>
                                    <p:cond delay="0"/>
                                  </p:stCondLst>
                                  <p:childTnLst>
                                    <p:animEffect transition="out" filter="fade">
                                      <p:cBhvr>
                                        <p:cTn id="78" dur="500"/>
                                        <p:tgtEl>
                                          <p:spTgt spid="22"/>
                                        </p:tgtEl>
                                      </p:cBhvr>
                                    </p:animEffect>
                                    <p:set>
                                      <p:cBhvr>
                                        <p:cTn id="79" dur="1" fill="hold">
                                          <p:stCondLst>
                                            <p:cond delay="499"/>
                                          </p:stCondLst>
                                        </p:cTn>
                                        <p:tgtEl>
                                          <p:spTgt spid="22"/>
                                        </p:tgtEl>
                                        <p:attrNameLst>
                                          <p:attrName>style.visibility</p:attrName>
                                        </p:attrNameLst>
                                      </p:cBhvr>
                                      <p:to>
                                        <p:strVal val="hidden"/>
                                      </p:to>
                                    </p:set>
                                  </p:childTnLst>
                                </p:cTn>
                              </p:par>
                              <p:par>
                                <p:cTn id="80" presetID="47" presetClass="exit" presetSubtype="0" fill="hold" grpId="1" nodeType="withEffect">
                                  <p:stCondLst>
                                    <p:cond delay="0"/>
                                  </p:stCondLst>
                                  <p:childTnLst>
                                    <p:animEffect transition="out" filter="fade">
                                      <p:cBhvr>
                                        <p:cTn id="81" dur="1000"/>
                                        <p:tgtEl>
                                          <p:spTgt spid="21"/>
                                        </p:tgtEl>
                                      </p:cBhvr>
                                    </p:animEffect>
                                    <p:anim calcmode="lin" valueType="num">
                                      <p:cBhvr>
                                        <p:cTn id="82" dur="1000"/>
                                        <p:tgtEl>
                                          <p:spTgt spid="21"/>
                                        </p:tgtEl>
                                        <p:attrNameLst>
                                          <p:attrName>ppt_x</p:attrName>
                                        </p:attrNameLst>
                                      </p:cBhvr>
                                      <p:tavLst>
                                        <p:tav tm="0">
                                          <p:val>
                                            <p:strVal val="ppt_x"/>
                                          </p:val>
                                        </p:tav>
                                        <p:tav tm="100000">
                                          <p:val>
                                            <p:strVal val="ppt_x"/>
                                          </p:val>
                                        </p:tav>
                                      </p:tavLst>
                                    </p:anim>
                                    <p:anim calcmode="lin" valueType="num">
                                      <p:cBhvr>
                                        <p:cTn id="83" dur="1000"/>
                                        <p:tgtEl>
                                          <p:spTgt spid="21"/>
                                        </p:tgtEl>
                                        <p:attrNameLst>
                                          <p:attrName>ppt_y</p:attrName>
                                        </p:attrNameLst>
                                      </p:cBhvr>
                                      <p:tavLst>
                                        <p:tav tm="0">
                                          <p:val>
                                            <p:strVal val="ppt_y"/>
                                          </p:val>
                                        </p:tav>
                                        <p:tav tm="100000">
                                          <p:val>
                                            <p:strVal val="ppt_y-.1"/>
                                          </p:val>
                                        </p:tav>
                                      </p:tavLst>
                                    </p:anim>
                                    <p:set>
                                      <p:cBhvr>
                                        <p:cTn id="84" dur="1" fill="hold">
                                          <p:stCondLst>
                                            <p:cond delay="999"/>
                                          </p:stCondLst>
                                        </p:cTn>
                                        <p:tgtEl>
                                          <p:spTgt spid="21"/>
                                        </p:tgtEl>
                                        <p:attrNameLst>
                                          <p:attrName>style.visibility</p:attrName>
                                        </p:attrNameLst>
                                      </p:cBhvr>
                                      <p:to>
                                        <p:strVal val="hidden"/>
                                      </p:to>
                                    </p:set>
                                  </p:childTnLst>
                                </p:cTn>
                              </p:par>
                              <p:par>
                                <p:cTn id="85" presetID="47" presetClass="exit" presetSubtype="0" fill="hold" grpId="1" nodeType="withEffect">
                                  <p:stCondLst>
                                    <p:cond delay="0"/>
                                  </p:stCondLst>
                                  <p:childTnLst>
                                    <p:animEffect transition="out" filter="fade">
                                      <p:cBhvr>
                                        <p:cTn id="86" dur="1000"/>
                                        <p:tgtEl>
                                          <p:spTgt spid="23"/>
                                        </p:tgtEl>
                                      </p:cBhvr>
                                    </p:animEffect>
                                    <p:anim calcmode="lin" valueType="num">
                                      <p:cBhvr>
                                        <p:cTn id="87" dur="1000"/>
                                        <p:tgtEl>
                                          <p:spTgt spid="23"/>
                                        </p:tgtEl>
                                        <p:attrNameLst>
                                          <p:attrName>ppt_x</p:attrName>
                                        </p:attrNameLst>
                                      </p:cBhvr>
                                      <p:tavLst>
                                        <p:tav tm="0">
                                          <p:val>
                                            <p:strVal val="ppt_x"/>
                                          </p:val>
                                        </p:tav>
                                        <p:tav tm="100000">
                                          <p:val>
                                            <p:strVal val="ppt_x"/>
                                          </p:val>
                                        </p:tav>
                                      </p:tavLst>
                                    </p:anim>
                                    <p:anim calcmode="lin" valueType="num">
                                      <p:cBhvr>
                                        <p:cTn id="88" dur="1000"/>
                                        <p:tgtEl>
                                          <p:spTgt spid="23"/>
                                        </p:tgtEl>
                                        <p:attrNameLst>
                                          <p:attrName>ppt_y</p:attrName>
                                        </p:attrNameLst>
                                      </p:cBhvr>
                                      <p:tavLst>
                                        <p:tav tm="0">
                                          <p:val>
                                            <p:strVal val="ppt_y"/>
                                          </p:val>
                                        </p:tav>
                                        <p:tav tm="100000">
                                          <p:val>
                                            <p:strVal val="ppt_y-.1"/>
                                          </p:val>
                                        </p:tav>
                                      </p:tavLst>
                                    </p:anim>
                                    <p:set>
                                      <p:cBhvr>
                                        <p:cTn id="89" dur="1" fill="hold">
                                          <p:stCondLst>
                                            <p:cond delay="999"/>
                                          </p:stCondLst>
                                        </p:cTn>
                                        <p:tgtEl>
                                          <p:spTgt spid="23"/>
                                        </p:tgtEl>
                                        <p:attrNameLst>
                                          <p:attrName>style.visibility</p:attrName>
                                        </p:attrNameLst>
                                      </p:cBhvr>
                                      <p:to>
                                        <p:strVal val="hidden"/>
                                      </p:to>
                                    </p:set>
                                  </p:childTnLst>
                                </p:cTn>
                              </p:par>
                              <p:par>
                                <p:cTn id="90" presetID="10" presetClass="exit" presetSubtype="0" fill="hold" grpId="1" nodeType="withEffect">
                                  <p:stCondLst>
                                    <p:cond delay="0"/>
                                  </p:stCondLst>
                                  <p:childTnLst>
                                    <p:animEffect transition="out" filter="fade">
                                      <p:cBhvr>
                                        <p:cTn id="91" dur="500"/>
                                        <p:tgtEl>
                                          <p:spTgt spid="24"/>
                                        </p:tgtEl>
                                      </p:cBhvr>
                                    </p:animEffect>
                                    <p:set>
                                      <p:cBhvr>
                                        <p:cTn id="92"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HTTP</a:t>
            </a:r>
            <a:r>
              <a:rPr lang="zh-CN" altLang="en-US" b="1" dirty="0"/>
              <a:t>协议</a:t>
            </a:r>
            <a:r>
              <a:rPr lang="en-US" altLang="zh-CN" b="1" smtClean="0"/>
              <a:t>--</a:t>
            </a:r>
            <a:r>
              <a:rPr lang="en-US" altLang="zh-CN"/>
              <a:t>Cookie</a:t>
            </a:r>
            <a:r>
              <a:rPr lang="en-US" altLang="zh-CN" b="1" smtClean="0"/>
              <a:t> </a:t>
            </a:r>
            <a:endParaRPr lang="en-US" altLang="zh-CN" b="1" dirty="0"/>
          </a:p>
        </p:txBody>
      </p:sp>
      <p:sp>
        <p:nvSpPr>
          <p:cNvPr id="3" name="内容占位符 2"/>
          <p:cNvSpPr>
            <a:spLocks noGrp="1"/>
          </p:cNvSpPr>
          <p:nvPr>
            <p:ph idx="1"/>
          </p:nvPr>
        </p:nvSpPr>
        <p:spPr/>
        <p:txBody>
          <a:bodyPr/>
          <a:lstStyle/>
          <a:p>
            <a:r>
              <a:rPr lang="en-US" altLang="zh-CN" dirty="0" smtClean="0"/>
              <a:t>Cookie:</a:t>
            </a:r>
            <a:r>
              <a:rPr lang="zh-CN" altLang="en-US" dirty="0" smtClean="0"/>
              <a:t>当</a:t>
            </a:r>
            <a:r>
              <a:rPr lang="zh-CN" altLang="en-US" dirty="0"/>
              <a:t>我们使用自己的电脑通过浏览器进行访问网页的时候，服务器就会生成一个证书并返回给我的浏览器并写入我们的本地电脑。这个证书就是</a:t>
            </a:r>
            <a:r>
              <a:rPr lang="en-US" altLang="zh-CN" dirty="0"/>
              <a:t>cookie</a:t>
            </a:r>
            <a:endParaRPr lang="en-US" altLang="zh-CN" dirty="0" smtClean="0"/>
          </a:p>
          <a:p>
            <a:r>
              <a:rPr lang="en-US" altLang="zh-CN" dirty="0" smtClean="0"/>
              <a:t>Set-Cookie</a:t>
            </a:r>
            <a:r>
              <a:rPr lang="en-US" altLang="zh-CN" dirty="0"/>
              <a:t>: PHPSESSID=l89hpkrks06k82juj4vjoc4mu6; path</a:t>
            </a:r>
            <a:r>
              <a:rPr lang="en-US" altLang="zh-CN" dirty="0" smtClean="0"/>
              <a:t>=/</a:t>
            </a:r>
          </a:p>
          <a:p>
            <a:r>
              <a:rPr lang="en-US" altLang="zh-CN" dirty="0" smtClean="0"/>
              <a:t>32</a:t>
            </a:r>
            <a:r>
              <a:rPr lang="zh-CN" altLang="en-US" dirty="0" smtClean="0"/>
              <a:t>位长度</a:t>
            </a:r>
            <a:r>
              <a:rPr lang="en-US" altLang="zh-CN" dirty="0" smtClean="0"/>
              <a:t>16</a:t>
            </a:r>
            <a:r>
              <a:rPr lang="zh-CN" altLang="en-US" dirty="0" smtClean="0"/>
              <a:t>进制编码</a:t>
            </a:r>
            <a:endParaRPr lang="en-US" altLang="zh-CN" dirty="0" smtClean="0"/>
          </a:p>
          <a:p>
            <a:r>
              <a:rPr lang="en-US" altLang="zh-CN" dirty="0"/>
              <a:t>C:\Windows\TEMP</a:t>
            </a:r>
            <a:endParaRPr lang="zh-CN" altLang="en-US" dirty="0"/>
          </a:p>
        </p:txBody>
      </p:sp>
    </p:spTree>
    <p:extLst>
      <p:ext uri="{BB962C8B-B14F-4D97-AF65-F5344CB8AC3E}">
        <p14:creationId xmlns:p14="http://schemas.microsoft.com/office/powerpoint/2010/main" val="1957870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en-US" dirty="0" smtClean="0"/>
              <a:t>协议与会话管理</a:t>
            </a:r>
            <a:endParaRPr lang="zh-CN" altLang="en-US" dirty="0"/>
          </a:p>
        </p:txBody>
      </p:sp>
      <p:sp>
        <p:nvSpPr>
          <p:cNvPr id="3" name="内容占位符 2"/>
          <p:cNvSpPr>
            <a:spLocks noGrp="1"/>
          </p:cNvSpPr>
          <p:nvPr>
            <p:ph idx="1"/>
          </p:nvPr>
        </p:nvSpPr>
        <p:spPr/>
        <p:txBody>
          <a:bodyPr/>
          <a:lstStyle/>
          <a:p>
            <a:endParaRPr lang="zh-CN" altLang="en-US"/>
          </a:p>
        </p:txBody>
      </p:sp>
      <p:pic>
        <p:nvPicPr>
          <p:cNvPr id="5" name="图片 4"/>
          <p:cNvPicPr>
            <a:picLocks noChangeAspect="1"/>
          </p:cNvPicPr>
          <p:nvPr/>
        </p:nvPicPr>
        <p:blipFill>
          <a:blip r:embed="rId2"/>
          <a:stretch>
            <a:fillRect/>
          </a:stretch>
        </p:blipFill>
        <p:spPr>
          <a:xfrm>
            <a:off x="931081" y="1097426"/>
            <a:ext cx="10412590" cy="5228639"/>
          </a:xfrm>
          <a:prstGeom prst="rect">
            <a:avLst/>
          </a:prstGeom>
        </p:spPr>
      </p:pic>
    </p:spTree>
    <p:extLst>
      <p:ext uri="{BB962C8B-B14F-4D97-AF65-F5344CB8AC3E}">
        <p14:creationId xmlns:p14="http://schemas.microsoft.com/office/powerpoint/2010/main" val="38015194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HTTP</a:t>
            </a:r>
            <a:r>
              <a:rPr lang="zh-CN" altLang="en-US" b="1" dirty="0"/>
              <a:t>协议</a:t>
            </a:r>
            <a:r>
              <a:rPr lang="en-US" altLang="zh-CN" b="1" dirty="0"/>
              <a:t>--Session </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Session</a:t>
            </a:r>
            <a:r>
              <a:rPr lang="zh-CN" altLang="en-US" dirty="0"/>
              <a:t>机制是一种服务器端的</a:t>
            </a:r>
            <a:r>
              <a:rPr lang="zh-CN" altLang="en-US" dirty="0" smtClean="0"/>
              <a:t>机制</a:t>
            </a:r>
            <a:r>
              <a:rPr lang="zh-CN" altLang="en-US" dirty="0"/>
              <a:t>。</a:t>
            </a:r>
          </a:p>
          <a:p>
            <a:r>
              <a:rPr lang="zh-CN" altLang="en-US" dirty="0" smtClean="0"/>
              <a:t>当</a:t>
            </a:r>
            <a:r>
              <a:rPr lang="zh-CN" altLang="en-US" dirty="0"/>
              <a:t>程序需要为某个客户端的请求创建一个</a:t>
            </a:r>
            <a:r>
              <a:rPr lang="en-US" altLang="zh-CN" dirty="0"/>
              <a:t>session</a:t>
            </a:r>
            <a:r>
              <a:rPr lang="zh-CN" altLang="en-US" dirty="0"/>
              <a:t>的时候，服务器首先检查这个客户端的请求里是否已包含了一个</a:t>
            </a:r>
            <a:r>
              <a:rPr lang="en-US" altLang="zh-CN" dirty="0"/>
              <a:t>session</a:t>
            </a:r>
            <a:r>
              <a:rPr lang="zh-CN" altLang="en-US" dirty="0"/>
              <a:t>标识 </a:t>
            </a:r>
            <a:r>
              <a:rPr lang="en-US" altLang="zh-CN" dirty="0"/>
              <a:t>- </a:t>
            </a:r>
            <a:r>
              <a:rPr lang="zh-CN" altLang="en-US" dirty="0"/>
              <a:t>称为 </a:t>
            </a:r>
            <a:r>
              <a:rPr lang="en-US" altLang="zh-CN" dirty="0">
                <a:solidFill>
                  <a:srgbClr val="FF0000"/>
                </a:solidFill>
              </a:rPr>
              <a:t>session id</a:t>
            </a:r>
            <a:r>
              <a:rPr lang="zh-CN" altLang="en-US" dirty="0"/>
              <a:t>，如果已包含一个</a:t>
            </a:r>
            <a:r>
              <a:rPr lang="en-US" altLang="zh-CN" dirty="0"/>
              <a:t>session id</a:t>
            </a:r>
            <a:r>
              <a:rPr lang="zh-CN" altLang="en-US" dirty="0"/>
              <a:t>则说明以前已经为此客户端创建过</a:t>
            </a:r>
            <a:r>
              <a:rPr lang="en-US" altLang="zh-CN" dirty="0"/>
              <a:t>session</a:t>
            </a:r>
            <a:r>
              <a:rPr lang="zh-CN" altLang="en-US" dirty="0"/>
              <a:t>，服务器就按照</a:t>
            </a:r>
            <a:r>
              <a:rPr lang="en-US" altLang="zh-CN" dirty="0"/>
              <a:t>session id</a:t>
            </a:r>
            <a:r>
              <a:rPr lang="zh-CN" altLang="en-US" dirty="0"/>
              <a:t>把这个 </a:t>
            </a:r>
            <a:r>
              <a:rPr lang="en-US" altLang="zh-CN" dirty="0"/>
              <a:t>session</a:t>
            </a:r>
            <a:r>
              <a:rPr lang="zh-CN" altLang="en-US" dirty="0"/>
              <a:t>检索出来使用（如果检索不到，可能会新建一个），如果客户端请求不包含</a:t>
            </a:r>
            <a:r>
              <a:rPr lang="en-US" altLang="zh-CN" dirty="0"/>
              <a:t>session id</a:t>
            </a:r>
            <a:r>
              <a:rPr lang="zh-CN" altLang="en-US" dirty="0"/>
              <a:t>，则为此客户端创建一个</a:t>
            </a:r>
            <a:r>
              <a:rPr lang="en-US" altLang="zh-CN" dirty="0"/>
              <a:t>session</a:t>
            </a:r>
            <a:r>
              <a:rPr lang="zh-CN" altLang="en-US" dirty="0"/>
              <a:t>并且生成一个与此</a:t>
            </a:r>
            <a:r>
              <a:rPr lang="en-US" altLang="zh-CN" dirty="0"/>
              <a:t>session</a:t>
            </a:r>
            <a:r>
              <a:rPr lang="zh-CN" altLang="en-US" dirty="0"/>
              <a:t>相关联的</a:t>
            </a:r>
            <a:r>
              <a:rPr lang="en-US" altLang="zh-CN" dirty="0"/>
              <a:t>session id</a:t>
            </a:r>
            <a:r>
              <a:rPr lang="zh-CN" altLang="en-US" dirty="0"/>
              <a:t>，</a:t>
            </a:r>
            <a:r>
              <a:rPr lang="en-US" altLang="zh-CN" dirty="0"/>
              <a:t>session id</a:t>
            </a:r>
            <a:r>
              <a:rPr lang="zh-CN" altLang="en-US" dirty="0"/>
              <a:t>的值应该是一个既不会重复，又不容易被找到规律以仿造的字符串，这个 </a:t>
            </a:r>
            <a:r>
              <a:rPr lang="en-US" altLang="zh-CN" dirty="0"/>
              <a:t>session id</a:t>
            </a:r>
            <a:r>
              <a:rPr lang="zh-CN" altLang="en-US" dirty="0"/>
              <a:t>将被在本次响应中返回给客户端</a:t>
            </a:r>
            <a:r>
              <a:rPr lang="zh-CN" altLang="en-US" dirty="0" smtClean="0"/>
              <a:t>保存</a:t>
            </a:r>
            <a:endParaRPr lang="zh-CN" altLang="en-US" dirty="0"/>
          </a:p>
        </p:txBody>
      </p:sp>
    </p:spTree>
    <p:extLst>
      <p:ext uri="{BB962C8B-B14F-4D97-AF65-F5344CB8AC3E}">
        <p14:creationId xmlns:p14="http://schemas.microsoft.com/office/powerpoint/2010/main" val="2374824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知识点回顾</a:t>
            </a:r>
            <a:endParaRPr lang="zh-CN" altLang="en-US" dirty="0"/>
          </a:p>
        </p:txBody>
      </p:sp>
      <p:sp>
        <p:nvSpPr>
          <p:cNvPr id="3" name="内容占位符 2"/>
          <p:cNvSpPr>
            <a:spLocks noGrp="1"/>
          </p:cNvSpPr>
          <p:nvPr>
            <p:ph idx="1"/>
          </p:nvPr>
        </p:nvSpPr>
        <p:spPr/>
        <p:txBody>
          <a:bodyPr/>
          <a:lstStyle/>
          <a:p>
            <a:r>
              <a:rPr lang="zh-CN" altLang="en-US" dirty="0"/>
              <a:t>什么是性能测试</a:t>
            </a:r>
            <a:endParaRPr lang="en-US" altLang="zh-CN" dirty="0"/>
          </a:p>
          <a:p>
            <a:r>
              <a:rPr lang="zh-CN" altLang="en-US" dirty="0"/>
              <a:t>为什么做性能测试</a:t>
            </a:r>
            <a:endParaRPr lang="en-US" altLang="zh-CN" dirty="0"/>
          </a:p>
          <a:p>
            <a:r>
              <a:rPr lang="zh-CN" altLang="en-US" dirty="0"/>
              <a:t>性能测试怎样做</a:t>
            </a:r>
            <a:endParaRPr lang="en-US" altLang="zh-CN" dirty="0"/>
          </a:p>
          <a:p>
            <a:pPr lvl="1"/>
            <a:r>
              <a:rPr lang="zh-CN" altLang="en-US" dirty="0"/>
              <a:t>性能测试流程</a:t>
            </a:r>
            <a:endParaRPr lang="en-US" altLang="zh-CN" dirty="0"/>
          </a:p>
          <a:p>
            <a:pPr lvl="1"/>
            <a:r>
              <a:rPr lang="zh-CN" altLang="en-US" dirty="0"/>
              <a:t>性能测试主要术语</a:t>
            </a:r>
            <a:r>
              <a:rPr lang="en-US" altLang="zh-CN" dirty="0"/>
              <a:t>  </a:t>
            </a:r>
          </a:p>
          <a:p>
            <a:endParaRPr lang="zh-CN" altLang="en-US" dirty="0"/>
          </a:p>
        </p:txBody>
      </p:sp>
    </p:spTree>
    <p:extLst>
      <p:ext uri="{BB962C8B-B14F-4D97-AF65-F5344CB8AC3E}">
        <p14:creationId xmlns:p14="http://schemas.microsoft.com/office/powerpoint/2010/main" val="17983868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Session</a:t>
            </a:r>
            <a:endParaRPr lang="zh-CN" altLang="en-US" dirty="0"/>
          </a:p>
        </p:txBody>
      </p:sp>
      <p:sp>
        <p:nvSpPr>
          <p:cNvPr id="3" name="内容占位符 2"/>
          <p:cNvSpPr>
            <a:spLocks noGrp="1"/>
          </p:cNvSpPr>
          <p:nvPr>
            <p:ph idx="1"/>
          </p:nvPr>
        </p:nvSpPr>
        <p:spPr/>
        <p:txBody>
          <a:bodyPr/>
          <a:lstStyle/>
          <a:p>
            <a:r>
              <a:rPr lang="en-US" altLang="zh-CN" dirty="0"/>
              <a:t>Session </a:t>
            </a:r>
            <a:r>
              <a:rPr lang="zh-CN" altLang="en-US" dirty="0"/>
              <a:t>是 用于保持状态的基于 </a:t>
            </a:r>
            <a:r>
              <a:rPr lang="en-US" altLang="zh-CN" dirty="0"/>
              <a:t>Web</a:t>
            </a:r>
            <a:r>
              <a:rPr lang="zh-CN" altLang="en-US" dirty="0"/>
              <a:t>服务器的</a:t>
            </a:r>
            <a:r>
              <a:rPr lang="zh-CN" altLang="en-US" dirty="0" smtClean="0"/>
              <a:t>方法</a:t>
            </a:r>
            <a:endParaRPr lang="en-US" altLang="zh-CN" dirty="0" smtClean="0"/>
          </a:p>
          <a:p>
            <a:r>
              <a:rPr lang="zh-CN" altLang="en-US" dirty="0"/>
              <a:t> 允许通过将对象存储在 </a:t>
            </a:r>
            <a:r>
              <a:rPr lang="en-US" altLang="zh-CN" dirty="0"/>
              <a:t>Web</a:t>
            </a:r>
            <a:r>
              <a:rPr lang="zh-CN" altLang="en-US" dirty="0"/>
              <a:t>服务器的内存中在整个用户会话过程中保持任何</a:t>
            </a:r>
            <a:r>
              <a:rPr lang="zh-CN" altLang="en-US" dirty="0" smtClean="0"/>
              <a:t>对象</a:t>
            </a:r>
            <a:endParaRPr lang="zh-CN" altLang="en-US" dirty="0"/>
          </a:p>
        </p:txBody>
      </p:sp>
    </p:spTree>
    <p:extLst>
      <p:ext uri="{BB962C8B-B14F-4D97-AF65-F5344CB8AC3E}">
        <p14:creationId xmlns:p14="http://schemas.microsoft.com/office/powerpoint/2010/main" val="16382766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Session </a:t>
            </a:r>
            <a:r>
              <a:rPr lang="zh-CN" altLang="en-US" dirty="0" smtClean="0"/>
              <a:t>与</a:t>
            </a:r>
            <a:r>
              <a:rPr lang="en-US" altLang="zh-CN" dirty="0" smtClean="0"/>
              <a:t>Cookie</a:t>
            </a:r>
            <a:r>
              <a:rPr lang="zh-CN" altLang="en-US" dirty="0" smtClean="0"/>
              <a:t>的区别</a:t>
            </a:r>
            <a:endParaRPr lang="zh-CN" altLang="en-US" dirty="0"/>
          </a:p>
        </p:txBody>
      </p:sp>
      <p:sp>
        <p:nvSpPr>
          <p:cNvPr id="3" name="内容占位符 2"/>
          <p:cNvSpPr>
            <a:spLocks noGrp="1"/>
          </p:cNvSpPr>
          <p:nvPr>
            <p:ph idx="1"/>
          </p:nvPr>
        </p:nvSpPr>
        <p:spPr/>
        <p:txBody>
          <a:bodyPr/>
          <a:lstStyle/>
          <a:p>
            <a:r>
              <a:rPr lang="en-US" altLang="zh-CN" dirty="0" smtClean="0"/>
              <a:t>Cookie</a:t>
            </a:r>
            <a:r>
              <a:rPr lang="zh-CN" altLang="en-US" dirty="0" smtClean="0"/>
              <a:t>的数据保存在客户端浏览器，</a:t>
            </a:r>
            <a:r>
              <a:rPr lang="en-US" altLang="zh-CN" dirty="0" smtClean="0"/>
              <a:t>Session</a:t>
            </a:r>
            <a:r>
              <a:rPr lang="zh-CN" altLang="en-US" dirty="0" smtClean="0"/>
              <a:t>保存在服务器</a:t>
            </a:r>
            <a:endParaRPr lang="en-US" altLang="zh-CN" dirty="0" smtClean="0"/>
          </a:p>
          <a:p>
            <a:r>
              <a:rPr lang="zh-CN" altLang="en-US" dirty="0" smtClean="0"/>
              <a:t>服务端保存状态机制需要在客户端做标记，所以</a:t>
            </a:r>
            <a:r>
              <a:rPr lang="en-US" altLang="zh-CN" dirty="0" smtClean="0"/>
              <a:t>Session</a:t>
            </a:r>
            <a:r>
              <a:rPr lang="zh-CN" altLang="en-US" dirty="0" smtClean="0"/>
              <a:t>可能借助</a:t>
            </a:r>
            <a:r>
              <a:rPr lang="en-US" altLang="zh-CN" dirty="0" smtClean="0"/>
              <a:t>Cookie</a:t>
            </a:r>
            <a:r>
              <a:rPr lang="zh-CN" altLang="en-US" dirty="0" smtClean="0"/>
              <a:t>机制</a:t>
            </a:r>
            <a:endParaRPr lang="en-US" altLang="zh-CN" dirty="0" smtClean="0"/>
          </a:p>
          <a:p>
            <a:r>
              <a:rPr lang="en-US" altLang="zh-CN" dirty="0" smtClean="0"/>
              <a:t>Cookie</a:t>
            </a:r>
            <a:r>
              <a:rPr lang="zh-CN" altLang="en-US" dirty="0" smtClean="0"/>
              <a:t>通常用于客户端保存用户的登录状态</a:t>
            </a:r>
            <a:endParaRPr lang="zh-CN" altLang="en-US" dirty="0"/>
          </a:p>
        </p:txBody>
      </p:sp>
    </p:spTree>
    <p:extLst>
      <p:ext uri="{BB962C8B-B14F-4D97-AF65-F5344CB8AC3E}">
        <p14:creationId xmlns:p14="http://schemas.microsoft.com/office/powerpoint/2010/main" val="10061338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抓包分析能力</a:t>
            </a:r>
            <a:endParaRPr lang="zh-CN" altLang="en-US" dirty="0"/>
          </a:p>
        </p:txBody>
      </p:sp>
      <p:sp>
        <p:nvSpPr>
          <p:cNvPr id="3" name="内容占位符 2"/>
          <p:cNvSpPr>
            <a:spLocks noGrp="1"/>
          </p:cNvSpPr>
          <p:nvPr>
            <p:ph idx="1"/>
          </p:nvPr>
        </p:nvSpPr>
        <p:spPr/>
        <p:txBody>
          <a:bodyPr/>
          <a:lstStyle/>
          <a:p>
            <a:r>
              <a:rPr lang="zh-CN" altLang="en-US" dirty="0" smtClean="0"/>
              <a:t>抓包工具：</a:t>
            </a:r>
            <a:endParaRPr lang="en-US" altLang="zh-CN" dirty="0" smtClean="0"/>
          </a:p>
          <a:p>
            <a:pPr lvl="1"/>
            <a:r>
              <a:rPr lang="zh-CN" altLang="en-US" dirty="0" smtClean="0"/>
              <a:t>浏览器自带</a:t>
            </a:r>
            <a:endParaRPr lang="en-US" altLang="zh-CN" dirty="0" smtClean="0"/>
          </a:p>
          <a:p>
            <a:pPr lvl="1"/>
            <a:r>
              <a:rPr lang="en-US" altLang="zh-CN" dirty="0" smtClean="0"/>
              <a:t>Fiddler</a:t>
            </a:r>
          </a:p>
          <a:p>
            <a:pPr lvl="1"/>
            <a:r>
              <a:rPr lang="en-US" altLang="zh-CN" dirty="0" err="1" smtClean="0"/>
              <a:t>HttpWatch</a:t>
            </a:r>
            <a:endParaRPr lang="en-US" altLang="zh-CN" dirty="0" smtClean="0"/>
          </a:p>
          <a:p>
            <a:pPr lvl="1"/>
            <a:r>
              <a:rPr lang="en-US" altLang="zh-CN" dirty="0" smtClean="0"/>
              <a:t>Charles</a:t>
            </a:r>
          </a:p>
          <a:p>
            <a:endParaRPr lang="zh-CN" altLang="en-US" dirty="0"/>
          </a:p>
        </p:txBody>
      </p:sp>
    </p:spTree>
    <p:extLst>
      <p:ext uri="{BB962C8B-B14F-4D97-AF65-F5344CB8AC3E}">
        <p14:creationId xmlns:p14="http://schemas.microsoft.com/office/powerpoint/2010/main" val="751726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en-US" dirty="0" smtClean="0"/>
              <a:t>协议的主要特点</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1 </a:t>
            </a:r>
            <a:r>
              <a:rPr lang="zh-CN" altLang="en-US" dirty="0" smtClean="0"/>
              <a:t>支持客户</a:t>
            </a:r>
            <a:r>
              <a:rPr lang="en-US" altLang="zh-CN" dirty="0" smtClean="0"/>
              <a:t>/</a:t>
            </a:r>
            <a:r>
              <a:rPr lang="zh-CN" altLang="en-US" dirty="0" smtClean="0"/>
              <a:t>服务器模式</a:t>
            </a:r>
            <a:endParaRPr lang="en-US" altLang="zh-CN" dirty="0" smtClean="0"/>
          </a:p>
          <a:p>
            <a:pPr marL="0" indent="0">
              <a:buNone/>
            </a:pPr>
            <a:r>
              <a:rPr lang="en-US" altLang="zh-CN" dirty="0" smtClean="0"/>
              <a:t>2 </a:t>
            </a:r>
            <a:r>
              <a:rPr lang="zh-CN" altLang="en-US" dirty="0" smtClean="0"/>
              <a:t>简单快捷</a:t>
            </a:r>
            <a:endParaRPr lang="en-US" altLang="zh-CN" dirty="0" smtClean="0"/>
          </a:p>
          <a:p>
            <a:pPr marL="0" indent="0">
              <a:buNone/>
            </a:pPr>
            <a:r>
              <a:rPr lang="en-US" altLang="zh-CN" dirty="0"/>
              <a:t>	</a:t>
            </a:r>
            <a:r>
              <a:rPr lang="zh-CN" altLang="en-US" dirty="0" smtClean="0"/>
              <a:t>客户向服务器请求服务时，只需传送请求方法和路径。请求方法常用的有</a:t>
            </a:r>
            <a:r>
              <a:rPr lang="en-US" altLang="zh-CN" dirty="0" smtClean="0"/>
              <a:t>GET</a:t>
            </a:r>
            <a:r>
              <a:rPr lang="zh-CN" altLang="en-US" dirty="0" smtClean="0"/>
              <a:t>、</a:t>
            </a:r>
            <a:r>
              <a:rPr lang="en-US" altLang="zh-CN" dirty="0" smtClean="0"/>
              <a:t>HEAD</a:t>
            </a:r>
            <a:r>
              <a:rPr lang="zh-CN" altLang="en-US" dirty="0" smtClean="0"/>
              <a:t>、</a:t>
            </a:r>
            <a:r>
              <a:rPr lang="en-US" altLang="zh-CN" dirty="0" smtClean="0"/>
              <a:t>POST</a:t>
            </a:r>
            <a:r>
              <a:rPr lang="zh-CN" altLang="en-US" dirty="0" smtClean="0"/>
              <a:t>等。每种方法规定了客户与服务器联系的类型不同。由于</a:t>
            </a:r>
            <a:r>
              <a:rPr lang="en-US" altLang="zh-CN" dirty="0" smtClean="0"/>
              <a:t>HTTP</a:t>
            </a:r>
            <a:r>
              <a:rPr lang="zh-CN" altLang="en-US" dirty="0" smtClean="0"/>
              <a:t>协议简单，使得</a:t>
            </a:r>
            <a:r>
              <a:rPr lang="en-US" altLang="zh-CN" dirty="0" smtClean="0"/>
              <a:t>HTTP</a:t>
            </a:r>
            <a:r>
              <a:rPr lang="zh-CN" altLang="en-US" dirty="0" smtClean="0"/>
              <a:t>服务器的程序规模小，因而通信速度很快</a:t>
            </a:r>
            <a:endParaRPr lang="zh-CN" altLang="en-US" dirty="0"/>
          </a:p>
        </p:txBody>
      </p:sp>
    </p:spTree>
    <p:extLst>
      <p:ext uri="{BB962C8B-B14F-4D97-AF65-F5344CB8AC3E}">
        <p14:creationId xmlns:p14="http://schemas.microsoft.com/office/powerpoint/2010/main" val="30717373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en-US" dirty="0" smtClean="0"/>
              <a:t>协议主要特点</a:t>
            </a:r>
            <a:endParaRPr lang="zh-CN" altLang="en-US" dirty="0"/>
          </a:p>
        </p:txBody>
      </p:sp>
      <p:sp>
        <p:nvSpPr>
          <p:cNvPr id="3" name="内容占位符 2"/>
          <p:cNvSpPr>
            <a:spLocks noGrp="1"/>
          </p:cNvSpPr>
          <p:nvPr>
            <p:ph idx="1"/>
          </p:nvPr>
        </p:nvSpPr>
        <p:spPr/>
        <p:txBody>
          <a:bodyPr/>
          <a:lstStyle/>
          <a:p>
            <a:r>
              <a:rPr lang="zh-CN" altLang="en-US" dirty="0" smtClean="0"/>
              <a:t>灵活：</a:t>
            </a:r>
            <a:r>
              <a:rPr lang="en-US" altLang="zh-CN" dirty="0" smtClean="0"/>
              <a:t>HTTP</a:t>
            </a:r>
            <a:r>
              <a:rPr lang="zh-CN" altLang="en-US" dirty="0" smtClean="0"/>
              <a:t>允许传输任意类型的数据对象。正在传输的类型由</a:t>
            </a:r>
            <a:r>
              <a:rPr lang="en-US" altLang="zh-CN" dirty="0" smtClean="0"/>
              <a:t>Content-Type</a:t>
            </a:r>
            <a:r>
              <a:rPr lang="zh-CN" altLang="en-US" dirty="0" smtClean="0"/>
              <a:t>加以标记</a:t>
            </a:r>
            <a:endParaRPr lang="en-US" altLang="zh-CN" dirty="0" smtClean="0"/>
          </a:p>
          <a:p>
            <a:r>
              <a:rPr lang="zh-CN" altLang="en-US" dirty="0"/>
              <a:t>无</a:t>
            </a:r>
            <a:r>
              <a:rPr lang="zh-CN" altLang="en-US" dirty="0" smtClean="0"/>
              <a:t>连接：</a:t>
            </a:r>
            <a:endParaRPr lang="en-US" altLang="zh-CN" dirty="0" smtClean="0"/>
          </a:p>
          <a:p>
            <a:pPr lvl="1"/>
            <a:r>
              <a:rPr lang="zh-CN" altLang="en-US" dirty="0" smtClean="0"/>
              <a:t>指协议对于事务处理没有记忆能力。缺少状态意味着如果后续处理需要前面的信息，则它必须重传，这样可能导致每次连接传送的数据量增大。另一方面，在服务器不需要先前信息时他的应答就较快</a:t>
            </a:r>
            <a:endParaRPr lang="en-US" altLang="zh-CN" dirty="0" smtClean="0"/>
          </a:p>
          <a:p>
            <a:pPr marL="1089325" lvl="2" indent="0">
              <a:buNone/>
            </a:pPr>
            <a:endParaRPr lang="zh-CN" altLang="en-US" dirty="0"/>
          </a:p>
        </p:txBody>
      </p:sp>
    </p:spTree>
    <p:extLst>
      <p:ext uri="{BB962C8B-B14F-4D97-AF65-F5344CB8AC3E}">
        <p14:creationId xmlns:p14="http://schemas.microsoft.com/office/powerpoint/2010/main" val="29242064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en-US" dirty="0" smtClean="0"/>
              <a:t>协议特点</a:t>
            </a:r>
            <a:endParaRPr lang="zh-CN" altLang="en-US" dirty="0"/>
          </a:p>
        </p:txBody>
      </p:sp>
      <p:sp>
        <p:nvSpPr>
          <p:cNvPr id="3" name="内容占位符 2"/>
          <p:cNvSpPr>
            <a:spLocks noGrp="1"/>
          </p:cNvSpPr>
          <p:nvPr>
            <p:ph idx="1"/>
          </p:nvPr>
        </p:nvSpPr>
        <p:spPr/>
        <p:txBody>
          <a:bodyPr/>
          <a:lstStyle/>
          <a:p>
            <a:r>
              <a:rPr lang="en-US" altLang="zh-CN" dirty="0" smtClean="0"/>
              <a:t>Keep Alive </a:t>
            </a:r>
          </a:p>
          <a:p>
            <a:pPr lvl="1"/>
            <a:r>
              <a:rPr lang="zh-CN" altLang="en-US" dirty="0"/>
              <a:t>长</a:t>
            </a:r>
            <a:r>
              <a:rPr lang="zh-CN" altLang="en-US" dirty="0" smtClean="0"/>
              <a:t>连接</a:t>
            </a:r>
            <a:endParaRPr lang="en-US" altLang="zh-CN" dirty="0" smtClean="0"/>
          </a:p>
          <a:p>
            <a:pPr lvl="1"/>
            <a:r>
              <a:rPr lang="zh-CN" altLang="en-US" dirty="0"/>
              <a:t>短连接</a:t>
            </a:r>
          </a:p>
        </p:txBody>
      </p:sp>
    </p:spTree>
    <p:extLst>
      <p:ext uri="{BB962C8B-B14F-4D97-AF65-F5344CB8AC3E}">
        <p14:creationId xmlns:p14="http://schemas.microsoft.com/office/powerpoint/2010/main" val="1847802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401" dirty="0"/>
              <a:t>HTTP(</a:t>
            </a:r>
            <a:r>
              <a:rPr lang="en-US" altLang="zh-CN" sz="3401" dirty="0">
                <a:solidFill>
                  <a:srgbClr val="FF0000"/>
                </a:solidFill>
              </a:rPr>
              <a:t>H</a:t>
            </a:r>
            <a:r>
              <a:rPr lang="en-US" altLang="zh-CN" sz="3401" dirty="0"/>
              <a:t>yper </a:t>
            </a:r>
            <a:r>
              <a:rPr lang="en-US" altLang="zh-CN" sz="3401" dirty="0">
                <a:solidFill>
                  <a:srgbClr val="FF0000"/>
                </a:solidFill>
              </a:rPr>
              <a:t>T</a:t>
            </a:r>
            <a:r>
              <a:rPr lang="en-US" altLang="zh-CN" sz="3401" dirty="0"/>
              <a:t>ext   </a:t>
            </a:r>
            <a:r>
              <a:rPr lang="en-US" altLang="zh-CN" sz="3401" dirty="0">
                <a:solidFill>
                  <a:srgbClr val="FF0000"/>
                </a:solidFill>
              </a:rPr>
              <a:t>T</a:t>
            </a:r>
            <a:r>
              <a:rPr lang="en-US" altLang="zh-CN" sz="3401" dirty="0"/>
              <a:t>ransfer  </a:t>
            </a:r>
            <a:r>
              <a:rPr lang="en-US" altLang="zh-CN" sz="3401" dirty="0">
                <a:solidFill>
                  <a:srgbClr val="FF0000"/>
                </a:solidFill>
              </a:rPr>
              <a:t>P</a:t>
            </a:r>
            <a:r>
              <a:rPr lang="en-US" altLang="zh-CN" sz="3401" dirty="0"/>
              <a:t>rotocol</a:t>
            </a:r>
            <a:r>
              <a:rPr lang="en-US" altLang="zh-CN" sz="3401" dirty="0" smtClean="0"/>
              <a:t>)</a:t>
            </a:r>
            <a:endParaRPr lang="zh-CN" altLang="en-US" sz="3401" dirty="0"/>
          </a:p>
        </p:txBody>
      </p:sp>
      <p:sp>
        <p:nvSpPr>
          <p:cNvPr id="3" name="内容占位符 2"/>
          <p:cNvSpPr>
            <a:spLocks noGrp="1"/>
          </p:cNvSpPr>
          <p:nvPr>
            <p:ph idx="1"/>
          </p:nvPr>
        </p:nvSpPr>
        <p:spPr/>
        <p:txBody>
          <a:bodyPr/>
          <a:lstStyle/>
          <a:p>
            <a:r>
              <a:rPr lang="zh-CN" altLang="en-US" dirty="0" smtClean="0"/>
              <a:t>什么是</a:t>
            </a:r>
            <a:r>
              <a:rPr lang="en-US" altLang="zh-CN" dirty="0" smtClean="0"/>
              <a:t>HTTP?</a:t>
            </a:r>
          </a:p>
          <a:p>
            <a:pPr lvl="1"/>
            <a:r>
              <a:rPr lang="zh-CN" altLang="en-US" dirty="0" smtClean="0"/>
              <a:t>是一种按照</a:t>
            </a:r>
            <a:r>
              <a:rPr lang="en-US" altLang="zh-CN" dirty="0" smtClean="0"/>
              <a:t>URL</a:t>
            </a:r>
            <a:r>
              <a:rPr lang="zh-CN" altLang="en-US" dirty="0" smtClean="0"/>
              <a:t>指示，将超文本文档从一台主机</a:t>
            </a:r>
            <a:r>
              <a:rPr lang="en-US" altLang="zh-CN" dirty="0" smtClean="0"/>
              <a:t>(Web</a:t>
            </a:r>
            <a:r>
              <a:rPr lang="zh-CN" altLang="en-US" dirty="0" smtClean="0"/>
              <a:t>服务器</a:t>
            </a:r>
            <a:r>
              <a:rPr lang="en-US" altLang="zh-CN" dirty="0" smtClean="0"/>
              <a:t>)</a:t>
            </a:r>
            <a:r>
              <a:rPr lang="zh-CN" altLang="en-US" dirty="0" smtClean="0"/>
              <a:t>传输到另一台主机</a:t>
            </a:r>
            <a:r>
              <a:rPr lang="en-US" altLang="zh-CN" dirty="0" smtClean="0"/>
              <a:t>(</a:t>
            </a:r>
            <a:r>
              <a:rPr lang="zh-CN" altLang="en-US" dirty="0" smtClean="0"/>
              <a:t>浏览器</a:t>
            </a:r>
            <a:r>
              <a:rPr lang="en-US" altLang="zh-CN" dirty="0" smtClean="0"/>
              <a:t>)</a:t>
            </a:r>
            <a:r>
              <a:rPr lang="zh-CN" altLang="en-US" dirty="0" smtClean="0"/>
              <a:t>的应用层协议，以实现超链接的功能</a:t>
            </a:r>
            <a:endParaRPr lang="en-US" altLang="zh-CN" dirty="0" smtClean="0"/>
          </a:p>
          <a:p>
            <a:pPr lvl="1"/>
            <a:endParaRPr lang="en-US" altLang="zh-CN" dirty="0" smtClean="0"/>
          </a:p>
          <a:p>
            <a:pPr lvl="1"/>
            <a:endParaRPr lang="zh-CN" altLang="en-US" dirty="0" smtClean="0"/>
          </a:p>
          <a:p>
            <a:endParaRPr lang="en-US" altLang="zh-CN" dirty="0" smtClean="0"/>
          </a:p>
          <a:p>
            <a:endParaRPr lang="zh-CN" altLang="en-US" dirty="0"/>
          </a:p>
        </p:txBody>
      </p:sp>
    </p:spTree>
    <p:extLst>
      <p:ext uri="{BB962C8B-B14F-4D97-AF65-F5344CB8AC3E}">
        <p14:creationId xmlns:p14="http://schemas.microsoft.com/office/powerpoint/2010/main" val="38176863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en-US" dirty="0" smtClean="0"/>
              <a:t>协议详解</a:t>
            </a:r>
            <a:endParaRPr lang="zh-CN" altLang="en-US" dirty="0"/>
          </a:p>
        </p:txBody>
      </p:sp>
      <p:sp>
        <p:nvSpPr>
          <p:cNvPr id="3" name="内容占位符 2"/>
          <p:cNvSpPr>
            <a:spLocks noGrp="1"/>
          </p:cNvSpPr>
          <p:nvPr>
            <p:ph idx="1"/>
          </p:nvPr>
        </p:nvSpPr>
        <p:spPr>
          <a:xfrm>
            <a:off x="856036" y="1089276"/>
            <a:ext cx="10683172" cy="5325709"/>
          </a:xfrm>
        </p:spPr>
        <p:txBody>
          <a:bodyPr>
            <a:normAutofit/>
          </a:bodyPr>
          <a:lstStyle/>
          <a:p>
            <a:r>
              <a:rPr lang="en-US" altLang="zh-CN" dirty="0" smtClean="0"/>
              <a:t>HTTP</a:t>
            </a:r>
            <a:r>
              <a:rPr lang="zh-CN" altLang="en-US" dirty="0" smtClean="0"/>
              <a:t>请求</a:t>
            </a:r>
            <a:endParaRPr lang="en-US" altLang="zh-CN" dirty="0" smtClean="0"/>
          </a:p>
          <a:p>
            <a:pPr lvl="1"/>
            <a:r>
              <a:rPr lang="zh-CN" altLang="en-US" dirty="0" smtClean="0"/>
              <a:t>请求行</a:t>
            </a:r>
            <a:endParaRPr lang="en-US" altLang="zh-CN" dirty="0"/>
          </a:p>
          <a:p>
            <a:pPr lvl="2"/>
            <a:r>
              <a:rPr lang="zh-CN" altLang="en-US" dirty="0" smtClean="0"/>
              <a:t>请求</a:t>
            </a:r>
            <a:r>
              <a:rPr lang="zh-CN" altLang="en-US" dirty="0"/>
              <a:t>方法、</a:t>
            </a:r>
            <a:r>
              <a:rPr lang="en-US" altLang="zh-CN" dirty="0"/>
              <a:t>URL</a:t>
            </a:r>
            <a:r>
              <a:rPr lang="zh-CN" altLang="en-US" dirty="0"/>
              <a:t>、协议版本等</a:t>
            </a:r>
            <a:r>
              <a:rPr lang="zh-CN" altLang="en-US" dirty="0" smtClean="0"/>
              <a:t>请求头（消息报头）</a:t>
            </a:r>
            <a:endParaRPr lang="en-US" altLang="zh-CN" dirty="0" smtClean="0"/>
          </a:p>
          <a:p>
            <a:pPr lvl="1"/>
            <a:r>
              <a:rPr lang="zh-CN" altLang="en-US" dirty="0" smtClean="0"/>
              <a:t>请求头</a:t>
            </a:r>
            <a:endParaRPr lang="en-US" altLang="zh-CN" dirty="0" smtClean="0"/>
          </a:p>
          <a:p>
            <a:pPr lvl="2"/>
            <a:r>
              <a:rPr lang="zh-CN" altLang="en-US" dirty="0"/>
              <a:t>由一个头域名、冒号和值域组成</a:t>
            </a:r>
            <a:endParaRPr lang="en-US" altLang="zh-CN" dirty="0" smtClean="0"/>
          </a:p>
          <a:p>
            <a:pPr lvl="1"/>
            <a:r>
              <a:rPr lang="zh-CN" altLang="en-US" dirty="0" smtClean="0"/>
              <a:t>请求正文</a:t>
            </a:r>
            <a:endParaRPr lang="en-US" altLang="zh-CN" dirty="0" smtClean="0"/>
          </a:p>
          <a:p>
            <a:pPr lvl="2"/>
            <a:r>
              <a:rPr lang="zh-CN" altLang="en-US" dirty="0"/>
              <a:t>也叫请求数据，在使用</a:t>
            </a:r>
            <a:r>
              <a:rPr lang="en-US" altLang="zh-CN" dirty="0"/>
              <a:t>POST</a:t>
            </a:r>
            <a:r>
              <a:rPr lang="zh-CN" altLang="en-US" dirty="0"/>
              <a:t>请求提交表单数据的时候，这些表单数据就会被放在</a:t>
            </a:r>
            <a:r>
              <a:rPr lang="en-US" altLang="zh-CN" dirty="0"/>
              <a:t>HTTP</a:t>
            </a:r>
            <a:r>
              <a:rPr lang="zh-CN" altLang="en-US" dirty="0"/>
              <a:t>请求的请求正文中，以加密的形式向服务器</a:t>
            </a:r>
            <a:r>
              <a:rPr lang="zh-CN" altLang="en-US" dirty="0" smtClean="0"/>
              <a:t>传输</a:t>
            </a:r>
            <a:endParaRPr lang="en-US" altLang="zh-CN" dirty="0" smtClean="0"/>
          </a:p>
          <a:p>
            <a:pPr marL="0" indent="0">
              <a:buNone/>
            </a:pPr>
            <a:endParaRPr lang="zh-CN" altLang="en-US" dirty="0"/>
          </a:p>
        </p:txBody>
      </p:sp>
    </p:spTree>
    <p:extLst>
      <p:ext uri="{BB962C8B-B14F-4D97-AF65-F5344CB8AC3E}">
        <p14:creationId xmlns:p14="http://schemas.microsoft.com/office/powerpoint/2010/main" val="12569822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en-US" dirty="0" smtClean="0"/>
              <a:t>协议详解</a:t>
            </a:r>
            <a:endParaRPr lang="zh-CN" altLang="en-US" dirty="0"/>
          </a:p>
        </p:txBody>
      </p:sp>
      <p:sp>
        <p:nvSpPr>
          <p:cNvPr id="4" name="AutoShape 4" descr="http://mmbiz.qpic.cn/mmbiz_png/2j8mJHm8CoiaLUTfRG5BSUDhjhjKzGHkue2OJxic0nJqmib9Fe49NUTwIzIZGicB6eYHhMWhUzfr5H0VoYUibMjG5DA/640?wx_fmt=png&amp;tp=webp&amp;wxfrom=5&amp;wx_lazy=1&amp;wx_co=1"/>
          <p:cNvSpPr>
            <a:spLocks noChangeAspect="1" noChangeArrowheads="1"/>
          </p:cNvSpPr>
          <p:nvPr/>
        </p:nvSpPr>
        <p:spPr bwMode="auto">
          <a:xfrm>
            <a:off x="160550" y="-144496"/>
            <a:ext cx="304871" cy="30487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61" tIns="45731" rIns="91461" bIns="45731" numCol="1" anchor="t" anchorCtr="0" compatLnSpc="1">
            <a:prstTxWarp prst="textNoShape">
              <a:avLst/>
            </a:prstTxWarp>
          </a:bodyPr>
          <a:lstStyle/>
          <a:p>
            <a:endParaRPr lang="zh-CN" altLang="en-US"/>
          </a:p>
        </p:txBody>
      </p:sp>
      <p:pic>
        <p:nvPicPr>
          <p:cNvPr id="5" name="图片 4"/>
          <p:cNvPicPr>
            <a:picLocks noChangeAspect="1"/>
          </p:cNvPicPr>
          <p:nvPr/>
        </p:nvPicPr>
        <p:blipFill>
          <a:blip r:embed="rId3"/>
          <a:stretch>
            <a:fillRect/>
          </a:stretch>
        </p:blipFill>
        <p:spPr>
          <a:xfrm>
            <a:off x="524869" y="918712"/>
            <a:ext cx="10150540" cy="5573695"/>
          </a:xfrm>
          <a:prstGeom prst="rect">
            <a:avLst/>
          </a:prstGeom>
        </p:spPr>
      </p:pic>
    </p:spTree>
    <p:extLst>
      <p:ext uri="{BB962C8B-B14F-4D97-AF65-F5344CB8AC3E}">
        <p14:creationId xmlns:p14="http://schemas.microsoft.com/office/powerpoint/2010/main" val="30704622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54"/>
          <p:cNvSpPr>
            <a:spLocks noGrp="1" noChangeArrowheads="1"/>
          </p:cNvSpPr>
          <p:nvPr>
            <p:ph type="title"/>
          </p:nvPr>
        </p:nvSpPr>
        <p:spPr/>
        <p:txBody>
          <a:bodyPr/>
          <a:lstStyle/>
          <a:p>
            <a:r>
              <a:rPr lang="en-US" altLang="zh-CN" smtClean="0"/>
              <a:t>HTTP</a:t>
            </a:r>
            <a:r>
              <a:rPr lang="zh-CN" altLang="en-US" smtClean="0"/>
              <a:t>请求方法</a:t>
            </a:r>
            <a:endParaRPr lang="zh-CN" altLang="en-US" dirty="0"/>
          </a:p>
        </p:txBody>
      </p:sp>
      <p:sp>
        <p:nvSpPr>
          <p:cNvPr id="32" name="内容占位符 31"/>
          <p:cNvSpPr>
            <a:spLocks noGrp="1"/>
          </p:cNvSpPr>
          <p:nvPr>
            <p:ph idx="1"/>
          </p:nvPr>
        </p:nvSpPr>
        <p:spPr/>
        <p:txBody>
          <a:bodyPr/>
          <a:lstStyle/>
          <a:p>
            <a:r>
              <a:rPr lang="zh-CN" altLang="en-US" dirty="0" smtClean="0"/>
              <a:t>主要请求方法</a:t>
            </a:r>
            <a:r>
              <a:rPr lang="en-US" altLang="zh-CN" dirty="0" smtClean="0"/>
              <a:t>GET </a:t>
            </a:r>
            <a:r>
              <a:rPr lang="zh-CN" altLang="en-US" dirty="0" smtClean="0"/>
              <a:t>和</a:t>
            </a:r>
            <a:r>
              <a:rPr lang="en-US" altLang="zh-CN" dirty="0" smtClean="0"/>
              <a:t>	POST</a:t>
            </a:r>
          </a:p>
          <a:p>
            <a:pPr lvl="1"/>
            <a:r>
              <a:rPr lang="en-US" altLang="zh-CN" dirty="0" smtClean="0"/>
              <a:t>GET</a:t>
            </a:r>
            <a:r>
              <a:rPr lang="zh-CN" altLang="en-US" dirty="0" smtClean="0"/>
              <a:t>方式：用于获取请求页面指定信息，主要用于获取网络资源</a:t>
            </a:r>
            <a:endParaRPr lang="en-US" altLang="zh-CN" dirty="0" smtClean="0"/>
          </a:p>
          <a:p>
            <a:pPr lvl="1"/>
            <a:r>
              <a:rPr lang="en-US" altLang="zh-CN" dirty="0" smtClean="0"/>
              <a:t>POST</a:t>
            </a:r>
            <a:r>
              <a:rPr lang="zh-CN" altLang="en-US" dirty="0" smtClean="0"/>
              <a:t>方式：用于向服务器发送大量数据，主要用于表单提交</a:t>
            </a:r>
            <a:endParaRPr lang="en-US" altLang="zh-CN" dirty="0" smtClean="0"/>
          </a:p>
          <a:p>
            <a:pPr lvl="1"/>
            <a:endParaRPr lang="en-US" altLang="zh-CN" dirty="0" smtClean="0"/>
          </a:p>
          <a:p>
            <a:endParaRPr lang="zh-CN" altLang="en-US" dirty="0"/>
          </a:p>
        </p:txBody>
      </p:sp>
    </p:spTree>
    <p:extLst>
      <p:ext uri="{BB962C8B-B14F-4D97-AF65-F5344CB8AC3E}">
        <p14:creationId xmlns:p14="http://schemas.microsoft.com/office/powerpoint/2010/main" val="29750038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自定义 1">
      <a:majorFont>
        <a:latin typeface="微软雅黑"/>
        <a:ea typeface="微软雅黑"/>
        <a:cs typeface=""/>
      </a:majorFont>
      <a:minorFont>
        <a:latin typeface="微软雅黑"/>
        <a:ea typeface="微软雅黑"/>
        <a:cs typeface=""/>
      </a:minorFont>
    </a:fontScheme>
    <a:fmtScheme name="凸显">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13436</TotalTime>
  <Words>973</Words>
  <Application>Microsoft Office PowerPoint</Application>
  <PresentationFormat>自定义</PresentationFormat>
  <Paragraphs>158</Paragraphs>
  <Slides>23</Slides>
  <Notes>5</Notes>
  <HiddenSlides>1</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23</vt:i4>
      </vt:variant>
    </vt:vector>
  </HeadingPairs>
  <TitlesOfParts>
    <vt:vector size="32" baseType="lpstr">
      <vt:lpstr>华文楷体</vt:lpstr>
      <vt:lpstr>楷体</vt:lpstr>
      <vt:lpstr>宋体</vt:lpstr>
      <vt:lpstr>微软雅黑</vt:lpstr>
      <vt:lpstr>Arial</vt:lpstr>
      <vt:lpstr>Calibri</vt:lpstr>
      <vt:lpstr>Times New Roman</vt:lpstr>
      <vt:lpstr>Wingdings</vt:lpstr>
      <vt:lpstr>Office 主题</vt:lpstr>
      <vt:lpstr>性能测试 --性能测试基础知识2 </vt:lpstr>
      <vt:lpstr>知识点回顾</vt:lpstr>
      <vt:lpstr>HTTP协议的主要特点</vt:lpstr>
      <vt:lpstr>HTTP协议主要特点</vt:lpstr>
      <vt:lpstr>HTTP协议特点</vt:lpstr>
      <vt:lpstr>HTTP(Hyper Text   Transfer  Protocol)</vt:lpstr>
      <vt:lpstr>HTTP协议详解</vt:lpstr>
      <vt:lpstr>HTTP协议详解</vt:lpstr>
      <vt:lpstr>HTTP请求方法</vt:lpstr>
      <vt:lpstr>HTTP请求协议</vt:lpstr>
      <vt:lpstr>PowerPoint 演示文稿</vt:lpstr>
      <vt:lpstr>HTTP响应</vt:lpstr>
      <vt:lpstr>HTTP响应</vt:lpstr>
      <vt:lpstr>HTTP报文结构--首部字段或消息头</vt:lpstr>
      <vt:lpstr>HTTP报文结构--首部字段或消息头</vt:lpstr>
      <vt:lpstr>HTTP报文结构—实例</vt:lpstr>
      <vt:lpstr>HTTP协议--Cookie </vt:lpstr>
      <vt:lpstr>HTTP协议与会话管理</vt:lpstr>
      <vt:lpstr>HTTP协议--Session </vt:lpstr>
      <vt:lpstr>Session</vt:lpstr>
      <vt:lpstr>Session 与Cookie的区别</vt:lpstr>
      <vt:lpstr>抓包分析能力</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刘兴梅</dc:creator>
  <cp:lastModifiedBy>刘兴梅</cp:lastModifiedBy>
  <cp:revision>414</cp:revision>
  <cp:lastPrinted>2012-03-16T05:44:49Z</cp:lastPrinted>
  <dcterms:modified xsi:type="dcterms:W3CDTF">2019-02-25T09:18:06Z</dcterms:modified>
</cp:coreProperties>
</file>