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90" r:id="rId3"/>
    <p:sldId id="419" r:id="rId4"/>
    <p:sldId id="420" r:id="rId5"/>
    <p:sldId id="421" r:id="rId6"/>
    <p:sldId id="468" r:id="rId7"/>
    <p:sldId id="469" r:id="rId8"/>
    <p:sldId id="470" r:id="rId9"/>
    <p:sldId id="425" r:id="rId10"/>
    <p:sldId id="463" r:id="rId11"/>
    <p:sldId id="464" r:id="rId12"/>
    <p:sldId id="424" r:id="rId13"/>
    <p:sldId id="416" r:id="rId14"/>
    <p:sldId id="418" r:id="rId15"/>
    <p:sldId id="465" r:id="rId16"/>
    <p:sldId id="426" r:id="rId17"/>
    <p:sldId id="466" r:id="rId18"/>
    <p:sldId id="417" r:id="rId19"/>
    <p:sldId id="427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71" r:id="rId35"/>
    <p:sldId id="444" r:id="rId36"/>
    <p:sldId id="445" r:id="rId37"/>
    <p:sldId id="449" r:id="rId38"/>
    <p:sldId id="450" r:id="rId39"/>
    <p:sldId id="454" r:id="rId40"/>
    <p:sldId id="455" r:id="rId41"/>
    <p:sldId id="456" r:id="rId42"/>
    <p:sldId id="451" r:id="rId43"/>
    <p:sldId id="452" r:id="rId44"/>
    <p:sldId id="453" r:id="rId45"/>
    <p:sldId id="457" r:id="rId46"/>
    <p:sldId id="458" r:id="rId47"/>
    <p:sldId id="459" r:id="rId48"/>
    <p:sldId id="460" r:id="rId49"/>
    <p:sldId id="461" r:id="rId50"/>
    <p:sldId id="462" r:id="rId51"/>
    <p:sldId id="467" r:id="rId52"/>
    <p:sldId id="429" r:id="rId53"/>
    <p:sldId id="265" r:id="rId54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91446" autoAdjust="0"/>
  </p:normalViewPr>
  <p:slideViewPr>
    <p:cSldViewPr>
      <p:cViewPr varScale="1">
        <p:scale>
          <a:sx n="79" d="100"/>
          <a:sy n="79" d="100"/>
        </p:scale>
        <p:origin x="192" y="78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4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2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9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04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8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7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随机</a:t>
            </a:r>
            <a:r>
              <a:rPr lang="en-US" altLang="zh-CN" dirty="0" smtClean="0"/>
              <a:t>+</a:t>
            </a:r>
            <a:r>
              <a:rPr lang="zh-CN" altLang="en-US" dirty="0" smtClean="0"/>
              <a:t>唯一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6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2019/3/6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性能测试工具</a:t>
            </a:r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</a:rPr>
              <a:t>LoadRunner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—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参数化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zh-CN" alt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补充知识：函数和变量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函数类型说明：</a:t>
            </a:r>
            <a:endParaRPr lang="en-US" altLang="zh-CN" dirty="0"/>
          </a:p>
          <a:p>
            <a:pPr lvl="1"/>
            <a:r>
              <a:rPr lang="en-US" altLang="zh-CN" dirty="0"/>
              <a:t>web:</a:t>
            </a:r>
            <a:r>
              <a:rPr lang="zh-CN" altLang="en-US" dirty="0"/>
              <a:t>基于</a:t>
            </a:r>
            <a:r>
              <a:rPr lang="en-US" altLang="zh-CN" dirty="0"/>
              <a:t>HTTP</a:t>
            </a:r>
            <a:r>
              <a:rPr lang="zh-CN" altLang="en-US" dirty="0"/>
              <a:t>协议（与协议相关的函数）</a:t>
            </a:r>
            <a:endParaRPr lang="en-US" altLang="zh-CN" dirty="0"/>
          </a:p>
          <a:p>
            <a:pPr lvl="1"/>
            <a:r>
              <a:rPr lang="en-US" altLang="zh-CN" dirty="0" err="1"/>
              <a:t>lr</a:t>
            </a:r>
            <a:r>
              <a:rPr lang="en-US" altLang="zh-CN" dirty="0"/>
              <a:t>:</a:t>
            </a:r>
            <a:r>
              <a:rPr lang="zh-CN" altLang="en-US" dirty="0"/>
              <a:t>通用函数</a:t>
            </a:r>
            <a:endParaRPr lang="en-US" altLang="zh-CN" dirty="0"/>
          </a:p>
          <a:p>
            <a:pPr lvl="1"/>
            <a:r>
              <a:rPr lang="en-US" altLang="zh-CN" dirty="0" err="1"/>
              <a:t>lr</a:t>
            </a:r>
            <a:r>
              <a:rPr lang="en-US" altLang="zh-CN" dirty="0"/>
              <a:t>. :java</a:t>
            </a:r>
            <a:r>
              <a:rPr lang="zh-CN" altLang="en-US" dirty="0"/>
              <a:t>或</a:t>
            </a:r>
            <a:r>
              <a:rPr lang="en-US" altLang="zh-CN" dirty="0" err="1"/>
              <a:t>.net</a:t>
            </a:r>
            <a:r>
              <a:rPr lang="zh-CN" altLang="en-US" dirty="0"/>
              <a:t>中使用的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2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补充知识：函数和变量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局部变量和全局变量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end</a:t>
            </a:r>
            <a:r>
              <a:rPr lang="zh-CN" altLang="en-US" dirty="0" smtClean="0"/>
              <a:t>中定义的变量就是局部变量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globals.h</a:t>
            </a:r>
            <a:r>
              <a:rPr lang="zh-CN" altLang="en-US" dirty="0" smtClean="0"/>
              <a:t>中定义的变量是全局变量</a:t>
            </a:r>
          </a:p>
          <a:p>
            <a:r>
              <a:rPr lang="zh-CN" altLang="en-US" dirty="0" smtClean="0"/>
              <a:t>什么时候定义全局变量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整个过程中固定不变的，例如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、其他</a:t>
            </a:r>
          </a:p>
          <a:p>
            <a:pPr lvl="1"/>
            <a:r>
              <a:rPr lang="zh-CN" altLang="en-US" dirty="0" smtClean="0"/>
              <a:t>支持指针、数组、控制流等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5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如果模拟</a:t>
            </a:r>
            <a:r>
              <a:rPr lang="en-US" altLang="zh-CN" dirty="0" smtClean="0"/>
              <a:t>50</a:t>
            </a:r>
            <a:r>
              <a:rPr lang="zh-CN" altLang="en-US" dirty="0" smtClean="0"/>
              <a:t>名用户登录订票系统，每人登录名称是否相同？</a:t>
            </a:r>
            <a:endParaRPr lang="en-US" altLang="zh-CN" dirty="0" smtClean="0"/>
          </a:p>
          <a:p>
            <a:r>
              <a:rPr lang="zh-CN" altLang="en-US" dirty="0" smtClean="0"/>
              <a:t>每人订票信息（出发地、目的地、出发日期、航班信息）是否相同？</a:t>
            </a:r>
            <a:endParaRPr lang="en-US" altLang="zh-CN" dirty="0" smtClean="0"/>
          </a:p>
          <a:p>
            <a:r>
              <a:rPr lang="zh-CN" altLang="en-US" dirty="0" smtClean="0"/>
              <a:t>所有属于个人的信息都不相同，怎么办？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——</a:t>
            </a: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</a:p>
        </p:txBody>
      </p:sp>
    </p:spTree>
    <p:extLst>
      <p:ext uri="{BB962C8B-B14F-4D97-AF65-F5344CB8AC3E}">
        <p14:creationId xmlns:p14="http://schemas.microsoft.com/office/powerpoint/2010/main" val="34323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什么是参数化</a:t>
            </a:r>
            <a:endParaRPr lang="en-US" altLang="zh-CN" dirty="0" smtClean="0"/>
          </a:p>
          <a:p>
            <a:r>
              <a:rPr lang="zh-CN" altLang="en-US" dirty="0" smtClean="0"/>
              <a:t>为什么进行参数化</a:t>
            </a:r>
            <a:endParaRPr lang="en-US" altLang="zh-CN" dirty="0" smtClean="0"/>
          </a:p>
          <a:p>
            <a:r>
              <a:rPr lang="zh-CN" altLang="en-US" dirty="0" smtClean="0"/>
              <a:t>怎样进行参数化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什么是参数化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参数化</a:t>
            </a:r>
            <a:endParaRPr lang="en-US" altLang="zh-CN" dirty="0" smtClean="0"/>
          </a:p>
          <a:p>
            <a:pPr lvl="1"/>
            <a:r>
              <a:rPr lang="zh-CN" altLang="zh-CN" dirty="0"/>
              <a:t>用参数替代</a:t>
            </a:r>
            <a:r>
              <a:rPr lang="zh-CN" altLang="zh-CN" dirty="0" smtClean="0"/>
              <a:t>常量</a:t>
            </a:r>
            <a:r>
              <a:rPr lang="zh-CN" altLang="en-US" dirty="0" smtClean="0"/>
              <a:t>，</a:t>
            </a:r>
            <a:r>
              <a:rPr lang="zh-CN" altLang="zh-CN" dirty="0"/>
              <a:t>可更加真实的模拟实际用户操作并简化脚本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2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什么是参数化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为什么进行参数化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怎样进行参数化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0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为什么进行参数化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每次使用数据不同时，参数化更方便脚本执行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8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什么是参数化</a:t>
            </a:r>
            <a:endParaRPr lang="en-US" altLang="zh-CN" dirty="0" smtClean="0"/>
          </a:p>
          <a:p>
            <a:r>
              <a:rPr lang="zh-CN" altLang="en-US" dirty="0" smtClean="0"/>
              <a:t>为什么进行参数化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怎样进行参数化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怎样进行参数化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 smtClean="0"/>
              <a:t>脚本参数化的两种方式</a:t>
            </a:r>
            <a:endParaRPr lang="zh-CN" altLang="zh-CN" dirty="0"/>
          </a:p>
          <a:p>
            <a:pPr lvl="1"/>
            <a:r>
              <a:rPr lang="zh-CN" altLang="zh-CN" dirty="0"/>
              <a:t>鼠标右键参数化方式：先替换常量再建参数化列表</a:t>
            </a:r>
            <a:r>
              <a:rPr lang="en-US" altLang="zh-CN" dirty="0"/>
              <a:t> </a:t>
            </a:r>
            <a:endParaRPr lang="zh-CN" altLang="zh-CN" dirty="0"/>
          </a:p>
          <a:p>
            <a:pPr lvl="1"/>
            <a:r>
              <a:rPr lang="zh-CN" altLang="zh-CN" dirty="0"/>
              <a:t>建参数化列表方式：先建参数化列表再替换常量</a:t>
            </a:r>
            <a:r>
              <a:rPr lang="en-US" altLang="zh-CN" dirty="0"/>
              <a:t>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替换常量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Parameter name:</a:t>
            </a:r>
            <a:r>
              <a:rPr lang="zh-CN" altLang="en-US" dirty="0" smtClean="0"/>
              <a:t>参数名称，一般起通俗易懂的名称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Parameter type:</a:t>
            </a:r>
            <a:r>
              <a:rPr lang="zh-CN" altLang="en-US" dirty="0" smtClean="0"/>
              <a:t>参数类型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06" y="1989634"/>
            <a:ext cx="6971428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开启</a:t>
            </a:r>
            <a:endParaRPr lang="en-US" altLang="zh-CN" dirty="0" smtClean="0"/>
          </a:p>
          <a:p>
            <a:r>
              <a:rPr lang="zh-CN" altLang="en-US" dirty="0" smtClean="0"/>
              <a:t>选择协议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协议分析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协议确定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单协议脚本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多协议脚本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参数名称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6" y="1773610"/>
            <a:ext cx="11200000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9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909514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参数类型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en-US" altLang="zh-CN" dirty="0" err="1" smtClean="0"/>
              <a:t>DateTime</a:t>
            </a:r>
            <a:r>
              <a:rPr lang="zh-CN" altLang="en-US" dirty="0" smtClean="0"/>
              <a:t>：需要输入日期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时间的地方，使用</a:t>
            </a:r>
            <a:r>
              <a:rPr lang="en-US" altLang="zh-CN" dirty="0" err="1" smtClean="0"/>
              <a:t>DateTime</a:t>
            </a:r>
            <a:r>
              <a:rPr lang="zh-CN" altLang="en-US" dirty="0" smtClean="0"/>
              <a:t>来替代。选择一种格式或定制格式即可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zh-CN" altLang="en-US" dirty="0"/>
              <a:t>用</a:t>
            </a:r>
            <a:r>
              <a:rPr lang="en-US" altLang="zh-CN" dirty="0" err="1"/>
              <a:t>Vuser</a:t>
            </a:r>
            <a:r>
              <a:rPr lang="zh-CN" altLang="en-US" dirty="0"/>
              <a:t>组的名称替换参数。创建方案时，要指定</a:t>
            </a:r>
            <a:r>
              <a:rPr lang="en-US" altLang="zh-CN" dirty="0" err="1"/>
              <a:t>Vuser</a:t>
            </a:r>
            <a:r>
              <a:rPr lang="zh-CN" altLang="en-US" dirty="0"/>
              <a:t>组的名称，否则运行</a:t>
            </a:r>
            <a:r>
              <a:rPr lang="en-US" altLang="zh-CN" dirty="0" err="1"/>
              <a:t>VuGen</a:t>
            </a:r>
            <a:r>
              <a:rPr lang="zh-CN" altLang="en-US" dirty="0"/>
              <a:t>的脚本时，组名始终为“无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Load Generator Name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 在实际运行中，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LoadRunner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使用该虚拟用户所在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Load Generator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的机器名来代替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Iteration Number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zh-CN" altLang="en-US" dirty="0"/>
              <a:t>用当前的迭代编号替换参数，迭代编号的格式可以自己设置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196919"/>
            <a:ext cx="10984230" cy="5041187"/>
          </a:xfrm>
        </p:spPr>
        <p:txBody>
          <a:bodyPr/>
          <a:lstStyle/>
          <a:p>
            <a:pPr lvl="1"/>
            <a:r>
              <a:rPr lang="en-US" altLang="zh-CN" dirty="0"/>
              <a:t>Random Number</a:t>
            </a:r>
            <a:r>
              <a:rPr lang="zh-CN" altLang="en-US" dirty="0"/>
              <a:t>： 随机数</a:t>
            </a:r>
            <a:r>
              <a:rPr lang="zh-CN" altLang="en-US" dirty="0" smtClean="0"/>
              <a:t>。在</a:t>
            </a:r>
            <a:r>
              <a:rPr lang="zh-CN" altLang="en-US" dirty="0"/>
              <a:t>属性设置中可以设置产生随机数的范围</a:t>
            </a:r>
          </a:p>
          <a:p>
            <a:pPr lvl="1"/>
            <a:r>
              <a:rPr lang="en-US" altLang="zh-CN" dirty="0"/>
              <a:t>Unique Number</a:t>
            </a:r>
            <a:r>
              <a:rPr lang="zh-CN" altLang="en-US" dirty="0" smtClean="0"/>
              <a:t>：</a:t>
            </a:r>
            <a:r>
              <a:rPr lang="zh-CN" altLang="en-US" dirty="0"/>
              <a:t>用一个随机生成的整数替换参数，可以通过指定最小和最大值，设置随机数的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Vuser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使用该虚拟用户的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来代替参数值，该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来控制。在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VuGen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中运行脚本时，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VuGen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将会是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8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196919"/>
            <a:ext cx="10984230" cy="5041187"/>
          </a:xfrm>
        </p:spPr>
        <p:txBody>
          <a:bodyPr/>
          <a:lstStyle/>
          <a:p>
            <a:pPr lvl="1"/>
            <a:r>
              <a:rPr lang="en-US" altLang="zh-CN" dirty="0" smtClean="0"/>
              <a:t>File:</a:t>
            </a:r>
            <a:r>
              <a:rPr lang="zh-CN" altLang="en-US" dirty="0" smtClean="0"/>
              <a:t>可以</a:t>
            </a:r>
            <a:r>
              <a:rPr lang="zh-CN" altLang="en-US" dirty="0"/>
              <a:t>在参数属性中编辑参数文件，也可以直接选择已编辑好的参数文件，还可以从现成的数据库中提取，这是最常用的一种参数化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User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Defined Function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 从用户开发的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dll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文件提取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数据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196919"/>
            <a:ext cx="10984230" cy="504118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74" y="1125538"/>
            <a:ext cx="9627686" cy="53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196919"/>
            <a:ext cx="10984230" cy="504118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06" y="1197546"/>
            <a:ext cx="7885714" cy="22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98" y="3789834"/>
            <a:ext cx="8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196919"/>
            <a:ext cx="10984230" cy="5041187"/>
          </a:xfrm>
        </p:spPr>
        <p:txBody>
          <a:bodyPr/>
          <a:lstStyle/>
          <a:p>
            <a:r>
              <a:rPr lang="zh-CN" altLang="en-US" dirty="0"/>
              <a:t>实践</a:t>
            </a:r>
            <a:r>
              <a:rPr lang="zh-CN" altLang="en-US" dirty="0" smtClean="0"/>
              <a:t>一：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新建脚本，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中写入：</a:t>
            </a:r>
            <a:r>
              <a:rPr lang="en-US" altLang="zh-CN" dirty="0" err="1" smtClean="0"/>
              <a:t>lr_eval_string</a:t>
            </a:r>
            <a:r>
              <a:rPr lang="en-US" altLang="zh-CN" dirty="0" smtClean="0"/>
              <a:t>("{</a:t>
            </a:r>
            <a:r>
              <a:rPr lang="en-US" altLang="zh-CN" dirty="0" err="1"/>
              <a:t>NewParam</a:t>
            </a:r>
            <a:r>
              <a:rPr lang="en-US" altLang="zh-CN" dirty="0" smtClean="0"/>
              <a:t>}");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说明：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lr_eval_string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返回字符串参数值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将运行设置中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设置中勾选 </a:t>
            </a:r>
            <a:r>
              <a:rPr lang="en-US" altLang="zh-CN" dirty="0" smtClean="0"/>
              <a:t>Parameter substitution</a:t>
            </a:r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设置参数值：甲、乙、丙、丁、戊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 Run Logic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次；参数更新方式选择顺序和迭代（如下页图）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运行查看结果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678" y="3069754"/>
            <a:ext cx="2952381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196919"/>
            <a:ext cx="10984230" cy="504118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6" y="1197546"/>
            <a:ext cx="7990476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196919"/>
            <a:ext cx="10984230" cy="5041187"/>
          </a:xfrm>
        </p:spPr>
        <p:txBody>
          <a:bodyPr/>
          <a:lstStyle/>
          <a:p>
            <a:pPr lvl="1"/>
            <a:r>
              <a:rPr lang="zh-CN" altLang="en-US" dirty="0" smtClean="0"/>
              <a:t>结果：每次迭代切换不同的参数值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4" y="2565698"/>
            <a:ext cx="11790982" cy="25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怎样进行参数化</a:t>
            </a:r>
            <a:r>
              <a:rPr lang="en-US" altLang="zh-CN" dirty="0"/>
              <a:t>—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实践二：将上述实例设置迭代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次，查看结果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结果：代码迭代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次，每次获取一个参数的值，得到的值分别是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甲、乙、丙、丁、戊</a:t>
            </a:r>
            <a:endParaRPr lang="en-US" altLang="zh-CN" dirty="0" smtClean="0"/>
          </a:p>
          <a:p>
            <a:r>
              <a:rPr lang="zh-CN" altLang="en-US" dirty="0" smtClean="0"/>
              <a:t>实践三：将上述实例设置迭代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结果：甲、乙、丙、丁、戊、甲（当迭代数据不够时，回到第一个数据开始取）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24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053530"/>
            <a:ext cx="11396772" cy="5041187"/>
          </a:xfrm>
        </p:spPr>
        <p:txBody>
          <a:bodyPr/>
          <a:lstStyle/>
          <a:p>
            <a:pPr lvl="1"/>
            <a:r>
              <a:rPr lang="zh-CN" altLang="en-US" dirty="0"/>
              <a:t>录制选项设置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HTML-based script </a:t>
            </a:r>
          </a:p>
          <a:p>
            <a:pPr lvl="3">
              <a:lnSpc>
                <a:spcPct val="130000"/>
              </a:lnSpc>
            </a:pPr>
            <a:r>
              <a:rPr lang="zh-CN" altLang="en-US" sz="2200" dirty="0"/>
              <a:t>基于 </a:t>
            </a:r>
            <a:r>
              <a:rPr lang="en-US" altLang="zh-CN" sz="2200" dirty="0"/>
              <a:t>HTML</a:t>
            </a:r>
            <a:r>
              <a:rPr lang="zh-CN" altLang="en-US" sz="2200" dirty="0"/>
              <a:t> 的脚本级别：为每个 </a:t>
            </a:r>
            <a:r>
              <a:rPr lang="en-US" altLang="zh-CN" sz="2200" dirty="0"/>
              <a:t>HTML</a:t>
            </a:r>
            <a:r>
              <a:rPr lang="zh-CN" altLang="en-US" sz="2200" dirty="0"/>
              <a:t>用户操作生成单独的步骤和函数。步骤直观且脚本容易理解和</a:t>
            </a:r>
            <a:r>
              <a:rPr lang="zh-CN" altLang="en-US" sz="2200" dirty="0" smtClean="0"/>
              <a:t>维护</a:t>
            </a:r>
            <a:endParaRPr lang="zh-CN" altLang="en-US" sz="2200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URL-based script</a:t>
            </a:r>
          </a:p>
          <a:p>
            <a:pPr lvl="3">
              <a:lnSpc>
                <a:spcPct val="130000"/>
              </a:lnSpc>
            </a:pPr>
            <a:r>
              <a:rPr lang="zh-CN" altLang="en-US" sz="2200" dirty="0"/>
              <a:t>基于 </a:t>
            </a:r>
            <a:r>
              <a:rPr lang="en-US" altLang="zh-CN" sz="2200" dirty="0"/>
              <a:t>URL</a:t>
            </a:r>
            <a:r>
              <a:rPr lang="zh-CN" altLang="en-US" sz="2200" dirty="0"/>
              <a:t> 的脚本级别：录制“客户端向服务器发送请求后，服务器</a:t>
            </a:r>
          </a:p>
          <a:p>
            <a:pPr marL="1565904" lvl="3" indent="0">
              <a:lnSpc>
                <a:spcPct val="130000"/>
              </a:lnSpc>
              <a:buNone/>
            </a:pPr>
            <a:r>
              <a:rPr lang="zh-CN" altLang="en-US" sz="2200" dirty="0"/>
              <a:t>返回给客户端的所有浏览器请求和资源”。它自动将每个</a:t>
            </a:r>
            <a:r>
              <a:rPr lang="en-US" altLang="zh-CN" sz="2200" dirty="0"/>
              <a:t>HTTP</a:t>
            </a:r>
            <a:r>
              <a:rPr lang="zh-CN" altLang="en-US" sz="2200" dirty="0"/>
              <a:t>资源</a:t>
            </a:r>
          </a:p>
          <a:p>
            <a:pPr marL="1565904" lvl="3" indent="0">
              <a:lnSpc>
                <a:spcPct val="130000"/>
              </a:lnSpc>
              <a:buNone/>
            </a:pPr>
            <a:r>
              <a:rPr lang="zh-CN" altLang="en-US" sz="2200" dirty="0"/>
              <a:t>（即所有操作）录制为 </a:t>
            </a:r>
            <a:r>
              <a:rPr lang="en-US" altLang="zh-CN" sz="2200" dirty="0"/>
              <a:t>URL </a:t>
            </a:r>
            <a:r>
              <a:rPr lang="zh-CN" altLang="en-US" sz="2200" dirty="0"/>
              <a:t>步骤（即由</a:t>
            </a:r>
            <a:r>
              <a:rPr lang="en-US" altLang="zh-CN" sz="2200" dirty="0" err="1"/>
              <a:t>web_url</a:t>
            </a:r>
            <a:r>
              <a:rPr lang="zh-CN" altLang="en-US" sz="2200" dirty="0"/>
              <a:t> 语句构成的脚本）。</a:t>
            </a:r>
          </a:p>
          <a:p>
            <a:pPr marL="1565904" lvl="3" indent="0">
              <a:lnSpc>
                <a:spcPct val="130000"/>
              </a:lnSpc>
              <a:buNone/>
            </a:pPr>
            <a:r>
              <a:rPr lang="zh-CN" altLang="en-US" sz="2200" dirty="0"/>
              <a:t>较上一方式，记录了更详细的客户端操作信息，甚至可捕获非</a:t>
            </a:r>
            <a:r>
              <a:rPr lang="en-US" altLang="zh-CN" sz="2200" dirty="0"/>
              <a:t>HTML</a:t>
            </a:r>
            <a:r>
              <a:rPr lang="zh-CN" altLang="en-US" sz="2200" dirty="0"/>
              <a:t>形式应用程序，如小程序、非浏览器程序。但生成的脚本内容长且多，显示不直观</a:t>
            </a:r>
          </a:p>
        </p:txBody>
      </p:sp>
    </p:spTree>
    <p:extLst>
      <p:ext uri="{BB962C8B-B14F-4D97-AF65-F5344CB8AC3E}">
        <p14:creationId xmlns:p14="http://schemas.microsoft.com/office/powerpoint/2010/main" val="383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/>
              <a:t>—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实践四：在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中写如下代码，并在</a:t>
            </a:r>
            <a:r>
              <a:rPr lang="en-US" altLang="zh-CN" dirty="0" smtClean="0"/>
              <a:t>run logic </a:t>
            </a:r>
            <a:r>
              <a:rPr lang="zh-CN" altLang="en-US" dirty="0" smtClean="0"/>
              <a:t>中设置迭代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次，查看结果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lr_eval_string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});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 err="1"/>
              <a:t>lr_eval_string</a:t>
            </a:r>
            <a:r>
              <a:rPr lang="en-US" altLang="zh-CN" dirty="0"/>
              <a:t>({</a:t>
            </a:r>
            <a:r>
              <a:rPr lang="en-US" altLang="zh-CN" dirty="0" err="1"/>
              <a:t>param</a:t>
            </a:r>
            <a:r>
              <a:rPr lang="en-US" altLang="zh-CN" dirty="0"/>
              <a:t>});</a:t>
            </a:r>
          </a:p>
          <a:p>
            <a:pPr lvl="1"/>
            <a:r>
              <a:rPr lang="zh-CN" altLang="en-US" dirty="0" smtClean="0"/>
              <a:t>结果：甲甲、乙乙、丙丙</a:t>
            </a:r>
            <a:endParaRPr lang="en-US" altLang="zh-CN" dirty="0"/>
          </a:p>
          <a:p>
            <a:pPr lvl="1"/>
            <a:r>
              <a:rPr lang="zh-CN" altLang="en-US" dirty="0" smtClean="0"/>
              <a:t>为什么不是</a:t>
            </a:r>
            <a:r>
              <a:rPr lang="zh-CN" altLang="en-US" dirty="0"/>
              <a:t>甲、乙、丙、丁、戊、</a:t>
            </a:r>
            <a:r>
              <a:rPr lang="zh-CN" altLang="en-US" dirty="0" smtClean="0"/>
              <a:t>甲</a:t>
            </a:r>
            <a:endParaRPr lang="en-US" altLang="zh-CN" dirty="0" smtClean="0"/>
          </a:p>
          <a:p>
            <a:pPr>
              <a:buFont typeface="楷体" panose="02010609060101010101" pitchFamily="49" charset="-122"/>
              <a:buChar char="*"/>
            </a:pPr>
            <a:r>
              <a:rPr lang="zh-CN" altLang="en-US" dirty="0" smtClean="0">
                <a:solidFill>
                  <a:srgbClr val="FF0000"/>
                </a:solidFill>
              </a:rPr>
              <a:t>每次触发迭代才更新数据，不迭代不更新数据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0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代码逻辑</a:t>
            </a:r>
            <a:r>
              <a:rPr lang="en-US" altLang="zh-CN" dirty="0" smtClean="0"/>
              <a:t>+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909514"/>
            <a:ext cx="11252755" cy="5041187"/>
          </a:xfrm>
        </p:spPr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中写如下代码，在</a:t>
            </a:r>
            <a:r>
              <a:rPr lang="en-US" altLang="zh-CN" dirty="0" smtClean="0"/>
              <a:t>Run Logic </a:t>
            </a:r>
            <a:r>
              <a:rPr lang="zh-CN" altLang="en-US" dirty="0" smtClean="0"/>
              <a:t>中设置迭代次数：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，查看结果</a:t>
            </a:r>
            <a:endParaRPr lang="en-US" altLang="zh-CN" dirty="0" smtClean="0"/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 = 0;i &lt; 10;i++){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lr_eval_string</a:t>
            </a:r>
            <a:r>
              <a:rPr lang="en-US" altLang="zh-CN" dirty="0"/>
              <a:t>("{</a:t>
            </a:r>
            <a:r>
              <a:rPr lang="en-US" altLang="zh-CN" dirty="0" err="1"/>
              <a:t>NewParam</a:t>
            </a:r>
            <a:r>
              <a:rPr lang="en-US" altLang="zh-CN" dirty="0"/>
              <a:t>}");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lr_eval_string</a:t>
            </a:r>
            <a:r>
              <a:rPr lang="en-US" altLang="zh-CN" dirty="0"/>
              <a:t>("{</a:t>
            </a:r>
            <a:r>
              <a:rPr lang="en-US" altLang="zh-CN" dirty="0" err="1"/>
              <a:t>NewParam</a:t>
            </a:r>
            <a:r>
              <a:rPr lang="en-US" altLang="zh-CN" dirty="0"/>
              <a:t>}");		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/>
              <a:t>		}	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/>
              <a:t>	return 0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结果：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个甲，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个乙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原因：</a:t>
            </a:r>
            <a:r>
              <a:rPr lang="zh-CN" altLang="en-US" dirty="0" smtClean="0">
                <a:solidFill>
                  <a:srgbClr val="FF0000"/>
                </a:solidFill>
              </a:rPr>
              <a:t>只有</a:t>
            </a:r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迭代时，数据才更新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5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/>
              <a:t>—</a:t>
            </a:r>
            <a:r>
              <a:rPr lang="zh-CN" altLang="en-US" dirty="0"/>
              <a:t>代码逻辑</a:t>
            </a:r>
            <a:r>
              <a:rPr lang="en-US" altLang="zh-CN" dirty="0"/>
              <a:t>+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内什么都不写，设置迭代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次；</a:t>
            </a:r>
            <a:r>
              <a:rPr lang="en-US" altLang="zh-CN" dirty="0" err="1" smtClean="0"/>
              <a:t>vuser_init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vuser_end</a:t>
            </a:r>
            <a:r>
              <a:rPr lang="zh-CN" altLang="en-US" dirty="0" smtClean="0"/>
              <a:t>中分别写：</a:t>
            </a:r>
            <a:r>
              <a:rPr lang="en-US" altLang="zh-CN" dirty="0" err="1" smtClean="0"/>
              <a:t>lr_eval_string</a:t>
            </a:r>
            <a:r>
              <a:rPr lang="en-US" altLang="zh-CN" dirty="0" smtClean="0"/>
              <a:t>(“{New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}”);  </a:t>
            </a:r>
            <a:r>
              <a:rPr lang="zh-CN" altLang="en-US" dirty="0" smtClean="0"/>
              <a:t>查看运行结果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结果：甲、丙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第一次执行时，打印了甲，执行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，第二次执行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时，参数为乙，第三次执行时，参数为丙，接着执行</a:t>
            </a:r>
            <a:r>
              <a:rPr lang="en-US" altLang="zh-CN" dirty="0" err="1" smtClean="0"/>
              <a:t>vuser_end</a:t>
            </a:r>
            <a:r>
              <a:rPr lang="zh-CN" altLang="en-US" dirty="0" smtClean="0"/>
              <a:t>，打印出丙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92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怎样进行参数化</a:t>
            </a:r>
            <a:r>
              <a:rPr lang="en-US" altLang="zh-CN" dirty="0"/>
              <a:t>—</a:t>
            </a:r>
            <a:r>
              <a:rPr lang="zh-CN" altLang="en-US" dirty="0"/>
              <a:t>代码逻辑</a:t>
            </a:r>
            <a:r>
              <a:rPr lang="en-US" altLang="zh-CN" dirty="0"/>
              <a:t>+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981522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7-1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中写如下代码，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 smtClean="0"/>
              <a:t>中为空，在</a:t>
            </a:r>
            <a:r>
              <a:rPr lang="en-US" altLang="zh-CN" dirty="0" smtClean="0"/>
              <a:t>Run Logic </a:t>
            </a:r>
            <a:r>
              <a:rPr lang="zh-CN" altLang="en-US" dirty="0" smtClean="0"/>
              <a:t>中设置如图，最后打印的参数是什么？</a:t>
            </a:r>
            <a:endParaRPr lang="en-US" altLang="zh-CN" dirty="0" smtClean="0"/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0;i &lt; 10;i++)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 smtClean="0"/>
              <a:t>	     </a:t>
            </a:r>
            <a:r>
              <a:rPr lang="en-US" altLang="zh-CN" dirty="0" err="1" smtClean="0"/>
              <a:t>lr_eval_string</a:t>
            </a:r>
            <a:r>
              <a:rPr lang="en-US" altLang="zh-CN" dirty="0" smtClean="0"/>
              <a:t>("{</a:t>
            </a:r>
            <a:r>
              <a:rPr lang="en-US" altLang="zh-CN" dirty="0" err="1" smtClean="0"/>
              <a:t>NewParam</a:t>
            </a:r>
            <a:r>
              <a:rPr lang="en-US" altLang="zh-CN" dirty="0" smtClean="0"/>
              <a:t>}");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lr_eval_string</a:t>
            </a:r>
            <a:r>
              <a:rPr lang="en-US" altLang="zh-CN" dirty="0" smtClean="0"/>
              <a:t>("{</a:t>
            </a:r>
            <a:r>
              <a:rPr lang="en-US" altLang="zh-CN" dirty="0" err="1" smtClean="0"/>
              <a:t>NewParam</a:t>
            </a:r>
            <a:r>
              <a:rPr lang="en-US" altLang="zh-CN" dirty="0" smtClean="0"/>
              <a:t>}");		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 smtClean="0"/>
              <a:t>	return 0;</a:t>
            </a:r>
          </a:p>
          <a:p>
            <a:pPr lvl="1"/>
            <a:r>
              <a:rPr lang="zh-CN" altLang="en-US" dirty="0"/>
              <a:t>最后打印的是：</a:t>
            </a:r>
            <a:r>
              <a:rPr lang="zh-CN" altLang="en-US" dirty="0" smtClean="0"/>
              <a:t>丙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90" y="2493690"/>
            <a:ext cx="5482802" cy="29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怎样进行参数化</a:t>
            </a:r>
            <a:r>
              <a:rPr lang="en-US" altLang="zh-CN" dirty="0"/>
              <a:t>—</a:t>
            </a:r>
            <a:r>
              <a:rPr lang="zh-CN" altLang="en-US" dirty="0"/>
              <a:t>代码逻辑</a:t>
            </a:r>
            <a:r>
              <a:rPr lang="en-US" altLang="zh-CN" dirty="0"/>
              <a:t>+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实践</a:t>
            </a:r>
            <a:r>
              <a:rPr lang="en-US" altLang="zh-CN" dirty="0" smtClean="0"/>
              <a:t>7-2</a:t>
            </a:r>
            <a:r>
              <a:rPr lang="zh-CN" altLang="en-US" dirty="0" smtClean="0"/>
              <a:t>：如果</a:t>
            </a:r>
            <a:r>
              <a:rPr lang="zh-CN" altLang="en-US" dirty="0"/>
              <a:t>将</a:t>
            </a:r>
            <a:r>
              <a:rPr lang="en-US" altLang="zh-CN" dirty="0"/>
              <a:t>Block1</a:t>
            </a:r>
            <a:r>
              <a:rPr lang="zh-CN" altLang="en-US" dirty="0"/>
              <a:t>设置成</a:t>
            </a:r>
            <a:r>
              <a:rPr lang="en-US" altLang="zh-CN" dirty="0"/>
              <a:t>Sequential</a:t>
            </a:r>
            <a:r>
              <a:rPr lang="zh-CN" altLang="en-US" dirty="0"/>
              <a:t>，打印结果是什么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结果：</a:t>
            </a:r>
            <a:r>
              <a:rPr lang="en-US" altLang="zh-CN" dirty="0" smtClean="0"/>
              <a:t>99</a:t>
            </a:r>
            <a:r>
              <a:rPr lang="zh-CN" altLang="en-US" dirty="0" smtClean="0"/>
              <a:t>个甲，</a:t>
            </a:r>
            <a:r>
              <a:rPr lang="en-US" altLang="zh-CN" dirty="0" smtClean="0"/>
              <a:t>99</a:t>
            </a:r>
            <a:r>
              <a:rPr lang="zh-CN" altLang="en-US" dirty="0" smtClean="0"/>
              <a:t>个乙，</a:t>
            </a:r>
            <a:endParaRPr lang="en-US" altLang="zh-CN" dirty="0" smtClean="0"/>
          </a:p>
          <a:p>
            <a:pPr marL="544662" lvl="1" indent="0">
              <a:lnSpc>
                <a:spcPct val="130000"/>
              </a:lnSpc>
              <a:buNone/>
            </a:pPr>
            <a:r>
              <a:rPr lang="en-US" altLang="zh-CN" dirty="0" smtClean="0"/>
              <a:t>99</a:t>
            </a:r>
            <a:r>
              <a:rPr lang="zh-CN" altLang="en-US" dirty="0" smtClean="0"/>
              <a:t>个丙</a:t>
            </a:r>
            <a:endParaRPr lang="en-US" altLang="zh-CN" dirty="0"/>
          </a:p>
          <a:p>
            <a:pPr lvl="1">
              <a:lnSpc>
                <a:spcPct val="130000"/>
              </a:lnSpc>
              <a:buFont typeface="楷体" panose="02010609060101010101" pitchFamily="49" charset="-122"/>
              <a:buChar char="*"/>
            </a:pPr>
            <a:r>
              <a:rPr lang="zh-CN" altLang="en-US" dirty="0" smtClean="0">
                <a:solidFill>
                  <a:srgbClr val="FF0000"/>
                </a:solidFill>
              </a:rPr>
              <a:t>只有</a:t>
            </a:r>
            <a:r>
              <a:rPr lang="en-US" altLang="zh-CN" dirty="0" smtClean="0">
                <a:solidFill>
                  <a:srgbClr val="FF0000"/>
                </a:solidFill>
              </a:rPr>
              <a:t>run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r>
              <a:rPr lang="zh-CN" altLang="en-US" dirty="0">
                <a:solidFill>
                  <a:srgbClr val="FF0000"/>
                </a:solidFill>
              </a:rPr>
              <a:t>才更新数据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70" y="2133650"/>
            <a:ext cx="555238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5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每次取值更新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中代码</a:t>
            </a:r>
            <a:r>
              <a:rPr lang="zh-CN" altLang="en-US" dirty="0"/>
              <a:t>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 err="1" smtClean="0"/>
              <a:t>lr_eval_string</a:t>
            </a:r>
            <a:r>
              <a:rPr lang="en-US" altLang="zh-CN" dirty="0"/>
              <a:t>("{</a:t>
            </a:r>
            <a:r>
              <a:rPr lang="en-US" altLang="zh-CN" dirty="0" err="1"/>
              <a:t>NewParam</a:t>
            </a:r>
            <a:r>
              <a:rPr lang="en-US" altLang="zh-CN" dirty="0" smtClean="0"/>
              <a:t>}");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 err="1"/>
              <a:t>lr_eval_string</a:t>
            </a:r>
            <a:r>
              <a:rPr lang="en-US" altLang="zh-CN" dirty="0"/>
              <a:t>("{</a:t>
            </a:r>
            <a:r>
              <a:rPr lang="en-US" altLang="zh-CN" dirty="0" err="1"/>
              <a:t>NewParam</a:t>
            </a:r>
            <a:r>
              <a:rPr lang="en-US" altLang="zh-CN" dirty="0"/>
              <a:t>}");</a:t>
            </a:r>
            <a:endParaRPr lang="zh-CN" altLang="en-US" dirty="0"/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 err="1" smtClean="0"/>
              <a:t>vuser_init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vuser_end</a:t>
            </a:r>
            <a:r>
              <a:rPr lang="zh-CN" altLang="en-US" dirty="0" smtClean="0"/>
              <a:t>中为空，</a:t>
            </a:r>
            <a:r>
              <a:rPr lang="en-US" altLang="zh-CN" dirty="0" smtClean="0"/>
              <a:t>Run Logic</a:t>
            </a:r>
            <a:r>
              <a:rPr lang="zh-CN" altLang="en-US" dirty="0" smtClean="0"/>
              <a:t>中设置迭代次数：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，参数列表如上，更新方式选择顺序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每次取值更新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zh-CN" altLang="en-US" dirty="0" smtClean="0"/>
              <a:t>问：运行结果是什么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zh-CN" altLang="en-US" dirty="0" smtClean="0"/>
              <a:t>结果：甲 乙 丙 丁 戊 甲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zh-CN" altLang="en-US" dirty="0" smtClean="0"/>
              <a:t>原因：每次取值更新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510" y="3429794"/>
            <a:ext cx="417196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6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/>
              <a:t>—</a:t>
            </a:r>
            <a:r>
              <a:rPr lang="zh-CN" altLang="en-US" dirty="0"/>
              <a:t>每次取值更新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：代码设置如下：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vuser_init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vuser_end</a:t>
            </a:r>
            <a:r>
              <a:rPr lang="zh-CN" altLang="en-US" dirty="0" smtClean="0"/>
              <a:t>中代码：</a:t>
            </a:r>
            <a:r>
              <a:rPr lang="en-US" altLang="zh-CN" dirty="0" err="1"/>
              <a:t>lr_eval_string</a:t>
            </a:r>
            <a:r>
              <a:rPr lang="en-US" altLang="zh-CN" dirty="0"/>
              <a:t>("{</a:t>
            </a:r>
            <a:r>
              <a:rPr lang="en-US" altLang="zh-CN" dirty="0" err="1"/>
              <a:t>NewParam</a:t>
            </a:r>
            <a:r>
              <a:rPr lang="en-US" altLang="zh-CN" dirty="0"/>
              <a:t>}");</a:t>
            </a:r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中代码为空，设置迭代次数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，参数更新方式：顺序</a:t>
            </a:r>
            <a:r>
              <a:rPr lang="en-US" altLang="zh-CN" dirty="0"/>
              <a:t>+</a:t>
            </a:r>
            <a:r>
              <a:rPr lang="zh-CN" altLang="en-US" dirty="0"/>
              <a:t>每次取值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程序运行结果中输出参数值分别是什么？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甲     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原因：只有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迭代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次，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</a:t>
            </a:r>
            <a:r>
              <a:rPr lang="zh-CN" altLang="en-US" dirty="0" smtClean="0"/>
              <a:t>只执行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0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/>
              <a:t>—</a:t>
            </a:r>
            <a:r>
              <a:rPr lang="zh-CN" altLang="en-US" dirty="0"/>
              <a:t>每次取值</a:t>
            </a:r>
            <a:r>
              <a:rPr lang="zh-CN" altLang="en-US" dirty="0" smtClean="0"/>
              <a:t>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action</a:t>
            </a:r>
            <a:r>
              <a:rPr lang="zh-CN" altLang="en-US" dirty="0"/>
              <a:t>中写如下代码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</a:t>
            </a:r>
            <a:r>
              <a:rPr lang="zh-CN" altLang="en-US" dirty="0" smtClean="0"/>
              <a:t>中保持默认，参数设置方式如上例，在</a:t>
            </a:r>
            <a:r>
              <a:rPr lang="en-US" altLang="zh-CN" dirty="0"/>
              <a:t>Run Logic </a:t>
            </a:r>
            <a:r>
              <a:rPr lang="zh-CN" altLang="en-US" dirty="0"/>
              <a:t>中设置如图，最后打印的</a:t>
            </a:r>
            <a:r>
              <a:rPr lang="zh-CN" altLang="en-US" dirty="0" smtClean="0"/>
              <a:t>参数值，最后一个是</a:t>
            </a:r>
            <a:r>
              <a:rPr lang="zh-CN" altLang="en-US" dirty="0"/>
              <a:t>什么？</a:t>
            </a:r>
            <a:endParaRPr lang="en-US" altLang="zh-CN" dirty="0"/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smtClean="0"/>
              <a:t>1;i </a:t>
            </a:r>
            <a:r>
              <a:rPr lang="en-US" altLang="zh-CN" dirty="0"/>
              <a:t>&lt; 10;i++)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/>
              <a:t>	     </a:t>
            </a:r>
            <a:r>
              <a:rPr lang="en-US" altLang="zh-CN" dirty="0" err="1"/>
              <a:t>lr_eval_string</a:t>
            </a:r>
            <a:r>
              <a:rPr lang="en-US" altLang="zh-CN" dirty="0"/>
              <a:t>("{</a:t>
            </a:r>
            <a:r>
              <a:rPr lang="en-US" altLang="zh-CN" dirty="0" err="1"/>
              <a:t>NewParam</a:t>
            </a:r>
            <a:r>
              <a:rPr lang="en-US" altLang="zh-CN" dirty="0"/>
              <a:t>}");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lr_eval_string</a:t>
            </a:r>
            <a:r>
              <a:rPr lang="en-US" altLang="zh-CN" dirty="0"/>
              <a:t>("{</a:t>
            </a:r>
            <a:r>
              <a:rPr lang="en-US" altLang="zh-CN" dirty="0" err="1"/>
              <a:t>NewParam</a:t>
            </a:r>
            <a:r>
              <a:rPr lang="en-US" altLang="zh-CN" dirty="0"/>
              <a:t>}");		</a:t>
            </a:r>
          </a:p>
          <a:p>
            <a:pPr marL="544662" lvl="1" indent="0">
              <a:lnSpc>
                <a:spcPct val="100000"/>
              </a:lnSpc>
              <a:buNone/>
            </a:pPr>
            <a:r>
              <a:rPr lang="en-US" altLang="zh-CN" dirty="0"/>
              <a:t>	return 0;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最后一个参数值：戊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原因：参数值更新</a:t>
            </a:r>
            <a:r>
              <a:rPr lang="en-US" altLang="zh-CN" dirty="0" smtClean="0"/>
              <a:t>210</a:t>
            </a:r>
            <a:r>
              <a:rPr lang="zh-CN" altLang="en-US" dirty="0" smtClean="0"/>
              <a:t>次，更新到最后正好是戊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454" y="2277666"/>
            <a:ext cx="4066667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1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唯一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：如上逻辑都不变，将参数更新方式改为</a:t>
            </a:r>
            <a:r>
              <a:rPr lang="en-US" altLang="zh-CN" dirty="0" smtClean="0"/>
              <a:t>Sequential + Once,</a:t>
            </a:r>
            <a:r>
              <a:rPr lang="zh-CN" altLang="en-US" dirty="0" smtClean="0"/>
              <a:t>程序执行结果是什么</a:t>
            </a:r>
            <a:endParaRPr lang="en-US" altLang="zh-CN" dirty="0" smtClean="0"/>
          </a:p>
          <a:p>
            <a:r>
              <a:rPr lang="zh-CN" altLang="en-US" dirty="0" smtClean="0"/>
              <a:t>全部是：甲</a:t>
            </a:r>
            <a:endParaRPr lang="en-US" altLang="zh-CN" dirty="0" smtClean="0"/>
          </a:p>
          <a:p>
            <a:r>
              <a:rPr lang="en-US" altLang="zh-CN" dirty="0" smtClean="0"/>
              <a:t>Once:</a:t>
            </a:r>
            <a:r>
              <a:rPr lang="zh-CN" altLang="en-US" dirty="0" smtClean="0"/>
              <a:t>无论程序怎么执行，参数值都不更新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70" y="2061642"/>
            <a:ext cx="304761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怎样进行参数化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参数结合场景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中的代码：</a:t>
            </a:r>
            <a:r>
              <a:rPr lang="en-US" altLang="zh-CN" dirty="0" err="1" smtClean="0"/>
              <a:t>lr_eval_string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NewParam</a:t>
            </a:r>
            <a:r>
              <a:rPr lang="en-US" altLang="zh-CN" dirty="0" smtClean="0"/>
              <a:t>});</a:t>
            </a:r>
          </a:p>
          <a:p>
            <a:pPr lvl="1"/>
            <a:r>
              <a:rPr lang="zh-CN" altLang="en-US" dirty="0" smtClean="0"/>
              <a:t>参数设置顺序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迭代，</a:t>
            </a:r>
            <a:r>
              <a:rPr lang="en-US" altLang="zh-CN" dirty="0" smtClean="0"/>
              <a:t>Run Logic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创建场景，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个用户同时执行，设置细节见下图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查看执行结果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8" y="4005858"/>
            <a:ext cx="8295238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web_url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 err="1"/>
              <a:t>web_submit_data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web_custom_request</a:t>
            </a:r>
            <a:r>
              <a:rPr lang="en-US" altLang="zh-CN" dirty="0" smtClean="0"/>
              <a:t>()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2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/>
              <a:t>—</a:t>
            </a:r>
            <a:r>
              <a:rPr lang="zh-CN" altLang="en-US" dirty="0"/>
              <a:t>参数结合场景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2" y="1269554"/>
            <a:ext cx="701239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/>
              <a:t>—</a:t>
            </a:r>
            <a:r>
              <a:rPr lang="zh-CN" altLang="en-US" dirty="0"/>
              <a:t>参数结合场景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65" y="1064134"/>
            <a:ext cx="8658702" cy="54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随机</a:t>
            </a:r>
            <a:r>
              <a:rPr lang="en-US" altLang="zh-CN" dirty="0"/>
              <a:t>+</a:t>
            </a:r>
            <a:r>
              <a:rPr lang="zh-CN" altLang="en-US" dirty="0"/>
              <a:t>迭代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25538"/>
            <a:ext cx="11252756" cy="5041187"/>
          </a:xfrm>
        </p:spPr>
        <p:txBody>
          <a:bodyPr/>
          <a:lstStyle/>
          <a:p>
            <a:r>
              <a:rPr lang="zh-CN" altLang="en-US" dirty="0" smtClean="0"/>
              <a:t>结果：每个用户使用相同的数据，执行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endParaRPr lang="en-US" altLang="zh-CN" dirty="0"/>
          </a:p>
          <a:p>
            <a:pPr lvl="1"/>
            <a:r>
              <a:rPr lang="zh-CN" altLang="en-US" dirty="0" smtClean="0"/>
              <a:t>思考：这是否符合实际情况？什么样</a:t>
            </a:r>
            <a:r>
              <a:rPr lang="zh-CN" altLang="en-US" dirty="0"/>
              <a:t>的参数更新方式更能模拟</a:t>
            </a:r>
            <a:r>
              <a:rPr lang="zh-CN" altLang="en-US" dirty="0" smtClean="0"/>
              <a:t>现实？</a:t>
            </a:r>
            <a:endParaRPr lang="en-US" altLang="zh-CN" dirty="0" smtClean="0"/>
          </a:p>
          <a:p>
            <a:r>
              <a:rPr lang="zh-CN" altLang="en-US" dirty="0" smtClean="0"/>
              <a:t>实践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：将参数更新方式改成随机</a:t>
            </a:r>
            <a:r>
              <a:rPr lang="en-US" altLang="zh-CN" dirty="0" smtClean="0"/>
              <a:t>+</a:t>
            </a:r>
            <a:r>
              <a:rPr lang="zh-CN" altLang="en-US" dirty="0" smtClean="0"/>
              <a:t>迭代，其他设置不变，查看结果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每位用户使用的数据都是随机的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随机的做法，让每次读取都是随机的，这样可以保证相对离散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ct val="30000"/>
              </a:spcBef>
              <a:buClr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2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怎样进行参数化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唯一</a:t>
            </a:r>
            <a:r>
              <a:rPr lang="en-US" altLang="zh-CN" dirty="0" smtClean="0"/>
              <a:t>+</a:t>
            </a:r>
            <a:r>
              <a:rPr lang="zh-CN" altLang="en-US" dirty="0" smtClean="0"/>
              <a:t>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：如上设置中，数据更新方式唯一</a:t>
            </a:r>
            <a:r>
              <a:rPr lang="en-US" altLang="zh-CN" dirty="0" smtClean="0"/>
              <a:t>+</a:t>
            </a:r>
            <a:r>
              <a:rPr lang="zh-CN" altLang="en-US" dirty="0" smtClean="0"/>
              <a:t>迭代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其他设置不变，运行同样的场景，查看结果</a:t>
            </a:r>
            <a:endParaRPr lang="en-US" altLang="zh-CN" dirty="0" smtClean="0"/>
          </a:p>
          <a:p>
            <a:r>
              <a:rPr lang="zh-CN" altLang="en-US" dirty="0" smtClean="0"/>
              <a:t>结果：</a:t>
            </a:r>
            <a:r>
              <a:rPr lang="en-US" altLang="zh-CN" dirty="0" smtClean="0"/>
              <a:t>passed:1 ;Error:9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622" y="1269554"/>
            <a:ext cx="3161905" cy="6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8" y="3429794"/>
            <a:ext cx="10946804" cy="26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7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/>
              <a:t>—</a:t>
            </a:r>
            <a:r>
              <a:rPr lang="zh-CN" altLang="en-US" dirty="0"/>
              <a:t>唯一</a:t>
            </a:r>
            <a:r>
              <a:rPr lang="en-US" altLang="zh-CN" dirty="0"/>
              <a:t>+</a:t>
            </a:r>
            <a:r>
              <a:rPr lang="zh-CN" altLang="en-US" dirty="0"/>
              <a:t>迭代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原因：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个参数，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次迭代，当参数不够用时，使用最后一个参数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62" y="2061642"/>
            <a:ext cx="906485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/>
              <a:t>—</a:t>
            </a:r>
            <a:r>
              <a:rPr lang="zh-CN" altLang="en-US" dirty="0"/>
              <a:t>唯一</a:t>
            </a:r>
            <a:r>
              <a:rPr lang="en-US" altLang="zh-CN" dirty="0"/>
              <a:t>+</a:t>
            </a:r>
            <a:r>
              <a:rPr lang="zh-CN" altLang="en-US" dirty="0"/>
              <a:t>迭代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：将如上设置中</a:t>
            </a:r>
            <a:r>
              <a:rPr lang="en-US" altLang="zh-CN" dirty="0" smtClean="0"/>
              <a:t>Run Logic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次，其他设置不变，查看运行结果</a:t>
            </a:r>
            <a:endParaRPr lang="en-US" altLang="zh-CN" dirty="0" smtClean="0"/>
          </a:p>
          <a:p>
            <a:r>
              <a:rPr lang="zh-CN" altLang="en-US" dirty="0" smtClean="0"/>
              <a:t>结果：</a:t>
            </a:r>
            <a:r>
              <a:rPr lang="en-US" altLang="zh-CN" dirty="0" smtClean="0"/>
              <a:t>Passed:2  Error:8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0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</a:t>
            </a:r>
            <a:r>
              <a:rPr lang="zh-CN" altLang="en-US" dirty="0" smtClean="0"/>
              <a:t>参数化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分配虚拟用户值方式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：将分配虚拟用户值的方式改为</a:t>
            </a:r>
            <a:r>
              <a:rPr lang="en-US" altLang="zh-CN" dirty="0" smtClean="0"/>
              <a:t>Allocate 1 values for each </a:t>
            </a:r>
            <a:r>
              <a:rPr lang="en-US" altLang="zh-CN" dirty="0" err="1" smtClean="0"/>
              <a:t>Vuser</a:t>
            </a:r>
            <a:r>
              <a:rPr lang="zh-CN" altLang="en-US" dirty="0" smtClean="0"/>
              <a:t>，其他设置不变，查看运行结果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结果：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passed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error</a:t>
            </a:r>
          </a:p>
          <a:p>
            <a:r>
              <a:rPr lang="en-US" altLang="zh-CN" dirty="0" smtClean="0"/>
              <a:t>Automatically allocate block size:</a:t>
            </a:r>
            <a:r>
              <a:rPr lang="zh-CN" altLang="en-US" dirty="0" smtClean="0"/>
              <a:t>自动分配参数块大小</a:t>
            </a:r>
            <a:endParaRPr lang="en-US" altLang="zh-CN" dirty="0" smtClean="0"/>
          </a:p>
          <a:p>
            <a:r>
              <a:rPr lang="en-US" altLang="zh-CN" dirty="0" smtClean="0"/>
              <a:t>Allocate 1 values for each </a:t>
            </a:r>
            <a:r>
              <a:rPr lang="en-US" altLang="zh-CN" dirty="0" err="1" smtClean="0"/>
              <a:t>Vuser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每个虚拟用户分配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个参数值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14" y="2493690"/>
            <a:ext cx="4085714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两个及以上参数设置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：需求：使用用户名、密码登录系统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分析：涉及到两个以上的参数怎么做？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怎样让用户取得的用户名更离散（接近现实）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如果参数选择随机，第二个参数值怎样对应第一个参数值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03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两</a:t>
            </a:r>
            <a:r>
              <a:rPr lang="zh-CN" altLang="en-US" dirty="0"/>
              <a:t>个及以上参数设置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981522"/>
            <a:ext cx="10984230" cy="5041187"/>
          </a:xfrm>
        </p:spPr>
        <p:txBody>
          <a:bodyPr/>
          <a:lstStyle/>
          <a:p>
            <a:r>
              <a:rPr lang="zh-CN" altLang="en-US" dirty="0"/>
              <a:t>做法：</a:t>
            </a:r>
            <a:endParaRPr lang="en-US" altLang="zh-CN" dirty="0"/>
          </a:p>
          <a:p>
            <a:pPr marL="544662" lvl="1" indent="0">
              <a:buNone/>
            </a:pPr>
            <a:r>
              <a:rPr lang="en-US" altLang="zh-CN" dirty="0"/>
              <a:t>1 </a:t>
            </a:r>
            <a:r>
              <a:rPr lang="zh-CN" altLang="en-US" dirty="0"/>
              <a:t>两个参数指向同一个参数值文件</a:t>
            </a:r>
            <a:endParaRPr lang="en-US" altLang="zh-CN" dirty="0"/>
          </a:p>
          <a:p>
            <a:pPr marL="544662" lvl="1" indent="0">
              <a:buNone/>
            </a:pPr>
            <a:r>
              <a:rPr lang="en-US" altLang="zh-CN" dirty="0"/>
              <a:t>2 </a:t>
            </a:r>
            <a:r>
              <a:rPr lang="zh-CN" altLang="en-US" dirty="0"/>
              <a:t>每个参数选择自己的列</a:t>
            </a:r>
            <a:endParaRPr lang="en-US" altLang="zh-CN" dirty="0"/>
          </a:p>
          <a:p>
            <a:pPr marL="544662" lvl="1" indent="0">
              <a:buNone/>
            </a:pPr>
            <a:r>
              <a:rPr lang="en-US" altLang="zh-CN" dirty="0"/>
              <a:t>3 </a:t>
            </a:r>
            <a:r>
              <a:rPr lang="zh-CN" altLang="en-US" dirty="0"/>
              <a:t>参数值更新方式：第一个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zh-CN" altLang="en-US" dirty="0" smtClean="0"/>
              <a:t>随机</a:t>
            </a:r>
            <a:r>
              <a:rPr lang="en-US" altLang="zh-CN" dirty="0"/>
              <a:t>+</a:t>
            </a:r>
            <a:r>
              <a:rPr lang="zh-CN" altLang="en-US" dirty="0"/>
              <a:t>迭代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zh-CN" altLang="en-US" dirty="0" smtClean="0"/>
              <a:t>第二</a:t>
            </a:r>
            <a:r>
              <a:rPr lang="zh-CN" altLang="en-US" dirty="0"/>
              <a:t>个参数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same </a:t>
            </a:r>
            <a:r>
              <a:rPr lang="en-US" altLang="zh-CN" dirty="0"/>
              <a:t>line as username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2310" y="2277666"/>
            <a:ext cx="5913275" cy="34377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18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两</a:t>
            </a:r>
            <a:r>
              <a:rPr lang="zh-CN" altLang="en-US" dirty="0"/>
              <a:t>个及以上参数设置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分析：当多个用户一起执行登录操作时，设置随机</a:t>
            </a:r>
            <a:r>
              <a:rPr lang="en-US" altLang="zh-CN" dirty="0" smtClean="0"/>
              <a:t>+</a:t>
            </a:r>
            <a:r>
              <a:rPr lang="zh-CN" altLang="en-US" dirty="0" smtClean="0"/>
              <a:t>迭代有可能会使用同一个用户名登录，怎样做？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设置值更新方式：顺序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迭代</a:t>
            </a:r>
            <a:endParaRPr lang="en-US" altLang="zh-CN" dirty="0" smtClean="0"/>
          </a:p>
          <a:p>
            <a:pPr marL="544662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4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Run-time Settings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un Logic</a:t>
            </a:r>
          </a:p>
          <a:p>
            <a:pPr lvl="1"/>
            <a:r>
              <a:rPr lang="en-US" altLang="zh-CN" dirty="0" smtClean="0"/>
              <a:t>Pacing</a:t>
            </a:r>
          </a:p>
          <a:p>
            <a:pPr lvl="1"/>
            <a:r>
              <a:rPr lang="en-US" altLang="zh-CN" dirty="0" smtClean="0"/>
              <a:t>Log</a:t>
            </a:r>
          </a:p>
          <a:p>
            <a:pPr lvl="1"/>
            <a:r>
              <a:rPr lang="en-US" altLang="zh-CN" dirty="0" smtClean="0"/>
              <a:t>Think time</a:t>
            </a:r>
          </a:p>
          <a:p>
            <a:pPr lvl="1"/>
            <a:r>
              <a:rPr lang="en-US" altLang="zh-CN" dirty="0" smtClean="0"/>
              <a:t>Speed Simulation</a:t>
            </a:r>
          </a:p>
          <a:p>
            <a:pPr lvl="1"/>
            <a:r>
              <a:rPr lang="en-US" altLang="zh-CN" dirty="0" smtClean="0"/>
              <a:t>Browser Emulation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生成大规模数据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拖拽</a:t>
            </a:r>
            <a:endParaRPr lang="en-US" altLang="zh-CN" dirty="0" smtClean="0"/>
          </a:p>
          <a:p>
            <a:r>
              <a:rPr lang="zh-CN" altLang="en-US" dirty="0" smtClean="0"/>
              <a:t>数据库插入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1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哪些可以参数化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</a:t>
            </a:r>
            <a:r>
              <a:rPr lang="zh-CN" altLang="en-US" dirty="0" smtClean="0"/>
              <a:t>视图方式下，</a:t>
            </a:r>
            <a:r>
              <a:rPr lang="zh-CN" altLang="en-US" dirty="0"/>
              <a:t>每</a:t>
            </a:r>
            <a:r>
              <a:rPr lang="zh-CN" altLang="en-US" dirty="0" smtClean="0"/>
              <a:t>条访问记录属性中，各个被填项最后有</a:t>
            </a:r>
            <a:r>
              <a:rPr lang="en-US" altLang="zh-CN" dirty="0" smtClean="0"/>
              <a:t>ABC</a:t>
            </a:r>
            <a:r>
              <a:rPr lang="zh-CN" altLang="en-US" dirty="0" smtClean="0"/>
              <a:t>字样的都可以参数化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0" y="2565698"/>
            <a:ext cx="10297144" cy="37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什么是参数化</a:t>
            </a:r>
            <a:endParaRPr lang="en-US" altLang="zh-CN" dirty="0" smtClean="0"/>
          </a:p>
          <a:p>
            <a:r>
              <a:rPr lang="zh-CN" altLang="en-US" dirty="0" smtClean="0"/>
              <a:t>为什么进行参数化</a:t>
            </a:r>
            <a:endParaRPr lang="en-US" altLang="zh-CN" dirty="0" smtClean="0"/>
          </a:p>
          <a:p>
            <a:r>
              <a:rPr lang="zh-CN" altLang="en-US" dirty="0" smtClean="0"/>
              <a:t>怎样进行参数化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数据更新方式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参数设置</a:t>
            </a:r>
            <a:r>
              <a:rPr lang="en-US" altLang="zh-CN" dirty="0" smtClean="0"/>
              <a:t>+</a:t>
            </a:r>
            <a:r>
              <a:rPr lang="zh-CN" altLang="en-US" dirty="0" smtClean="0"/>
              <a:t>不同运行逻辑结合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不同参数设置</a:t>
            </a:r>
            <a:r>
              <a:rPr lang="en-US" altLang="zh-CN" dirty="0" smtClean="0"/>
              <a:t>+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数据量 、哪些可以参数化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0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代码逻辑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Actiona</a:t>
            </a:r>
            <a:r>
              <a:rPr lang="zh-CN" altLang="en-US" dirty="0" smtClean="0"/>
              <a:t>中的代码：</a:t>
            </a:r>
            <a:r>
              <a:rPr lang="en-US" altLang="zh-CN" dirty="0"/>
              <a:t> </a:t>
            </a:r>
            <a:r>
              <a:rPr lang="en-US" altLang="zh-CN" dirty="0" err="1"/>
              <a:t>lr_output_message</a:t>
            </a:r>
            <a:r>
              <a:rPr lang="en-US" altLang="zh-CN" dirty="0"/>
              <a:t>("A</a:t>
            </a:r>
            <a:r>
              <a:rPr lang="en-US" altLang="zh-CN" dirty="0" smtClean="0"/>
              <a:t>");</a:t>
            </a:r>
          </a:p>
          <a:p>
            <a:pPr lvl="1"/>
            <a:r>
              <a:rPr lang="en-US" altLang="zh-CN" dirty="0" err="1" smtClean="0"/>
              <a:t>Actionb</a:t>
            </a:r>
            <a:r>
              <a:rPr lang="zh-CN" altLang="en-US" dirty="0" smtClean="0"/>
              <a:t>中</a:t>
            </a:r>
            <a:r>
              <a:rPr lang="zh-CN" altLang="en-US" dirty="0"/>
              <a:t>的代码：</a:t>
            </a:r>
            <a:r>
              <a:rPr lang="en-US" altLang="zh-CN" dirty="0"/>
              <a:t> </a:t>
            </a:r>
            <a:r>
              <a:rPr lang="en-US" altLang="zh-CN" dirty="0" err="1"/>
              <a:t>lr_output_message</a:t>
            </a:r>
            <a:r>
              <a:rPr lang="en-US" altLang="zh-CN" dirty="0" smtClean="0"/>
              <a:t>(“B");</a:t>
            </a:r>
            <a:endParaRPr lang="en-US" altLang="zh-CN" dirty="0"/>
          </a:p>
          <a:p>
            <a:pPr lvl="1"/>
            <a:r>
              <a:rPr lang="zh-CN" altLang="en-US" dirty="0" smtClean="0"/>
              <a:t>设置代码逻辑如下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请问：运行结果是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zh-CN" altLang="en-US" dirty="0" smtClean="0"/>
              <a:t>什么？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B 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B</a:t>
            </a:r>
            <a:endParaRPr lang="en-US" altLang="zh-CN" dirty="0"/>
          </a:p>
          <a:p>
            <a:pPr marL="544662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66" y="3213770"/>
            <a:ext cx="7257143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代码逻辑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09514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Actiona,Actionb,Actionc,Actiond</a:t>
            </a:r>
            <a:r>
              <a:rPr lang="zh-CN" altLang="en-US" dirty="0" smtClean="0"/>
              <a:t>分别是输出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，代码逻辑如下，请问输出结果是什么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 B A B A B C </a:t>
            </a:r>
            <a:r>
              <a:rPr lang="en-US" altLang="zh-CN" dirty="0"/>
              <a:t>A B A B A B </a:t>
            </a:r>
            <a:r>
              <a:rPr lang="en-US" altLang="zh-CN" dirty="0" smtClean="0"/>
              <a:t>C D ( 3</a:t>
            </a:r>
            <a:r>
              <a:rPr lang="zh-CN" altLang="en-US" dirty="0" smtClean="0"/>
              <a:t>遍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02" y="2853730"/>
            <a:ext cx="5228571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代码逻辑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代码执行顺序一定是</a:t>
            </a:r>
            <a:r>
              <a:rPr lang="en-US" altLang="zh-CN" dirty="0" err="1" smtClean="0"/>
              <a:t>vuser_init,action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vuser_end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r>
              <a:rPr lang="zh-CN" altLang="en-US" dirty="0" smtClean="0"/>
              <a:t>如下逻辑，代码的执行顺序是怎样的？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78" y="2637706"/>
            <a:ext cx="7428571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r>
              <a:rPr lang="en-US" altLang="zh-CN" dirty="0"/>
              <a:t>Browser </a:t>
            </a:r>
            <a:r>
              <a:rPr lang="en-US" altLang="zh-CN" dirty="0" smtClean="0"/>
              <a:t>Emulation</a:t>
            </a:r>
          </a:p>
          <a:p>
            <a:pPr lvl="1"/>
            <a:r>
              <a:rPr lang="zh-CN" altLang="en-US" dirty="0"/>
              <a:t>浏览器仿真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0" y="2493690"/>
            <a:ext cx="11619047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17391</TotalTime>
  <Words>1921</Words>
  <Application>Microsoft Office PowerPoint</Application>
  <PresentationFormat>自定义</PresentationFormat>
  <Paragraphs>272</Paragraphs>
  <Slides>53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--性能测试工具LoadRunner使用—参数化 </vt:lpstr>
      <vt:lpstr>内容回顾</vt:lpstr>
      <vt:lpstr>内容回顾</vt:lpstr>
      <vt:lpstr>内容回顾</vt:lpstr>
      <vt:lpstr>内容回顾</vt:lpstr>
      <vt:lpstr>内容回顾—代码逻辑</vt:lpstr>
      <vt:lpstr>内容回顾—代码逻辑</vt:lpstr>
      <vt:lpstr>内容回顾—代码逻辑</vt:lpstr>
      <vt:lpstr>内容回顾</vt:lpstr>
      <vt:lpstr>补充知识：函数和变量</vt:lpstr>
      <vt:lpstr>补充知识：函数和变量</vt:lpstr>
      <vt:lpstr>思考</vt:lpstr>
      <vt:lpstr>目录</vt:lpstr>
      <vt:lpstr>什么是参数化</vt:lpstr>
      <vt:lpstr>目录</vt:lpstr>
      <vt:lpstr>为什么进行参数化</vt:lpstr>
      <vt:lpstr>目录</vt:lpstr>
      <vt:lpstr>怎样进行参数化</vt:lpstr>
      <vt:lpstr>怎样进行参数化</vt:lpstr>
      <vt:lpstr>怎样进行参数化</vt:lpstr>
      <vt:lpstr>怎样进行参数化</vt:lpstr>
      <vt:lpstr>怎样进行参数化</vt:lpstr>
      <vt:lpstr>怎样进行参数化</vt:lpstr>
      <vt:lpstr>怎样进行参数化—基本解释</vt:lpstr>
      <vt:lpstr>怎样进行参数化—基本解释</vt:lpstr>
      <vt:lpstr>怎样进行参数化—基本使用</vt:lpstr>
      <vt:lpstr>怎样进行参数化—基本使用</vt:lpstr>
      <vt:lpstr>怎样进行参数化—基本使用</vt:lpstr>
      <vt:lpstr>怎样进行参数化—基本使用</vt:lpstr>
      <vt:lpstr>怎样进行参数化—基本使用</vt:lpstr>
      <vt:lpstr>怎样进行参数化—代码逻辑+参数</vt:lpstr>
      <vt:lpstr>怎样进行参数化—代码逻辑+参数</vt:lpstr>
      <vt:lpstr>怎样进行参数化—代码逻辑+参数</vt:lpstr>
      <vt:lpstr>怎样进行参数化—代码逻辑+参数</vt:lpstr>
      <vt:lpstr>怎样进行参数化—每次取值更新</vt:lpstr>
      <vt:lpstr>怎样进行参数化—每次取值更新</vt:lpstr>
      <vt:lpstr>怎样进行参数化—每次取值更新</vt:lpstr>
      <vt:lpstr>怎样进行参数化—唯一</vt:lpstr>
      <vt:lpstr>怎样进行参数化—参数结合场景</vt:lpstr>
      <vt:lpstr>怎样进行参数化—参数结合场景</vt:lpstr>
      <vt:lpstr>怎样进行参数化—参数结合场景</vt:lpstr>
      <vt:lpstr>怎样进行参数化—随机+迭代</vt:lpstr>
      <vt:lpstr>怎样进行参数化—唯一+迭代</vt:lpstr>
      <vt:lpstr>怎样进行参数化—唯一+迭代</vt:lpstr>
      <vt:lpstr>怎样进行参数化—唯一+迭代</vt:lpstr>
      <vt:lpstr>怎样进行参数化—分配虚拟用户值方式</vt:lpstr>
      <vt:lpstr>怎样进行参数化—两个及以上参数设置</vt:lpstr>
      <vt:lpstr>怎样进行参数化—两个及以上参数设置</vt:lpstr>
      <vt:lpstr>怎样进行参数化—两个及以上参数设置</vt:lpstr>
      <vt:lpstr>怎样进行参数化——生成大规模数据</vt:lpstr>
      <vt:lpstr>怎样进行参数化—哪些可以参数化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517</cp:revision>
  <cp:lastPrinted>2012-03-16T05:44:49Z</cp:lastPrinted>
  <dcterms:modified xsi:type="dcterms:W3CDTF">2019-03-05T22:08:36Z</dcterms:modified>
</cp:coreProperties>
</file>