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90" r:id="rId3"/>
    <p:sldId id="419" r:id="rId4"/>
    <p:sldId id="420" r:id="rId5"/>
    <p:sldId id="416" r:id="rId6"/>
    <p:sldId id="418" r:id="rId7"/>
    <p:sldId id="422" r:id="rId8"/>
    <p:sldId id="421" r:id="rId9"/>
    <p:sldId id="457" r:id="rId10"/>
    <p:sldId id="427" r:id="rId11"/>
    <p:sldId id="423" r:id="rId12"/>
    <p:sldId id="424" r:id="rId13"/>
    <p:sldId id="458" r:id="rId14"/>
    <p:sldId id="425" r:id="rId15"/>
    <p:sldId id="426" r:id="rId16"/>
    <p:sldId id="432" r:id="rId17"/>
    <p:sldId id="428" r:id="rId18"/>
    <p:sldId id="429" r:id="rId19"/>
    <p:sldId id="433" r:id="rId20"/>
    <p:sldId id="434" r:id="rId21"/>
    <p:sldId id="435" r:id="rId22"/>
    <p:sldId id="436" r:id="rId23"/>
    <p:sldId id="437" r:id="rId24"/>
    <p:sldId id="438" r:id="rId25"/>
    <p:sldId id="430" r:id="rId26"/>
    <p:sldId id="431" r:id="rId27"/>
    <p:sldId id="439" r:id="rId28"/>
    <p:sldId id="440" r:id="rId29"/>
    <p:sldId id="459" r:id="rId30"/>
    <p:sldId id="441" r:id="rId31"/>
    <p:sldId id="442" r:id="rId32"/>
    <p:sldId id="443" r:id="rId33"/>
    <p:sldId id="445" r:id="rId34"/>
    <p:sldId id="446" r:id="rId35"/>
    <p:sldId id="444" r:id="rId36"/>
    <p:sldId id="447" r:id="rId37"/>
    <p:sldId id="448" r:id="rId38"/>
    <p:sldId id="460" r:id="rId39"/>
    <p:sldId id="449" r:id="rId40"/>
    <p:sldId id="454" r:id="rId41"/>
    <p:sldId id="450" r:id="rId42"/>
    <p:sldId id="451" r:id="rId43"/>
    <p:sldId id="455" r:id="rId44"/>
    <p:sldId id="462" r:id="rId45"/>
    <p:sldId id="452" r:id="rId46"/>
    <p:sldId id="453" r:id="rId47"/>
    <p:sldId id="456" r:id="rId48"/>
    <p:sldId id="461" r:id="rId49"/>
    <p:sldId id="417" r:id="rId50"/>
    <p:sldId id="265" r:id="rId51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7" autoAdjust="0"/>
    <p:restoredTop sz="95179" autoAdjust="0"/>
  </p:normalViewPr>
  <p:slideViewPr>
    <p:cSldViewPr>
      <p:cViewPr varScale="1">
        <p:scale>
          <a:sx n="76" d="100"/>
          <a:sy n="76" d="100"/>
        </p:scale>
        <p:origin x="120" y="312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可以看到每个步骤服务器的响应数据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3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查看每个步骤是否运行成功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5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是一个会话的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，浏览器第一次访问服务器会在服务器端生成一个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，有一个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和它对应。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sessionid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叫做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jsessionid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2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5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4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Web Page 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BreakDown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zh-CN" alt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网页崩溃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服务器处理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协议。当收到一个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请求之后，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服务器会返回一个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响应，比如一个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页面。为了处理请求，它可能响应一个静态的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页面、图片、重定向，或者代理（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）其他动态响应。这些动态响应可以由其他程序生成，包括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脚本，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，服务器端的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，或者其他服务器端技术。而这些服务器端程序响应，大多数时候都表现为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页面，供浏览器访问。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理解一个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服务器的代理模型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(delegate model)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相对比较简单。当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服务器接收到一个请求，它只是简单的将请求交给处理该请求的最优程序。除了为服务器程序简单的提供一个运行环境（服务器程序可以在其中运行，并且返回生成的响应）之外，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服务器不提供任何功能。服务器程序一般自己处理交换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(transaction)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、数据库连接、消息分发等。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服务器不提供以上的服务，但是它一般会提供诸如容错机制，负载均衡、缓存、集群等的可扩展性。而后者，一般来说不应该部署在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服务器上，而应该在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服务器上！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根据我们的定义，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服务器可以基于各种不同的协议（可能包含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协议），为客户端程序提供应用逻辑的处理。不同于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服务器主要发送用来展示在浏览器上的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服务器为客户端程序处理应用逻辑方面问题。应用程序使用这些逻辑，就如同调用一个对象的方法（或者面向过程编程中的函数）一样简单。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这些应用程序可能包含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机上运行的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服务器，甚至其他的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服务器和客户端之间的通信并不局限于简单的显示标记，而是可以由程序逻辑，比如数据表单、方法调用，而非静态的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，这样，客户端程序就可以按需去用了！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在大多数情况下，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服务器通过元件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，比如基于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j2ee 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，来提供应用逻辑。而更多的情况下，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服务器自己管理自己的资源。这些责任（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gate-keeping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）包括安全、进程交互、资源池、消息分发等。同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服务器一样，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服务器也可能需要各种可扩展性和容错机制。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一个例子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以一个提供实时价格和相关信息的在线商店为例，它极有可能提供了一个表单，用户可以选择不同的产品并查询。它会查找，并通过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网页展示结果。这个网站可能有多种方式来实现这个功能，下面我们将举两个相反的例子，一个不使用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服务器，而另一个使用。通过这两个例子，可以帮助你理解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服务器的功能。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服务器，而非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在这个场景里，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服务器独自提供在线商店的功能。它接受用户的请求，交给服务器端程序处理。该服务器端程序通过数据库，或者纯文本，查找到价格信息，然后生成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响应，通过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服务器返回给用户的浏览器。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总结来说，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服务器仅需要接受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请求，并响应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网页。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 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同场景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服务器仍然代理脚本生成的响应。但是你可以把业务逻辑部署在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服务器上。这样，脚本就不需要去关注怎样查询和生成响应，而仅需要调用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服务器提供查询服务，从而利用其生成它的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在这个例子中，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服务器提供了价格查询的业务逻辑。这个逻辑不应该包含怎样去展示，或者强迫客户端使用这些数据。相反的是，客户端和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服务器进行交互，只有当客户端调用了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服务器的价格查询服务的时候，该服务才查找到信息并返回。</a:t>
            </a:r>
          </a:p>
          <a:p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代码生成分离开后，价格查询逻辑的复用性提高了。另外一个客户端，比如收银机，同样可以调用这个接口。而场景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里，价格查询服务就很难被重用，因为它和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页面紧密联系。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3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：打时间戳，计算执行时间</a:t>
            </a:r>
            <a:endParaRPr lang="en-US" altLang="zh-CN" dirty="0" smtClean="0"/>
          </a:p>
          <a:p>
            <a:r>
              <a:rPr lang="zh-CN" altLang="en-US" dirty="0" smtClean="0"/>
              <a:t>数据库：分析是并行还是串行执行，执行了哪些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语句，分别执行多长时间</a:t>
            </a:r>
            <a:endParaRPr lang="en-US" altLang="zh-CN" dirty="0" smtClean="0"/>
          </a:p>
          <a:p>
            <a:r>
              <a:rPr lang="en-US" altLang="zh-CN" dirty="0" smtClean="0"/>
              <a:t>PHP:</a:t>
            </a:r>
            <a:r>
              <a:rPr lang="zh-CN" altLang="en-US" dirty="0" smtClean="0"/>
              <a:t>记录日志，开始和结束的时间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7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1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性能测试工具</a:t>
            </a:r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</a:rPr>
              <a:t>LoadRunner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关联、事务和检查点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运行结果查看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脚本运行后，点击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View—Test Results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06" y="1485578"/>
            <a:ext cx="574056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78" y="1269554"/>
            <a:ext cx="9846766" cy="40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录制飞机订票系统中，使用正确的用户名和密码登录，为什么回放时，结果不成功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服务器有</a:t>
            </a:r>
            <a:r>
              <a:rPr lang="zh-CN" altLang="en-US" dirty="0" smtClean="0">
                <a:solidFill>
                  <a:srgbClr val="FF0000"/>
                </a:solidFill>
              </a:rPr>
              <a:t>动态</a:t>
            </a:r>
            <a:r>
              <a:rPr lang="zh-CN" altLang="en-US" dirty="0" smtClean="0"/>
              <a:t>生成的数据返回给客户端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动态数据怎样拿到</a:t>
            </a:r>
            <a:endParaRPr lang="en-US" altLang="zh-CN" dirty="0" smtClean="0"/>
          </a:p>
          <a:p>
            <a:pPr lvl="1"/>
            <a:r>
              <a:rPr lang="zh-CN" altLang="en-US" dirty="0"/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20766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脚本查看方式（不同视图）</a:t>
            </a:r>
            <a:endParaRPr lang="en-US" altLang="zh-CN" dirty="0" smtClean="0"/>
          </a:p>
          <a:p>
            <a:r>
              <a:rPr lang="zh-CN" altLang="en-US" dirty="0" smtClean="0"/>
              <a:t>运行结果查看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6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什么是关联</a:t>
            </a:r>
            <a:endParaRPr lang="en-US" altLang="zh-CN" dirty="0" smtClean="0"/>
          </a:p>
          <a:p>
            <a:pPr lvl="1"/>
            <a:r>
              <a:rPr lang="zh-CN" altLang="en-US" dirty="0"/>
              <a:t>脚本回放过程中，客户端发出请求，</a:t>
            </a:r>
            <a:r>
              <a:rPr lang="zh-CN" altLang="en-US" dirty="0" smtClean="0"/>
              <a:t>通过</a:t>
            </a:r>
            <a:r>
              <a:rPr lang="zh-CN" altLang="en-US" dirty="0"/>
              <a:t>一些</a:t>
            </a:r>
            <a:r>
              <a:rPr lang="zh-CN" altLang="en-US" dirty="0" smtClean="0"/>
              <a:t>规则，</a:t>
            </a:r>
            <a:r>
              <a:rPr lang="zh-CN" altLang="en-US" dirty="0"/>
              <a:t>在服务器所响应的内容中查找，得到相应的值，</a:t>
            </a:r>
            <a:r>
              <a:rPr lang="zh-CN" altLang="en-US" dirty="0" smtClean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形式替换</a:t>
            </a:r>
            <a:r>
              <a:rPr lang="zh-CN" altLang="en-US" dirty="0"/>
              <a:t>录制时的静态值，从而向服务器发出正确的请求，这种</a:t>
            </a:r>
            <a:r>
              <a:rPr lang="zh-CN" altLang="en-US" dirty="0">
                <a:solidFill>
                  <a:srgbClr val="FF0000"/>
                </a:solidFill>
              </a:rPr>
              <a:t>动态获得服务器</a:t>
            </a:r>
            <a:r>
              <a:rPr lang="zh-CN" altLang="en-US" dirty="0"/>
              <a:t>响应内容的方法被称作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63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什么情况下需要关联</a:t>
            </a:r>
            <a:endParaRPr lang="en-US" altLang="zh-CN" dirty="0" smtClean="0"/>
          </a:p>
          <a:p>
            <a:pPr lvl="1"/>
            <a:r>
              <a:rPr lang="zh-CN" altLang="en-US" dirty="0"/>
              <a:t>当脚本中的数据每次回放都发生变化时，并且这个</a:t>
            </a:r>
            <a:r>
              <a:rPr lang="zh-CN" altLang="en-US" dirty="0">
                <a:solidFill>
                  <a:srgbClr val="FF0000"/>
                </a:solidFill>
              </a:rPr>
              <a:t>动态数据在后面的请求中需要</a:t>
            </a:r>
            <a:r>
              <a:rPr lang="zh-CN" altLang="en-US" dirty="0"/>
              <a:t>发送给服务器，那么这个内容需要通过关联来询问服务器，获得该数据的变化结果。例如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登录字符串。带有会话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或时间戳等动态数据的登录字符串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时间戳。使用日期或时间戳或者其他用户凭据的任意字符串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常见前缀：如 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CustomerID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</a:p>
        </p:txBody>
      </p:sp>
      <p:sp>
        <p:nvSpPr>
          <p:cNvPr id="5" name="矩形 4"/>
          <p:cNvSpPr/>
          <p:nvPr/>
        </p:nvSpPr>
        <p:spPr>
          <a:xfrm>
            <a:off x="557734" y="1845618"/>
            <a:ext cx="4032448" cy="4465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4518" y="1773610"/>
            <a:ext cx="3888432" cy="4465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118574" y="1197546"/>
            <a:ext cx="2916324" cy="54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服务器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7734" y="2781722"/>
            <a:ext cx="403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5726" y="364581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9742" y="4653930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18174" y="2493690"/>
            <a:ext cx="30963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29742" y="2133650"/>
            <a:ext cx="41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1.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向服务器发送登录请求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5022230" y="1917626"/>
            <a:ext cx="3240360" cy="54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用户名，密码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590182" y="3213770"/>
            <a:ext cx="302433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701750" y="2997746"/>
            <a:ext cx="3171014" cy="54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2.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获得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essionID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endCxn id="18" idx="3"/>
          </p:cNvCxnSpPr>
          <p:nvPr/>
        </p:nvCxnSpPr>
        <p:spPr>
          <a:xfrm>
            <a:off x="4590182" y="4293890"/>
            <a:ext cx="2988332" cy="6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2"/>
          <p:cNvSpPr txBox="1"/>
          <p:nvPr/>
        </p:nvSpPr>
        <p:spPr>
          <a:xfrm>
            <a:off x="773758" y="3933850"/>
            <a:ext cx="1404156" cy="54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3.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订票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4878214" y="3861842"/>
            <a:ext cx="2700300" cy="98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利用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S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essionID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发送新的请求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662190" y="5374010"/>
            <a:ext cx="28803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6"/>
          <p:cNvSpPr txBox="1"/>
          <p:nvPr/>
        </p:nvSpPr>
        <p:spPr>
          <a:xfrm>
            <a:off x="701750" y="4941962"/>
            <a:ext cx="5574123" cy="54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4.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获得服务器的返回值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1910" y="1197546"/>
            <a:ext cx="2916324" cy="54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客户端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r>
              <a:rPr lang="en-US" altLang="zh-CN" dirty="0" smtClean="0"/>
              <a:t>—</a:t>
            </a:r>
            <a:r>
              <a:rPr lang="zh-CN" altLang="en-US" dirty="0"/>
              <a:t>怎样进行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2903"/>
            <a:ext cx="10984230" cy="5041187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自动关联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最简单，有局限性。常用于在非常标准的动态数据处理中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：使用自动关联前，脚本必须要先运行一次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一边</a:t>
            </a:r>
            <a:r>
              <a:rPr lang="zh-CN" altLang="en-US" dirty="0">
                <a:latin typeface="+mn-ea"/>
              </a:rPr>
              <a:t>录制一边关联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无需操作，系统自带常见应用需要做的关联规则    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+mn-ea"/>
              </a:rPr>
              <a:t>【Recording Options】—【Correlation】</a:t>
            </a:r>
            <a:r>
              <a:rPr lang="zh-CN" altLang="en-US" dirty="0">
                <a:latin typeface="+mn-ea"/>
              </a:rPr>
              <a:t>启用选项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手动关联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最有效手段，能处理特殊的动态数据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典型实例：论坛中置顶帖子和非置顶帖子中的顶端帖子</a:t>
            </a:r>
            <a:r>
              <a:rPr lang="en-US" altLang="zh-CN" dirty="0">
                <a:latin typeface="+mn-ea"/>
              </a:rPr>
              <a:t>ID</a:t>
            </a:r>
          </a:p>
          <a:p>
            <a:pPr marL="544662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8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/>
              <a:t>—</a:t>
            </a:r>
            <a:r>
              <a:rPr lang="zh-CN" altLang="en-US" dirty="0"/>
              <a:t>怎样进行关联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err="1"/>
              <a:t>VuGen</a:t>
            </a:r>
            <a:r>
              <a:rPr lang="zh-CN" altLang="en-US" dirty="0"/>
              <a:t>提供的自动扫描关联处理策略，它的原理是对同一个脚本运行和录制时的服务器的返回进行比较，来自动查找变化部分，并且提示是否生成关联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6" y="3933850"/>
            <a:ext cx="10441160" cy="19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/>
              <a:t>—</a:t>
            </a:r>
            <a:r>
              <a:rPr lang="zh-CN" altLang="en-US" dirty="0"/>
              <a:t>怎样进行关联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边录制边关联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适合于提前将关联规则定义好，然后依据其进行关联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58" y="2349674"/>
            <a:ext cx="10081120" cy="40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函数和变量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类函数：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基于协议（如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开头、通用</a:t>
            </a:r>
            <a:r>
              <a:rPr lang="en-US" altLang="zh-CN" dirty="0" err="1" smtClean="0"/>
              <a:t>lr</a:t>
            </a:r>
            <a:r>
              <a:rPr lang="zh-CN" altLang="en-US" dirty="0" smtClean="0"/>
              <a:t>开头、</a:t>
            </a:r>
            <a:r>
              <a:rPr lang="en-US" altLang="zh-CN" dirty="0" err="1" smtClean="0"/>
              <a:t>lr</a:t>
            </a:r>
            <a:r>
              <a:rPr lang="en-US" altLang="zh-CN" dirty="0" smtClean="0"/>
              <a:t>.</a:t>
            </a:r>
            <a:r>
              <a:rPr lang="zh-CN" altLang="en-US" dirty="0" smtClean="0"/>
              <a:t>开头：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中使用、自定义函数）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全局变量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en-US" altLang="zh-CN" dirty="0" err="1"/>
              <a:t>globals.h</a:t>
            </a:r>
            <a:r>
              <a:rPr lang="zh-CN" altLang="en-US" dirty="0"/>
              <a:t>中定义的变量是</a:t>
            </a: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局部变量：在</a:t>
            </a:r>
            <a:r>
              <a:rPr lang="en-US" altLang="zh-CN" dirty="0" err="1"/>
              <a:t>init</a:t>
            </a:r>
            <a:r>
              <a:rPr lang="zh-CN" altLang="en-US" dirty="0"/>
              <a:t>、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中定义的</a:t>
            </a:r>
            <a:r>
              <a:rPr lang="zh-CN" altLang="en-US" dirty="0" smtClean="0"/>
              <a:t>变量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</a:t>
            </a:r>
            <a:r>
              <a:rPr lang="en-US" altLang="zh-CN" smtClean="0"/>
              <a:t>—</a:t>
            </a:r>
            <a:r>
              <a:rPr lang="zh-CN" altLang="en-US" smtClean="0"/>
              <a:t>怎样进行关联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通过手动关联函数 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eb_reg_save_param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将想要的字符串保存到一个参数中。 手动关联是关联应用中的最有效手段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4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</a:t>
            </a:r>
            <a:r>
              <a:rPr lang="en-US" altLang="zh-CN" smtClean="0"/>
              <a:t>—</a:t>
            </a:r>
            <a:r>
              <a:rPr lang="zh-CN" altLang="en-US" smtClean="0"/>
              <a:t>怎样进行关联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手动关联的主要步骤：</a:t>
            </a:r>
          </a:p>
          <a:p>
            <a:pPr lvl="1"/>
            <a:r>
              <a:rPr lang="zh-CN" altLang="en-US" dirty="0" smtClean="0"/>
              <a:t>第一步：录制测试脚本，录制</a:t>
            </a:r>
            <a:r>
              <a:rPr lang="zh-CN" altLang="en-US" dirty="0"/>
              <a:t>两</a:t>
            </a:r>
            <a:r>
              <a:rPr lang="zh-CN" altLang="en-US" dirty="0" smtClean="0"/>
              <a:t>遍（两遍操作内容须一致）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</a:t>
            </a:r>
            <a:r>
              <a:rPr lang="en-US" altLang="zh-CN" smtClean="0"/>
              <a:t>—</a:t>
            </a:r>
            <a:r>
              <a:rPr lang="zh-CN" altLang="en-US" smtClean="0"/>
              <a:t>怎样进行关联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第二步：使用脚本比较工具（</a:t>
            </a:r>
            <a:r>
              <a:rPr lang="en-US" altLang="zh-CN" dirty="0" smtClean="0"/>
              <a:t>Tools—compare with script</a:t>
            </a:r>
            <a:r>
              <a:rPr lang="zh-CN" altLang="en-US" dirty="0" smtClean="0"/>
              <a:t>）找出两次脚本的不同，判断是否需要进行关联 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6" y="2205658"/>
            <a:ext cx="9558734" cy="41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</a:t>
            </a:r>
            <a:r>
              <a:rPr lang="en-US" altLang="zh-CN" smtClean="0"/>
              <a:t>—</a:t>
            </a:r>
            <a:r>
              <a:rPr lang="zh-CN" altLang="en-US" smtClean="0"/>
              <a:t>怎样进行关联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第三步：在日志（打开扩展日志中服务器返回日志）中查找脚本不同的内容（判断是否是服务器返回内容）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90" y="2349674"/>
            <a:ext cx="8407881" cy="37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关联</a:t>
            </a:r>
            <a:r>
              <a:rPr lang="en-US" altLang="zh-CN" smtClean="0"/>
              <a:t>—</a:t>
            </a:r>
            <a:r>
              <a:rPr lang="zh-CN" altLang="en-US" smtClean="0"/>
              <a:t>怎样进行关联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第四步：在日志中找到查找内容的地方点击鼠标右键，选择“跳至原行”，跳到脚本位置，在该请求前插入关联函数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58" y="2781722"/>
            <a:ext cx="10662481" cy="29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/>
              <a:t>—</a:t>
            </a:r>
            <a:r>
              <a:rPr lang="zh-CN" altLang="en-US" dirty="0"/>
              <a:t>怎样进行关联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插入关联函数需要参数名称和左右边界，在日志中找到其左右边界填入参数设置框中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6566" y="4941962"/>
            <a:ext cx="4733333" cy="8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0" y="2349674"/>
            <a:ext cx="7920880" cy="40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/>
              <a:t>—</a:t>
            </a:r>
            <a:r>
              <a:rPr lang="zh-CN" altLang="en-US" dirty="0"/>
              <a:t>怎样进行关联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强调：关联函数必须写在被关联数据所在的请求前（或所有请求前）</a:t>
            </a:r>
            <a:endParaRPr lang="en-US" altLang="zh-CN" dirty="0" smtClean="0"/>
          </a:p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发出请求前，申明要捕获的数据边界，这样在数据流返回时，直接过滤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否则需要将上一个请求的所有内容保存后，再去单独读取遍历，效率降低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/>
              <a:t>—</a:t>
            </a:r>
            <a:r>
              <a:rPr lang="zh-CN" altLang="en-US" dirty="0"/>
              <a:t>怎样进行关联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第五步：将动态数据替换成变量名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58" y="2133650"/>
            <a:ext cx="1069212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en-US" altLang="zh-CN" dirty="0"/>
              <a:t>—</a:t>
            </a:r>
            <a:r>
              <a:rPr lang="zh-CN" altLang="en-US" dirty="0"/>
              <a:t>怎样进行关联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第六步：验证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查看运行结果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6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脚本查看方式（不同视图）</a:t>
            </a:r>
            <a:endParaRPr lang="en-US" altLang="zh-CN" dirty="0" smtClean="0"/>
          </a:p>
          <a:p>
            <a:r>
              <a:rPr lang="zh-CN" altLang="en-US" dirty="0" smtClean="0"/>
              <a:t>运行结果查看</a:t>
            </a:r>
            <a:endParaRPr lang="en-US" altLang="zh-CN" dirty="0" smtClean="0"/>
          </a:p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事务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什么是参数化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用参数替代常量，可更加真实的模拟实际用户操作并简化脚本</a:t>
            </a:r>
            <a:endParaRPr lang="en-US" altLang="zh-CN" dirty="0" smtClean="0"/>
          </a:p>
          <a:p>
            <a:r>
              <a:rPr lang="zh-CN" altLang="en-US" dirty="0" smtClean="0"/>
              <a:t>为什么进行参数化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每次使用的数据不同，更方便脚本执行</a:t>
            </a:r>
            <a:endParaRPr lang="en-US" altLang="zh-CN" dirty="0" smtClean="0"/>
          </a:p>
          <a:p>
            <a:r>
              <a:rPr lang="zh-CN" altLang="en-US" dirty="0" smtClean="0"/>
              <a:t>怎样进行参数化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右键替换并设置参数属性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参数列表、类型、读取下一行数据的方式，参数值更新方式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</a:t>
            </a:r>
            <a:r>
              <a:rPr lang="en-US" altLang="zh-CN" smtClean="0"/>
              <a:t>—</a:t>
            </a:r>
            <a:r>
              <a:rPr lang="zh-CN" altLang="en-US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模拟用户的一个相对完整的、有意义的业务操作过程</a:t>
            </a:r>
            <a:endParaRPr lang="en-US" altLang="zh-CN" dirty="0" smtClean="0"/>
          </a:p>
          <a:p>
            <a:r>
              <a:rPr lang="zh-CN" altLang="en-US" dirty="0" smtClean="0"/>
              <a:t>什么情况下使用事务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查看某系列操作的使用时间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8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插入事务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怎样使用事务</a:t>
            </a:r>
            <a:endParaRPr lang="en-US" altLang="zh-CN" dirty="0" smtClean="0"/>
          </a:p>
          <a:p>
            <a:pPr lvl="1"/>
            <a:r>
              <a:rPr lang="zh-CN" altLang="en-US" dirty="0"/>
              <a:t>手动输入函数</a:t>
            </a:r>
            <a:endParaRPr lang="en-US" altLang="zh-CN" dirty="0"/>
          </a:p>
          <a:p>
            <a:pPr lvl="1"/>
            <a:r>
              <a:rPr lang="zh-CN" altLang="en-US" dirty="0"/>
              <a:t>使用菜单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录制过程中插入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sz="2200" dirty="0" err="1">
                <a:latin typeface="+mn-ea"/>
              </a:rPr>
              <a:t>lr_start_transaction</a:t>
            </a:r>
            <a:r>
              <a:rPr lang="en-US" altLang="zh-CN" sz="2200" dirty="0">
                <a:latin typeface="+mn-ea"/>
              </a:rPr>
              <a:t>("</a:t>
            </a:r>
            <a:r>
              <a:rPr lang="zh-CN" altLang="en-US" sz="2200" dirty="0">
                <a:latin typeface="+mn-ea"/>
              </a:rPr>
              <a:t>事务名称</a:t>
            </a:r>
            <a:r>
              <a:rPr lang="en-US" altLang="zh-CN" sz="2200" dirty="0">
                <a:latin typeface="+mn-ea"/>
              </a:rPr>
              <a:t>")</a:t>
            </a:r>
            <a:r>
              <a:rPr lang="zh-CN" altLang="en-US" sz="2200" dirty="0">
                <a:latin typeface="+mn-ea"/>
              </a:rPr>
              <a:t>：事务开始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en-US" altLang="zh-CN" sz="2200" dirty="0" err="1">
                <a:latin typeface="+mn-ea"/>
              </a:rPr>
              <a:t>lr_end_transaction</a:t>
            </a:r>
            <a:r>
              <a:rPr lang="en-US" altLang="zh-CN" sz="2200" dirty="0">
                <a:latin typeface="+mn-ea"/>
              </a:rPr>
              <a:t>("</a:t>
            </a:r>
            <a:r>
              <a:rPr lang="zh-CN" altLang="en-US" sz="2200" dirty="0">
                <a:latin typeface="+mn-ea"/>
              </a:rPr>
              <a:t>事务名称</a:t>
            </a:r>
            <a:r>
              <a:rPr lang="en-US" altLang="zh-CN" sz="2200" dirty="0">
                <a:latin typeface="+mn-ea"/>
              </a:rPr>
              <a:t>","</a:t>
            </a:r>
            <a:r>
              <a:rPr lang="zh-CN" altLang="en-US" sz="2200" dirty="0">
                <a:latin typeface="+mn-ea"/>
              </a:rPr>
              <a:t>事务状态</a:t>
            </a:r>
            <a:r>
              <a:rPr lang="en-US" altLang="zh-CN" sz="2200" dirty="0">
                <a:latin typeface="+mn-ea"/>
              </a:rPr>
              <a:t>")</a:t>
            </a:r>
            <a:r>
              <a:rPr lang="zh-CN" altLang="en-US" sz="2200" dirty="0">
                <a:latin typeface="+mn-ea"/>
              </a:rPr>
              <a:t>：事务结束，结束状态</a:t>
            </a:r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42" y="1557586"/>
            <a:ext cx="2400000" cy="22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78" y="2421682"/>
            <a:ext cx="4209524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、开始与结束函数必须成对出现</a:t>
            </a:r>
          </a:p>
          <a:p>
            <a:pPr marL="0" indent="0">
              <a:buNone/>
            </a:pPr>
            <a:r>
              <a:rPr lang="zh-CN" altLang="en-US" dirty="0" smtClean="0"/>
              <a:t>　　  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、事务的名称必须一样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02" y="2709714"/>
            <a:ext cx="690475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 </a:t>
            </a:r>
            <a:r>
              <a:rPr lang="en-US" altLang="zh-CN" smtClean="0"/>
              <a:t>— </a:t>
            </a:r>
            <a:r>
              <a:rPr lang="zh-CN" altLang="en-US" smtClean="0"/>
              <a:t>事务函数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LR_AUTO</a:t>
            </a:r>
            <a:r>
              <a:rPr lang="zh-CN" altLang="en-US" dirty="0" smtClean="0"/>
              <a:t>是指事务的状态有系统自动根据默认规则来判断，结果为</a:t>
            </a:r>
            <a:r>
              <a:rPr lang="en-US" altLang="zh-CN" dirty="0" smtClean="0"/>
              <a:t>PASS/FAIL</a:t>
            </a:r>
            <a:endParaRPr lang="zh-CN" altLang="en-US" dirty="0" smtClean="0"/>
          </a:p>
          <a:p>
            <a:r>
              <a:rPr lang="en-US" altLang="zh-CN" dirty="0" smtClean="0"/>
              <a:t>LR_PASS</a:t>
            </a:r>
            <a:r>
              <a:rPr lang="zh-CN" altLang="en-US" dirty="0" smtClean="0"/>
              <a:t>是指事务是以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状态通过的，说明该事务正确的完成了，并且记录下对应的时间，这个时间就是指做这件事情所需要消耗的时间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4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 </a:t>
            </a:r>
            <a:r>
              <a:rPr lang="en-US" altLang="zh-CN" smtClean="0"/>
              <a:t>— </a:t>
            </a:r>
            <a:r>
              <a:rPr lang="zh-CN" altLang="en-US" smtClean="0"/>
              <a:t>事务函数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LR_FAIL</a:t>
            </a:r>
            <a:r>
              <a:rPr lang="zh-CN" altLang="en-US" dirty="0" smtClean="0"/>
              <a:t>是指事务以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状态结束，该事务是一个失败的事务，没有完成事务中脚本应该达到的效果，得到的时间不是正确操作的时间，这个时间在后期的统计中将被独立统计</a:t>
            </a:r>
          </a:p>
          <a:p>
            <a:r>
              <a:rPr lang="en-US" altLang="zh-CN" dirty="0" smtClean="0"/>
              <a:t>LR_STOP</a:t>
            </a:r>
            <a:r>
              <a:rPr lang="zh-CN" altLang="en-US" dirty="0" smtClean="0"/>
              <a:t>将事务以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状态停止。事务的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状态会在场景的对应计数器中记录，包括通过的次数和事务的响应时间，方便后期分析该事务的吞吐量以及响应时间的变化情况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81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事务的时间是响应时间吗？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57734" y="1917626"/>
            <a:ext cx="10873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事务时间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9742" y="3141762"/>
            <a:ext cx="1440160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函数自身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85926" y="3141762"/>
            <a:ext cx="1440160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Think time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98294" y="3141762"/>
            <a:ext cx="5760640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响应时间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942110" y="3141762"/>
            <a:ext cx="1440160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Waste time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670302" y="4077866"/>
            <a:ext cx="2160240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网络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046566" y="4077866"/>
            <a:ext cx="3312368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服务器处理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526286" y="5157986"/>
            <a:ext cx="1224136" cy="1296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网络延迟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94438" y="5157986"/>
            <a:ext cx="1152128" cy="1296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Web Page </a:t>
            </a:r>
            <a:r>
              <a:rPr lang="en-US" altLang="zh-CN" sz="23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BreakDown</a:t>
            </a:r>
            <a:endParaRPr lang="zh-CN" altLang="en-US" sz="23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854878" y="5085978"/>
            <a:ext cx="1152128" cy="1296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DB Server</a:t>
            </a:r>
            <a:endParaRPr lang="zh-CN" altLang="en-US" sz="23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90582" y="5085978"/>
            <a:ext cx="1224136" cy="1296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Web Server</a:t>
            </a:r>
            <a:endParaRPr lang="zh-CN" altLang="en-US" sz="23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558734" y="5085978"/>
            <a:ext cx="1152128" cy="1296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APP Server</a:t>
            </a:r>
            <a:endParaRPr lang="zh-CN" altLang="en-US" sz="23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5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消耗时间分析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思考：发一个请求，得到回应需要</a:t>
            </a:r>
            <a:r>
              <a:rPr lang="en-US" altLang="zh-CN" dirty="0" smtClean="0"/>
              <a:t>8S,</a:t>
            </a:r>
            <a:r>
              <a:rPr lang="zh-CN" altLang="en-US" dirty="0" smtClean="0"/>
              <a:t>从哪里找问题？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PHP?</a:t>
            </a:r>
          </a:p>
          <a:p>
            <a:pPr lvl="1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0" y="2133650"/>
            <a:ext cx="697489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时间分析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实践：</a:t>
            </a:r>
            <a:r>
              <a:rPr lang="zh-CN" altLang="en-US" dirty="0"/>
              <a:t>分别</a:t>
            </a:r>
            <a:r>
              <a:rPr lang="zh-CN" altLang="en-US" dirty="0" smtClean="0"/>
              <a:t>使用正确的用户名、密码和错误的用户名、密码回放登录</a:t>
            </a:r>
            <a:r>
              <a:rPr lang="en-US" altLang="zh-CN" dirty="0" err="1" smtClean="0"/>
              <a:t>WebTours</a:t>
            </a:r>
            <a:r>
              <a:rPr lang="zh-CN" altLang="en-US" dirty="0" smtClean="0"/>
              <a:t>的脚本，查看其事务时间分别是多少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分析：回放脚本都是正确的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原因：服务器判断只要是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系列的状态码，都是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（只要不是</a:t>
            </a:r>
            <a:r>
              <a:rPr lang="en-US" altLang="zh-CN" dirty="0" smtClean="0"/>
              <a:t>404</a:t>
            </a:r>
            <a:r>
              <a:rPr lang="zh-CN" altLang="en-US" dirty="0" smtClean="0"/>
              <a:t>，返回都是正确的）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不成功的事务比成功的事务时间短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怎样判断服务器到底有没有登录成功？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脚本查看方式（不同视图）</a:t>
            </a:r>
            <a:endParaRPr lang="en-US" altLang="zh-CN" dirty="0" smtClean="0"/>
          </a:p>
          <a:p>
            <a:r>
              <a:rPr lang="zh-CN" altLang="en-US" dirty="0" smtClean="0"/>
              <a:t>运行结果查看</a:t>
            </a:r>
            <a:endParaRPr lang="en-US" altLang="zh-CN" dirty="0" smtClean="0"/>
          </a:p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检查点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1052903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什么是检查点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检查服务器返回的页面是否正确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读取下一行数据和参数值更新方式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迭代（参数多余，正好等于，大于）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注意：只有</a:t>
            </a:r>
            <a:r>
              <a:rPr lang="en-US" altLang="zh-CN" dirty="0" smtClean="0"/>
              <a:t>run</a:t>
            </a:r>
            <a:r>
              <a:rPr lang="zh-CN" altLang="en-US" dirty="0" smtClean="0"/>
              <a:t>上设置的迭代才更新参数值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每次取值更新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</a:t>
            </a:r>
            <a:r>
              <a:rPr lang="en-US" altLang="zh-CN" dirty="0" smtClean="0"/>
              <a:t>+ Once(</a:t>
            </a:r>
            <a:r>
              <a:rPr lang="zh-CN" altLang="en-US" dirty="0" smtClean="0"/>
              <a:t>不变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随机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唯一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2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  <a:r>
              <a:rPr lang="en-US" altLang="zh-CN" dirty="0"/>
              <a:t>—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为什么使用检查点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4" y="1917626"/>
            <a:ext cx="5468680" cy="43156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58" y="1845618"/>
            <a:ext cx="5741665" cy="43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插入检查点函数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web_find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web_reg_find</a:t>
            </a:r>
            <a:r>
              <a:rPr lang="en-US" altLang="zh-CN" dirty="0" smtClean="0"/>
              <a:t>()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3758" y="1197546"/>
            <a:ext cx="610235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web_find("web_find",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What=Welcome",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02" y="2133650"/>
            <a:ext cx="7704247" cy="415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  <a:r>
              <a:rPr lang="en-US" altLang="zh-CN" dirty="0"/>
              <a:t>—</a:t>
            </a:r>
            <a:r>
              <a:rPr lang="zh-CN" altLang="en-US" dirty="0"/>
              <a:t>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作用：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中查找相应的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函数用法：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函数用于查找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页面中的内容，故须放在待查找内容的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43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检查点</a:t>
            </a:r>
            <a:r>
              <a:rPr lang="en-US" altLang="zh-CN" dirty="0"/>
              <a:t>—</a:t>
            </a:r>
            <a:r>
              <a:rPr lang="zh-CN" altLang="en-US" dirty="0"/>
              <a:t>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4" y="1413570"/>
            <a:ext cx="991583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5420107" cy="2736304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web_reg_find</a:t>
            </a:r>
            <a:r>
              <a:rPr lang="en-US" altLang="zh-CN" dirty="0"/>
              <a:t>("Search=Body",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SaveCount</a:t>
            </a:r>
            <a:r>
              <a:rPr lang="en-US" altLang="zh-CN" dirty="0"/>
              <a:t>=</a:t>
            </a:r>
            <a:r>
              <a:rPr lang="en-US" altLang="zh-CN" dirty="0" err="1"/>
              <a:t>loginst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		"Text=Welcome",</a:t>
            </a:r>
          </a:p>
          <a:p>
            <a:pPr marL="0" indent="0">
              <a:buNone/>
            </a:pPr>
            <a:r>
              <a:rPr lang="en-US" altLang="zh-CN" dirty="0"/>
              <a:t>		LAST);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30142" y="4221882"/>
            <a:ext cx="7488832" cy="20744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4">
                  <a:lumMod val="50000"/>
                </a:schemeClr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if(atoi(lr_eval_string("{loginst}"))&gt;0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4">
                  <a:lumMod val="50000"/>
                </a:schemeClr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lr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_end_transaction("login", LR_PASS);</a:t>
            </a:r>
          </a:p>
          <a:p>
            <a:pPr eaLnBrk="0" hangingPunct="0">
              <a:spcBef>
                <a:spcPct val="20000"/>
              </a:spcBef>
              <a:buClr>
                <a:schemeClr val="accent4">
                  <a:lumMod val="50000"/>
                </a:schemeClr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else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	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4">
                  <a:lumMod val="50000"/>
                </a:schemeClr>
              </a:buClr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lr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_end_transaction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(“login",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LR_FAIL</a:t>
            </a:r>
            <a:r>
              <a:rPr lang="zh-CN" altLang="en-US" dirty="0" smtClean="0"/>
              <a:t>)；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r>
              <a:rPr lang="en-US" altLang="zh-CN" dirty="0"/>
              <a:t>—</a:t>
            </a:r>
            <a:r>
              <a:rPr lang="zh-CN" altLang="en-US" dirty="0"/>
              <a:t>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（）函数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作用：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中查找所需内容。较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方式，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（）方式查找的更加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精确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函数用法：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（）函数是在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的源文件中查找相应的内容，故需插入在待查找内容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参数举例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Search=Welcome","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SaveCount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name",LAST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尽量使用</a:t>
            </a:r>
            <a:r>
              <a:rPr lang="en-US" altLang="zh-CN" dirty="0" err="1"/>
              <a:t>web_reg_find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检查的字符尽量不要是</a:t>
            </a:r>
            <a:r>
              <a:rPr lang="zh-CN" altLang="en-US" dirty="0" smtClean="0"/>
              <a:t>中文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4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关联、事务、检查点实践练习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录制飞机订票系统登录操作</a:t>
            </a:r>
            <a:endParaRPr lang="en-US" altLang="zh-CN" dirty="0" smtClean="0"/>
          </a:p>
          <a:p>
            <a:r>
              <a:rPr lang="zh-CN" altLang="en-US" dirty="0" smtClean="0"/>
              <a:t>使用关联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的事务</a:t>
            </a:r>
            <a:endParaRPr lang="en-US" altLang="zh-CN" dirty="0" smtClean="0"/>
          </a:p>
          <a:p>
            <a:r>
              <a:rPr lang="zh-CN" altLang="en-US" dirty="0" smtClean="0"/>
              <a:t>插入检查点，检查是否登录成功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6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脚本查看方式（不同视图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结果查看</a:t>
            </a:r>
            <a:endParaRPr lang="en-US" altLang="zh-CN" dirty="0"/>
          </a:p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 smtClean="0"/>
              <a:t>检查点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脚本查看方式（不同视图）</a:t>
            </a:r>
            <a:endParaRPr lang="en-US" altLang="zh-CN" dirty="0" smtClean="0"/>
          </a:p>
          <a:p>
            <a:r>
              <a:rPr lang="zh-CN" altLang="en-US" dirty="0" smtClean="0"/>
              <a:t>运行结果查看</a:t>
            </a:r>
            <a:endParaRPr lang="en-US" altLang="zh-CN" dirty="0" smtClean="0"/>
          </a:p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脚本查看方式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脚本视图（</a:t>
            </a:r>
            <a:r>
              <a:rPr lang="en-US" altLang="zh-CN" dirty="0" smtClean="0"/>
              <a:t>Script View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基于文本视图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VuGen</a:t>
            </a:r>
            <a:r>
              <a:rPr lang="zh-CN" altLang="en-US" dirty="0" smtClean="0"/>
              <a:t>将在编辑器中显示带有颜色编码的函数及其变量值的脚本</a:t>
            </a:r>
            <a:endParaRPr lang="en-US" altLang="zh-CN" dirty="0" smtClean="0"/>
          </a:p>
          <a:p>
            <a:r>
              <a:rPr lang="zh-CN" altLang="en-US" dirty="0"/>
              <a:t>树</a:t>
            </a:r>
            <a:r>
              <a:rPr lang="zh-CN" altLang="en-US" dirty="0" smtClean="0"/>
              <a:t>视图（</a:t>
            </a:r>
            <a:r>
              <a:rPr lang="en-US" altLang="zh-CN" dirty="0" smtClean="0"/>
              <a:t>Tree View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基于图标的视图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VuGen</a:t>
            </a:r>
            <a:r>
              <a:rPr lang="zh-CN" altLang="en-US" dirty="0" smtClean="0"/>
              <a:t>将在测试树中为录制期间所执行的每一步骤生成一个图标和标题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大多步骤有快照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42" y="1082840"/>
            <a:ext cx="4392488" cy="15177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脚本查看方式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脚本视图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2" y="1845618"/>
            <a:ext cx="10134798" cy="41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脚本查看方式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树视图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2" y="1845618"/>
            <a:ext cx="11439081" cy="43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脚本查看方式（不同视图）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运行结果查看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r>
              <a:rPr lang="zh-CN" altLang="en-US" dirty="0" smtClean="0"/>
              <a:t>检查点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0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14815</TotalTime>
  <Words>2527</Words>
  <Application>Microsoft Office PowerPoint</Application>
  <PresentationFormat>自定义</PresentationFormat>
  <Paragraphs>266</Paragraphs>
  <Slides>50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--性能测试工具LoadRunner使用—关联、事务和检查点</vt:lpstr>
      <vt:lpstr>内容回顾</vt:lpstr>
      <vt:lpstr>内容回顾</vt:lpstr>
      <vt:lpstr>内容回顾</vt:lpstr>
      <vt:lpstr>目录</vt:lpstr>
      <vt:lpstr>脚本查看方式</vt:lpstr>
      <vt:lpstr>脚本查看方式</vt:lpstr>
      <vt:lpstr>脚本查看方式</vt:lpstr>
      <vt:lpstr>目录</vt:lpstr>
      <vt:lpstr>运行结果查看</vt:lpstr>
      <vt:lpstr>运行结果查看</vt:lpstr>
      <vt:lpstr>思考</vt:lpstr>
      <vt:lpstr>目录</vt:lpstr>
      <vt:lpstr>关联</vt:lpstr>
      <vt:lpstr>关联</vt:lpstr>
      <vt:lpstr>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关联—怎样进行关联</vt:lpstr>
      <vt:lpstr>目录</vt:lpstr>
      <vt:lpstr>事务—基本概念</vt:lpstr>
      <vt:lpstr>事务—插入事务</vt:lpstr>
      <vt:lpstr>事务注意事项</vt:lpstr>
      <vt:lpstr>事务 — 事务函数</vt:lpstr>
      <vt:lpstr>事务 — 事务函数</vt:lpstr>
      <vt:lpstr>事务时间</vt:lpstr>
      <vt:lpstr>事务—消耗时间分析</vt:lpstr>
      <vt:lpstr>事务—时间分析</vt:lpstr>
      <vt:lpstr>目录</vt:lpstr>
      <vt:lpstr>检查点—基本概念</vt:lpstr>
      <vt:lpstr>检查点—基本概念</vt:lpstr>
      <vt:lpstr>检查点—使用方式</vt:lpstr>
      <vt:lpstr>检查点—使用方式</vt:lpstr>
      <vt:lpstr>检查点—使用方式</vt:lpstr>
      <vt:lpstr>检查点—使用方式</vt:lpstr>
      <vt:lpstr>检查点—使用方式</vt:lpstr>
      <vt:lpstr>检查点—使用方式</vt:lpstr>
      <vt:lpstr>检查点—注意事项</vt:lpstr>
      <vt:lpstr>关联、事务、检查点实践练习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458</cp:revision>
  <cp:lastPrinted>2012-03-16T05:44:49Z</cp:lastPrinted>
  <dcterms:modified xsi:type="dcterms:W3CDTF">2019-05-13T09:28:25Z</dcterms:modified>
</cp:coreProperties>
</file>