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90" r:id="rId3"/>
    <p:sldId id="452" r:id="rId4"/>
    <p:sldId id="453" r:id="rId5"/>
    <p:sldId id="454" r:id="rId6"/>
    <p:sldId id="416" r:id="rId7"/>
    <p:sldId id="420" r:id="rId8"/>
    <p:sldId id="421" r:id="rId9"/>
    <p:sldId id="475" r:id="rId10"/>
    <p:sldId id="428" r:id="rId11"/>
    <p:sldId id="455" r:id="rId12"/>
    <p:sldId id="429" r:id="rId13"/>
    <p:sldId id="456" r:id="rId14"/>
    <p:sldId id="430" r:id="rId15"/>
    <p:sldId id="478" r:id="rId16"/>
    <p:sldId id="479" r:id="rId17"/>
    <p:sldId id="431" r:id="rId18"/>
    <p:sldId id="457" r:id="rId19"/>
    <p:sldId id="459" r:id="rId20"/>
    <p:sldId id="460" r:id="rId21"/>
    <p:sldId id="461" r:id="rId22"/>
    <p:sldId id="462" r:id="rId23"/>
    <p:sldId id="463" r:id="rId24"/>
    <p:sldId id="458" r:id="rId25"/>
    <p:sldId id="480" r:id="rId26"/>
    <p:sldId id="481" r:id="rId27"/>
    <p:sldId id="467" r:id="rId28"/>
    <p:sldId id="468" r:id="rId29"/>
    <p:sldId id="469" r:id="rId30"/>
    <p:sldId id="470" r:id="rId31"/>
    <p:sldId id="471" r:id="rId32"/>
    <p:sldId id="432" r:id="rId33"/>
    <p:sldId id="464" r:id="rId34"/>
    <p:sldId id="472" r:id="rId35"/>
    <p:sldId id="435" r:id="rId36"/>
    <p:sldId id="473" r:id="rId37"/>
    <p:sldId id="436" r:id="rId38"/>
    <p:sldId id="474" r:id="rId39"/>
    <p:sldId id="440" r:id="rId40"/>
    <p:sldId id="441" r:id="rId41"/>
    <p:sldId id="466" r:id="rId42"/>
    <p:sldId id="482" r:id="rId43"/>
    <p:sldId id="483" r:id="rId44"/>
    <p:sldId id="443" r:id="rId45"/>
    <p:sldId id="444" r:id="rId46"/>
    <p:sldId id="417" r:id="rId47"/>
    <p:sldId id="476" r:id="rId48"/>
    <p:sldId id="477" r:id="rId49"/>
    <p:sldId id="265" r:id="rId5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92432" autoAdjust="0"/>
  </p:normalViewPr>
  <p:slideViewPr>
    <p:cSldViewPr>
      <p:cViewPr varScale="1">
        <p:scale>
          <a:sx n="68" d="100"/>
          <a:sy n="68" d="100"/>
        </p:scale>
        <p:origin x="378" y="78"/>
      </p:cViewPr>
      <p:guideLst>
        <p:guide orient="horz" pos="2161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174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2019/3/17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9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2019/3/17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s?wd=%E9%A1%B5%E9%9D%A2%E9%94%99%E8%AF%AF&amp;tn=SE_PcZhidaonwhc_ngpagmjz&amp;rsv_dl=gh_pc_zhidao" TargetMode="External"/><Relationship Id="rId3" Type="http://schemas.openxmlformats.org/officeDocument/2006/relationships/hyperlink" Target="https://www.baidu.com/s?wd=%E8%BF%9B%E7%A8%8Bid&amp;tn=SE_PcZhidaonwhc_ngpagmjz&amp;rsv_dl=gh_pc_zhidao" TargetMode="External"/><Relationship Id="rId7" Type="http://schemas.openxmlformats.org/officeDocument/2006/relationships/hyperlink" Target="https://www.baidu.com/s?wd=%E8%99%9A%E6%8B%9F%E5%86%85%E5%AD%98&amp;tn=SE_PcZhidaonwhc_ngpagmjz&amp;rsv_dl=gh_pc_zhidao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baidu.com/s?wd=%E7%89%A9%E7%90%86%E5%86%85%E5%AD%98&amp;tn=SE_PcZhidaonwhc_ngpagmjz&amp;rsv_dl=gh_pc_zhidao" TargetMode="External"/><Relationship Id="rId5" Type="http://schemas.openxmlformats.org/officeDocument/2006/relationships/hyperlink" Target="https://www.baidu.com/s?wd=CPU%E6%97%B6%E9%97%B4&amp;tn=SE_PcZhidaonwhc_ngpagmjz&amp;rsv_dl=gh_pc_zhidao" TargetMode="External"/><Relationship Id="rId4" Type="http://schemas.openxmlformats.org/officeDocument/2006/relationships/hyperlink" Target="https://www.baidu.com/s?wd=%E4%BC%98%E5%85%88%E7%BA%A7&amp;tn=SE_PcZhidaonwhc_ngpagmjz&amp;rsv_dl=gh_pc_zhidao" TargetMode="External"/><Relationship Id="rId9" Type="http://schemas.openxmlformats.org/officeDocument/2006/relationships/hyperlink" Target="https://www.baidu.com/s?wd=%E8%BF%9B%E7%A8%8B%E7%8A%B6%E6%80%81&amp;tn=SE_PcZhidaonwhc_ngpagmjz&amp;rsv_dl=gh_pc_zhidao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6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,</a:t>
            </a:r>
            <a:r>
              <a:rPr lang="zh-CN" altLang="en-US" b="0" dirty="0" smtClean="0"/>
              <a:t>例如在</a:t>
            </a:r>
            <a:r>
              <a:rPr lang="en-US" altLang="zh-CN" b="0" dirty="0" smtClean="0"/>
              <a:t>apache</a:t>
            </a:r>
            <a:r>
              <a:rPr lang="zh-CN" altLang="en-US" b="0" dirty="0" smtClean="0"/>
              <a:t>和</a:t>
            </a:r>
            <a:r>
              <a:rPr lang="en-US" altLang="zh-CN" b="0" dirty="0" err="1" smtClean="0"/>
              <a:t>nginx</a:t>
            </a:r>
            <a:r>
              <a:rPr lang="zh-CN" altLang="en-US" b="0" dirty="0" smtClean="0"/>
              <a:t>这种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服务器中，我们一般做性能测试时会进行几千并发甚至几万并发的测试，选择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服务器的进程可以由进程或者线程的峰值一直下调，压测，直到</a:t>
            </a:r>
            <a:r>
              <a:rPr lang="en-US" altLang="zh-CN" b="0" dirty="0" err="1" smtClean="0"/>
              <a:t>cs</a:t>
            </a:r>
            <a:r>
              <a:rPr lang="zh-CN" altLang="en-US" b="0" dirty="0" smtClean="0"/>
              <a:t>到一个比较小的值，这个进程和线程数就是比较合适的值了。系统调用也是，每次调用系统函数，我们的代码就会进入内核空间，导致上下文切换，这个是很耗资源，也要尽量避免频繁调用系统函数。上下文切换次数过多表示你的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大部分浪费在上下文切换，导致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干正经事的时间少了，</a:t>
            </a:r>
            <a:r>
              <a:rPr lang="en-US" altLang="zh-CN" b="0" dirty="0" smtClean="0"/>
              <a:t>CPU</a:t>
            </a:r>
            <a:r>
              <a:rPr lang="zh-CN" altLang="en-US" b="0" dirty="0" smtClean="0"/>
              <a:t>没有充分利用，是不可取的。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3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mpstat 1 5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间隔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秒监控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次，用户使用的，系统使用的，空闲的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8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结果中</a:t>
            </a:r>
            <a:r>
              <a:rPr lang="en-US" altLang="zh-CN" sz="14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I-Node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系统文件系统中每个文件都存在的</a:t>
            </a:r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inode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–</a:t>
            </a:r>
            <a:r>
              <a:rPr lang="en-US" altLang="zh-CN" baseline="0" dirty="0" err="1" smtClean="0"/>
              <a:t>ntlp</a:t>
            </a:r>
            <a:endParaRPr lang="en-US" altLang="zh-CN" baseline="0" dirty="0" smtClean="0"/>
          </a:p>
          <a:p>
            <a:r>
              <a:rPr lang="en-US" altLang="zh-CN" dirty="0" err="1" smtClean="0"/>
              <a:t>netstat</a:t>
            </a:r>
            <a:r>
              <a:rPr lang="en-US" altLang="zh-CN" baseline="0" dirty="0" smtClean="0"/>
              <a:t>  -i</a:t>
            </a:r>
          </a:p>
          <a:p>
            <a:r>
              <a:rPr lang="en-US" altLang="zh-CN" baseline="0" dirty="0" err="1" smtClean="0"/>
              <a:t>lface</a:t>
            </a:r>
            <a:r>
              <a:rPr lang="zh-CN" altLang="en-US" baseline="0" dirty="0" smtClean="0"/>
              <a:t>网络接口名称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MTU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最大传输单元字节数 </a:t>
            </a:r>
            <a:r>
              <a:rPr lang="en-US" altLang="zh-CN" baseline="0" dirty="0" smtClean="0"/>
              <a:t>RX-OK</a:t>
            </a:r>
            <a:r>
              <a:rPr lang="zh-CN" altLang="en-US" baseline="0" dirty="0" smtClean="0"/>
              <a:t>接收的数据包</a:t>
            </a:r>
            <a:r>
              <a:rPr lang="en-US" altLang="zh-CN" baseline="0" dirty="0" smtClean="0"/>
              <a:t>	TX</a:t>
            </a:r>
            <a:r>
              <a:rPr lang="zh-CN" altLang="en-US" baseline="0" dirty="0" smtClean="0"/>
              <a:t>发送的数据包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DRP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丢了多少</a:t>
            </a:r>
            <a:endParaRPr lang="en-US" altLang="zh-CN" baseline="0" dirty="0" smtClean="0"/>
          </a:p>
          <a:p>
            <a:r>
              <a:rPr lang="en-US" altLang="zh-CN" baseline="0" dirty="0" smtClean="0"/>
              <a:t>RX-</a:t>
            </a:r>
            <a:r>
              <a:rPr lang="en-US" altLang="zh-CN" baseline="0" dirty="0" err="1" smtClean="0"/>
              <a:t>OVR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由于误差丢失了多少数据包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Flg</a:t>
            </a:r>
            <a:r>
              <a:rPr lang="zh-CN" altLang="en-US" baseline="0" dirty="0" smtClean="0"/>
              <a:t>标记 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设置了广播，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接收所有的数据包</a:t>
            </a:r>
            <a:r>
              <a:rPr lang="en-US" altLang="zh-CN" baseline="0" dirty="0" smtClean="0"/>
              <a:t>  U  L</a:t>
            </a:r>
            <a:r>
              <a:rPr lang="zh-CN" altLang="en-US" baseline="0" dirty="0" smtClean="0"/>
              <a:t>回送设备。底层的内容</a:t>
            </a:r>
            <a:endParaRPr lang="en-US" altLang="zh-CN" baseline="0" dirty="0" smtClean="0"/>
          </a:p>
          <a:p>
            <a:r>
              <a:rPr lang="zh-CN" altLang="en-US" baseline="0" dirty="0" smtClean="0"/>
              <a:t>网络质量有问题，传输性能会下降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netstat</a:t>
            </a:r>
            <a:r>
              <a:rPr lang="en-US" altLang="zh-CN" baseline="0" dirty="0" smtClean="0"/>
              <a:t> –i –c 1 </a:t>
            </a:r>
            <a:r>
              <a:rPr lang="zh-CN" altLang="en-US" baseline="0" dirty="0" smtClean="0"/>
              <a:t>其中</a:t>
            </a:r>
            <a:r>
              <a:rPr lang="en-US" altLang="zh-CN" baseline="0" dirty="0" smtClean="0"/>
              <a:t>–c</a:t>
            </a:r>
            <a:r>
              <a:rPr lang="zh-CN" altLang="en-US" baseline="0" dirty="0" smtClean="0"/>
              <a:t>可以省略</a:t>
            </a:r>
            <a:endParaRPr lang="en-US" altLang="zh-CN" baseline="0" dirty="0" smtClean="0"/>
          </a:p>
          <a:p>
            <a:r>
              <a:rPr lang="zh-CN" altLang="en-US" baseline="0" dirty="0" smtClean="0"/>
              <a:t>用途：查看某个端口有没有被监听，网络传输的大小，有没有错误，工具上都是这个命令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7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https://www.cnblogs.com/ggjucheng/archive/2013/01/13/2858810.html</a:t>
            </a:r>
          </a:p>
          <a:p>
            <a:r>
              <a:rPr lang="en-US" altLang="zh-CN" dirty="0" err="1" smtClean="0"/>
              <a:t>tps</a:t>
            </a:r>
            <a:r>
              <a:rPr lang="en-US" altLang="zh-CN" dirty="0" smtClean="0"/>
              <a:t> 1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 </a:t>
            </a:r>
            <a:r>
              <a:rPr lang="en-US" altLang="zh-CN" dirty="0" err="1" smtClean="0"/>
              <a:t>kB_read</a:t>
            </a:r>
            <a:r>
              <a:rPr lang="en-US" altLang="zh-CN" dirty="0" smtClean="0"/>
              <a:t>/s </a:t>
            </a:r>
          </a:p>
          <a:p>
            <a:r>
              <a:rPr lang="en-US" altLang="zh-CN" dirty="0" smtClean="0"/>
              <a:t>iostat –x </a:t>
            </a:r>
            <a:r>
              <a:rPr lang="zh-CN" altLang="en-US" dirty="0" smtClean="0"/>
              <a:t>指定的设备</a:t>
            </a:r>
            <a:endParaRPr lang="en-US" altLang="zh-CN" dirty="0" smtClean="0"/>
          </a:p>
          <a:p>
            <a:r>
              <a:rPr lang="en-US" altLang="zh-CN" dirty="0" err="1" smtClean="0"/>
              <a:t>rrqm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：每秒这个设备相关的读取请求有多少被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smtClean="0"/>
              <a:t>r/s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每秒完成读</a:t>
            </a:r>
            <a:r>
              <a:rPr lang="en-US" altLang="zh-CN" baseline="0" dirty="0" smtClean="0"/>
              <a:t>IO</a:t>
            </a:r>
            <a:r>
              <a:rPr lang="zh-CN" altLang="en-US" baseline="0" dirty="0" smtClean="0"/>
              <a:t>设备的次数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rsec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：每秒读取的扇区数；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rKB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每秒读的字节数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avgrq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平均请求扇区的大小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avgqu</a:t>
            </a:r>
            <a:r>
              <a:rPr lang="en-US" altLang="zh-CN" dirty="0" err="1" smtClean="0"/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是平均请求队列的长度。毫无疑问，队列长度越短越好。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每一个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请求的处理的平均时间（单位是微秒毫秒）。这里可以理解为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的响应时间，一般地系统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响应时间应该低于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就比较大了。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表示平均每次设备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操作的服务时间（以毫秒为单位）。如果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很接近，表示几乎没有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等待，磁盘性能很好，如果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的值远高于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svctm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的值，则表示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队列等待太长， 系统上运行的应用程序将变慢。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zh-CN" altLang="en-US" dirty="0" smtClean="0"/>
              <a:t>： 在统计时间内所有处理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时间，除以总共统计时间。例如，如果统计间隔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秒，该设备有</a:t>
            </a:r>
            <a:r>
              <a:rPr lang="en-US" altLang="zh-CN" dirty="0" smtClean="0"/>
              <a:t>0.8</a:t>
            </a:r>
            <a:r>
              <a:rPr lang="zh-CN" altLang="en-US" dirty="0" smtClean="0"/>
              <a:t>秒在处理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0.2</a:t>
            </a:r>
            <a:r>
              <a:rPr lang="zh-CN" altLang="en-US" dirty="0" smtClean="0"/>
              <a:t>秒闲置，那么该设备的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 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0.8</a:t>
            </a:r>
            <a:r>
              <a:rPr lang="en-US" altLang="zh-CN" dirty="0" smtClean="0"/>
              <a:t>/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，所以该参数暗示了设备的繁忙程度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iostat –x 1</a:t>
            </a:r>
            <a:r>
              <a:rPr lang="en-US" altLang="zh-CN" baseline="0" dirty="0" smtClean="0"/>
              <a:t> 3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74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278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66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https://www.cnblogs.com/zhangbinblog/p/6412249.html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http://www.51testing.com/html/00/130600-866862.html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StraryLines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显示本次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nmon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分析文件中未生成的采集值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5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操作系统版本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4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内存：临时存储货物的仓库，断电了，数据就没有了</a:t>
            </a:r>
            <a:endParaRPr lang="en-US" altLang="zh-CN" dirty="0" smtClean="0"/>
          </a:p>
          <a:p>
            <a:r>
              <a:rPr lang="zh-CN" altLang="en-US" dirty="0" smtClean="0"/>
              <a:t>磁盘：持久化的仓库，只要硬盘不存在，数据就是存在的，绝大多数数据库是存储在硬盘的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memcahe</a:t>
            </a:r>
            <a:r>
              <a:rPr lang="zh-CN" altLang="en-US" dirty="0" smtClean="0"/>
              <a:t>存储在内存</a:t>
            </a:r>
            <a:endParaRPr lang="en-US" altLang="zh-CN" dirty="0" smtClean="0"/>
          </a:p>
          <a:p>
            <a:r>
              <a:rPr lang="zh-CN" altLang="en-US" dirty="0" smtClean="0"/>
              <a:t>网络：道路，带宽决定了传输数据的大小，</a:t>
            </a:r>
            <a:endParaRPr lang="en-US" altLang="zh-CN" dirty="0" smtClean="0"/>
          </a:p>
          <a:p>
            <a:r>
              <a:rPr lang="zh-CN" altLang="en-US" dirty="0" smtClean="0"/>
              <a:t>版本：</a:t>
            </a:r>
            <a:r>
              <a:rPr lang="en-US" altLang="zh-CN" dirty="0" smtClean="0"/>
              <a:t>cento 7 ,6.8,6.5</a:t>
            </a:r>
            <a:r>
              <a:rPr lang="zh-CN" altLang="en-US" baseline="0" dirty="0" smtClean="0"/>
              <a:t> 服务启动的命令不一样了，底层很多东西都不同了，</a:t>
            </a:r>
            <a:r>
              <a:rPr lang="en-US" altLang="zh-CN" baseline="0" dirty="0" err="1" smtClean="0"/>
              <a:t>jdk</a:t>
            </a:r>
            <a:r>
              <a:rPr lang="zh-CN" altLang="en-US" baseline="0" dirty="0" smtClean="0"/>
              <a:t>版本，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位，</a:t>
            </a:r>
            <a:r>
              <a:rPr lang="en-US" altLang="zh-CN" baseline="0" dirty="0" smtClean="0"/>
              <a:t>cento7</a:t>
            </a:r>
            <a:r>
              <a:rPr lang="zh-CN" altLang="en-US" baseline="0" dirty="0" smtClean="0"/>
              <a:t>，数据库，中间件，版本不一致，存在很大的差异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5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 :</a:t>
            </a:r>
            <a:r>
              <a:rPr lang="zh-CN" altLang="en-US" dirty="0" smtClean="0"/>
              <a:t>进程优先权，越小，优先权越高</a:t>
            </a:r>
            <a:endParaRPr lang="en-US" altLang="zh-CN" dirty="0" smtClean="0"/>
          </a:p>
          <a:p>
            <a:r>
              <a:rPr lang="en-US" altLang="zh-CN" dirty="0" smtClean="0"/>
              <a:t>NI</a:t>
            </a:r>
            <a:r>
              <a:rPr lang="zh-CN" altLang="en-US" dirty="0" smtClean="0"/>
              <a:t>：进程</a:t>
            </a:r>
            <a:r>
              <a:rPr lang="en-US" altLang="zh-CN" dirty="0" smtClean="0"/>
              <a:t>Nice </a:t>
            </a:r>
            <a:r>
              <a:rPr lang="zh-CN" altLang="en-US" dirty="0" smtClean="0"/>
              <a:t>值，越大，优先值越高</a:t>
            </a:r>
            <a:endParaRPr lang="en-US" altLang="zh-CN" dirty="0" smtClean="0"/>
          </a:p>
          <a:p>
            <a:r>
              <a:rPr lang="en-US" altLang="zh-CN" dirty="0" smtClean="0"/>
              <a:t>RI</a:t>
            </a:r>
            <a:r>
              <a:rPr lang="zh-CN" altLang="en-US" dirty="0" smtClean="0"/>
              <a:t>是比较好理解的，即进程的优先级，或者通俗点说就是程序被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执行的先后顺序，此值越小进程的优先级别越高。那</a:t>
            </a:r>
            <a:r>
              <a:rPr lang="en-US" altLang="zh-CN" dirty="0" smtClean="0"/>
              <a:t>NI</a:t>
            </a:r>
            <a:r>
              <a:rPr lang="zh-CN" altLang="en-US" dirty="0" smtClean="0"/>
              <a:t>呢？就是我们所要说的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值了，其表示进程可被执行的优先级的修正数值。如前面所说，</a:t>
            </a:r>
            <a:r>
              <a:rPr lang="en-US" altLang="zh-CN" dirty="0" smtClean="0"/>
              <a:t>PRI</a:t>
            </a:r>
            <a:r>
              <a:rPr lang="zh-CN" altLang="en-US" dirty="0" smtClean="0"/>
              <a:t>值越小越快被执行，那么加入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值后，将会使得</a:t>
            </a:r>
            <a:r>
              <a:rPr lang="en-US" altLang="zh-CN" dirty="0" smtClean="0"/>
              <a:t>PRI</a:t>
            </a:r>
            <a:r>
              <a:rPr lang="zh-CN" altLang="en-US" dirty="0" smtClean="0"/>
              <a:t>变为：</a:t>
            </a:r>
            <a:r>
              <a:rPr lang="en-US" altLang="zh-CN" dirty="0" smtClean="0"/>
              <a:t>PRI(new)=PRI(old)+nice</a:t>
            </a:r>
            <a:r>
              <a:rPr lang="zh-CN" altLang="en-US" dirty="0" smtClean="0"/>
              <a:t>。由此看出，</a:t>
            </a:r>
            <a:r>
              <a:rPr lang="en-US" altLang="zh-CN" dirty="0" smtClean="0"/>
              <a:t>PR</a:t>
            </a:r>
            <a:r>
              <a:rPr lang="zh-CN" altLang="en-US" dirty="0" smtClean="0"/>
              <a:t>是根据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排序的，规则是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越小</a:t>
            </a:r>
            <a:r>
              <a:rPr lang="en-US" altLang="zh-CN" dirty="0" smtClean="0"/>
              <a:t>PR</a:t>
            </a:r>
            <a:r>
              <a:rPr lang="zh-CN" altLang="en-US" dirty="0" smtClean="0"/>
              <a:t>越前（小，优先权更大），即其优先级会变高，则其越快被执行。如果</a:t>
            </a:r>
            <a:r>
              <a:rPr lang="en-US" altLang="zh-CN" dirty="0" smtClean="0"/>
              <a:t>NICE</a:t>
            </a:r>
            <a:r>
              <a:rPr lang="zh-CN" altLang="en-US" dirty="0" smtClean="0"/>
              <a:t>相同则进程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的优先权更大。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6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 USER PR NI VIRT RES SHR S %CPU %MEM TIME+ COMMAND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序号列名含义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进程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进程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RUSER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Realusername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进程所有者的用户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进程所有者的用户名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进程所有者的组名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启动进程的终端名。不是从终端启动的进程则显示为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优先级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NInice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值。负值表示高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优先级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，正值表示低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优先级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最后使用的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，仅在多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环境下有意义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上次更新到现在的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占用百分比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进程使用的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总计，单位秒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进程使用的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CPU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总计，单位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%MEM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进程使用的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物理内存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百分比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进程使用的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虚拟内存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总量，单位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VIRT=SWAP+RES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进程使用的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虚拟内存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中，被换出的大小，单位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进程使用的、未被换出的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物理内存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大小，单位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RES=CODE+DATA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可执行代码占用的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物理内存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大小，单位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可执行代码以外的部分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占用的物理内存大小，单位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共享内存大小，单位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nFLT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页面错误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最后一次写入到现在，被修改过的页面数。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进程状态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不可中断的睡眠状态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Z=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僵尸进程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若该进程在睡眠，则显示睡眠中的系统函数名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任务标志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9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- 09:44:56[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当前系统时间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days[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系统已经运行了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user[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个用户当前登录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average: 9.59, 4.75, 1.92[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系统负载，即任务队列的平均长度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Tasks: 145 total[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总进程数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running[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正在运行的进程数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143 sleeping[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睡眠的进程数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stopped[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停止的进程数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zombie[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冻结进程数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(s): 99.8%us[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用户空间占用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百分比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0.1%sy[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内核空间占用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百分比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0.0%ni[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用户进程空间内改变过优先级的进程占用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百分比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0.2%id[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空闲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百分比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0.0%wa[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等待输入输出的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时间百分比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0.0%hi[],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0.0%st[],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Mem: 4147888k total[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物理内存总量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2493092k used[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使用的物理内存总量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1654796k free[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空闲内存总量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158188k buffers[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用作内核缓存的内存量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Swap:  5144568k total[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交换区总量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56k used[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使用的交换区总量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5144512k free[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空闲交换区总量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2013180k cached[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缓冲的交换区总量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5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3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vmstat</a:t>
            </a:r>
            <a:r>
              <a:rPr lang="en-US" altLang="zh-CN" dirty="0" smtClean="0"/>
              <a:t> 1 10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-S</a:t>
            </a:r>
            <a:r>
              <a:rPr lang="zh-CN" altLang="en-US" dirty="0" smtClean="0"/>
              <a:t>：使用指定单位显示，参数有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，分别代表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字节。默认单位是</a:t>
            </a:r>
            <a:r>
              <a:rPr lang="en-US" altLang="zh-CN" dirty="0" smtClean="0"/>
              <a:t>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1024 bytes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3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表示运行队列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就是说多少个进程真的分配到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，我测试的服务器目前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比较空闲，没什么程序在跑，当这个值超过了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数目，就会出现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瓶颈了。这个也和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的负载有关系，一般负载超过了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就比较高，超过了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就高，超过了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就不正常了，服务器的状态很危险。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的负载类似每秒的运行队列。如果运行队列过大，表示你的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很繁忙，一般会造成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使用率很高。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表示阻塞的进程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这个不多说，进程阻塞，大家懂的。</a:t>
            </a:r>
          </a:p>
          <a:p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swpd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虚拟内存已使用的大小，如果大于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，表示你的机器物理内存不足了，如果不是程序内存泄露的原因，那么你该升级内存了或者把耗内存的任务迁移到其他机器。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空闲的物理内存的大小，我的机器内存总共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8G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，剩余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3415M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Linux/Unix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系统是用来存储，目录里面有什么内容，权限等的缓存，我本机大概占用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直接用来记忆我们打开的文件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给文件做缓冲，我本机大概占用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M(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Linux/Unix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的聪明之处，把空闲的物理内存的一部分拿来做文件和目录的缓存，是为了提高 程序执行的性能，当程序使用内存时，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buffer/cached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会很快地被使用。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每秒从磁盘读入虚拟内存的大小，如果这个值大于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，表示物理内存不够用或者内存泄露了，要查找耗内存进程解决掉。我的机器内存充裕，一切正常。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每秒虚拟内存写入磁盘的大小，如果这个值大于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，同上。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块设备每秒接收的块数量，这里的块设备是指系统上所有的磁盘和其他块设备，默认块大小是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1024byte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，我本机上没什么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操作，所以一直是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，但是我曾在处理拷贝大量数据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(2-3T)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的机器上看过可以达到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140000/s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，磁盘写入速度差不多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140M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</a:t>
            </a:r>
          </a:p>
          <a:p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块设备每秒发送的块数量，例如我们读取文件，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就要大于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一般都要接近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，不然就是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过于频繁，需要调整。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每秒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的中断次数，包括时间中断</a:t>
            </a:r>
          </a:p>
          <a:p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每秒上下文切换次数，例如我们调用系统函数，就要进行上下文切换，线程的切换，也要进程上下文切换，这个值要越小越好，太大了，要考虑调低线程或者进程的数目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例如在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服务器中，我们一般做性能测试时会进行几千并发甚至几万并发的测试，选择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服务器的进程可以由进程或者线程的峰值一直下调，压测，直到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一个比较小的值，这个进程和线程数就是比较合适的值了。系统调用也是，每次调用系统函数，我们的代码就会进入内核空间，导致上下文切换，这个是很耗资源，也要尽量避免频繁调用系统函数。上下文切换次数过多表示你的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大部分浪费在上下文切换，导致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干正经事的时间少了，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没有充分利用，是不可取的。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用户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时间，我曾经在一个做加密解密很频繁的服务器上，可以看到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100,r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运行队列达到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80(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机器在做压力测试，性能表现不佳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系统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时间，如果太高，表示系统调用时间长，例如是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操作频繁。</a:t>
            </a:r>
          </a:p>
          <a:p>
            <a:r>
              <a:rPr lang="en-US" altLang="zh-CN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空闲 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时间，一般来说，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+ us + 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100,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一般我认为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是空闲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使用率，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是用户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使用率，</a:t>
            </a:r>
            <a:r>
              <a:rPr lang="en-US" altLang="zh-CN" sz="1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是系统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使用率。</a:t>
            </a:r>
          </a:p>
          <a:p>
            <a:r>
              <a:rPr lang="en-US" altLang="zh-CN" sz="14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等待</a:t>
            </a:r>
            <a:r>
              <a:rPr lang="en-US" altLang="zh-CN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CPU</a:t>
            </a:r>
            <a:r>
              <a:rPr lang="zh-CN" altLang="en-US" sz="1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8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6380" y="0"/>
            <a:ext cx="3228320" cy="519627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-18330" y="6526138"/>
            <a:ext cx="12276707" cy="0"/>
            <a:chOff x="-18330" y="6526138"/>
            <a:chExt cx="12276707" cy="0"/>
          </a:xfrm>
        </p:grpSpPr>
        <p:cxnSp>
          <p:nvCxnSpPr>
            <p:cNvPr id="12" name="直接连接符 11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2019/3/17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2" y="2107102"/>
            <a:ext cx="6298429" cy="1541157"/>
          </a:xfrm>
          <a:prstGeom prst="rect">
            <a:avLst/>
          </a:prstGeom>
          <a:noFill/>
          <a:ln>
            <a:noFill/>
          </a:ln>
        </p:spPr>
        <p:txBody>
          <a:bodyPr wrap="square"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 smtClean="0">
                <a:ln w="18000">
                  <a:noFill/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</a:t>
            </a:r>
            <a:endParaRPr lang="zh-CN" altLang="en-US" sz="9300" b="1" dirty="0">
              <a:ln w="18000">
                <a:noFill/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972758" y="28774"/>
            <a:ext cx="3228320" cy="51962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-18329" y="6454130"/>
            <a:ext cx="12223030" cy="72008"/>
            <a:chOff x="-18330" y="6526138"/>
            <a:chExt cx="12276707" cy="0"/>
          </a:xfrm>
        </p:grpSpPr>
        <p:cxnSp>
          <p:nvCxnSpPr>
            <p:cNvPr id="28" name="直接连接符 27"/>
            <p:cNvCxnSpPr/>
            <p:nvPr userDrawn="1"/>
          </p:nvCxnSpPr>
          <p:spPr bwMode="auto">
            <a:xfrm>
              <a:off x="7789909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 bwMode="auto">
            <a:xfrm>
              <a:off x="-18330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 bwMode="auto">
            <a:xfrm>
              <a:off x="3510062" y="6526138"/>
              <a:ext cx="4468468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744500" y="1286654"/>
            <a:ext cx="10668285" cy="364333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 smtClean="0"/>
              <a:t>性能测试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Linux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服务器监控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服务器资源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--top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</a:p>
          <a:p>
            <a:pPr lvl="1"/>
            <a:r>
              <a:rPr lang="zh-CN" altLang="en-US" dirty="0" smtClean="0"/>
              <a:t>能够实时监控系统的运行状态，并且可以按照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及内存使用量进行排序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7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服务器资源</a:t>
            </a:r>
            <a:r>
              <a:rPr lang="zh-CN" altLang="en-US" dirty="0" smtClean="0"/>
              <a:t>监控</a:t>
            </a:r>
            <a:r>
              <a:rPr lang="en-US" altLang="zh-CN" dirty="0"/>
              <a:t>--top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833256"/>
              </p:ext>
            </p:extLst>
          </p:nvPr>
        </p:nvGraphicFramePr>
        <p:xfrm>
          <a:off x="4202353" y="3237865"/>
          <a:ext cx="4029075" cy="960120"/>
        </p:xfrm>
        <a:graphic>
          <a:graphicData uri="http://schemas.openxmlformats.org/drawingml/2006/table">
            <a:tbl>
              <a:tblPr/>
              <a:tblGrid>
                <a:gridCol w="402907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/>
                      </a:r>
                      <a:br>
                        <a:rPr lang="zh-CN" altLang="en-US" dirty="0">
                          <a:effectLst/>
                        </a:rPr>
                      </a:br>
                      <a:r>
                        <a:rPr lang="zh-CN" altLang="en-US" dirty="0">
                          <a:effectLst/>
                        </a:rPr>
                        <a:t>进程使用的、未被换出的物理内存大小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2583"/>
          <a:stretch/>
        </p:blipFill>
        <p:spPr>
          <a:xfrm>
            <a:off x="114541" y="1197546"/>
            <a:ext cx="11964473" cy="4320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12435" y="119754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nice</a:t>
            </a:r>
            <a:r>
              <a:rPr lang="zh-CN" altLang="en-US" b="1" dirty="0">
                <a:solidFill>
                  <a:srgbClr val="FF0000"/>
                </a:solidFill>
              </a:rPr>
              <a:t>值。负值表示高优先级，正值表示低优先级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24603" y="263770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进程使用的虚拟内存总量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17582"/>
              </p:ext>
            </p:extLst>
          </p:nvPr>
        </p:nvGraphicFramePr>
        <p:xfrm>
          <a:off x="4416691" y="3645818"/>
          <a:ext cx="2448271" cy="1080120"/>
        </p:xfrm>
        <a:graphic>
          <a:graphicData uri="http://schemas.openxmlformats.org/drawingml/2006/table">
            <a:tbl>
              <a:tblPr/>
              <a:tblGrid>
                <a:gridCol w="2448271"/>
              </a:tblGrid>
              <a:tr h="108012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进程使用的、未被换出的物理内存大小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5424803" y="2349674"/>
            <a:ext cx="0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56851" y="27097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共享内存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85243" y="270971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进程使用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时间总计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服务器资源</a:t>
            </a:r>
            <a:r>
              <a:rPr lang="zh-CN" altLang="en-US" dirty="0" smtClean="0"/>
              <a:t>监控</a:t>
            </a:r>
            <a:r>
              <a:rPr lang="en-US" altLang="zh-CN" dirty="0"/>
              <a:t>--top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结果中常用交互命令（注意大写）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：根据驻留内存大小进行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：根据</a:t>
            </a:r>
            <a:r>
              <a:rPr lang="en-US" altLang="zh-CN" dirty="0"/>
              <a:t>CPU</a:t>
            </a:r>
            <a:r>
              <a:rPr lang="zh-CN" altLang="en-US" dirty="0"/>
              <a:t>使用百分比大小进行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：根据时间</a:t>
            </a:r>
            <a:r>
              <a:rPr lang="en-US" altLang="zh-CN" dirty="0"/>
              <a:t>/</a:t>
            </a:r>
            <a:r>
              <a:rPr lang="zh-CN" altLang="en-US" dirty="0"/>
              <a:t>累计时间进行</a:t>
            </a:r>
            <a:r>
              <a:rPr lang="zh-CN" altLang="en-US" dirty="0" smtClean="0"/>
              <a:t>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服务器资源</a:t>
            </a:r>
            <a:r>
              <a:rPr lang="zh-CN" altLang="en-US" dirty="0" smtClean="0"/>
              <a:t>监控</a:t>
            </a:r>
            <a:r>
              <a:rPr lang="en-US" altLang="zh-CN" dirty="0"/>
              <a:t>--top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 –s   </a:t>
            </a:r>
            <a:r>
              <a:rPr lang="zh-CN" altLang="en-US" dirty="0" smtClean="0"/>
              <a:t>累积模式查看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7044"/>
          <a:stretch/>
        </p:blipFill>
        <p:spPr>
          <a:xfrm>
            <a:off x="-18330" y="2061642"/>
            <a:ext cx="1219546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服务器资源监控</a:t>
            </a:r>
            <a:r>
              <a:rPr lang="en-US" altLang="zh-CN" dirty="0"/>
              <a:t>--top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 –s  </a:t>
            </a:r>
            <a:r>
              <a:rPr lang="zh-CN" altLang="en-US" dirty="0" smtClean="0"/>
              <a:t>补充说明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load average</a:t>
            </a:r>
            <a:r>
              <a:rPr lang="zh-CN" altLang="en-US" dirty="0" smtClean="0"/>
              <a:t>：系统的运行队列的平均利用率，也可以认为是可运行进程的平均数。三个值分别表示在最后的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分钟的平均负载值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</a:t>
            </a:r>
            <a:r>
              <a:rPr lang="zh-CN" altLang="en-US" dirty="0" smtClean="0"/>
              <a:t>使用说明：在单核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load 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时，表示满负荷状态。多核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中满负荷</a:t>
            </a:r>
            <a:r>
              <a:rPr lang="en-US" altLang="zh-CN" dirty="0" smtClean="0"/>
              <a:t>load average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1*CPU</a:t>
            </a:r>
            <a:r>
              <a:rPr lang="zh-CN" altLang="en-US" dirty="0" smtClean="0"/>
              <a:t>核数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4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CPU(s</a:t>
            </a:r>
            <a:r>
              <a:rPr lang="en-US" altLang="zh-CN" dirty="0" smtClean="0"/>
              <a:t>): </a:t>
            </a:r>
            <a:r>
              <a:rPr lang="zh-CN" altLang="en-US" dirty="0" smtClean="0"/>
              <a:t>用户空间占用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sy</a:t>
            </a:r>
            <a:r>
              <a:rPr lang="en-US" altLang="zh-CN" dirty="0" smtClean="0"/>
              <a:t>:</a:t>
            </a:r>
            <a:r>
              <a:rPr lang="zh-CN" altLang="en-US" dirty="0" smtClean="0"/>
              <a:t>内核空间占用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ni</a:t>
            </a:r>
            <a:r>
              <a:rPr lang="zh-CN" altLang="en-US" dirty="0" smtClean="0"/>
              <a:t>：用户进程空间内改变过优先级的进程占用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id</a:t>
            </a:r>
            <a:r>
              <a:rPr lang="zh-CN" altLang="en-US" dirty="0" smtClean="0"/>
              <a:t>：空闲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wa</a:t>
            </a:r>
            <a:r>
              <a:rPr lang="zh-CN" altLang="en-US" dirty="0" smtClean="0"/>
              <a:t>：等待输入输出的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时间百分比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hi:</a:t>
            </a:r>
            <a:r>
              <a:rPr lang="zh-CN" altLang="en-US" dirty="0" smtClean="0"/>
              <a:t>硬件中断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si</a:t>
            </a:r>
            <a:r>
              <a:rPr lang="en-US" altLang="zh-CN" dirty="0" smtClean="0"/>
              <a:t>:</a:t>
            </a:r>
            <a:r>
              <a:rPr lang="zh-CN" altLang="en-US" dirty="0" smtClean="0"/>
              <a:t>软件中断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err="1" smtClean="0"/>
              <a:t>st</a:t>
            </a:r>
            <a:r>
              <a:rPr lang="en-US" altLang="zh-CN" dirty="0" smtClean="0"/>
              <a:t>:</a:t>
            </a:r>
            <a:r>
              <a:rPr lang="zh-CN" altLang="en-US" dirty="0"/>
              <a:t>实时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9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memory: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total</a:t>
            </a:r>
            <a:r>
              <a:rPr lang="zh-CN" altLang="en-US" dirty="0" smtClean="0"/>
              <a:t>：物理内存总量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used</a:t>
            </a:r>
            <a:r>
              <a:rPr lang="zh-CN" altLang="en-US" dirty="0" smtClean="0"/>
              <a:t>：使用</a:t>
            </a:r>
            <a:r>
              <a:rPr lang="zh-CN" altLang="en-US" dirty="0"/>
              <a:t>的物理内存</a:t>
            </a:r>
            <a:r>
              <a:rPr lang="zh-CN" altLang="en-US" dirty="0" smtClean="0"/>
              <a:t>总量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free</a:t>
            </a:r>
            <a:r>
              <a:rPr lang="zh-CN" altLang="en-US" dirty="0" smtClean="0"/>
              <a:t>：空闲</a:t>
            </a:r>
            <a:r>
              <a:rPr lang="zh-CN" altLang="en-US" dirty="0"/>
              <a:t>内存</a:t>
            </a:r>
            <a:r>
              <a:rPr lang="zh-CN" altLang="en-US" dirty="0" smtClean="0"/>
              <a:t>总量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buffers</a:t>
            </a:r>
            <a:r>
              <a:rPr lang="zh-CN" altLang="en-US" dirty="0" smtClean="0"/>
              <a:t>：用作</a:t>
            </a:r>
            <a:r>
              <a:rPr lang="zh-CN" altLang="en-US" dirty="0"/>
              <a:t>内核缓存的内</a:t>
            </a:r>
            <a:r>
              <a:rPr lang="zh-CN" altLang="en-US" dirty="0" smtClean="0"/>
              <a:t>存量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Swap: </a:t>
            </a:r>
            <a:r>
              <a:rPr lang="zh-CN" altLang="en-US" dirty="0" smtClean="0"/>
              <a:t>交换</a:t>
            </a:r>
            <a:r>
              <a:rPr lang="zh-CN" altLang="en-US" dirty="0"/>
              <a:t>区</a:t>
            </a:r>
            <a:r>
              <a:rPr lang="zh-CN" altLang="en-US" dirty="0" smtClean="0"/>
              <a:t>总量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used</a:t>
            </a:r>
            <a:r>
              <a:rPr lang="zh-CN" altLang="en-US" dirty="0" smtClean="0"/>
              <a:t>：使用</a:t>
            </a:r>
            <a:r>
              <a:rPr lang="zh-CN" altLang="en-US" dirty="0"/>
              <a:t>的交换区</a:t>
            </a:r>
            <a:r>
              <a:rPr lang="zh-CN" altLang="en-US" dirty="0" smtClean="0"/>
              <a:t>总量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free</a:t>
            </a:r>
            <a:r>
              <a:rPr lang="zh-CN" altLang="en-US" dirty="0" smtClean="0"/>
              <a:t>：空闲</a:t>
            </a:r>
            <a:r>
              <a:rPr lang="zh-CN" altLang="en-US" dirty="0"/>
              <a:t>交换区</a:t>
            </a:r>
            <a:r>
              <a:rPr lang="zh-CN" altLang="en-US" dirty="0" smtClean="0"/>
              <a:t>总量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cached</a:t>
            </a:r>
            <a:r>
              <a:rPr lang="zh-CN" altLang="en-US" dirty="0" smtClean="0"/>
              <a:t>：缓冲</a:t>
            </a:r>
            <a:r>
              <a:rPr lang="zh-CN" altLang="en-US" dirty="0"/>
              <a:t>的交换区</a:t>
            </a:r>
            <a:r>
              <a:rPr lang="zh-CN" altLang="en-US" dirty="0" smtClean="0"/>
              <a:t>总量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----vmstat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0234" y="1197546"/>
            <a:ext cx="11108739" cy="5041187"/>
          </a:xfrm>
        </p:spPr>
        <p:txBody>
          <a:bodyPr/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展现给定时间间隔的服务器的状态值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包括服务器的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使用率，内存使用，虚拟内存交换情况</a:t>
            </a:r>
            <a:r>
              <a:rPr lang="en-US" altLang="zh-CN" dirty="0" smtClean="0"/>
              <a:t>,I/O</a:t>
            </a:r>
            <a:r>
              <a:rPr lang="zh-CN" altLang="en-US" dirty="0" smtClean="0"/>
              <a:t>读写情况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一般使用两个数字参数来完成的，第一个参数是采样的时间间隔数，单位是秒，第二个参数是采样的次数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2 1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表示每隔两秒采集一次服务器状态，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表示只采集一次）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----vmstat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 表示运行队列</a:t>
            </a:r>
            <a:r>
              <a:rPr lang="en-US" altLang="zh-CN" dirty="0" smtClean="0"/>
              <a:t>(</a:t>
            </a:r>
            <a:r>
              <a:rPr lang="zh-CN" altLang="en-US" dirty="0" smtClean="0"/>
              <a:t>就是说多少个进程真的分配到</a:t>
            </a:r>
            <a:r>
              <a:rPr lang="en-US" altLang="zh-CN" dirty="0" smtClean="0"/>
              <a:t>CPU)</a:t>
            </a:r>
            <a:r>
              <a:rPr lang="zh-CN" altLang="en-US" dirty="0" smtClean="0"/>
              <a:t> 如果运行队列过大，表示你的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很繁忙，一般会造成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使用率很高。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 表示阻塞的进程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----vmstat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swpd</a:t>
            </a:r>
            <a:r>
              <a:rPr lang="zh-CN" altLang="en-US" dirty="0" smtClean="0"/>
              <a:t> 虚拟内存已使用的大小，如果大于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，表示你的机器物理内存不足了，如果不是程序内存泄露的原因，那么该升级内存了或者把耗内存的任务迁移到其他机器</a:t>
            </a:r>
          </a:p>
          <a:p>
            <a:pPr lvl="1"/>
            <a:r>
              <a:rPr lang="en-US" altLang="zh-CN" dirty="0" smtClean="0"/>
              <a:t>free</a:t>
            </a:r>
            <a:r>
              <a:rPr lang="zh-CN" altLang="en-US" dirty="0" smtClean="0"/>
              <a:t>   空闲的物理内存的大小</a:t>
            </a:r>
          </a:p>
          <a:p>
            <a:r>
              <a:rPr lang="en-US" altLang="zh-CN" dirty="0" smtClean="0"/>
              <a:t>buff</a:t>
            </a:r>
            <a:r>
              <a:rPr lang="zh-CN" altLang="en-US" dirty="0" smtClean="0"/>
              <a:t>   缓存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3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作用：设计场景、运行场景并监控场景运行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主要菜单的功能</a:t>
            </a:r>
            <a:endParaRPr lang="en-US" altLang="zh-CN" dirty="0" smtClean="0"/>
          </a:p>
          <a:p>
            <a:r>
              <a:rPr lang="zh-CN" altLang="en-US" dirty="0" smtClean="0"/>
              <a:t>场景设计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目标场景（验收测试，有非常明确的性能指标，结果是达到或达不到）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Group:</a:t>
            </a:r>
            <a:r>
              <a:rPr lang="zh-CN" altLang="en-US" dirty="0" smtClean="0"/>
              <a:t>两个以上业务相互独立，用户量不成正比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3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----vmstat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 用来记忆我们打开的文件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给文件做缓冲， 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这里是</a:t>
            </a:r>
            <a:r>
              <a:rPr lang="en-US" altLang="zh-CN" dirty="0" smtClean="0"/>
              <a:t>Linux/Unix</a:t>
            </a:r>
            <a:r>
              <a:rPr lang="zh-CN" altLang="en-US" dirty="0" smtClean="0"/>
              <a:t>的聪明之处，把空闲的物理内存的一部分拿来做文件和目录的缓存，是为了提高 程序执行的性能，当程序使用内存时，</a:t>
            </a:r>
            <a:r>
              <a:rPr lang="en-US" altLang="zh-CN" dirty="0" smtClean="0"/>
              <a:t>buffer/cached</a:t>
            </a:r>
            <a:r>
              <a:rPr lang="zh-CN" altLang="en-US" dirty="0" smtClean="0"/>
              <a:t>会很快地被使用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si</a:t>
            </a:r>
            <a:r>
              <a:rPr lang="zh-CN" altLang="en-US" dirty="0" smtClean="0"/>
              <a:t>  每秒从磁盘读入虚拟内存的大小，如果这个值大于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，表示物理内存不够用或者内存泄露了，要查找耗内存进程解决掉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----vmstat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</a:t>
            </a:r>
            <a:r>
              <a:rPr lang="zh-CN" altLang="en-US" dirty="0" smtClean="0"/>
              <a:t>  每秒虚拟内存写入磁盘的大小，如果这个值大于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，同上</a:t>
            </a:r>
          </a:p>
          <a:p>
            <a:r>
              <a:rPr lang="en-US" altLang="zh-CN" dirty="0" smtClean="0"/>
              <a:t>bi</a:t>
            </a:r>
            <a:r>
              <a:rPr lang="zh-CN" altLang="en-US" dirty="0" smtClean="0"/>
              <a:t>  块设备每秒接收的块数量，这里的块设备是指系统上所有的磁盘和其他块设备，默认块大小是</a:t>
            </a:r>
            <a:r>
              <a:rPr lang="en-US" altLang="zh-CN" dirty="0" smtClean="0"/>
              <a:t>1024byte(I/O</a:t>
            </a:r>
            <a:r>
              <a:rPr lang="zh-CN" altLang="en-US" dirty="0" smtClean="0"/>
              <a:t>操作时查看读写速度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bo</a:t>
            </a:r>
            <a:r>
              <a:rPr lang="zh-CN" altLang="en-US" dirty="0" smtClean="0"/>
              <a:t> 块设备每秒发送的块数量，例如我们读取文件，</a:t>
            </a:r>
            <a:r>
              <a:rPr lang="en-US" altLang="zh-CN" dirty="0" err="1" smtClean="0"/>
              <a:t>bo</a:t>
            </a:r>
            <a:r>
              <a:rPr lang="zh-CN" altLang="en-US" dirty="0" smtClean="0"/>
              <a:t>就要大于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bi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</a:t>
            </a:r>
            <a:r>
              <a:rPr lang="zh-CN" altLang="en-US" dirty="0" smtClean="0"/>
              <a:t>一般都要接近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，不然就是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过于频繁，需要调整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 每秒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的中断次数，包括时间中断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69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----vmstat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97546"/>
            <a:ext cx="11108739" cy="5041187"/>
          </a:xfrm>
        </p:spPr>
        <p:txBody>
          <a:bodyPr/>
          <a:lstStyle/>
          <a:p>
            <a:r>
              <a:rPr lang="en-US" altLang="zh-CN" dirty="0" err="1" smtClean="0"/>
              <a:t>cs</a:t>
            </a:r>
            <a:r>
              <a:rPr lang="zh-CN" altLang="en-US" dirty="0" smtClean="0"/>
              <a:t> 每秒上下文切换次数，例如我们调用系统函数，就要进行上下文切换，线程的切换，也要进程上下文切换，这个值要越小越好，太大了，要考虑调低线程或者进程的数目</a:t>
            </a:r>
          </a:p>
          <a:p>
            <a:r>
              <a:rPr lang="en-US" altLang="zh-CN" dirty="0" smtClean="0"/>
              <a:t>us</a:t>
            </a:r>
            <a:r>
              <a:rPr lang="zh-CN" altLang="en-US" dirty="0" smtClean="0"/>
              <a:t> 用户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en-US" altLang="zh-CN" dirty="0" err="1" smtClean="0"/>
              <a:t>sy</a:t>
            </a:r>
            <a:r>
              <a:rPr lang="zh-CN" altLang="en-US" dirty="0" smtClean="0"/>
              <a:t> 系统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时间，如果太高，表示系统调用时间长，例如是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操作频繁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5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服务器资源监控</a:t>
            </a:r>
            <a:r>
              <a:rPr lang="en-US" altLang="zh-CN" smtClean="0"/>
              <a:t>----vmstat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  空闲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时间，一般来说，</a:t>
            </a:r>
            <a:r>
              <a:rPr lang="en-US" altLang="zh-CN" dirty="0" smtClean="0"/>
              <a:t>id + us + </a:t>
            </a:r>
            <a:r>
              <a:rPr lang="en-US" altLang="zh-CN" dirty="0" err="1" smtClean="0"/>
              <a:t>sy</a:t>
            </a:r>
            <a:r>
              <a:rPr lang="en-US" altLang="zh-CN" dirty="0" smtClean="0"/>
              <a:t> = 100,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是空闲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使用率，</a:t>
            </a:r>
            <a:r>
              <a:rPr lang="en-US" altLang="zh-CN" dirty="0" smtClean="0"/>
              <a:t>us</a:t>
            </a:r>
            <a:r>
              <a:rPr lang="zh-CN" altLang="en-US" dirty="0" smtClean="0"/>
              <a:t>是用户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使用率，</a:t>
            </a:r>
            <a:r>
              <a:rPr lang="en-US" altLang="zh-CN" dirty="0" err="1" smtClean="0"/>
              <a:t>sy</a:t>
            </a:r>
            <a:r>
              <a:rPr lang="zh-CN" altLang="en-US" dirty="0" smtClean="0"/>
              <a:t>是系统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</a:t>
            </a:r>
          </a:p>
          <a:p>
            <a:r>
              <a:rPr lang="en-US" altLang="zh-CN" dirty="0" err="1" smtClean="0"/>
              <a:t>wt</a:t>
            </a:r>
            <a:r>
              <a:rPr lang="zh-CN" altLang="en-US" dirty="0" smtClean="0"/>
              <a:t> </a:t>
            </a:r>
            <a:r>
              <a:rPr lang="en-US" altLang="zh-CN" dirty="0"/>
              <a:t> CPU</a:t>
            </a:r>
            <a:r>
              <a:rPr lang="zh-CN" altLang="en-US" dirty="0" smtClean="0"/>
              <a:t>等待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的时间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9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服务器资源监控</a:t>
            </a:r>
            <a:r>
              <a:rPr lang="en-US" altLang="zh-CN" dirty="0"/>
              <a:t>----</a:t>
            </a:r>
            <a:r>
              <a:rPr lang="en-US" altLang="zh-CN" dirty="0" err="1"/>
              <a:t>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实际使用中，有些场景会在一段时间内一直监控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使用命令：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2</a:t>
            </a:r>
          </a:p>
          <a:p>
            <a:r>
              <a:rPr lang="zh-CN" altLang="en-US" dirty="0" smtClean="0"/>
              <a:t>不监控时，直接结束此命令即可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6" y="3501802"/>
            <a:ext cx="11934998" cy="24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top </a:t>
            </a:r>
            <a:r>
              <a:rPr lang="zh-CN" altLang="en-US" dirty="0"/>
              <a:t>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vmstat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两者都可以监控服务器资源使用情况，但监控的点不同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8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718" y="1197546"/>
            <a:ext cx="1512168" cy="1944216"/>
          </a:xfrm>
          <a:ln w="28575"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altLang="zh-CN" dirty="0" smtClean="0"/>
              <a:t>top </a:t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br>
              <a:rPr lang="en-US" altLang="zh-CN" dirty="0" smtClean="0"/>
            </a:br>
            <a:r>
              <a:rPr lang="en-US" altLang="zh-CN" dirty="0" err="1" smtClean="0"/>
              <a:t>vmstat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44"/>
          <a:stretch/>
        </p:blipFill>
        <p:spPr>
          <a:xfrm>
            <a:off x="2192011" y="27682"/>
            <a:ext cx="10012689" cy="3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2" y="3573810"/>
            <a:ext cx="11934998" cy="24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服务器监控概述</a:t>
            </a:r>
            <a:endParaRPr lang="en-US" altLang="zh-CN" dirty="0" smtClean="0"/>
          </a:p>
          <a:p>
            <a:r>
              <a:rPr lang="zh-CN" altLang="en-US" dirty="0" smtClean="0"/>
              <a:t>服务器资源监控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服务器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监控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网络监控</a:t>
            </a:r>
            <a:endParaRPr lang="en-US" altLang="zh-CN" dirty="0"/>
          </a:p>
          <a:p>
            <a:r>
              <a:rPr lang="zh-CN" altLang="en-US" dirty="0"/>
              <a:t>服务器磁盘监控</a:t>
            </a:r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2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mpstat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0234" y="1125538"/>
            <a:ext cx="11468779" cy="5041187"/>
          </a:xfrm>
        </p:spPr>
        <p:txBody>
          <a:bodyPr/>
          <a:lstStyle/>
          <a:p>
            <a:r>
              <a:rPr lang="en-US" altLang="zh-CN" dirty="0" err="1" smtClean="0"/>
              <a:t>mpstat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 install </a:t>
            </a:r>
            <a:r>
              <a:rPr lang="en-US" altLang="zh-CN" dirty="0" err="1"/>
              <a:t>mp</a:t>
            </a:r>
            <a:r>
              <a:rPr lang="en-US" altLang="zh-CN" dirty="0" err="1" smtClean="0"/>
              <a:t>stat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Ubuntu 15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及以下版本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安装：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  </a:t>
            </a:r>
            <a:r>
              <a:rPr lang="en-US" altLang="zh-CN" dirty="0"/>
              <a:t>install </a:t>
            </a:r>
            <a:r>
              <a:rPr lang="en-US" altLang="zh-CN" dirty="0" err="1"/>
              <a:t>sys</a:t>
            </a:r>
            <a:r>
              <a:rPr lang="en-US" altLang="zh-CN" dirty="0" err="1" smtClean="0"/>
              <a:t>stat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及以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上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版本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可以查看多核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中每个计算核心的统计数据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-P </a:t>
            </a:r>
            <a:r>
              <a:rPr lang="zh-CN" altLang="en-US" dirty="0" smtClean="0"/>
              <a:t>（大写）表示监控哪个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【0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-1】</a:t>
            </a:r>
            <a:r>
              <a:rPr lang="zh-CN" altLang="en-US" dirty="0" smtClean="0"/>
              <a:t>中取值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internal</a:t>
            </a:r>
            <a:r>
              <a:rPr lang="zh-CN" altLang="en-US" dirty="0" smtClean="0"/>
              <a:t>相邻的两次采样的间隔时间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count</a:t>
            </a:r>
            <a:r>
              <a:rPr lang="zh-CN" altLang="en-US" dirty="0" smtClean="0"/>
              <a:t>采样的次数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err="1" smtClean="0"/>
              <a:t>mpstat</a:t>
            </a:r>
            <a:r>
              <a:rPr lang="en-US" altLang="zh-CN" dirty="0" smtClean="0"/>
              <a:t> –P 0 2 3 </a:t>
            </a:r>
            <a:r>
              <a:rPr lang="zh-CN" altLang="en-US" dirty="0" smtClean="0"/>
              <a:t>（监控第一个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，每隔</a:t>
            </a:r>
            <a:r>
              <a:rPr lang="en-US" altLang="zh-CN" dirty="0" smtClean="0"/>
              <a:t>2s</a:t>
            </a:r>
            <a:r>
              <a:rPr lang="zh-CN" altLang="en-US" dirty="0" smtClean="0"/>
              <a:t>采集一次数据，共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9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r>
              <a:rPr lang="en-US" altLang="zh-CN" dirty="0"/>
              <a:t>--</a:t>
            </a:r>
            <a:r>
              <a:rPr lang="en-US" altLang="zh-CN" dirty="0" err="1"/>
              <a:t>mpstat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4" y="1341562"/>
            <a:ext cx="11761752" cy="10634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6" y="2709714"/>
            <a:ext cx="11739532" cy="37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4" y="1125538"/>
            <a:ext cx="11252755" cy="5041187"/>
          </a:xfrm>
        </p:spPr>
        <p:txBody>
          <a:bodyPr/>
          <a:lstStyle/>
          <a:p>
            <a:pPr lvl="1"/>
            <a:r>
              <a:rPr lang="zh-CN" altLang="en-US" dirty="0"/>
              <a:t>百分比模式：模拟场景中</a:t>
            </a:r>
            <a:r>
              <a:rPr lang="zh-CN" altLang="en-US" dirty="0" smtClean="0"/>
              <a:t>用户分不同比例做不同的业务操作</a:t>
            </a:r>
            <a:endParaRPr lang="en-US" altLang="zh-CN" dirty="0"/>
          </a:p>
          <a:p>
            <a:pPr lvl="1"/>
            <a:r>
              <a:rPr lang="en-US" altLang="zh-CN" dirty="0"/>
              <a:t>Scenario —Basic schedule </a:t>
            </a:r>
            <a:r>
              <a:rPr lang="zh-CN" altLang="en-US" dirty="0" smtClean="0"/>
              <a:t>：收集不同用户负载量下，各项性能指标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Scenario—Real-world schedule</a:t>
            </a:r>
            <a:endParaRPr lang="en-US" altLang="zh-CN" dirty="0"/>
          </a:p>
          <a:p>
            <a:pPr lvl="2"/>
            <a:r>
              <a:rPr lang="zh-CN" altLang="en-US" dirty="0" smtClean="0"/>
              <a:t>做峰值测试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模拟真实场景（拖拽的方式来模拟多少个用户启动，多少个用户停止）</a:t>
            </a:r>
            <a:endParaRPr lang="en-US" altLang="zh-CN" dirty="0"/>
          </a:p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Run-Time Settings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Run Logic</a:t>
            </a:r>
            <a:r>
              <a:rPr lang="zh-CN" altLang="en-US" dirty="0" smtClean="0"/>
              <a:t>设置的迭代次数与</a:t>
            </a:r>
            <a:r>
              <a:rPr lang="en-US" altLang="zh-CN" dirty="0" smtClean="0"/>
              <a:t>Run Mode 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Duration</a:t>
            </a:r>
            <a:r>
              <a:rPr lang="zh-CN" altLang="en-US" dirty="0" smtClean="0"/>
              <a:t>设置持续时间，优先级问题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6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r>
              <a:rPr lang="en-US" altLang="zh-CN" dirty="0"/>
              <a:t>--</a:t>
            </a:r>
            <a:r>
              <a:rPr lang="en-US" altLang="zh-CN" dirty="0" err="1"/>
              <a:t>mpstat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mpstat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当没有参数时，</a:t>
            </a:r>
            <a:r>
              <a:rPr lang="en-US" altLang="zh-CN" dirty="0" err="1" smtClean="0"/>
              <a:t>mpstat</a:t>
            </a:r>
            <a:r>
              <a:rPr lang="zh-CN" altLang="en-US" dirty="0" smtClean="0"/>
              <a:t>则显示系统启动以后所有信息的平均值。有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时，第一行的信息自系统启动以来的平均信息。从第二行开始，输出为前一个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时间段的平均信息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51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服务器监控概述</a:t>
            </a:r>
            <a:endParaRPr lang="en-US" altLang="zh-CN" dirty="0" smtClean="0"/>
          </a:p>
          <a:p>
            <a:r>
              <a:rPr lang="zh-CN" altLang="en-US" dirty="0" smtClean="0"/>
              <a:t>服务器资源监控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服务器内存监控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网络监控</a:t>
            </a:r>
            <a:endParaRPr lang="en-US" altLang="zh-CN" dirty="0"/>
          </a:p>
          <a:p>
            <a:r>
              <a:rPr lang="zh-CN" altLang="en-US" dirty="0"/>
              <a:t>服务器磁盘监控</a:t>
            </a:r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服务器内存监控</a:t>
            </a:r>
            <a:r>
              <a:rPr lang="en-US" altLang="zh-CN" dirty="0" smtClean="0"/>
              <a:t>—free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free</a:t>
            </a:r>
          </a:p>
          <a:p>
            <a:pPr lvl="1"/>
            <a:r>
              <a:rPr lang="zh-CN" altLang="en-US" dirty="0" smtClean="0"/>
              <a:t>监控系统的内存使用状态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total</a:t>
            </a:r>
            <a:r>
              <a:rPr lang="zh-CN" altLang="en-US" dirty="0" smtClean="0"/>
              <a:t>：总计物理内存的大小</a:t>
            </a:r>
            <a:endParaRPr lang="en-US" altLang="zh-CN" dirty="0" smtClean="0"/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sed</a:t>
            </a:r>
            <a:r>
              <a:rPr lang="zh-CN" altLang="en-US" dirty="0" smtClean="0"/>
              <a:t>：已使用多大</a:t>
            </a:r>
            <a:endParaRPr lang="en-US" altLang="zh-CN" dirty="0" smtClean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ree</a:t>
            </a:r>
            <a:r>
              <a:rPr lang="zh-CN" altLang="en-US" dirty="0" smtClean="0"/>
              <a:t>：可用有多少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shared</a:t>
            </a:r>
            <a:r>
              <a:rPr lang="zh-CN" altLang="en-US" dirty="0" smtClean="0"/>
              <a:t>：多个进程共享的内存总额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buffer/cached</a:t>
            </a:r>
            <a:r>
              <a:rPr lang="zh-CN" altLang="en-US" dirty="0" smtClean="0"/>
              <a:t>磁盘缓存的大小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670302" y="1269554"/>
            <a:ext cx="676875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>
            <a:lvl1pPr marL="408497" indent="-408497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n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885076" indent="-340414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361656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906318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–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450981" indent="-272331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charset="0"/>
              <a:buChar char="»"/>
              <a:defRPr sz="13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常用选项</a:t>
            </a:r>
          </a:p>
          <a:p>
            <a:pPr lvl="1"/>
            <a:r>
              <a:rPr lang="en-US" altLang="zh-CN" dirty="0" smtClean="0"/>
              <a:t>-b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为单位显示内存使用情况</a:t>
            </a:r>
          </a:p>
          <a:p>
            <a:pPr lvl="1"/>
            <a:r>
              <a:rPr lang="en-US" altLang="zh-CN" dirty="0" smtClean="0"/>
              <a:t>-k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KB</a:t>
            </a:r>
            <a:r>
              <a:rPr lang="zh-CN" altLang="en-US" dirty="0" smtClean="0"/>
              <a:t>为单位显示内存使用情况</a:t>
            </a:r>
          </a:p>
          <a:p>
            <a:pPr lvl="1"/>
            <a:r>
              <a:rPr lang="en-US" altLang="zh-CN" dirty="0" smtClean="0"/>
              <a:t>-m</a:t>
            </a:r>
            <a:r>
              <a:rPr lang="zh-CN" altLang="en-US" dirty="0" smtClean="0"/>
              <a:t>：以</a:t>
            </a:r>
            <a:r>
              <a:rPr lang="en-US" altLang="zh-CN" dirty="0" smtClean="0"/>
              <a:t>MB</a:t>
            </a:r>
            <a:r>
              <a:rPr lang="zh-CN" altLang="en-US" dirty="0" smtClean="0"/>
              <a:t>为单位显示内存使用情况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服务器内存监控</a:t>
            </a:r>
            <a:r>
              <a:rPr lang="en-US" altLang="zh-CN" dirty="0"/>
              <a:t>—free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2" y="1845618"/>
            <a:ext cx="11502950" cy="20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服务器监控概述</a:t>
            </a:r>
            <a:endParaRPr lang="en-US" altLang="zh-CN" dirty="0" smtClean="0"/>
          </a:p>
          <a:p>
            <a:r>
              <a:rPr lang="zh-CN" altLang="en-US" dirty="0" smtClean="0"/>
              <a:t>服务器资源监控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endParaRPr lang="en-US" altLang="zh-CN" dirty="0"/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服务器</a:t>
            </a:r>
            <a:r>
              <a:rPr lang="zh-CN" altLang="en-US" dirty="0">
                <a:solidFill>
                  <a:srgbClr val="FF0000"/>
                </a:solidFill>
              </a:rPr>
              <a:t>网络监控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服务器磁盘监控</a:t>
            </a:r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服务器网络监控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netstat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0235" y="981522"/>
            <a:ext cx="10984230" cy="5041187"/>
          </a:xfrm>
        </p:spPr>
        <p:txBody>
          <a:bodyPr/>
          <a:lstStyle/>
          <a:p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用于显示本机网络连接、运行端口、路由表等信息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-s </a:t>
            </a:r>
            <a:r>
              <a:rPr lang="zh-CN" altLang="en-US" dirty="0" smtClean="0"/>
              <a:t>显示网络统计信息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-l</a:t>
            </a:r>
            <a:r>
              <a:rPr lang="zh-CN" altLang="en-US" dirty="0" smtClean="0"/>
              <a:t>：仅列出有在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（监听）的服务状态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-p</a:t>
            </a:r>
            <a:r>
              <a:rPr lang="zh-CN" altLang="en-US" dirty="0" smtClean="0"/>
              <a:t>：显示建立相关链接的程序名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）：显示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）：显示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相关选项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-c</a:t>
            </a:r>
            <a:r>
              <a:rPr lang="zh-CN" altLang="en-US" dirty="0" smtClean="0"/>
              <a:t>：每隔一个固定时间，执行该</a:t>
            </a:r>
            <a:r>
              <a:rPr lang="en-US" altLang="zh-CN" dirty="0" err="1" smtClean="0"/>
              <a:t>netstat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30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服务器监控概述</a:t>
            </a:r>
            <a:endParaRPr lang="en-US" altLang="zh-CN" dirty="0" smtClean="0"/>
          </a:p>
          <a:p>
            <a:r>
              <a:rPr lang="zh-CN" altLang="en-US" dirty="0" smtClean="0"/>
              <a:t>服务器资源监控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endParaRPr lang="en-US" altLang="zh-CN" dirty="0"/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网络监控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服务器磁盘监控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服务器磁盘监控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iostat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是对系统磁盘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操作进行监控，它的输出主要显示磁盘的读写操作的统计信息，同时给出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iostat</a:t>
            </a:r>
            <a:r>
              <a:rPr lang="en-US" altLang="zh-CN" dirty="0" smtClean="0"/>
              <a:t>  -x  </a:t>
            </a:r>
            <a:r>
              <a:rPr lang="zh-CN" altLang="en-US" dirty="0" smtClean="0"/>
              <a:t>（指定设备名称）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iostat</a:t>
            </a:r>
            <a:r>
              <a:rPr lang="en-US" altLang="zh-CN" dirty="0" smtClean="0"/>
              <a:t>  -x </a:t>
            </a:r>
            <a:r>
              <a:rPr lang="en-US" altLang="zh-CN" dirty="0" err="1" smtClean="0"/>
              <a:t>sda</a:t>
            </a:r>
            <a:r>
              <a:rPr lang="en-US" altLang="zh-CN" dirty="0" smtClean="0"/>
              <a:t> 1 3(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1s</a:t>
            </a:r>
            <a:r>
              <a:rPr lang="zh-CN" altLang="en-US" dirty="0" smtClean="0"/>
              <a:t>种采集一次数据，共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4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服务器监控概述</a:t>
            </a:r>
            <a:endParaRPr lang="en-US" altLang="zh-CN" dirty="0" smtClean="0"/>
          </a:p>
          <a:p>
            <a:r>
              <a:rPr lang="zh-CN" altLang="en-US" dirty="0" smtClean="0"/>
              <a:t>服务器资源监控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endParaRPr lang="en-US" altLang="zh-CN" dirty="0"/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网络监控</a:t>
            </a:r>
            <a:endParaRPr lang="en-US" altLang="zh-CN" dirty="0"/>
          </a:p>
          <a:p>
            <a:r>
              <a:rPr lang="zh-CN" altLang="en-US" dirty="0"/>
              <a:t>服务器磁盘监控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监控工具</a:t>
            </a:r>
            <a:r>
              <a:rPr lang="en-US" altLang="zh-CN" dirty="0" err="1">
                <a:solidFill>
                  <a:srgbClr val="FF0000"/>
                </a:solidFill>
              </a:rPr>
              <a:t>nmon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7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监控工具</a:t>
            </a:r>
            <a:r>
              <a:rPr lang="en-US" altLang="zh-CN" smtClean="0"/>
              <a:t>nmon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0234" y="1197546"/>
            <a:ext cx="11108739" cy="5041187"/>
          </a:xfrm>
        </p:spPr>
        <p:txBody>
          <a:bodyPr/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是一种各种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操作系统上广泛使用的监控与分析工具，相对于其它一些系统资源监控工具来说，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所记录的信息是比较全面的，它能在系统运行过程中实时地捕捉系统资源的使用情况，并且能输出结果到文件中，然后通过</a:t>
            </a:r>
            <a:r>
              <a:rPr lang="en-US" altLang="zh-CN" dirty="0" err="1" smtClean="0"/>
              <a:t>nmon_analyzer</a:t>
            </a:r>
            <a:r>
              <a:rPr lang="zh-CN" altLang="en-US" dirty="0" smtClean="0"/>
              <a:t>工具产生数据文件与图形化结果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0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Run Mode</a:t>
            </a:r>
            <a:r>
              <a:rPr lang="zh-CN" altLang="en-US" dirty="0" smtClean="0"/>
              <a:t>后脚本执行过程</a:t>
            </a:r>
            <a:endParaRPr lang="en-US" altLang="zh-CN" dirty="0" smtClean="0"/>
          </a:p>
          <a:p>
            <a:r>
              <a:rPr lang="zh-CN" altLang="en-US" dirty="0"/>
              <a:t>多机</a:t>
            </a:r>
            <a:r>
              <a:rPr lang="zh-CN" altLang="en-US" dirty="0" smtClean="0"/>
              <a:t>负载配置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Load Generator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</a:t>
            </a:r>
            <a:r>
              <a:rPr lang="en-US" altLang="zh-CN" dirty="0" err="1" smtClean="0"/>
              <a:t>LoadRunner</a:t>
            </a:r>
            <a:r>
              <a:rPr lang="en-US" altLang="zh-CN" dirty="0" smtClean="0"/>
              <a:t> Agent Runtime Settings Configuration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Load </a:t>
            </a:r>
            <a:r>
              <a:rPr lang="en-US" altLang="zh-CN" dirty="0" err="1" smtClean="0"/>
              <a:t>Genrators</a:t>
            </a:r>
            <a:endParaRPr lang="en-US" altLang="zh-CN" dirty="0" smtClean="0"/>
          </a:p>
          <a:p>
            <a:r>
              <a:rPr lang="zh-CN" altLang="en-US" dirty="0" smtClean="0"/>
              <a:t>资源监控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Processer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4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监控工具</a:t>
            </a:r>
            <a:r>
              <a:rPr lang="en-US" altLang="zh-CN" dirty="0" err="1" smtClean="0"/>
              <a:t>nmon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0234" y="980895"/>
            <a:ext cx="11252755" cy="5041187"/>
          </a:xfrm>
        </p:spPr>
        <p:txBody>
          <a:bodyPr/>
          <a:lstStyle/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安装：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nmon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nmon</a:t>
            </a:r>
            <a:r>
              <a:rPr lang="zh-CN" altLang="en-US" dirty="0" smtClean="0"/>
              <a:t>主要参数：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  </a:t>
            </a:r>
            <a:r>
              <a:rPr lang="zh-CN" altLang="en-US" dirty="0" smtClean="0"/>
              <a:t>输出文件，必选参数，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输出的文件名是默认名称 </a:t>
            </a:r>
            <a:r>
              <a:rPr lang="en-US" altLang="zh-CN" dirty="0" err="1" smtClean="0"/>
              <a:t>localhost_date_time.nmon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 &lt;filename&gt; </a:t>
            </a:r>
            <a:r>
              <a:rPr lang="zh-CN" altLang="en-US" dirty="0" smtClean="0"/>
              <a:t>这个参数和</a:t>
            </a:r>
            <a:r>
              <a:rPr lang="en-US" altLang="zh-CN" dirty="0" smtClean="0"/>
              <a:t>-f</a:t>
            </a:r>
            <a:r>
              <a:rPr lang="zh-CN" altLang="en-US" dirty="0" smtClean="0"/>
              <a:t>相同，只不过用户可以自己定义文件名称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38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-s</a:t>
            </a:r>
            <a:r>
              <a:rPr lang="zh-CN" altLang="en-US" dirty="0"/>
              <a:t>采集数据频率，也就是保存数据的频率</a:t>
            </a:r>
            <a:endParaRPr lang="en-US" altLang="zh-CN" dirty="0"/>
          </a:p>
          <a:p>
            <a:pPr lvl="1"/>
            <a:r>
              <a:rPr lang="en-US" altLang="zh-CN" dirty="0"/>
              <a:t>-c </a:t>
            </a:r>
            <a:r>
              <a:rPr lang="zh-CN" altLang="en-US" dirty="0"/>
              <a:t>采集数据次数</a:t>
            </a:r>
            <a:endParaRPr lang="en-US" altLang="zh-CN" dirty="0"/>
          </a:p>
          <a:p>
            <a:pPr lvl="1"/>
            <a:r>
              <a:rPr lang="en-US" altLang="zh-CN" dirty="0"/>
              <a:t>-t </a:t>
            </a:r>
            <a:r>
              <a:rPr lang="zh-CN" altLang="en-US" dirty="0"/>
              <a:t>输出最消耗资源的进程数据</a:t>
            </a:r>
            <a:endParaRPr lang="en-US" altLang="zh-CN" dirty="0"/>
          </a:p>
          <a:p>
            <a:pPr lvl="1"/>
            <a:r>
              <a:rPr lang="en-US" altLang="zh-CN" dirty="0"/>
              <a:t>-m </a:t>
            </a:r>
            <a:r>
              <a:rPr lang="zh-CN" altLang="en-US" dirty="0"/>
              <a:t>生成的数据文件的存放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zh-CN" altLang="en-US" dirty="0" smtClean="0"/>
              <a:t>使用举例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nmon</a:t>
            </a:r>
            <a:r>
              <a:rPr lang="en-US" altLang="zh-CN" dirty="0" smtClean="0"/>
              <a:t> –s 2 –c 3 –m /home/</a:t>
            </a:r>
            <a:r>
              <a:rPr lang="en-US" altLang="zh-CN" dirty="0" err="1" smtClean="0"/>
              <a:t>liu</a:t>
            </a:r>
            <a:r>
              <a:rPr lang="en-US" altLang="zh-CN" dirty="0" smtClean="0"/>
              <a:t> –F </a:t>
            </a:r>
            <a:r>
              <a:rPr lang="en-US" altLang="zh-CN" dirty="0" err="1" smtClean="0"/>
              <a:t>test.nmon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4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 </a:t>
            </a:r>
            <a:r>
              <a:rPr lang="zh-CN" altLang="en-US" smtClean="0"/>
              <a:t>与</a:t>
            </a:r>
            <a:r>
              <a:rPr lang="en-US" altLang="zh-CN" smtClean="0"/>
              <a:t>Windows </a:t>
            </a:r>
            <a:r>
              <a:rPr lang="zh-CN" altLang="en-US" smtClean="0"/>
              <a:t>操作系统互传文件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两台主机能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通；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主机有</a:t>
            </a:r>
            <a:r>
              <a:rPr lang="en-US" altLang="zh-CN" dirty="0" smtClean="0"/>
              <a:t>SSH</a:t>
            </a:r>
            <a:r>
              <a:rPr lang="zh-CN" altLang="en-US" dirty="0" smtClean="0"/>
              <a:t>服务，并且打开</a:t>
            </a:r>
            <a:r>
              <a:rPr lang="en-US" altLang="zh-CN" dirty="0" smtClean="0"/>
              <a:t>22</a:t>
            </a:r>
            <a:r>
              <a:rPr lang="zh-CN" altLang="en-US" dirty="0" smtClean="0"/>
              <a:t>端口；</a:t>
            </a:r>
          </a:p>
          <a:p>
            <a:pPr lvl="1"/>
            <a:r>
              <a:rPr lang="zh-CN" altLang="en-US" dirty="0" smtClean="0"/>
              <a:t>（如果防火墙打开，设置</a:t>
            </a:r>
            <a:r>
              <a:rPr lang="en-US" altLang="zh-CN" dirty="0" smtClean="0"/>
              <a:t>22 </a:t>
            </a:r>
            <a:r>
              <a:rPr lang="zh-CN" altLang="en-US" dirty="0" smtClean="0"/>
              <a:t>端口不被拦截 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ufw</a:t>
            </a:r>
            <a:r>
              <a:rPr lang="en-US" altLang="zh-CN" dirty="0" smtClean="0"/>
              <a:t> allow 22       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ufw</a:t>
            </a:r>
            <a:r>
              <a:rPr lang="en-US" altLang="zh-CN" dirty="0" smtClean="0"/>
              <a:t> allow 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2 Linux </a:t>
            </a:r>
            <a:r>
              <a:rPr lang="zh-CN" altLang="en-US" dirty="0" smtClean="0"/>
              <a:t>传</a:t>
            </a:r>
            <a:r>
              <a:rPr lang="en-US" altLang="zh-CN" dirty="0" smtClean="0"/>
              <a:t>Windows :</a:t>
            </a:r>
          </a:p>
          <a:p>
            <a:pPr lvl="1"/>
            <a:r>
              <a:rPr lang="en-US" altLang="zh-CN" dirty="0" smtClean="0"/>
              <a:t> 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向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传文件：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中输入  </a:t>
            </a:r>
            <a:r>
              <a:rPr lang="en-US" altLang="zh-CN" dirty="0" err="1" smtClean="0"/>
              <a:t>pscp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@: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中源文件路径   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中目的路径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256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 </a:t>
            </a:r>
            <a:r>
              <a:rPr lang="zh-CN" altLang="en-US" smtClean="0"/>
              <a:t>与</a:t>
            </a:r>
            <a:r>
              <a:rPr lang="en-US" altLang="zh-CN" smtClean="0"/>
              <a:t>Windows </a:t>
            </a:r>
            <a:r>
              <a:rPr lang="zh-CN" altLang="en-US" smtClean="0"/>
              <a:t>操作系统互传文件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25538"/>
            <a:ext cx="10984230" cy="5041187"/>
          </a:xfrm>
        </p:spPr>
        <p:txBody>
          <a:bodyPr/>
          <a:lstStyle/>
          <a:p>
            <a:pPr lvl="1"/>
            <a:r>
              <a:rPr lang="zh-CN" altLang="en-US" dirty="0" smtClean="0"/>
              <a:t>如：   </a:t>
            </a:r>
            <a:r>
              <a:rPr lang="en-US" altLang="zh-CN" dirty="0" err="1" smtClean="0"/>
              <a:t>pscp</a:t>
            </a:r>
            <a:r>
              <a:rPr lang="en-US" altLang="zh-CN" dirty="0" smtClean="0"/>
              <a:t> </a:t>
            </a:r>
            <a:r>
              <a:rPr lang="en-US" altLang="zh-CN" dirty="0" smtClean="0"/>
              <a:t>root</a:t>
            </a:r>
            <a:r>
              <a:rPr lang="en-US" altLang="zh-CN" dirty="0" smtClean="0"/>
              <a:t>@192.168.0.100</a:t>
            </a:r>
            <a:r>
              <a:rPr lang="en-US" altLang="zh-CN" dirty="0" smtClean="0"/>
              <a:t>:/home/aaa.jpg  G:/putty/</a:t>
            </a:r>
          </a:p>
          <a:p>
            <a:pPr lvl="1"/>
            <a:r>
              <a:rPr lang="zh-CN" altLang="en-US" dirty="0" smtClean="0"/>
              <a:t>注意：使用</a:t>
            </a:r>
            <a:r>
              <a:rPr lang="en-US" altLang="zh-CN" dirty="0" err="1" smtClean="0"/>
              <a:t>pscp</a:t>
            </a:r>
            <a:r>
              <a:rPr lang="zh-CN" altLang="en-US" dirty="0" smtClean="0"/>
              <a:t>只能传文件，无法传目录，要传目录的话可以用</a:t>
            </a:r>
            <a:r>
              <a:rPr lang="en-US" altLang="zh-CN" dirty="0" err="1" smtClean="0"/>
              <a:t>psftp</a:t>
            </a:r>
            <a:endParaRPr lang="en-US" altLang="zh-CN" dirty="0" smtClean="0"/>
          </a:p>
          <a:p>
            <a:r>
              <a:rPr lang="en-US" altLang="zh-CN" dirty="0" smtClean="0"/>
              <a:t>3 Windows </a:t>
            </a:r>
            <a:r>
              <a:rPr lang="zh-CN" altLang="en-US" dirty="0" smtClean="0"/>
              <a:t>向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传文件：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窗口，输入命令：</a:t>
            </a:r>
            <a:br>
              <a:rPr lang="zh-CN" altLang="en-US" dirty="0" smtClean="0"/>
            </a:br>
            <a:r>
              <a:rPr lang="en-US" altLang="zh-CN" dirty="0" err="1" smtClean="0"/>
              <a:t>pscp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源文件路径 </a:t>
            </a:r>
            <a:r>
              <a:rPr lang="en-US" altLang="zh-CN" dirty="0" err="1" smtClean="0"/>
              <a:t>root@hostIp</a:t>
            </a:r>
            <a:r>
              <a:rPr lang="en-US" altLang="zh-CN" dirty="0" smtClean="0"/>
              <a:t>:</a:t>
            </a:r>
            <a:r>
              <a:rPr lang="zh-CN" altLang="en-US" dirty="0" smtClean="0"/>
              <a:t>目的路径</a:t>
            </a:r>
          </a:p>
          <a:p>
            <a:pPr lvl="1"/>
            <a:r>
              <a:rPr lang="zh-CN" altLang="en-US" dirty="0" smtClean="0"/>
              <a:t>如将</a:t>
            </a:r>
            <a:r>
              <a:rPr lang="en-US" altLang="zh-CN" dirty="0" smtClean="0"/>
              <a:t>aaa.jpg</a:t>
            </a:r>
            <a:r>
              <a:rPr lang="zh-CN" altLang="en-US" dirty="0" smtClean="0"/>
              <a:t>传到</a:t>
            </a:r>
            <a:r>
              <a:rPr lang="en-US" altLang="zh-CN" dirty="0" smtClean="0"/>
              <a:t>/home</a:t>
            </a:r>
            <a:r>
              <a:rPr lang="zh-CN" altLang="en-US" dirty="0" smtClean="0"/>
              <a:t>下，则使用如下命令： </a:t>
            </a:r>
            <a:endParaRPr lang="en-US" altLang="zh-CN" dirty="0" smtClean="0"/>
          </a:p>
          <a:p>
            <a:pPr marL="544662" lvl="1" indent="0">
              <a:buNone/>
            </a:pPr>
            <a:r>
              <a:rPr lang="zh-CN" altLang="en-US" dirty="0" smtClean="0"/>
              <a:t> </a:t>
            </a:r>
            <a:r>
              <a:rPr lang="en-US" altLang="zh-CN" dirty="0" err="1" smtClean="0"/>
              <a:t>pscp</a:t>
            </a:r>
            <a:r>
              <a:rPr lang="en-US" altLang="zh-CN" dirty="0" smtClean="0"/>
              <a:t> aaa.jpg root@192.168.0.101:/home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072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监控工具</a:t>
            </a:r>
            <a:r>
              <a:rPr lang="en-US" altLang="zh-CN" smtClean="0"/>
              <a:t>nmon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nmon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analyser</a:t>
            </a:r>
            <a:r>
              <a:rPr lang="en-US" altLang="zh-CN" dirty="0" smtClean="0"/>
              <a:t> Sheet</a:t>
            </a:r>
          </a:p>
          <a:p>
            <a:pPr lvl="1"/>
            <a:r>
              <a:rPr lang="en-US" altLang="zh-CN" dirty="0" smtClean="0"/>
              <a:t>SYS_SUMM </a:t>
            </a:r>
            <a:r>
              <a:rPr lang="zh-CN" altLang="en-US" dirty="0" smtClean="0"/>
              <a:t>系统汇总</a:t>
            </a:r>
            <a:r>
              <a:rPr lang="en-US" altLang="zh-CN" dirty="0" smtClean="0"/>
              <a:t>,</a:t>
            </a:r>
            <a:r>
              <a:rPr lang="zh-CN" altLang="en-US" dirty="0" smtClean="0"/>
              <a:t>蓝线为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占有率变化情况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粉线为磁盘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的变化情况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AAA </a:t>
            </a:r>
            <a:r>
              <a:rPr lang="zh-CN" altLang="en-US" dirty="0" smtClean="0"/>
              <a:t>关于操作系统以及</a:t>
            </a:r>
            <a:r>
              <a:rPr lang="en-US" altLang="zh-CN" dirty="0" err="1" smtClean="0"/>
              <a:t>nmon</a:t>
            </a:r>
            <a:r>
              <a:rPr lang="zh-CN" altLang="en-US" dirty="0" smtClean="0"/>
              <a:t>本身的一些信息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CPU_ALL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概述，显示所有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平均占用情况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CPU_SUMM 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在执行时间内的占用情况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linux</a:t>
            </a:r>
            <a:r>
              <a:rPr lang="zh-CN" altLang="en-US" smtClean="0"/>
              <a:t>监控工具</a:t>
            </a:r>
            <a:r>
              <a:rPr lang="en-US" altLang="zh-CN" smtClean="0"/>
              <a:t>nmon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nmon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analyser</a:t>
            </a:r>
            <a:r>
              <a:rPr lang="en-US" altLang="zh-CN" dirty="0" smtClean="0"/>
              <a:t> Sheet</a:t>
            </a:r>
          </a:p>
          <a:p>
            <a:pPr lvl="1"/>
            <a:r>
              <a:rPr lang="en-US" altLang="zh-CN" dirty="0" smtClean="0"/>
              <a:t>DISKBUSY </a:t>
            </a:r>
            <a:r>
              <a:rPr lang="zh-CN" altLang="en-US" dirty="0" smtClean="0"/>
              <a:t>磁盘组每个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设备平均占用情况</a:t>
            </a:r>
          </a:p>
          <a:p>
            <a:pPr lvl="1"/>
            <a:r>
              <a:rPr lang="en-US" altLang="zh-CN" dirty="0" smtClean="0"/>
              <a:t>DISKREAD </a:t>
            </a:r>
            <a:r>
              <a:rPr lang="zh-CN" altLang="en-US" dirty="0" smtClean="0"/>
              <a:t>每个磁盘组的平均读情况</a:t>
            </a:r>
          </a:p>
          <a:p>
            <a:pPr lvl="1"/>
            <a:r>
              <a:rPr lang="en-US" altLang="zh-CN" dirty="0" smtClean="0"/>
              <a:t>DISKSIZE </a:t>
            </a:r>
            <a:r>
              <a:rPr lang="zh-CN" altLang="en-US" dirty="0" smtClean="0"/>
              <a:t>每个磁盘组的平均读写情况（块大小）</a:t>
            </a:r>
          </a:p>
          <a:p>
            <a:pPr lvl="1"/>
            <a:r>
              <a:rPr lang="en-US" altLang="zh-CN" dirty="0"/>
              <a:t>DISKWRITE </a:t>
            </a:r>
            <a:r>
              <a:rPr lang="zh-CN" altLang="en-US" dirty="0" smtClean="0"/>
              <a:t>每个磁盘组的平均写情况</a:t>
            </a:r>
          </a:p>
          <a:p>
            <a:pPr lvl="1"/>
            <a:r>
              <a:rPr lang="en-US" altLang="zh-CN" dirty="0"/>
              <a:t>DISKXFER </a:t>
            </a:r>
            <a:r>
              <a:rPr lang="zh-CN" altLang="en-US" dirty="0" smtClean="0"/>
              <a:t>每个磁盘组的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每秒操作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 </a:t>
            </a:r>
            <a:r>
              <a:rPr lang="zh-CN" altLang="en-US" dirty="0" smtClean="0"/>
              <a:t>内存相关的主要信息，使用、空闲内存大小等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730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服务器监控概述</a:t>
            </a:r>
            <a:endParaRPr lang="en-US" altLang="zh-CN" dirty="0"/>
          </a:p>
          <a:p>
            <a:r>
              <a:rPr lang="zh-CN" altLang="en-US" dirty="0"/>
              <a:t>服务器资源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</a:t>
            </a:r>
            <a:r>
              <a:rPr lang="zh-CN" altLang="en-US" dirty="0" smtClean="0"/>
              <a:t>命令的使用</a:t>
            </a:r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CPU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err="1"/>
              <a:t>vmstat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976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服务器内存监控</a:t>
            </a:r>
            <a:endParaRPr lang="en-US" altLang="zh-CN" dirty="0"/>
          </a:p>
          <a:p>
            <a:pPr lvl="1"/>
            <a:r>
              <a:rPr lang="en-US" altLang="zh-CN" dirty="0" smtClean="0"/>
              <a:t>free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网络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netstat</a:t>
            </a:r>
            <a:endParaRPr lang="en-US" altLang="zh-CN" dirty="0"/>
          </a:p>
          <a:p>
            <a:r>
              <a:rPr lang="zh-CN" altLang="en-US" dirty="0"/>
              <a:t>服务器磁盘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iostat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442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en-US" altLang="zh-CN" dirty="0"/>
          </a:p>
          <a:p>
            <a:pPr lvl="1"/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nmon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输出到文件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分析工具分析（</a:t>
            </a:r>
            <a:r>
              <a:rPr lang="en-US" altLang="zh-CN" dirty="0"/>
              <a:t> </a:t>
            </a:r>
            <a:r>
              <a:rPr lang="en-US" altLang="zh-CN" dirty="0" err="1"/>
              <a:t>nmon</a:t>
            </a:r>
            <a:r>
              <a:rPr lang="en-US" altLang="zh-CN" dirty="0"/>
              <a:t> </a:t>
            </a:r>
            <a:r>
              <a:rPr lang="en-US" altLang="zh-CN" dirty="0" err="1"/>
              <a:t>analyser</a:t>
            </a:r>
            <a:r>
              <a:rPr lang="en-US" altLang="zh-CN" dirty="0"/>
              <a:t> 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61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内存（可用内存，内存错误量）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硬盘（读写速度，队列长度）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网络带宽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数据库计数器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0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服务器监控概述</a:t>
            </a:r>
            <a:endParaRPr lang="en-US" altLang="zh-CN" dirty="0" smtClean="0"/>
          </a:p>
          <a:p>
            <a:r>
              <a:rPr lang="zh-CN" altLang="en-US" dirty="0" smtClean="0"/>
              <a:t>服务器资源监控</a:t>
            </a:r>
            <a:endParaRPr lang="en-US" altLang="zh-CN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endParaRPr lang="en-US" altLang="zh-CN" dirty="0"/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网络监控</a:t>
            </a:r>
            <a:endParaRPr lang="en-US" altLang="zh-CN" dirty="0"/>
          </a:p>
          <a:p>
            <a:r>
              <a:rPr lang="zh-CN" altLang="en-US" dirty="0"/>
              <a:t>服务器磁盘监控</a:t>
            </a:r>
            <a:endParaRPr lang="en-US" altLang="zh-CN" dirty="0"/>
          </a:p>
          <a:p>
            <a:r>
              <a:rPr lang="en-US" altLang="zh-CN" dirty="0" smtClean="0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服务器监控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r>
              <a:rPr lang="zh-CN" altLang="en-US" dirty="0"/>
              <a:t>端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</a:t>
            </a:r>
          </a:p>
          <a:p>
            <a:pPr lvl="1"/>
            <a:r>
              <a:rPr lang="en-US" altLang="zh-CN" dirty="0" smtClean="0"/>
              <a:t>Linux</a:t>
            </a:r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操作系统，怎样收集资源占用情况数据？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服务器资源监控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测试范围及性能指标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硬盘</a:t>
            </a:r>
            <a:endParaRPr lang="en-US" altLang="zh-CN" dirty="0" smtClean="0"/>
          </a:p>
          <a:p>
            <a:pPr lvl="1"/>
            <a:r>
              <a:rPr lang="zh-CN" altLang="en-US" dirty="0"/>
              <a:t>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34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服务器监控概述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服务器资源监控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服务器</a:t>
            </a:r>
            <a:r>
              <a:rPr lang="en-US" altLang="zh-CN" dirty="0"/>
              <a:t>CPU</a:t>
            </a:r>
            <a:r>
              <a:rPr lang="zh-CN" altLang="en-US" dirty="0"/>
              <a:t>监控</a:t>
            </a:r>
            <a:endParaRPr lang="en-US" altLang="zh-CN" dirty="0"/>
          </a:p>
          <a:p>
            <a:r>
              <a:rPr lang="zh-CN" altLang="en-US" dirty="0"/>
              <a:t>服务器内存监控</a:t>
            </a:r>
          </a:p>
          <a:p>
            <a:r>
              <a:rPr lang="zh-CN" altLang="en-US" dirty="0" smtClean="0"/>
              <a:t>服务器</a:t>
            </a:r>
            <a:r>
              <a:rPr lang="zh-CN" altLang="en-US" dirty="0"/>
              <a:t>网络监控</a:t>
            </a:r>
            <a:endParaRPr lang="en-US" altLang="zh-CN" dirty="0"/>
          </a:p>
          <a:p>
            <a:r>
              <a:rPr lang="zh-CN" altLang="en-US" dirty="0"/>
              <a:t>服务器磁盘监控</a:t>
            </a:r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监控工具</a:t>
            </a:r>
            <a:r>
              <a:rPr lang="en-US" altLang="zh-CN" dirty="0" err="1"/>
              <a:t>nmon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0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15592</TotalTime>
  <Words>2606</Words>
  <Application>Microsoft Office PowerPoint</Application>
  <PresentationFormat>自定义</PresentationFormat>
  <Paragraphs>375</Paragraphs>
  <Slides>49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华文楷体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性能测试 --Linux 服务器监控</vt:lpstr>
      <vt:lpstr>内容回顾</vt:lpstr>
      <vt:lpstr>内容回顾</vt:lpstr>
      <vt:lpstr>内容回顾</vt:lpstr>
      <vt:lpstr>内容回顾</vt:lpstr>
      <vt:lpstr>目录</vt:lpstr>
      <vt:lpstr>Linux服务器监控概述</vt:lpstr>
      <vt:lpstr>服务器资源监控</vt:lpstr>
      <vt:lpstr>目录</vt:lpstr>
      <vt:lpstr>服务器资源监控--top</vt:lpstr>
      <vt:lpstr>服务器资源监控--top</vt:lpstr>
      <vt:lpstr>服务器资源监控--top</vt:lpstr>
      <vt:lpstr>服务器资源监控--top</vt:lpstr>
      <vt:lpstr>服务器资源监控--top</vt:lpstr>
      <vt:lpstr>服务器资源监控--top</vt:lpstr>
      <vt:lpstr>服务器资源监控--top</vt:lpstr>
      <vt:lpstr>服务器资源监控----vmstat</vt:lpstr>
      <vt:lpstr>服务器资源监控----vmstat</vt:lpstr>
      <vt:lpstr>服务器资源监控----vmstat</vt:lpstr>
      <vt:lpstr>服务器资源监控----vmstat</vt:lpstr>
      <vt:lpstr>服务器资源监控----vmstat</vt:lpstr>
      <vt:lpstr>服务器资源监控----vmstat</vt:lpstr>
      <vt:lpstr>服务器资源监控----vmstat</vt:lpstr>
      <vt:lpstr>服务器资源监控----vmstat</vt:lpstr>
      <vt:lpstr>top  VS  vmstat</vt:lpstr>
      <vt:lpstr>top  VS  vmstat</vt:lpstr>
      <vt:lpstr>目录</vt:lpstr>
      <vt:lpstr>服务器CPU监控--mpstat</vt:lpstr>
      <vt:lpstr>服务器CPU监控--mpstat</vt:lpstr>
      <vt:lpstr>服务器CPU监控--mpstat</vt:lpstr>
      <vt:lpstr>目录</vt:lpstr>
      <vt:lpstr>服务器内存监控—free</vt:lpstr>
      <vt:lpstr>服务器内存监控—free</vt:lpstr>
      <vt:lpstr>目录</vt:lpstr>
      <vt:lpstr>服务器网络监控---netstat</vt:lpstr>
      <vt:lpstr>目录</vt:lpstr>
      <vt:lpstr>服务器磁盘监控---iostat</vt:lpstr>
      <vt:lpstr>目录</vt:lpstr>
      <vt:lpstr>linux监控工具nmon</vt:lpstr>
      <vt:lpstr>linux监控工具nmon</vt:lpstr>
      <vt:lpstr>linux监控工具nmon</vt:lpstr>
      <vt:lpstr>Linux 与Windows 操作系统互传文件</vt:lpstr>
      <vt:lpstr>Linux 与Windows 操作系统互传文件</vt:lpstr>
      <vt:lpstr>linux监控工具nmon</vt:lpstr>
      <vt:lpstr>linux监控工具nmon</vt:lpstr>
      <vt:lpstr>内容总结</vt:lpstr>
      <vt:lpstr>内容总结</vt:lpstr>
      <vt:lpstr>内容总结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刘兴梅</dc:creator>
  <cp:lastModifiedBy>刘兴梅</cp:lastModifiedBy>
  <cp:revision>479</cp:revision>
  <cp:lastPrinted>2012-03-16T05:44:49Z</cp:lastPrinted>
  <dcterms:modified xsi:type="dcterms:W3CDTF">2019-03-18T05:15:07Z</dcterms:modified>
</cp:coreProperties>
</file>