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390" r:id="rId3"/>
    <p:sldId id="419" r:id="rId4"/>
    <p:sldId id="420" r:id="rId5"/>
    <p:sldId id="421" r:id="rId6"/>
    <p:sldId id="422" r:id="rId7"/>
    <p:sldId id="416" r:id="rId8"/>
    <p:sldId id="462" r:id="rId9"/>
    <p:sldId id="463" r:id="rId10"/>
    <p:sldId id="464" r:id="rId11"/>
    <p:sldId id="465" r:id="rId12"/>
    <p:sldId id="466" r:id="rId13"/>
    <p:sldId id="473" r:id="rId14"/>
    <p:sldId id="467" r:id="rId15"/>
    <p:sldId id="468" r:id="rId16"/>
    <p:sldId id="469" r:id="rId17"/>
    <p:sldId id="470" r:id="rId18"/>
    <p:sldId id="472" r:id="rId19"/>
    <p:sldId id="453" r:id="rId20"/>
    <p:sldId id="454" r:id="rId21"/>
    <p:sldId id="455" r:id="rId22"/>
    <p:sldId id="456" r:id="rId23"/>
    <p:sldId id="457" r:id="rId24"/>
    <p:sldId id="458" r:id="rId25"/>
    <p:sldId id="459" r:id="rId26"/>
    <p:sldId id="460" r:id="rId27"/>
    <p:sldId id="461" r:id="rId28"/>
    <p:sldId id="417" r:id="rId29"/>
    <p:sldId id="265" r:id="rId30"/>
  </p:sldIdLst>
  <p:sldSz cx="12204700" cy="6859588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54466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10893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63398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21786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723312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3267974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812637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4357299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33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9" autoAdjust="0"/>
    <p:restoredTop sz="90991" autoAdjust="0"/>
  </p:normalViewPr>
  <p:slideViewPr>
    <p:cSldViewPr>
      <p:cViewPr varScale="1">
        <p:scale>
          <a:sx n="67" d="100"/>
          <a:sy n="67" d="100"/>
        </p:scale>
        <p:origin x="660" y="78"/>
      </p:cViewPr>
      <p:guideLst>
        <p:guide orient="horz" pos="2161"/>
        <p:guide pos="38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-1740" y="-9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60E44AF-0D8D-4B66-BECC-4D5B9292E151}" type="datetimeFigureOut">
              <a:rPr lang="zh-CN" altLang="en-US"/>
              <a:pPr>
                <a:defRPr/>
              </a:pPr>
              <a:t>2019/3/19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3C35A87-E971-49BF-8F02-A5CE2B85C7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6913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7119A08-1D2F-470C-8FD3-E69459F4B57D}" type="datetimeFigureOut">
              <a:rPr lang="zh-CN" altLang="en-US"/>
              <a:pPr>
                <a:defRPr/>
              </a:pPr>
              <a:t>2019/3/19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4413" y="514350"/>
            <a:ext cx="45751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06004EB-C740-4F3D-A864-243FCB14D1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4903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662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932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3987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8649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3312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7974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2637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7299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369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383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* * * * * * </a:t>
            </a:r>
            <a:r>
              <a:rPr lang="en-US" altLang="zh-CN" dirty="0" err="1" smtClean="0"/>
              <a:t>nmon</a:t>
            </a:r>
            <a:r>
              <a:rPr lang="en-US" altLang="zh-CN" dirty="0" smtClean="0"/>
              <a:t> –f –F /test/nmon123.nmon</a:t>
            </a:r>
            <a:r>
              <a:rPr lang="en-US" altLang="zh-CN" baseline="0" dirty="0" smtClean="0"/>
              <a:t> –s 1 –c 10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399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5353" y="2929613"/>
            <a:ext cx="10373995" cy="928910"/>
          </a:xfrm>
        </p:spPr>
        <p:txBody>
          <a:bodyPr>
            <a:normAutofit/>
          </a:bodyPr>
          <a:lstStyle>
            <a:lvl1pPr algn="l">
              <a:defRPr sz="43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5353" y="3887100"/>
            <a:ext cx="8543290" cy="685967"/>
          </a:xfrm>
        </p:spPr>
        <p:txBody>
          <a:bodyPr anchor="ctr">
            <a:noAutofit/>
          </a:bodyPr>
          <a:lstStyle>
            <a:lvl1pPr marL="0" indent="0" algn="l">
              <a:buNone/>
              <a:defRPr sz="3200" b="1">
                <a:solidFill>
                  <a:schemeClr val="tx1">
                    <a:tint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defRPr>
            </a:lvl1pPr>
            <a:lvl2pPr marL="544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9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3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7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2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7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altLang="zh-CN" dirty="0" smtClean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6380" y="0"/>
            <a:ext cx="3228320" cy="519627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/>
        </p:nvGrpSpPr>
        <p:grpSpPr>
          <a:xfrm>
            <a:off x="-18330" y="6526138"/>
            <a:ext cx="12276707" cy="0"/>
            <a:chOff x="-18330" y="6526138"/>
            <a:chExt cx="12276707" cy="0"/>
          </a:xfrm>
        </p:grpSpPr>
        <p:cxnSp>
          <p:nvCxnSpPr>
            <p:cNvPr id="12" name="直接连接符 11"/>
            <p:cNvCxnSpPr/>
            <p:nvPr userDrawn="1"/>
          </p:nvCxnSpPr>
          <p:spPr bwMode="auto">
            <a:xfrm>
              <a:off x="7789909" y="6526138"/>
              <a:ext cx="4468468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 userDrawn="1"/>
          </p:nvCxnSpPr>
          <p:spPr bwMode="auto">
            <a:xfrm>
              <a:off x="-18330" y="6526138"/>
              <a:ext cx="4468468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 bwMode="auto">
            <a:xfrm>
              <a:off x="3510062" y="6526138"/>
              <a:ext cx="4468468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742" y="405458"/>
            <a:ext cx="8279325" cy="57606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n"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n"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" y="6357821"/>
            <a:ext cx="667445" cy="501767"/>
          </a:xfrm>
          <a:prstGeom prst="rect">
            <a:avLst/>
          </a:prstGeom>
        </p:spPr>
        <p:txBody>
          <a:bodyPr lIns="108932" tIns="54466" rIns="108932" bIns="54466"/>
          <a:lstStyle>
            <a:lvl1pPr>
              <a:defRPr/>
            </a:lvl1pPr>
          </a:lstStyle>
          <a:p>
            <a:pPr>
              <a:defRPr/>
            </a:pPr>
            <a:fld id="{C9F260F8-0F8D-4271-AB2B-8487BB54F279}" type="datetime1">
              <a:rPr lang="zh-CN" altLang="en-US"/>
              <a:pPr>
                <a:defRPr/>
              </a:pPr>
              <a:t>2019/3/19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3669564"/>
            <a:ext cx="12204700" cy="60180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1129363" y="1703784"/>
            <a:ext cx="652508" cy="611329"/>
          </a:xfrm>
          <a:prstGeom prst="rect">
            <a:avLst/>
          </a:prstGeom>
          <a:solidFill>
            <a:schemeClr val="accent4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557734" y="1197546"/>
            <a:ext cx="864096" cy="828867"/>
          </a:xfrm>
          <a:prstGeom prst="rect">
            <a:avLst/>
          </a:prstGeom>
          <a:solidFill>
            <a:schemeClr val="accent4">
              <a:lumMod val="5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892152" y="2107102"/>
            <a:ext cx="6298429" cy="1541157"/>
          </a:xfrm>
          <a:prstGeom prst="rect">
            <a:avLst/>
          </a:prstGeom>
          <a:noFill/>
          <a:ln>
            <a:noFill/>
          </a:ln>
        </p:spPr>
        <p:txBody>
          <a:bodyPr wrap="square" lIns="108932" tIns="54466" rIns="108932" bIns="5446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300" b="1" dirty="0" smtClean="0">
                <a:ln w="18000">
                  <a:noFill/>
                  <a:prstDash val="solid"/>
                  <a:miter lim="800000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Question</a:t>
            </a:r>
            <a:endParaRPr lang="zh-CN" altLang="en-US" sz="9300" b="1" dirty="0">
              <a:ln w="18000">
                <a:noFill/>
                <a:prstDash val="solid"/>
                <a:miter lim="800000"/>
              </a:ln>
              <a:solidFill>
                <a:schemeClr val="accent4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2758" y="28774"/>
            <a:ext cx="3228320" cy="51962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629742" y="405458"/>
            <a:ext cx="8279325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932" tIns="54466" rIns="108932" bIns="5446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10235" y="1197546"/>
            <a:ext cx="10984230" cy="504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932" tIns="54466" rIns="108932" bIns="544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413718" y="1053530"/>
            <a:ext cx="11251208" cy="1587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矩形 15"/>
          <p:cNvSpPr/>
          <p:nvPr userDrawn="1"/>
        </p:nvSpPr>
        <p:spPr>
          <a:xfrm>
            <a:off x="485726" y="405458"/>
            <a:ext cx="118690" cy="49907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8972758" y="28774"/>
            <a:ext cx="3228320" cy="519627"/>
          </a:xfrm>
          <a:prstGeom prst="rect">
            <a:avLst/>
          </a:prstGeom>
        </p:spPr>
      </p:pic>
      <p:grpSp>
        <p:nvGrpSpPr>
          <p:cNvPr id="6" name="组合 5"/>
          <p:cNvGrpSpPr/>
          <p:nvPr userDrawn="1"/>
        </p:nvGrpSpPr>
        <p:grpSpPr>
          <a:xfrm>
            <a:off x="-18329" y="6454130"/>
            <a:ext cx="12223030" cy="72008"/>
            <a:chOff x="-18330" y="6526138"/>
            <a:chExt cx="12276707" cy="0"/>
          </a:xfrm>
        </p:grpSpPr>
        <p:cxnSp>
          <p:nvCxnSpPr>
            <p:cNvPr id="28" name="直接连接符 27"/>
            <p:cNvCxnSpPr/>
            <p:nvPr userDrawn="1"/>
          </p:nvCxnSpPr>
          <p:spPr bwMode="auto">
            <a:xfrm>
              <a:off x="7789909" y="6526138"/>
              <a:ext cx="4468468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 userDrawn="1"/>
          </p:nvCxnSpPr>
          <p:spPr bwMode="auto">
            <a:xfrm>
              <a:off x="-18330" y="6526138"/>
              <a:ext cx="4468468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 userDrawn="1"/>
          </p:nvCxnSpPr>
          <p:spPr bwMode="auto">
            <a:xfrm>
              <a:off x="3510062" y="6526138"/>
              <a:ext cx="4468468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2" r:id="rId2"/>
    <p:sldLayoutId id="2147483723" r:id="rId3"/>
    <p:sldLayoutId id="2147483724" r:id="rId4"/>
    <p:sldLayoutId id="2147483725" r:id="rId5"/>
    <p:sldLayoutId id="2147483727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544662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1089325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633987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2178649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408497" indent="-408497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4">
            <a:lumMod val="50000"/>
          </a:schemeClr>
        </a:buClr>
        <a:buFont typeface="Wingdings" pitchFamily="2" charset="2"/>
        <a:buChar char="u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885076" indent="-340414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–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361656" indent="-272331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906318" indent="-272331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–"/>
        <a:defRPr sz="13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450981" indent="-272331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»"/>
        <a:defRPr sz="13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995643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40305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4968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9630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662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9325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987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8649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3312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7974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2637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7299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ctrTitle"/>
          </p:nvPr>
        </p:nvSpPr>
        <p:spPr>
          <a:xfrm>
            <a:off x="744500" y="1286654"/>
            <a:ext cx="10668285" cy="3643338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dirty="0" smtClean="0"/>
              <a:t>性能测试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--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</a:rPr>
              <a:t>Linux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</a:rPr>
              <a:t>服务器监控（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</a:rPr>
              <a:t>）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</a:rPr>
            </a:br>
            <a:endParaRPr lang="zh-CN" altLang="en-US" sz="3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sar</a:t>
            </a:r>
            <a:r>
              <a:rPr lang="zh-CN" altLang="en-US" smtClean="0"/>
              <a:t>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整体</a:t>
            </a:r>
            <a:r>
              <a:rPr lang="en-US" altLang="zh-CN" smtClean="0"/>
              <a:t>CPU</a:t>
            </a:r>
            <a:r>
              <a:rPr lang="zh-CN" altLang="en-US" smtClean="0"/>
              <a:t>使用统计</a:t>
            </a:r>
            <a:r>
              <a:rPr lang="en-US" altLang="zh-CN" smtClean="0"/>
              <a:t>(-u)</a:t>
            </a:r>
          </a:p>
          <a:p>
            <a:pPr lvl="1"/>
            <a:r>
              <a:rPr lang="en-US" altLang="zh-CN" smtClean="0"/>
              <a:t>sar –u 2 3 (</a:t>
            </a:r>
            <a:r>
              <a:rPr lang="zh-CN" altLang="en-US" smtClean="0"/>
              <a:t>每</a:t>
            </a:r>
            <a:r>
              <a:rPr lang="en-US" altLang="zh-CN" smtClean="0"/>
              <a:t>2</a:t>
            </a:r>
            <a:r>
              <a:rPr lang="zh-CN" altLang="en-US" smtClean="0"/>
              <a:t>秒钟采集一次，共采集</a:t>
            </a:r>
            <a:r>
              <a:rPr lang="en-US" altLang="zh-CN" smtClean="0"/>
              <a:t>3</a:t>
            </a:r>
            <a:r>
              <a:rPr lang="zh-CN" altLang="en-US" smtClean="0"/>
              <a:t>次</a:t>
            </a:r>
            <a:r>
              <a:rPr lang="en-US" altLang="zh-CN" smtClean="0"/>
              <a:t>)</a:t>
            </a:r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06" y="2637706"/>
            <a:ext cx="12037416" cy="245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80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sar</a:t>
            </a:r>
            <a:r>
              <a:rPr lang="zh-CN" altLang="en-US" smtClean="0"/>
              <a:t>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以上主要的统计项的解析如下：</a:t>
            </a:r>
          </a:p>
          <a:p>
            <a:pPr lvl="1"/>
            <a:r>
              <a:rPr lang="en-US" altLang="zh-CN" dirty="0" smtClean="0"/>
              <a:t>%user: </a:t>
            </a:r>
            <a:r>
              <a:rPr lang="zh-CN" altLang="en-US" dirty="0" smtClean="0"/>
              <a:t>用户态下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使用时间比率</a:t>
            </a:r>
          </a:p>
          <a:p>
            <a:pPr lvl="1"/>
            <a:r>
              <a:rPr lang="en-US" altLang="zh-CN" dirty="0" smtClean="0"/>
              <a:t>%system: </a:t>
            </a:r>
            <a:r>
              <a:rPr lang="zh-CN" altLang="en-US" dirty="0" smtClean="0"/>
              <a:t>内核态下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使用时间比率</a:t>
            </a:r>
          </a:p>
          <a:p>
            <a:pPr lvl="1"/>
            <a:r>
              <a:rPr lang="en-US" altLang="zh-CN" dirty="0" smtClean="0"/>
              <a:t>%</a:t>
            </a:r>
            <a:r>
              <a:rPr lang="en-US" altLang="zh-CN" dirty="0" err="1" smtClean="0"/>
              <a:t>iowait</a:t>
            </a:r>
            <a:r>
              <a:rPr lang="en-US" altLang="zh-CN" dirty="0" smtClean="0"/>
              <a:t>: CPU</a:t>
            </a:r>
            <a:r>
              <a:rPr lang="zh-CN" altLang="en-US" dirty="0" smtClean="0"/>
              <a:t>等待</a:t>
            </a:r>
            <a:r>
              <a:rPr lang="en-US" altLang="zh-CN" dirty="0" smtClean="0"/>
              <a:t>I/O</a:t>
            </a:r>
            <a:r>
              <a:rPr lang="zh-CN" altLang="en-US" dirty="0" smtClean="0"/>
              <a:t>占用时间比率</a:t>
            </a:r>
          </a:p>
          <a:p>
            <a:pPr lvl="1"/>
            <a:r>
              <a:rPr lang="en-US" altLang="zh-CN" dirty="0" smtClean="0"/>
              <a:t>%idle: CPU</a:t>
            </a:r>
            <a:r>
              <a:rPr lang="zh-CN" altLang="en-US" dirty="0" smtClean="0"/>
              <a:t>空闲时间比率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006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sar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使用</a:t>
            </a:r>
            <a:r>
              <a:rPr lang="en-US" altLang="zh-CN" smtClean="0"/>
              <a:t>-r</a:t>
            </a:r>
            <a:r>
              <a:rPr lang="zh-CN" altLang="en-US" smtClean="0"/>
              <a:t>选项可显示内存统计信息</a:t>
            </a:r>
            <a:endParaRPr lang="en-US" altLang="zh-CN" smtClean="0"/>
          </a:p>
          <a:p>
            <a:pPr lvl="1"/>
            <a:r>
              <a:rPr lang="en-US" altLang="zh-CN" smtClean="0"/>
              <a:t>sar –r 2 3</a:t>
            </a:r>
            <a:endParaRPr lang="zh-CN" altLang="en-US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94" y="2493690"/>
            <a:ext cx="11809312" cy="339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87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sar</a:t>
            </a:r>
            <a:r>
              <a:rPr lang="zh-CN" altLang="en-US" dirty="0"/>
              <a:t>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如上列信息含义：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buffer</a:t>
            </a:r>
            <a:r>
              <a:rPr lang="en-US" altLang="zh-CN" dirty="0"/>
              <a:t>:</a:t>
            </a:r>
            <a:r>
              <a:rPr lang="zh-CN" altLang="en-US" dirty="0"/>
              <a:t>缓冲</a:t>
            </a:r>
            <a:endParaRPr lang="en-US" altLang="zh-CN" dirty="0"/>
          </a:p>
          <a:p>
            <a:pPr lvl="1"/>
            <a:r>
              <a:rPr lang="en-US" altLang="zh-CN" dirty="0"/>
              <a:t>cached :</a:t>
            </a:r>
            <a:r>
              <a:rPr lang="zh-CN" altLang="en-US" dirty="0"/>
              <a:t>高速缓存</a:t>
            </a:r>
            <a:endParaRPr lang="en-US" altLang="zh-CN" dirty="0"/>
          </a:p>
          <a:p>
            <a:pPr lvl="1"/>
            <a:r>
              <a:rPr lang="en-US" altLang="zh-CN" dirty="0"/>
              <a:t>commit :</a:t>
            </a:r>
            <a:r>
              <a:rPr lang="zh-CN" altLang="en-US" dirty="0"/>
              <a:t>虚拟内存和可共享内存</a:t>
            </a:r>
            <a:endParaRPr lang="en-US" altLang="zh-CN" dirty="0"/>
          </a:p>
          <a:p>
            <a:pPr lvl="1"/>
            <a:r>
              <a:rPr lang="en-US" altLang="zh-CN" dirty="0"/>
              <a:t>active:</a:t>
            </a:r>
            <a:r>
              <a:rPr lang="zh-CN" altLang="en-US" dirty="0"/>
              <a:t>存放刚访问过的页面</a:t>
            </a:r>
            <a:endParaRPr lang="en-US" altLang="zh-CN" dirty="0"/>
          </a:p>
          <a:p>
            <a:pPr marL="476579" lvl="1" indent="0">
              <a:lnSpc>
                <a:spcPct val="100000"/>
              </a:lnSpc>
              <a:spcBef>
                <a:spcPct val="30000"/>
              </a:spcBef>
              <a:buClrTx/>
              <a:buNone/>
              <a:defRPr/>
            </a:pPr>
            <a:r>
              <a:rPr lang="en-US" altLang="zh-CN" dirty="0"/>
              <a:t>inactive:</a:t>
            </a:r>
            <a:r>
              <a:rPr lang="zh-CN" altLang="en-US" dirty="0"/>
              <a:t>存放长时间未访问过的页面</a:t>
            </a:r>
            <a:endParaRPr lang="en-US" altLang="zh-CN" dirty="0"/>
          </a:p>
          <a:p>
            <a:pPr marL="476579" lvl="1" indent="0">
              <a:lnSpc>
                <a:spcPct val="100000"/>
              </a:lnSpc>
              <a:spcBef>
                <a:spcPct val="30000"/>
              </a:spcBef>
              <a:buClrTx/>
              <a:buNone/>
              <a:defRPr/>
            </a:pPr>
            <a:r>
              <a:rPr lang="en-US" altLang="zh-CN" dirty="0"/>
              <a:t>dirty:</a:t>
            </a:r>
            <a:r>
              <a:rPr lang="zh-CN" altLang="en-US" dirty="0"/>
              <a:t>可能需要写入磁盘或交换区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782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sar</a:t>
            </a:r>
            <a:r>
              <a:rPr lang="zh-CN" altLang="en-US" smtClean="0"/>
              <a:t>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整体</a:t>
            </a:r>
            <a:r>
              <a:rPr lang="en-US" altLang="zh-CN" smtClean="0"/>
              <a:t>I/O</a:t>
            </a:r>
            <a:r>
              <a:rPr lang="zh-CN" altLang="en-US" smtClean="0"/>
              <a:t>情况</a:t>
            </a:r>
            <a:r>
              <a:rPr lang="en-US" altLang="zh-CN" smtClean="0"/>
              <a:t>(-b)</a:t>
            </a:r>
            <a:endParaRPr lang="zh-CN" altLang="en-US" smtClean="0"/>
          </a:p>
          <a:p>
            <a:pPr lvl="1"/>
            <a:r>
              <a:rPr lang="zh-CN" altLang="en-US" smtClean="0"/>
              <a:t>使用</a:t>
            </a:r>
            <a:r>
              <a:rPr lang="en-US" altLang="zh-CN" smtClean="0"/>
              <a:t>-b</a:t>
            </a:r>
            <a:r>
              <a:rPr lang="zh-CN" altLang="en-US" smtClean="0"/>
              <a:t>选项，可以显示磁盘</a:t>
            </a:r>
            <a:r>
              <a:rPr lang="en-US" altLang="zh-CN" smtClean="0"/>
              <a:t>I/O</a:t>
            </a:r>
            <a:r>
              <a:rPr lang="zh-CN" altLang="en-US" smtClean="0"/>
              <a:t>的使用情况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17" y="2709714"/>
            <a:ext cx="11680253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1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sar</a:t>
            </a:r>
            <a:r>
              <a:rPr lang="zh-CN" altLang="en-US" smtClean="0"/>
              <a:t>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以上各列的含义为：</a:t>
            </a:r>
          </a:p>
          <a:p>
            <a:pPr lvl="1"/>
            <a:r>
              <a:rPr lang="en-US" altLang="zh-CN" dirty="0" err="1" smtClean="0"/>
              <a:t>tps</a:t>
            </a:r>
            <a:r>
              <a:rPr lang="en-US" altLang="zh-CN" dirty="0" smtClean="0"/>
              <a:t>: </a:t>
            </a:r>
            <a:r>
              <a:rPr lang="zh-CN" altLang="en-US" dirty="0" smtClean="0"/>
              <a:t>每秒向磁盘设备请求数据的次数，包括读、写请求，为</a:t>
            </a:r>
            <a:r>
              <a:rPr lang="en-US" altLang="zh-CN" dirty="0" err="1" smtClean="0"/>
              <a:t>rtps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wtps</a:t>
            </a:r>
            <a:r>
              <a:rPr lang="zh-CN" altLang="en-US" dirty="0" smtClean="0"/>
              <a:t>的和。出于效率考虑，每一次</a:t>
            </a:r>
            <a:r>
              <a:rPr lang="en-US" altLang="zh-CN" dirty="0" smtClean="0"/>
              <a:t>IO</a:t>
            </a:r>
            <a:r>
              <a:rPr lang="zh-CN" altLang="en-US" dirty="0" smtClean="0"/>
              <a:t>下发后并不是立即处理请求，而是将请求合并</a:t>
            </a:r>
            <a:r>
              <a:rPr lang="en-US" altLang="zh-CN" dirty="0" smtClean="0"/>
              <a:t>(merge)</a:t>
            </a:r>
            <a:r>
              <a:rPr lang="zh-CN" altLang="en-US" dirty="0" smtClean="0"/>
              <a:t>，这里</a:t>
            </a:r>
            <a:r>
              <a:rPr lang="en-US" altLang="zh-CN" dirty="0" err="1" smtClean="0"/>
              <a:t>tps</a:t>
            </a:r>
            <a:r>
              <a:rPr lang="zh-CN" altLang="en-US" dirty="0" smtClean="0"/>
              <a:t>指请求合并后的请求计数</a:t>
            </a:r>
          </a:p>
          <a:p>
            <a:pPr lvl="1"/>
            <a:r>
              <a:rPr lang="en-US" altLang="zh-CN" dirty="0" err="1" smtClean="0"/>
              <a:t>rtps</a:t>
            </a:r>
            <a:r>
              <a:rPr lang="en-US" altLang="zh-CN" dirty="0" smtClean="0"/>
              <a:t>: </a:t>
            </a:r>
            <a:r>
              <a:rPr lang="zh-CN" altLang="en-US" dirty="0" smtClean="0"/>
              <a:t>每秒向磁盘设备的读请求次数</a:t>
            </a:r>
          </a:p>
          <a:p>
            <a:pPr lvl="1"/>
            <a:r>
              <a:rPr lang="en-US" altLang="zh-CN" dirty="0" err="1" smtClean="0"/>
              <a:t>wtps</a:t>
            </a:r>
            <a:r>
              <a:rPr lang="en-US" altLang="zh-CN" dirty="0" smtClean="0"/>
              <a:t>: </a:t>
            </a:r>
            <a:r>
              <a:rPr lang="zh-CN" altLang="en-US" dirty="0" smtClean="0"/>
              <a:t>每秒向磁盘设备的写请求次数</a:t>
            </a:r>
          </a:p>
          <a:p>
            <a:pPr lvl="1"/>
            <a:r>
              <a:rPr lang="en-US" altLang="zh-CN" dirty="0" smtClean="0"/>
              <a:t>bread: </a:t>
            </a:r>
            <a:r>
              <a:rPr lang="zh-CN" altLang="en-US" dirty="0" smtClean="0"/>
              <a:t>每秒从磁盘读的</a:t>
            </a:r>
            <a:r>
              <a:rPr lang="en-US" altLang="zh-CN" dirty="0" smtClean="0"/>
              <a:t>bytes</a:t>
            </a:r>
            <a:r>
              <a:rPr lang="zh-CN" altLang="en-US" dirty="0" smtClean="0"/>
              <a:t>数量</a:t>
            </a:r>
          </a:p>
          <a:p>
            <a:pPr lvl="1"/>
            <a:r>
              <a:rPr lang="en-US" altLang="zh-CN" dirty="0" err="1" smtClean="0"/>
              <a:t>bwrtn</a:t>
            </a:r>
            <a:r>
              <a:rPr lang="en-US" altLang="zh-CN" dirty="0" smtClean="0"/>
              <a:t>: </a:t>
            </a:r>
            <a:r>
              <a:rPr lang="zh-CN" altLang="en-US" dirty="0" smtClean="0"/>
              <a:t>每秒向磁盘写的</a:t>
            </a:r>
            <a:r>
              <a:rPr lang="en-US" altLang="zh-CN" dirty="0" smtClean="0"/>
              <a:t>bytes</a:t>
            </a:r>
            <a:r>
              <a:rPr lang="zh-CN" altLang="en-US" dirty="0" smtClean="0"/>
              <a:t>数量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607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sar</a:t>
            </a:r>
            <a:r>
              <a:rPr lang="zh-CN" altLang="en-US" smtClean="0"/>
              <a:t>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网络统计</a:t>
            </a:r>
            <a:r>
              <a:rPr lang="en-US" altLang="zh-CN" smtClean="0"/>
              <a:t>(-n)</a:t>
            </a:r>
            <a:endParaRPr lang="zh-CN" altLang="en-US" smtClean="0"/>
          </a:p>
          <a:p>
            <a:pPr lvl="1"/>
            <a:r>
              <a:rPr lang="zh-CN" altLang="en-US" smtClean="0"/>
              <a:t>使用</a:t>
            </a:r>
            <a:r>
              <a:rPr lang="en-US" altLang="zh-CN" smtClean="0"/>
              <a:t>-n</a:t>
            </a:r>
            <a:r>
              <a:rPr lang="zh-CN" altLang="en-US" smtClean="0"/>
              <a:t>选项可以对网络使用情况进行显示，</a:t>
            </a:r>
            <a:r>
              <a:rPr lang="en-US" altLang="zh-CN" smtClean="0"/>
              <a:t>-n</a:t>
            </a:r>
            <a:r>
              <a:rPr lang="zh-CN" altLang="en-US" smtClean="0"/>
              <a:t>后接关键词”</a:t>
            </a:r>
            <a:r>
              <a:rPr lang="en-US" altLang="zh-CN" smtClean="0"/>
              <a:t>DEV”</a:t>
            </a:r>
            <a:r>
              <a:rPr lang="zh-CN" altLang="en-US" smtClean="0"/>
              <a:t>可显示</a:t>
            </a:r>
            <a:r>
              <a:rPr lang="en-US" altLang="zh-CN" smtClean="0"/>
              <a:t>eth0</a:t>
            </a:r>
            <a:r>
              <a:rPr lang="zh-CN" altLang="en-US" smtClean="0"/>
              <a:t>、</a:t>
            </a:r>
            <a:r>
              <a:rPr lang="en-US" altLang="zh-CN" smtClean="0"/>
              <a:t>eth1</a:t>
            </a:r>
            <a:r>
              <a:rPr lang="zh-CN" altLang="en-US" smtClean="0"/>
              <a:t>等网卡的信息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02" y="3213770"/>
            <a:ext cx="11648508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42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sar</a:t>
            </a:r>
            <a:r>
              <a:rPr lang="zh-CN" altLang="en-US" smtClean="0"/>
              <a:t>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以上主要输出含义如下：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IFACE: </a:t>
            </a:r>
            <a:r>
              <a:rPr lang="zh-CN" altLang="en-US" dirty="0" smtClean="0"/>
              <a:t>网络接口名称</a:t>
            </a:r>
          </a:p>
          <a:p>
            <a:pPr lvl="1"/>
            <a:r>
              <a:rPr lang="en-US" altLang="zh-CN" dirty="0" err="1" smtClean="0"/>
              <a:t>rxpck</a:t>
            </a:r>
            <a:r>
              <a:rPr lang="en-US" altLang="zh-CN" dirty="0" smtClean="0"/>
              <a:t>/s: </a:t>
            </a:r>
            <a:r>
              <a:rPr lang="zh-CN" altLang="en-US" dirty="0" smtClean="0"/>
              <a:t>每秒收包的数量</a:t>
            </a:r>
          </a:p>
          <a:p>
            <a:pPr lvl="1"/>
            <a:r>
              <a:rPr lang="en-US" altLang="zh-CN" dirty="0" err="1" smtClean="0"/>
              <a:t>txpck</a:t>
            </a:r>
            <a:r>
              <a:rPr lang="en-US" altLang="zh-CN" dirty="0" smtClean="0"/>
              <a:t>/s: </a:t>
            </a:r>
            <a:r>
              <a:rPr lang="zh-CN" altLang="en-US" dirty="0" smtClean="0"/>
              <a:t>每秒发包的数量</a:t>
            </a:r>
          </a:p>
          <a:p>
            <a:pPr lvl="1"/>
            <a:r>
              <a:rPr lang="en-US" altLang="zh-CN" dirty="0" err="1" smtClean="0"/>
              <a:t>rxkB</a:t>
            </a:r>
            <a:r>
              <a:rPr lang="en-US" altLang="zh-CN" dirty="0" smtClean="0"/>
              <a:t>/s: </a:t>
            </a:r>
            <a:r>
              <a:rPr lang="zh-CN" altLang="en-US" dirty="0" smtClean="0"/>
              <a:t>每秒收的数据量</a:t>
            </a:r>
            <a:r>
              <a:rPr lang="en-US" altLang="zh-CN" dirty="0" smtClean="0"/>
              <a:t>(kB</a:t>
            </a:r>
            <a:r>
              <a:rPr lang="zh-CN" altLang="en-US" dirty="0" smtClean="0"/>
              <a:t>为单位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err="1" smtClean="0"/>
              <a:t>txkB</a:t>
            </a:r>
            <a:r>
              <a:rPr lang="en-US" altLang="zh-CN" dirty="0" smtClean="0"/>
              <a:t>/s: </a:t>
            </a:r>
            <a:r>
              <a:rPr lang="zh-CN" altLang="en-US" dirty="0" smtClean="0"/>
              <a:t>每秒发的数据量</a:t>
            </a:r>
            <a:r>
              <a:rPr lang="en-US" altLang="zh-CN" dirty="0" smtClean="0"/>
              <a:t>(kB</a:t>
            </a:r>
            <a:r>
              <a:rPr lang="zh-CN" altLang="en-US" dirty="0" smtClean="0"/>
              <a:t>为单位</a:t>
            </a:r>
            <a:r>
              <a:rPr lang="en-US" altLang="zh-CN" dirty="0" smtClean="0"/>
              <a:t>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513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资源</a:t>
            </a:r>
            <a:r>
              <a:rPr lang="zh-CN" altLang="en-US" dirty="0"/>
              <a:t>监控</a:t>
            </a:r>
            <a:r>
              <a:rPr lang="en-US" altLang="zh-CN" dirty="0" err="1"/>
              <a:t>sar</a:t>
            </a:r>
            <a:r>
              <a:rPr lang="zh-CN" altLang="en-US" dirty="0"/>
              <a:t>命令的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r>
              <a:rPr lang="en-US" altLang="zh-CN" dirty="0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定时任务设置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889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Linux</a:t>
            </a:r>
            <a:r>
              <a:rPr lang="zh-CN" altLang="en-US" smtClean="0"/>
              <a:t>系统定时任务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什么是定时任务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系统自身定期执行的任务和工作</a:t>
            </a:r>
            <a:endParaRPr lang="en-US" altLang="zh-CN" dirty="0" smtClean="0"/>
          </a:p>
          <a:p>
            <a:r>
              <a:rPr lang="zh-CN" altLang="en-US" dirty="0" smtClean="0"/>
              <a:t>什么时候需要设置定时任务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需要固定时间要求操作系统完成的工作</a:t>
            </a:r>
            <a:endParaRPr lang="en-US" altLang="zh-CN" dirty="0" smtClean="0"/>
          </a:p>
          <a:p>
            <a:r>
              <a:rPr lang="zh-CN" altLang="en-US" dirty="0" smtClean="0"/>
              <a:t>怎样设置定时任务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Linux</a:t>
            </a:r>
            <a:r>
              <a:rPr lang="zh-CN" altLang="en-US" dirty="0" smtClean="0"/>
              <a:t>系统下定时软件种类： </a:t>
            </a:r>
            <a:r>
              <a:rPr lang="en-US" altLang="zh-CN" dirty="0" smtClean="0"/>
              <a:t>at</a:t>
            </a:r>
            <a:r>
              <a:rPr lang="zh-CN" altLang="en-US" dirty="0" smtClean="0"/>
              <a:t>  ，</a:t>
            </a:r>
            <a:r>
              <a:rPr lang="en-US" altLang="zh-CN" dirty="0" err="1" smtClean="0"/>
              <a:t>crontab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anacron</a:t>
            </a:r>
            <a:endParaRPr lang="zh-CN" altLang="en-US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46275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内容回顾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资源占用情况监控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网络带宽计数器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数据库监控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命中率、连接池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Web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吞吐量、最大连接数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应用服务器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838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Linux</a:t>
            </a:r>
            <a:r>
              <a:rPr lang="zh-CN" altLang="en-US" smtClean="0"/>
              <a:t>系统定时任务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smtClean="0"/>
              <a:t>at</a:t>
            </a:r>
            <a:r>
              <a:rPr lang="zh-CN" altLang="en-US" dirty="0" smtClean="0"/>
              <a:t>： 适合仅执行一次就结束的调度任务</a:t>
            </a:r>
          </a:p>
          <a:p>
            <a:pPr lvl="1"/>
            <a:r>
              <a:rPr lang="en-US" altLang="zh-CN" dirty="0" err="1" smtClean="0"/>
              <a:t>crontab</a:t>
            </a:r>
            <a:r>
              <a:rPr lang="zh-CN" altLang="en-US" dirty="0" smtClean="0"/>
              <a:t>：可以周期性执行任务工作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anacron</a:t>
            </a:r>
            <a:r>
              <a:rPr lang="zh-CN" altLang="en-US" dirty="0" smtClean="0"/>
              <a:t>：当该执行定时任务时，系统处于关机状态，</a:t>
            </a:r>
            <a:r>
              <a:rPr lang="en-US" altLang="zh-CN" dirty="0" err="1" smtClean="0"/>
              <a:t>anacron</a:t>
            </a:r>
            <a:r>
              <a:rPr lang="zh-CN" altLang="en-US" dirty="0" smtClean="0"/>
              <a:t>可以确保下次开启系统的时候，脚本会被执行（</a:t>
            </a:r>
            <a:r>
              <a:rPr lang="en-US" altLang="zh-CN" dirty="0" err="1" smtClean="0"/>
              <a:t>contab</a:t>
            </a:r>
            <a:r>
              <a:rPr lang="zh-CN" altLang="en-US" dirty="0" smtClean="0"/>
              <a:t>不会）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461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Linux</a:t>
            </a:r>
            <a:r>
              <a:rPr lang="zh-CN" altLang="en-US" smtClean="0"/>
              <a:t>定时任务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crontab</a:t>
            </a:r>
            <a:r>
              <a:rPr lang="zh-CN" altLang="en-US" smtClean="0"/>
              <a:t>的启动</a:t>
            </a:r>
            <a:endParaRPr lang="en-US" altLang="zh-CN" smtClean="0"/>
          </a:p>
          <a:p>
            <a:pPr lvl="1"/>
            <a:r>
              <a:rPr lang="en-US" altLang="zh-CN" smtClean="0"/>
              <a:t>sudo service cron status </a:t>
            </a:r>
            <a:r>
              <a:rPr lang="zh-CN" altLang="en-US" smtClean="0"/>
              <a:t>查看定时任务的服务是否启动</a:t>
            </a:r>
            <a:endParaRPr lang="en-US" altLang="zh-CN" smtClean="0"/>
          </a:p>
          <a:p>
            <a:pPr lvl="1"/>
            <a:r>
              <a:rPr lang="en-US" altLang="zh-CN" smtClean="0"/>
              <a:t>sudo service cron start /stop/restart </a:t>
            </a:r>
            <a:r>
              <a:rPr lang="zh-CN" altLang="en-US" smtClean="0"/>
              <a:t>启动服务</a:t>
            </a:r>
            <a:r>
              <a:rPr lang="en-US" altLang="zh-CN" smtClean="0"/>
              <a:t>/</a:t>
            </a:r>
            <a:r>
              <a:rPr lang="zh-CN" altLang="en-US" smtClean="0"/>
              <a:t>停止服务</a:t>
            </a:r>
            <a:r>
              <a:rPr lang="en-US" altLang="zh-CN" smtClean="0"/>
              <a:t>/</a:t>
            </a:r>
            <a:r>
              <a:rPr lang="zh-CN" altLang="en-US" smtClean="0"/>
              <a:t>重新启动服务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4214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Linux</a:t>
            </a:r>
            <a:r>
              <a:rPr lang="zh-CN" altLang="en-US" smtClean="0"/>
              <a:t>定时任务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crontab</a:t>
            </a:r>
            <a:r>
              <a:rPr lang="zh-CN" altLang="en-US" smtClean="0"/>
              <a:t>的服务权限</a:t>
            </a:r>
            <a:endParaRPr lang="en-US" altLang="zh-CN" smtClean="0"/>
          </a:p>
          <a:p>
            <a:pPr lvl="1"/>
            <a:r>
              <a:rPr lang="en-US" altLang="zh-CN" smtClean="0"/>
              <a:t>crontab</a:t>
            </a:r>
            <a:r>
              <a:rPr lang="zh-CN" altLang="en-US" smtClean="0"/>
              <a:t>的权限管理存储在</a:t>
            </a:r>
            <a:r>
              <a:rPr lang="en-US" altLang="zh-CN" smtClean="0"/>
              <a:t>cron.allow</a:t>
            </a:r>
            <a:r>
              <a:rPr lang="zh-CN" altLang="en-US" smtClean="0"/>
              <a:t>文件和</a:t>
            </a:r>
            <a:r>
              <a:rPr lang="en-US" altLang="zh-CN" smtClean="0"/>
              <a:t>cron.deny</a:t>
            </a:r>
          </a:p>
          <a:p>
            <a:pPr lvl="1"/>
            <a:r>
              <a:rPr lang="en-US" altLang="zh-CN" smtClean="0"/>
              <a:t>	</a:t>
            </a:r>
            <a:r>
              <a:rPr lang="zh-CN" altLang="en-US" smtClean="0"/>
              <a:t>文件中，如果没有可在</a:t>
            </a:r>
            <a:r>
              <a:rPr lang="en-US" altLang="zh-CN" smtClean="0"/>
              <a:t>etc</a:t>
            </a:r>
            <a:r>
              <a:rPr lang="zh-CN" altLang="en-US" smtClean="0"/>
              <a:t>目录下创建</a:t>
            </a:r>
            <a:endParaRPr lang="en-US" altLang="zh-CN" smtClean="0"/>
          </a:p>
          <a:p>
            <a:pPr lvl="1"/>
            <a:r>
              <a:rPr lang="en-US" altLang="zh-CN" smtClean="0"/>
              <a:t>cron.allow</a:t>
            </a:r>
            <a:r>
              <a:rPr lang="zh-CN" altLang="en-US" smtClean="0"/>
              <a:t>文件存储的是允许哪些用户使用</a:t>
            </a:r>
            <a:r>
              <a:rPr lang="en-US" altLang="zh-CN" smtClean="0"/>
              <a:t>crontab</a:t>
            </a:r>
          </a:p>
          <a:p>
            <a:pPr lvl="1"/>
            <a:r>
              <a:rPr lang="en-US" altLang="zh-CN" smtClean="0"/>
              <a:t>cron.deny</a:t>
            </a:r>
            <a:r>
              <a:rPr lang="zh-CN" altLang="en-US" smtClean="0"/>
              <a:t>文件存储的是不允许哪些用户使用</a:t>
            </a:r>
            <a:r>
              <a:rPr lang="en-US" altLang="zh-CN" smtClean="0"/>
              <a:t>crontab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1915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Linux</a:t>
            </a:r>
            <a:r>
              <a:rPr lang="zh-CN" altLang="en-US" smtClean="0"/>
              <a:t>定时任务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crontab</a:t>
            </a:r>
            <a:r>
              <a:rPr lang="zh-CN" altLang="en-US" smtClean="0"/>
              <a:t>的使用场景说明</a:t>
            </a:r>
            <a:endParaRPr lang="en-US" altLang="zh-CN" smtClean="0"/>
          </a:p>
          <a:p>
            <a:pPr lvl="1"/>
            <a:r>
              <a:rPr lang="zh-CN" altLang="en-US" smtClean="0"/>
              <a:t>当两个文件都不存在时，只允许</a:t>
            </a:r>
            <a:r>
              <a:rPr lang="en-US" altLang="zh-CN" smtClean="0"/>
              <a:t>root</a:t>
            </a:r>
            <a:r>
              <a:rPr lang="zh-CN" altLang="en-US" smtClean="0"/>
              <a:t>用户使用</a:t>
            </a:r>
            <a:r>
              <a:rPr lang="en-US" altLang="zh-CN" smtClean="0"/>
              <a:t>crontab</a:t>
            </a:r>
          </a:p>
          <a:p>
            <a:pPr lvl="1"/>
            <a:r>
              <a:rPr lang="zh-CN" altLang="en-US" smtClean="0"/>
              <a:t>当</a:t>
            </a:r>
            <a:r>
              <a:rPr lang="en-US" altLang="zh-CN" smtClean="0"/>
              <a:t>cron.allow</a:t>
            </a:r>
            <a:r>
              <a:rPr lang="zh-CN" altLang="en-US" smtClean="0"/>
              <a:t>文件存在，而</a:t>
            </a:r>
            <a:r>
              <a:rPr lang="en-US" altLang="zh-CN" smtClean="0"/>
              <a:t>cron.deny</a:t>
            </a:r>
            <a:r>
              <a:rPr lang="zh-CN" altLang="en-US" smtClean="0"/>
              <a:t>文件不存在时，那么只允许</a:t>
            </a:r>
            <a:r>
              <a:rPr lang="en-US" altLang="zh-CN" smtClean="0"/>
              <a:t>cron.allow</a:t>
            </a:r>
            <a:r>
              <a:rPr lang="zh-CN" altLang="en-US" smtClean="0"/>
              <a:t>文件中的用户使用</a:t>
            </a:r>
            <a:r>
              <a:rPr lang="en-US" altLang="zh-CN" smtClean="0"/>
              <a:t>crontab</a:t>
            </a:r>
          </a:p>
          <a:p>
            <a:pPr lvl="1"/>
            <a:r>
              <a:rPr lang="zh-CN" altLang="en-US" smtClean="0"/>
              <a:t>如果两个文件都存在时，而一个用户在两个文件中都有，那么以</a:t>
            </a:r>
            <a:r>
              <a:rPr lang="en-US" altLang="zh-CN" smtClean="0"/>
              <a:t>cron.allow</a:t>
            </a:r>
            <a:r>
              <a:rPr lang="zh-CN" altLang="en-US" smtClean="0"/>
              <a:t>文件为准，只要</a:t>
            </a:r>
            <a:r>
              <a:rPr lang="en-US" altLang="zh-CN" smtClean="0"/>
              <a:t>cron.allow</a:t>
            </a:r>
            <a:r>
              <a:rPr lang="zh-CN" altLang="en-US" smtClean="0"/>
              <a:t>有该用户，那么该用户就可以使用</a:t>
            </a:r>
            <a:r>
              <a:rPr lang="en-US" altLang="zh-CN" smtClean="0"/>
              <a:t>crontab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177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Linux</a:t>
            </a:r>
            <a:r>
              <a:rPr lang="zh-CN" altLang="en-US" smtClean="0"/>
              <a:t>定时任务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crontab</a:t>
            </a:r>
            <a:r>
              <a:rPr lang="zh-CN" altLang="en-US" dirty="0" smtClean="0"/>
              <a:t>的使用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选择编辑器：</a:t>
            </a:r>
            <a:r>
              <a:rPr lang="en-US" altLang="zh-CN" dirty="0" smtClean="0"/>
              <a:t>select-editor</a:t>
            </a:r>
            <a:r>
              <a:rPr lang="zh-CN" altLang="en-US" dirty="0" smtClean="0"/>
              <a:t>（默认使用</a:t>
            </a:r>
            <a:r>
              <a:rPr lang="en-US" altLang="zh-CN" dirty="0" err="1" smtClean="0"/>
              <a:t>nano</a:t>
            </a:r>
            <a:r>
              <a:rPr lang="zh-CN" altLang="en-US" dirty="0" smtClean="0"/>
              <a:t>编辑器，保存时，有问题）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使用命令：</a:t>
            </a:r>
            <a:r>
              <a:rPr lang="en-US" altLang="zh-CN" dirty="0" err="1" smtClean="0"/>
              <a:t>crontab</a:t>
            </a:r>
            <a:r>
              <a:rPr lang="en-US" altLang="zh-CN" dirty="0" smtClean="0"/>
              <a:t> –e </a:t>
            </a:r>
            <a:r>
              <a:rPr lang="zh-CN" altLang="en-US" dirty="0" smtClean="0"/>
              <a:t>在编辑页面中编辑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crontab</a:t>
            </a:r>
            <a:r>
              <a:rPr lang="zh-CN" altLang="en-US" dirty="0" smtClean="0"/>
              <a:t>的编辑格式</a:t>
            </a:r>
            <a:br>
              <a:rPr lang="zh-CN" altLang="en-US" dirty="0" smtClean="0"/>
            </a:br>
            <a:r>
              <a:rPr lang="zh-CN" altLang="en-US" dirty="0" smtClean="0"/>
              <a:t>*      * 　 *　  *　  *　　</a:t>
            </a:r>
            <a:r>
              <a:rPr lang="en-US" altLang="zh-CN" dirty="0" smtClean="0"/>
              <a:t>command</a:t>
            </a:r>
            <a:br>
              <a:rPr lang="en-US" altLang="zh-CN" dirty="0" smtClean="0"/>
            </a:br>
            <a:r>
              <a:rPr lang="zh-CN" altLang="en-US" dirty="0" smtClean="0"/>
              <a:t>对应单位：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 分　  时　 日　 月　 周　  命令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273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Linux</a:t>
            </a:r>
            <a:r>
              <a:rPr lang="zh-CN" altLang="en-US" smtClean="0"/>
              <a:t>定时任务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crontab</a:t>
            </a:r>
            <a:r>
              <a:rPr lang="zh-CN" altLang="en-US" dirty="0" smtClean="0"/>
              <a:t>的时间单位说明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列表示分钟</a:t>
            </a:r>
            <a:r>
              <a:rPr lang="en-US" altLang="zh-CN" dirty="0" smtClean="0"/>
              <a:t>00~59</a:t>
            </a:r>
            <a:r>
              <a:rPr lang="zh-CN" altLang="en-US" dirty="0" smtClean="0"/>
              <a:t>每分钟用</a:t>
            </a:r>
            <a:r>
              <a:rPr lang="en-US" altLang="zh-CN" dirty="0" smtClean="0"/>
              <a:t>*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*/1</a:t>
            </a:r>
            <a:r>
              <a:rPr lang="zh-CN" altLang="en-US" dirty="0" smtClean="0"/>
              <a:t>表示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列表示小时（</a:t>
            </a:r>
            <a:r>
              <a:rPr lang="en-US" altLang="zh-CN" dirty="0" smtClean="0"/>
              <a:t>0—23</a:t>
            </a:r>
            <a:r>
              <a:rPr lang="zh-CN" altLang="en-US" dirty="0" smtClean="0"/>
              <a:t>表示）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列表示日期</a:t>
            </a:r>
            <a:r>
              <a:rPr lang="en-US" altLang="zh-CN" dirty="0" smtClean="0"/>
              <a:t>01~31</a:t>
            </a:r>
          </a:p>
          <a:p>
            <a:pPr lvl="1"/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列表示月份</a:t>
            </a:r>
            <a:r>
              <a:rPr lang="en-US" altLang="zh-CN" dirty="0" smtClean="0"/>
              <a:t>01~12</a:t>
            </a:r>
          </a:p>
          <a:p>
            <a:pPr lvl="1"/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列表示星期（</a:t>
            </a:r>
            <a:r>
              <a:rPr lang="en-US" altLang="zh-CN" dirty="0" smtClean="0"/>
              <a:t>0~6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列表示运行的命令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95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Linux</a:t>
            </a:r>
            <a:r>
              <a:rPr lang="zh-CN" altLang="en-US" smtClean="0"/>
              <a:t>定时任务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crontab</a:t>
            </a:r>
            <a:r>
              <a:rPr lang="zh-CN" altLang="en-US" smtClean="0"/>
              <a:t>的符号说明</a:t>
            </a:r>
            <a:endParaRPr lang="en-US" altLang="zh-CN" smtClean="0"/>
          </a:p>
          <a:p>
            <a:pPr lvl="1"/>
            <a:r>
              <a:rPr lang="zh-CN" altLang="en-US" smtClean="0"/>
              <a:t>*表示范围内所有值</a:t>
            </a:r>
            <a:endParaRPr lang="en-US" altLang="zh-CN" smtClean="0"/>
          </a:p>
          <a:p>
            <a:pPr lvl="1"/>
            <a:r>
              <a:rPr lang="en-US" altLang="zh-CN" smtClean="0"/>
              <a:t>/</a:t>
            </a:r>
            <a:r>
              <a:rPr lang="zh-CN" altLang="en-US" smtClean="0"/>
              <a:t>代表每隔的意思</a:t>
            </a:r>
            <a:endParaRPr lang="en-US" altLang="zh-CN" smtClean="0"/>
          </a:p>
          <a:p>
            <a:pPr lvl="1"/>
            <a:r>
              <a:rPr lang="en-US" altLang="zh-CN" smtClean="0"/>
              <a:t>-</a:t>
            </a:r>
            <a:r>
              <a:rPr lang="zh-CN" altLang="en-US" smtClean="0"/>
              <a:t>表示数字范围</a:t>
            </a:r>
            <a:endParaRPr lang="en-US" altLang="zh-CN" smtClean="0"/>
          </a:p>
          <a:p>
            <a:pPr lvl="1"/>
            <a:r>
              <a:rPr lang="en-US" altLang="zh-CN" smtClean="0"/>
              <a:t>,</a:t>
            </a:r>
            <a:r>
              <a:rPr lang="zh-CN" altLang="en-US" smtClean="0"/>
              <a:t>分割开几个不同的数字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6188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Linux</a:t>
            </a:r>
            <a:r>
              <a:rPr lang="zh-CN" altLang="en-US" smtClean="0"/>
              <a:t>定时任务举例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每分钟在</a:t>
            </a:r>
            <a:r>
              <a:rPr lang="en-US" altLang="zh-CN" dirty="0" smtClean="0"/>
              <a:t>date.log</a:t>
            </a:r>
            <a:r>
              <a:rPr lang="zh-CN" altLang="en-US" dirty="0" smtClean="0"/>
              <a:t>里打印当前时间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编辑</a:t>
            </a:r>
            <a:r>
              <a:rPr lang="en-US" altLang="zh-CN" dirty="0" err="1" smtClean="0"/>
              <a:t>cron</a:t>
            </a:r>
            <a:r>
              <a:rPr lang="zh-CN" altLang="en-US" dirty="0" smtClean="0"/>
              <a:t>服务：</a:t>
            </a:r>
            <a:r>
              <a:rPr lang="en-US" altLang="zh-CN" dirty="0" err="1" smtClean="0"/>
              <a:t>sudo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crontab</a:t>
            </a:r>
            <a:r>
              <a:rPr lang="en-US" altLang="zh-CN" dirty="0" smtClean="0"/>
              <a:t> –e</a:t>
            </a:r>
          </a:p>
          <a:p>
            <a:pPr lvl="1"/>
            <a:r>
              <a:rPr lang="zh-CN" altLang="en-US" dirty="0" smtClean="0"/>
              <a:t>在文件末尾加 ： *</a:t>
            </a:r>
            <a:r>
              <a:rPr lang="en-US" altLang="zh-CN" dirty="0" smtClean="0"/>
              <a:t>/1 * * * * date &gt;&gt; date.log</a:t>
            </a:r>
          </a:p>
          <a:p>
            <a:r>
              <a:rPr lang="zh-CN" altLang="en-US" dirty="0" smtClean="0"/>
              <a:t>设置</a:t>
            </a:r>
            <a:r>
              <a:rPr lang="en-US" altLang="zh-CN" dirty="0" smtClean="0"/>
              <a:t>12:00</a:t>
            </a:r>
            <a:r>
              <a:rPr lang="zh-CN" altLang="en-US" dirty="0" smtClean="0"/>
              <a:t>，执行关机操作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在文件末尾加：</a:t>
            </a:r>
            <a:r>
              <a:rPr lang="en-US" altLang="zh-CN" dirty="0" smtClean="0"/>
              <a:t>0 12 </a:t>
            </a:r>
            <a:r>
              <a:rPr lang="zh-CN" altLang="en-US" dirty="0" smtClean="0"/>
              <a:t>* * * </a:t>
            </a:r>
            <a:r>
              <a:rPr lang="en-US" altLang="zh-CN" dirty="0" smtClean="0"/>
              <a:t>shutdown –h now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745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内容总结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053530"/>
            <a:ext cx="10984230" cy="5041187"/>
          </a:xfrm>
        </p:spPr>
        <p:txBody>
          <a:bodyPr/>
          <a:lstStyle/>
          <a:p>
            <a:r>
              <a:rPr lang="en-US" altLang="zh-CN" dirty="0" err="1" smtClean="0"/>
              <a:t>sar</a:t>
            </a:r>
            <a:r>
              <a:rPr lang="en-US" altLang="zh-CN" dirty="0" smtClean="0"/>
              <a:t> </a:t>
            </a:r>
            <a:r>
              <a:rPr lang="zh-CN" altLang="en-US" dirty="0" smtClean="0"/>
              <a:t>命令的使用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监控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使用情况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监控内存使用情况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监控</a:t>
            </a:r>
            <a:r>
              <a:rPr lang="en-US" altLang="zh-CN" dirty="0" smtClean="0"/>
              <a:t>IO</a:t>
            </a:r>
            <a:r>
              <a:rPr lang="zh-CN" altLang="en-US" dirty="0" smtClean="0"/>
              <a:t>使用情况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监控网络使用情况</a:t>
            </a:r>
            <a:endParaRPr lang="en-US" altLang="zh-CN" dirty="0" smtClean="0"/>
          </a:p>
          <a:p>
            <a:r>
              <a:rPr lang="en-US" altLang="zh-CN" dirty="0"/>
              <a:t>Linux</a:t>
            </a:r>
            <a:r>
              <a:rPr lang="zh-CN" altLang="en-US" dirty="0"/>
              <a:t>定时任务</a:t>
            </a:r>
            <a:endParaRPr lang="en-US" altLang="zh-CN" dirty="0"/>
          </a:p>
          <a:p>
            <a:pPr lvl="1"/>
            <a:r>
              <a:rPr lang="zh-CN" altLang="en-US" dirty="0" smtClean="0"/>
              <a:t>启动</a:t>
            </a:r>
            <a:r>
              <a:rPr lang="en-US" altLang="zh-CN" dirty="0" smtClean="0"/>
              <a:t>/</a:t>
            </a:r>
            <a:r>
              <a:rPr lang="zh-CN" altLang="en-US" dirty="0" smtClean="0"/>
              <a:t>关闭服务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编辑定时任务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197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服务器资源使用情况监控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Linux</a:t>
            </a:r>
            <a:r>
              <a:rPr lang="zh-CN" altLang="en-US" dirty="0" smtClean="0"/>
              <a:t>服务器系统资源使用情况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top:</a:t>
            </a:r>
            <a:r>
              <a:rPr lang="zh-CN" altLang="en-US" dirty="0" smtClean="0"/>
              <a:t>监控系统运行状态，并可以按照</a:t>
            </a:r>
            <a:r>
              <a:rPr lang="en-US" altLang="zh-CN" dirty="0" smtClean="0"/>
              <a:t>CPU</a:t>
            </a:r>
            <a:r>
              <a:rPr lang="zh-CN" altLang="en-US" dirty="0" smtClean="0"/>
              <a:t>、内存使用量进行排序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-P  -</a:t>
            </a:r>
            <a:r>
              <a:rPr lang="en-US" altLang="zh-CN" dirty="0"/>
              <a:t>M </a:t>
            </a:r>
            <a:r>
              <a:rPr lang="en-US" altLang="zh-CN" dirty="0" smtClean="0"/>
              <a:t> -T</a:t>
            </a:r>
          </a:p>
          <a:p>
            <a:pPr lvl="2"/>
            <a:r>
              <a:rPr lang="zh-CN" altLang="en-US" dirty="0" smtClean="0"/>
              <a:t>累积模式查看： </a:t>
            </a:r>
            <a:r>
              <a:rPr lang="en-US" altLang="zh-CN" dirty="0" smtClean="0"/>
              <a:t>top –s</a:t>
            </a:r>
          </a:p>
          <a:p>
            <a:pPr lvl="2"/>
            <a:r>
              <a:rPr lang="en-US" altLang="zh-CN" dirty="0" err="1" smtClean="0"/>
              <a:t>vmstat</a:t>
            </a:r>
            <a:r>
              <a:rPr lang="zh-CN" altLang="en-US" dirty="0" smtClean="0"/>
              <a:t>：展示给定时间间隔内服务器的状态值，如</a:t>
            </a:r>
            <a:r>
              <a:rPr lang="en-US" altLang="zh-CN" dirty="0" err="1" smtClean="0"/>
              <a:t>vmstat</a:t>
            </a:r>
            <a:r>
              <a:rPr lang="en-US" altLang="zh-CN" dirty="0" smtClean="0"/>
              <a:t>  2 3</a:t>
            </a:r>
          </a:p>
        </p:txBody>
      </p:sp>
    </p:spTree>
    <p:extLst>
      <p:ext uri="{BB962C8B-B14F-4D97-AF65-F5344CB8AC3E}">
        <p14:creationId xmlns:p14="http://schemas.microsoft.com/office/powerpoint/2010/main" val="269261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服务器</a:t>
            </a:r>
            <a:r>
              <a:rPr lang="en-US" altLang="zh-CN" dirty="0"/>
              <a:t>CPU</a:t>
            </a:r>
            <a:r>
              <a:rPr lang="zh-CN" altLang="en-US" dirty="0" smtClean="0"/>
              <a:t>监控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mpstat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mpstat</a:t>
            </a:r>
            <a:r>
              <a:rPr lang="en-US" altLang="zh-CN" dirty="0" smtClean="0"/>
              <a:t> 2 3 </a:t>
            </a:r>
          </a:p>
          <a:p>
            <a:pPr lvl="1"/>
            <a:r>
              <a:rPr lang="zh-CN" altLang="en-US" dirty="0" smtClean="0"/>
              <a:t>单独监控某个</a:t>
            </a:r>
            <a:r>
              <a:rPr lang="en-US" altLang="zh-CN" dirty="0" smtClean="0"/>
              <a:t>CPU    </a:t>
            </a:r>
            <a:r>
              <a:rPr lang="en-US" altLang="zh-CN" dirty="0" err="1" smtClean="0"/>
              <a:t>mpstat</a:t>
            </a:r>
            <a:r>
              <a:rPr lang="en-US" altLang="zh-CN" dirty="0" smtClean="0"/>
              <a:t> –P 0  2 3</a:t>
            </a:r>
            <a:endParaRPr lang="en-US" altLang="zh-CN" dirty="0"/>
          </a:p>
          <a:p>
            <a:r>
              <a:rPr lang="zh-CN" altLang="en-US" dirty="0"/>
              <a:t>服务器内存</a:t>
            </a:r>
            <a:r>
              <a:rPr lang="zh-CN" altLang="en-US" dirty="0" smtClean="0"/>
              <a:t>监控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free  </a:t>
            </a:r>
          </a:p>
          <a:p>
            <a:pPr lvl="1"/>
            <a:r>
              <a:rPr lang="en-US" altLang="zh-CN" dirty="0" smtClean="0"/>
              <a:t>free –m </a:t>
            </a:r>
            <a:r>
              <a:rPr lang="zh-CN" altLang="en-US" dirty="0" smtClean="0"/>
              <a:t>（以</a:t>
            </a:r>
            <a:r>
              <a:rPr lang="en-US" altLang="zh-CN" dirty="0" smtClean="0"/>
              <a:t>MB</a:t>
            </a:r>
            <a:r>
              <a:rPr lang="zh-CN" altLang="en-US" dirty="0" smtClean="0"/>
              <a:t>为单位显示内存使用情况）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203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服务器</a:t>
            </a:r>
            <a:r>
              <a:rPr lang="zh-CN" altLang="en-US" dirty="0"/>
              <a:t>网络</a:t>
            </a:r>
            <a:r>
              <a:rPr lang="zh-CN" altLang="en-US" dirty="0" smtClean="0"/>
              <a:t>监控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netstat</a:t>
            </a:r>
            <a:r>
              <a:rPr lang="en-US" altLang="zh-CN" dirty="0" smtClean="0"/>
              <a:t>:</a:t>
            </a:r>
            <a:r>
              <a:rPr lang="zh-CN" altLang="en-US" dirty="0" smtClean="0"/>
              <a:t>显示本机网络连接、运行端口、路由表等信息</a:t>
            </a:r>
            <a:endParaRPr lang="en-US" altLang="zh-CN" dirty="0"/>
          </a:p>
          <a:p>
            <a:r>
              <a:rPr lang="zh-CN" altLang="en-US" dirty="0"/>
              <a:t>服务器磁盘</a:t>
            </a:r>
            <a:r>
              <a:rPr lang="zh-CN" altLang="en-US" dirty="0" smtClean="0"/>
              <a:t>监控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iostat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iostat</a:t>
            </a:r>
            <a:r>
              <a:rPr lang="en-US" altLang="zh-CN" dirty="0" smtClean="0"/>
              <a:t>  -x </a:t>
            </a:r>
            <a:r>
              <a:rPr lang="zh-CN" altLang="en-US" dirty="0" smtClean="0"/>
              <a:t>（指定设备）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iostat</a:t>
            </a:r>
            <a:r>
              <a:rPr lang="en-US" altLang="zh-CN" dirty="0" smtClean="0"/>
              <a:t>  2  3 (</a:t>
            </a:r>
            <a:r>
              <a:rPr lang="zh-CN" altLang="en-US" dirty="0" smtClean="0"/>
              <a:t>间隔时间和采集次数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746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资源监控工具 </a:t>
            </a:r>
            <a:r>
              <a:rPr lang="en-US" altLang="zh-CN" dirty="0" err="1" smtClean="0"/>
              <a:t>nmon</a:t>
            </a:r>
            <a:r>
              <a:rPr lang="zh-CN" altLang="en-US" dirty="0" smtClean="0"/>
              <a:t>的使用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nmon</a:t>
            </a:r>
            <a:r>
              <a:rPr lang="en-US" altLang="zh-CN" dirty="0" smtClean="0"/>
              <a:t> 2  3 –m   -F  /</a:t>
            </a:r>
            <a:r>
              <a:rPr lang="en-US" altLang="zh-CN" dirty="0" err="1" smtClean="0"/>
              <a:t>test.nmon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将采集的数据存入指定文件中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434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资源监控</a:t>
            </a:r>
            <a:r>
              <a:rPr lang="en-US" altLang="zh-CN" dirty="0" err="1" smtClean="0"/>
              <a:t>sar</a:t>
            </a:r>
            <a:r>
              <a:rPr lang="zh-CN" altLang="en-US" dirty="0" smtClean="0"/>
              <a:t>命令的使用</a:t>
            </a:r>
            <a:endParaRPr lang="en-US" altLang="zh-CN" dirty="0" smtClean="0"/>
          </a:p>
          <a:p>
            <a:r>
              <a:rPr lang="en-US" altLang="zh-CN" dirty="0"/>
              <a:t>Linux</a:t>
            </a:r>
            <a:r>
              <a:rPr lang="zh-CN" altLang="en-US" dirty="0"/>
              <a:t>定时任务设置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600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sar</a:t>
            </a:r>
            <a:r>
              <a:rPr lang="zh-CN" altLang="en-US" smtClean="0"/>
              <a:t>命令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sar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sar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System Activity Reporter</a:t>
            </a:r>
            <a:r>
              <a:rPr lang="zh-CN" altLang="en-US" dirty="0" smtClean="0"/>
              <a:t>系统活动情况报告） ，可用于监控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系统性能，帮助我们分析性能瓶颈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sar</a:t>
            </a:r>
            <a:r>
              <a:rPr lang="en-US" altLang="zh-CN" dirty="0" smtClean="0"/>
              <a:t> </a:t>
            </a:r>
            <a:r>
              <a:rPr lang="zh-CN" altLang="en-US" dirty="0" smtClean="0"/>
              <a:t>工具使用方式：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 </a:t>
            </a:r>
            <a:r>
              <a:rPr lang="en-US" altLang="zh-CN" dirty="0" err="1" smtClean="0"/>
              <a:t>sar</a:t>
            </a:r>
            <a:r>
              <a:rPr lang="en-US" altLang="zh-CN" dirty="0" smtClean="0"/>
              <a:t> [</a:t>
            </a:r>
            <a:r>
              <a:rPr lang="zh-CN" altLang="en-US" dirty="0" smtClean="0"/>
              <a:t>选项</a:t>
            </a:r>
            <a:r>
              <a:rPr lang="en-US" altLang="zh-CN" dirty="0" smtClean="0"/>
              <a:t>] </a:t>
            </a:r>
            <a:r>
              <a:rPr lang="en-US" altLang="zh-CN" dirty="0" err="1" smtClean="0"/>
              <a:t>intervar</a:t>
            </a:r>
            <a:r>
              <a:rPr lang="en-US" altLang="zh-CN" dirty="0" smtClean="0"/>
              <a:t> [count]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其中</a:t>
            </a:r>
            <a:r>
              <a:rPr lang="en-US" altLang="zh-CN" dirty="0" smtClean="0"/>
              <a:t>interval</a:t>
            </a:r>
            <a:r>
              <a:rPr lang="zh-CN" altLang="en-US" dirty="0" smtClean="0"/>
              <a:t>为统计信息采样时间，</a:t>
            </a:r>
            <a:r>
              <a:rPr lang="en-US" altLang="zh-CN" dirty="0" smtClean="0"/>
              <a:t>count</a:t>
            </a:r>
            <a:r>
              <a:rPr lang="zh-CN" altLang="en-US" dirty="0" smtClean="0"/>
              <a:t>为采样次数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0739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sar</a:t>
            </a:r>
            <a:r>
              <a:rPr lang="zh-CN" altLang="en-US" smtClean="0"/>
              <a:t>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sar</a:t>
            </a:r>
            <a:r>
              <a:rPr lang="zh-CN" altLang="en-US" dirty="0" smtClean="0"/>
              <a:t>获取以下性能分析数据：</a:t>
            </a:r>
          </a:p>
          <a:p>
            <a:pPr lvl="1"/>
            <a:r>
              <a:rPr lang="zh-CN" altLang="en-US" dirty="0" smtClean="0"/>
              <a:t>整体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使用统计</a:t>
            </a:r>
          </a:p>
          <a:p>
            <a:pPr lvl="1"/>
            <a:r>
              <a:rPr lang="zh-CN" altLang="en-US" dirty="0" smtClean="0"/>
              <a:t>各个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使用统计</a:t>
            </a:r>
          </a:p>
          <a:p>
            <a:pPr lvl="1"/>
            <a:r>
              <a:rPr lang="zh-CN" altLang="en-US" dirty="0" smtClean="0"/>
              <a:t>内存使用情况统计</a:t>
            </a:r>
          </a:p>
          <a:p>
            <a:pPr lvl="1"/>
            <a:r>
              <a:rPr lang="zh-CN" altLang="en-US" dirty="0" smtClean="0"/>
              <a:t>整体</a:t>
            </a:r>
            <a:r>
              <a:rPr lang="en-US" altLang="zh-CN" dirty="0" smtClean="0"/>
              <a:t>I/O</a:t>
            </a:r>
            <a:r>
              <a:rPr lang="zh-CN" altLang="en-US" dirty="0" smtClean="0"/>
              <a:t>情况</a:t>
            </a:r>
          </a:p>
          <a:p>
            <a:pPr lvl="1"/>
            <a:r>
              <a:rPr lang="zh-CN" altLang="en-US" dirty="0" smtClean="0"/>
              <a:t>各个</a:t>
            </a:r>
            <a:r>
              <a:rPr lang="en-US" altLang="zh-CN" dirty="0" smtClean="0"/>
              <a:t>I/O</a:t>
            </a:r>
            <a:r>
              <a:rPr lang="zh-CN" altLang="en-US" dirty="0" smtClean="0"/>
              <a:t>设备情况</a:t>
            </a:r>
          </a:p>
          <a:p>
            <a:pPr lvl="1"/>
            <a:r>
              <a:rPr lang="zh-CN" altLang="en-US" dirty="0" smtClean="0"/>
              <a:t>网络统计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380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14513</TotalTime>
  <Words>935</Words>
  <Application>Microsoft Office PowerPoint</Application>
  <PresentationFormat>自定义</PresentationFormat>
  <Paragraphs>163</Paragraphs>
  <Slides>29</Slides>
  <Notes>3</Notes>
  <HiddenSlides>2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华文楷体</vt:lpstr>
      <vt:lpstr>楷体</vt:lpstr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性能测试 --Linux服务器监控（2） </vt:lpstr>
      <vt:lpstr>内容回顾</vt:lpstr>
      <vt:lpstr>内容回顾</vt:lpstr>
      <vt:lpstr>内容回顾</vt:lpstr>
      <vt:lpstr>内容回顾</vt:lpstr>
      <vt:lpstr>内容回顾</vt:lpstr>
      <vt:lpstr>目录</vt:lpstr>
      <vt:lpstr>sar命令</vt:lpstr>
      <vt:lpstr>sar命令</vt:lpstr>
      <vt:lpstr>sar命令</vt:lpstr>
      <vt:lpstr>sar命令</vt:lpstr>
      <vt:lpstr>sar命令</vt:lpstr>
      <vt:lpstr>sar命令</vt:lpstr>
      <vt:lpstr>sar命令</vt:lpstr>
      <vt:lpstr>sar命令</vt:lpstr>
      <vt:lpstr>sar命令</vt:lpstr>
      <vt:lpstr>sar命令</vt:lpstr>
      <vt:lpstr>目录</vt:lpstr>
      <vt:lpstr>Linux系统定时任务</vt:lpstr>
      <vt:lpstr>Linux系统定时任务</vt:lpstr>
      <vt:lpstr>Linux定时任务</vt:lpstr>
      <vt:lpstr>Linux定时任务</vt:lpstr>
      <vt:lpstr>Linux定时任务</vt:lpstr>
      <vt:lpstr>Linux定时任务</vt:lpstr>
      <vt:lpstr>Linux定时任务</vt:lpstr>
      <vt:lpstr>Linux定时任务</vt:lpstr>
      <vt:lpstr>Linux定时任务举例</vt:lpstr>
      <vt:lpstr>内容总结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刘兴梅</dc:creator>
  <cp:lastModifiedBy>刘兴梅</cp:lastModifiedBy>
  <cp:revision>450</cp:revision>
  <cp:lastPrinted>2012-03-16T05:44:49Z</cp:lastPrinted>
  <dcterms:modified xsi:type="dcterms:W3CDTF">2019-03-19T08:41:17Z</dcterms:modified>
</cp:coreProperties>
</file>