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9"/>
  </p:notesMasterIdLst>
  <p:handoutMasterIdLst>
    <p:handoutMasterId r:id="rId90"/>
  </p:handoutMasterIdLst>
  <p:sldIdLst>
    <p:sldId id="256" r:id="rId2"/>
    <p:sldId id="519" r:id="rId3"/>
    <p:sldId id="520" r:id="rId4"/>
    <p:sldId id="416" r:id="rId5"/>
    <p:sldId id="429" r:id="rId6"/>
    <p:sldId id="430" r:id="rId7"/>
    <p:sldId id="431" r:id="rId8"/>
    <p:sldId id="432" r:id="rId9"/>
    <p:sldId id="433" r:id="rId10"/>
    <p:sldId id="435" r:id="rId11"/>
    <p:sldId id="438" r:id="rId12"/>
    <p:sldId id="439" r:id="rId13"/>
    <p:sldId id="440" r:id="rId14"/>
    <p:sldId id="441" r:id="rId15"/>
    <p:sldId id="442" r:id="rId16"/>
    <p:sldId id="443" r:id="rId17"/>
    <p:sldId id="444" r:id="rId18"/>
    <p:sldId id="510" r:id="rId19"/>
    <p:sldId id="448" r:id="rId20"/>
    <p:sldId id="449" r:id="rId21"/>
    <p:sldId id="450" r:id="rId22"/>
    <p:sldId id="451" r:id="rId23"/>
    <p:sldId id="452" r:id="rId24"/>
    <p:sldId id="453" r:id="rId25"/>
    <p:sldId id="454" r:id="rId26"/>
    <p:sldId id="455" r:id="rId27"/>
    <p:sldId id="511" r:id="rId28"/>
    <p:sldId id="458" r:id="rId29"/>
    <p:sldId id="459" r:id="rId30"/>
    <p:sldId id="460" r:id="rId31"/>
    <p:sldId id="512" r:id="rId32"/>
    <p:sldId id="461" r:id="rId33"/>
    <p:sldId id="462" r:id="rId34"/>
    <p:sldId id="463" r:id="rId35"/>
    <p:sldId id="513" r:id="rId36"/>
    <p:sldId id="467" r:id="rId37"/>
    <p:sldId id="516" r:id="rId38"/>
    <p:sldId id="468" r:id="rId39"/>
    <p:sldId id="469" r:id="rId40"/>
    <p:sldId id="470" r:id="rId41"/>
    <p:sldId id="471" r:id="rId42"/>
    <p:sldId id="472" r:id="rId43"/>
    <p:sldId id="517" r:id="rId44"/>
    <p:sldId id="474" r:id="rId45"/>
    <p:sldId id="475" r:id="rId46"/>
    <p:sldId id="476" r:id="rId47"/>
    <p:sldId id="477" r:id="rId48"/>
    <p:sldId id="514" r:id="rId49"/>
    <p:sldId id="518" r:id="rId50"/>
    <p:sldId id="481" r:id="rId51"/>
    <p:sldId id="482" r:id="rId52"/>
    <p:sldId id="483" r:id="rId53"/>
    <p:sldId id="484" r:id="rId54"/>
    <p:sldId id="486" r:id="rId55"/>
    <p:sldId id="487" r:id="rId56"/>
    <p:sldId id="488" r:id="rId57"/>
    <p:sldId id="489" r:id="rId58"/>
    <p:sldId id="490" r:id="rId59"/>
    <p:sldId id="492" r:id="rId60"/>
    <p:sldId id="493" r:id="rId61"/>
    <p:sldId id="494" r:id="rId62"/>
    <p:sldId id="495" r:id="rId63"/>
    <p:sldId id="496" r:id="rId64"/>
    <p:sldId id="497" r:id="rId65"/>
    <p:sldId id="498" r:id="rId66"/>
    <p:sldId id="499" r:id="rId67"/>
    <p:sldId id="501" r:id="rId68"/>
    <p:sldId id="502" r:id="rId69"/>
    <p:sldId id="503" r:id="rId70"/>
    <p:sldId id="504" r:id="rId71"/>
    <p:sldId id="505" r:id="rId72"/>
    <p:sldId id="506" r:id="rId73"/>
    <p:sldId id="521" r:id="rId74"/>
    <p:sldId id="533" r:id="rId75"/>
    <p:sldId id="534" r:id="rId76"/>
    <p:sldId id="535" r:id="rId77"/>
    <p:sldId id="536" r:id="rId78"/>
    <p:sldId id="537" r:id="rId79"/>
    <p:sldId id="538" r:id="rId80"/>
    <p:sldId id="539" r:id="rId81"/>
    <p:sldId id="540" r:id="rId82"/>
    <p:sldId id="541" r:id="rId83"/>
    <p:sldId id="543" r:id="rId84"/>
    <p:sldId id="542" r:id="rId85"/>
    <p:sldId id="544" r:id="rId86"/>
    <p:sldId id="417" r:id="rId87"/>
    <p:sldId id="265" r:id="rId88"/>
  </p:sldIdLst>
  <p:sldSz cx="12204700" cy="6859588"/>
  <p:notesSz cx="9144000" cy="6858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544662" algn="l" rtl="0" fontAlgn="base">
      <a:spcBef>
        <a:spcPct val="0"/>
      </a:spcBef>
      <a:spcAft>
        <a:spcPct val="0"/>
      </a:spcAft>
      <a:defRPr kern="1200">
        <a:solidFill>
          <a:schemeClr val="tx1"/>
        </a:solidFill>
        <a:latin typeface="Arial" charset="0"/>
        <a:ea typeface="宋体" pitchFamily="2" charset="-122"/>
        <a:cs typeface="+mn-cs"/>
      </a:defRPr>
    </a:lvl2pPr>
    <a:lvl3pPr marL="1089325" algn="l" rtl="0" fontAlgn="base">
      <a:spcBef>
        <a:spcPct val="0"/>
      </a:spcBef>
      <a:spcAft>
        <a:spcPct val="0"/>
      </a:spcAft>
      <a:defRPr kern="1200">
        <a:solidFill>
          <a:schemeClr val="tx1"/>
        </a:solidFill>
        <a:latin typeface="Arial" charset="0"/>
        <a:ea typeface="宋体" pitchFamily="2" charset="-122"/>
        <a:cs typeface="+mn-cs"/>
      </a:defRPr>
    </a:lvl3pPr>
    <a:lvl4pPr marL="1633987" algn="l" rtl="0" fontAlgn="base">
      <a:spcBef>
        <a:spcPct val="0"/>
      </a:spcBef>
      <a:spcAft>
        <a:spcPct val="0"/>
      </a:spcAft>
      <a:defRPr kern="1200">
        <a:solidFill>
          <a:schemeClr val="tx1"/>
        </a:solidFill>
        <a:latin typeface="Arial" charset="0"/>
        <a:ea typeface="宋体" pitchFamily="2" charset="-122"/>
        <a:cs typeface="+mn-cs"/>
      </a:defRPr>
    </a:lvl4pPr>
    <a:lvl5pPr marL="2178649" algn="l" rtl="0" fontAlgn="base">
      <a:spcBef>
        <a:spcPct val="0"/>
      </a:spcBef>
      <a:spcAft>
        <a:spcPct val="0"/>
      </a:spcAft>
      <a:defRPr kern="1200">
        <a:solidFill>
          <a:schemeClr val="tx1"/>
        </a:solidFill>
        <a:latin typeface="Arial" charset="0"/>
        <a:ea typeface="宋体" pitchFamily="2" charset="-122"/>
        <a:cs typeface="+mn-cs"/>
      </a:defRPr>
    </a:lvl5pPr>
    <a:lvl6pPr marL="2723312" algn="l" defTabSz="1089325" rtl="0" eaLnBrk="1" latinLnBrk="0" hangingPunct="1">
      <a:defRPr kern="1200">
        <a:solidFill>
          <a:schemeClr val="tx1"/>
        </a:solidFill>
        <a:latin typeface="Arial" charset="0"/>
        <a:ea typeface="宋体" pitchFamily="2" charset="-122"/>
        <a:cs typeface="+mn-cs"/>
      </a:defRPr>
    </a:lvl6pPr>
    <a:lvl7pPr marL="3267974" algn="l" defTabSz="1089325" rtl="0" eaLnBrk="1" latinLnBrk="0" hangingPunct="1">
      <a:defRPr kern="1200">
        <a:solidFill>
          <a:schemeClr val="tx1"/>
        </a:solidFill>
        <a:latin typeface="Arial" charset="0"/>
        <a:ea typeface="宋体" pitchFamily="2" charset="-122"/>
        <a:cs typeface="+mn-cs"/>
      </a:defRPr>
    </a:lvl7pPr>
    <a:lvl8pPr marL="3812637" algn="l" defTabSz="1089325" rtl="0" eaLnBrk="1" latinLnBrk="0" hangingPunct="1">
      <a:defRPr kern="1200">
        <a:solidFill>
          <a:schemeClr val="tx1"/>
        </a:solidFill>
        <a:latin typeface="Arial" charset="0"/>
        <a:ea typeface="宋体" pitchFamily="2" charset="-122"/>
        <a:cs typeface="+mn-cs"/>
      </a:defRPr>
    </a:lvl8pPr>
    <a:lvl9pPr marL="4357299" algn="l" defTabSz="1089325"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676" autoAdjust="0"/>
    <p:restoredTop sz="89730" autoAdjust="0"/>
  </p:normalViewPr>
  <p:slideViewPr>
    <p:cSldViewPr>
      <p:cViewPr varScale="1">
        <p:scale>
          <a:sx n="53" d="100"/>
          <a:sy n="53" d="100"/>
        </p:scale>
        <p:origin x="102" y="372"/>
      </p:cViewPr>
      <p:guideLst>
        <p:guide orient="horz" pos="2161"/>
        <p:guide pos="3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0E44AF-0D8D-4B66-BECC-4D5B9292E151}" type="datetimeFigureOut">
              <a:rPr lang="zh-CN" altLang="en-US"/>
              <a:pPr>
                <a:defRPr/>
              </a:pPr>
              <a:t>2019/3/23</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3C35A87-E971-49BF-8F02-A5CE2B85C743}" type="slidenum">
              <a:rPr lang="zh-CN" altLang="en-US"/>
              <a:pPr>
                <a:defRPr/>
              </a:pPr>
              <a:t>‹#›</a:t>
            </a:fld>
            <a:endParaRPr lang="zh-CN" altLang="en-US"/>
          </a:p>
        </p:txBody>
      </p:sp>
    </p:spTree>
    <p:extLst>
      <p:ext uri="{BB962C8B-B14F-4D97-AF65-F5344CB8AC3E}">
        <p14:creationId xmlns:p14="http://schemas.microsoft.com/office/powerpoint/2010/main" val="211669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7119A08-1D2F-470C-8FD3-E69459F4B57D}" type="datetimeFigureOut">
              <a:rPr lang="zh-CN" altLang="en-US"/>
              <a:pPr>
                <a:defRPr/>
              </a:pPr>
              <a:t>2019/3/23</a:t>
            </a:fld>
            <a:endParaRPr lang="zh-CN" altLang="en-US"/>
          </a:p>
        </p:txBody>
      </p:sp>
      <p:sp>
        <p:nvSpPr>
          <p:cNvPr id="4" name="幻灯片图像占位符 3"/>
          <p:cNvSpPr>
            <a:spLocks noGrp="1" noRot="1" noChangeAspect="1"/>
          </p:cNvSpPr>
          <p:nvPr>
            <p:ph type="sldImg" idx="2"/>
          </p:nvPr>
        </p:nvSpPr>
        <p:spPr>
          <a:xfrm>
            <a:off x="2284413" y="514350"/>
            <a:ext cx="457517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06004EB-C740-4F3D-A864-243FCB14D11E}" type="slidenum">
              <a:rPr lang="zh-CN" altLang="en-US"/>
              <a:pPr>
                <a:defRPr/>
              </a:pPr>
              <a:t>‹#›</a:t>
            </a:fld>
            <a:endParaRPr lang="zh-CN" altLang="en-US"/>
          </a:p>
        </p:txBody>
      </p:sp>
    </p:spTree>
    <p:extLst>
      <p:ext uri="{BB962C8B-B14F-4D97-AF65-F5344CB8AC3E}">
        <p14:creationId xmlns:p14="http://schemas.microsoft.com/office/powerpoint/2010/main" val="4272490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4662" algn="l" rtl="0" eaLnBrk="0" fontAlgn="base" hangingPunct="0">
      <a:spcBef>
        <a:spcPct val="30000"/>
      </a:spcBef>
      <a:spcAft>
        <a:spcPct val="0"/>
      </a:spcAft>
      <a:defRPr sz="1400" kern="1200">
        <a:solidFill>
          <a:schemeClr val="tx1"/>
        </a:solidFill>
        <a:latin typeface="+mn-lt"/>
        <a:ea typeface="+mn-ea"/>
        <a:cs typeface="+mn-cs"/>
      </a:defRPr>
    </a:lvl2pPr>
    <a:lvl3pPr marL="1089325" algn="l" rtl="0" eaLnBrk="0" fontAlgn="base" hangingPunct="0">
      <a:spcBef>
        <a:spcPct val="30000"/>
      </a:spcBef>
      <a:spcAft>
        <a:spcPct val="0"/>
      </a:spcAft>
      <a:defRPr sz="1400" kern="1200">
        <a:solidFill>
          <a:schemeClr val="tx1"/>
        </a:solidFill>
        <a:latin typeface="+mn-lt"/>
        <a:ea typeface="+mn-ea"/>
        <a:cs typeface="+mn-cs"/>
      </a:defRPr>
    </a:lvl3pPr>
    <a:lvl4pPr marL="1633987" algn="l" rtl="0" eaLnBrk="0" fontAlgn="base" hangingPunct="0">
      <a:spcBef>
        <a:spcPct val="30000"/>
      </a:spcBef>
      <a:spcAft>
        <a:spcPct val="0"/>
      </a:spcAft>
      <a:defRPr sz="1400" kern="1200">
        <a:solidFill>
          <a:schemeClr val="tx1"/>
        </a:solidFill>
        <a:latin typeface="+mn-lt"/>
        <a:ea typeface="+mn-ea"/>
        <a:cs typeface="+mn-cs"/>
      </a:defRPr>
    </a:lvl4pPr>
    <a:lvl5pPr marL="2178649" algn="l" rtl="0" eaLnBrk="0" fontAlgn="base" hangingPunct="0">
      <a:spcBef>
        <a:spcPct val="30000"/>
      </a:spcBef>
      <a:spcAft>
        <a:spcPct val="0"/>
      </a:spcAft>
      <a:defRPr sz="1400" kern="1200">
        <a:solidFill>
          <a:schemeClr val="tx1"/>
        </a:solidFill>
        <a:latin typeface="+mn-lt"/>
        <a:ea typeface="+mn-ea"/>
        <a:cs typeface="+mn-cs"/>
      </a:defRPr>
    </a:lvl5pPr>
    <a:lvl6pPr marL="2723312" algn="l" defTabSz="1089325" rtl="0" eaLnBrk="1" latinLnBrk="0" hangingPunct="1">
      <a:defRPr sz="1400" kern="1200">
        <a:solidFill>
          <a:schemeClr val="tx1"/>
        </a:solidFill>
        <a:latin typeface="+mn-lt"/>
        <a:ea typeface="+mn-ea"/>
        <a:cs typeface="+mn-cs"/>
      </a:defRPr>
    </a:lvl6pPr>
    <a:lvl7pPr marL="3267974" algn="l" defTabSz="1089325" rtl="0" eaLnBrk="1" latinLnBrk="0" hangingPunct="1">
      <a:defRPr sz="1400" kern="1200">
        <a:solidFill>
          <a:schemeClr val="tx1"/>
        </a:solidFill>
        <a:latin typeface="+mn-lt"/>
        <a:ea typeface="+mn-ea"/>
        <a:cs typeface="+mn-cs"/>
      </a:defRPr>
    </a:lvl7pPr>
    <a:lvl8pPr marL="3812637" algn="l" defTabSz="1089325" rtl="0" eaLnBrk="1" latinLnBrk="0" hangingPunct="1">
      <a:defRPr sz="1400" kern="1200">
        <a:solidFill>
          <a:schemeClr val="tx1"/>
        </a:solidFill>
        <a:latin typeface="+mn-lt"/>
        <a:ea typeface="+mn-ea"/>
        <a:cs typeface="+mn-cs"/>
      </a:defRPr>
    </a:lvl8pPr>
    <a:lvl9pPr marL="4357299" algn="l" defTabSz="10893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select-editor</a:t>
            </a:r>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a:p>
        </p:txBody>
      </p:sp>
    </p:spTree>
    <p:extLst>
      <p:ext uri="{BB962C8B-B14F-4D97-AF65-F5344CB8AC3E}">
        <p14:creationId xmlns:p14="http://schemas.microsoft.com/office/powerpoint/2010/main" val="143161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extLst>
      <p:ext uri="{BB962C8B-B14F-4D97-AF65-F5344CB8AC3E}">
        <p14:creationId xmlns:p14="http://schemas.microsoft.com/office/powerpoint/2010/main" val="415248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extLst>
      <p:ext uri="{BB962C8B-B14F-4D97-AF65-F5344CB8AC3E}">
        <p14:creationId xmlns:p14="http://schemas.microsoft.com/office/powerpoint/2010/main" val="3904438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dirty="0"/>
          </a:p>
        </p:txBody>
      </p:sp>
    </p:spTree>
    <p:extLst>
      <p:ext uri="{BB962C8B-B14F-4D97-AF65-F5344CB8AC3E}">
        <p14:creationId xmlns:p14="http://schemas.microsoft.com/office/powerpoint/2010/main" val="10752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charset="0"/>
                <a:ea typeface="+mn-ea"/>
                <a:cs typeface="+mn-cs"/>
              </a:rPr>
              <a:t>错误统计信息（按描述）图将显示场景或会话步骤执行期间</a:t>
            </a:r>
            <a:r>
              <a:rPr lang="zh-CN" altLang="en-US" sz="1200" b="1" kern="1200" dirty="0" smtClean="0">
                <a:solidFill>
                  <a:schemeClr val="tx1"/>
                </a:solidFill>
                <a:latin typeface="Arial" charset="0"/>
                <a:ea typeface="+mn-ea"/>
                <a:cs typeface="+mn-cs"/>
              </a:rPr>
              <a:t>发生的错误数</a:t>
            </a:r>
            <a:r>
              <a:rPr lang="zh-CN" altLang="en-US" sz="1200" kern="1200" dirty="0" smtClean="0">
                <a:solidFill>
                  <a:schemeClr val="tx1"/>
                </a:solidFill>
                <a:latin typeface="Arial" charset="0"/>
                <a:ea typeface="+mn-ea"/>
                <a:cs typeface="+mn-cs"/>
              </a:rPr>
              <a:t>（按错误描述分组）。</a:t>
            </a:r>
            <a:endParaRPr lang="en-US" altLang="zh-CN" dirty="0" smtClean="0"/>
          </a:p>
          <a:p>
            <a:r>
              <a:rPr lang="zh-CN" altLang="en-US" dirty="0" smtClean="0"/>
              <a:t>即显示出错的事务</a:t>
            </a:r>
            <a:r>
              <a:rPr lang="zh-CN" altLang="en-US" baseline="0" dirty="0" smtClean="0"/>
              <a:t>  显示出总数  并显示某个错误事务所占的比例</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smtClean="0">
                <a:solidFill>
                  <a:schemeClr val="tx1"/>
                </a:solidFill>
                <a:latin typeface="Arial" charset="0"/>
                <a:ea typeface="+mn-ea"/>
                <a:cs typeface="+mn-cs"/>
              </a:rPr>
              <a:t>每秒错误数图</a:t>
            </a:r>
            <a:r>
              <a:rPr lang="zh-CN" altLang="en-US" sz="1200" kern="1200" dirty="0" smtClean="0">
                <a:solidFill>
                  <a:schemeClr val="tx1"/>
                </a:solidFill>
                <a:latin typeface="Arial" charset="0"/>
                <a:ea typeface="+mn-ea"/>
                <a:cs typeface="+mn-cs"/>
              </a:rPr>
              <a:t>显示场景或会话步骤运行期间</a:t>
            </a:r>
            <a:r>
              <a:rPr lang="zh-CN" altLang="en-US" sz="1200" b="1" kern="1200" dirty="0" smtClean="0">
                <a:solidFill>
                  <a:schemeClr val="tx1"/>
                </a:solidFill>
                <a:latin typeface="Arial" charset="0"/>
                <a:ea typeface="+mn-ea"/>
                <a:cs typeface="+mn-cs"/>
              </a:rPr>
              <a:t>每一秒内发生的平均错误数</a:t>
            </a:r>
            <a:r>
              <a:rPr lang="zh-CN" altLang="en-US" sz="1200" kern="1200" dirty="0" smtClean="0">
                <a:solidFill>
                  <a:schemeClr val="tx1"/>
                </a:solidFill>
                <a:latin typeface="Arial" charset="0"/>
                <a:ea typeface="+mn-ea"/>
                <a:cs typeface="+mn-cs"/>
              </a:rPr>
              <a:t>（按错误代码分组）。 </a:t>
            </a:r>
            <a:r>
              <a:rPr lang="en-US" sz="1200" kern="1200" dirty="0" smtClean="0">
                <a:solidFill>
                  <a:schemeClr val="tx1"/>
                </a:solidFill>
                <a:latin typeface="Arial" charset="0"/>
                <a:ea typeface="+mn-ea"/>
                <a:cs typeface="+mn-cs"/>
              </a:rPr>
              <a:t>X </a:t>
            </a:r>
            <a:r>
              <a:rPr lang="zh-CN" altLang="en-US" sz="1200" kern="1200" dirty="0" smtClean="0">
                <a:solidFill>
                  <a:schemeClr val="tx1"/>
                </a:solidFill>
                <a:latin typeface="Arial" charset="0"/>
                <a:ea typeface="+mn-ea"/>
                <a:cs typeface="+mn-cs"/>
              </a:rPr>
              <a:t>轴表示从场景或会话步骤开始运行以来已用的时间。</a:t>
            </a:r>
            <a:r>
              <a:rPr lang="en-US" sz="1200" kern="1200" dirty="0" smtClean="0">
                <a:solidFill>
                  <a:schemeClr val="tx1"/>
                </a:solidFill>
                <a:latin typeface="Arial" charset="0"/>
                <a:ea typeface="+mn-ea"/>
                <a:cs typeface="+mn-cs"/>
              </a:rPr>
              <a:t>Y </a:t>
            </a:r>
            <a:r>
              <a:rPr lang="zh-CN" altLang="en-US" sz="1200" kern="1200" dirty="0" smtClean="0">
                <a:solidFill>
                  <a:schemeClr val="tx1"/>
                </a:solidFill>
                <a:latin typeface="Arial" charset="0"/>
                <a:ea typeface="+mn-ea"/>
                <a:cs typeface="+mn-cs"/>
              </a:rPr>
              <a:t>轴表示错误数。</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dirty="0"/>
          </a:p>
        </p:txBody>
      </p:sp>
    </p:spTree>
    <p:extLst>
      <p:ext uri="{BB962C8B-B14F-4D97-AF65-F5344CB8AC3E}">
        <p14:creationId xmlns:p14="http://schemas.microsoft.com/office/powerpoint/2010/main" val="691534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dirty="0"/>
          </a:p>
        </p:txBody>
      </p:sp>
    </p:spTree>
    <p:extLst>
      <p:ext uri="{BB962C8B-B14F-4D97-AF65-F5344CB8AC3E}">
        <p14:creationId xmlns:p14="http://schemas.microsoft.com/office/powerpoint/2010/main" val="3212196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a:p>
        </p:txBody>
      </p:sp>
    </p:spTree>
    <p:extLst>
      <p:ext uri="{BB962C8B-B14F-4D97-AF65-F5344CB8AC3E}">
        <p14:creationId xmlns:p14="http://schemas.microsoft.com/office/powerpoint/2010/main" val="2155898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20</a:t>
            </a:fld>
            <a:endParaRPr lang="en-US" altLang="zh-CN"/>
          </a:p>
        </p:txBody>
      </p:sp>
    </p:spTree>
    <p:extLst>
      <p:ext uri="{BB962C8B-B14F-4D97-AF65-F5344CB8AC3E}">
        <p14:creationId xmlns:p14="http://schemas.microsoft.com/office/powerpoint/2010/main" val="352180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a:p>
        </p:txBody>
      </p:sp>
    </p:spTree>
    <p:extLst>
      <p:ext uri="{BB962C8B-B14F-4D97-AF65-F5344CB8AC3E}">
        <p14:creationId xmlns:p14="http://schemas.microsoft.com/office/powerpoint/2010/main" val="3658787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extLst>
      <p:ext uri="{BB962C8B-B14F-4D97-AF65-F5344CB8AC3E}">
        <p14:creationId xmlns:p14="http://schemas.microsoft.com/office/powerpoint/2010/main" val="1160630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a:t>
            </a:fld>
            <a:endParaRPr lang="en-US" altLang="zh-CN"/>
          </a:p>
        </p:txBody>
      </p:sp>
    </p:spTree>
    <p:extLst>
      <p:ext uri="{BB962C8B-B14F-4D97-AF65-F5344CB8AC3E}">
        <p14:creationId xmlns:p14="http://schemas.microsoft.com/office/powerpoint/2010/main" val="1280014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extLst>
      <p:ext uri="{BB962C8B-B14F-4D97-AF65-F5344CB8AC3E}">
        <p14:creationId xmlns:p14="http://schemas.microsoft.com/office/powerpoint/2010/main" val="2322864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extLst>
      <p:ext uri="{BB962C8B-B14F-4D97-AF65-F5344CB8AC3E}">
        <p14:creationId xmlns:p14="http://schemas.microsoft.com/office/powerpoint/2010/main" val="1364859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extLst>
      <p:ext uri="{BB962C8B-B14F-4D97-AF65-F5344CB8AC3E}">
        <p14:creationId xmlns:p14="http://schemas.microsoft.com/office/powerpoint/2010/main" val="4276582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extLst>
      <p:ext uri="{BB962C8B-B14F-4D97-AF65-F5344CB8AC3E}">
        <p14:creationId xmlns:p14="http://schemas.microsoft.com/office/powerpoint/2010/main" val="1696362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dirty="0"/>
          </a:p>
        </p:txBody>
      </p:sp>
    </p:spTree>
    <p:extLst>
      <p:ext uri="{BB962C8B-B14F-4D97-AF65-F5344CB8AC3E}">
        <p14:creationId xmlns:p14="http://schemas.microsoft.com/office/powerpoint/2010/main" val="1286046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extLst>
      <p:ext uri="{BB962C8B-B14F-4D97-AF65-F5344CB8AC3E}">
        <p14:creationId xmlns:p14="http://schemas.microsoft.com/office/powerpoint/2010/main" val="692277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extLst>
      <p:ext uri="{BB962C8B-B14F-4D97-AF65-F5344CB8AC3E}">
        <p14:creationId xmlns:p14="http://schemas.microsoft.com/office/powerpoint/2010/main" val="595767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30</a:t>
            </a:fld>
            <a:endParaRPr lang="en-US" altLang="zh-CN"/>
          </a:p>
        </p:txBody>
      </p:sp>
    </p:spTree>
    <p:extLst>
      <p:ext uri="{BB962C8B-B14F-4D97-AF65-F5344CB8AC3E}">
        <p14:creationId xmlns:p14="http://schemas.microsoft.com/office/powerpoint/2010/main" val="2807335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32</a:t>
            </a:fld>
            <a:endParaRPr lang="en-US" altLang="zh-CN"/>
          </a:p>
        </p:txBody>
      </p:sp>
    </p:spTree>
    <p:extLst>
      <p:ext uri="{BB962C8B-B14F-4D97-AF65-F5344CB8AC3E}">
        <p14:creationId xmlns:p14="http://schemas.microsoft.com/office/powerpoint/2010/main" val="1141147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33</a:t>
            </a:fld>
            <a:endParaRPr lang="en-US" altLang="zh-CN"/>
          </a:p>
        </p:txBody>
      </p:sp>
    </p:spTree>
    <p:extLst>
      <p:ext uri="{BB962C8B-B14F-4D97-AF65-F5344CB8AC3E}">
        <p14:creationId xmlns:p14="http://schemas.microsoft.com/office/powerpoint/2010/main" val="160186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a:p>
        </p:txBody>
      </p:sp>
    </p:spTree>
    <p:extLst>
      <p:ext uri="{BB962C8B-B14F-4D97-AF65-F5344CB8AC3E}">
        <p14:creationId xmlns:p14="http://schemas.microsoft.com/office/powerpoint/2010/main" val="4267967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extLst>
      <p:ext uri="{BB962C8B-B14F-4D97-AF65-F5344CB8AC3E}">
        <p14:creationId xmlns:p14="http://schemas.microsoft.com/office/powerpoint/2010/main" val="2582459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dirty="0"/>
          </a:p>
        </p:txBody>
      </p:sp>
    </p:spTree>
    <p:extLst>
      <p:ext uri="{BB962C8B-B14F-4D97-AF65-F5344CB8AC3E}">
        <p14:creationId xmlns:p14="http://schemas.microsoft.com/office/powerpoint/2010/main" val="2119628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https://blog.csdn.net/xu1314/article/details/7088805</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extLst>
      <p:ext uri="{BB962C8B-B14F-4D97-AF65-F5344CB8AC3E}">
        <p14:creationId xmlns:p14="http://schemas.microsoft.com/office/powerpoint/2010/main" val="1023953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a:p>
        </p:txBody>
      </p:sp>
    </p:spTree>
    <p:extLst>
      <p:ext uri="{BB962C8B-B14F-4D97-AF65-F5344CB8AC3E}">
        <p14:creationId xmlns:p14="http://schemas.microsoft.com/office/powerpoint/2010/main" val="74394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39</a:t>
            </a:fld>
            <a:endParaRPr lang="en-US" altLang="zh-CN"/>
          </a:p>
        </p:txBody>
      </p:sp>
    </p:spTree>
    <p:extLst>
      <p:ext uri="{BB962C8B-B14F-4D97-AF65-F5344CB8AC3E}">
        <p14:creationId xmlns:p14="http://schemas.microsoft.com/office/powerpoint/2010/main" val="1592771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a:p>
        </p:txBody>
      </p:sp>
    </p:spTree>
    <p:extLst>
      <p:ext uri="{BB962C8B-B14F-4D97-AF65-F5344CB8AC3E}">
        <p14:creationId xmlns:p14="http://schemas.microsoft.com/office/powerpoint/2010/main" val="349164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extLst>
      <p:ext uri="{BB962C8B-B14F-4D97-AF65-F5344CB8AC3E}">
        <p14:creationId xmlns:p14="http://schemas.microsoft.com/office/powerpoint/2010/main" val="3521953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42</a:t>
            </a:fld>
            <a:endParaRPr lang="en-US" altLang="zh-CN"/>
          </a:p>
        </p:txBody>
      </p:sp>
    </p:spTree>
    <p:extLst>
      <p:ext uri="{BB962C8B-B14F-4D97-AF65-F5344CB8AC3E}">
        <p14:creationId xmlns:p14="http://schemas.microsoft.com/office/powerpoint/2010/main" val="27150001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44</a:t>
            </a:fld>
            <a:endParaRPr lang="en-US" altLang="zh-CN"/>
          </a:p>
        </p:txBody>
      </p:sp>
    </p:spTree>
    <p:extLst>
      <p:ext uri="{BB962C8B-B14F-4D97-AF65-F5344CB8AC3E}">
        <p14:creationId xmlns:p14="http://schemas.microsoft.com/office/powerpoint/2010/main" val="20170717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45</a:t>
            </a:fld>
            <a:endParaRPr lang="en-US" altLang="zh-CN"/>
          </a:p>
        </p:txBody>
      </p:sp>
    </p:spTree>
    <p:extLst>
      <p:ext uri="{BB962C8B-B14F-4D97-AF65-F5344CB8AC3E}">
        <p14:creationId xmlns:p14="http://schemas.microsoft.com/office/powerpoint/2010/main" val="246886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a:t>
            </a:fld>
            <a:endParaRPr lang="en-US" altLang="zh-CN"/>
          </a:p>
        </p:txBody>
      </p:sp>
    </p:spTree>
    <p:extLst>
      <p:ext uri="{BB962C8B-B14F-4D97-AF65-F5344CB8AC3E}">
        <p14:creationId xmlns:p14="http://schemas.microsoft.com/office/powerpoint/2010/main" val="3367968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46</a:t>
            </a:fld>
            <a:endParaRPr lang="en-US" altLang="zh-CN"/>
          </a:p>
        </p:txBody>
      </p:sp>
    </p:spTree>
    <p:extLst>
      <p:ext uri="{BB962C8B-B14F-4D97-AF65-F5344CB8AC3E}">
        <p14:creationId xmlns:p14="http://schemas.microsoft.com/office/powerpoint/2010/main" val="4016758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47</a:t>
            </a:fld>
            <a:endParaRPr lang="en-US" altLang="zh-CN"/>
          </a:p>
        </p:txBody>
      </p:sp>
    </p:spTree>
    <p:extLst>
      <p:ext uri="{BB962C8B-B14F-4D97-AF65-F5344CB8AC3E}">
        <p14:creationId xmlns:p14="http://schemas.microsoft.com/office/powerpoint/2010/main" val="1765188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48</a:t>
            </a:fld>
            <a:endParaRPr lang="en-US" altLang="zh-CN" dirty="0"/>
          </a:p>
        </p:txBody>
      </p:sp>
    </p:spTree>
    <p:extLst>
      <p:ext uri="{BB962C8B-B14F-4D97-AF65-F5344CB8AC3E}">
        <p14:creationId xmlns:p14="http://schemas.microsoft.com/office/powerpoint/2010/main" val="3725553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400" b="0" i="0" kern="1200" dirty="0" smtClean="0">
                <a:solidFill>
                  <a:schemeClr val="tx1"/>
                </a:solidFill>
                <a:effectLst/>
                <a:latin typeface="+mn-lt"/>
                <a:ea typeface="+mn-ea"/>
                <a:cs typeface="+mn-cs"/>
              </a:rPr>
              <a:t>   SLA</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service level agreement</a:t>
            </a:r>
            <a:r>
              <a:rPr lang="zh-CN" altLang="en-US" sz="1400" b="0" i="0" kern="1200" dirty="0" smtClean="0">
                <a:solidFill>
                  <a:schemeClr val="tx1"/>
                </a:solidFill>
                <a:effectLst/>
                <a:latin typeface="+mn-lt"/>
                <a:ea typeface="+mn-ea"/>
                <a:cs typeface="+mn-cs"/>
              </a:rPr>
              <a:t>，服务水平协议）可在性能测试过程中，定义性能测试的目标和度量性能</a:t>
            </a:r>
            <a:endParaRPr lang="en-US" altLang="zh-CN" sz="1400" b="0" i="0" kern="1200" dirty="0" smtClean="0">
              <a:solidFill>
                <a:schemeClr val="tx1"/>
              </a:solidFill>
              <a:effectLst/>
              <a:latin typeface="+mn-lt"/>
              <a:ea typeface="+mn-ea"/>
              <a:cs typeface="+mn-cs"/>
            </a:endParaRPr>
          </a:p>
          <a:p>
            <a:r>
              <a:rPr lang="en-US" altLang="zh-CN" dirty="0" smtClean="0"/>
              <a:t>https://www.cnblogs.com/Chilam007/p/6445165.html</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50</a:t>
            </a:fld>
            <a:endParaRPr lang="en-US" altLang="zh-CN" dirty="0"/>
          </a:p>
        </p:txBody>
      </p:sp>
    </p:spTree>
    <p:extLst>
      <p:ext uri="{BB962C8B-B14F-4D97-AF65-F5344CB8AC3E}">
        <p14:creationId xmlns:p14="http://schemas.microsoft.com/office/powerpoint/2010/main" val="747988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51</a:t>
            </a:fld>
            <a:endParaRPr lang="en-US" altLang="zh-CN"/>
          </a:p>
        </p:txBody>
      </p:sp>
    </p:spTree>
    <p:extLst>
      <p:ext uri="{BB962C8B-B14F-4D97-AF65-F5344CB8AC3E}">
        <p14:creationId xmlns:p14="http://schemas.microsoft.com/office/powerpoint/2010/main" val="431805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Arial" charset="0"/>
                <a:ea typeface="+mn-ea"/>
                <a:cs typeface="+mn-cs"/>
              </a:rPr>
              <a:t>①选择</a:t>
            </a:r>
            <a:r>
              <a:rPr lang="x-none" altLang="zh-CN" sz="1200" kern="1200" dirty="0" smtClean="0">
                <a:solidFill>
                  <a:schemeClr val="tx1"/>
                </a:solidFill>
                <a:effectLst/>
                <a:latin typeface="Arial" charset="0"/>
                <a:ea typeface="+mn-ea"/>
                <a:cs typeface="+mn-cs"/>
              </a:rPr>
              <a:t>Suggestions</a:t>
            </a:r>
            <a:r>
              <a:rPr lang="zh-CN" altLang="zh-CN" sz="1200" kern="1200" dirty="0" smtClean="0">
                <a:solidFill>
                  <a:schemeClr val="tx1"/>
                </a:solidFill>
                <a:effectLst/>
                <a:latin typeface="Arial" charset="0"/>
                <a:ea typeface="+mn-ea"/>
                <a:cs typeface="+mn-cs"/>
              </a:rPr>
              <a:t>，</a:t>
            </a:r>
            <a:r>
              <a:rPr lang="x-none" altLang="zh-CN" sz="1200" kern="1200" dirty="0" smtClean="0">
                <a:solidFill>
                  <a:schemeClr val="tx1"/>
                </a:solidFill>
                <a:effectLst/>
                <a:latin typeface="Arial" charset="0"/>
                <a:ea typeface="+mn-ea"/>
                <a:cs typeface="+mn-cs"/>
              </a:rPr>
              <a:t>显示整体测试场景中的事务和时间段；</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②选择</a:t>
            </a:r>
            <a:r>
              <a:rPr lang="x-none" altLang="zh-CN" sz="1200" kern="1200" dirty="0" smtClean="0">
                <a:solidFill>
                  <a:schemeClr val="tx1"/>
                </a:solidFill>
                <a:effectLst/>
                <a:latin typeface="Arial" charset="0"/>
                <a:ea typeface="+mn-ea"/>
                <a:cs typeface="+mn-cs"/>
              </a:rPr>
              <a:t>SLA violations</a:t>
            </a:r>
            <a:r>
              <a:rPr lang="zh-CN" altLang="zh-CN" sz="1200" kern="1200" dirty="0" smtClean="0">
                <a:solidFill>
                  <a:schemeClr val="tx1"/>
                </a:solidFill>
                <a:effectLst/>
                <a:latin typeface="Arial" charset="0"/>
                <a:ea typeface="+mn-ea"/>
                <a:cs typeface="+mn-cs"/>
              </a:rPr>
              <a:t>，</a:t>
            </a:r>
            <a:r>
              <a:rPr lang="x-none" altLang="zh-CN" sz="1200" kern="1200" dirty="0" smtClean="0">
                <a:solidFill>
                  <a:schemeClr val="tx1"/>
                </a:solidFill>
                <a:effectLst/>
                <a:latin typeface="Arial" charset="0"/>
                <a:ea typeface="+mn-ea"/>
                <a:cs typeface="+mn-cs"/>
              </a:rPr>
              <a:t>显示超出SLA的部分。</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52</a:t>
            </a:fld>
            <a:endParaRPr lang="en-US" altLang="zh-CN"/>
          </a:p>
        </p:txBody>
      </p:sp>
    </p:spTree>
    <p:extLst>
      <p:ext uri="{BB962C8B-B14F-4D97-AF65-F5344CB8AC3E}">
        <p14:creationId xmlns:p14="http://schemas.microsoft.com/office/powerpoint/2010/main" val="2256598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53</a:t>
            </a:fld>
            <a:endParaRPr lang="en-US" altLang="zh-CN"/>
          </a:p>
        </p:txBody>
      </p:sp>
    </p:spTree>
    <p:extLst>
      <p:ext uri="{BB962C8B-B14F-4D97-AF65-F5344CB8AC3E}">
        <p14:creationId xmlns:p14="http://schemas.microsoft.com/office/powerpoint/2010/main" val="1008825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54</a:t>
            </a:fld>
            <a:endParaRPr lang="en-US" altLang="zh-CN" dirty="0"/>
          </a:p>
        </p:txBody>
      </p:sp>
    </p:spTree>
    <p:extLst>
      <p:ext uri="{BB962C8B-B14F-4D97-AF65-F5344CB8AC3E}">
        <p14:creationId xmlns:p14="http://schemas.microsoft.com/office/powerpoint/2010/main" val="2794615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X</a:t>
            </a:r>
            <a:r>
              <a:rPr lang="zh-CN" altLang="en-US" dirty="0" smtClean="0"/>
              <a:t>轴映射成</a:t>
            </a:r>
            <a:r>
              <a:rPr lang="en-US" altLang="zh-CN" dirty="0" smtClean="0"/>
              <a:t>Y</a:t>
            </a:r>
            <a:r>
              <a:rPr lang="zh-CN" altLang="en-US" dirty="0" smtClean="0"/>
              <a:t>轴</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55</a:t>
            </a:fld>
            <a:endParaRPr lang="en-US" altLang="zh-CN"/>
          </a:p>
        </p:txBody>
      </p:sp>
    </p:spTree>
    <p:extLst>
      <p:ext uri="{BB962C8B-B14F-4D97-AF65-F5344CB8AC3E}">
        <p14:creationId xmlns:p14="http://schemas.microsoft.com/office/powerpoint/2010/main" val="28447535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b="1" kern="1200" dirty="0" smtClean="0">
              <a:solidFill>
                <a:schemeClr val="tx1"/>
              </a:solidFill>
              <a:latin typeface="Arial" charset="0"/>
              <a:ea typeface="+mn-ea"/>
              <a:cs typeface="+mn-cs"/>
            </a:endParaRPr>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56</a:t>
            </a:fld>
            <a:endParaRPr lang="en-US" altLang="zh-CN" dirty="0"/>
          </a:p>
        </p:txBody>
      </p:sp>
    </p:spTree>
    <p:extLst>
      <p:ext uri="{BB962C8B-B14F-4D97-AF65-F5344CB8AC3E}">
        <p14:creationId xmlns:p14="http://schemas.microsoft.com/office/powerpoint/2010/main" val="47390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8</a:t>
            </a:fld>
            <a:endParaRPr lang="en-US" altLang="zh-CN" dirty="0"/>
          </a:p>
        </p:txBody>
      </p:sp>
    </p:spTree>
    <p:extLst>
      <p:ext uri="{BB962C8B-B14F-4D97-AF65-F5344CB8AC3E}">
        <p14:creationId xmlns:p14="http://schemas.microsoft.com/office/powerpoint/2010/main" val="21784712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57</a:t>
            </a:fld>
            <a:endParaRPr lang="en-US" altLang="zh-CN" dirty="0"/>
          </a:p>
        </p:txBody>
      </p:sp>
    </p:spTree>
    <p:extLst>
      <p:ext uri="{BB962C8B-B14F-4D97-AF65-F5344CB8AC3E}">
        <p14:creationId xmlns:p14="http://schemas.microsoft.com/office/powerpoint/2010/main" val="12508920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58</a:t>
            </a:fld>
            <a:endParaRPr lang="en-US" altLang="zh-CN" dirty="0"/>
          </a:p>
        </p:txBody>
      </p:sp>
    </p:spTree>
    <p:extLst>
      <p:ext uri="{BB962C8B-B14F-4D97-AF65-F5344CB8AC3E}">
        <p14:creationId xmlns:p14="http://schemas.microsoft.com/office/powerpoint/2010/main" val="2573251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59</a:t>
            </a:fld>
            <a:endParaRPr lang="en-US" altLang="zh-CN" dirty="0"/>
          </a:p>
        </p:txBody>
      </p:sp>
    </p:spTree>
    <p:extLst>
      <p:ext uri="{BB962C8B-B14F-4D97-AF65-F5344CB8AC3E}">
        <p14:creationId xmlns:p14="http://schemas.microsoft.com/office/powerpoint/2010/main" val="24368693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60</a:t>
            </a:fld>
            <a:endParaRPr lang="en-US" altLang="zh-CN" dirty="0"/>
          </a:p>
        </p:txBody>
      </p:sp>
    </p:spTree>
    <p:extLst>
      <p:ext uri="{BB962C8B-B14F-4D97-AF65-F5344CB8AC3E}">
        <p14:creationId xmlns:p14="http://schemas.microsoft.com/office/powerpoint/2010/main" val="17584659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被关联图相关的最相近的五个对象；用户量增加，相似度增加，</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61</a:t>
            </a:fld>
            <a:endParaRPr lang="en-US" altLang="zh-CN" dirty="0"/>
          </a:p>
        </p:txBody>
      </p:sp>
    </p:spTree>
    <p:extLst>
      <p:ext uri="{BB962C8B-B14F-4D97-AF65-F5344CB8AC3E}">
        <p14:creationId xmlns:p14="http://schemas.microsoft.com/office/powerpoint/2010/main" val="1013156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62</a:t>
            </a:fld>
            <a:endParaRPr lang="en-US" altLang="zh-CN" dirty="0"/>
          </a:p>
        </p:txBody>
      </p:sp>
    </p:spTree>
    <p:extLst>
      <p:ext uri="{BB962C8B-B14F-4D97-AF65-F5344CB8AC3E}">
        <p14:creationId xmlns:p14="http://schemas.microsoft.com/office/powerpoint/2010/main" val="31662005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63</a:t>
            </a:fld>
            <a:endParaRPr lang="en-US" altLang="zh-CN" dirty="0"/>
          </a:p>
        </p:txBody>
      </p:sp>
    </p:spTree>
    <p:extLst>
      <p:ext uri="{BB962C8B-B14F-4D97-AF65-F5344CB8AC3E}">
        <p14:creationId xmlns:p14="http://schemas.microsoft.com/office/powerpoint/2010/main" val="25814325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64</a:t>
            </a:fld>
            <a:endParaRPr lang="en-US" altLang="zh-CN" dirty="0"/>
          </a:p>
        </p:txBody>
      </p:sp>
    </p:spTree>
    <p:extLst>
      <p:ext uri="{BB962C8B-B14F-4D97-AF65-F5344CB8AC3E}">
        <p14:creationId xmlns:p14="http://schemas.microsoft.com/office/powerpoint/2010/main" val="35893698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65</a:t>
            </a:fld>
            <a:endParaRPr lang="en-US" altLang="zh-CN" dirty="0"/>
          </a:p>
        </p:txBody>
      </p:sp>
    </p:spTree>
    <p:extLst>
      <p:ext uri="{BB962C8B-B14F-4D97-AF65-F5344CB8AC3E}">
        <p14:creationId xmlns:p14="http://schemas.microsoft.com/office/powerpoint/2010/main" val="25229665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66</a:t>
            </a:fld>
            <a:endParaRPr lang="en-US" altLang="zh-CN" dirty="0"/>
          </a:p>
        </p:txBody>
      </p:sp>
    </p:spTree>
    <p:extLst>
      <p:ext uri="{BB962C8B-B14F-4D97-AF65-F5344CB8AC3E}">
        <p14:creationId xmlns:p14="http://schemas.microsoft.com/office/powerpoint/2010/main" val="135687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dirty="0"/>
          </a:p>
        </p:txBody>
      </p:sp>
    </p:spTree>
    <p:extLst>
      <p:ext uri="{BB962C8B-B14F-4D97-AF65-F5344CB8AC3E}">
        <p14:creationId xmlns:p14="http://schemas.microsoft.com/office/powerpoint/2010/main" val="21226318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67</a:t>
            </a:fld>
            <a:endParaRPr lang="en-US" altLang="zh-CN" dirty="0"/>
          </a:p>
        </p:txBody>
      </p:sp>
    </p:spTree>
    <p:extLst>
      <p:ext uri="{BB962C8B-B14F-4D97-AF65-F5344CB8AC3E}">
        <p14:creationId xmlns:p14="http://schemas.microsoft.com/office/powerpoint/2010/main" val="26017311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68</a:t>
            </a:fld>
            <a:endParaRPr lang="en-US" altLang="zh-CN"/>
          </a:p>
        </p:txBody>
      </p:sp>
    </p:spTree>
    <p:extLst>
      <p:ext uri="{BB962C8B-B14F-4D97-AF65-F5344CB8AC3E}">
        <p14:creationId xmlns:p14="http://schemas.microsoft.com/office/powerpoint/2010/main" val="10647470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69</a:t>
            </a:fld>
            <a:endParaRPr lang="en-US" altLang="zh-CN"/>
          </a:p>
        </p:txBody>
      </p:sp>
    </p:spTree>
    <p:extLst>
      <p:ext uri="{BB962C8B-B14F-4D97-AF65-F5344CB8AC3E}">
        <p14:creationId xmlns:p14="http://schemas.microsoft.com/office/powerpoint/2010/main" val="17798089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70</a:t>
            </a:fld>
            <a:endParaRPr lang="en-US" altLang="zh-CN"/>
          </a:p>
        </p:txBody>
      </p:sp>
    </p:spTree>
    <p:extLst>
      <p:ext uri="{BB962C8B-B14F-4D97-AF65-F5344CB8AC3E}">
        <p14:creationId xmlns:p14="http://schemas.microsoft.com/office/powerpoint/2010/main" val="16039510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71</a:t>
            </a:fld>
            <a:endParaRPr lang="en-US" altLang="zh-CN"/>
          </a:p>
        </p:txBody>
      </p:sp>
    </p:spTree>
    <p:extLst>
      <p:ext uri="{BB962C8B-B14F-4D97-AF65-F5344CB8AC3E}">
        <p14:creationId xmlns:p14="http://schemas.microsoft.com/office/powerpoint/2010/main" val="10927643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72</a:t>
            </a:fld>
            <a:endParaRPr lang="en-US" altLang="zh-CN"/>
          </a:p>
        </p:txBody>
      </p:sp>
    </p:spTree>
    <p:extLst>
      <p:ext uri="{BB962C8B-B14F-4D97-AF65-F5344CB8AC3E}">
        <p14:creationId xmlns:p14="http://schemas.microsoft.com/office/powerpoint/2010/main" val="32643597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Retrieves Summary</a:t>
            </a:r>
            <a:r>
              <a:rPr lang="zh-CN" altLang="en-US" dirty="0" smtClean="0"/>
              <a:t>（显示在场景运行的每一秒期间尝试的服务器连接数）</a:t>
            </a:r>
            <a:endParaRPr lang="en-US" altLang="zh-CN" dirty="0" smtClean="0"/>
          </a:p>
          <a:p>
            <a:r>
              <a:rPr lang="en-US" altLang="zh-CN" dirty="0" smtClean="0"/>
              <a:t>displays the number of attempted server connections during each second of the scenario </a:t>
            </a:r>
            <a:r>
              <a:rPr lang="en-US" altLang="zh-CN" dirty="0" err="1" smtClean="0"/>
              <a:t>run.A</a:t>
            </a:r>
            <a:r>
              <a:rPr lang="en-US" altLang="zh-CN" dirty="0" smtClean="0"/>
              <a:t> server connection is retried when the initial connection was unauthorized ,when proxy authentication is required ,when the </a:t>
            </a:r>
            <a:r>
              <a:rPr lang="en-US" altLang="zh-CN" dirty="0" err="1" smtClean="0"/>
              <a:t>intial</a:t>
            </a:r>
            <a:r>
              <a:rPr lang="en-US" altLang="zh-CN" dirty="0" smtClean="0"/>
              <a:t> connection was closed by the </a:t>
            </a:r>
            <a:r>
              <a:rPr lang="en-US" altLang="zh-CN" dirty="0" err="1" smtClean="0"/>
              <a:t>server,when</a:t>
            </a:r>
            <a:r>
              <a:rPr lang="en-US" altLang="zh-CN" dirty="0" smtClean="0"/>
              <a:t> the initial connection to the server could not be </a:t>
            </a:r>
            <a:r>
              <a:rPr lang="en-US" altLang="zh-CN" dirty="0" err="1" smtClean="0"/>
              <a:t>made,or</a:t>
            </a:r>
            <a:r>
              <a:rPr lang="en-US" altLang="zh-CN" dirty="0" smtClean="0"/>
              <a:t> when the server was initially unable to resolve the load generator's IP</a:t>
            </a:r>
          </a:p>
          <a:p>
            <a:r>
              <a:rPr lang="zh-CN" altLang="en-US" dirty="0" smtClean="0"/>
              <a:t>显示在场景运行的每一秒期间尝试的服务器连接数。当初始连接未经授权，需要代理身份验证时，服务器关闭初始连接时，与服务器的初始连接时，将重试服务器连接 无法进行，或者服务器最初无法解析负载生成器的</a:t>
            </a:r>
            <a:r>
              <a:rPr lang="en-US" altLang="zh-CN" dirty="0" smtClean="0"/>
              <a:t>IP</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86</a:t>
            </a:fld>
            <a:endParaRPr lang="zh-CN" altLang="en-US"/>
          </a:p>
        </p:txBody>
      </p:sp>
    </p:spTree>
    <p:extLst>
      <p:ext uri="{BB962C8B-B14F-4D97-AF65-F5344CB8AC3E}">
        <p14:creationId xmlns:p14="http://schemas.microsoft.com/office/powerpoint/2010/main" val="16975287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time to first buffer breakdown</a:t>
            </a:r>
            <a:r>
              <a:rPr lang="zh-CN" altLang="en-US" dirty="0" smtClean="0"/>
              <a:t>第一次缓冲击穿的时间</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87</a:t>
            </a:fld>
            <a:endParaRPr lang="zh-CN" altLang="en-US"/>
          </a:p>
        </p:txBody>
      </p:sp>
    </p:spTree>
    <p:extLst>
      <p:ext uri="{BB962C8B-B14F-4D97-AF65-F5344CB8AC3E}">
        <p14:creationId xmlns:p14="http://schemas.microsoft.com/office/powerpoint/2010/main" val="1486004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10</a:t>
            </a:fld>
            <a:endParaRPr lang="en-US" altLang="zh-CN"/>
          </a:p>
        </p:txBody>
      </p:sp>
    </p:spTree>
    <p:extLst>
      <p:ext uri="{BB962C8B-B14F-4D97-AF65-F5344CB8AC3E}">
        <p14:creationId xmlns:p14="http://schemas.microsoft.com/office/powerpoint/2010/main" val="11569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dirty="0"/>
          </a:p>
        </p:txBody>
      </p:sp>
    </p:spTree>
    <p:extLst>
      <p:ext uri="{BB962C8B-B14F-4D97-AF65-F5344CB8AC3E}">
        <p14:creationId xmlns:p14="http://schemas.microsoft.com/office/powerpoint/2010/main" val="246325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a:t>
            </a:r>
            <a:r>
              <a:rPr lang="zh-CN" altLang="en-US" sz="1200" dirty="0" smtClean="0">
                <a:solidFill>
                  <a:srgbClr val="FF0000"/>
                </a:solidFill>
              </a:rPr>
              <a:t>用户（</a:t>
            </a:r>
            <a:r>
              <a:rPr lang="en-US" altLang="zh-CN" sz="1200" dirty="0" err="1" smtClean="0">
                <a:solidFill>
                  <a:srgbClr val="FF0000"/>
                </a:solidFill>
              </a:rPr>
              <a:t>Vusers</a:t>
            </a:r>
            <a:r>
              <a:rPr lang="zh-CN" altLang="en-US" sz="1200" dirty="0" smtClean="0">
                <a:solidFill>
                  <a:srgbClr val="FF0000"/>
                </a:solidFill>
              </a:rPr>
              <a:t>）图</a:t>
            </a:r>
            <a:endParaRPr lang="en-US" altLang="zh-CN" sz="1200" dirty="0" smtClean="0">
              <a:solidFill>
                <a:srgbClr val="FF0000"/>
              </a:solidFill>
            </a:endParaRPr>
          </a:p>
          <a:p>
            <a:r>
              <a:rPr lang="en-US" altLang="zh-CN" sz="1200" dirty="0" smtClean="0">
                <a:solidFill>
                  <a:srgbClr val="FF0000"/>
                </a:solidFill>
              </a:rPr>
              <a:t>Errors</a:t>
            </a:r>
            <a:r>
              <a:rPr lang="zh-CN" altLang="en-US" sz="1200" dirty="0" smtClean="0">
                <a:solidFill>
                  <a:srgbClr val="FF0000"/>
                </a:solidFill>
              </a:rPr>
              <a:t>图</a:t>
            </a:r>
            <a:endParaRPr lang="en-US" altLang="zh-CN" sz="1200" dirty="0" smtClean="0">
              <a:solidFill>
                <a:srgbClr val="FF0000"/>
              </a:solidFill>
            </a:endParaRPr>
          </a:p>
          <a:p>
            <a:r>
              <a:rPr lang="zh-CN" altLang="en-US" sz="1200" dirty="0" smtClean="0">
                <a:solidFill>
                  <a:srgbClr val="FF0000"/>
                </a:solidFill>
              </a:rPr>
              <a:t>事务（</a:t>
            </a:r>
            <a:r>
              <a:rPr lang="en-US" altLang="zh-CN" sz="1200" dirty="0" smtClean="0">
                <a:solidFill>
                  <a:srgbClr val="FF0000"/>
                </a:solidFill>
              </a:rPr>
              <a:t>Transactions</a:t>
            </a:r>
            <a:r>
              <a:rPr lang="zh-CN" altLang="en-US" sz="1200" dirty="0" smtClean="0">
                <a:solidFill>
                  <a:srgbClr val="FF0000"/>
                </a:solidFill>
              </a:rPr>
              <a:t>）</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dirty="0"/>
          </a:p>
        </p:txBody>
      </p:sp>
    </p:spTree>
    <p:extLst>
      <p:ext uri="{BB962C8B-B14F-4D97-AF65-F5344CB8AC3E}">
        <p14:creationId xmlns:p14="http://schemas.microsoft.com/office/powerpoint/2010/main" val="1026884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5353" y="2929613"/>
            <a:ext cx="10373995" cy="928910"/>
          </a:xfrm>
        </p:spPr>
        <p:txBody>
          <a:bodyPr>
            <a:normAutofit/>
          </a:bodyPr>
          <a:lstStyle>
            <a:lvl1pPr algn="l">
              <a:defRPr sz="43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915353" y="3887100"/>
            <a:ext cx="8543290" cy="685967"/>
          </a:xfrm>
        </p:spPr>
        <p:txBody>
          <a:bodyPr anchor="ctr">
            <a:noAutofit/>
          </a:bodyPr>
          <a:lstStyle>
            <a:lvl1pPr marL="0" indent="0" algn="l">
              <a:buNone/>
              <a:defRPr sz="3200" b="1">
                <a:solidFill>
                  <a:schemeClr val="tx1">
                    <a:tint val="75000"/>
                  </a:schemeClr>
                </a:solidFill>
                <a:latin typeface="楷体" panose="02010609060101010101" pitchFamily="49" charset="-122"/>
                <a:ea typeface="楷体" panose="02010609060101010101" pitchFamily="49" charset="-122"/>
                <a:sym typeface="Wingdings" pitchFamily="2" charset="2"/>
              </a:defRPr>
            </a:lvl1pPr>
            <a:lvl2pPr marL="544662" indent="0" algn="ctr">
              <a:buNone/>
              <a:defRPr>
                <a:solidFill>
                  <a:schemeClr val="tx1">
                    <a:tint val="75000"/>
                  </a:schemeClr>
                </a:solidFill>
              </a:defRPr>
            </a:lvl2pPr>
            <a:lvl3pPr marL="1089325" indent="0" algn="ctr">
              <a:buNone/>
              <a:defRPr>
                <a:solidFill>
                  <a:schemeClr val="tx1">
                    <a:tint val="75000"/>
                  </a:schemeClr>
                </a:solidFill>
              </a:defRPr>
            </a:lvl3pPr>
            <a:lvl4pPr marL="1633987" indent="0" algn="ctr">
              <a:buNone/>
              <a:defRPr>
                <a:solidFill>
                  <a:schemeClr val="tx1">
                    <a:tint val="75000"/>
                  </a:schemeClr>
                </a:solidFill>
              </a:defRPr>
            </a:lvl4pPr>
            <a:lvl5pPr marL="2178649" indent="0" algn="ctr">
              <a:buNone/>
              <a:defRPr>
                <a:solidFill>
                  <a:schemeClr val="tx1">
                    <a:tint val="75000"/>
                  </a:schemeClr>
                </a:solidFill>
              </a:defRPr>
            </a:lvl5pPr>
            <a:lvl6pPr marL="2723312" indent="0" algn="ctr">
              <a:buNone/>
              <a:defRPr>
                <a:solidFill>
                  <a:schemeClr val="tx1">
                    <a:tint val="75000"/>
                  </a:schemeClr>
                </a:solidFill>
              </a:defRPr>
            </a:lvl6pPr>
            <a:lvl7pPr marL="3267974" indent="0" algn="ctr">
              <a:buNone/>
              <a:defRPr>
                <a:solidFill>
                  <a:schemeClr val="tx1">
                    <a:tint val="75000"/>
                  </a:schemeClr>
                </a:solidFill>
              </a:defRPr>
            </a:lvl7pPr>
            <a:lvl8pPr marL="3812637" indent="0" algn="ctr">
              <a:buNone/>
              <a:defRPr>
                <a:solidFill>
                  <a:schemeClr val="tx1">
                    <a:tint val="75000"/>
                  </a:schemeClr>
                </a:solidFill>
              </a:defRPr>
            </a:lvl8pPr>
            <a:lvl9pPr marL="4357299" indent="0" algn="ctr">
              <a:buNone/>
              <a:defRPr>
                <a:solidFill>
                  <a:schemeClr val="tx1">
                    <a:tint val="75000"/>
                  </a:schemeClr>
                </a:solidFill>
              </a:defRPr>
            </a:lvl9pPr>
          </a:lstStyle>
          <a:p>
            <a:r>
              <a:rPr lang="zh-CN" altLang="en-US" dirty="0" smtClean="0"/>
              <a:t>单击此处编辑母版副标题样式</a:t>
            </a:r>
            <a:endParaRPr lang="en-US" altLang="zh-CN" dirty="0" smtClean="0"/>
          </a:p>
        </p:txBody>
      </p:sp>
      <p:pic>
        <p:nvPicPr>
          <p:cNvPr id="10" name="图片 9"/>
          <p:cNvPicPr>
            <a:picLocks noChangeAspect="1"/>
          </p:cNvPicPr>
          <p:nvPr userDrawn="1"/>
        </p:nvPicPr>
        <p:blipFill>
          <a:blip r:embed="rId2"/>
          <a:stretch>
            <a:fillRect/>
          </a:stretch>
        </p:blipFill>
        <p:spPr>
          <a:xfrm>
            <a:off x="8976380" y="0"/>
            <a:ext cx="3228320" cy="519627"/>
          </a:xfrm>
          <a:prstGeom prst="rect">
            <a:avLst/>
          </a:prstGeom>
        </p:spPr>
      </p:pic>
      <p:grpSp>
        <p:nvGrpSpPr>
          <p:cNvPr id="11" name="组合 10"/>
          <p:cNvGrpSpPr/>
          <p:nvPr userDrawn="1"/>
        </p:nvGrpSpPr>
        <p:grpSpPr>
          <a:xfrm>
            <a:off x="-18330" y="6526138"/>
            <a:ext cx="12276707" cy="0"/>
            <a:chOff x="-18330" y="6526138"/>
            <a:chExt cx="12276707" cy="0"/>
          </a:xfrm>
        </p:grpSpPr>
        <p:cxnSp>
          <p:nvCxnSpPr>
            <p:cNvPr id="12" name="直接连接符 11"/>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8279325" cy="57606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8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p:txBody>
      </p:sp>
      <p:sp>
        <p:nvSpPr>
          <p:cNvPr id="4" name="日期占位符 3"/>
          <p:cNvSpPr>
            <a:spLocks noGrp="1"/>
          </p:cNvSpPr>
          <p:nvPr>
            <p:ph type="dt" sz="half" idx="10"/>
          </p:nvPr>
        </p:nvSpPr>
        <p:spPr>
          <a:xfrm>
            <a:off x="3" y="6357821"/>
            <a:ext cx="667445" cy="501767"/>
          </a:xfrm>
          <a:prstGeom prst="rect">
            <a:avLst/>
          </a:prstGeom>
        </p:spPr>
        <p:txBody>
          <a:bodyPr lIns="108932" tIns="54466" rIns="108932" bIns="54466"/>
          <a:lstStyle>
            <a:lvl1pPr>
              <a:defRPr/>
            </a:lvl1pPr>
          </a:lstStyle>
          <a:p>
            <a:pPr>
              <a:defRPr/>
            </a:pPr>
            <a:fld id="{C9F260F8-0F8D-4271-AB2B-8487BB54F279}" type="datetime1">
              <a:rPr lang="zh-CN" altLang="en-US"/>
              <a:pPr>
                <a:defRPr/>
              </a:pPr>
              <a:t>2019/3/23</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3669564"/>
            <a:ext cx="12204700" cy="60180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3" name="矩形 2"/>
          <p:cNvSpPr/>
          <p:nvPr userDrawn="1"/>
        </p:nvSpPr>
        <p:spPr>
          <a:xfrm>
            <a:off x="1129363" y="1703784"/>
            <a:ext cx="652508" cy="611329"/>
          </a:xfrm>
          <a:prstGeom prst="rect">
            <a:avLst/>
          </a:prstGeom>
          <a:solidFill>
            <a:schemeClr val="accent4">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5" name="矩形 4"/>
          <p:cNvSpPr/>
          <p:nvPr userDrawn="1"/>
        </p:nvSpPr>
        <p:spPr>
          <a:xfrm>
            <a:off x="557734" y="1197546"/>
            <a:ext cx="864096" cy="828867"/>
          </a:xfrm>
          <a:prstGeom prst="rect">
            <a:avLst/>
          </a:prstGeom>
          <a:solidFill>
            <a:schemeClr val="accent4">
              <a:lumMod val="5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6" name="TextBox 5"/>
          <p:cNvSpPr txBox="1"/>
          <p:nvPr userDrawn="1"/>
        </p:nvSpPr>
        <p:spPr>
          <a:xfrm>
            <a:off x="1892152" y="2107102"/>
            <a:ext cx="6298429" cy="1541157"/>
          </a:xfrm>
          <a:prstGeom prst="rect">
            <a:avLst/>
          </a:prstGeom>
          <a:noFill/>
          <a:ln>
            <a:noFill/>
          </a:ln>
        </p:spPr>
        <p:txBody>
          <a:bodyPr wrap="square" lIns="108932" tIns="54466" rIns="108932" bIns="54466">
            <a:spAutoFit/>
          </a:bodyPr>
          <a:lstStyle/>
          <a:p>
            <a:pPr fontAlgn="auto">
              <a:spcBef>
                <a:spcPts val="0"/>
              </a:spcBef>
              <a:spcAft>
                <a:spcPts val="0"/>
              </a:spcAft>
              <a:defRPr/>
            </a:pPr>
            <a:r>
              <a:rPr lang="en-US" altLang="zh-CN" sz="9300" b="1" dirty="0" smtClean="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rPr>
              <a:t>Question</a:t>
            </a:r>
            <a:endParaRPr lang="zh-CN" altLang="en-US" sz="9300" b="1" dirty="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endParaRPr>
          </a:p>
        </p:txBody>
      </p:sp>
      <p:pic>
        <p:nvPicPr>
          <p:cNvPr id="9" name="图片 8"/>
          <p:cNvPicPr>
            <a:picLocks noChangeAspect="1"/>
          </p:cNvPicPr>
          <p:nvPr userDrawn="1"/>
        </p:nvPicPr>
        <p:blipFill>
          <a:blip r:embed="rId2"/>
          <a:stretch>
            <a:fillRect/>
          </a:stretch>
        </p:blipFill>
        <p:spPr>
          <a:xfrm>
            <a:off x="8972758" y="28774"/>
            <a:ext cx="3228320" cy="51962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a:xfrm>
            <a:off x="504080" y="9947165"/>
            <a:ext cx="2321083" cy="274658"/>
          </a:xfrm>
          <a:prstGeom prst="rect">
            <a:avLst/>
          </a:prstGeom>
        </p:spPr>
        <p:txBody>
          <a:bodyPr/>
          <a:lstStyle/>
          <a:p>
            <a:fld id="{C16525B2-4347-4F72-BAF7-76B19438D329}" type="datetimeFigureOut">
              <a:rPr lang="en-US" smtClean="0"/>
              <a:t>3/23/2019</a:t>
            </a:fld>
            <a:endParaRPr lang="en-US"/>
          </a:p>
        </p:txBody>
      </p:sp>
      <p:sp>
        <p:nvSpPr>
          <p:cNvPr id="5" name="Footer 4"/>
          <p:cNvSpPr>
            <a:spLocks noGrp="1"/>
          </p:cNvSpPr>
          <p:nvPr>
            <p:ph type="ftr" sz="quarter" idx="11"/>
          </p:nvPr>
        </p:nvSpPr>
        <p:spPr>
          <a:xfrm>
            <a:off x="3427740" y="9947165"/>
            <a:ext cx="3229334" cy="274658"/>
          </a:xfrm>
          <a:prstGeom prst="rect">
            <a:avLst/>
          </a:prstGeom>
        </p:spPr>
        <p:txBody>
          <a:bodyPr/>
          <a:lstStyle/>
          <a:p>
            <a:endParaRPr lang="en-US"/>
          </a:p>
        </p:txBody>
      </p:sp>
      <p:sp>
        <p:nvSpPr>
          <p:cNvPr id="6" name="Slide number 5"/>
          <p:cNvSpPr>
            <a:spLocks noGrp="1"/>
          </p:cNvSpPr>
          <p:nvPr>
            <p:ph type="sldNum" sz="quarter" idx="12"/>
          </p:nvPr>
        </p:nvSpPr>
        <p:spPr>
          <a:xfrm>
            <a:off x="7258746" y="9947165"/>
            <a:ext cx="2321083" cy="274658"/>
          </a:xfrm>
          <a:prstGeom prst="rect">
            <a:avLst/>
          </a:prstGeom>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22594308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标题占位符 1"/>
          <p:cNvSpPr>
            <a:spLocks noGrp="1"/>
          </p:cNvSpPr>
          <p:nvPr>
            <p:ph type="title"/>
          </p:nvPr>
        </p:nvSpPr>
        <p:spPr bwMode="auto">
          <a:xfrm>
            <a:off x="629742" y="405458"/>
            <a:ext cx="8279325" cy="576064"/>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610235" y="1197546"/>
            <a:ext cx="10984230" cy="5041187"/>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cxnSp>
        <p:nvCxnSpPr>
          <p:cNvPr id="9" name="直接连接符 8"/>
          <p:cNvCxnSpPr/>
          <p:nvPr/>
        </p:nvCxnSpPr>
        <p:spPr>
          <a:xfrm>
            <a:off x="413718" y="1053530"/>
            <a:ext cx="11251208" cy="1587"/>
          </a:xfrm>
          <a:prstGeom prst="line">
            <a:avLst/>
          </a:prstGeom>
          <a:ln w="12700">
            <a:solidFill>
              <a:schemeClr val="accent4">
                <a:lumMod val="50000"/>
              </a:schemeClr>
            </a:solidFill>
          </a:ln>
        </p:spPr>
        <p:style>
          <a:lnRef idx="3">
            <a:schemeClr val="accent2"/>
          </a:lnRef>
          <a:fillRef idx="0">
            <a:schemeClr val="accent2"/>
          </a:fillRef>
          <a:effectRef idx="2">
            <a:schemeClr val="accent2"/>
          </a:effectRef>
          <a:fontRef idx="minor">
            <a:schemeClr val="tx1"/>
          </a:fontRef>
        </p:style>
      </p:cxnSp>
      <p:sp>
        <p:nvSpPr>
          <p:cNvPr id="16" name="矩形 15"/>
          <p:cNvSpPr/>
          <p:nvPr userDrawn="1"/>
        </p:nvSpPr>
        <p:spPr>
          <a:xfrm>
            <a:off x="485726" y="405458"/>
            <a:ext cx="118690" cy="499070"/>
          </a:xfrm>
          <a:prstGeom prst="rect">
            <a:avLst/>
          </a:prstGeom>
          <a:solidFill>
            <a:schemeClr val="accent4">
              <a:lumMod val="50000"/>
            </a:schemeClr>
          </a:solidFill>
          <a:ln>
            <a:noFill/>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pic>
        <p:nvPicPr>
          <p:cNvPr id="2" name="图片 1"/>
          <p:cNvPicPr>
            <a:picLocks noChangeAspect="1"/>
          </p:cNvPicPr>
          <p:nvPr userDrawn="1"/>
        </p:nvPicPr>
        <p:blipFill>
          <a:blip r:embed="rId9"/>
          <a:stretch>
            <a:fillRect/>
          </a:stretch>
        </p:blipFill>
        <p:spPr>
          <a:xfrm>
            <a:off x="8972758" y="28774"/>
            <a:ext cx="3228320" cy="519627"/>
          </a:xfrm>
          <a:prstGeom prst="rect">
            <a:avLst/>
          </a:prstGeom>
        </p:spPr>
      </p:pic>
      <p:grpSp>
        <p:nvGrpSpPr>
          <p:cNvPr id="6" name="组合 5"/>
          <p:cNvGrpSpPr/>
          <p:nvPr userDrawn="1"/>
        </p:nvGrpSpPr>
        <p:grpSpPr>
          <a:xfrm>
            <a:off x="-18329" y="6454130"/>
            <a:ext cx="12223030" cy="72008"/>
            <a:chOff x="-18330" y="6526138"/>
            <a:chExt cx="12276707" cy="0"/>
          </a:xfrm>
        </p:grpSpPr>
        <p:cxnSp>
          <p:nvCxnSpPr>
            <p:cNvPr id="28" name="直接连接符 27"/>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8" name="直接连接符 17"/>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3" r:id="rId3"/>
    <p:sldLayoutId id="2147483724" r:id="rId4"/>
    <p:sldLayoutId id="2147483725" r:id="rId5"/>
    <p:sldLayoutId id="2147483727" r:id="rId6"/>
    <p:sldLayoutId id="2147483728" r:id="rId7"/>
  </p:sldLayoutIdLst>
  <p:hf hdr="0" ftr="0" dt="0"/>
  <p:txStyles>
    <p:titleStyle>
      <a:lvl1pPr algn="l" rtl="0" eaLnBrk="0" fontAlgn="base" hangingPunct="0">
        <a:spcBef>
          <a:spcPct val="0"/>
        </a:spcBef>
        <a:spcAft>
          <a:spcPct val="0"/>
        </a:spcAft>
        <a:defRPr sz="3600" b="1" kern="1200">
          <a:solidFill>
            <a:schemeClr val="tx1"/>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5pPr>
      <a:lvl6pPr marL="544662" algn="l" rtl="0" fontAlgn="base">
        <a:spcBef>
          <a:spcPct val="0"/>
        </a:spcBef>
        <a:spcAft>
          <a:spcPct val="0"/>
        </a:spcAft>
        <a:defRPr sz="2900" b="1">
          <a:solidFill>
            <a:schemeClr val="tx1"/>
          </a:solidFill>
          <a:latin typeface="微软雅黑" pitchFamily="34" charset="-122"/>
          <a:ea typeface="微软雅黑" pitchFamily="34" charset="-122"/>
        </a:defRPr>
      </a:lvl6pPr>
      <a:lvl7pPr marL="1089325" algn="l" rtl="0" fontAlgn="base">
        <a:spcBef>
          <a:spcPct val="0"/>
        </a:spcBef>
        <a:spcAft>
          <a:spcPct val="0"/>
        </a:spcAft>
        <a:defRPr sz="2900" b="1">
          <a:solidFill>
            <a:schemeClr val="tx1"/>
          </a:solidFill>
          <a:latin typeface="微软雅黑" pitchFamily="34" charset="-122"/>
          <a:ea typeface="微软雅黑" pitchFamily="34" charset="-122"/>
        </a:defRPr>
      </a:lvl7pPr>
      <a:lvl8pPr marL="1633987" algn="l" rtl="0" fontAlgn="base">
        <a:spcBef>
          <a:spcPct val="0"/>
        </a:spcBef>
        <a:spcAft>
          <a:spcPct val="0"/>
        </a:spcAft>
        <a:defRPr sz="2900" b="1">
          <a:solidFill>
            <a:schemeClr val="tx1"/>
          </a:solidFill>
          <a:latin typeface="微软雅黑" pitchFamily="34" charset="-122"/>
          <a:ea typeface="微软雅黑" pitchFamily="34" charset="-122"/>
        </a:defRPr>
      </a:lvl8pPr>
      <a:lvl9pPr marL="2178649" algn="l" rtl="0" fontAlgn="base">
        <a:spcBef>
          <a:spcPct val="0"/>
        </a:spcBef>
        <a:spcAft>
          <a:spcPct val="0"/>
        </a:spcAft>
        <a:defRPr sz="2900" b="1">
          <a:solidFill>
            <a:schemeClr val="tx1"/>
          </a:solidFill>
          <a:latin typeface="微软雅黑" pitchFamily="34" charset="-122"/>
          <a:ea typeface="微软雅黑" pitchFamily="34" charset="-122"/>
        </a:defRPr>
      </a:lvl9pPr>
    </p:titleStyle>
    <p:body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u"/>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9325" rtl="0" eaLnBrk="1" latinLnBrk="0" hangingPunct="1">
        <a:defRPr sz="2100" kern="1200">
          <a:solidFill>
            <a:schemeClr val="tx1"/>
          </a:solidFill>
          <a:latin typeface="+mn-lt"/>
          <a:ea typeface="+mn-ea"/>
          <a:cs typeface="+mn-cs"/>
        </a:defRPr>
      </a:lvl1pPr>
      <a:lvl2pPr marL="544662" algn="l" defTabSz="1089325" rtl="0" eaLnBrk="1" latinLnBrk="0" hangingPunct="1">
        <a:defRPr sz="2100" kern="1200">
          <a:solidFill>
            <a:schemeClr val="tx1"/>
          </a:solidFill>
          <a:latin typeface="+mn-lt"/>
          <a:ea typeface="+mn-ea"/>
          <a:cs typeface="+mn-cs"/>
        </a:defRPr>
      </a:lvl2pPr>
      <a:lvl3pPr marL="1089325" algn="l" defTabSz="1089325" rtl="0" eaLnBrk="1" latinLnBrk="0" hangingPunct="1">
        <a:defRPr sz="2100" kern="1200">
          <a:solidFill>
            <a:schemeClr val="tx1"/>
          </a:solidFill>
          <a:latin typeface="+mn-lt"/>
          <a:ea typeface="+mn-ea"/>
          <a:cs typeface="+mn-cs"/>
        </a:defRPr>
      </a:lvl3pPr>
      <a:lvl4pPr marL="1633987" algn="l" defTabSz="1089325" rtl="0" eaLnBrk="1" latinLnBrk="0" hangingPunct="1">
        <a:defRPr sz="2100" kern="1200">
          <a:solidFill>
            <a:schemeClr val="tx1"/>
          </a:solidFill>
          <a:latin typeface="+mn-lt"/>
          <a:ea typeface="+mn-ea"/>
          <a:cs typeface="+mn-cs"/>
        </a:defRPr>
      </a:lvl4pPr>
      <a:lvl5pPr marL="2178649" algn="l" defTabSz="1089325" rtl="0" eaLnBrk="1" latinLnBrk="0" hangingPunct="1">
        <a:defRPr sz="2100" kern="1200">
          <a:solidFill>
            <a:schemeClr val="tx1"/>
          </a:solidFill>
          <a:latin typeface="+mn-lt"/>
          <a:ea typeface="+mn-ea"/>
          <a:cs typeface="+mn-cs"/>
        </a:defRPr>
      </a:lvl5pPr>
      <a:lvl6pPr marL="2723312" algn="l" defTabSz="1089325" rtl="0" eaLnBrk="1" latinLnBrk="0" hangingPunct="1">
        <a:defRPr sz="2100" kern="1200">
          <a:solidFill>
            <a:schemeClr val="tx1"/>
          </a:solidFill>
          <a:latin typeface="+mn-lt"/>
          <a:ea typeface="+mn-ea"/>
          <a:cs typeface="+mn-cs"/>
        </a:defRPr>
      </a:lvl6pPr>
      <a:lvl7pPr marL="3267974" algn="l" defTabSz="1089325" rtl="0" eaLnBrk="1" latinLnBrk="0" hangingPunct="1">
        <a:defRPr sz="2100" kern="1200">
          <a:solidFill>
            <a:schemeClr val="tx1"/>
          </a:solidFill>
          <a:latin typeface="+mn-lt"/>
          <a:ea typeface="+mn-ea"/>
          <a:cs typeface="+mn-cs"/>
        </a:defRPr>
      </a:lvl7pPr>
      <a:lvl8pPr marL="3812637" algn="l" defTabSz="1089325" rtl="0" eaLnBrk="1" latinLnBrk="0" hangingPunct="1">
        <a:defRPr sz="2100" kern="1200">
          <a:solidFill>
            <a:schemeClr val="tx1"/>
          </a:solidFill>
          <a:latin typeface="+mn-lt"/>
          <a:ea typeface="+mn-ea"/>
          <a:cs typeface="+mn-cs"/>
        </a:defRPr>
      </a:lvl8pPr>
      <a:lvl9pPr marL="4357299" algn="l" defTabSz="108932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image" Target="../media/image67.png"/><Relationship Id="rId4" Type="http://schemas.openxmlformats.org/officeDocument/2006/relationships/image" Target="../media/image66.png"/></Relationships>
</file>

<file path=ppt/slides/_rels/slide62.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6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81.png"/></Relationships>
</file>

<file path=ppt/slides/_rels/slide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744500" y="1286654"/>
            <a:ext cx="10668285" cy="3643338"/>
          </a:xfrm>
        </p:spPr>
        <p:txBody>
          <a:bodyPr>
            <a:normAutofit/>
          </a:bodyPr>
          <a:lstStyle/>
          <a:p>
            <a:pPr algn="ctr" eaLnBrk="1" hangingPunct="1">
              <a:lnSpc>
                <a:spcPct val="150000"/>
              </a:lnSpc>
            </a:pPr>
            <a:r>
              <a:rPr lang="zh-CN" altLang="en-US" dirty="0" smtClean="0"/>
              <a:t>性能测试</a:t>
            </a:r>
            <a:r>
              <a:rPr lang="en-US" altLang="zh-CN" dirty="0" smtClean="0"/>
              <a:t/>
            </a:r>
            <a:br>
              <a:rPr lang="en-US" altLang="zh-CN" dirty="0" smtClean="0"/>
            </a:br>
            <a:r>
              <a:rPr lang="en-US" altLang="zh-CN" dirty="0" smtClean="0">
                <a:solidFill>
                  <a:schemeClr val="bg1">
                    <a:lumMod val="50000"/>
                  </a:schemeClr>
                </a:solidFill>
              </a:rPr>
              <a:t>--</a:t>
            </a:r>
            <a:r>
              <a:rPr lang="zh-CN" altLang="en-US" sz="3200" dirty="0" smtClean="0">
                <a:solidFill>
                  <a:schemeClr val="bg1">
                    <a:lumMod val="50000"/>
                  </a:schemeClr>
                </a:solidFill>
              </a:rPr>
              <a:t>性能测试</a:t>
            </a:r>
            <a:r>
              <a:rPr lang="en-US" altLang="zh-CN" sz="3200" dirty="0" err="1" smtClean="0">
                <a:solidFill>
                  <a:schemeClr val="bg1">
                    <a:lumMod val="50000"/>
                  </a:schemeClr>
                </a:solidFill>
              </a:rPr>
              <a:t>LoadRunner</a:t>
            </a:r>
            <a:r>
              <a:rPr lang="zh-CN" altLang="en-US" sz="3200" dirty="0" smtClean="0">
                <a:solidFill>
                  <a:schemeClr val="bg1">
                    <a:lumMod val="50000"/>
                  </a:schemeClr>
                </a:solidFill>
              </a:rPr>
              <a:t>使用</a:t>
            </a:r>
            <a:r>
              <a:rPr lang="en-US" altLang="zh-CN" sz="3200" dirty="0" smtClean="0">
                <a:solidFill>
                  <a:schemeClr val="bg1">
                    <a:lumMod val="50000"/>
                  </a:schemeClr>
                </a:solidFill>
              </a:rPr>
              <a:t>--Analysis</a:t>
            </a:r>
            <a:endParaRPr lang="zh-CN" altLang="en-US" sz="32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Analysis</a:t>
            </a:r>
            <a:r>
              <a:rPr lang="zh-CN" altLang="en-US" dirty="0" smtClean="0"/>
              <a:t>分析概要</a:t>
            </a:r>
            <a:endParaRPr lang="zh-CN" altLang="en-US" dirty="0"/>
          </a:p>
        </p:txBody>
      </p:sp>
      <p:sp>
        <p:nvSpPr>
          <p:cNvPr id="7" name="内容占位符 6"/>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138459538"/>
              </p:ext>
            </p:extLst>
          </p:nvPr>
        </p:nvGraphicFramePr>
        <p:xfrm>
          <a:off x="413718" y="1125538"/>
          <a:ext cx="11449272" cy="4968552"/>
        </p:xfrm>
        <a:graphic>
          <a:graphicData uri="http://schemas.openxmlformats.org/drawingml/2006/table">
            <a:tbl>
              <a:tblPr/>
              <a:tblGrid>
                <a:gridCol w="11449272"/>
              </a:tblGrid>
              <a:tr h="4968552">
                <a:tc>
                  <a:txBody>
                    <a:bodyPr/>
                    <a:lstStyle/>
                    <a:p>
                      <a:pPr indent="266700" algn="just">
                        <a:lnSpc>
                          <a:spcPct val="150000"/>
                        </a:lnSpc>
                        <a:spcAft>
                          <a:spcPts val="600"/>
                        </a:spcAft>
                      </a:pPr>
                      <a:r>
                        <a:rPr lang="x-none" sz="2600" b="1" i="0" kern="100" baseline="0" dirty="0" smtClean="0">
                          <a:latin typeface="Times New Roman" panose="02020603050405020304" pitchFamily="18" charset="0"/>
                          <a:ea typeface="楷体" panose="02010609060101010101" pitchFamily="49" charset="-122"/>
                          <a:cs typeface="Times New Roman"/>
                        </a:rPr>
                        <a:t>注意</a:t>
                      </a:r>
                      <a:r>
                        <a:rPr lang="x-none" sz="2600" b="1" i="0" kern="100" baseline="0" dirty="0">
                          <a:latin typeface="Times New Roman" panose="02020603050405020304" pitchFamily="18" charset="0"/>
                          <a:ea typeface="楷体" panose="02010609060101010101" pitchFamily="49" charset="-122"/>
                          <a:cs typeface="Times New Roman"/>
                        </a:rPr>
                        <a:t>： </a:t>
                      </a:r>
                      <a:endParaRPr lang="en-US" sz="2600" b="1" i="0" kern="100" baseline="0" dirty="0" smtClean="0">
                        <a:latin typeface="Times New Roman" panose="02020603050405020304" pitchFamily="18" charset="0"/>
                        <a:ea typeface="楷体" panose="02010609060101010101" pitchFamily="49" charset="-122"/>
                        <a:cs typeface="Times New Roman"/>
                      </a:endParaRPr>
                    </a:p>
                    <a:p>
                      <a:pPr marL="0" marR="0" indent="266700" algn="just" defTabSz="914400" rtl="0" eaLnBrk="1" fontAlgn="auto" latinLnBrk="0" hangingPunct="1">
                        <a:lnSpc>
                          <a:spcPct val="150000"/>
                        </a:lnSpc>
                        <a:spcBef>
                          <a:spcPts val="0"/>
                        </a:spcBef>
                        <a:spcAft>
                          <a:spcPts val="600"/>
                        </a:spcAft>
                        <a:buClrTx/>
                        <a:buSzTx/>
                        <a:buFontTx/>
                        <a:buNone/>
                        <a:tabLst/>
                        <a:defRPr/>
                      </a:pPr>
                      <a:r>
                        <a:rPr lang="en-US" sz="2600" b="1" i="0" kern="100" baseline="0" dirty="0" smtClean="0">
                          <a:solidFill>
                            <a:schemeClr val="tx1"/>
                          </a:solidFill>
                          <a:latin typeface="Times New Roman" panose="02020603050405020304" pitchFamily="18" charset="0"/>
                          <a:ea typeface="楷体" panose="02010609060101010101" pitchFamily="49" charset="-122"/>
                          <a:cs typeface="宋体"/>
                        </a:rPr>
                        <a:t>1</a:t>
                      </a:r>
                      <a:r>
                        <a:rPr lang="x-none" sz="2600" b="1" i="0" kern="100" baseline="0" dirty="0" smtClean="0">
                          <a:solidFill>
                            <a:schemeClr val="tx1"/>
                          </a:solidFill>
                          <a:latin typeface="Times New Roman" panose="02020603050405020304" pitchFamily="18" charset="0"/>
                          <a:ea typeface="楷体" panose="02010609060101010101" pitchFamily="49" charset="-122"/>
                          <a:cs typeface="宋体"/>
                        </a:rPr>
                        <a:t>）Std</a:t>
                      </a:r>
                      <a:r>
                        <a:rPr lang="x-none" sz="2600" b="1" i="0" kern="100" baseline="0" dirty="0">
                          <a:solidFill>
                            <a:schemeClr val="tx1"/>
                          </a:solidFill>
                          <a:latin typeface="Times New Roman" panose="02020603050405020304" pitchFamily="18" charset="0"/>
                          <a:ea typeface="楷体" panose="02010609060101010101" pitchFamily="49" charset="-122"/>
                          <a:cs typeface="宋体"/>
                        </a:rPr>
                        <a:t>. Deviation即标准方差，是描述数据采样离散状态的一项重要指标</a:t>
                      </a:r>
                      <a:r>
                        <a:rPr lang="x-none" sz="2600" b="1" i="0" kern="100" baseline="0" dirty="0" smtClean="0">
                          <a:solidFill>
                            <a:schemeClr val="tx1"/>
                          </a:solidFill>
                          <a:latin typeface="Times New Roman" panose="02020603050405020304" pitchFamily="18" charset="0"/>
                          <a:ea typeface="楷体" panose="02010609060101010101" pitchFamily="49" charset="-122"/>
                          <a:cs typeface="宋体"/>
                        </a:rPr>
                        <a:t>。可将标准方差同平均值进行对比</a:t>
                      </a:r>
                      <a:r>
                        <a:rPr lang="x-none" sz="2600" b="1" i="0" kern="100" baseline="0" dirty="0">
                          <a:solidFill>
                            <a:schemeClr val="tx1"/>
                          </a:solidFill>
                          <a:latin typeface="Times New Roman" panose="02020603050405020304" pitchFamily="18" charset="0"/>
                          <a:ea typeface="楷体" panose="02010609060101010101" pitchFamily="49" charset="-122"/>
                          <a:cs typeface="宋体"/>
                        </a:rPr>
                        <a:t>，前者越大于后者，表明数据离散程度越高，</a:t>
                      </a:r>
                      <a:r>
                        <a:rPr lang="x-none" sz="2600" b="1" i="0" kern="100" baseline="0" dirty="0" smtClean="0">
                          <a:solidFill>
                            <a:schemeClr val="tx1"/>
                          </a:solidFill>
                          <a:latin typeface="Times New Roman" panose="02020603050405020304" pitchFamily="18" charset="0"/>
                          <a:ea typeface="楷体" panose="02010609060101010101" pitchFamily="49" charset="-122"/>
                          <a:cs typeface="宋体"/>
                        </a:rPr>
                        <a:t>曲线越不平稳即波动较大</a:t>
                      </a:r>
                      <a:endParaRPr lang="zh-CN" sz="2600" b="1" i="0" kern="100" baseline="0" dirty="0">
                        <a:solidFill>
                          <a:schemeClr val="tx1"/>
                        </a:solidFill>
                        <a:latin typeface="Times New Roman" panose="02020603050405020304" pitchFamily="18" charset="0"/>
                        <a:ea typeface="楷体" panose="02010609060101010101" pitchFamily="49" charset="-122"/>
                        <a:cs typeface="宋体"/>
                      </a:endParaRPr>
                    </a:p>
                    <a:p>
                      <a:pPr indent="266700" algn="just">
                        <a:lnSpc>
                          <a:spcPct val="150000"/>
                        </a:lnSpc>
                        <a:spcAft>
                          <a:spcPts val="600"/>
                        </a:spcAft>
                      </a:pPr>
                      <a:r>
                        <a:rPr lang="en-US" sz="2600" b="1" i="0" kern="100" baseline="0" dirty="0" smtClean="0">
                          <a:solidFill>
                            <a:schemeClr val="tx1"/>
                          </a:solidFill>
                          <a:latin typeface="Times New Roman" panose="02020603050405020304" pitchFamily="18" charset="0"/>
                          <a:ea typeface="楷体" panose="02010609060101010101" pitchFamily="49" charset="-122"/>
                          <a:cs typeface="宋体"/>
                        </a:rPr>
                        <a:t>2</a:t>
                      </a:r>
                      <a:r>
                        <a:rPr lang="x-none" sz="2600" b="1" i="0" kern="100" baseline="0" dirty="0" smtClean="0">
                          <a:solidFill>
                            <a:schemeClr val="tx1"/>
                          </a:solidFill>
                          <a:latin typeface="Times New Roman" panose="02020603050405020304" pitchFamily="18" charset="0"/>
                          <a:ea typeface="楷体" panose="02010609060101010101" pitchFamily="49" charset="-122"/>
                          <a:cs typeface="宋体"/>
                        </a:rPr>
                        <a:t>）90</a:t>
                      </a:r>
                      <a:r>
                        <a:rPr lang="en-US" sz="2600" b="1" i="0" kern="100" baseline="0" dirty="0" smtClean="0">
                          <a:solidFill>
                            <a:schemeClr val="tx1"/>
                          </a:solidFill>
                          <a:latin typeface="Times New Roman" panose="02020603050405020304" pitchFamily="18" charset="0"/>
                          <a:ea typeface="楷体" panose="02010609060101010101" pitchFamily="49" charset="-122"/>
                          <a:cs typeface="宋体"/>
                        </a:rPr>
                        <a:t>  </a:t>
                      </a:r>
                      <a:r>
                        <a:rPr lang="en-US" altLang="zh-CN" sz="2600" b="1" i="0" kern="100" baseline="0" dirty="0" smtClean="0">
                          <a:solidFill>
                            <a:schemeClr val="tx1"/>
                          </a:solidFill>
                          <a:latin typeface="Times New Roman" panose="02020603050405020304" pitchFamily="18" charset="0"/>
                          <a:ea typeface="楷体" panose="02010609060101010101" pitchFamily="49" charset="-122"/>
                          <a:cs typeface="宋体"/>
                        </a:rPr>
                        <a:t>Percent</a:t>
                      </a:r>
                      <a:r>
                        <a:rPr lang="x-none" sz="2600" b="1" i="0" kern="100" baseline="0" dirty="0" smtClean="0">
                          <a:solidFill>
                            <a:schemeClr val="tx1"/>
                          </a:solidFill>
                          <a:latin typeface="Times New Roman" panose="02020603050405020304" pitchFamily="18" charset="0"/>
                          <a:ea typeface="楷体" panose="02010609060101010101" pitchFamily="49" charset="-122"/>
                          <a:cs typeface="宋体"/>
                        </a:rPr>
                        <a:t>列</a:t>
                      </a:r>
                      <a:r>
                        <a:rPr lang="en-US" sz="2600" b="1" i="0" kern="100" baseline="0" dirty="0" smtClean="0">
                          <a:solidFill>
                            <a:schemeClr val="tx1"/>
                          </a:solidFill>
                          <a:latin typeface="Times New Roman" panose="02020603050405020304" pitchFamily="18" charset="0"/>
                          <a:ea typeface="楷体" panose="02010609060101010101" pitchFamily="49" charset="-122"/>
                          <a:cs typeface="宋体"/>
                        </a:rPr>
                        <a:t> :</a:t>
                      </a:r>
                      <a:r>
                        <a:rPr lang="x-none" sz="2600" b="1" i="0" kern="100" baseline="0" dirty="0" smtClean="0">
                          <a:solidFill>
                            <a:schemeClr val="tx1"/>
                          </a:solidFill>
                          <a:latin typeface="Times New Roman" panose="02020603050405020304" pitchFamily="18" charset="0"/>
                          <a:ea typeface="楷体" panose="02010609060101010101" pitchFamily="49" charset="-122"/>
                          <a:cs typeface="宋体"/>
                        </a:rPr>
                        <a:t>用于</a:t>
                      </a:r>
                      <a:r>
                        <a:rPr lang="zh-CN" altLang="en-US" sz="2600" b="1" i="0" kern="100" baseline="0" dirty="0" smtClean="0">
                          <a:solidFill>
                            <a:schemeClr val="tx1"/>
                          </a:solidFill>
                          <a:latin typeface="Times New Roman" panose="02020603050405020304" pitchFamily="18" charset="0"/>
                          <a:ea typeface="楷体" panose="02010609060101010101" pitchFamily="49" charset="-122"/>
                          <a:cs typeface="宋体"/>
                        </a:rPr>
                        <a:t>显示</a:t>
                      </a:r>
                      <a:r>
                        <a:rPr lang="en-US" altLang="zh-CN" sz="2600" b="1" i="0" kern="100" baseline="0" dirty="0" smtClean="0">
                          <a:solidFill>
                            <a:schemeClr val="tx1"/>
                          </a:solidFill>
                          <a:latin typeface="Times New Roman" panose="02020603050405020304" pitchFamily="18" charset="0"/>
                          <a:ea typeface="楷体" panose="02010609060101010101" pitchFamily="49" charset="-122"/>
                          <a:cs typeface="宋体"/>
                        </a:rPr>
                        <a:t>90%</a:t>
                      </a:r>
                      <a:r>
                        <a:rPr lang="zh-CN" altLang="en-US" sz="2600" b="1" i="0" kern="100" baseline="0" dirty="0" smtClean="0">
                          <a:solidFill>
                            <a:schemeClr val="tx1"/>
                          </a:solidFill>
                          <a:latin typeface="Times New Roman" panose="02020603050405020304" pitchFamily="18" charset="0"/>
                          <a:ea typeface="楷体" panose="02010609060101010101" pitchFamily="49" charset="-122"/>
                          <a:cs typeface="宋体"/>
                        </a:rPr>
                        <a:t>的</a:t>
                      </a:r>
                      <a:r>
                        <a:rPr lang="x-none" sz="2600" b="1" i="0" kern="100" baseline="0" dirty="0" smtClean="0">
                          <a:solidFill>
                            <a:schemeClr val="tx1"/>
                          </a:solidFill>
                          <a:latin typeface="Times New Roman" panose="02020603050405020304" pitchFamily="18" charset="0"/>
                          <a:ea typeface="楷体" panose="02010609060101010101" pitchFamily="49" charset="-122"/>
                          <a:cs typeface="宋体"/>
                        </a:rPr>
                        <a:t>事务响应时间</a:t>
                      </a:r>
                      <a:r>
                        <a:rPr lang="zh-CN" altLang="en-US" sz="2600" b="1" i="0" kern="100" baseline="0" dirty="0" smtClean="0">
                          <a:solidFill>
                            <a:schemeClr val="tx1"/>
                          </a:solidFill>
                          <a:latin typeface="Times New Roman" panose="02020603050405020304" pitchFamily="18" charset="0"/>
                          <a:ea typeface="楷体" panose="02010609060101010101" pitchFamily="49" charset="-122"/>
                          <a:cs typeface="宋体"/>
                        </a:rPr>
                        <a:t>值</a:t>
                      </a:r>
                      <a:endParaRPr lang="zh-CN" sz="2600" b="1" i="0" kern="100" baseline="0" dirty="0" smtClean="0">
                        <a:solidFill>
                          <a:schemeClr val="tx1"/>
                        </a:solidFill>
                        <a:latin typeface="Times New Roman" panose="02020603050405020304" pitchFamily="18" charset="0"/>
                        <a:ea typeface="楷体" panose="02010609060101010101" pitchFamily="49" charset="-122"/>
                        <a:cs typeface="宋体"/>
                      </a:endParaRPr>
                    </a:p>
                    <a:p>
                      <a:pPr indent="266700" algn="just">
                        <a:lnSpc>
                          <a:spcPct val="150000"/>
                        </a:lnSpc>
                        <a:spcAft>
                          <a:spcPts val="600"/>
                        </a:spcAft>
                      </a:pPr>
                      <a:r>
                        <a:rPr lang="en-US" sz="2600" b="1" i="0" kern="100" baseline="0" dirty="0" smtClean="0">
                          <a:solidFill>
                            <a:schemeClr val="tx1"/>
                          </a:solidFill>
                          <a:latin typeface="Times New Roman" panose="02020603050405020304" pitchFamily="18" charset="0"/>
                          <a:ea typeface="楷体" panose="02010609060101010101" pitchFamily="49" charset="-122"/>
                          <a:cs typeface="宋体"/>
                        </a:rPr>
                        <a:t>3</a:t>
                      </a:r>
                      <a:r>
                        <a:rPr lang="x-none" sz="2600" b="1" i="0" kern="100" baseline="0" dirty="0" smtClean="0">
                          <a:solidFill>
                            <a:schemeClr val="tx1"/>
                          </a:solidFill>
                          <a:latin typeface="Times New Roman" panose="02020603050405020304" pitchFamily="18" charset="0"/>
                          <a:ea typeface="楷体" panose="02010609060101010101" pitchFamily="49" charset="-122"/>
                          <a:cs typeface="宋体"/>
                        </a:rPr>
                        <a:t>）通过选择【Tools】—【Options…】—【General】，</a:t>
                      </a:r>
                      <a:r>
                        <a:rPr lang="zh-CN" altLang="en-US" sz="2600" b="1" i="0" kern="100" baseline="0" dirty="0" smtClean="0">
                          <a:solidFill>
                            <a:schemeClr val="tx1"/>
                          </a:solidFill>
                          <a:latin typeface="Times New Roman" panose="02020603050405020304" pitchFamily="18" charset="0"/>
                          <a:ea typeface="楷体" panose="02010609060101010101" pitchFamily="49" charset="-122"/>
                          <a:cs typeface="宋体"/>
                        </a:rPr>
                        <a:t>在开启的</a:t>
                      </a:r>
                      <a:r>
                        <a:rPr lang="x-none" sz="2600" b="1" i="0" kern="100" baseline="0" dirty="0" smtClean="0">
                          <a:solidFill>
                            <a:schemeClr val="tx1"/>
                          </a:solidFill>
                          <a:latin typeface="Times New Roman" panose="02020603050405020304" pitchFamily="18" charset="0"/>
                          <a:ea typeface="楷体" panose="02010609060101010101" pitchFamily="49" charset="-122"/>
                          <a:cs typeface="宋体"/>
                        </a:rPr>
                        <a:t>对话框的【Transaction Percentile】中设置“百分比列的数值”（默认为90）</a:t>
                      </a:r>
                      <a:endParaRPr lang="zh-CN" sz="2600" b="1" i="0" kern="100" baseline="0" dirty="0">
                        <a:solidFill>
                          <a:schemeClr val="tx1"/>
                        </a:solidFill>
                        <a:latin typeface="Times New Roman" panose="02020603050405020304" pitchFamily="18" charset="0"/>
                        <a:ea typeface="楷体" panose="02010609060101010101" pitchFamily="49" charset="-122"/>
                        <a:cs typeface="宋体"/>
                      </a:endParaRPr>
                    </a:p>
                  </a:txBody>
                  <a:tcPr marL="68596" marR="68596" marT="0"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pattFill prst="pct5">
                      <a:fgClr>
                        <a:srgbClr val="FFFFFF"/>
                      </a:fgClr>
                      <a:bgClr>
                        <a:srgbClr val="F2F2F2"/>
                      </a:bgClr>
                    </a:pattFill>
                  </a:tcPr>
                </a:tc>
              </a:tr>
            </a:tbl>
          </a:graphicData>
        </a:graphic>
      </p:graphicFrame>
    </p:spTree>
    <p:extLst>
      <p:ext uri="{BB962C8B-B14F-4D97-AF65-F5344CB8AC3E}">
        <p14:creationId xmlns:p14="http://schemas.microsoft.com/office/powerpoint/2010/main" val="1939623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Analysis</a:t>
            </a:r>
            <a:r>
              <a:rPr lang="zh-CN" altLang="en-US" dirty="0" smtClean="0"/>
              <a:t>图概述</a:t>
            </a:r>
            <a:endParaRPr lang="zh-CN" altLang="en-US" dirty="0"/>
          </a:p>
        </p:txBody>
      </p:sp>
      <p:sp>
        <p:nvSpPr>
          <p:cNvPr id="6" name="右弧形箭头 5"/>
          <p:cNvSpPr/>
          <p:nvPr/>
        </p:nvSpPr>
        <p:spPr bwMode="auto">
          <a:xfrm>
            <a:off x="5670302" y="1773610"/>
            <a:ext cx="1080120" cy="2016224"/>
          </a:xfrm>
          <a:prstGeom prst="curvedLeftArrow">
            <a:avLst/>
          </a:prstGeom>
          <a:solidFill>
            <a:srgbClr val="FFC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pic>
        <p:nvPicPr>
          <p:cNvPr id="11264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01750" y="3861842"/>
            <a:ext cx="10348001" cy="2587001"/>
          </a:xfrm>
          <a:prstGeom prst="rect">
            <a:avLst/>
          </a:prstGeom>
          <a:noFill/>
          <a:ln w="9525">
            <a:noFill/>
            <a:miter lim="800000"/>
            <a:headEnd/>
            <a:tailEnd/>
          </a:ln>
          <a:effectLst/>
        </p:spPr>
      </p:pic>
      <p:pic>
        <p:nvPicPr>
          <p:cNvPr id="114689" name="图片 35"/>
          <p:cNvPicPr>
            <a:picLocks noChangeAspect="1" noChangeArrowheads="1"/>
          </p:cNvPicPr>
          <p:nvPr/>
        </p:nvPicPr>
        <p:blipFill>
          <a:blip r:embed="rId4"/>
          <a:srcRect/>
          <a:stretch>
            <a:fillRect/>
          </a:stretch>
        </p:blipFill>
        <p:spPr bwMode="auto">
          <a:xfrm>
            <a:off x="845766" y="1125538"/>
            <a:ext cx="4625664" cy="2486039"/>
          </a:xfrm>
          <a:prstGeom prst="rect">
            <a:avLst/>
          </a:prstGeom>
          <a:noFill/>
          <a:ln w="9525">
            <a:noFill/>
            <a:miter lim="800000"/>
            <a:headEnd/>
            <a:tailEnd/>
          </a:ln>
        </p:spPr>
      </p:pic>
    </p:spTree>
    <p:extLst>
      <p:ext uri="{BB962C8B-B14F-4D97-AF65-F5344CB8AC3E}">
        <p14:creationId xmlns:p14="http://schemas.microsoft.com/office/powerpoint/2010/main" val="232080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12641"/>
                                        </p:tgtEl>
                                        <p:attrNameLst>
                                          <p:attrName>style.visibility</p:attrName>
                                        </p:attrNameLst>
                                      </p:cBhvr>
                                      <p:to>
                                        <p:strVal val="visible"/>
                                      </p:to>
                                    </p:set>
                                    <p:animEffect transition="in" filter="randombar(horizontal)">
                                      <p:cBhvr>
                                        <p:cTn id="10" dur="500"/>
                                        <p:tgtEl>
                                          <p:spTgt spid="112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421830" y="-98598"/>
            <a:ext cx="10565834" cy="6670153"/>
          </a:xfrm>
          <a:prstGeom prst="rect">
            <a:avLst/>
          </a:prstGeom>
          <a:noFill/>
          <a:ln w="9525">
            <a:noFill/>
            <a:miter lim="800000"/>
            <a:headEnd/>
            <a:tailEnd/>
          </a:ln>
          <a:effectLst/>
        </p:spPr>
      </p:pic>
      <p:sp>
        <p:nvSpPr>
          <p:cNvPr id="7" name="圆角矩形 6"/>
          <p:cNvSpPr/>
          <p:nvPr/>
        </p:nvSpPr>
        <p:spPr bwMode="auto">
          <a:xfrm>
            <a:off x="8262590" y="-98598"/>
            <a:ext cx="2869453" cy="140357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
        <p:nvSpPr>
          <p:cNvPr id="2" name="标题 1"/>
          <p:cNvSpPr>
            <a:spLocks noGrp="1"/>
          </p:cNvSpPr>
          <p:nvPr>
            <p:ph type="title"/>
          </p:nvPr>
        </p:nvSpPr>
        <p:spPr>
          <a:xfrm>
            <a:off x="341710" y="4941962"/>
            <a:ext cx="8279325" cy="576064"/>
          </a:xfrm>
        </p:spPr>
        <p:txBody>
          <a:bodyPr>
            <a:normAutofit fontScale="90000"/>
          </a:bodyPr>
          <a:lstStyle/>
          <a:p>
            <a:r>
              <a:rPr lang="en-US" altLang="zh-CN" dirty="0" smtClean="0"/>
              <a:t>Analysis</a:t>
            </a:r>
            <a:r>
              <a:rPr lang="zh-CN" altLang="en-US" dirty="0" smtClean="0"/>
              <a:t>图详解</a:t>
            </a:r>
            <a:endParaRPr lang="zh-CN" altLang="en-US" dirty="0"/>
          </a:p>
        </p:txBody>
      </p:sp>
    </p:spTree>
    <p:extLst>
      <p:ext uri="{BB962C8B-B14F-4D97-AF65-F5344CB8AC3E}">
        <p14:creationId xmlns:p14="http://schemas.microsoft.com/office/powerpoint/2010/main" val="127125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smtClean="0"/>
              <a:t>Running Vusers</a:t>
            </a:r>
            <a:r>
              <a:rPr lang="zh-CN" altLang="en-US" smtClean="0"/>
              <a:t>图</a:t>
            </a:r>
            <a:endParaRPr lang="zh-CN" altLang="en-US" dirty="0"/>
          </a:p>
        </p:txBody>
      </p:sp>
      <p:sp>
        <p:nvSpPr>
          <p:cNvPr id="3" name="内容占位符 2"/>
          <p:cNvSpPr>
            <a:spLocks noGrp="1"/>
          </p:cNvSpPr>
          <p:nvPr>
            <p:ph idx="1"/>
          </p:nvPr>
        </p:nvSpPr>
        <p:spPr/>
        <p:txBody>
          <a:bodyPr/>
          <a:lstStyle/>
          <a:p>
            <a:r>
              <a:rPr lang="zh-CN" altLang="en-US" dirty="0" smtClean="0"/>
              <a:t>场景执行期间每秒钟</a:t>
            </a:r>
            <a:r>
              <a:rPr lang="en-US" altLang="zh-CN" dirty="0" err="1" smtClean="0"/>
              <a:t>Vusers</a:t>
            </a:r>
            <a:r>
              <a:rPr lang="zh-CN" altLang="en-US" dirty="0" smtClean="0"/>
              <a:t>图即虚拟用户图，用于描述场景执行期间</a:t>
            </a:r>
            <a:r>
              <a:rPr lang="en-US" altLang="zh-CN" dirty="0" err="1" smtClean="0"/>
              <a:t>Vuser</a:t>
            </a:r>
            <a:r>
              <a:rPr lang="en-US" altLang="zh-CN" dirty="0" smtClean="0"/>
              <a:t> </a:t>
            </a:r>
            <a:r>
              <a:rPr lang="zh-CN" altLang="en-US" dirty="0" smtClean="0"/>
              <a:t>的相关行为</a:t>
            </a:r>
            <a:endParaRPr lang="en-US" altLang="zh-CN" dirty="0" smtClean="0"/>
          </a:p>
          <a:p>
            <a:r>
              <a:rPr lang="en-US" altLang="zh-CN" dirty="0" smtClean="0"/>
              <a:t>Running </a:t>
            </a:r>
            <a:r>
              <a:rPr lang="en-US" altLang="zh-CN" dirty="0" err="1" smtClean="0"/>
              <a:t>Vusers</a:t>
            </a:r>
            <a:r>
              <a:rPr lang="zh-CN" altLang="en-US" dirty="0" smtClean="0"/>
              <a:t>（运行</a:t>
            </a:r>
            <a:r>
              <a:rPr lang="en-US" altLang="zh-CN" dirty="0" err="1" smtClean="0"/>
              <a:t>Vuser</a:t>
            </a:r>
            <a:r>
              <a:rPr lang="zh-CN" altLang="en-US" dirty="0" smtClean="0"/>
              <a:t>图）显示运行的</a:t>
            </a:r>
            <a:r>
              <a:rPr lang="en-US" dirty="0" err="1" smtClean="0"/>
              <a:t>Vuser</a:t>
            </a:r>
            <a:r>
              <a:rPr lang="zh-CN" altLang="en-US" dirty="0" smtClean="0"/>
              <a:t>数及相应状态</a:t>
            </a:r>
            <a:endParaRPr lang="zh-CN" altLang="en-US" dirty="0"/>
          </a:p>
        </p:txBody>
      </p:sp>
      <p:pic>
        <p:nvPicPr>
          <p:cNvPr id="258050" name="图片 44"/>
          <p:cNvPicPr>
            <a:picLocks noChangeAspect="1" noChangeArrowheads="1"/>
          </p:cNvPicPr>
          <p:nvPr/>
        </p:nvPicPr>
        <p:blipFill>
          <a:blip r:embed="rId3"/>
          <a:srcRect/>
          <a:stretch>
            <a:fillRect/>
          </a:stretch>
        </p:blipFill>
        <p:spPr bwMode="auto">
          <a:xfrm>
            <a:off x="2285926" y="3285778"/>
            <a:ext cx="6494394" cy="309634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91270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smtClean="0"/>
              <a:t>Vuser Summary</a:t>
            </a:r>
            <a:r>
              <a:rPr lang="zh-CN" altLang="en-US" smtClean="0"/>
              <a:t>图</a:t>
            </a:r>
            <a:endParaRPr lang="zh-CN" altLang="en-US" dirty="0"/>
          </a:p>
        </p:txBody>
      </p:sp>
      <p:sp>
        <p:nvSpPr>
          <p:cNvPr id="3" name="内容占位符 2"/>
          <p:cNvSpPr>
            <a:spLocks noGrp="1"/>
          </p:cNvSpPr>
          <p:nvPr>
            <p:ph idx="1"/>
          </p:nvPr>
        </p:nvSpPr>
        <p:spPr>
          <a:xfrm>
            <a:off x="485726" y="1125538"/>
            <a:ext cx="11324763" cy="5041187"/>
          </a:xfrm>
        </p:spPr>
        <p:txBody>
          <a:bodyPr/>
          <a:lstStyle/>
          <a:p>
            <a:r>
              <a:rPr lang="x-none" dirty="0" smtClean="0"/>
              <a:t>Vuser Summary（Vuser概要图）以饼状图显示Vuser性能概要信息。用于查看已成功执行性能测试场景的Vuser数量（相对于未成功执行场景的Vuser而言）</a:t>
            </a:r>
            <a:endParaRPr lang="zh-CN" altLang="en-US" dirty="0" smtClean="0"/>
          </a:p>
          <a:p>
            <a:endParaRPr lang="zh-CN" altLang="en-US" dirty="0"/>
          </a:p>
        </p:txBody>
      </p:sp>
      <p:pic>
        <p:nvPicPr>
          <p:cNvPr id="259074" name="图片 69"/>
          <p:cNvPicPr>
            <a:picLocks noChangeAspect="1" noChangeArrowheads="1"/>
          </p:cNvPicPr>
          <p:nvPr/>
        </p:nvPicPr>
        <p:blipFill>
          <a:blip r:embed="rId3"/>
          <a:srcRect b="3046"/>
          <a:stretch>
            <a:fillRect/>
          </a:stretch>
        </p:blipFill>
        <p:spPr bwMode="auto">
          <a:xfrm>
            <a:off x="3222030" y="3141762"/>
            <a:ext cx="6240880" cy="321435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616240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Rendezvous</a:t>
            </a:r>
            <a:r>
              <a:rPr lang="zh-CN" altLang="en-US" smtClean="0"/>
              <a:t>图</a:t>
            </a:r>
            <a:endParaRPr lang="zh-CN" altLang="en-US" dirty="0"/>
          </a:p>
        </p:txBody>
      </p:sp>
      <p:sp>
        <p:nvSpPr>
          <p:cNvPr id="3" name="内容占位符 2"/>
          <p:cNvSpPr>
            <a:spLocks noGrp="1"/>
          </p:cNvSpPr>
          <p:nvPr>
            <p:ph idx="1"/>
          </p:nvPr>
        </p:nvSpPr>
        <p:spPr/>
        <p:txBody>
          <a:bodyPr/>
          <a:lstStyle/>
          <a:p>
            <a:r>
              <a:rPr lang="en-US" dirty="0" smtClean="0"/>
              <a:t>Rendezvous</a:t>
            </a:r>
            <a:r>
              <a:rPr lang="zh-CN" altLang="en-US" dirty="0" smtClean="0"/>
              <a:t>（集合点图）显示场景执行期间在每个集合点处释</a:t>
            </a:r>
            <a:r>
              <a:rPr lang="en-US" altLang="zh-CN" dirty="0" err="1" smtClean="0"/>
              <a:t>Vuser</a:t>
            </a:r>
            <a:r>
              <a:rPr lang="zh-CN" altLang="en-US" dirty="0" smtClean="0"/>
              <a:t>的时间及释放的</a:t>
            </a:r>
            <a:r>
              <a:rPr lang="en-US" altLang="zh-CN" dirty="0" err="1" smtClean="0"/>
              <a:t>Vuser</a:t>
            </a:r>
            <a:r>
              <a:rPr lang="zh-CN" altLang="en-US" dirty="0" smtClean="0"/>
              <a:t>数量</a:t>
            </a:r>
            <a:endParaRPr lang="zh-CN" altLang="en-US" dirty="0"/>
          </a:p>
        </p:txBody>
      </p:sp>
      <p:pic>
        <p:nvPicPr>
          <p:cNvPr id="260098" name="图片 72"/>
          <p:cNvPicPr>
            <a:picLocks noChangeAspect="1" noChangeArrowheads="1"/>
          </p:cNvPicPr>
          <p:nvPr/>
        </p:nvPicPr>
        <p:blipFill>
          <a:blip r:embed="rId3"/>
          <a:srcRect b="3418"/>
          <a:stretch>
            <a:fillRect/>
          </a:stretch>
        </p:blipFill>
        <p:spPr bwMode="auto">
          <a:xfrm>
            <a:off x="2501950" y="2637706"/>
            <a:ext cx="7119626" cy="334278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5146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srcRect/>
          <a:stretch>
            <a:fillRect/>
          </a:stretch>
        </p:blipFill>
        <p:spPr bwMode="auto">
          <a:xfrm>
            <a:off x="1349822" y="0"/>
            <a:ext cx="10565834" cy="6670153"/>
          </a:xfrm>
          <a:prstGeom prst="rect">
            <a:avLst/>
          </a:prstGeom>
          <a:noFill/>
          <a:ln w="9525">
            <a:noFill/>
            <a:miter lim="800000"/>
            <a:headEnd/>
            <a:tailEnd/>
          </a:ln>
          <a:effectLst/>
        </p:spPr>
      </p:pic>
      <p:sp>
        <p:nvSpPr>
          <p:cNvPr id="7" name="圆角矩形 6"/>
          <p:cNvSpPr/>
          <p:nvPr/>
        </p:nvSpPr>
        <p:spPr bwMode="auto">
          <a:xfrm>
            <a:off x="8550622" y="1845618"/>
            <a:ext cx="3654078" cy="1224136"/>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
        <p:nvSpPr>
          <p:cNvPr id="2" name="标题 1"/>
          <p:cNvSpPr>
            <a:spLocks noGrp="1"/>
          </p:cNvSpPr>
          <p:nvPr>
            <p:ph type="title"/>
          </p:nvPr>
        </p:nvSpPr>
        <p:spPr>
          <a:xfrm>
            <a:off x="413718" y="5374010"/>
            <a:ext cx="8279325" cy="576064"/>
          </a:xfrm>
        </p:spPr>
        <p:txBody>
          <a:bodyPr>
            <a:normAutofit fontScale="90000"/>
          </a:bodyPr>
          <a:lstStyle/>
          <a:p>
            <a:r>
              <a:rPr lang="en-US" altLang="zh-CN" dirty="0" smtClean="0"/>
              <a:t>Analysis</a:t>
            </a:r>
            <a:r>
              <a:rPr lang="zh-CN" altLang="en-US" dirty="0" smtClean="0"/>
              <a:t>图</a:t>
            </a:r>
            <a:endParaRPr lang="zh-CN" altLang="en-US" dirty="0"/>
          </a:p>
        </p:txBody>
      </p:sp>
    </p:spTree>
    <p:extLst>
      <p:ext uri="{BB962C8B-B14F-4D97-AF65-F5344CB8AC3E}">
        <p14:creationId xmlns:p14="http://schemas.microsoft.com/office/powerpoint/2010/main" val="355401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Error</a:t>
            </a:r>
            <a:r>
              <a:rPr lang="zh-CN" altLang="en-US" dirty="0" smtClean="0"/>
              <a:t>图</a:t>
            </a: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 name="内容占位符 6"/>
          <p:cNvSpPr>
            <a:spLocks noGrp="1"/>
          </p:cNvSpPr>
          <p:nvPr>
            <p:ph idx="1"/>
          </p:nvPr>
        </p:nvSpPr>
        <p:spPr>
          <a:xfrm>
            <a:off x="610235" y="1053530"/>
            <a:ext cx="10984230" cy="5041187"/>
          </a:xfrm>
        </p:spPr>
        <p:txBody>
          <a:bodyPr/>
          <a:lstStyle/>
          <a:p>
            <a:r>
              <a:rPr lang="zh-CN" altLang="en-US" dirty="0" smtClean="0"/>
              <a:t>借助</a:t>
            </a:r>
            <a:r>
              <a:rPr lang="en-US" dirty="0" smtClean="0"/>
              <a:t>Errors</a:t>
            </a:r>
            <a:r>
              <a:rPr lang="zh-CN" altLang="en-US" dirty="0" smtClean="0"/>
              <a:t>图可以发现服务器什么时间发生错误以及错误的统计信息，可以分析服务器的处理能力</a:t>
            </a:r>
            <a:endParaRPr lang="en-US" altLang="zh-CN" dirty="0" smtClean="0"/>
          </a:p>
          <a:p>
            <a:r>
              <a:rPr lang="en-US" dirty="0" smtClean="0"/>
              <a:t>Errors</a:t>
            </a:r>
            <a:r>
              <a:rPr lang="zh-CN" altLang="en-US" dirty="0" smtClean="0"/>
              <a:t>图主要分以下两类：</a:t>
            </a:r>
            <a:endParaRPr lang="en-US" altLang="zh-CN" dirty="0" smtClean="0"/>
          </a:p>
          <a:p>
            <a:pPr lvl="1"/>
            <a:r>
              <a:rPr lang="zh-CN" altLang="en-US" dirty="0" smtClean="0"/>
              <a:t>显示加载时的错误（按错误代码和描述）</a:t>
            </a:r>
            <a:endParaRPr lang="en-US" altLang="zh-CN" dirty="0" smtClean="0"/>
          </a:p>
          <a:p>
            <a:pPr lvl="1"/>
            <a:r>
              <a:rPr lang="zh-CN" altLang="en-US" dirty="0" smtClean="0"/>
              <a:t>每秒场景运行时错误数（按错误代码和描述）</a:t>
            </a:r>
            <a:endParaRPr lang="en-US" altLang="zh-CN" dirty="0" smtClean="0"/>
          </a:p>
          <a:p>
            <a:pPr lvl="1"/>
            <a:r>
              <a:rPr lang="zh-CN" altLang="en-US" dirty="0" smtClean="0"/>
              <a:t>显示加载时的错误（按错误代码）</a:t>
            </a:r>
            <a:endParaRPr lang="en-US" altLang="zh-CN" dirty="0" smtClean="0"/>
          </a:p>
          <a:p>
            <a:pPr lvl="1"/>
            <a:r>
              <a:rPr lang="zh-CN" altLang="en-US" dirty="0" smtClean="0"/>
              <a:t>每秒场景运行时错误数（按错误代码）</a:t>
            </a:r>
            <a:endParaRPr lang="en-US" altLang="zh-CN" dirty="0" smtClean="0"/>
          </a:p>
          <a:p>
            <a:pPr lvl="1"/>
            <a:r>
              <a:rPr lang="zh-CN" altLang="en-US" dirty="0" smtClean="0">
                <a:solidFill>
                  <a:srgbClr val="FF0000"/>
                </a:solidFill>
              </a:rPr>
              <a:t>注意：出错时才会显示该图</a:t>
            </a:r>
            <a:endParaRPr lang="en-US" altLang="zh-CN" dirty="0" smtClean="0">
              <a:solidFill>
                <a:srgbClr val="FF0000"/>
              </a:solidFill>
            </a:endParaRPr>
          </a:p>
          <a:p>
            <a:pPr lvl="1"/>
            <a:endParaRPr lang="en-US" altLang="zh-CN" dirty="0" smtClean="0"/>
          </a:p>
          <a:p>
            <a:endParaRPr lang="en-US" altLang="zh-CN" dirty="0" smtClean="0"/>
          </a:p>
          <a:p>
            <a:endParaRPr lang="en-US" altLang="zh-CN" dirty="0" smtClean="0"/>
          </a:p>
          <a:p>
            <a:endParaRPr lang="zh-CN" altLang="en-US" dirty="0"/>
          </a:p>
        </p:txBody>
      </p:sp>
      <p:pic>
        <p:nvPicPr>
          <p:cNvPr id="102401" name="图片 6"/>
          <p:cNvPicPr>
            <a:picLocks noChangeAspect="1" noChangeArrowheads="1"/>
          </p:cNvPicPr>
          <p:nvPr/>
        </p:nvPicPr>
        <p:blipFill>
          <a:blip r:embed="rId3"/>
          <a:srcRect b="4089"/>
          <a:stretch>
            <a:fillRect/>
          </a:stretch>
        </p:blipFill>
        <p:spPr bwMode="auto">
          <a:xfrm>
            <a:off x="7614518" y="1701602"/>
            <a:ext cx="3701809" cy="2258593"/>
          </a:xfrm>
          <a:prstGeom prst="rect">
            <a:avLst/>
          </a:prstGeom>
          <a:noFill/>
          <a:ln w="9525">
            <a:solidFill>
              <a:schemeClr val="accent1"/>
            </a:solidFill>
            <a:miter lim="800000"/>
            <a:headEnd/>
            <a:tailEnd/>
          </a:ln>
        </p:spPr>
      </p:pic>
      <p:pic>
        <p:nvPicPr>
          <p:cNvPr id="102402" name="图片 12"/>
          <p:cNvPicPr>
            <a:picLocks noChangeAspect="1" noChangeArrowheads="1"/>
          </p:cNvPicPr>
          <p:nvPr/>
        </p:nvPicPr>
        <p:blipFill>
          <a:blip r:embed="rId4"/>
          <a:srcRect/>
          <a:stretch>
            <a:fillRect/>
          </a:stretch>
        </p:blipFill>
        <p:spPr bwMode="auto">
          <a:xfrm>
            <a:off x="7542510" y="4293890"/>
            <a:ext cx="3868043" cy="199115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523641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srcRect/>
          <a:stretch>
            <a:fillRect/>
          </a:stretch>
        </p:blipFill>
        <p:spPr bwMode="auto">
          <a:xfrm>
            <a:off x="1349822" y="0"/>
            <a:ext cx="10565834" cy="6670153"/>
          </a:xfrm>
          <a:prstGeom prst="rect">
            <a:avLst/>
          </a:prstGeom>
          <a:noFill/>
          <a:ln w="9525">
            <a:noFill/>
            <a:miter lim="800000"/>
            <a:headEnd/>
            <a:tailEnd/>
          </a:ln>
          <a:effectLst/>
        </p:spPr>
      </p:pic>
      <p:sp>
        <p:nvSpPr>
          <p:cNvPr id="7" name="圆角矩形 6"/>
          <p:cNvSpPr/>
          <p:nvPr/>
        </p:nvSpPr>
        <p:spPr bwMode="auto">
          <a:xfrm>
            <a:off x="7902550" y="3285778"/>
            <a:ext cx="3654078" cy="331236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
        <p:nvSpPr>
          <p:cNvPr id="2" name="标题 1"/>
          <p:cNvSpPr>
            <a:spLocks noGrp="1"/>
          </p:cNvSpPr>
          <p:nvPr>
            <p:ph type="title"/>
          </p:nvPr>
        </p:nvSpPr>
        <p:spPr>
          <a:xfrm>
            <a:off x="413718" y="5374010"/>
            <a:ext cx="8279325" cy="576064"/>
          </a:xfrm>
        </p:spPr>
        <p:txBody>
          <a:bodyPr>
            <a:normAutofit fontScale="90000"/>
          </a:bodyPr>
          <a:lstStyle/>
          <a:p>
            <a:r>
              <a:rPr lang="en-US" altLang="zh-CN" dirty="0" smtClean="0"/>
              <a:t>Analysis</a:t>
            </a:r>
            <a:r>
              <a:rPr lang="zh-CN" altLang="en-US" dirty="0" smtClean="0"/>
              <a:t>图</a:t>
            </a:r>
            <a:endParaRPr lang="zh-CN" altLang="en-US" dirty="0"/>
          </a:p>
        </p:txBody>
      </p:sp>
    </p:spTree>
    <p:extLst>
      <p:ext uri="{BB962C8B-B14F-4D97-AF65-F5344CB8AC3E}">
        <p14:creationId xmlns:p14="http://schemas.microsoft.com/office/powerpoint/2010/main" val="194528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Average Transaction </a:t>
            </a:r>
            <a:r>
              <a:rPr lang="en-US" dirty="0" smtClean="0"/>
              <a:t>Response Time</a:t>
            </a:r>
            <a:r>
              <a:rPr lang="zh-CN" altLang="en-US" dirty="0" smtClean="0"/>
              <a:t>图</a:t>
            </a:r>
            <a:endParaRPr lang="zh-CN" altLang="en-US" dirty="0"/>
          </a:p>
        </p:txBody>
      </p:sp>
      <p:sp>
        <p:nvSpPr>
          <p:cNvPr id="3" name="内容占位符 2"/>
          <p:cNvSpPr>
            <a:spLocks noGrp="1"/>
          </p:cNvSpPr>
          <p:nvPr>
            <p:ph idx="1"/>
          </p:nvPr>
        </p:nvSpPr>
        <p:spPr>
          <a:xfrm>
            <a:off x="610235" y="1125538"/>
            <a:ext cx="10984230" cy="5041187"/>
          </a:xfrm>
        </p:spPr>
        <p:txBody>
          <a:bodyPr/>
          <a:lstStyle/>
          <a:p>
            <a:r>
              <a:rPr lang="zh-CN" altLang="en-US" dirty="0" smtClean="0"/>
              <a:t>事务图，用于描述场景执行期间事务的相关行为</a:t>
            </a:r>
            <a:endParaRPr lang="en-US" altLang="zh-CN" dirty="0" smtClean="0"/>
          </a:p>
          <a:p>
            <a:r>
              <a:rPr lang="zh-CN" altLang="en-US" dirty="0" smtClean="0"/>
              <a:t>平均事务响应时间图，显示场景执行期间每秒钟执行事务所使用的平均时间，是衡量系统性能走向的重要指标之一</a:t>
            </a:r>
            <a:endParaRPr lang="zh-CN" altLang="en-US" dirty="0"/>
          </a:p>
        </p:txBody>
      </p:sp>
      <p:pic>
        <p:nvPicPr>
          <p:cNvPr id="261122" name="图片 21"/>
          <p:cNvPicPr>
            <a:picLocks noChangeAspect="1" noChangeArrowheads="1"/>
          </p:cNvPicPr>
          <p:nvPr/>
        </p:nvPicPr>
        <p:blipFill>
          <a:blip r:embed="rId3"/>
          <a:srcRect/>
          <a:stretch>
            <a:fillRect/>
          </a:stretch>
        </p:blipFill>
        <p:spPr bwMode="auto">
          <a:xfrm>
            <a:off x="2933998" y="3285778"/>
            <a:ext cx="6059512" cy="293632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726606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en-US" altLang="zh-CN" dirty="0" smtClean="0"/>
              <a:t>Linux </a:t>
            </a:r>
            <a:r>
              <a:rPr lang="zh-CN" altLang="en-US" dirty="0" smtClean="0"/>
              <a:t>资源</a:t>
            </a:r>
            <a:r>
              <a:rPr lang="zh-CN" altLang="en-US" dirty="0"/>
              <a:t>监控</a:t>
            </a:r>
            <a:endParaRPr lang="en-US" altLang="zh-CN" dirty="0" smtClean="0"/>
          </a:p>
          <a:p>
            <a:pPr lvl="1"/>
            <a:r>
              <a:rPr lang="en-US" altLang="zh-CN" dirty="0" err="1" smtClean="0"/>
              <a:t>nmon</a:t>
            </a:r>
            <a:r>
              <a:rPr lang="zh-CN" altLang="en-US" dirty="0" smtClean="0"/>
              <a:t>工具的使用</a:t>
            </a:r>
            <a:endParaRPr lang="en-US" altLang="zh-CN" dirty="0" smtClean="0"/>
          </a:p>
          <a:p>
            <a:pPr lvl="1"/>
            <a:r>
              <a:rPr lang="en-US" altLang="zh-CN" dirty="0" err="1" smtClean="0"/>
              <a:t>nmon</a:t>
            </a:r>
            <a:r>
              <a:rPr lang="zh-CN" altLang="en-US" dirty="0" smtClean="0"/>
              <a:t>命令生成的文件导出到</a:t>
            </a:r>
            <a:r>
              <a:rPr lang="en-US" altLang="zh-CN" dirty="0" smtClean="0"/>
              <a:t>Windows</a:t>
            </a:r>
            <a:r>
              <a:rPr lang="zh-CN" altLang="en-US" dirty="0" smtClean="0"/>
              <a:t>系统进行分析</a:t>
            </a:r>
            <a:endParaRPr lang="en-US" altLang="zh-CN" dirty="0" smtClean="0"/>
          </a:p>
          <a:p>
            <a:pPr lvl="1"/>
            <a:r>
              <a:rPr lang="zh-CN" altLang="en-US" dirty="0" smtClean="0"/>
              <a:t>资源占用情况</a:t>
            </a:r>
            <a:r>
              <a:rPr lang="en-US" altLang="zh-CN" dirty="0" err="1" smtClean="0"/>
              <a:t>sar</a:t>
            </a:r>
            <a:r>
              <a:rPr lang="zh-CN" altLang="en-US" dirty="0" smtClean="0"/>
              <a:t>命令的使用</a:t>
            </a:r>
            <a:endParaRPr lang="en-US" altLang="zh-CN" dirty="0" smtClean="0"/>
          </a:p>
          <a:p>
            <a:pPr lvl="2"/>
            <a:r>
              <a:rPr lang="en-US" altLang="zh-CN" dirty="0" err="1" smtClean="0"/>
              <a:t>sar</a:t>
            </a:r>
            <a:r>
              <a:rPr lang="en-US" altLang="zh-CN" dirty="0" smtClean="0"/>
              <a:t> [</a:t>
            </a:r>
            <a:r>
              <a:rPr lang="zh-CN" altLang="en-US" dirty="0" smtClean="0"/>
              <a:t>选项</a:t>
            </a:r>
            <a:r>
              <a:rPr lang="en-US" altLang="zh-CN" dirty="0" smtClean="0"/>
              <a:t>]   </a:t>
            </a:r>
            <a:r>
              <a:rPr lang="zh-CN" altLang="en-US" dirty="0" smtClean="0"/>
              <a:t>间隔时间     采集次数</a:t>
            </a:r>
            <a:endParaRPr lang="en-US" altLang="zh-CN" dirty="0" smtClean="0"/>
          </a:p>
          <a:p>
            <a:pPr lvl="2"/>
            <a:r>
              <a:rPr lang="zh-CN" altLang="en-US" dirty="0" smtClean="0"/>
              <a:t>选项可以是 </a:t>
            </a:r>
            <a:r>
              <a:rPr lang="en-US" altLang="zh-CN" dirty="0" smtClean="0"/>
              <a:t>–u  ,-r,-b,-n</a:t>
            </a:r>
          </a:p>
          <a:p>
            <a:pPr marL="0" indent="0">
              <a:buNone/>
            </a:pPr>
            <a:r>
              <a:rPr lang="en-US" altLang="zh-CN" dirty="0" smtClean="0"/>
              <a:t>		</a:t>
            </a:r>
            <a:endParaRPr lang="zh-CN" altLang="en-US" dirty="0"/>
          </a:p>
        </p:txBody>
      </p:sp>
    </p:spTree>
    <p:extLst>
      <p:ext uri="{BB962C8B-B14F-4D97-AF65-F5344CB8AC3E}">
        <p14:creationId xmlns:p14="http://schemas.microsoft.com/office/powerpoint/2010/main" val="364885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Average Transaction </a:t>
            </a:r>
            <a:r>
              <a:rPr lang="en-US" dirty="0" smtClean="0"/>
              <a:t>Response Time</a:t>
            </a:r>
            <a:r>
              <a:rPr lang="zh-CN" altLang="en-US" dirty="0" smtClean="0"/>
              <a:t>图</a:t>
            </a:r>
            <a:endParaRPr lang="zh-CN" altLang="en-US" dirty="0"/>
          </a:p>
        </p:txBody>
      </p:sp>
      <p:pic>
        <p:nvPicPr>
          <p:cNvPr id="262146" name="图片 3"/>
          <p:cNvPicPr>
            <a:picLocks noChangeAspect="1" noChangeArrowheads="1"/>
          </p:cNvPicPr>
          <p:nvPr/>
        </p:nvPicPr>
        <p:blipFill>
          <a:blip r:embed="rId3"/>
          <a:srcRect l="1102" t="3680" r="1234" b="7974"/>
          <a:stretch>
            <a:fillRect/>
          </a:stretch>
        </p:blipFill>
        <p:spPr bwMode="auto">
          <a:xfrm>
            <a:off x="6174358" y="909514"/>
            <a:ext cx="4859568" cy="1584176"/>
          </a:xfrm>
          <a:prstGeom prst="rect">
            <a:avLst/>
          </a:prstGeom>
          <a:noFill/>
          <a:ln w="9525">
            <a:solidFill>
              <a:schemeClr val="accent1"/>
            </a:solidFill>
            <a:miter lim="800000"/>
            <a:headEnd/>
            <a:tailEnd/>
          </a:ln>
        </p:spPr>
      </p:pic>
      <p:pic>
        <p:nvPicPr>
          <p:cNvPr id="262147" name="图片 9"/>
          <p:cNvPicPr>
            <a:picLocks noChangeAspect="1" noChangeArrowheads="1"/>
          </p:cNvPicPr>
          <p:nvPr/>
        </p:nvPicPr>
        <p:blipFill>
          <a:blip r:embed="rId4"/>
          <a:srcRect/>
          <a:stretch>
            <a:fillRect/>
          </a:stretch>
        </p:blipFill>
        <p:spPr bwMode="auto">
          <a:xfrm>
            <a:off x="3366046" y="2277666"/>
            <a:ext cx="8484029" cy="4176464"/>
          </a:xfrm>
          <a:prstGeom prst="rect">
            <a:avLst/>
          </a:prstGeom>
          <a:noFill/>
          <a:ln w="9525">
            <a:solidFill>
              <a:schemeClr val="accent1"/>
            </a:solidFill>
            <a:miter lim="800000"/>
            <a:headEnd/>
            <a:tailEnd/>
          </a:ln>
        </p:spPr>
      </p:pic>
      <p:sp>
        <p:nvSpPr>
          <p:cNvPr id="5" name="内容占位符 2"/>
          <p:cNvSpPr>
            <a:spLocks noGrp="1"/>
          </p:cNvSpPr>
          <p:nvPr>
            <p:ph idx="1"/>
          </p:nvPr>
        </p:nvSpPr>
        <p:spPr>
          <a:xfrm>
            <a:off x="557734" y="1341562"/>
            <a:ext cx="2683803" cy="864096"/>
          </a:xfrm>
        </p:spPr>
        <p:txBody>
          <a:bodyPr/>
          <a:lstStyle/>
          <a:p>
            <a:r>
              <a:rPr lang="zh-CN" altLang="en-US" dirty="0" smtClean="0"/>
              <a:t>将事务分离成请求的功能，再记录每个请求的时间变化规律</a:t>
            </a:r>
            <a:endParaRPr lang="zh-CN" altLang="en-US" dirty="0"/>
          </a:p>
        </p:txBody>
      </p:sp>
    </p:spTree>
    <p:extLst>
      <p:ext uri="{BB962C8B-B14F-4D97-AF65-F5344CB8AC3E}">
        <p14:creationId xmlns:p14="http://schemas.microsoft.com/office/powerpoint/2010/main" val="133213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smtClean="0"/>
              <a:t>T</a:t>
            </a:r>
            <a:r>
              <a:rPr lang="en-US" altLang="zh-CN" smtClean="0"/>
              <a:t>ransactions </a:t>
            </a:r>
            <a:r>
              <a:rPr lang="en-US" smtClean="0"/>
              <a:t>p</a:t>
            </a:r>
            <a:r>
              <a:rPr lang="en-US" altLang="zh-CN" smtClean="0"/>
              <a:t>er </a:t>
            </a:r>
            <a:r>
              <a:rPr lang="en-US" smtClean="0"/>
              <a:t>Second</a:t>
            </a:r>
            <a:r>
              <a:rPr lang="zh-CN" altLang="en-US" smtClean="0"/>
              <a:t>图</a:t>
            </a:r>
            <a:endParaRPr lang="zh-CN" altLang="en-US" dirty="0"/>
          </a:p>
        </p:txBody>
      </p:sp>
      <p:sp>
        <p:nvSpPr>
          <p:cNvPr id="3" name="内容占位符 2"/>
          <p:cNvSpPr>
            <a:spLocks noGrp="1"/>
          </p:cNvSpPr>
          <p:nvPr>
            <p:ph idx="1"/>
          </p:nvPr>
        </p:nvSpPr>
        <p:spPr>
          <a:xfrm>
            <a:off x="610235" y="1125538"/>
            <a:ext cx="10984230" cy="5041187"/>
          </a:xfrm>
        </p:spPr>
        <p:txBody>
          <a:bodyPr/>
          <a:lstStyle/>
          <a:p>
            <a:r>
              <a:rPr lang="zh-CN" altLang="en-US" dirty="0" smtClean="0"/>
              <a:t>每秒事务数图（简称为</a:t>
            </a:r>
            <a:r>
              <a:rPr lang="en-US" altLang="zh-CN" dirty="0" smtClean="0"/>
              <a:t>TPS</a:t>
            </a:r>
            <a:r>
              <a:rPr lang="zh-CN" altLang="en-US" dirty="0" smtClean="0"/>
              <a:t>），显示场景执行期间每秒钟各事务通过、停止及失败的次数，是衡量系统性能及业务处理能力的重要指标之一</a:t>
            </a:r>
            <a:endParaRPr lang="zh-CN" altLang="en-US" dirty="0"/>
          </a:p>
        </p:txBody>
      </p:sp>
      <p:pic>
        <p:nvPicPr>
          <p:cNvPr id="263170" name="图片 15"/>
          <p:cNvPicPr>
            <a:picLocks noChangeAspect="1" noChangeArrowheads="1"/>
          </p:cNvPicPr>
          <p:nvPr/>
        </p:nvPicPr>
        <p:blipFill>
          <a:blip r:embed="rId3"/>
          <a:srcRect/>
          <a:stretch>
            <a:fillRect/>
          </a:stretch>
        </p:blipFill>
        <p:spPr bwMode="auto">
          <a:xfrm>
            <a:off x="6534398" y="3069754"/>
            <a:ext cx="5461186" cy="3063055"/>
          </a:xfrm>
          <a:prstGeom prst="rect">
            <a:avLst/>
          </a:prstGeom>
          <a:noFill/>
          <a:ln w="9525">
            <a:solidFill>
              <a:schemeClr val="accent1"/>
            </a:solidFill>
            <a:miter lim="800000"/>
            <a:headEnd/>
            <a:tailEnd/>
          </a:ln>
        </p:spPr>
      </p:pic>
      <p:pic>
        <p:nvPicPr>
          <p:cNvPr id="6" name="图片 44"/>
          <p:cNvPicPr>
            <a:picLocks noChangeAspect="1" noChangeArrowheads="1"/>
          </p:cNvPicPr>
          <p:nvPr/>
        </p:nvPicPr>
        <p:blipFill>
          <a:blip r:embed="rId4"/>
          <a:srcRect/>
          <a:stretch>
            <a:fillRect/>
          </a:stretch>
        </p:blipFill>
        <p:spPr bwMode="auto">
          <a:xfrm>
            <a:off x="125686" y="2997746"/>
            <a:ext cx="6273539" cy="331236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27495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smtClean="0"/>
              <a:t>Total Transactions per Second</a:t>
            </a:r>
            <a:r>
              <a:rPr lang="zh-CN" altLang="en-US" smtClean="0"/>
              <a:t>图</a:t>
            </a:r>
            <a:endParaRPr lang="zh-CN" altLang="en-US" dirty="0"/>
          </a:p>
        </p:txBody>
      </p:sp>
      <p:sp>
        <p:nvSpPr>
          <p:cNvPr id="3" name="内容占位符 2"/>
          <p:cNvSpPr>
            <a:spLocks noGrp="1"/>
          </p:cNvSpPr>
          <p:nvPr>
            <p:ph idx="1"/>
          </p:nvPr>
        </p:nvSpPr>
        <p:spPr>
          <a:xfrm>
            <a:off x="610235" y="1125538"/>
            <a:ext cx="10984230" cy="5041187"/>
          </a:xfrm>
        </p:spPr>
        <p:txBody>
          <a:bodyPr/>
          <a:lstStyle/>
          <a:p>
            <a:r>
              <a:rPr lang="zh-CN" altLang="en-US" dirty="0" smtClean="0"/>
              <a:t>每秒事务总数图，显示场景执行期间每秒钟所有事务通过、停止及失败的总次数</a:t>
            </a:r>
            <a:endParaRPr lang="zh-CN" altLang="en-US" dirty="0"/>
          </a:p>
        </p:txBody>
      </p:sp>
      <p:pic>
        <p:nvPicPr>
          <p:cNvPr id="264194" name="图片 18"/>
          <p:cNvPicPr>
            <a:picLocks noChangeAspect="1" noChangeArrowheads="1"/>
          </p:cNvPicPr>
          <p:nvPr/>
        </p:nvPicPr>
        <p:blipFill>
          <a:blip r:embed="rId3"/>
          <a:srcRect/>
          <a:stretch>
            <a:fillRect/>
          </a:stretch>
        </p:blipFill>
        <p:spPr bwMode="auto">
          <a:xfrm>
            <a:off x="1781870" y="2421682"/>
            <a:ext cx="7566600" cy="367240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524062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Transaction Summary</a:t>
            </a:r>
            <a:r>
              <a:rPr lang="zh-CN" altLang="en-US" smtClean="0"/>
              <a:t>图</a:t>
            </a:r>
            <a:endParaRPr lang="zh-CN" altLang="en-US" dirty="0"/>
          </a:p>
        </p:txBody>
      </p:sp>
      <p:sp>
        <p:nvSpPr>
          <p:cNvPr id="3" name="内容占位符 2"/>
          <p:cNvSpPr>
            <a:spLocks noGrp="1"/>
          </p:cNvSpPr>
          <p:nvPr>
            <p:ph idx="1"/>
          </p:nvPr>
        </p:nvSpPr>
        <p:spPr>
          <a:xfrm>
            <a:off x="610235" y="1125538"/>
            <a:ext cx="10984230" cy="5041187"/>
          </a:xfrm>
        </p:spPr>
        <p:txBody>
          <a:bodyPr/>
          <a:lstStyle/>
          <a:p>
            <a:r>
              <a:rPr lang="zh-CN" altLang="en-US" dirty="0" smtClean="0"/>
              <a:t>事务概要图，以柱状图显示场景执行期间各事务通过、停止及失败的统计信息。通过该指标可衡量事务或业务成功率等</a:t>
            </a:r>
            <a:endParaRPr lang="zh-CN" altLang="en-US" dirty="0"/>
          </a:p>
        </p:txBody>
      </p:sp>
      <p:pic>
        <p:nvPicPr>
          <p:cNvPr id="265218" name="图片 21"/>
          <p:cNvPicPr>
            <a:picLocks noChangeAspect="1" noChangeArrowheads="1"/>
          </p:cNvPicPr>
          <p:nvPr/>
        </p:nvPicPr>
        <p:blipFill>
          <a:blip r:embed="rId3"/>
          <a:srcRect/>
          <a:stretch>
            <a:fillRect/>
          </a:stretch>
        </p:blipFill>
        <p:spPr bwMode="auto">
          <a:xfrm>
            <a:off x="2213918" y="2565698"/>
            <a:ext cx="7848142" cy="367240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157953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Transaction Performance Summary</a:t>
            </a:r>
            <a:r>
              <a:rPr lang="zh-CN" altLang="en-US" smtClean="0"/>
              <a:t>图</a:t>
            </a:r>
            <a:endParaRPr lang="zh-CN" altLang="en-US" dirty="0"/>
          </a:p>
        </p:txBody>
      </p:sp>
      <p:sp>
        <p:nvSpPr>
          <p:cNvPr id="3" name="内容占位符 2"/>
          <p:cNvSpPr>
            <a:spLocks noGrp="1"/>
          </p:cNvSpPr>
          <p:nvPr>
            <p:ph idx="1"/>
          </p:nvPr>
        </p:nvSpPr>
        <p:spPr>
          <a:xfrm>
            <a:off x="610234" y="1125538"/>
            <a:ext cx="11180747" cy="5041187"/>
          </a:xfrm>
        </p:spPr>
        <p:txBody>
          <a:bodyPr/>
          <a:lstStyle/>
          <a:p>
            <a:r>
              <a:rPr lang="zh-CN" altLang="en-US" dirty="0" smtClean="0"/>
              <a:t>事务性能概要图，以柱状图对比显示场景执行期间各事务的最小、平均及最大响应时间</a:t>
            </a:r>
            <a:endParaRPr lang="zh-CN" altLang="en-US" dirty="0"/>
          </a:p>
        </p:txBody>
      </p:sp>
      <p:pic>
        <p:nvPicPr>
          <p:cNvPr id="266242" name="图片 2"/>
          <p:cNvPicPr>
            <a:picLocks noChangeAspect="1" noChangeArrowheads="1"/>
          </p:cNvPicPr>
          <p:nvPr/>
        </p:nvPicPr>
        <p:blipFill>
          <a:blip r:embed="rId3"/>
          <a:srcRect/>
          <a:stretch>
            <a:fillRect/>
          </a:stretch>
        </p:blipFill>
        <p:spPr bwMode="auto">
          <a:xfrm>
            <a:off x="2213917" y="2493690"/>
            <a:ext cx="7305267" cy="3888432"/>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865678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Transaction Response Time Under Load</a:t>
            </a:r>
            <a:r>
              <a:rPr lang="zh-CN" altLang="en-US" smtClean="0"/>
              <a:t>图</a:t>
            </a:r>
            <a:endParaRPr lang="zh-CN" altLang="en-US" dirty="0"/>
          </a:p>
        </p:txBody>
      </p:sp>
      <p:sp>
        <p:nvSpPr>
          <p:cNvPr id="3" name="内容占位符 2"/>
          <p:cNvSpPr>
            <a:spLocks noGrp="1"/>
          </p:cNvSpPr>
          <p:nvPr>
            <p:ph idx="1"/>
          </p:nvPr>
        </p:nvSpPr>
        <p:spPr>
          <a:xfrm>
            <a:off x="557734" y="1125538"/>
            <a:ext cx="10984230" cy="5041187"/>
          </a:xfrm>
        </p:spPr>
        <p:txBody>
          <a:bodyPr/>
          <a:lstStyle/>
          <a:p>
            <a:r>
              <a:rPr lang="zh-CN" altLang="en-US" dirty="0" smtClean="0"/>
              <a:t>负载下的事务响应时间图，实质为</a:t>
            </a:r>
            <a:r>
              <a:rPr lang="en-US" dirty="0" smtClean="0"/>
              <a:t>Average Transaction Response Time</a:t>
            </a:r>
            <a:r>
              <a:rPr lang="zh-CN" altLang="en-US" dirty="0" smtClean="0"/>
              <a:t>图与</a:t>
            </a:r>
            <a:r>
              <a:rPr lang="en-US" dirty="0" smtClean="0"/>
              <a:t>Running </a:t>
            </a:r>
            <a:r>
              <a:rPr lang="en-US" dirty="0" err="1" smtClean="0"/>
              <a:t>Vusers</a:t>
            </a:r>
            <a:r>
              <a:rPr lang="zh-CN" altLang="en-US" dirty="0" smtClean="0"/>
              <a:t>图的合并</a:t>
            </a:r>
            <a:endParaRPr lang="zh-CN" altLang="en-US" dirty="0"/>
          </a:p>
        </p:txBody>
      </p:sp>
      <p:pic>
        <p:nvPicPr>
          <p:cNvPr id="267266" name="图片 5"/>
          <p:cNvPicPr>
            <a:picLocks noChangeAspect="1" noChangeArrowheads="1"/>
          </p:cNvPicPr>
          <p:nvPr/>
        </p:nvPicPr>
        <p:blipFill>
          <a:blip r:embed="rId3"/>
          <a:srcRect/>
          <a:stretch>
            <a:fillRect/>
          </a:stretch>
        </p:blipFill>
        <p:spPr bwMode="auto">
          <a:xfrm>
            <a:off x="1997894" y="2565698"/>
            <a:ext cx="7416824" cy="375742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188459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Transaction Response Time</a:t>
            </a:r>
            <a:r>
              <a:rPr lang="zh-CN" altLang="en-US" smtClean="0"/>
              <a:t>（</a:t>
            </a:r>
            <a:r>
              <a:rPr lang="en-US" altLang="zh-CN" smtClean="0"/>
              <a:t>Percentile</a:t>
            </a:r>
            <a:r>
              <a:rPr lang="zh-CN" altLang="en-US" smtClean="0"/>
              <a:t>）图</a:t>
            </a:r>
            <a:endParaRPr lang="zh-CN" altLang="en-US" dirty="0"/>
          </a:p>
        </p:txBody>
      </p:sp>
      <p:sp>
        <p:nvSpPr>
          <p:cNvPr id="3" name="内容占位符 2"/>
          <p:cNvSpPr>
            <a:spLocks noGrp="1"/>
          </p:cNvSpPr>
          <p:nvPr>
            <p:ph idx="1"/>
          </p:nvPr>
        </p:nvSpPr>
        <p:spPr>
          <a:xfrm>
            <a:off x="557734" y="1125538"/>
            <a:ext cx="10984230" cy="5041187"/>
          </a:xfrm>
        </p:spPr>
        <p:txBody>
          <a:bodyPr/>
          <a:lstStyle/>
          <a:p>
            <a:r>
              <a:rPr lang="zh-CN" altLang="en-US" dirty="0" smtClean="0"/>
              <a:t>事务响应时间（百分比）图，以百分比形式展示各事务的响应时间范围</a:t>
            </a:r>
            <a:endParaRPr lang="zh-CN" altLang="en-US" dirty="0"/>
          </a:p>
        </p:txBody>
      </p:sp>
      <p:pic>
        <p:nvPicPr>
          <p:cNvPr id="268290" name="图片 11"/>
          <p:cNvPicPr>
            <a:picLocks noChangeAspect="1" noChangeArrowheads="1"/>
          </p:cNvPicPr>
          <p:nvPr/>
        </p:nvPicPr>
        <p:blipFill>
          <a:blip r:embed="rId3"/>
          <a:srcRect/>
          <a:stretch>
            <a:fillRect/>
          </a:stretch>
        </p:blipFill>
        <p:spPr bwMode="auto">
          <a:xfrm>
            <a:off x="2573957" y="1989634"/>
            <a:ext cx="8422735" cy="4248472"/>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104420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srcRect/>
          <a:stretch>
            <a:fillRect/>
          </a:stretch>
        </p:blipFill>
        <p:spPr bwMode="auto">
          <a:xfrm>
            <a:off x="1349822" y="0"/>
            <a:ext cx="10565834" cy="6670153"/>
          </a:xfrm>
          <a:prstGeom prst="rect">
            <a:avLst/>
          </a:prstGeom>
          <a:noFill/>
          <a:ln w="9525">
            <a:noFill/>
            <a:miter lim="800000"/>
            <a:headEnd/>
            <a:tailEnd/>
          </a:ln>
          <a:effectLst/>
        </p:spPr>
      </p:pic>
      <p:sp>
        <p:nvSpPr>
          <p:cNvPr id="7" name="圆角矩形 6"/>
          <p:cNvSpPr/>
          <p:nvPr/>
        </p:nvSpPr>
        <p:spPr bwMode="auto">
          <a:xfrm>
            <a:off x="3654078" y="3717826"/>
            <a:ext cx="2808312" cy="2736304"/>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
        <p:nvSpPr>
          <p:cNvPr id="2" name="标题 1"/>
          <p:cNvSpPr>
            <a:spLocks noGrp="1"/>
          </p:cNvSpPr>
          <p:nvPr>
            <p:ph type="title"/>
          </p:nvPr>
        </p:nvSpPr>
        <p:spPr>
          <a:xfrm>
            <a:off x="413718" y="5374010"/>
            <a:ext cx="8279325" cy="576064"/>
          </a:xfrm>
        </p:spPr>
        <p:txBody>
          <a:bodyPr>
            <a:normAutofit fontScale="90000"/>
          </a:bodyPr>
          <a:lstStyle/>
          <a:p>
            <a:r>
              <a:rPr lang="en-US" altLang="zh-CN" dirty="0" smtClean="0"/>
              <a:t>Analysis</a:t>
            </a:r>
            <a:r>
              <a:rPr lang="zh-CN" altLang="en-US" dirty="0" smtClean="0"/>
              <a:t>图</a:t>
            </a:r>
            <a:endParaRPr lang="zh-CN" altLang="en-US" dirty="0"/>
          </a:p>
        </p:txBody>
      </p:sp>
      <p:pic>
        <p:nvPicPr>
          <p:cNvPr id="5" name="Picture 2"/>
          <p:cNvPicPr>
            <a:picLocks noChangeAspect="1" noChangeArrowheads="1"/>
          </p:cNvPicPr>
          <p:nvPr/>
        </p:nvPicPr>
        <p:blipFill>
          <a:blip r:embed="rId4"/>
          <a:srcRect/>
          <a:stretch>
            <a:fillRect/>
          </a:stretch>
        </p:blipFill>
        <p:spPr bwMode="auto">
          <a:xfrm>
            <a:off x="6822430" y="2493690"/>
            <a:ext cx="4969703" cy="3713396"/>
          </a:xfrm>
          <a:prstGeom prst="rect">
            <a:avLst/>
          </a:prstGeom>
          <a:noFill/>
          <a:ln w="9525">
            <a:noFill/>
            <a:miter lim="800000"/>
            <a:headEnd/>
            <a:tailEnd/>
          </a:ln>
          <a:effectLst/>
        </p:spPr>
      </p:pic>
    </p:spTree>
    <p:extLst>
      <p:ext uri="{BB962C8B-B14F-4D97-AF65-F5344CB8AC3E}">
        <p14:creationId xmlns:p14="http://schemas.microsoft.com/office/powerpoint/2010/main" val="165733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Hits per Second</a:t>
            </a:r>
            <a:r>
              <a:rPr lang="zh-CN" altLang="en-US" smtClean="0"/>
              <a:t>图</a:t>
            </a:r>
            <a:endParaRPr lang="zh-CN" altLang="en-US" dirty="0"/>
          </a:p>
        </p:txBody>
      </p:sp>
      <p:sp>
        <p:nvSpPr>
          <p:cNvPr id="3" name="内容占位符 2"/>
          <p:cNvSpPr>
            <a:spLocks noGrp="1"/>
          </p:cNvSpPr>
          <p:nvPr>
            <p:ph idx="1"/>
          </p:nvPr>
        </p:nvSpPr>
        <p:spPr>
          <a:xfrm>
            <a:off x="610235" y="981522"/>
            <a:ext cx="10984230" cy="5041187"/>
          </a:xfrm>
        </p:spPr>
        <p:txBody>
          <a:bodyPr/>
          <a:lstStyle/>
          <a:p>
            <a:r>
              <a:rPr lang="en-US" dirty="0" smtClean="0"/>
              <a:t>Web</a:t>
            </a:r>
            <a:r>
              <a:rPr lang="zh-CN" altLang="en-US" dirty="0" smtClean="0"/>
              <a:t>资源图，用于深入分析</a:t>
            </a:r>
            <a:r>
              <a:rPr lang="en-US" dirty="0" smtClean="0"/>
              <a:t>Web</a:t>
            </a:r>
            <a:r>
              <a:rPr lang="zh-CN" altLang="en-US" dirty="0" smtClean="0"/>
              <a:t>服务器性能。通过</a:t>
            </a:r>
            <a:r>
              <a:rPr lang="en-US" altLang="zh-CN" dirty="0" smtClean="0"/>
              <a:t>Web</a:t>
            </a:r>
            <a:r>
              <a:rPr lang="zh-CN" altLang="en-US" dirty="0" smtClean="0"/>
              <a:t>资源各项指标数据，进行系统性能衡量及瓶颈定位</a:t>
            </a:r>
            <a:endParaRPr lang="en-US" altLang="zh-CN" dirty="0" smtClean="0"/>
          </a:p>
          <a:p>
            <a:r>
              <a:rPr lang="zh-CN" altLang="en-US" dirty="0" smtClean="0"/>
              <a:t>每秒点击次数（点击率）图，显示场景执行期间每秒钟</a:t>
            </a:r>
            <a:r>
              <a:rPr lang="en-US" altLang="zh-CN" dirty="0" err="1" smtClean="0"/>
              <a:t>Vuser</a:t>
            </a:r>
            <a:r>
              <a:rPr lang="zh-CN" altLang="en-US" dirty="0" smtClean="0"/>
              <a:t>向</a:t>
            </a:r>
            <a:r>
              <a:rPr lang="en-US" altLang="zh-CN" dirty="0" smtClean="0"/>
              <a:t>Web</a:t>
            </a:r>
            <a:r>
              <a:rPr lang="zh-CN" altLang="en-US" dirty="0" smtClean="0"/>
              <a:t>服务器发送的</a:t>
            </a:r>
            <a:r>
              <a:rPr lang="en-US" altLang="zh-CN" dirty="0" smtClean="0"/>
              <a:t>HTTP</a:t>
            </a:r>
            <a:r>
              <a:rPr lang="zh-CN" altLang="en-US" dirty="0" smtClean="0"/>
              <a:t>请求数</a:t>
            </a:r>
            <a:endParaRPr lang="zh-CN" altLang="en-US" dirty="0"/>
          </a:p>
        </p:txBody>
      </p:sp>
      <p:pic>
        <p:nvPicPr>
          <p:cNvPr id="269314" name="图片 17"/>
          <p:cNvPicPr>
            <a:picLocks noChangeAspect="1" noChangeArrowheads="1"/>
          </p:cNvPicPr>
          <p:nvPr/>
        </p:nvPicPr>
        <p:blipFill>
          <a:blip r:embed="rId3"/>
          <a:srcRect/>
          <a:stretch>
            <a:fillRect/>
          </a:stretch>
        </p:blipFill>
        <p:spPr bwMode="auto">
          <a:xfrm>
            <a:off x="197694" y="3573810"/>
            <a:ext cx="6043613" cy="2715632"/>
          </a:xfrm>
          <a:prstGeom prst="rect">
            <a:avLst/>
          </a:prstGeom>
          <a:noFill/>
          <a:ln w="9525">
            <a:noFill/>
            <a:miter lim="800000"/>
            <a:headEnd/>
            <a:tailEnd/>
          </a:ln>
        </p:spPr>
      </p:pic>
      <p:pic>
        <p:nvPicPr>
          <p:cNvPr id="6" name="图片 44"/>
          <p:cNvPicPr>
            <a:picLocks noChangeAspect="1" noChangeArrowheads="1"/>
          </p:cNvPicPr>
          <p:nvPr/>
        </p:nvPicPr>
        <p:blipFill>
          <a:blip r:embed="rId4"/>
          <a:srcRect/>
          <a:stretch>
            <a:fillRect/>
          </a:stretch>
        </p:blipFill>
        <p:spPr bwMode="auto">
          <a:xfrm>
            <a:off x="6030342" y="3573810"/>
            <a:ext cx="6007742" cy="2715632"/>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9071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Throughput</a:t>
            </a:r>
            <a:r>
              <a:rPr lang="zh-CN" altLang="en-US" dirty="0" smtClean="0"/>
              <a:t>图</a:t>
            </a:r>
            <a:endParaRPr lang="zh-CN" altLang="en-US" dirty="0"/>
          </a:p>
        </p:txBody>
      </p:sp>
      <p:sp>
        <p:nvSpPr>
          <p:cNvPr id="3" name="内容占位符 2"/>
          <p:cNvSpPr>
            <a:spLocks noGrp="1"/>
          </p:cNvSpPr>
          <p:nvPr>
            <p:ph idx="1"/>
          </p:nvPr>
        </p:nvSpPr>
        <p:spPr/>
        <p:txBody>
          <a:bodyPr/>
          <a:lstStyle/>
          <a:p>
            <a:r>
              <a:rPr lang="zh-CN" altLang="en-US" dirty="0" smtClean="0"/>
              <a:t>吞吐率图，显示场景执行期间每秒钟接收的服务器返回的数据总量。通常将</a:t>
            </a:r>
            <a:r>
              <a:rPr lang="en-US" altLang="zh-CN" dirty="0" smtClean="0"/>
              <a:t>Throughput</a:t>
            </a:r>
            <a:r>
              <a:rPr lang="zh-CN" altLang="en-US" dirty="0" smtClean="0"/>
              <a:t>图与</a:t>
            </a:r>
            <a:r>
              <a:rPr lang="en-US" altLang="zh-CN" dirty="0" smtClean="0"/>
              <a:t>Hits per Second</a:t>
            </a:r>
            <a:r>
              <a:rPr lang="zh-CN" altLang="en-US" dirty="0" smtClean="0"/>
              <a:t>图进行合并</a:t>
            </a:r>
            <a:endParaRPr lang="zh-CN" altLang="en-US" dirty="0"/>
          </a:p>
        </p:txBody>
      </p:sp>
      <p:pic>
        <p:nvPicPr>
          <p:cNvPr id="270338" name="图片 20"/>
          <p:cNvPicPr>
            <a:picLocks noChangeAspect="1" noChangeArrowheads="1"/>
          </p:cNvPicPr>
          <p:nvPr/>
        </p:nvPicPr>
        <p:blipFill>
          <a:blip r:embed="rId3"/>
          <a:srcRect/>
          <a:stretch>
            <a:fillRect/>
          </a:stretch>
        </p:blipFill>
        <p:spPr bwMode="auto">
          <a:xfrm>
            <a:off x="1997894" y="2565698"/>
            <a:ext cx="8292511" cy="3744416"/>
          </a:xfrm>
          <a:prstGeom prst="rect">
            <a:avLst/>
          </a:prstGeom>
          <a:noFill/>
          <a:ln w="9525">
            <a:noFill/>
            <a:miter lim="800000"/>
            <a:headEnd/>
            <a:tailEnd/>
          </a:ln>
        </p:spPr>
      </p:pic>
    </p:spTree>
    <p:extLst>
      <p:ext uri="{BB962C8B-B14F-4D97-AF65-F5344CB8AC3E}">
        <p14:creationId xmlns:p14="http://schemas.microsoft.com/office/powerpoint/2010/main" val="1723962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a:xfrm>
            <a:off x="610234" y="1197546"/>
            <a:ext cx="11324763" cy="5041187"/>
          </a:xfrm>
        </p:spPr>
        <p:txBody>
          <a:bodyPr/>
          <a:lstStyle/>
          <a:p>
            <a:r>
              <a:rPr lang="en-US" altLang="zh-CN" dirty="0"/>
              <a:t>Linux </a:t>
            </a:r>
            <a:r>
              <a:rPr lang="zh-CN" altLang="en-US" dirty="0"/>
              <a:t>定时任务</a:t>
            </a:r>
            <a:endParaRPr lang="en-US" altLang="zh-CN" dirty="0"/>
          </a:p>
          <a:p>
            <a:pPr lvl="1"/>
            <a:r>
              <a:rPr lang="zh-CN" altLang="en-US" dirty="0" smtClean="0"/>
              <a:t>定义</a:t>
            </a:r>
            <a:endParaRPr lang="en-US" altLang="zh-CN" dirty="0" smtClean="0"/>
          </a:p>
          <a:p>
            <a:pPr lvl="1"/>
            <a:r>
              <a:rPr lang="zh-CN" altLang="en-US" dirty="0" smtClean="0"/>
              <a:t>什么情况使用定时任务</a:t>
            </a:r>
            <a:endParaRPr lang="en-US" altLang="zh-CN" dirty="0" smtClean="0"/>
          </a:p>
          <a:p>
            <a:pPr lvl="1"/>
            <a:r>
              <a:rPr lang="zh-CN" altLang="en-US" dirty="0" smtClean="0"/>
              <a:t>怎样使用定时任务：</a:t>
            </a:r>
            <a:r>
              <a:rPr lang="en-US" altLang="zh-CN" dirty="0" err="1" smtClean="0"/>
              <a:t>at,crontab,anacron</a:t>
            </a:r>
            <a:endParaRPr lang="en-US" altLang="zh-CN" dirty="0" smtClean="0"/>
          </a:p>
          <a:p>
            <a:pPr lvl="1"/>
            <a:r>
              <a:rPr lang="en-US" altLang="zh-CN" dirty="0" err="1" smtClean="0"/>
              <a:t>cron</a:t>
            </a:r>
            <a:r>
              <a:rPr lang="zh-CN" altLang="en-US" dirty="0" smtClean="0"/>
              <a:t>：查看服务状态，启动，关闭等操作</a:t>
            </a:r>
            <a:endParaRPr lang="en-US" altLang="zh-CN" dirty="0" smtClean="0"/>
          </a:p>
          <a:p>
            <a:pPr lvl="1"/>
            <a:r>
              <a:rPr lang="zh-CN" altLang="en-US" dirty="0" smtClean="0"/>
              <a:t>编辑定时任务：</a:t>
            </a:r>
            <a:r>
              <a:rPr lang="en-US" altLang="zh-CN" dirty="0" err="1" smtClean="0"/>
              <a:t>cron</a:t>
            </a:r>
            <a:r>
              <a:rPr lang="en-US" altLang="zh-CN" dirty="0" smtClean="0"/>
              <a:t> –e</a:t>
            </a:r>
          </a:p>
          <a:p>
            <a:pPr lvl="1"/>
            <a:r>
              <a:rPr lang="zh-CN" altLang="en-US" dirty="0" smtClean="0"/>
              <a:t>编辑格式  ：* </a:t>
            </a:r>
            <a:r>
              <a:rPr lang="zh-CN" altLang="en-US" dirty="0"/>
              <a:t>     * 　 *　  *　  *　</a:t>
            </a:r>
            <a:r>
              <a:rPr lang="en-US" altLang="zh-CN" dirty="0" smtClean="0"/>
              <a:t>command</a:t>
            </a:r>
            <a:r>
              <a:rPr lang="zh-CN" altLang="en-US" dirty="0" smtClean="0"/>
              <a:t>（分  时 日 月 周 </a:t>
            </a:r>
            <a:r>
              <a:rPr lang="zh-CN" altLang="en-US" dirty="0"/>
              <a:t> </a:t>
            </a:r>
            <a:r>
              <a:rPr lang="zh-CN" altLang="en-US" dirty="0" smtClean="0"/>
              <a:t>命令</a:t>
            </a:r>
            <a:r>
              <a:rPr lang="zh-CN" altLang="en-US" b="0" dirty="0" smtClean="0"/>
              <a:t>）</a:t>
            </a:r>
            <a:r>
              <a:rPr lang="en-US" altLang="zh-CN" b="0" dirty="0"/>
              <a:t/>
            </a:r>
            <a:br>
              <a:rPr lang="en-US" altLang="zh-CN" b="0" dirty="0"/>
            </a:br>
            <a:endParaRPr lang="zh-CN" altLang="en-US" b="0" dirty="0"/>
          </a:p>
        </p:txBody>
      </p:sp>
    </p:spTree>
    <p:extLst>
      <p:ext uri="{BB962C8B-B14F-4D97-AF65-F5344CB8AC3E}">
        <p14:creationId xmlns:p14="http://schemas.microsoft.com/office/powerpoint/2010/main" val="321525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HTTP Status Code Summary</a:t>
            </a:r>
            <a:r>
              <a:rPr lang="zh-CN" altLang="en-US" smtClean="0"/>
              <a:t>图</a:t>
            </a:r>
            <a:endParaRPr lang="zh-CN" altLang="en-US" dirty="0"/>
          </a:p>
        </p:txBody>
      </p:sp>
      <p:sp>
        <p:nvSpPr>
          <p:cNvPr id="3" name="内容占位符 2"/>
          <p:cNvSpPr>
            <a:spLocks noGrp="1"/>
          </p:cNvSpPr>
          <p:nvPr>
            <p:ph idx="1"/>
          </p:nvPr>
        </p:nvSpPr>
        <p:spPr>
          <a:xfrm>
            <a:off x="610235" y="1053530"/>
            <a:ext cx="10984230" cy="5041187"/>
          </a:xfrm>
        </p:spPr>
        <p:txBody>
          <a:bodyPr/>
          <a:lstStyle/>
          <a:p>
            <a:r>
              <a:rPr lang="en-US" altLang="zh-CN" dirty="0" smtClean="0"/>
              <a:t>HTTP</a:t>
            </a:r>
            <a:r>
              <a:rPr lang="zh-CN" altLang="en-US" dirty="0" smtClean="0"/>
              <a:t>状态码概要图，以饼状图显示场景执行期间</a:t>
            </a:r>
            <a:r>
              <a:rPr lang="en-US" altLang="zh-CN" dirty="0" smtClean="0"/>
              <a:t>Web</a:t>
            </a:r>
            <a:r>
              <a:rPr lang="zh-CN" altLang="en-US" dirty="0" smtClean="0"/>
              <a:t>服务器返回的</a:t>
            </a:r>
            <a:r>
              <a:rPr lang="en-US" altLang="zh-CN" dirty="0" smtClean="0"/>
              <a:t>HTTP</a:t>
            </a:r>
            <a:r>
              <a:rPr lang="zh-CN" altLang="en-US" dirty="0" smtClean="0"/>
              <a:t>状态码且以状态码分组。</a:t>
            </a:r>
            <a:r>
              <a:rPr lang="en-US" altLang="zh-CN" dirty="0" smtClean="0"/>
              <a:t>HTTP</a:t>
            </a:r>
            <a:r>
              <a:rPr lang="zh-CN" altLang="en-US" dirty="0" smtClean="0"/>
              <a:t>状态码是用于表示网页服务器</a:t>
            </a:r>
            <a:r>
              <a:rPr lang="en-US" altLang="zh-CN" dirty="0" smtClean="0"/>
              <a:t>HTTP</a:t>
            </a:r>
            <a:r>
              <a:rPr lang="zh-CN" altLang="en-US" dirty="0" smtClean="0"/>
              <a:t>响应状态的</a:t>
            </a:r>
            <a:r>
              <a:rPr lang="en-US" altLang="zh-CN" dirty="0" smtClean="0"/>
              <a:t>3</a:t>
            </a:r>
            <a:r>
              <a:rPr lang="zh-CN" altLang="en-US" dirty="0" smtClean="0"/>
              <a:t>位数字代码</a:t>
            </a:r>
            <a:endParaRPr lang="zh-CN" altLang="en-US" dirty="0"/>
          </a:p>
        </p:txBody>
      </p:sp>
      <p:pic>
        <p:nvPicPr>
          <p:cNvPr id="271362" name="图片 24"/>
          <p:cNvPicPr>
            <a:picLocks noChangeAspect="1" noChangeArrowheads="1"/>
          </p:cNvPicPr>
          <p:nvPr/>
        </p:nvPicPr>
        <p:blipFill>
          <a:blip r:embed="rId3"/>
          <a:srcRect/>
          <a:stretch>
            <a:fillRect/>
          </a:stretch>
        </p:blipFill>
        <p:spPr bwMode="auto">
          <a:xfrm>
            <a:off x="1997894" y="3069754"/>
            <a:ext cx="6976160" cy="3165394"/>
          </a:xfrm>
          <a:prstGeom prst="rect">
            <a:avLst/>
          </a:prstGeom>
          <a:noFill/>
          <a:ln w="9525">
            <a:noFill/>
            <a:miter lim="800000"/>
            <a:headEnd/>
            <a:tailEnd/>
          </a:ln>
        </p:spPr>
      </p:pic>
    </p:spTree>
    <p:extLst>
      <p:ext uri="{BB962C8B-B14F-4D97-AF65-F5344CB8AC3E}">
        <p14:creationId xmlns:p14="http://schemas.microsoft.com/office/powerpoint/2010/main" val="4154226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25783235"/>
              </p:ext>
            </p:extLst>
          </p:nvPr>
        </p:nvGraphicFramePr>
        <p:xfrm>
          <a:off x="485726" y="333450"/>
          <a:ext cx="10513168" cy="6007650"/>
        </p:xfrm>
        <a:graphic>
          <a:graphicData uri="http://schemas.openxmlformats.org/drawingml/2006/table">
            <a:tbl>
              <a:tblPr firstRow="1" bandRow="1">
                <a:tableStyleId>{5C22544A-7EE6-4342-B048-85BDC9FD1C3A}</a:tableStyleId>
              </a:tblPr>
              <a:tblGrid>
                <a:gridCol w="1359305"/>
                <a:gridCol w="9153863"/>
              </a:tblGrid>
              <a:tr h="364284">
                <a:tc>
                  <a:txBody>
                    <a:bodyPr/>
                    <a:lstStyle/>
                    <a:p>
                      <a:pPr marL="0" algn="ctr" defTabSz="914400" rtl="0" eaLnBrk="1" latinLnBrk="0" hangingPunct="1"/>
                      <a:r>
                        <a:rPr lang="zh-CN" altLang="en-US" sz="2400" b="1" kern="1200" dirty="0" smtClean="0">
                          <a:solidFill>
                            <a:schemeClr val="tx1">
                              <a:lumMod val="10000"/>
                            </a:schemeClr>
                          </a:solidFill>
                          <a:latin typeface="楷体" panose="02010609060101010101" pitchFamily="49" charset="-122"/>
                          <a:ea typeface="楷体" panose="02010609060101010101" pitchFamily="49" charset="-122"/>
                          <a:cs typeface="+mn-cs"/>
                        </a:rPr>
                        <a:t>代码</a:t>
                      </a:r>
                      <a:endParaRPr lang="zh-CN" altLang="en-US" sz="2400" b="1" kern="1200" dirty="0">
                        <a:solidFill>
                          <a:schemeClr val="tx1">
                            <a:lumMod val="10000"/>
                          </a:schemeClr>
                        </a:solidFill>
                        <a:latin typeface="楷体" panose="02010609060101010101" pitchFamily="49" charset="-122"/>
                        <a:ea typeface="楷体" panose="02010609060101010101" pitchFamily="49" charset="-122"/>
                        <a:cs typeface="+mn-cs"/>
                      </a:endParaRPr>
                    </a:p>
                  </a:txBody>
                  <a:tcPr marL="91461" marR="91461" marT="45731" marB="45731">
                    <a:solidFill>
                      <a:schemeClr val="bg2">
                        <a:lumMod val="40000"/>
                        <a:lumOff val="60000"/>
                      </a:schemeClr>
                    </a:solidFill>
                  </a:tcPr>
                </a:tc>
                <a:tc>
                  <a:txBody>
                    <a:bodyPr/>
                    <a:lstStyle/>
                    <a:p>
                      <a:pPr marL="0" algn="ctr" defTabSz="914400" rtl="0" eaLnBrk="1" latinLnBrk="0" hangingPunct="1"/>
                      <a:r>
                        <a:rPr lang="en-US" altLang="zh-CN" sz="2400" b="1" kern="1200" dirty="0" smtClean="0">
                          <a:solidFill>
                            <a:schemeClr val="tx1">
                              <a:lumMod val="10000"/>
                            </a:schemeClr>
                          </a:solidFill>
                          <a:latin typeface="楷体" panose="02010609060101010101" pitchFamily="49" charset="-122"/>
                          <a:ea typeface="楷体" panose="02010609060101010101" pitchFamily="49" charset="-122"/>
                          <a:cs typeface="+mn-cs"/>
                        </a:rPr>
                        <a:t>HTTP</a:t>
                      </a:r>
                      <a:r>
                        <a:rPr lang="zh-CN" altLang="en-US" sz="2400" b="1" kern="1200" dirty="0" smtClean="0">
                          <a:solidFill>
                            <a:schemeClr val="tx1">
                              <a:lumMod val="10000"/>
                            </a:schemeClr>
                          </a:solidFill>
                          <a:latin typeface="楷体" panose="02010609060101010101" pitchFamily="49" charset="-122"/>
                          <a:ea typeface="楷体" panose="02010609060101010101" pitchFamily="49" charset="-122"/>
                          <a:cs typeface="+mn-cs"/>
                        </a:rPr>
                        <a:t>状态代码含义</a:t>
                      </a:r>
                      <a:endParaRPr lang="zh-CN" altLang="en-US" sz="2400" b="1" kern="1200" dirty="0">
                        <a:solidFill>
                          <a:schemeClr val="tx1">
                            <a:lumMod val="10000"/>
                          </a:schemeClr>
                        </a:solidFill>
                        <a:latin typeface="楷体" panose="02010609060101010101" pitchFamily="49" charset="-122"/>
                        <a:ea typeface="楷体" panose="02010609060101010101" pitchFamily="49" charset="-122"/>
                        <a:cs typeface="+mn-cs"/>
                      </a:endParaRPr>
                    </a:p>
                  </a:txBody>
                  <a:tcPr marL="91461" marR="91461" marT="45731" marB="45731">
                    <a:solidFill>
                      <a:schemeClr val="bg2">
                        <a:lumMod val="40000"/>
                        <a:lumOff val="60000"/>
                      </a:schemeClr>
                    </a:solidFill>
                  </a:tcPr>
                </a:tc>
              </a:tr>
              <a:tr h="320928">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200</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正常</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320928">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202</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已经接受请求，但处理尚未完成</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320928">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400</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不正确的请求</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320928">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401</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未经授权的客户试图访问受密码保护的页面</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760029">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403</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资源不可用。服务器理解客户的请求，但拒绝处理。通常是由于服务器上的文件或目录权限设置导致的</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534835">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404</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要浏览的网页在服务器中不存在，该网页可能已迁移</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320928">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500</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服务器遇到内部错误，不能够完成请求</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351865">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501</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服务器不支持实现请求所需要的功能</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351865">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503</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服务器由于维护或负载过重未能应答</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534835">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504</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zh-CN" altLang="en-US" sz="2400" b="1" dirty="0" smtClean="0">
                          <a:solidFill>
                            <a:schemeClr val="tx1">
                              <a:lumMod val="10000"/>
                            </a:schemeClr>
                          </a:solidFill>
                          <a:latin typeface="楷体" panose="02010609060101010101" pitchFamily="49" charset="-122"/>
                          <a:ea typeface="楷体" panose="02010609060101010101" pitchFamily="49" charset="-122"/>
                        </a:rPr>
                        <a:t>网关超时，表示不能及时从远程服务器获得应答</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r h="320928">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c>
                  <a:txBody>
                    <a:bodyPr/>
                    <a:lstStyle/>
                    <a:p>
                      <a:r>
                        <a:rPr lang="en-US" altLang="zh-CN" sz="2400" b="1" dirty="0" smtClean="0">
                          <a:solidFill>
                            <a:schemeClr val="tx1">
                              <a:lumMod val="10000"/>
                            </a:schemeClr>
                          </a:solidFill>
                          <a:latin typeface="楷体" panose="02010609060101010101" pitchFamily="49" charset="-122"/>
                          <a:ea typeface="楷体" panose="02010609060101010101" pitchFamily="49" charset="-122"/>
                        </a:rPr>
                        <a:t>……</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txBody>
                  <a:tcPr marL="91461" marR="91461" marT="45731" marB="45731">
                    <a:solidFill>
                      <a:srgbClr val="FFFFCC"/>
                    </a:solidFill>
                  </a:tcPr>
                </a:tc>
              </a:tr>
            </a:tbl>
          </a:graphicData>
        </a:graphic>
      </p:graphicFrame>
    </p:spTree>
    <p:extLst>
      <p:ext uri="{BB962C8B-B14F-4D97-AF65-F5344CB8AC3E}">
        <p14:creationId xmlns:p14="http://schemas.microsoft.com/office/powerpoint/2010/main" val="61865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smtClean="0"/>
              <a:t>HTTP Responses per Second</a:t>
            </a:r>
            <a:r>
              <a:rPr lang="zh-CN" altLang="en-US" smtClean="0"/>
              <a:t>图</a:t>
            </a:r>
            <a:endParaRPr lang="zh-CN" altLang="en-US" dirty="0"/>
          </a:p>
        </p:txBody>
      </p:sp>
      <p:sp>
        <p:nvSpPr>
          <p:cNvPr id="3" name="内容占位符 2"/>
          <p:cNvSpPr>
            <a:spLocks noGrp="1"/>
          </p:cNvSpPr>
          <p:nvPr>
            <p:ph idx="1"/>
          </p:nvPr>
        </p:nvSpPr>
        <p:spPr>
          <a:xfrm>
            <a:off x="557734" y="1052903"/>
            <a:ext cx="10984230" cy="5041187"/>
          </a:xfrm>
        </p:spPr>
        <p:txBody>
          <a:bodyPr/>
          <a:lstStyle/>
          <a:p>
            <a:r>
              <a:rPr lang="zh-CN" altLang="en-US" dirty="0" smtClean="0"/>
              <a:t>每秒</a:t>
            </a:r>
            <a:r>
              <a:rPr lang="en-US" altLang="zh-CN" dirty="0" smtClean="0"/>
              <a:t>HTTP</a:t>
            </a:r>
            <a:r>
              <a:rPr lang="zh-CN" altLang="en-US" dirty="0" smtClean="0"/>
              <a:t>响应数图，显示场景执行期间每秒钟从</a:t>
            </a:r>
            <a:r>
              <a:rPr lang="en-US" altLang="zh-CN" dirty="0" smtClean="0"/>
              <a:t>Web</a:t>
            </a:r>
            <a:r>
              <a:rPr lang="zh-CN" altLang="en-US" dirty="0" smtClean="0"/>
              <a:t>服务器返回的</a:t>
            </a:r>
            <a:r>
              <a:rPr lang="en-US" altLang="zh-CN" dirty="0" smtClean="0"/>
              <a:t>HTTP</a:t>
            </a:r>
            <a:r>
              <a:rPr lang="zh-CN" altLang="en-US" dirty="0" smtClean="0"/>
              <a:t>状态码且以状态码分组</a:t>
            </a:r>
            <a:endParaRPr lang="en-US" altLang="zh-CN" dirty="0" smtClean="0"/>
          </a:p>
          <a:p>
            <a:endParaRPr lang="zh-CN" altLang="en-US" dirty="0"/>
          </a:p>
        </p:txBody>
      </p:sp>
      <p:pic>
        <p:nvPicPr>
          <p:cNvPr id="272386" name="图片 27"/>
          <p:cNvPicPr>
            <a:picLocks noChangeAspect="1" noChangeArrowheads="1"/>
          </p:cNvPicPr>
          <p:nvPr/>
        </p:nvPicPr>
        <p:blipFill>
          <a:blip r:embed="rId3"/>
          <a:srcRect/>
          <a:stretch>
            <a:fillRect/>
          </a:stretch>
        </p:blipFill>
        <p:spPr bwMode="auto">
          <a:xfrm>
            <a:off x="1781870" y="2349674"/>
            <a:ext cx="8289121" cy="4032448"/>
          </a:xfrm>
          <a:prstGeom prst="rect">
            <a:avLst/>
          </a:prstGeom>
          <a:noFill/>
          <a:ln w="9525">
            <a:noFill/>
            <a:miter lim="800000"/>
            <a:headEnd/>
            <a:tailEnd/>
          </a:ln>
        </p:spPr>
      </p:pic>
    </p:spTree>
    <p:extLst>
      <p:ext uri="{BB962C8B-B14F-4D97-AF65-F5344CB8AC3E}">
        <p14:creationId xmlns:p14="http://schemas.microsoft.com/office/powerpoint/2010/main" val="893390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Pages Downloaded per Second</a:t>
            </a:r>
            <a:r>
              <a:rPr lang="zh-CN" altLang="en-US" smtClean="0"/>
              <a:t>图</a:t>
            </a:r>
            <a:endParaRPr lang="zh-CN" altLang="en-US" dirty="0"/>
          </a:p>
        </p:txBody>
      </p:sp>
      <p:sp>
        <p:nvSpPr>
          <p:cNvPr id="3" name="内容占位符 2"/>
          <p:cNvSpPr>
            <a:spLocks noGrp="1"/>
          </p:cNvSpPr>
          <p:nvPr>
            <p:ph idx="1"/>
          </p:nvPr>
        </p:nvSpPr>
        <p:spPr>
          <a:xfrm>
            <a:off x="610235" y="1125538"/>
            <a:ext cx="10984230" cy="5041187"/>
          </a:xfrm>
        </p:spPr>
        <p:txBody>
          <a:bodyPr/>
          <a:lstStyle/>
          <a:p>
            <a:r>
              <a:rPr lang="zh-CN" altLang="en-US" dirty="0" smtClean="0"/>
              <a:t>每秒下载页数图，显示场景执行期间每秒钟从服务器下载的页面数</a:t>
            </a:r>
            <a:endParaRPr lang="zh-CN" altLang="en-US" dirty="0"/>
          </a:p>
        </p:txBody>
      </p:sp>
      <p:pic>
        <p:nvPicPr>
          <p:cNvPr id="273410" name="图片 33"/>
          <p:cNvPicPr>
            <a:picLocks noChangeAspect="1" noChangeArrowheads="1"/>
          </p:cNvPicPr>
          <p:nvPr/>
        </p:nvPicPr>
        <p:blipFill>
          <a:blip r:embed="rId3"/>
          <a:srcRect/>
          <a:stretch>
            <a:fillRect/>
          </a:stretch>
        </p:blipFill>
        <p:spPr bwMode="auto">
          <a:xfrm>
            <a:off x="1925886" y="1989634"/>
            <a:ext cx="9204440" cy="4176464"/>
          </a:xfrm>
          <a:prstGeom prst="rect">
            <a:avLst/>
          </a:prstGeom>
          <a:noFill/>
          <a:ln w="9525">
            <a:noFill/>
            <a:miter lim="800000"/>
            <a:headEnd/>
            <a:tailEnd/>
          </a:ln>
        </p:spPr>
      </p:pic>
    </p:spTree>
    <p:extLst>
      <p:ext uri="{BB962C8B-B14F-4D97-AF65-F5344CB8AC3E}">
        <p14:creationId xmlns:p14="http://schemas.microsoft.com/office/powerpoint/2010/main" val="481927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Connections per Second</a:t>
            </a:r>
            <a:r>
              <a:rPr lang="zh-CN" altLang="en-US" smtClean="0"/>
              <a:t>图</a:t>
            </a:r>
            <a:endParaRPr lang="zh-CN" altLang="en-US" dirty="0"/>
          </a:p>
        </p:txBody>
      </p:sp>
      <p:sp>
        <p:nvSpPr>
          <p:cNvPr id="3" name="内容占位符 2"/>
          <p:cNvSpPr>
            <a:spLocks noGrp="1"/>
          </p:cNvSpPr>
          <p:nvPr>
            <p:ph idx="1"/>
          </p:nvPr>
        </p:nvSpPr>
        <p:spPr>
          <a:xfrm>
            <a:off x="610235" y="1053530"/>
            <a:ext cx="10984230" cy="5041187"/>
          </a:xfrm>
        </p:spPr>
        <p:txBody>
          <a:bodyPr/>
          <a:lstStyle/>
          <a:p>
            <a:r>
              <a:rPr lang="zh-CN" altLang="en-US" dirty="0" smtClean="0"/>
              <a:t>每秒连接次数图，显示场景执行期间每秒钟进行的服务器连接和关闭连接的次数</a:t>
            </a:r>
            <a:endParaRPr lang="zh-CN" altLang="en-US" dirty="0"/>
          </a:p>
        </p:txBody>
      </p:sp>
      <p:pic>
        <p:nvPicPr>
          <p:cNvPr id="274434" name="图片 39"/>
          <p:cNvPicPr>
            <a:picLocks noChangeAspect="1" noChangeArrowheads="1"/>
          </p:cNvPicPr>
          <p:nvPr/>
        </p:nvPicPr>
        <p:blipFill>
          <a:blip r:embed="rId3"/>
          <a:srcRect/>
          <a:stretch>
            <a:fillRect/>
          </a:stretch>
        </p:blipFill>
        <p:spPr bwMode="auto">
          <a:xfrm>
            <a:off x="1709862" y="2277666"/>
            <a:ext cx="8707585" cy="4104456"/>
          </a:xfrm>
          <a:prstGeom prst="rect">
            <a:avLst/>
          </a:prstGeom>
          <a:noFill/>
          <a:ln w="9525">
            <a:noFill/>
            <a:miter lim="800000"/>
            <a:headEnd/>
            <a:tailEnd/>
          </a:ln>
        </p:spPr>
      </p:pic>
    </p:spTree>
    <p:extLst>
      <p:ext uri="{BB962C8B-B14F-4D97-AF65-F5344CB8AC3E}">
        <p14:creationId xmlns:p14="http://schemas.microsoft.com/office/powerpoint/2010/main" val="38264061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srcRect/>
          <a:stretch>
            <a:fillRect/>
          </a:stretch>
        </p:blipFill>
        <p:spPr bwMode="auto">
          <a:xfrm>
            <a:off x="1349822" y="0"/>
            <a:ext cx="10565834" cy="6670153"/>
          </a:xfrm>
          <a:prstGeom prst="rect">
            <a:avLst/>
          </a:prstGeom>
          <a:noFill/>
          <a:ln w="9525">
            <a:noFill/>
            <a:miter lim="800000"/>
            <a:headEnd/>
            <a:tailEnd/>
          </a:ln>
          <a:effectLst/>
        </p:spPr>
      </p:pic>
      <p:sp>
        <p:nvSpPr>
          <p:cNvPr id="2" name="标题 1"/>
          <p:cNvSpPr>
            <a:spLocks noGrp="1"/>
          </p:cNvSpPr>
          <p:nvPr>
            <p:ph type="title"/>
          </p:nvPr>
        </p:nvSpPr>
        <p:spPr>
          <a:xfrm>
            <a:off x="197694" y="5374010"/>
            <a:ext cx="8279325" cy="576064"/>
          </a:xfrm>
        </p:spPr>
        <p:txBody>
          <a:bodyPr>
            <a:normAutofit fontScale="90000"/>
          </a:bodyPr>
          <a:lstStyle/>
          <a:p>
            <a:r>
              <a:rPr lang="en-US" altLang="zh-CN" dirty="0" smtClean="0"/>
              <a:t>Analysis</a:t>
            </a:r>
            <a:r>
              <a:rPr lang="zh-CN" altLang="en-US" dirty="0"/>
              <a:t>图</a:t>
            </a:r>
          </a:p>
        </p:txBody>
      </p:sp>
      <p:sp>
        <p:nvSpPr>
          <p:cNvPr id="4" name="圆角矩形 3"/>
          <p:cNvSpPr/>
          <p:nvPr/>
        </p:nvSpPr>
        <p:spPr bwMode="auto">
          <a:xfrm>
            <a:off x="1205806" y="1197546"/>
            <a:ext cx="4896543" cy="252028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Tree>
    <p:extLst>
      <p:ext uri="{BB962C8B-B14F-4D97-AF65-F5344CB8AC3E}">
        <p14:creationId xmlns:p14="http://schemas.microsoft.com/office/powerpoint/2010/main" val="289513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网页细分图</a:t>
            </a:r>
            <a:endParaRPr lang="zh-CN" altLang="en-US" dirty="0"/>
          </a:p>
        </p:txBody>
      </p:sp>
      <p:sp>
        <p:nvSpPr>
          <p:cNvPr id="3" name="内容占位符 2"/>
          <p:cNvSpPr>
            <a:spLocks noGrp="1"/>
          </p:cNvSpPr>
          <p:nvPr>
            <p:ph idx="1"/>
          </p:nvPr>
        </p:nvSpPr>
        <p:spPr>
          <a:xfrm>
            <a:off x="610235" y="1053530"/>
            <a:ext cx="10984230" cy="5041187"/>
          </a:xfrm>
        </p:spPr>
        <p:txBody>
          <a:bodyPr/>
          <a:lstStyle/>
          <a:p>
            <a:r>
              <a:rPr lang="en-US" altLang="zh-CN" dirty="0" smtClean="0"/>
              <a:t>Web Page Diagnostics</a:t>
            </a:r>
            <a:r>
              <a:rPr lang="zh-CN" altLang="en-US" dirty="0" smtClean="0"/>
              <a:t>图即网页细分图，用于深入分析网页性能信息。通过各项图的综合分析，确定系统瓶颈为网络问题、服务器问题、亦或是页面某元素造成等</a:t>
            </a:r>
            <a:endParaRPr lang="zh-CN" altLang="en-US" dirty="0"/>
          </a:p>
        </p:txBody>
      </p:sp>
    </p:spTree>
    <p:extLst>
      <p:ext uri="{BB962C8B-B14F-4D97-AF65-F5344CB8AC3E}">
        <p14:creationId xmlns:p14="http://schemas.microsoft.com/office/powerpoint/2010/main" val="3658137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15"/>
          <p:cNvPicPr>
            <a:picLocks noChangeAspect="1" noChangeArrowheads="1"/>
          </p:cNvPicPr>
          <p:nvPr/>
        </p:nvPicPr>
        <p:blipFill>
          <a:blip r:embed="rId2"/>
          <a:srcRect t="1425"/>
          <a:stretch>
            <a:fillRect/>
          </a:stretch>
        </p:blipFill>
        <p:spPr bwMode="auto">
          <a:xfrm>
            <a:off x="2717974" y="1701602"/>
            <a:ext cx="5400600" cy="4381619"/>
          </a:xfrm>
          <a:prstGeom prst="rect">
            <a:avLst/>
          </a:prstGeom>
          <a:noFill/>
          <a:ln w="9525">
            <a:noFill/>
            <a:miter lim="800000"/>
            <a:headEnd/>
            <a:tailEnd/>
          </a:ln>
        </p:spPr>
      </p:pic>
    </p:spTree>
    <p:extLst>
      <p:ext uri="{BB962C8B-B14F-4D97-AF65-F5344CB8AC3E}">
        <p14:creationId xmlns:p14="http://schemas.microsoft.com/office/powerpoint/2010/main" val="3148096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Web Page Diagnostics</a:t>
            </a:r>
            <a:r>
              <a:rPr lang="zh-CN" altLang="en-US" dirty="0" smtClean="0"/>
              <a:t>图</a:t>
            </a:r>
            <a:endParaRPr lang="zh-CN" altLang="en-US" dirty="0"/>
          </a:p>
        </p:txBody>
      </p:sp>
      <p:sp>
        <p:nvSpPr>
          <p:cNvPr id="3" name="内容占位符 2"/>
          <p:cNvSpPr>
            <a:spLocks noGrp="1"/>
          </p:cNvSpPr>
          <p:nvPr>
            <p:ph idx="1"/>
          </p:nvPr>
        </p:nvSpPr>
        <p:spPr>
          <a:xfrm>
            <a:off x="8406606" y="980895"/>
            <a:ext cx="10984230" cy="5041187"/>
          </a:xfrm>
        </p:spPr>
        <p:txBody>
          <a:bodyPr/>
          <a:lstStyle/>
          <a:p>
            <a:pPr marL="0" indent="0">
              <a:lnSpc>
                <a:spcPct val="130000"/>
              </a:lnSpc>
              <a:buNone/>
            </a:pPr>
            <a:r>
              <a:rPr lang="en-US" dirty="0" smtClean="0"/>
              <a:t>1</a:t>
            </a:r>
            <a:r>
              <a:rPr lang="zh-CN" altLang="en-US" dirty="0" smtClean="0"/>
              <a:t>：事务细分树</a:t>
            </a:r>
            <a:endParaRPr lang="en-US" altLang="zh-CN" dirty="0" smtClean="0"/>
          </a:p>
          <a:p>
            <a:pPr marL="0" indent="0">
              <a:lnSpc>
                <a:spcPct val="130000"/>
              </a:lnSpc>
              <a:buNone/>
            </a:pPr>
            <a:r>
              <a:rPr lang="en-US" altLang="zh-CN" dirty="0" smtClean="0"/>
              <a:t>2</a:t>
            </a:r>
            <a:r>
              <a:rPr lang="zh-CN" altLang="en-US" dirty="0" smtClean="0"/>
              <a:t>：页面下载时间</a:t>
            </a:r>
            <a:endParaRPr lang="en-US" altLang="zh-CN" dirty="0" smtClean="0"/>
          </a:p>
          <a:p>
            <a:pPr marL="0" indent="0">
              <a:lnSpc>
                <a:spcPct val="130000"/>
              </a:lnSpc>
              <a:buNone/>
            </a:pPr>
            <a:r>
              <a:rPr lang="en-US" altLang="zh-CN" dirty="0" smtClean="0"/>
              <a:t>3</a:t>
            </a:r>
            <a:r>
              <a:rPr lang="zh-CN" altLang="en-US" dirty="0" smtClean="0"/>
              <a:t>：选择具体某一待细</a:t>
            </a:r>
            <a:endParaRPr lang="en-US" altLang="zh-CN" dirty="0" smtClean="0"/>
          </a:p>
          <a:p>
            <a:pPr marL="0" indent="0">
              <a:lnSpc>
                <a:spcPct val="130000"/>
              </a:lnSpc>
              <a:buNone/>
            </a:pPr>
            <a:r>
              <a:rPr lang="zh-CN" altLang="en-US" dirty="0" smtClean="0"/>
              <a:t>分页面，区域</a:t>
            </a:r>
            <a:r>
              <a:rPr lang="en-US" altLang="zh-CN" dirty="0" smtClean="0"/>
              <a:t>2</a:t>
            </a:r>
            <a:r>
              <a:rPr lang="zh-CN" altLang="en-US" dirty="0" smtClean="0"/>
              <a:t>和</a:t>
            </a:r>
            <a:r>
              <a:rPr lang="en-US" altLang="zh-CN" dirty="0" smtClean="0"/>
              <a:t>4</a:t>
            </a:r>
            <a:r>
              <a:rPr lang="zh-CN" altLang="en-US" dirty="0" smtClean="0"/>
              <a:t>信息</a:t>
            </a:r>
            <a:endParaRPr lang="en-US" altLang="zh-CN" dirty="0" smtClean="0"/>
          </a:p>
          <a:p>
            <a:pPr marL="0" indent="0">
              <a:lnSpc>
                <a:spcPct val="130000"/>
              </a:lnSpc>
              <a:buNone/>
            </a:pPr>
            <a:r>
              <a:rPr lang="zh-CN" altLang="en-US" dirty="0" smtClean="0"/>
              <a:t>会同步更新</a:t>
            </a:r>
            <a:endParaRPr lang="en-US" altLang="zh-CN" dirty="0" smtClean="0"/>
          </a:p>
          <a:p>
            <a:pPr marL="0" indent="0">
              <a:lnSpc>
                <a:spcPct val="130000"/>
              </a:lnSpc>
              <a:buNone/>
            </a:pPr>
            <a:r>
              <a:rPr lang="en-US" altLang="zh-CN" dirty="0" smtClean="0"/>
              <a:t>4</a:t>
            </a:r>
            <a:r>
              <a:rPr lang="zh-CN" altLang="en-US" dirty="0" smtClean="0"/>
              <a:t>：通过切换四个选项，</a:t>
            </a:r>
            <a:endParaRPr lang="en-US" altLang="zh-CN" dirty="0" smtClean="0"/>
          </a:p>
          <a:p>
            <a:pPr marL="0" indent="0">
              <a:lnSpc>
                <a:spcPct val="130000"/>
              </a:lnSpc>
              <a:buNone/>
            </a:pPr>
            <a:r>
              <a:rPr lang="zh-CN" altLang="en-US" dirty="0" smtClean="0"/>
              <a:t>支持如下功能</a:t>
            </a:r>
            <a:endParaRPr lang="en-US" altLang="zh-CN" dirty="0" smtClean="0"/>
          </a:p>
          <a:p>
            <a:pPr marL="0" indent="0">
              <a:lnSpc>
                <a:spcPct val="130000"/>
              </a:lnSpc>
              <a:buNone/>
            </a:pPr>
            <a:r>
              <a:rPr lang="en-US" altLang="zh-CN" dirty="0" smtClean="0"/>
              <a:t>5</a:t>
            </a:r>
            <a:r>
              <a:rPr lang="zh-CN" altLang="en-US" dirty="0" smtClean="0"/>
              <a:t>：图例：显示所有页面</a:t>
            </a:r>
            <a:endParaRPr lang="zh-CN" altLang="en-US" dirty="0"/>
          </a:p>
        </p:txBody>
      </p:sp>
      <p:pic>
        <p:nvPicPr>
          <p:cNvPr id="276482" name="图片 3"/>
          <p:cNvPicPr>
            <a:picLocks noChangeAspect="1" noChangeArrowheads="1"/>
          </p:cNvPicPr>
          <p:nvPr/>
        </p:nvPicPr>
        <p:blipFill>
          <a:blip r:embed="rId3"/>
          <a:srcRect/>
          <a:stretch>
            <a:fillRect/>
          </a:stretch>
        </p:blipFill>
        <p:spPr bwMode="auto">
          <a:xfrm>
            <a:off x="53678" y="1197546"/>
            <a:ext cx="8395516" cy="4752528"/>
          </a:xfrm>
          <a:prstGeom prst="rect">
            <a:avLst/>
          </a:prstGeom>
          <a:noFill/>
          <a:ln w="9525">
            <a:noFill/>
            <a:miter lim="800000"/>
            <a:headEnd/>
            <a:tailEnd/>
          </a:ln>
        </p:spPr>
      </p:pic>
    </p:spTree>
    <p:extLst>
      <p:ext uri="{BB962C8B-B14F-4D97-AF65-F5344CB8AC3E}">
        <p14:creationId xmlns:p14="http://schemas.microsoft.com/office/powerpoint/2010/main" val="987124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Page Component Breakdown</a:t>
            </a:r>
            <a:r>
              <a:rPr lang="zh-CN" altLang="en-US" smtClean="0"/>
              <a:t>图</a:t>
            </a:r>
            <a:endParaRPr lang="zh-CN" altLang="en-US" dirty="0"/>
          </a:p>
        </p:txBody>
      </p:sp>
      <p:sp>
        <p:nvSpPr>
          <p:cNvPr id="3" name="内容占位符 2"/>
          <p:cNvSpPr>
            <a:spLocks noGrp="1"/>
          </p:cNvSpPr>
          <p:nvPr>
            <p:ph idx="1"/>
          </p:nvPr>
        </p:nvSpPr>
        <p:spPr>
          <a:xfrm>
            <a:off x="610235" y="981522"/>
            <a:ext cx="10984230" cy="5041187"/>
          </a:xfrm>
        </p:spPr>
        <p:txBody>
          <a:bodyPr/>
          <a:lstStyle/>
          <a:p>
            <a:r>
              <a:rPr lang="zh-CN" altLang="en-US" dirty="0" smtClean="0"/>
              <a:t>页面组件细分图，以饼状图显示各网页及页面组件的平均下载时间（秒）</a:t>
            </a:r>
            <a:endParaRPr lang="zh-CN" altLang="en-US" dirty="0"/>
          </a:p>
        </p:txBody>
      </p:sp>
      <p:pic>
        <p:nvPicPr>
          <p:cNvPr id="277506" name="图片 24"/>
          <p:cNvPicPr>
            <a:picLocks noChangeAspect="1" noChangeArrowheads="1"/>
          </p:cNvPicPr>
          <p:nvPr/>
        </p:nvPicPr>
        <p:blipFill>
          <a:blip r:embed="rId3"/>
          <a:srcRect/>
          <a:stretch>
            <a:fillRect/>
          </a:stretch>
        </p:blipFill>
        <p:spPr bwMode="auto">
          <a:xfrm>
            <a:off x="2573958" y="1773610"/>
            <a:ext cx="8384158" cy="4608512"/>
          </a:xfrm>
          <a:prstGeom prst="rect">
            <a:avLst/>
          </a:prstGeom>
          <a:noFill/>
          <a:ln w="9525">
            <a:noFill/>
            <a:miter lim="800000"/>
            <a:headEnd/>
            <a:tailEnd/>
          </a:ln>
        </p:spPr>
      </p:pic>
    </p:spTree>
    <p:extLst>
      <p:ext uri="{BB962C8B-B14F-4D97-AF65-F5344CB8AC3E}">
        <p14:creationId xmlns:p14="http://schemas.microsoft.com/office/powerpoint/2010/main" val="2044686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a:t>Analysis</a:t>
            </a:r>
            <a:r>
              <a:rPr lang="zh-CN" altLang="en-US" dirty="0"/>
              <a:t>与分析概要简介</a:t>
            </a:r>
            <a:endParaRPr lang="en-US" altLang="zh-CN" dirty="0"/>
          </a:p>
          <a:p>
            <a:r>
              <a:rPr lang="en-US" altLang="zh-CN" dirty="0"/>
              <a:t>Analysis</a:t>
            </a:r>
            <a:r>
              <a:rPr lang="zh-CN" altLang="en-US" dirty="0"/>
              <a:t>图分析之虚拟用户图和错误图</a:t>
            </a:r>
            <a:endParaRPr lang="en-US" altLang="zh-CN" dirty="0"/>
          </a:p>
          <a:p>
            <a:r>
              <a:rPr lang="en-US" altLang="zh-CN" dirty="0"/>
              <a:t>Analysis</a:t>
            </a:r>
            <a:r>
              <a:rPr lang="zh-CN" altLang="en-US" dirty="0"/>
              <a:t>图分析之事务图</a:t>
            </a:r>
            <a:endParaRPr lang="en-US" altLang="zh-CN" dirty="0"/>
          </a:p>
          <a:p>
            <a:r>
              <a:rPr lang="en-US" altLang="zh-CN" dirty="0"/>
              <a:t>Analysis</a:t>
            </a:r>
            <a:r>
              <a:rPr lang="zh-CN" altLang="en-US" dirty="0"/>
              <a:t>图分析之</a:t>
            </a:r>
            <a:r>
              <a:rPr lang="en-US" altLang="zh-CN" dirty="0"/>
              <a:t>Web</a:t>
            </a:r>
            <a:r>
              <a:rPr lang="zh-CN" altLang="en-US" dirty="0"/>
              <a:t>资源图</a:t>
            </a:r>
            <a:endParaRPr lang="en-US" altLang="zh-CN" dirty="0"/>
          </a:p>
          <a:p>
            <a:r>
              <a:rPr lang="en-US" altLang="zh-CN" dirty="0"/>
              <a:t>Analysis</a:t>
            </a:r>
            <a:r>
              <a:rPr lang="zh-CN" altLang="en-US" dirty="0"/>
              <a:t>图分析之网页细分</a:t>
            </a:r>
            <a:r>
              <a:rPr lang="zh-CN" altLang="en-US" dirty="0" smtClean="0"/>
              <a:t>图</a:t>
            </a:r>
            <a:endParaRPr lang="en-US" altLang="zh-CN" dirty="0" smtClean="0"/>
          </a:p>
          <a:p>
            <a:r>
              <a:rPr lang="en-US" altLang="zh-CN" dirty="0"/>
              <a:t>Analysis</a:t>
            </a:r>
            <a:r>
              <a:rPr lang="zh-CN" altLang="en-US" dirty="0" smtClean="0"/>
              <a:t>之图的操作</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2260084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8568952" cy="576064"/>
          </a:xfrm>
        </p:spPr>
        <p:txBody>
          <a:bodyPr>
            <a:normAutofit fontScale="90000"/>
          </a:bodyPr>
          <a:lstStyle/>
          <a:p>
            <a:r>
              <a:rPr lang="en-US" altLang="zh-CN" dirty="0" smtClean="0"/>
              <a:t>Page Component Breakdown</a:t>
            </a:r>
            <a:r>
              <a:rPr lang="zh-CN" altLang="en-US" dirty="0" smtClean="0"/>
              <a:t>（</a:t>
            </a:r>
            <a:r>
              <a:rPr lang="en-US" altLang="zh-CN" dirty="0" smtClean="0"/>
              <a:t>Over Time</a:t>
            </a:r>
            <a:r>
              <a:rPr lang="zh-CN" altLang="en-US" dirty="0" smtClean="0"/>
              <a:t>）图</a:t>
            </a:r>
            <a:endParaRPr lang="zh-CN" altLang="en-US" dirty="0"/>
          </a:p>
        </p:txBody>
      </p:sp>
      <p:sp>
        <p:nvSpPr>
          <p:cNvPr id="3" name="内容占位符 2"/>
          <p:cNvSpPr>
            <a:spLocks noGrp="1"/>
          </p:cNvSpPr>
          <p:nvPr>
            <p:ph idx="1"/>
          </p:nvPr>
        </p:nvSpPr>
        <p:spPr>
          <a:xfrm>
            <a:off x="610235" y="981522"/>
            <a:ext cx="10984230" cy="5041187"/>
          </a:xfrm>
        </p:spPr>
        <p:txBody>
          <a:bodyPr/>
          <a:lstStyle/>
          <a:p>
            <a:r>
              <a:rPr lang="zh-CN" altLang="en-US" dirty="0" smtClean="0"/>
              <a:t>页面组件细分（随时间变化）图，显示场景执行期间每秒内各网页及页面组件的平均下载时间（秒）</a:t>
            </a:r>
            <a:endParaRPr lang="zh-CN" altLang="en-US" dirty="0"/>
          </a:p>
        </p:txBody>
      </p:sp>
      <p:pic>
        <p:nvPicPr>
          <p:cNvPr id="278530" name="图片 39"/>
          <p:cNvPicPr>
            <a:picLocks noChangeAspect="1" noChangeArrowheads="1"/>
          </p:cNvPicPr>
          <p:nvPr/>
        </p:nvPicPr>
        <p:blipFill>
          <a:blip r:embed="rId3"/>
          <a:srcRect/>
          <a:stretch>
            <a:fillRect/>
          </a:stretch>
        </p:blipFill>
        <p:spPr bwMode="auto">
          <a:xfrm>
            <a:off x="1853878" y="2349674"/>
            <a:ext cx="7432318" cy="3888432"/>
          </a:xfrm>
          <a:prstGeom prst="rect">
            <a:avLst/>
          </a:prstGeom>
          <a:noFill/>
          <a:ln w="9525">
            <a:noFill/>
            <a:miter lim="800000"/>
            <a:headEnd/>
            <a:tailEnd/>
          </a:ln>
        </p:spPr>
      </p:pic>
    </p:spTree>
    <p:extLst>
      <p:ext uri="{BB962C8B-B14F-4D97-AF65-F5344CB8AC3E}">
        <p14:creationId xmlns:p14="http://schemas.microsoft.com/office/powerpoint/2010/main" val="902551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Page Download Time Breakdown</a:t>
            </a:r>
            <a:r>
              <a:rPr lang="zh-CN" altLang="en-US" smtClean="0"/>
              <a:t>图</a:t>
            </a:r>
            <a:endParaRPr lang="zh-CN" altLang="en-US" dirty="0"/>
          </a:p>
        </p:txBody>
      </p:sp>
      <p:sp>
        <p:nvSpPr>
          <p:cNvPr id="3" name="内容占位符 2"/>
          <p:cNvSpPr>
            <a:spLocks noGrp="1"/>
          </p:cNvSpPr>
          <p:nvPr>
            <p:ph idx="1"/>
          </p:nvPr>
        </p:nvSpPr>
        <p:spPr>
          <a:xfrm>
            <a:off x="610235" y="1053530"/>
            <a:ext cx="10984230" cy="5041187"/>
          </a:xfrm>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2861990" y="2493690"/>
            <a:ext cx="6408712" cy="3904645"/>
          </a:xfrm>
          <a:prstGeom prst="rect">
            <a:avLst/>
          </a:prstGeom>
          <a:noFill/>
          <a:ln w="9525">
            <a:noFill/>
            <a:miter lim="800000"/>
            <a:headEnd/>
            <a:tailEnd/>
          </a:ln>
        </p:spPr>
      </p:pic>
    </p:spTree>
    <p:extLst>
      <p:ext uri="{BB962C8B-B14F-4D97-AF65-F5344CB8AC3E}">
        <p14:creationId xmlns:p14="http://schemas.microsoft.com/office/powerpoint/2010/main" val="25229536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Page Download Time Breakdown</a:t>
            </a:r>
            <a:r>
              <a:rPr lang="zh-CN" altLang="en-US" dirty="0" smtClean="0"/>
              <a:t>图</a:t>
            </a:r>
            <a:endParaRPr lang="zh-CN" altLang="en-US" dirty="0"/>
          </a:p>
        </p:txBody>
      </p:sp>
      <p:pic>
        <p:nvPicPr>
          <p:cNvPr id="5" name="Picture 2"/>
          <p:cNvPicPr>
            <a:picLocks noChangeAspect="1" noChangeArrowheads="1"/>
          </p:cNvPicPr>
          <p:nvPr/>
        </p:nvPicPr>
        <p:blipFill>
          <a:blip r:embed="rId3"/>
          <a:srcRect/>
          <a:stretch>
            <a:fillRect/>
          </a:stretch>
        </p:blipFill>
        <p:spPr bwMode="auto">
          <a:xfrm>
            <a:off x="1133798" y="2637706"/>
            <a:ext cx="2277081" cy="2010613"/>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b="22926"/>
          <a:stretch>
            <a:fillRect/>
          </a:stretch>
        </p:blipFill>
        <p:spPr bwMode="auto">
          <a:xfrm>
            <a:off x="8429587" y="2598214"/>
            <a:ext cx="2033501" cy="2063090"/>
          </a:xfrm>
          <a:prstGeom prst="rect">
            <a:avLst/>
          </a:prstGeom>
          <a:noFill/>
          <a:ln w="9525">
            <a:noFill/>
            <a:miter lim="800000"/>
            <a:headEnd/>
            <a:tailEnd/>
          </a:ln>
          <a:effectLst/>
        </p:spPr>
      </p:pic>
      <p:cxnSp>
        <p:nvCxnSpPr>
          <p:cNvPr id="7" name="直接箭头连接符 6"/>
          <p:cNvCxnSpPr/>
          <p:nvPr/>
        </p:nvCxnSpPr>
        <p:spPr bwMode="auto">
          <a:xfrm flipV="1">
            <a:off x="3366046" y="3115583"/>
            <a:ext cx="4679855" cy="26179"/>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cxnSp>
        <p:nvCxnSpPr>
          <p:cNvPr id="8" name="直接箭头连接符 7"/>
          <p:cNvCxnSpPr/>
          <p:nvPr/>
        </p:nvCxnSpPr>
        <p:spPr bwMode="auto">
          <a:xfrm flipH="1">
            <a:off x="3438054" y="4353545"/>
            <a:ext cx="4591516" cy="12353"/>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sp>
        <p:nvSpPr>
          <p:cNvPr id="9" name="TextBox 8"/>
          <p:cNvSpPr txBox="1"/>
          <p:nvPr/>
        </p:nvSpPr>
        <p:spPr>
          <a:xfrm>
            <a:off x="3510062" y="3285778"/>
            <a:ext cx="685948" cy="830997"/>
          </a:xfrm>
          <a:prstGeom prst="rect">
            <a:avLst/>
          </a:prstGeom>
          <a:noFill/>
          <a:ln>
            <a:solidFill>
              <a:srgbClr val="FF0000"/>
            </a:solidFill>
          </a:ln>
        </p:spPr>
        <p:txBody>
          <a:bodyPr wrap="square" rtlCol="0">
            <a:spAutoFit/>
          </a:bodyPr>
          <a:lstStyle/>
          <a:p>
            <a:r>
              <a:rPr lang="zh-CN" altLang="en-US" sz="2400" b="1" dirty="0" smtClean="0">
                <a:solidFill>
                  <a:srgbClr val="FF0000"/>
                </a:solidFill>
              </a:rPr>
              <a:t>请求</a:t>
            </a:r>
            <a:endParaRPr lang="zh-CN" altLang="en-US" sz="2400" b="1" dirty="0">
              <a:solidFill>
                <a:srgbClr val="FF0000"/>
              </a:solidFill>
            </a:endParaRPr>
          </a:p>
        </p:txBody>
      </p:sp>
      <p:sp>
        <p:nvSpPr>
          <p:cNvPr id="10" name="TextBox 9"/>
          <p:cNvSpPr txBox="1"/>
          <p:nvPr/>
        </p:nvSpPr>
        <p:spPr>
          <a:xfrm>
            <a:off x="1997894" y="4293890"/>
            <a:ext cx="1121478" cy="461665"/>
          </a:xfrm>
          <a:prstGeom prst="rect">
            <a:avLst/>
          </a:prstGeom>
          <a:noFill/>
        </p:spPr>
        <p:txBody>
          <a:bodyPr wrap="square" rtlCol="0">
            <a:spAutoFit/>
          </a:bodyPr>
          <a:lstStyle/>
          <a:p>
            <a:r>
              <a:rPr lang="en-US" altLang="zh-CN" sz="2400" b="1" dirty="0" smtClean="0">
                <a:solidFill>
                  <a:schemeClr val="tx1">
                    <a:lumMod val="10000"/>
                  </a:schemeClr>
                </a:solidFill>
              </a:rPr>
              <a:t>Client</a:t>
            </a:r>
            <a:endParaRPr lang="zh-CN" altLang="en-US" sz="2400" b="1" dirty="0">
              <a:solidFill>
                <a:schemeClr val="tx1">
                  <a:lumMod val="10000"/>
                </a:schemeClr>
              </a:solidFill>
            </a:endParaRPr>
          </a:p>
        </p:txBody>
      </p:sp>
      <p:sp>
        <p:nvSpPr>
          <p:cNvPr id="11" name="TextBox 10"/>
          <p:cNvSpPr txBox="1"/>
          <p:nvPr/>
        </p:nvSpPr>
        <p:spPr>
          <a:xfrm>
            <a:off x="8801568" y="4781306"/>
            <a:ext cx="1261222" cy="461665"/>
          </a:xfrm>
          <a:prstGeom prst="rect">
            <a:avLst/>
          </a:prstGeom>
          <a:noFill/>
        </p:spPr>
        <p:txBody>
          <a:bodyPr wrap="square" rtlCol="0">
            <a:spAutoFit/>
          </a:bodyPr>
          <a:lstStyle/>
          <a:p>
            <a:r>
              <a:rPr lang="en-US" altLang="zh-CN" sz="2400" b="1" dirty="0" smtClean="0">
                <a:solidFill>
                  <a:schemeClr val="tx1">
                    <a:lumMod val="10000"/>
                  </a:schemeClr>
                </a:solidFill>
              </a:rPr>
              <a:t>Server</a:t>
            </a:r>
            <a:endParaRPr lang="zh-CN" altLang="en-US" sz="2400" b="1" dirty="0">
              <a:solidFill>
                <a:schemeClr val="tx1">
                  <a:lumMod val="10000"/>
                </a:schemeClr>
              </a:solidFill>
            </a:endParaRPr>
          </a:p>
        </p:txBody>
      </p:sp>
      <p:sp>
        <p:nvSpPr>
          <p:cNvPr id="12" name="TextBox 11"/>
          <p:cNvSpPr txBox="1"/>
          <p:nvPr/>
        </p:nvSpPr>
        <p:spPr>
          <a:xfrm>
            <a:off x="7398494" y="3429794"/>
            <a:ext cx="675070" cy="830997"/>
          </a:xfrm>
          <a:prstGeom prst="rect">
            <a:avLst/>
          </a:prstGeom>
          <a:noFill/>
          <a:ln>
            <a:solidFill>
              <a:srgbClr val="FF0000"/>
            </a:solidFill>
          </a:ln>
        </p:spPr>
        <p:txBody>
          <a:bodyPr wrap="square" rtlCol="0">
            <a:spAutoFit/>
          </a:bodyPr>
          <a:lstStyle/>
          <a:p>
            <a:r>
              <a:rPr lang="zh-CN" altLang="en-US" sz="2400" b="1" dirty="0" smtClean="0">
                <a:solidFill>
                  <a:srgbClr val="FF0000"/>
                </a:solidFill>
              </a:rPr>
              <a:t>响应</a:t>
            </a:r>
            <a:endParaRPr lang="zh-CN" altLang="en-US" sz="2400" b="1" dirty="0">
              <a:solidFill>
                <a:srgbClr val="FF0000"/>
              </a:solidFill>
            </a:endParaRPr>
          </a:p>
        </p:txBody>
      </p:sp>
      <p:pic>
        <p:nvPicPr>
          <p:cNvPr id="13" name="Picture 1"/>
          <p:cNvPicPr>
            <a:picLocks noChangeAspect="1" noChangeArrowheads="1"/>
          </p:cNvPicPr>
          <p:nvPr/>
        </p:nvPicPr>
        <p:blipFill>
          <a:blip r:embed="rId5"/>
          <a:srcRect/>
          <a:stretch>
            <a:fillRect/>
          </a:stretch>
        </p:blipFill>
        <p:spPr bwMode="auto">
          <a:xfrm>
            <a:off x="4518174" y="2133650"/>
            <a:ext cx="2488953" cy="681187"/>
          </a:xfrm>
          <a:prstGeom prst="rect">
            <a:avLst/>
          </a:prstGeom>
          <a:noFill/>
          <a:ln w="9525">
            <a:noFill/>
            <a:miter lim="800000"/>
            <a:headEnd/>
            <a:tailEnd/>
          </a:ln>
          <a:effectLst/>
        </p:spPr>
      </p:pic>
      <p:pic>
        <p:nvPicPr>
          <p:cNvPr id="14" name="Picture 2"/>
          <p:cNvPicPr>
            <a:picLocks noChangeAspect="1" noChangeArrowheads="1"/>
          </p:cNvPicPr>
          <p:nvPr/>
        </p:nvPicPr>
        <p:blipFill>
          <a:blip r:embed="rId6"/>
          <a:srcRect/>
          <a:stretch>
            <a:fillRect/>
          </a:stretch>
        </p:blipFill>
        <p:spPr bwMode="auto">
          <a:xfrm>
            <a:off x="8334598" y="1917626"/>
            <a:ext cx="1745928" cy="589534"/>
          </a:xfrm>
          <a:prstGeom prst="rect">
            <a:avLst/>
          </a:prstGeom>
          <a:noFill/>
          <a:ln w="9525">
            <a:noFill/>
            <a:miter lim="800000"/>
            <a:headEnd/>
            <a:tailEnd/>
          </a:ln>
          <a:effectLst/>
        </p:spPr>
      </p:pic>
      <p:pic>
        <p:nvPicPr>
          <p:cNvPr id="15" name="Picture 3"/>
          <p:cNvPicPr>
            <a:picLocks noChangeAspect="1" noChangeArrowheads="1"/>
          </p:cNvPicPr>
          <p:nvPr/>
        </p:nvPicPr>
        <p:blipFill>
          <a:blip r:embed="rId7"/>
          <a:srcRect/>
          <a:stretch>
            <a:fillRect/>
          </a:stretch>
        </p:blipFill>
        <p:spPr bwMode="auto">
          <a:xfrm>
            <a:off x="1781870" y="2205658"/>
            <a:ext cx="1451533" cy="568532"/>
          </a:xfrm>
          <a:prstGeom prst="rect">
            <a:avLst/>
          </a:prstGeom>
          <a:noFill/>
          <a:ln w="9525">
            <a:noFill/>
            <a:miter lim="800000"/>
            <a:headEnd/>
            <a:tailEnd/>
          </a:ln>
          <a:effectLst/>
        </p:spPr>
      </p:pic>
      <p:pic>
        <p:nvPicPr>
          <p:cNvPr id="16" name="Picture 4"/>
          <p:cNvPicPr>
            <a:picLocks noChangeAspect="1" noChangeArrowheads="1"/>
          </p:cNvPicPr>
          <p:nvPr/>
        </p:nvPicPr>
        <p:blipFill>
          <a:blip r:embed="rId8"/>
          <a:srcRect/>
          <a:stretch>
            <a:fillRect/>
          </a:stretch>
        </p:blipFill>
        <p:spPr bwMode="auto">
          <a:xfrm>
            <a:off x="4908117" y="4623596"/>
            <a:ext cx="2009127" cy="678406"/>
          </a:xfrm>
          <a:prstGeom prst="rect">
            <a:avLst/>
          </a:prstGeom>
          <a:noFill/>
          <a:ln w="9525">
            <a:noFill/>
            <a:miter lim="800000"/>
            <a:headEnd/>
            <a:tailEnd/>
          </a:ln>
          <a:effectLst/>
        </p:spPr>
      </p:pic>
      <p:pic>
        <p:nvPicPr>
          <p:cNvPr id="17" name="Picture 5"/>
          <p:cNvPicPr>
            <a:picLocks noChangeAspect="1" noChangeArrowheads="1"/>
          </p:cNvPicPr>
          <p:nvPr/>
        </p:nvPicPr>
        <p:blipFill>
          <a:blip r:embed="rId9"/>
          <a:srcRect/>
          <a:stretch>
            <a:fillRect/>
          </a:stretch>
        </p:blipFill>
        <p:spPr bwMode="auto">
          <a:xfrm>
            <a:off x="1664969" y="4862185"/>
            <a:ext cx="1437129" cy="583833"/>
          </a:xfrm>
          <a:prstGeom prst="rect">
            <a:avLst/>
          </a:prstGeom>
          <a:noFill/>
          <a:ln w="9525">
            <a:noFill/>
            <a:miter lim="800000"/>
            <a:headEnd/>
            <a:tailEnd/>
          </a:ln>
          <a:effectLst/>
        </p:spPr>
      </p:pic>
      <p:sp>
        <p:nvSpPr>
          <p:cNvPr id="18" name="TextBox 17"/>
          <p:cNvSpPr txBox="1"/>
          <p:nvPr/>
        </p:nvSpPr>
        <p:spPr>
          <a:xfrm>
            <a:off x="4662190" y="3501802"/>
            <a:ext cx="2240761" cy="461665"/>
          </a:xfrm>
          <a:prstGeom prst="rect">
            <a:avLst/>
          </a:prstGeom>
          <a:noFill/>
          <a:ln>
            <a:solidFill>
              <a:schemeClr val="bg1"/>
            </a:solidFill>
          </a:ln>
        </p:spPr>
        <p:txBody>
          <a:bodyPr wrap="square" rtlCol="0">
            <a:spAutoFit/>
          </a:bodyPr>
          <a:lstStyle/>
          <a:p>
            <a:r>
              <a:rPr lang="zh-CN" altLang="en-US" sz="2400" b="1" dirty="0" smtClean="0">
                <a:solidFill>
                  <a:srgbClr val="FF0000"/>
                </a:solidFill>
              </a:rPr>
              <a:t>请求响应时间</a:t>
            </a:r>
            <a:endParaRPr lang="zh-CN" altLang="en-US" sz="2400" b="1" dirty="0">
              <a:solidFill>
                <a:srgbClr val="FF0000"/>
              </a:solidFill>
            </a:endParaRPr>
          </a:p>
        </p:txBody>
      </p:sp>
    </p:spTree>
    <p:extLst>
      <p:ext uri="{BB962C8B-B14F-4D97-AF65-F5344CB8AC3E}">
        <p14:creationId xmlns:p14="http://schemas.microsoft.com/office/powerpoint/2010/main" val="68002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Page Download Time Breakdown</a:t>
            </a:r>
            <a:r>
              <a:rPr lang="zh-CN" altLang="en-US" dirty="0"/>
              <a:t>图</a:t>
            </a:r>
          </a:p>
        </p:txBody>
      </p:sp>
      <p:sp>
        <p:nvSpPr>
          <p:cNvPr id="3" name="内容占位符 2"/>
          <p:cNvSpPr>
            <a:spLocks noGrp="1"/>
          </p:cNvSpPr>
          <p:nvPr>
            <p:ph idx="1"/>
          </p:nvPr>
        </p:nvSpPr>
        <p:spPr/>
        <p:txBody>
          <a:bodyPr/>
          <a:lstStyle/>
          <a:p>
            <a:r>
              <a:rPr lang="en-US" altLang="zh-CN" dirty="0" smtClean="0"/>
              <a:t>First Buffer </a:t>
            </a:r>
            <a:r>
              <a:rPr lang="en-US" altLang="zh-CN" dirty="0" err="1" smtClean="0"/>
              <a:t>Time:I</a:t>
            </a:r>
            <a:r>
              <a:rPr lang="en-US" altLang="zh-CN" dirty="0" smtClean="0"/>
              <a:t>/O</a:t>
            </a:r>
            <a:r>
              <a:rPr lang="zh-CN" altLang="en-US" dirty="0" smtClean="0"/>
              <a:t>时间（如果这个数字比较大，就有可能是</a:t>
            </a:r>
            <a:r>
              <a:rPr lang="en-US" altLang="zh-CN" dirty="0" smtClean="0"/>
              <a:t>I/O</a:t>
            </a:r>
            <a:r>
              <a:rPr lang="zh-CN" altLang="en-US" dirty="0" smtClean="0"/>
              <a:t>问题）</a:t>
            </a:r>
            <a:endParaRPr lang="en-US" altLang="zh-CN" dirty="0" smtClean="0"/>
          </a:p>
          <a:p>
            <a:r>
              <a:rPr lang="en-US" altLang="zh-CN" dirty="0"/>
              <a:t>Receive Time :</a:t>
            </a:r>
            <a:r>
              <a:rPr lang="zh-CN" altLang="en-US" dirty="0"/>
              <a:t>网络带宽（如果这个数字比较大，就有可能是带宽问题）</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2069902" y="3573810"/>
            <a:ext cx="9548668" cy="2520280"/>
          </a:xfrm>
          <a:prstGeom prst="rect">
            <a:avLst/>
          </a:prstGeom>
        </p:spPr>
      </p:pic>
    </p:spTree>
    <p:extLst>
      <p:ext uri="{BB962C8B-B14F-4D97-AF65-F5344CB8AC3E}">
        <p14:creationId xmlns:p14="http://schemas.microsoft.com/office/powerpoint/2010/main" val="2791258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9145016" cy="576064"/>
          </a:xfrm>
        </p:spPr>
        <p:txBody>
          <a:bodyPr>
            <a:normAutofit fontScale="90000"/>
          </a:bodyPr>
          <a:lstStyle/>
          <a:p>
            <a:r>
              <a:rPr lang="en-US" dirty="0" smtClean="0"/>
              <a:t>Page Download Time Breakdown</a:t>
            </a:r>
            <a:r>
              <a:rPr lang="zh-CN" altLang="en-US" dirty="0" smtClean="0"/>
              <a:t>（</a:t>
            </a:r>
            <a:r>
              <a:rPr lang="en-US" dirty="0" smtClean="0"/>
              <a:t>Over Time</a:t>
            </a:r>
            <a:r>
              <a:rPr lang="zh-CN" altLang="en-US" dirty="0" smtClean="0"/>
              <a:t>）图</a:t>
            </a:r>
            <a:endParaRPr lang="zh-CN" altLang="en-US" dirty="0"/>
          </a:p>
        </p:txBody>
      </p:sp>
      <p:sp>
        <p:nvSpPr>
          <p:cNvPr id="3" name="内容占位符 2"/>
          <p:cNvSpPr>
            <a:spLocks noGrp="1"/>
          </p:cNvSpPr>
          <p:nvPr>
            <p:ph idx="1"/>
          </p:nvPr>
        </p:nvSpPr>
        <p:spPr/>
        <p:txBody>
          <a:bodyPr/>
          <a:lstStyle/>
          <a:p>
            <a:r>
              <a:rPr lang="zh-CN" altLang="en-US" dirty="0" smtClean="0"/>
              <a:t>页面下载时间细分（随时间变化）图，显示场景执行期间每秒内各网页及页面组件的下载时间的细分情况</a:t>
            </a:r>
            <a:endParaRPr lang="zh-CN" altLang="en-US" dirty="0"/>
          </a:p>
        </p:txBody>
      </p:sp>
      <p:pic>
        <p:nvPicPr>
          <p:cNvPr id="281602" name="图片 63"/>
          <p:cNvPicPr>
            <a:picLocks noChangeAspect="1" noChangeArrowheads="1"/>
          </p:cNvPicPr>
          <p:nvPr/>
        </p:nvPicPr>
        <p:blipFill>
          <a:blip r:embed="rId3"/>
          <a:srcRect/>
          <a:stretch>
            <a:fillRect/>
          </a:stretch>
        </p:blipFill>
        <p:spPr bwMode="auto">
          <a:xfrm>
            <a:off x="3243568" y="2637523"/>
            <a:ext cx="5702879" cy="3663439"/>
          </a:xfrm>
          <a:prstGeom prst="rect">
            <a:avLst/>
          </a:prstGeom>
          <a:noFill/>
          <a:ln w="9525">
            <a:noFill/>
            <a:miter lim="800000"/>
            <a:headEnd/>
            <a:tailEnd/>
          </a:ln>
        </p:spPr>
      </p:pic>
    </p:spTree>
    <p:extLst>
      <p:ext uri="{BB962C8B-B14F-4D97-AF65-F5344CB8AC3E}">
        <p14:creationId xmlns:p14="http://schemas.microsoft.com/office/powerpoint/2010/main" val="4007670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Time to First Buffer Breakdown</a:t>
            </a:r>
            <a:r>
              <a:rPr lang="zh-CN" altLang="en-US" smtClean="0"/>
              <a:t>图</a:t>
            </a:r>
            <a:endParaRPr lang="zh-CN" altLang="en-US" dirty="0"/>
          </a:p>
        </p:txBody>
      </p:sp>
      <p:sp>
        <p:nvSpPr>
          <p:cNvPr id="3" name="内容占位符 2"/>
          <p:cNvSpPr>
            <a:spLocks noGrp="1"/>
          </p:cNvSpPr>
          <p:nvPr>
            <p:ph idx="1"/>
          </p:nvPr>
        </p:nvSpPr>
        <p:spPr>
          <a:xfrm>
            <a:off x="545841" y="1081636"/>
            <a:ext cx="10984230" cy="5041187"/>
          </a:xfrm>
        </p:spPr>
        <p:txBody>
          <a:bodyPr/>
          <a:lstStyle/>
          <a:p>
            <a:r>
              <a:rPr lang="zh-CN" altLang="en-US" dirty="0" smtClean="0"/>
              <a:t>第一次缓冲时间细分图，以条形图显示第一次缓冲时间的细分情况：服务器处理和网络下载时间。通过该值可衡量性能问题是否由服务器或网络导致</a:t>
            </a:r>
            <a:endParaRPr lang="zh-CN" altLang="en-US" dirty="0"/>
          </a:p>
        </p:txBody>
      </p:sp>
      <p:pic>
        <p:nvPicPr>
          <p:cNvPr id="282626" name="图片 66"/>
          <p:cNvPicPr>
            <a:picLocks noChangeAspect="1" noChangeArrowheads="1"/>
          </p:cNvPicPr>
          <p:nvPr/>
        </p:nvPicPr>
        <p:blipFill>
          <a:blip r:embed="rId3"/>
          <a:srcRect/>
          <a:stretch>
            <a:fillRect/>
          </a:stretch>
        </p:blipFill>
        <p:spPr bwMode="auto">
          <a:xfrm>
            <a:off x="4590182" y="2565697"/>
            <a:ext cx="6192688" cy="3614675"/>
          </a:xfrm>
          <a:prstGeom prst="rect">
            <a:avLst/>
          </a:prstGeom>
          <a:noFill/>
          <a:ln w="9525">
            <a:noFill/>
            <a:miter lim="800000"/>
            <a:headEnd/>
            <a:tailEnd/>
          </a:ln>
        </p:spPr>
      </p:pic>
    </p:spTree>
    <p:extLst>
      <p:ext uri="{BB962C8B-B14F-4D97-AF65-F5344CB8AC3E}">
        <p14:creationId xmlns:p14="http://schemas.microsoft.com/office/powerpoint/2010/main" val="208900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726" y="405458"/>
            <a:ext cx="8279325" cy="576064"/>
          </a:xfrm>
        </p:spPr>
        <p:txBody>
          <a:bodyPr>
            <a:normAutofit fontScale="90000"/>
          </a:bodyPr>
          <a:lstStyle/>
          <a:p>
            <a:r>
              <a:rPr lang="en-US" altLang="zh-CN" dirty="0" smtClean="0"/>
              <a:t>Time to First Buffer Breakdown(Over Time)</a:t>
            </a:r>
            <a:r>
              <a:rPr lang="zh-CN" altLang="en-US" dirty="0" smtClean="0"/>
              <a:t>图</a:t>
            </a:r>
            <a:endParaRPr lang="zh-CN" altLang="en-US" dirty="0"/>
          </a:p>
        </p:txBody>
      </p:sp>
      <p:sp>
        <p:nvSpPr>
          <p:cNvPr id="3" name="内容占位符 2"/>
          <p:cNvSpPr>
            <a:spLocks noGrp="1"/>
          </p:cNvSpPr>
          <p:nvPr>
            <p:ph idx="1"/>
          </p:nvPr>
        </p:nvSpPr>
        <p:spPr/>
        <p:txBody>
          <a:bodyPr/>
          <a:lstStyle/>
          <a:p>
            <a:r>
              <a:rPr lang="zh-CN" altLang="en-US" dirty="0" smtClean="0"/>
              <a:t>第一次缓冲时间细分（随时间变化）图，显示场景执行期间每秒内各网页及页面组件的第一次缓冲时间细分情况</a:t>
            </a:r>
            <a:endParaRPr lang="zh-CN" altLang="en-US" dirty="0"/>
          </a:p>
        </p:txBody>
      </p:sp>
      <p:pic>
        <p:nvPicPr>
          <p:cNvPr id="283650" name="图片 5"/>
          <p:cNvPicPr>
            <a:picLocks noChangeAspect="1" noChangeArrowheads="1"/>
          </p:cNvPicPr>
          <p:nvPr/>
        </p:nvPicPr>
        <p:blipFill>
          <a:blip r:embed="rId3"/>
          <a:srcRect/>
          <a:stretch>
            <a:fillRect/>
          </a:stretch>
        </p:blipFill>
        <p:spPr bwMode="auto">
          <a:xfrm>
            <a:off x="2501950" y="2493690"/>
            <a:ext cx="6048672" cy="3912276"/>
          </a:xfrm>
          <a:prstGeom prst="rect">
            <a:avLst/>
          </a:prstGeom>
          <a:noFill/>
          <a:ln w="9525">
            <a:noFill/>
            <a:miter lim="800000"/>
            <a:headEnd/>
            <a:tailEnd/>
          </a:ln>
        </p:spPr>
      </p:pic>
    </p:spTree>
    <p:extLst>
      <p:ext uri="{BB962C8B-B14F-4D97-AF65-F5344CB8AC3E}">
        <p14:creationId xmlns:p14="http://schemas.microsoft.com/office/powerpoint/2010/main" val="7786821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Downloaded Component Size</a:t>
            </a:r>
            <a:r>
              <a:rPr lang="zh-CN" altLang="en-US" smtClean="0"/>
              <a:t>（</a:t>
            </a:r>
            <a:r>
              <a:rPr lang="en-US" altLang="zh-CN" smtClean="0"/>
              <a:t>KB</a:t>
            </a:r>
            <a:r>
              <a:rPr lang="zh-CN" altLang="en-US" smtClean="0"/>
              <a:t>）图</a:t>
            </a:r>
            <a:endParaRPr lang="zh-CN" altLang="en-US" dirty="0"/>
          </a:p>
        </p:txBody>
      </p:sp>
      <p:sp>
        <p:nvSpPr>
          <p:cNvPr id="3" name="内容占位符 2"/>
          <p:cNvSpPr>
            <a:spLocks noGrp="1"/>
          </p:cNvSpPr>
          <p:nvPr>
            <p:ph idx="1"/>
          </p:nvPr>
        </p:nvSpPr>
        <p:spPr/>
        <p:txBody>
          <a:bodyPr/>
          <a:lstStyle/>
          <a:p>
            <a:r>
              <a:rPr lang="zh-CN" altLang="en-US" dirty="0" smtClean="0"/>
              <a:t>下载组件的大小图，以饼状图显示各网页组件的大小（以</a:t>
            </a:r>
            <a:r>
              <a:rPr lang="en-US" altLang="zh-CN" dirty="0" smtClean="0"/>
              <a:t>KB</a:t>
            </a:r>
            <a:r>
              <a:rPr lang="zh-CN" altLang="en-US" dirty="0" smtClean="0"/>
              <a:t>为单位）。通过该值可衡量性能问题是否由某页面组件过大导致</a:t>
            </a:r>
            <a:endParaRPr lang="zh-CN" altLang="en-US" dirty="0"/>
          </a:p>
        </p:txBody>
      </p:sp>
      <p:pic>
        <p:nvPicPr>
          <p:cNvPr id="284674" name="图片 8"/>
          <p:cNvPicPr>
            <a:picLocks noChangeAspect="1" noChangeArrowheads="1"/>
          </p:cNvPicPr>
          <p:nvPr/>
        </p:nvPicPr>
        <p:blipFill>
          <a:blip r:embed="rId3"/>
          <a:srcRect/>
          <a:stretch>
            <a:fillRect/>
          </a:stretch>
        </p:blipFill>
        <p:spPr bwMode="auto">
          <a:xfrm>
            <a:off x="2501950" y="2493690"/>
            <a:ext cx="6308091" cy="3807086"/>
          </a:xfrm>
          <a:prstGeom prst="rect">
            <a:avLst/>
          </a:prstGeom>
          <a:noFill/>
          <a:ln w="9525">
            <a:noFill/>
            <a:miter lim="800000"/>
            <a:headEnd/>
            <a:tailEnd/>
          </a:ln>
        </p:spPr>
      </p:pic>
    </p:spTree>
    <p:extLst>
      <p:ext uri="{BB962C8B-B14F-4D97-AF65-F5344CB8AC3E}">
        <p14:creationId xmlns:p14="http://schemas.microsoft.com/office/powerpoint/2010/main" val="4272945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srcRect/>
          <a:stretch>
            <a:fillRect/>
          </a:stretch>
        </p:blipFill>
        <p:spPr bwMode="auto">
          <a:xfrm>
            <a:off x="1349822" y="0"/>
            <a:ext cx="10565834" cy="6670153"/>
          </a:xfrm>
          <a:prstGeom prst="rect">
            <a:avLst/>
          </a:prstGeom>
          <a:noFill/>
          <a:ln w="9525">
            <a:noFill/>
            <a:miter lim="800000"/>
            <a:headEnd/>
            <a:tailEnd/>
          </a:ln>
          <a:effectLst/>
        </p:spPr>
      </p:pic>
      <p:sp>
        <p:nvSpPr>
          <p:cNvPr id="2" name="标题 1"/>
          <p:cNvSpPr>
            <a:spLocks noGrp="1"/>
          </p:cNvSpPr>
          <p:nvPr>
            <p:ph type="title"/>
          </p:nvPr>
        </p:nvSpPr>
        <p:spPr>
          <a:xfrm>
            <a:off x="197694" y="5374010"/>
            <a:ext cx="8279325" cy="576064"/>
          </a:xfrm>
        </p:spPr>
        <p:txBody>
          <a:bodyPr>
            <a:normAutofit fontScale="90000"/>
          </a:bodyPr>
          <a:lstStyle/>
          <a:p>
            <a:r>
              <a:rPr lang="zh-CN" altLang="en-US" dirty="0"/>
              <a:t>总结：</a:t>
            </a:r>
            <a:r>
              <a:rPr lang="en-US" altLang="zh-CN" dirty="0"/>
              <a:t>Analysis</a:t>
            </a:r>
            <a:r>
              <a:rPr lang="zh-CN" altLang="en-US" dirty="0"/>
              <a:t>图</a:t>
            </a:r>
          </a:p>
        </p:txBody>
      </p:sp>
    </p:spTree>
    <p:extLst>
      <p:ext uri="{BB962C8B-B14F-4D97-AF65-F5344CB8AC3E}">
        <p14:creationId xmlns:p14="http://schemas.microsoft.com/office/powerpoint/2010/main" val="32627795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a:t>Analysis</a:t>
            </a:r>
            <a:r>
              <a:rPr lang="zh-CN" altLang="en-US" dirty="0"/>
              <a:t>与分析概要简介</a:t>
            </a:r>
            <a:endParaRPr lang="en-US" altLang="zh-CN" dirty="0"/>
          </a:p>
          <a:p>
            <a:r>
              <a:rPr lang="en-US" altLang="zh-CN" dirty="0"/>
              <a:t>Analysis</a:t>
            </a:r>
            <a:r>
              <a:rPr lang="zh-CN" altLang="en-US" dirty="0"/>
              <a:t>图分析之虚拟用户图和错误图</a:t>
            </a:r>
            <a:endParaRPr lang="en-US" altLang="zh-CN" dirty="0"/>
          </a:p>
          <a:p>
            <a:r>
              <a:rPr lang="en-US" altLang="zh-CN" dirty="0"/>
              <a:t>Analysis</a:t>
            </a:r>
            <a:r>
              <a:rPr lang="zh-CN" altLang="en-US" dirty="0"/>
              <a:t>图分析之事务图</a:t>
            </a:r>
            <a:endParaRPr lang="en-US" altLang="zh-CN" dirty="0"/>
          </a:p>
          <a:p>
            <a:r>
              <a:rPr lang="en-US" altLang="zh-CN" dirty="0"/>
              <a:t>Analysis</a:t>
            </a:r>
            <a:r>
              <a:rPr lang="zh-CN" altLang="en-US" dirty="0"/>
              <a:t>图分析之</a:t>
            </a:r>
            <a:r>
              <a:rPr lang="en-US" altLang="zh-CN" dirty="0"/>
              <a:t>Web</a:t>
            </a:r>
            <a:r>
              <a:rPr lang="zh-CN" altLang="en-US" dirty="0"/>
              <a:t>资源图</a:t>
            </a:r>
            <a:endParaRPr lang="en-US" altLang="zh-CN" dirty="0"/>
          </a:p>
          <a:p>
            <a:r>
              <a:rPr lang="en-US" altLang="zh-CN" dirty="0"/>
              <a:t>Analysis</a:t>
            </a:r>
            <a:r>
              <a:rPr lang="zh-CN" altLang="en-US" dirty="0"/>
              <a:t>图分析之网页细分</a:t>
            </a:r>
            <a:r>
              <a:rPr lang="zh-CN" altLang="en-US" dirty="0" smtClean="0"/>
              <a:t>图</a:t>
            </a:r>
            <a:endParaRPr lang="en-US" altLang="zh-CN" dirty="0" smtClean="0"/>
          </a:p>
          <a:p>
            <a:r>
              <a:rPr lang="en-US" altLang="zh-CN" dirty="0">
                <a:solidFill>
                  <a:srgbClr val="FF0000"/>
                </a:solidFill>
              </a:rPr>
              <a:t>Analysis</a:t>
            </a:r>
            <a:r>
              <a:rPr lang="zh-CN" altLang="en-US" dirty="0" smtClean="0">
                <a:solidFill>
                  <a:srgbClr val="FF0000"/>
                </a:solidFill>
              </a:rPr>
              <a:t>之图的操作</a:t>
            </a:r>
            <a:endParaRPr lang="en-US" altLang="zh-CN" dirty="0">
              <a:solidFill>
                <a:srgbClr val="FF0000"/>
              </a:solidFill>
            </a:endParaRPr>
          </a:p>
          <a:p>
            <a:endParaRPr lang="zh-CN" altLang="en-US" dirty="0"/>
          </a:p>
          <a:p>
            <a:endParaRPr lang="zh-CN" altLang="en-US" dirty="0"/>
          </a:p>
        </p:txBody>
      </p:sp>
    </p:spTree>
    <p:extLst>
      <p:ext uri="{BB962C8B-B14F-4D97-AF65-F5344CB8AC3E}">
        <p14:creationId xmlns:p14="http://schemas.microsoft.com/office/powerpoint/2010/main" val="1509622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Analysis</a:t>
            </a:r>
            <a:r>
              <a:rPr lang="zh-CN" altLang="en-US" smtClean="0"/>
              <a:t>简介</a:t>
            </a:r>
            <a:endParaRPr lang="zh-CN" altLang="en-US" dirty="0"/>
          </a:p>
        </p:txBody>
      </p:sp>
      <p:sp>
        <p:nvSpPr>
          <p:cNvPr id="3" name="内容占位符 2"/>
          <p:cNvSpPr>
            <a:spLocks noGrp="1"/>
          </p:cNvSpPr>
          <p:nvPr>
            <p:ph idx="1"/>
          </p:nvPr>
        </p:nvSpPr>
        <p:spPr/>
        <p:txBody>
          <a:bodyPr/>
          <a:lstStyle/>
          <a:p>
            <a:r>
              <a:rPr lang="en-US" dirty="0" smtClean="0"/>
              <a:t>Analysis</a:t>
            </a:r>
            <a:r>
              <a:rPr lang="zh-CN" altLang="en-US" dirty="0" smtClean="0"/>
              <a:t>是压力结果分析工具，是性能测试结果分析的有效工具和手段</a:t>
            </a:r>
            <a:endParaRPr lang="en-US" altLang="zh-CN" dirty="0" smtClean="0"/>
          </a:p>
          <a:p>
            <a:pPr lvl="1"/>
            <a:r>
              <a:rPr lang="zh-CN" altLang="en-US" dirty="0" smtClean="0"/>
              <a:t>汇总了</a:t>
            </a:r>
            <a:r>
              <a:rPr lang="en-US" dirty="0" smtClean="0"/>
              <a:t>Controller</a:t>
            </a:r>
            <a:r>
              <a:rPr lang="zh-CN" altLang="en-US" dirty="0" smtClean="0"/>
              <a:t>收集的各类结果分析图</a:t>
            </a:r>
            <a:endParaRPr lang="en-US" altLang="zh-CN" dirty="0" smtClean="0"/>
          </a:p>
          <a:p>
            <a:pPr lvl="1"/>
            <a:r>
              <a:rPr lang="zh-CN" altLang="en-US" dirty="0" smtClean="0"/>
              <a:t>可自动生成各类报告</a:t>
            </a:r>
            <a:endParaRPr lang="en-US" altLang="zh-CN" dirty="0" smtClean="0"/>
          </a:p>
          <a:p>
            <a:pPr lvl="1"/>
            <a:r>
              <a:rPr lang="zh-CN" altLang="en-US" dirty="0" smtClean="0"/>
              <a:t>支持图的合并、自动关联等常用操作与配置</a:t>
            </a:r>
            <a:endParaRPr lang="en-US" altLang="zh-CN"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662" y="3573810"/>
            <a:ext cx="2672600" cy="2737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2509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为什么要进行</a:t>
            </a:r>
            <a:r>
              <a:rPr lang="en-US" altLang="zh-CN" smtClean="0"/>
              <a:t>Analysis</a:t>
            </a:r>
            <a:r>
              <a:rPr lang="zh-CN" altLang="en-US" smtClean="0"/>
              <a:t>设置</a:t>
            </a:r>
            <a:r>
              <a:rPr lang="en-US" altLang="zh-CN" smtClean="0"/>
              <a:t>?</a:t>
            </a:r>
            <a:endParaRPr lang="en-US" altLang="zh-CN" dirty="0"/>
          </a:p>
        </p:txBody>
      </p:sp>
      <p:pic>
        <p:nvPicPr>
          <p:cNvPr id="3" name="图片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21830" y="1053530"/>
            <a:ext cx="8957882" cy="5400600"/>
          </a:xfrm>
          <a:prstGeom prst="rect">
            <a:avLst/>
          </a:prstGeom>
          <a:noFill/>
          <a:ln w="9525">
            <a:noFill/>
            <a:miter lim="800000"/>
            <a:headEnd/>
            <a:tailEnd/>
          </a:ln>
        </p:spPr>
      </p:pic>
      <p:sp>
        <p:nvSpPr>
          <p:cNvPr id="6" name="圆角矩形 5"/>
          <p:cNvSpPr/>
          <p:nvPr/>
        </p:nvSpPr>
        <p:spPr bwMode="auto">
          <a:xfrm>
            <a:off x="3726086" y="1535510"/>
            <a:ext cx="6433581" cy="59814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3201">
              <a:latin typeface="Arial" pitchFamily="34" charset="0"/>
            </a:endParaRPr>
          </a:p>
        </p:txBody>
      </p:sp>
    </p:spTree>
    <p:extLst>
      <p:ext uri="{BB962C8B-B14F-4D97-AF65-F5344CB8AC3E}">
        <p14:creationId xmlns:p14="http://schemas.microsoft.com/office/powerpoint/2010/main" val="25626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事务分析选项配置概述</a:t>
            </a:r>
            <a:endParaRPr lang="zh-CN" altLang="en-US" dirty="0"/>
          </a:p>
        </p:txBody>
      </p:sp>
      <p:sp>
        <p:nvSpPr>
          <p:cNvPr id="3" name="内容占位符 2"/>
          <p:cNvSpPr>
            <a:spLocks noGrp="1"/>
          </p:cNvSpPr>
          <p:nvPr>
            <p:ph idx="1"/>
          </p:nvPr>
        </p:nvSpPr>
        <p:spPr/>
        <p:txBody>
          <a:bodyPr/>
          <a:lstStyle/>
          <a:p>
            <a:r>
              <a:rPr lang="en-US" altLang="zh-CN" dirty="0" smtClean="0"/>
              <a:t>Analysis</a:t>
            </a:r>
            <a:r>
              <a:rPr lang="x-none" dirty="0" smtClean="0"/>
              <a:t>提供了强大的事务分析功能，通过“事务报告及分析事务工具”可对脚本中的各事务进行更全面、灵活的分析</a:t>
            </a:r>
            <a:endParaRPr lang="zh-CN" altLang="en-US" dirty="0" smtClean="0"/>
          </a:p>
          <a:p>
            <a:pPr lvl="1"/>
            <a:r>
              <a:rPr lang="zh-CN" altLang="en-US" dirty="0" smtClean="0"/>
              <a:t>启动方式：</a:t>
            </a:r>
            <a:endParaRPr lang="en-US" altLang="zh-CN" dirty="0" smtClean="0"/>
          </a:p>
          <a:p>
            <a:pPr lvl="2"/>
            <a:r>
              <a:rPr lang="zh-CN" altLang="en-US" dirty="0" smtClean="0"/>
              <a:t>通过</a:t>
            </a:r>
            <a:r>
              <a:rPr lang="en-US" altLang="zh-CN" dirty="0" smtClean="0"/>
              <a:t>【Report】</a:t>
            </a:r>
            <a:r>
              <a:rPr lang="x-none" dirty="0" smtClean="0"/>
              <a:t>—</a:t>
            </a:r>
            <a:r>
              <a:rPr lang="en-US" altLang="zh-CN" dirty="0" smtClean="0"/>
              <a:t>【Analyze Transaction】</a:t>
            </a:r>
            <a:r>
              <a:rPr lang="x-none" dirty="0" smtClean="0"/>
              <a:t>开启</a:t>
            </a:r>
            <a:endParaRPr lang="en-US" dirty="0" smtClean="0"/>
          </a:p>
          <a:p>
            <a:pPr lvl="2"/>
            <a:r>
              <a:rPr lang="x-none" dirty="0" smtClean="0"/>
              <a:t>通过工具栏上的</a:t>
            </a:r>
            <a:r>
              <a:rPr lang="en-US" dirty="0" smtClean="0"/>
              <a:t>     </a:t>
            </a:r>
            <a:r>
              <a:rPr lang="x-none" dirty="0" smtClean="0"/>
              <a:t>开启</a:t>
            </a:r>
            <a:endParaRPr lang="en-US" dirty="0" smtClean="0"/>
          </a:p>
          <a:p>
            <a:pPr lvl="2"/>
            <a:r>
              <a:rPr lang="x-none" dirty="0" smtClean="0"/>
              <a:t>在分析概要的主窗口中右键单击【</a:t>
            </a:r>
            <a:r>
              <a:rPr lang="en-US" altLang="zh-CN" dirty="0" smtClean="0"/>
              <a:t>Analyze Transaction</a:t>
            </a:r>
            <a:r>
              <a:rPr lang="x-none" dirty="0" smtClean="0"/>
              <a:t>】开启</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50" y="4005858"/>
            <a:ext cx="347451" cy="36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87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事务分析选项配置详解</a:t>
            </a:r>
            <a:r>
              <a:rPr lang="en-US" altLang="zh-CN" smtClean="0"/>
              <a:t>——</a:t>
            </a:r>
            <a:r>
              <a:rPr lang="zh-CN" altLang="en-US" smtClean="0"/>
              <a:t>操作</a:t>
            </a:r>
            <a:endParaRPr lang="zh-CN" altLang="en-US" dirty="0"/>
          </a:p>
        </p:txBody>
      </p:sp>
      <p:sp>
        <p:nvSpPr>
          <p:cNvPr id="6" name="内容占位符 5"/>
          <p:cNvSpPr>
            <a:spLocks noGrp="1"/>
          </p:cNvSpPr>
          <p:nvPr>
            <p:ph idx="1"/>
          </p:nvPr>
        </p:nvSpPr>
        <p:spPr/>
        <p:txBody>
          <a:bodyPr/>
          <a:lstStyle/>
          <a:p>
            <a:endParaRPr lang="zh-CN" altLang="en-US"/>
          </a:p>
        </p:txBody>
      </p:sp>
      <p:pic>
        <p:nvPicPr>
          <p:cNvPr id="122882" name="图片 9"/>
          <p:cNvPicPr>
            <a:picLocks noChangeAspect="1" noChangeArrowheads="1"/>
          </p:cNvPicPr>
          <p:nvPr/>
        </p:nvPicPr>
        <p:blipFill>
          <a:blip r:embed="rId3"/>
          <a:srcRect/>
          <a:stretch>
            <a:fillRect/>
          </a:stretch>
        </p:blipFill>
        <p:spPr bwMode="auto">
          <a:xfrm>
            <a:off x="413718" y="1269554"/>
            <a:ext cx="8006113" cy="4320480"/>
          </a:xfrm>
          <a:prstGeom prst="rect">
            <a:avLst/>
          </a:prstGeom>
          <a:noFill/>
          <a:ln w="9525">
            <a:noFill/>
            <a:miter lim="800000"/>
            <a:headEnd/>
            <a:tailEnd/>
          </a:ln>
        </p:spPr>
      </p:pic>
      <p:pic>
        <p:nvPicPr>
          <p:cNvPr id="122883" name="图片 15"/>
          <p:cNvPicPr>
            <a:picLocks noChangeAspect="1" noChangeArrowheads="1"/>
          </p:cNvPicPr>
          <p:nvPr/>
        </p:nvPicPr>
        <p:blipFill>
          <a:blip r:embed="rId4"/>
          <a:srcRect/>
          <a:stretch>
            <a:fillRect/>
          </a:stretch>
        </p:blipFill>
        <p:spPr bwMode="auto">
          <a:xfrm>
            <a:off x="8478614" y="2277666"/>
            <a:ext cx="3472432" cy="3380359"/>
          </a:xfrm>
          <a:prstGeom prst="rect">
            <a:avLst/>
          </a:prstGeom>
          <a:noFill/>
          <a:ln w="9525">
            <a:noFill/>
            <a:miter lim="800000"/>
            <a:headEnd/>
            <a:tailEnd/>
          </a:ln>
        </p:spPr>
      </p:pic>
    </p:spTree>
    <p:extLst>
      <p:ext uri="{BB962C8B-B14F-4D97-AF65-F5344CB8AC3E}">
        <p14:creationId xmlns:p14="http://schemas.microsoft.com/office/powerpoint/2010/main" val="59717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checkerboard(across)">
                                      <p:cBhvr>
                                        <p:cTn id="7" dur="5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事务分析选项配置详解</a:t>
            </a:r>
            <a:r>
              <a:rPr lang="en-US" altLang="zh-CN" dirty="0" smtClean="0"/>
              <a:t>——</a:t>
            </a:r>
            <a:r>
              <a:rPr lang="zh-CN" altLang="en-US" dirty="0" smtClean="0"/>
              <a:t>报告</a:t>
            </a:r>
            <a:endParaRPr lang="zh-CN" altLang="en-US" dirty="0"/>
          </a:p>
        </p:txBody>
      </p:sp>
      <p:sp>
        <p:nvSpPr>
          <p:cNvPr id="6" name="内容占位符 5"/>
          <p:cNvSpPr>
            <a:spLocks noGrp="1"/>
          </p:cNvSpPr>
          <p:nvPr>
            <p:ph idx="1"/>
          </p:nvPr>
        </p:nvSpPr>
        <p:spPr/>
        <p:txBody>
          <a:bodyPr/>
          <a:lstStyle/>
          <a:p>
            <a:endParaRPr lang="zh-CN" altLang="en-US" dirty="0"/>
          </a:p>
        </p:txBody>
      </p:sp>
      <p:pic>
        <p:nvPicPr>
          <p:cNvPr id="123906" name="图片 30"/>
          <p:cNvPicPr>
            <a:picLocks noChangeAspect="1" noChangeArrowheads="1"/>
          </p:cNvPicPr>
          <p:nvPr/>
        </p:nvPicPr>
        <p:blipFill>
          <a:blip r:embed="rId3"/>
          <a:srcRect/>
          <a:stretch>
            <a:fillRect/>
          </a:stretch>
        </p:blipFill>
        <p:spPr bwMode="auto">
          <a:xfrm>
            <a:off x="2257462" y="1013192"/>
            <a:ext cx="3196495" cy="4833148"/>
          </a:xfrm>
          <a:prstGeom prst="rect">
            <a:avLst/>
          </a:prstGeom>
          <a:noFill/>
          <a:ln w="9525">
            <a:noFill/>
            <a:miter lim="800000"/>
            <a:headEnd/>
            <a:tailEnd/>
          </a:ln>
        </p:spPr>
      </p:pic>
      <p:pic>
        <p:nvPicPr>
          <p:cNvPr id="123907" name="图片 48"/>
          <p:cNvPicPr>
            <a:picLocks noChangeAspect="1" noChangeArrowheads="1"/>
          </p:cNvPicPr>
          <p:nvPr/>
        </p:nvPicPr>
        <p:blipFill>
          <a:blip r:embed="rId4"/>
          <a:srcRect b="9184"/>
          <a:stretch>
            <a:fillRect/>
          </a:stretch>
        </p:blipFill>
        <p:spPr bwMode="auto">
          <a:xfrm>
            <a:off x="6130101" y="934573"/>
            <a:ext cx="3813758" cy="2581174"/>
          </a:xfrm>
          <a:prstGeom prst="rect">
            <a:avLst/>
          </a:prstGeom>
          <a:noFill/>
          <a:ln w="9525">
            <a:noFill/>
            <a:miter lim="800000"/>
            <a:headEnd/>
            <a:tailEnd/>
          </a:ln>
        </p:spPr>
      </p:pic>
      <p:pic>
        <p:nvPicPr>
          <p:cNvPr id="123908" name="图片 39"/>
          <p:cNvPicPr>
            <a:picLocks noChangeAspect="1" noChangeArrowheads="1"/>
          </p:cNvPicPr>
          <p:nvPr/>
        </p:nvPicPr>
        <p:blipFill>
          <a:blip r:embed="rId5"/>
          <a:srcRect b="9142"/>
          <a:stretch>
            <a:fillRect/>
          </a:stretch>
        </p:blipFill>
        <p:spPr bwMode="auto">
          <a:xfrm>
            <a:off x="6130101" y="3588744"/>
            <a:ext cx="3799119" cy="2571267"/>
          </a:xfrm>
          <a:prstGeom prst="rect">
            <a:avLst/>
          </a:prstGeom>
          <a:noFill/>
          <a:ln w="9525">
            <a:noFill/>
            <a:miter lim="800000"/>
            <a:headEnd/>
            <a:tailEnd/>
          </a:ln>
        </p:spPr>
      </p:pic>
    </p:spTree>
    <p:extLst>
      <p:ext uri="{BB962C8B-B14F-4D97-AF65-F5344CB8AC3E}">
        <p14:creationId xmlns:p14="http://schemas.microsoft.com/office/powerpoint/2010/main" val="33468949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Analysis</a:t>
            </a:r>
            <a:r>
              <a:rPr lang="zh-CN" altLang="en-US" smtClean="0"/>
              <a:t>相关设置</a:t>
            </a:r>
            <a:endParaRPr lang="en-US" altLang="zh-CN" dirty="0"/>
          </a:p>
        </p:txBody>
      </p:sp>
      <p:sp>
        <p:nvSpPr>
          <p:cNvPr id="7" name="内容占位符 6"/>
          <p:cNvSpPr>
            <a:spLocks noGrp="1"/>
          </p:cNvSpPr>
          <p:nvPr>
            <p:ph idx="1"/>
          </p:nvPr>
        </p:nvSpPr>
        <p:spPr/>
        <p:txBody>
          <a:bodyPr/>
          <a:lstStyle/>
          <a:p>
            <a:endParaRPr lang="zh-CN" altLang="en-US"/>
          </a:p>
        </p:txBody>
      </p:sp>
      <p:pic>
        <p:nvPicPr>
          <p:cNvPr id="3" name="图片 5"/>
          <p:cNvPicPr>
            <a:picLocks noChangeAspect="1" noChangeArrowheads="1"/>
          </p:cNvPicPr>
          <p:nvPr/>
        </p:nvPicPr>
        <p:blipFill>
          <a:blip r:embed="rId3"/>
          <a:srcRect/>
          <a:stretch>
            <a:fillRect/>
          </a:stretch>
        </p:blipFill>
        <p:spPr bwMode="auto">
          <a:xfrm>
            <a:off x="2202307" y="1087182"/>
            <a:ext cx="7957360" cy="4797397"/>
          </a:xfrm>
          <a:prstGeom prst="rect">
            <a:avLst/>
          </a:prstGeom>
          <a:noFill/>
          <a:ln w="9525">
            <a:noFill/>
            <a:miter lim="800000"/>
            <a:headEnd/>
            <a:tailEnd/>
          </a:ln>
        </p:spPr>
      </p:pic>
      <p:sp>
        <p:nvSpPr>
          <p:cNvPr id="6" name="圆角矩形 5"/>
          <p:cNvSpPr/>
          <p:nvPr/>
        </p:nvSpPr>
        <p:spPr bwMode="auto">
          <a:xfrm>
            <a:off x="4147592" y="2073505"/>
            <a:ext cx="6012075" cy="53242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3201">
              <a:latin typeface="Arial" pitchFamily="34" charset="0"/>
            </a:endParaRPr>
          </a:p>
        </p:txBody>
      </p:sp>
    </p:spTree>
    <p:extLst>
      <p:ext uri="{BB962C8B-B14F-4D97-AF65-F5344CB8AC3E}">
        <p14:creationId xmlns:p14="http://schemas.microsoft.com/office/powerpoint/2010/main" val="17536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合并图配置概述</a:t>
            </a:r>
            <a:endParaRPr lang="zh-CN" altLang="en-US" dirty="0"/>
          </a:p>
        </p:txBody>
      </p:sp>
      <p:sp>
        <p:nvSpPr>
          <p:cNvPr id="3" name="内容占位符 2"/>
          <p:cNvSpPr>
            <a:spLocks noGrp="1"/>
          </p:cNvSpPr>
          <p:nvPr>
            <p:ph idx="1"/>
          </p:nvPr>
        </p:nvSpPr>
        <p:spPr>
          <a:xfrm>
            <a:off x="413718" y="1053530"/>
            <a:ext cx="10984230" cy="5041187"/>
          </a:xfrm>
        </p:spPr>
        <p:txBody>
          <a:bodyPr/>
          <a:lstStyle/>
          <a:p>
            <a:r>
              <a:rPr lang="zh-CN" altLang="en-US" dirty="0" smtClean="0"/>
              <a:t>使用“合并图”对话框可以将两个图合并为一个图。</a:t>
            </a:r>
            <a:endParaRPr lang="en-US" altLang="zh-CN" dirty="0" smtClean="0"/>
          </a:p>
          <a:p>
            <a:pPr lvl="1"/>
            <a:r>
              <a:rPr lang="en-US" altLang="zh-CN" dirty="0" err="1" smtClean="0"/>
              <a:t>OverLay</a:t>
            </a:r>
            <a:r>
              <a:rPr lang="zh-CN" altLang="en-US" dirty="0"/>
              <a:t>：平铺</a:t>
            </a:r>
            <a:endParaRPr lang="en-US" altLang="zh-CN" dirty="0" smtClean="0"/>
          </a:p>
          <a:p>
            <a:pPr lvl="1"/>
            <a:r>
              <a:rPr lang="en-US" altLang="zh-CN" dirty="0" smtClean="0"/>
              <a:t>Tile</a:t>
            </a:r>
            <a:r>
              <a:rPr lang="zh-CN" altLang="en-US" dirty="0"/>
              <a:t>：上下两层</a:t>
            </a:r>
            <a:endParaRPr lang="en-US" altLang="zh-CN" dirty="0" smtClean="0"/>
          </a:p>
          <a:p>
            <a:pPr lvl="1"/>
            <a:r>
              <a:rPr lang="en-US" altLang="zh-CN" dirty="0" smtClean="0"/>
              <a:t>Correlate</a:t>
            </a:r>
            <a:r>
              <a:rPr lang="zh-CN" altLang="en-US" dirty="0" smtClean="0"/>
              <a:t>：关联</a:t>
            </a:r>
            <a:endParaRPr lang="zh-CN" altLang="en-US" dirty="0"/>
          </a:p>
        </p:txBody>
      </p:sp>
      <p:pic>
        <p:nvPicPr>
          <p:cNvPr id="124931" name="图片 21"/>
          <p:cNvPicPr>
            <a:picLocks noChangeAspect="1" noChangeArrowheads="1"/>
          </p:cNvPicPr>
          <p:nvPr/>
        </p:nvPicPr>
        <p:blipFill>
          <a:blip r:embed="rId3"/>
          <a:srcRect/>
          <a:stretch>
            <a:fillRect/>
          </a:stretch>
        </p:blipFill>
        <p:spPr bwMode="auto">
          <a:xfrm>
            <a:off x="5814318" y="1696834"/>
            <a:ext cx="4176464" cy="4757296"/>
          </a:xfrm>
          <a:prstGeom prst="rect">
            <a:avLst/>
          </a:prstGeom>
          <a:noFill/>
          <a:ln w="9525">
            <a:noFill/>
            <a:miter lim="800000"/>
            <a:headEnd/>
            <a:tailEnd/>
          </a:ln>
        </p:spPr>
      </p:pic>
    </p:spTree>
    <p:extLst>
      <p:ext uri="{BB962C8B-B14F-4D97-AF65-F5344CB8AC3E}">
        <p14:creationId xmlns:p14="http://schemas.microsoft.com/office/powerpoint/2010/main" val="2080080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21"/>
          <p:cNvPicPr>
            <a:picLocks noChangeAspect="1" noChangeArrowheads="1"/>
          </p:cNvPicPr>
          <p:nvPr/>
        </p:nvPicPr>
        <p:blipFill>
          <a:blip r:embed="rId3"/>
          <a:srcRect/>
          <a:stretch>
            <a:fillRect/>
          </a:stretch>
        </p:blipFill>
        <p:spPr bwMode="auto">
          <a:xfrm>
            <a:off x="1960714" y="1708426"/>
            <a:ext cx="2939078" cy="3347824"/>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zh-CN" altLang="en-US" dirty="0" smtClean="0"/>
              <a:t>合并图配置概述</a:t>
            </a:r>
            <a:endParaRPr lang="zh-CN" altLang="en-US" dirty="0"/>
          </a:p>
        </p:txBody>
      </p:sp>
      <p:sp>
        <p:nvSpPr>
          <p:cNvPr id="5" name="内容占位符 4"/>
          <p:cNvSpPr>
            <a:spLocks noGrp="1"/>
          </p:cNvSpPr>
          <p:nvPr>
            <p:ph idx="1"/>
          </p:nvPr>
        </p:nvSpPr>
        <p:spPr/>
        <p:txBody>
          <a:bodyPr/>
          <a:lstStyle/>
          <a:p>
            <a:endParaRPr lang="zh-CN" altLang="en-US" dirty="0"/>
          </a:p>
        </p:txBody>
      </p:sp>
      <p:cxnSp>
        <p:nvCxnSpPr>
          <p:cNvPr id="9" name="直接箭头连接符 8"/>
          <p:cNvCxnSpPr/>
          <p:nvPr/>
        </p:nvCxnSpPr>
        <p:spPr bwMode="auto">
          <a:xfrm flipV="1">
            <a:off x="2601432" y="1740713"/>
            <a:ext cx="2630562" cy="1566852"/>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cxnSp>
        <p:nvCxnSpPr>
          <p:cNvPr id="11" name="直接箭头连接符 10"/>
          <p:cNvCxnSpPr/>
          <p:nvPr/>
        </p:nvCxnSpPr>
        <p:spPr bwMode="auto">
          <a:xfrm flipV="1">
            <a:off x="2603012" y="3142133"/>
            <a:ext cx="2599478" cy="382495"/>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cxnSp>
        <p:nvCxnSpPr>
          <p:cNvPr id="13" name="直接箭头连接符 12"/>
          <p:cNvCxnSpPr/>
          <p:nvPr/>
        </p:nvCxnSpPr>
        <p:spPr bwMode="auto">
          <a:xfrm>
            <a:off x="2591421" y="3744852"/>
            <a:ext cx="2596317" cy="1311398"/>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sp>
        <p:nvSpPr>
          <p:cNvPr id="15" name="TextBox 14"/>
          <p:cNvSpPr txBox="1"/>
          <p:nvPr/>
        </p:nvSpPr>
        <p:spPr>
          <a:xfrm>
            <a:off x="8319580" y="1232973"/>
            <a:ext cx="2646878" cy="1200329"/>
          </a:xfrm>
          <a:prstGeom prst="rect">
            <a:avLst/>
          </a:prstGeom>
          <a:noFill/>
        </p:spPr>
        <p:txBody>
          <a:bodyPr wrap="none" rtlCol="0">
            <a:spAutoFit/>
          </a:bodyPr>
          <a:lstStyle/>
          <a:p>
            <a:r>
              <a:rPr lang="zh-CN" altLang="en-US" sz="2400" b="1" dirty="0" smtClean="0">
                <a:latin typeface="华文楷体" panose="02010600040101010101" pitchFamily="2" charset="-122"/>
                <a:ea typeface="华文楷体" panose="02010600040101010101" pitchFamily="2" charset="-122"/>
              </a:rPr>
              <a:t>共用</a:t>
            </a:r>
            <a:r>
              <a:rPr lang="en-US" altLang="zh-CN" sz="2400" b="1" dirty="0" smtClean="0">
                <a:latin typeface="华文楷体" panose="02010600040101010101" pitchFamily="2" charset="-122"/>
                <a:ea typeface="华文楷体" panose="02010600040101010101" pitchFamily="2" charset="-122"/>
              </a:rPr>
              <a:t>X</a:t>
            </a:r>
            <a:r>
              <a:rPr lang="zh-CN" altLang="en-US" sz="2400" b="1" dirty="0" smtClean="0">
                <a:latin typeface="华文楷体" panose="02010600040101010101" pitchFamily="2" charset="-122"/>
                <a:ea typeface="华文楷体" panose="02010600040101010101" pitchFamily="2" charset="-122"/>
              </a:rPr>
              <a:t>轴；</a:t>
            </a:r>
            <a:endParaRPr lang="en-US" altLang="zh-CN" sz="2400" b="1" dirty="0" smtClean="0">
              <a:latin typeface="华文楷体" panose="02010600040101010101" pitchFamily="2" charset="-122"/>
              <a:ea typeface="华文楷体" panose="02010600040101010101" pitchFamily="2" charset="-122"/>
            </a:endParaRPr>
          </a:p>
          <a:p>
            <a:r>
              <a:rPr lang="en-US" altLang="zh-CN" sz="2400" b="1" dirty="0" smtClean="0">
                <a:latin typeface="华文楷体" panose="02010600040101010101" pitchFamily="2" charset="-122"/>
                <a:ea typeface="华文楷体" panose="02010600040101010101" pitchFamily="2" charset="-122"/>
              </a:rPr>
              <a:t>Y</a:t>
            </a:r>
            <a:r>
              <a:rPr lang="zh-CN" altLang="en-US" sz="2400" b="1" dirty="0" smtClean="0">
                <a:latin typeface="华文楷体" panose="02010600040101010101" pitchFamily="2" charset="-122"/>
                <a:ea typeface="华文楷体" panose="02010600040101010101" pitchFamily="2" charset="-122"/>
              </a:rPr>
              <a:t>轴变更；</a:t>
            </a:r>
          </a:p>
          <a:p>
            <a:r>
              <a:rPr lang="zh-CN" altLang="en-US" sz="2400" b="1" dirty="0" smtClean="0">
                <a:latin typeface="华文楷体" panose="02010600040101010101" pitchFamily="2" charset="-122"/>
                <a:ea typeface="华文楷体" panose="02010600040101010101" pitchFamily="2" charset="-122"/>
              </a:rPr>
              <a:t>叠加数量无限制。</a:t>
            </a:r>
            <a:endParaRPr lang="zh-CN" altLang="en-US" sz="2400" b="1" dirty="0">
              <a:latin typeface="华文楷体" panose="02010600040101010101" pitchFamily="2" charset="-122"/>
              <a:ea typeface="华文楷体" panose="02010600040101010101" pitchFamily="2" charset="-122"/>
            </a:endParaRPr>
          </a:p>
        </p:txBody>
      </p:sp>
      <p:sp>
        <p:nvSpPr>
          <p:cNvPr id="18" name="矩形 17"/>
          <p:cNvSpPr/>
          <p:nvPr/>
        </p:nvSpPr>
        <p:spPr>
          <a:xfrm>
            <a:off x="8339033" y="3094545"/>
            <a:ext cx="1504684" cy="830997"/>
          </a:xfrm>
          <a:prstGeom prst="rect">
            <a:avLst/>
          </a:prstGeom>
        </p:spPr>
        <p:txBody>
          <a:bodyPr wrap="square">
            <a:spAutoFit/>
          </a:bodyPr>
          <a:lstStyle/>
          <a:p>
            <a:r>
              <a:rPr lang="zh-CN" altLang="en-US" sz="2400" b="1" dirty="0" smtClean="0">
                <a:latin typeface="华文楷体" panose="02010600040101010101" pitchFamily="2" charset="-122"/>
                <a:ea typeface="华文楷体" panose="02010600040101010101" pitchFamily="2" charset="-122"/>
              </a:rPr>
              <a:t>共</a:t>
            </a:r>
            <a:r>
              <a:rPr lang="zh-CN" altLang="en-US" sz="2400" b="1" dirty="0">
                <a:latin typeface="华文楷体" panose="02010600040101010101" pitchFamily="2" charset="-122"/>
                <a:ea typeface="华文楷体" panose="02010600040101010101" pitchFamily="2" charset="-122"/>
              </a:rPr>
              <a:t>用 </a:t>
            </a:r>
            <a:r>
              <a:rPr lang="en-US" altLang="zh-CN" sz="2400" b="1" dirty="0">
                <a:latin typeface="华文楷体" panose="02010600040101010101" pitchFamily="2" charset="-122"/>
                <a:ea typeface="华文楷体" panose="02010600040101010101" pitchFamily="2" charset="-122"/>
              </a:rPr>
              <a:t>X </a:t>
            </a:r>
            <a:r>
              <a:rPr lang="zh-CN" altLang="en-US" sz="2400" b="1" dirty="0">
                <a:latin typeface="华文楷体" panose="02010600040101010101" pitchFamily="2" charset="-122"/>
                <a:ea typeface="华文楷体" panose="02010600040101010101" pitchFamily="2" charset="-122"/>
              </a:rPr>
              <a:t>轴；</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上下分布。</a:t>
            </a:r>
          </a:p>
        </p:txBody>
      </p:sp>
      <p:sp>
        <p:nvSpPr>
          <p:cNvPr id="19" name="矩形 18"/>
          <p:cNvSpPr/>
          <p:nvPr/>
        </p:nvSpPr>
        <p:spPr>
          <a:xfrm>
            <a:off x="8349336" y="4903453"/>
            <a:ext cx="4573058" cy="1569660"/>
          </a:xfrm>
          <a:prstGeom prst="rect">
            <a:avLst/>
          </a:prstGeom>
        </p:spPr>
        <p:txBody>
          <a:bodyPr>
            <a:spAutoFit/>
          </a:bodyPr>
          <a:lstStyle/>
          <a:p>
            <a:r>
              <a:rPr lang="zh-CN" altLang="en-US" sz="2400" b="1" dirty="0">
                <a:latin typeface="华文楷体" panose="02010600040101010101" pitchFamily="2" charset="-122"/>
                <a:ea typeface="华文楷体" panose="02010600040101010101" pitchFamily="2" charset="-122"/>
              </a:rPr>
              <a:t>当前图的</a:t>
            </a:r>
            <a:r>
              <a:rPr lang="en-US" sz="2400" b="1" dirty="0">
                <a:latin typeface="华文楷体" panose="02010600040101010101" pitchFamily="2" charset="-122"/>
                <a:ea typeface="华文楷体" panose="02010600040101010101" pitchFamily="2" charset="-122"/>
              </a:rPr>
              <a:t> Y </a:t>
            </a:r>
            <a:r>
              <a:rPr lang="zh-CN" altLang="en-US" sz="2400" b="1" dirty="0">
                <a:latin typeface="华文楷体" panose="02010600040101010101" pitchFamily="2" charset="-122"/>
                <a:ea typeface="华文楷体" panose="02010600040101010101" pitchFamily="2" charset="-122"/>
              </a:rPr>
              <a:t>轴变</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为合并图的</a:t>
            </a:r>
            <a:r>
              <a:rPr lang="en-US" sz="2400" b="1" dirty="0">
                <a:latin typeface="华文楷体" panose="02010600040101010101" pitchFamily="2" charset="-122"/>
                <a:ea typeface="华文楷体" panose="02010600040101010101" pitchFamily="2" charset="-122"/>
              </a:rPr>
              <a:t> X </a:t>
            </a:r>
            <a:r>
              <a:rPr lang="zh-CN" altLang="en-US" sz="2400" b="1" dirty="0">
                <a:latin typeface="华文楷体" panose="02010600040101010101" pitchFamily="2" charset="-122"/>
                <a:ea typeface="华文楷体" panose="02010600040101010101" pitchFamily="2" charset="-122"/>
              </a:rPr>
              <a:t>轴。</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被合并图的</a:t>
            </a:r>
            <a:r>
              <a:rPr lang="en-US" sz="2400" b="1" dirty="0">
                <a:latin typeface="华文楷体" panose="02010600040101010101" pitchFamily="2" charset="-122"/>
                <a:ea typeface="华文楷体" panose="02010600040101010101" pitchFamily="2" charset="-122"/>
              </a:rPr>
              <a:t> Y </a:t>
            </a:r>
            <a:r>
              <a:rPr lang="zh-CN" altLang="en-US" sz="2400" b="1" dirty="0">
                <a:latin typeface="华文楷体" panose="02010600040101010101" pitchFamily="2" charset="-122"/>
                <a:ea typeface="华文楷体" panose="02010600040101010101" pitchFamily="2" charset="-122"/>
              </a:rPr>
              <a:t>轴</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作为当前图的</a:t>
            </a:r>
            <a:r>
              <a:rPr lang="en-US" sz="2400" b="1" dirty="0">
                <a:latin typeface="华文楷体" panose="02010600040101010101" pitchFamily="2" charset="-122"/>
                <a:ea typeface="华文楷体" panose="02010600040101010101" pitchFamily="2" charset="-122"/>
              </a:rPr>
              <a:t> Y </a:t>
            </a:r>
            <a:r>
              <a:rPr lang="zh-CN" altLang="en-US" sz="2400" b="1" dirty="0">
                <a:latin typeface="华文楷体" panose="02010600040101010101" pitchFamily="2" charset="-122"/>
                <a:ea typeface="华文楷体" panose="02010600040101010101" pitchFamily="2" charset="-122"/>
              </a:rPr>
              <a:t>轴。</a:t>
            </a:r>
          </a:p>
        </p:txBody>
      </p:sp>
      <p:pic>
        <p:nvPicPr>
          <p:cNvPr id="20481" name="图片 2"/>
          <p:cNvPicPr>
            <a:picLocks noChangeAspect="1" noChangeArrowheads="1"/>
          </p:cNvPicPr>
          <p:nvPr/>
        </p:nvPicPr>
        <p:blipFill>
          <a:blip r:embed="rId4"/>
          <a:srcRect/>
          <a:stretch>
            <a:fillRect/>
          </a:stretch>
        </p:blipFill>
        <p:spPr bwMode="auto">
          <a:xfrm>
            <a:off x="5238833" y="938636"/>
            <a:ext cx="3019945" cy="1576491"/>
          </a:xfrm>
          <a:prstGeom prst="rect">
            <a:avLst/>
          </a:prstGeom>
          <a:noFill/>
          <a:ln w="9525">
            <a:noFill/>
            <a:miter lim="800000"/>
            <a:headEnd/>
            <a:tailEnd/>
          </a:ln>
        </p:spPr>
      </p:pic>
      <p:pic>
        <p:nvPicPr>
          <p:cNvPr id="20482" name="图片 5"/>
          <p:cNvPicPr>
            <a:picLocks noChangeAspect="1" noChangeArrowheads="1"/>
          </p:cNvPicPr>
          <p:nvPr/>
        </p:nvPicPr>
        <p:blipFill>
          <a:blip r:embed="rId5"/>
          <a:srcRect/>
          <a:stretch>
            <a:fillRect/>
          </a:stretch>
        </p:blipFill>
        <p:spPr bwMode="auto">
          <a:xfrm>
            <a:off x="5221576" y="2560774"/>
            <a:ext cx="3037201" cy="1967924"/>
          </a:xfrm>
          <a:prstGeom prst="rect">
            <a:avLst/>
          </a:prstGeom>
          <a:noFill/>
          <a:ln w="9525">
            <a:noFill/>
            <a:miter lim="800000"/>
            <a:headEnd/>
            <a:tailEnd/>
          </a:ln>
        </p:spPr>
      </p:pic>
      <p:pic>
        <p:nvPicPr>
          <p:cNvPr id="20483" name="图片 15"/>
          <p:cNvPicPr>
            <a:picLocks noChangeAspect="1" noChangeArrowheads="1"/>
          </p:cNvPicPr>
          <p:nvPr/>
        </p:nvPicPr>
        <p:blipFill>
          <a:blip r:embed="rId6"/>
          <a:srcRect/>
          <a:stretch>
            <a:fillRect/>
          </a:stretch>
        </p:blipFill>
        <p:spPr bwMode="auto">
          <a:xfrm>
            <a:off x="5218699" y="4587581"/>
            <a:ext cx="3040078" cy="1977194"/>
          </a:xfrm>
          <a:prstGeom prst="rect">
            <a:avLst/>
          </a:prstGeom>
          <a:noFill/>
          <a:ln w="9525">
            <a:noFill/>
            <a:miter lim="800000"/>
            <a:headEnd/>
            <a:tailEnd/>
          </a:ln>
        </p:spPr>
      </p:pic>
    </p:spTree>
    <p:extLst>
      <p:ext uri="{BB962C8B-B14F-4D97-AF65-F5344CB8AC3E}">
        <p14:creationId xmlns:p14="http://schemas.microsoft.com/office/powerpoint/2010/main" val="3943909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合并图实例分析</a:t>
            </a:r>
            <a:r>
              <a:rPr lang="en-US" altLang="zh-CN" smtClean="0"/>
              <a:t>1</a:t>
            </a:r>
            <a:endParaRPr lang="zh-CN" altLang="en-US" dirty="0"/>
          </a:p>
        </p:txBody>
      </p:sp>
      <p:sp>
        <p:nvSpPr>
          <p:cNvPr id="3" name="内容占位符 2"/>
          <p:cNvSpPr>
            <a:spLocks noGrp="1"/>
          </p:cNvSpPr>
          <p:nvPr>
            <p:ph idx="1"/>
          </p:nvPr>
        </p:nvSpPr>
        <p:spPr/>
        <p:txBody>
          <a:bodyPr/>
          <a:lstStyle/>
          <a:p>
            <a:r>
              <a:rPr lang="zh-CN" altLang="en-US" smtClean="0"/>
              <a:t>吞吐量</a:t>
            </a:r>
            <a:r>
              <a:rPr lang="en-US" altLang="zh-CN" smtClean="0"/>
              <a:t>+</a:t>
            </a:r>
            <a:r>
              <a:rPr lang="zh-CN" altLang="en-US" smtClean="0"/>
              <a:t>虚拟用户数</a:t>
            </a:r>
            <a:endParaRPr lang="zh-CN" altLang="en-US" dirty="0"/>
          </a:p>
        </p:txBody>
      </p:sp>
      <p:pic>
        <p:nvPicPr>
          <p:cNvPr id="18433" name="图片 45"/>
          <p:cNvPicPr>
            <a:picLocks noChangeAspect="1" noChangeArrowheads="1"/>
          </p:cNvPicPr>
          <p:nvPr/>
        </p:nvPicPr>
        <p:blipFill>
          <a:blip r:embed="rId3"/>
          <a:srcRect/>
          <a:stretch>
            <a:fillRect/>
          </a:stretch>
        </p:blipFill>
        <p:spPr bwMode="auto">
          <a:xfrm>
            <a:off x="2357620" y="1807564"/>
            <a:ext cx="7558488" cy="3921070"/>
          </a:xfrm>
          <a:prstGeom prst="rect">
            <a:avLst/>
          </a:prstGeom>
          <a:noFill/>
          <a:ln w="9525">
            <a:noFill/>
            <a:miter lim="800000"/>
            <a:headEnd/>
            <a:tailEnd/>
          </a:ln>
        </p:spPr>
      </p:pic>
    </p:spTree>
    <p:extLst>
      <p:ext uri="{BB962C8B-B14F-4D97-AF65-F5344CB8AC3E}">
        <p14:creationId xmlns:p14="http://schemas.microsoft.com/office/powerpoint/2010/main" val="173527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合并图实例分析</a:t>
            </a:r>
            <a:r>
              <a:rPr lang="en-US" altLang="zh-CN" smtClean="0"/>
              <a:t>2</a:t>
            </a:r>
            <a:endParaRPr lang="zh-CN" altLang="en-US" dirty="0"/>
          </a:p>
        </p:txBody>
      </p:sp>
      <p:sp>
        <p:nvSpPr>
          <p:cNvPr id="3" name="内容占位符 2"/>
          <p:cNvSpPr>
            <a:spLocks noGrp="1"/>
          </p:cNvSpPr>
          <p:nvPr>
            <p:ph idx="1"/>
          </p:nvPr>
        </p:nvSpPr>
        <p:spPr/>
        <p:txBody>
          <a:bodyPr/>
          <a:lstStyle/>
          <a:p>
            <a:r>
              <a:rPr lang="zh-CN" altLang="en-US" smtClean="0"/>
              <a:t>平均事务响应时间</a:t>
            </a:r>
            <a:r>
              <a:rPr lang="en-US" altLang="zh-CN" smtClean="0"/>
              <a:t>+</a:t>
            </a:r>
            <a:r>
              <a:rPr lang="zh-CN" altLang="en-US" smtClean="0"/>
              <a:t>虚拟用户数</a:t>
            </a:r>
            <a:endParaRPr lang="zh-CN" altLang="en-US" dirty="0"/>
          </a:p>
        </p:txBody>
      </p:sp>
      <p:pic>
        <p:nvPicPr>
          <p:cNvPr id="16385" name="图片 42"/>
          <p:cNvPicPr>
            <a:picLocks noChangeAspect="1" noChangeArrowheads="1"/>
          </p:cNvPicPr>
          <p:nvPr/>
        </p:nvPicPr>
        <p:blipFill>
          <a:blip r:embed="rId3"/>
          <a:srcRect/>
          <a:stretch>
            <a:fillRect/>
          </a:stretch>
        </p:blipFill>
        <p:spPr bwMode="auto">
          <a:xfrm>
            <a:off x="2350690" y="1808236"/>
            <a:ext cx="7548163" cy="3890462"/>
          </a:xfrm>
          <a:prstGeom prst="rect">
            <a:avLst/>
          </a:prstGeom>
          <a:noFill/>
          <a:ln w="9525">
            <a:noFill/>
            <a:miter lim="800000"/>
            <a:headEnd/>
            <a:tailEnd/>
          </a:ln>
        </p:spPr>
      </p:pic>
    </p:spTree>
    <p:extLst>
      <p:ext uri="{BB962C8B-B14F-4D97-AF65-F5344CB8AC3E}">
        <p14:creationId xmlns:p14="http://schemas.microsoft.com/office/powerpoint/2010/main" val="88560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Analysis</a:t>
            </a:r>
            <a:r>
              <a:rPr lang="zh-CN" altLang="en-US" smtClean="0"/>
              <a:t>设置详解</a:t>
            </a:r>
            <a:endParaRPr lang="en-US" altLang="zh-CN" dirty="0"/>
          </a:p>
        </p:txBody>
      </p:sp>
      <p:sp>
        <p:nvSpPr>
          <p:cNvPr id="7" name="内容占位符 6"/>
          <p:cNvSpPr>
            <a:spLocks noGrp="1"/>
          </p:cNvSpPr>
          <p:nvPr>
            <p:ph idx="1"/>
          </p:nvPr>
        </p:nvSpPr>
        <p:spPr/>
        <p:txBody>
          <a:bodyPr/>
          <a:lstStyle/>
          <a:p>
            <a:endParaRPr lang="zh-CN" altLang="en-US"/>
          </a:p>
        </p:txBody>
      </p:sp>
      <p:pic>
        <p:nvPicPr>
          <p:cNvPr id="3" name="图片 5"/>
          <p:cNvPicPr>
            <a:picLocks noChangeAspect="1" noChangeArrowheads="1"/>
          </p:cNvPicPr>
          <p:nvPr/>
        </p:nvPicPr>
        <p:blipFill>
          <a:blip r:embed="rId3"/>
          <a:srcRect/>
          <a:stretch>
            <a:fillRect/>
          </a:stretch>
        </p:blipFill>
        <p:spPr bwMode="auto">
          <a:xfrm>
            <a:off x="2202307" y="1087182"/>
            <a:ext cx="7957360" cy="4797397"/>
          </a:xfrm>
          <a:prstGeom prst="rect">
            <a:avLst/>
          </a:prstGeom>
          <a:noFill/>
          <a:ln w="9525">
            <a:noFill/>
            <a:miter lim="800000"/>
            <a:headEnd/>
            <a:tailEnd/>
          </a:ln>
        </p:spPr>
      </p:pic>
      <p:sp>
        <p:nvSpPr>
          <p:cNvPr id="4" name="圆角矩形 3"/>
          <p:cNvSpPr/>
          <p:nvPr/>
        </p:nvSpPr>
        <p:spPr bwMode="auto">
          <a:xfrm>
            <a:off x="4147592" y="2603722"/>
            <a:ext cx="6012075" cy="105472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3201">
              <a:latin typeface="Arial" pitchFamily="34" charset="0"/>
            </a:endParaRPr>
          </a:p>
        </p:txBody>
      </p:sp>
    </p:spTree>
    <p:extLst>
      <p:ext uri="{BB962C8B-B14F-4D97-AF65-F5344CB8AC3E}">
        <p14:creationId xmlns:p14="http://schemas.microsoft.com/office/powerpoint/2010/main" val="3148568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Analysis</a:t>
            </a:r>
            <a:r>
              <a:rPr lang="zh-CN" altLang="en-US" smtClean="0"/>
              <a:t>启动与界面</a:t>
            </a:r>
            <a:endParaRPr lang="zh-CN" altLang="en-US" dirty="0"/>
          </a:p>
        </p:txBody>
      </p:sp>
      <p:sp>
        <p:nvSpPr>
          <p:cNvPr id="3" name="内容占位符 2"/>
          <p:cNvSpPr>
            <a:spLocks noGrp="1"/>
          </p:cNvSpPr>
          <p:nvPr>
            <p:ph idx="1"/>
          </p:nvPr>
        </p:nvSpPr>
        <p:spPr>
          <a:xfrm>
            <a:off x="610235" y="1125538"/>
            <a:ext cx="10984230" cy="5041187"/>
          </a:xfrm>
        </p:spPr>
        <p:txBody>
          <a:bodyPr/>
          <a:lstStyle/>
          <a:p>
            <a:r>
              <a:rPr lang="zh-CN" altLang="en-US" dirty="0" smtClean="0"/>
              <a:t>启动</a:t>
            </a:r>
            <a:r>
              <a:rPr lang="en-US" dirty="0" smtClean="0"/>
              <a:t>Analysis</a:t>
            </a:r>
            <a:r>
              <a:rPr lang="zh-CN" altLang="en-US" dirty="0" smtClean="0"/>
              <a:t>方式：</a:t>
            </a:r>
            <a:endParaRPr lang="en-US" altLang="zh-CN" dirty="0" smtClean="0"/>
          </a:p>
          <a:p>
            <a:pPr lvl="1"/>
            <a:r>
              <a:rPr lang="zh-CN" altLang="en-US" dirty="0" smtClean="0"/>
              <a:t>在</a:t>
            </a:r>
            <a:r>
              <a:rPr lang="en-US" dirty="0" smtClean="0"/>
              <a:t>Controller</a:t>
            </a:r>
            <a:r>
              <a:rPr lang="zh-CN" altLang="en-US" dirty="0" smtClean="0"/>
              <a:t>启动场景前选中其菜单的</a:t>
            </a:r>
            <a:r>
              <a:rPr lang="en-US" dirty="0" smtClean="0"/>
              <a:t>“Results</a:t>
            </a:r>
            <a:r>
              <a:rPr lang="zh-CN" altLang="en-US" dirty="0" smtClean="0"/>
              <a:t>→</a:t>
            </a:r>
            <a:r>
              <a:rPr lang="en-US" dirty="0" smtClean="0"/>
              <a:t>Auto Load analysis”</a:t>
            </a:r>
            <a:r>
              <a:rPr lang="zh-CN" altLang="en-US" dirty="0" smtClean="0"/>
              <a:t>（自动加载分析）</a:t>
            </a:r>
            <a:endParaRPr lang="en-US" altLang="zh-CN" dirty="0" smtClean="0"/>
          </a:p>
          <a:p>
            <a:pPr lvl="1"/>
            <a:r>
              <a:rPr lang="zh-CN" altLang="en-US" dirty="0" smtClean="0"/>
              <a:t>在</a:t>
            </a:r>
            <a:r>
              <a:rPr lang="en-US" dirty="0" smtClean="0"/>
              <a:t>Controller</a:t>
            </a:r>
            <a:r>
              <a:rPr lang="zh-CN" altLang="en-US" dirty="0" smtClean="0"/>
              <a:t>工具栏中点击第一个</a:t>
            </a:r>
            <a:r>
              <a:rPr lang="en-US" dirty="0" smtClean="0"/>
              <a:t>       </a:t>
            </a:r>
            <a:r>
              <a:rPr lang="zh-CN" altLang="en-US" dirty="0" smtClean="0"/>
              <a:t>图标</a:t>
            </a:r>
            <a:endParaRPr lang="en-US" altLang="zh-CN" dirty="0" smtClean="0"/>
          </a:p>
          <a:p>
            <a:pPr lvl="1"/>
            <a:r>
              <a:rPr lang="zh-CN" altLang="en-US" dirty="0" smtClean="0"/>
              <a:t>在</a:t>
            </a:r>
            <a:r>
              <a:rPr lang="en-US" dirty="0" smtClean="0"/>
              <a:t>Controller</a:t>
            </a:r>
            <a:r>
              <a:rPr lang="zh-CN" altLang="en-US" dirty="0" smtClean="0"/>
              <a:t>工具栏中点击第二个</a:t>
            </a:r>
            <a:r>
              <a:rPr lang="en-US" dirty="0" smtClean="0"/>
              <a:t>       </a:t>
            </a:r>
            <a:r>
              <a:rPr lang="zh-CN" altLang="en-US" dirty="0" smtClean="0"/>
              <a:t>图标</a:t>
            </a:r>
            <a:endParaRPr lang="en-US" altLang="zh-CN" dirty="0" smtClean="0"/>
          </a:p>
          <a:p>
            <a:pPr lvl="1"/>
            <a:r>
              <a:rPr lang="zh-CN" altLang="en-US" dirty="0" smtClean="0"/>
              <a:t>从开始菜单依次点击</a:t>
            </a:r>
            <a:r>
              <a:rPr lang="en-US" dirty="0" smtClean="0"/>
              <a:t>“HP </a:t>
            </a:r>
            <a:r>
              <a:rPr lang="en-US" dirty="0" err="1" smtClean="0"/>
              <a:t>LoadRunner</a:t>
            </a:r>
            <a:r>
              <a:rPr lang="zh-CN" altLang="en-US" dirty="0" smtClean="0"/>
              <a:t>→</a:t>
            </a:r>
            <a:r>
              <a:rPr lang="en-US" dirty="0" smtClean="0"/>
              <a:t>Applications</a:t>
            </a:r>
            <a:r>
              <a:rPr lang="zh-CN" altLang="en-US" dirty="0" smtClean="0"/>
              <a:t>→</a:t>
            </a:r>
            <a:r>
              <a:rPr lang="en-US" dirty="0" smtClean="0"/>
              <a:t>Analysis”</a:t>
            </a:r>
            <a:endParaRPr lang="zh-CN" altLang="en-US" dirty="0"/>
          </a:p>
        </p:txBody>
      </p:sp>
      <p:pic>
        <p:nvPicPr>
          <p:cNvPr id="90114" name="Picture 2"/>
          <p:cNvPicPr>
            <a:picLocks noChangeAspect="1" noChangeArrowheads="1"/>
          </p:cNvPicPr>
          <p:nvPr/>
        </p:nvPicPr>
        <p:blipFill>
          <a:blip r:embed="rId3"/>
          <a:srcRect r="22282"/>
          <a:stretch>
            <a:fillRect/>
          </a:stretch>
        </p:blipFill>
        <p:spPr bwMode="auto">
          <a:xfrm>
            <a:off x="6462390" y="3357786"/>
            <a:ext cx="408310" cy="378268"/>
          </a:xfrm>
          <a:prstGeom prst="rect">
            <a:avLst/>
          </a:prstGeom>
          <a:noFill/>
          <a:ln w="9525">
            <a:noFill/>
            <a:miter lim="800000"/>
            <a:headEnd/>
            <a:tailEnd/>
          </a:ln>
          <a:effectLst/>
        </p:spPr>
      </p:pic>
      <p:pic>
        <p:nvPicPr>
          <p:cNvPr id="90115" name="Picture 3"/>
          <p:cNvPicPr>
            <a:picLocks noChangeAspect="1" noChangeArrowheads="1"/>
          </p:cNvPicPr>
          <p:nvPr/>
        </p:nvPicPr>
        <p:blipFill>
          <a:blip r:embed="rId4"/>
          <a:srcRect l="8961" t="10358" r="20484" b="8638"/>
          <a:stretch>
            <a:fillRect/>
          </a:stretch>
        </p:blipFill>
        <p:spPr bwMode="auto">
          <a:xfrm>
            <a:off x="6462390" y="4077866"/>
            <a:ext cx="440974" cy="412524"/>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58734" y="4293890"/>
            <a:ext cx="2528775" cy="210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nvPicPr>
        <p:blipFill>
          <a:blip r:embed="rId6"/>
          <a:stretch>
            <a:fillRect/>
          </a:stretch>
        </p:blipFill>
        <p:spPr>
          <a:xfrm>
            <a:off x="845766" y="5229994"/>
            <a:ext cx="6828571" cy="980952"/>
          </a:xfrm>
          <a:prstGeom prst="rect">
            <a:avLst/>
          </a:prstGeom>
        </p:spPr>
      </p:pic>
    </p:spTree>
    <p:extLst>
      <p:ext uri="{BB962C8B-B14F-4D97-AF65-F5344CB8AC3E}">
        <p14:creationId xmlns:p14="http://schemas.microsoft.com/office/powerpoint/2010/main" val="424293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0114"/>
                                        </p:tgtEl>
                                        <p:attrNameLst>
                                          <p:attrName>style.visibility</p:attrName>
                                        </p:attrNameLst>
                                      </p:cBhvr>
                                      <p:to>
                                        <p:strVal val="visible"/>
                                      </p:to>
                                    </p:set>
                                    <p:animEffect transition="in" filter="randombar(horizontal)">
                                      <p:cBhvr>
                                        <p:cTn id="20" dur="500"/>
                                        <p:tgtEl>
                                          <p:spTgt spid="9011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90115"/>
                                        </p:tgtEl>
                                        <p:attrNameLst>
                                          <p:attrName>style.visibility</p:attrName>
                                        </p:attrNameLst>
                                      </p:cBhvr>
                                      <p:to>
                                        <p:strVal val="visible"/>
                                      </p:to>
                                    </p:set>
                                    <p:animEffect transition="in" filter="checkerboard(across)">
                                      <p:cBhvr>
                                        <p:cTn id="28" dur="500"/>
                                        <p:tgtEl>
                                          <p:spTgt spid="9011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heckerboard(across)">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自动关联配置</a:t>
            </a:r>
            <a:endParaRPr lang="zh-CN" altLang="en-US" dirty="0"/>
          </a:p>
        </p:txBody>
      </p:sp>
      <p:sp>
        <p:nvSpPr>
          <p:cNvPr id="8" name="内容占位符 7"/>
          <p:cNvSpPr>
            <a:spLocks noGrp="1"/>
          </p:cNvSpPr>
          <p:nvPr>
            <p:ph idx="1"/>
          </p:nvPr>
        </p:nvSpPr>
        <p:spPr>
          <a:xfrm>
            <a:off x="610234" y="1197546"/>
            <a:ext cx="11108739" cy="5041187"/>
          </a:xfrm>
        </p:spPr>
        <p:txBody>
          <a:bodyPr/>
          <a:lstStyle/>
          <a:p>
            <a:r>
              <a:rPr lang="en-US" altLang="zh-CN" dirty="0" smtClean="0"/>
              <a:t>Analysis</a:t>
            </a:r>
            <a:r>
              <a:rPr lang="zh-CN" altLang="en-US" dirty="0" smtClean="0"/>
              <a:t>能够自动将待分析图中的指标同其他图的指标关联起来并进行综合分析，通过观察各指标间的匹配程度（即相互依赖程度）来确定它们对系统性能的影响程度</a:t>
            </a:r>
            <a:endParaRPr lang="en-US" altLang="zh-CN"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047" y="4219329"/>
            <a:ext cx="3063463" cy="239179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5" name="矩形 4"/>
          <p:cNvSpPr/>
          <p:nvPr/>
        </p:nvSpPr>
        <p:spPr>
          <a:xfrm>
            <a:off x="2756922" y="3254952"/>
            <a:ext cx="6906053" cy="923544"/>
          </a:xfrm>
          <a:prstGeom prst="rect">
            <a:avLst/>
          </a:prstGeom>
          <a:noFill/>
        </p:spPr>
        <p:txBody>
          <a:bodyPr wrap="none" lIns="91461" tIns="45731" rIns="91461" bIns="45731">
            <a:spAutoFit/>
          </a:bodyPr>
          <a:lstStyle/>
          <a:p>
            <a:pPr algn="ctr"/>
            <a:r>
              <a:rPr lang="zh-CN" altLang="en-US" sz="4001"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更关注</a:t>
            </a:r>
            <a:r>
              <a:rPr lang="zh-CN" altLang="en-US" sz="5401" b="1"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整体</a:t>
            </a:r>
            <a:r>
              <a:rPr lang="zh-CN" altLang="en-US" sz="4001"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曲线</a:t>
            </a:r>
            <a:r>
              <a:rPr lang="zh-CN" altLang="en-US" sz="5401" b="1"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变化趋势</a:t>
            </a:r>
          </a:p>
        </p:txBody>
      </p:sp>
    </p:spTree>
    <p:extLst>
      <p:ext uri="{BB962C8B-B14F-4D97-AF65-F5344CB8AC3E}">
        <p14:creationId xmlns:p14="http://schemas.microsoft.com/office/powerpoint/2010/main" val="1657904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自动关联配置</a:t>
            </a:r>
            <a:endParaRPr lang="zh-CN" altLang="en-US" dirty="0"/>
          </a:p>
        </p:txBody>
      </p:sp>
      <p:sp>
        <p:nvSpPr>
          <p:cNvPr id="5" name="内容占位符 4"/>
          <p:cNvSpPr>
            <a:spLocks noGrp="1"/>
          </p:cNvSpPr>
          <p:nvPr>
            <p:ph idx="1"/>
          </p:nvPr>
        </p:nvSpPr>
        <p:spPr/>
        <p:txBody>
          <a:bodyPr/>
          <a:lstStyle/>
          <a:p>
            <a:endParaRPr lang="zh-CN" altLang="en-US"/>
          </a:p>
        </p:txBody>
      </p:sp>
      <p:pic>
        <p:nvPicPr>
          <p:cNvPr id="10241" name="图片 3"/>
          <p:cNvPicPr>
            <a:picLocks noChangeAspect="1" noChangeArrowheads="1"/>
          </p:cNvPicPr>
          <p:nvPr/>
        </p:nvPicPr>
        <p:blipFill>
          <a:blip r:embed="rId3"/>
          <a:srcRect/>
          <a:stretch>
            <a:fillRect/>
          </a:stretch>
        </p:blipFill>
        <p:spPr bwMode="auto">
          <a:xfrm>
            <a:off x="6876551" y="967650"/>
            <a:ext cx="3037200" cy="2807110"/>
          </a:xfrm>
          <a:prstGeom prst="rect">
            <a:avLst/>
          </a:prstGeom>
          <a:noFill/>
          <a:ln w="9525">
            <a:noFill/>
            <a:miter lim="800000"/>
            <a:headEnd/>
            <a:tailEnd/>
          </a:ln>
        </p:spPr>
      </p:pic>
      <p:pic>
        <p:nvPicPr>
          <p:cNvPr id="10242" name="图片 6"/>
          <p:cNvPicPr>
            <a:picLocks noChangeAspect="1" noChangeArrowheads="1"/>
          </p:cNvPicPr>
          <p:nvPr/>
        </p:nvPicPr>
        <p:blipFill>
          <a:blip r:embed="rId4"/>
          <a:srcRect/>
          <a:stretch>
            <a:fillRect/>
          </a:stretch>
        </p:blipFill>
        <p:spPr bwMode="auto">
          <a:xfrm>
            <a:off x="6859294" y="3883790"/>
            <a:ext cx="3074883" cy="2842816"/>
          </a:xfrm>
          <a:prstGeom prst="rect">
            <a:avLst/>
          </a:prstGeom>
          <a:noFill/>
          <a:ln w="9525">
            <a:noFill/>
            <a:miter lim="800000"/>
            <a:headEnd/>
            <a:tailEnd/>
          </a:ln>
        </p:spPr>
      </p:pic>
      <p:pic>
        <p:nvPicPr>
          <p:cNvPr id="10243" name="图片 9"/>
          <p:cNvPicPr>
            <a:picLocks noChangeAspect="1" noChangeArrowheads="1"/>
          </p:cNvPicPr>
          <p:nvPr/>
        </p:nvPicPr>
        <p:blipFill>
          <a:blip r:embed="rId5"/>
          <a:srcRect/>
          <a:stretch>
            <a:fillRect/>
          </a:stretch>
        </p:blipFill>
        <p:spPr bwMode="auto">
          <a:xfrm>
            <a:off x="989782" y="2205658"/>
            <a:ext cx="5513786" cy="2448272"/>
          </a:xfrm>
          <a:prstGeom prst="rect">
            <a:avLst/>
          </a:prstGeom>
          <a:noFill/>
          <a:ln w="9525">
            <a:noFill/>
            <a:miter lim="800000"/>
            <a:headEnd/>
            <a:tailEnd/>
          </a:ln>
        </p:spPr>
      </p:pic>
    </p:spTree>
    <p:extLst>
      <p:ext uri="{BB962C8B-B14F-4D97-AF65-F5344CB8AC3E}">
        <p14:creationId xmlns:p14="http://schemas.microsoft.com/office/powerpoint/2010/main" val="747983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checkerboard(across)">
                                      <p:cBhvr>
                                        <p:cTn id="7" dur="500"/>
                                        <p:tgtEl>
                                          <p:spTgt spid="1024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p:cTn id="12" dur="500" fill="hold"/>
                                        <p:tgtEl>
                                          <p:spTgt spid="10242"/>
                                        </p:tgtEl>
                                        <p:attrNameLst>
                                          <p:attrName>ppt_w</p:attrName>
                                        </p:attrNameLst>
                                      </p:cBhvr>
                                      <p:tavLst>
                                        <p:tav tm="0">
                                          <p:val>
                                            <p:fltVal val="0"/>
                                          </p:val>
                                        </p:tav>
                                        <p:tav tm="100000">
                                          <p:val>
                                            <p:strVal val="#ppt_w"/>
                                          </p:val>
                                        </p:tav>
                                      </p:tavLst>
                                    </p:anim>
                                    <p:anim calcmode="lin" valueType="num">
                                      <p:cBhvr>
                                        <p:cTn id="13" dur="500" fill="hold"/>
                                        <p:tgtEl>
                                          <p:spTgt spid="1024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0243"/>
                                        </p:tgtEl>
                                        <p:attrNameLst>
                                          <p:attrName>style.visibility</p:attrName>
                                        </p:attrNameLst>
                                      </p:cBhvr>
                                      <p:to>
                                        <p:strVal val="visible"/>
                                      </p:to>
                                    </p:set>
                                    <p:anim calcmode="lin" valueType="num">
                                      <p:cBhvr>
                                        <p:cTn id="18" dur="500" fill="hold"/>
                                        <p:tgtEl>
                                          <p:spTgt spid="10243"/>
                                        </p:tgtEl>
                                        <p:attrNameLst>
                                          <p:attrName>ppt_w</p:attrName>
                                        </p:attrNameLst>
                                      </p:cBhvr>
                                      <p:tavLst>
                                        <p:tav tm="0">
                                          <p:val>
                                            <p:fltVal val="0"/>
                                          </p:val>
                                        </p:tav>
                                        <p:tav tm="100000">
                                          <p:val>
                                            <p:strVal val="#ppt_w"/>
                                          </p:val>
                                        </p:tav>
                                      </p:tavLst>
                                    </p:anim>
                                    <p:anim calcmode="lin" valueType="num">
                                      <p:cBhvr>
                                        <p:cTn id="19" dur="500" fill="hold"/>
                                        <p:tgtEl>
                                          <p:spTgt spid="102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自动关联</a:t>
            </a:r>
            <a:r>
              <a:rPr lang="en-US" altLang="zh-CN" smtClean="0"/>
              <a:t>&amp;</a:t>
            </a:r>
            <a:r>
              <a:rPr lang="zh-CN" altLang="en-US" smtClean="0"/>
              <a:t>合并图区别</a:t>
            </a:r>
            <a:endParaRPr lang="zh-CN" altLang="en-US" dirty="0"/>
          </a:p>
        </p:txBody>
      </p:sp>
      <p:sp>
        <p:nvSpPr>
          <p:cNvPr id="8" name="内容占位符 7"/>
          <p:cNvSpPr>
            <a:spLocks noGrp="1"/>
          </p:cNvSpPr>
          <p:nvPr>
            <p:ph idx="1"/>
          </p:nvPr>
        </p:nvSpPr>
        <p:spPr>
          <a:xfrm>
            <a:off x="610235" y="1125538"/>
            <a:ext cx="10984230" cy="5041187"/>
          </a:xfrm>
        </p:spPr>
        <p:txBody>
          <a:bodyPr/>
          <a:lstStyle/>
          <a:p>
            <a:r>
              <a:rPr lang="zh-CN" altLang="en-US" dirty="0" smtClean="0"/>
              <a:t>合并图</a:t>
            </a:r>
            <a:endParaRPr lang="en-US" altLang="zh-CN" dirty="0" smtClean="0"/>
          </a:p>
          <a:p>
            <a:pPr lvl="1"/>
            <a:r>
              <a:rPr lang="zh-CN" altLang="en-US" dirty="0" smtClean="0"/>
              <a:t>不能“选定特定的时间进行切片”</a:t>
            </a:r>
            <a:endParaRPr lang="en-US" altLang="zh-CN" dirty="0" smtClean="0"/>
          </a:p>
          <a:p>
            <a:pPr lvl="1"/>
            <a:r>
              <a:rPr lang="zh-CN" altLang="en-US" dirty="0" smtClean="0"/>
              <a:t>没有关联匹配值</a:t>
            </a:r>
            <a:endParaRPr lang="en-US" altLang="zh-CN" dirty="0" smtClean="0"/>
          </a:p>
          <a:p>
            <a:pPr lvl="1"/>
            <a:r>
              <a:rPr lang="zh-CN" altLang="en-US" dirty="0" smtClean="0"/>
              <a:t>一次只能对一张图做合并</a:t>
            </a:r>
            <a:endParaRPr lang="en-US" altLang="zh-CN" dirty="0" smtClean="0"/>
          </a:p>
          <a:p>
            <a:r>
              <a:rPr lang="zh-CN" altLang="en-US" dirty="0" smtClean="0"/>
              <a:t>自动关联</a:t>
            </a:r>
            <a:r>
              <a:rPr lang="en-US" altLang="zh-CN" dirty="0" smtClean="0"/>
              <a:t>——</a:t>
            </a:r>
            <a:r>
              <a:rPr lang="zh-CN" altLang="en-US" dirty="0" smtClean="0"/>
              <a:t>反之</a:t>
            </a:r>
            <a:endParaRPr lang="zh-CN" altLang="en-US" dirty="0"/>
          </a:p>
        </p:txBody>
      </p:sp>
      <p:sp>
        <p:nvSpPr>
          <p:cNvPr id="11" name="矩形 10"/>
          <p:cNvSpPr/>
          <p:nvPr/>
        </p:nvSpPr>
        <p:spPr>
          <a:xfrm>
            <a:off x="3726086" y="4581922"/>
            <a:ext cx="8190582" cy="1662272"/>
          </a:xfrm>
          <a:prstGeom prst="rect">
            <a:avLst/>
          </a:prstGeom>
          <a:blipFill>
            <a:blip r:embed="rId3"/>
            <a:tile tx="0" ty="0" sx="100000" sy="100000" flip="none" algn="tl"/>
          </a:blipFill>
        </p:spPr>
        <p:txBody>
          <a:bodyPr wrap="square" lIns="91461" tIns="45731" rIns="91461" bIns="45731">
            <a:spAutoFit/>
          </a:bodyPr>
          <a:lstStyle/>
          <a:p>
            <a:pPr algn="ctr"/>
            <a:r>
              <a:rPr lang="zh-CN" altLang="en-US" sz="5401" dirty="0">
                <a:ln w="1905"/>
                <a:solidFill>
                  <a:srgbClr val="FF0000"/>
                </a:solidFill>
                <a:effectLst>
                  <a:innerShdw blurRad="69850" dist="43180" dir="5400000">
                    <a:srgbClr val="000000">
                      <a:alpha val="65000"/>
                    </a:srgbClr>
                  </a:innerShdw>
                </a:effectLst>
                <a:latin typeface="华文行楷" pitchFamily="2" charset="-122"/>
                <a:ea typeface="华文行楷" pitchFamily="2" charset="-122"/>
              </a:rPr>
              <a:t>合并图</a:t>
            </a:r>
            <a:r>
              <a:rPr lang="zh-CN" altLang="en-US" sz="320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先看图的整体趋势、分析全局，</a:t>
            </a:r>
            <a:endParaRPr lang="en-US" altLang="zh-CN" sz="320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endParaRPr>
          </a:p>
          <a:p>
            <a:pPr algn="ctr"/>
            <a:r>
              <a:rPr lang="zh-CN" altLang="en-US" sz="320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选定位置后，再用</a:t>
            </a:r>
            <a:r>
              <a:rPr lang="zh-CN" altLang="en-US" sz="4801" dirty="0">
                <a:ln w="1905"/>
                <a:solidFill>
                  <a:srgbClr val="FF0000"/>
                </a:solidFill>
                <a:effectLst>
                  <a:innerShdw blurRad="69850" dist="43180" dir="5400000">
                    <a:srgbClr val="000000">
                      <a:alpha val="65000"/>
                    </a:srgbClr>
                  </a:innerShdw>
                </a:effectLst>
                <a:latin typeface="华文行楷" pitchFamily="2" charset="-122"/>
                <a:ea typeface="华文行楷" pitchFamily="2" charset="-122"/>
              </a:rPr>
              <a:t>自动关联</a:t>
            </a:r>
            <a:r>
              <a:rPr lang="zh-CN" altLang="en-US" sz="320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进一步</a:t>
            </a:r>
            <a:r>
              <a:rPr lang="zh-CN" altLang="en-US" sz="320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分析</a:t>
            </a:r>
            <a:endParaRPr lang="zh-CN" altLang="en-US" sz="320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endParaRPr>
          </a:p>
        </p:txBody>
      </p:sp>
    </p:spTree>
    <p:extLst>
      <p:ext uri="{BB962C8B-B14F-4D97-AF65-F5344CB8AC3E}">
        <p14:creationId xmlns:p14="http://schemas.microsoft.com/office/powerpoint/2010/main" val="262160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数据的过滤筛选</a:t>
            </a:r>
            <a:endParaRPr lang="zh-CN" altLang="en-US" dirty="0"/>
          </a:p>
        </p:txBody>
      </p:sp>
      <p:sp>
        <p:nvSpPr>
          <p:cNvPr id="4" name="内容占位符 3"/>
          <p:cNvSpPr>
            <a:spLocks noGrp="1"/>
          </p:cNvSpPr>
          <p:nvPr>
            <p:ph idx="1"/>
          </p:nvPr>
        </p:nvSpPr>
        <p:spPr/>
        <p:txBody>
          <a:bodyPr/>
          <a:lstStyle/>
          <a:p>
            <a:pPr lvl="0"/>
            <a:r>
              <a:rPr lang="en-US" altLang="zh-CN" dirty="0" smtClean="0"/>
              <a:t>Analysis</a:t>
            </a:r>
            <a:r>
              <a:rPr lang="zh-CN" altLang="en-US" dirty="0" smtClean="0"/>
              <a:t>提供的多种图和报告中，呈现出太多的信息。读者需具备图的筛选能力，有助于定位所关注的内容。修改全局过滤选项</a:t>
            </a:r>
            <a:endParaRPr lang="en-US" altLang="zh-CN" dirty="0" smtClean="0"/>
          </a:p>
          <a:p>
            <a:pPr lvl="1"/>
            <a:r>
              <a:rPr lang="zh-CN" altLang="en-US" dirty="0" smtClean="0"/>
              <a:t>全局筛选</a:t>
            </a:r>
            <a:endParaRPr lang="en-US" altLang="zh-CN" dirty="0" smtClean="0"/>
          </a:p>
          <a:p>
            <a:pPr lvl="1"/>
            <a:r>
              <a:rPr lang="zh-CN" altLang="en-US" dirty="0" smtClean="0"/>
              <a:t>概要报告筛选</a:t>
            </a:r>
            <a:endParaRPr lang="en-US" altLang="zh-CN" dirty="0" smtClean="0"/>
          </a:p>
          <a:p>
            <a:pPr lvl="1"/>
            <a:r>
              <a:rPr lang="zh-CN" altLang="en-US" dirty="0" smtClean="0"/>
              <a:t>单个图筛选</a:t>
            </a:r>
            <a:endParaRPr lang="en-US" altLang="zh-CN"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0582" y="3357786"/>
            <a:ext cx="2274413" cy="276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051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数据的过滤筛选</a:t>
            </a:r>
            <a:r>
              <a:rPr lang="en-US" altLang="zh-CN" dirty="0" smtClean="0"/>
              <a:t>——</a:t>
            </a:r>
            <a:r>
              <a:rPr lang="zh-CN" altLang="en-US" dirty="0" smtClean="0"/>
              <a:t>全局筛选</a:t>
            </a:r>
            <a:endParaRPr lang="zh-CN" altLang="en-US" dirty="0"/>
          </a:p>
        </p:txBody>
      </p:sp>
      <p:sp>
        <p:nvSpPr>
          <p:cNvPr id="6" name="内容占位符 5"/>
          <p:cNvSpPr>
            <a:spLocks noGrp="1"/>
          </p:cNvSpPr>
          <p:nvPr>
            <p:ph idx="1"/>
          </p:nvPr>
        </p:nvSpPr>
        <p:spPr/>
        <p:txBody>
          <a:bodyPr/>
          <a:lstStyle/>
          <a:p>
            <a:endParaRPr lang="zh-CN" altLang="en-US"/>
          </a:p>
        </p:txBody>
      </p:sp>
      <p:pic>
        <p:nvPicPr>
          <p:cNvPr id="4099" name="图片 6"/>
          <p:cNvPicPr>
            <a:picLocks noChangeAspect="1" noChangeArrowheads="1"/>
          </p:cNvPicPr>
          <p:nvPr/>
        </p:nvPicPr>
        <p:blipFill>
          <a:blip r:embed="rId3"/>
          <a:srcRect/>
          <a:stretch>
            <a:fillRect/>
          </a:stretch>
        </p:blipFill>
        <p:spPr bwMode="auto">
          <a:xfrm>
            <a:off x="2304481" y="1362950"/>
            <a:ext cx="9420923" cy="5379211"/>
          </a:xfrm>
          <a:prstGeom prst="rect">
            <a:avLst/>
          </a:prstGeom>
          <a:noFill/>
          <a:ln w="9525">
            <a:noFill/>
            <a:miter lim="800000"/>
            <a:headEnd/>
            <a:tailEnd/>
          </a:ln>
        </p:spPr>
      </p:pic>
      <p:pic>
        <p:nvPicPr>
          <p:cNvPr id="4100" name="图片 3"/>
          <p:cNvPicPr>
            <a:picLocks noChangeAspect="1" noChangeArrowheads="1"/>
          </p:cNvPicPr>
          <p:nvPr/>
        </p:nvPicPr>
        <p:blipFill>
          <a:blip r:embed="rId4"/>
          <a:srcRect/>
          <a:stretch>
            <a:fillRect/>
          </a:stretch>
        </p:blipFill>
        <p:spPr bwMode="auto">
          <a:xfrm>
            <a:off x="1061790" y="2205658"/>
            <a:ext cx="412115" cy="391509"/>
          </a:xfrm>
          <a:prstGeom prst="rect">
            <a:avLst/>
          </a:prstGeom>
          <a:noFill/>
          <a:ln w="9525">
            <a:noFill/>
            <a:miter lim="800000"/>
            <a:headEnd/>
            <a:tailEnd/>
          </a:ln>
        </p:spPr>
      </p:pic>
    </p:spTree>
    <p:extLst>
      <p:ext uri="{BB962C8B-B14F-4D97-AF65-F5344CB8AC3E}">
        <p14:creationId xmlns:p14="http://schemas.microsoft.com/office/powerpoint/2010/main" val="345561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数据的过滤筛选</a:t>
            </a:r>
            <a:r>
              <a:rPr lang="en-US" altLang="zh-CN" dirty="0" smtClean="0"/>
              <a:t>——</a:t>
            </a:r>
            <a:r>
              <a:rPr lang="zh-CN" altLang="en-US" dirty="0" smtClean="0"/>
              <a:t>单个图筛选</a:t>
            </a:r>
            <a:endParaRPr lang="zh-CN" altLang="en-US" dirty="0"/>
          </a:p>
        </p:txBody>
      </p:sp>
      <p:sp>
        <p:nvSpPr>
          <p:cNvPr id="6" name="内容占位符 5"/>
          <p:cNvSpPr>
            <a:spLocks noGrp="1"/>
          </p:cNvSpPr>
          <p:nvPr>
            <p:ph idx="1"/>
          </p:nvPr>
        </p:nvSpPr>
        <p:spPr/>
        <p:txBody>
          <a:bodyPr/>
          <a:lstStyle/>
          <a:p>
            <a:endParaRPr lang="zh-CN" altLang="en-US"/>
          </a:p>
        </p:txBody>
      </p:sp>
      <p:pic>
        <p:nvPicPr>
          <p:cNvPr id="7" name="图片 15"/>
          <p:cNvPicPr>
            <a:picLocks noChangeAspect="1" noChangeArrowheads="1"/>
          </p:cNvPicPr>
          <p:nvPr/>
        </p:nvPicPr>
        <p:blipFill>
          <a:blip r:embed="rId3"/>
          <a:srcRect/>
          <a:stretch>
            <a:fillRect/>
          </a:stretch>
        </p:blipFill>
        <p:spPr bwMode="auto">
          <a:xfrm>
            <a:off x="2933998" y="1053530"/>
            <a:ext cx="6991479" cy="5251311"/>
          </a:xfrm>
          <a:prstGeom prst="rect">
            <a:avLst/>
          </a:prstGeom>
          <a:noFill/>
          <a:ln w="9525">
            <a:noFill/>
            <a:miter lim="800000"/>
            <a:headEnd/>
            <a:tailEnd/>
          </a:ln>
        </p:spPr>
      </p:pic>
      <p:pic>
        <p:nvPicPr>
          <p:cNvPr id="8" name="图片 12"/>
          <p:cNvPicPr>
            <a:picLocks noChangeAspect="1" noChangeArrowheads="1"/>
          </p:cNvPicPr>
          <p:nvPr/>
        </p:nvPicPr>
        <p:blipFill>
          <a:blip r:embed="rId4"/>
          <a:srcRect/>
          <a:stretch>
            <a:fillRect/>
          </a:stretch>
        </p:blipFill>
        <p:spPr bwMode="auto">
          <a:xfrm>
            <a:off x="1205806" y="2205658"/>
            <a:ext cx="412115" cy="391509"/>
          </a:xfrm>
          <a:prstGeom prst="rect">
            <a:avLst/>
          </a:prstGeom>
          <a:noFill/>
          <a:ln w="9525">
            <a:noFill/>
            <a:miter lim="800000"/>
            <a:headEnd/>
            <a:tailEnd/>
          </a:ln>
        </p:spPr>
      </p:pic>
    </p:spTree>
    <p:extLst>
      <p:ext uri="{BB962C8B-B14F-4D97-AF65-F5344CB8AC3E}">
        <p14:creationId xmlns:p14="http://schemas.microsoft.com/office/powerpoint/2010/main" val="1938181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数据的过滤筛选</a:t>
            </a:r>
            <a:r>
              <a:rPr lang="en-US" altLang="zh-CN" dirty="0" smtClean="0"/>
              <a:t>——</a:t>
            </a:r>
            <a:r>
              <a:rPr lang="zh-CN" altLang="en-US" dirty="0" smtClean="0"/>
              <a:t>概要报告筛选</a:t>
            </a:r>
            <a:endParaRPr lang="zh-CN" altLang="en-US" dirty="0"/>
          </a:p>
        </p:txBody>
      </p:sp>
      <p:sp>
        <p:nvSpPr>
          <p:cNvPr id="6" name="内容占位符 5"/>
          <p:cNvSpPr>
            <a:spLocks noGrp="1"/>
          </p:cNvSpPr>
          <p:nvPr>
            <p:ph idx="1"/>
          </p:nvPr>
        </p:nvSpPr>
        <p:spPr/>
        <p:txBody>
          <a:bodyPr/>
          <a:lstStyle/>
          <a:p>
            <a:endParaRPr lang="zh-CN" altLang="en-US"/>
          </a:p>
        </p:txBody>
      </p:sp>
      <p:pic>
        <p:nvPicPr>
          <p:cNvPr id="7" name="图片 21"/>
          <p:cNvPicPr>
            <a:picLocks noChangeAspect="1" noChangeArrowheads="1"/>
          </p:cNvPicPr>
          <p:nvPr/>
        </p:nvPicPr>
        <p:blipFill>
          <a:blip r:embed="rId3"/>
          <a:srcRect/>
          <a:stretch>
            <a:fillRect/>
          </a:stretch>
        </p:blipFill>
        <p:spPr bwMode="auto">
          <a:xfrm>
            <a:off x="1637854" y="1413570"/>
            <a:ext cx="9288237" cy="4390132"/>
          </a:xfrm>
          <a:prstGeom prst="rect">
            <a:avLst/>
          </a:prstGeom>
          <a:noFill/>
          <a:ln w="9525">
            <a:noFill/>
            <a:miter lim="800000"/>
            <a:headEnd/>
            <a:tailEnd/>
          </a:ln>
        </p:spPr>
      </p:pic>
      <p:pic>
        <p:nvPicPr>
          <p:cNvPr id="8" name="图片 18"/>
          <p:cNvPicPr>
            <a:picLocks noChangeAspect="1" noChangeArrowheads="1"/>
          </p:cNvPicPr>
          <p:nvPr/>
        </p:nvPicPr>
        <p:blipFill>
          <a:blip r:embed="rId4"/>
          <a:srcRect/>
          <a:stretch>
            <a:fillRect/>
          </a:stretch>
        </p:blipFill>
        <p:spPr bwMode="auto">
          <a:xfrm>
            <a:off x="989782" y="2205658"/>
            <a:ext cx="410186" cy="369167"/>
          </a:xfrm>
          <a:prstGeom prst="rect">
            <a:avLst/>
          </a:prstGeom>
          <a:noFill/>
          <a:ln w="9525">
            <a:noFill/>
            <a:miter lim="800000"/>
            <a:headEnd/>
            <a:tailEnd/>
          </a:ln>
        </p:spPr>
      </p:pic>
    </p:spTree>
    <p:extLst>
      <p:ext uri="{BB962C8B-B14F-4D97-AF65-F5344CB8AC3E}">
        <p14:creationId xmlns:p14="http://schemas.microsoft.com/office/powerpoint/2010/main" val="52089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Analysis</a:t>
            </a:r>
            <a:r>
              <a:rPr lang="zh-CN" altLang="en-US" smtClean="0"/>
              <a:t>相关设置</a:t>
            </a:r>
            <a:endParaRPr lang="en-US" altLang="zh-CN" dirty="0"/>
          </a:p>
        </p:txBody>
      </p:sp>
      <p:sp>
        <p:nvSpPr>
          <p:cNvPr id="7" name="内容占位符 6"/>
          <p:cNvSpPr>
            <a:spLocks noGrp="1"/>
          </p:cNvSpPr>
          <p:nvPr>
            <p:ph idx="1"/>
          </p:nvPr>
        </p:nvSpPr>
        <p:spPr/>
        <p:txBody>
          <a:bodyPr/>
          <a:lstStyle/>
          <a:p>
            <a:endParaRPr lang="zh-CN" altLang="en-US"/>
          </a:p>
        </p:txBody>
      </p:sp>
      <p:pic>
        <p:nvPicPr>
          <p:cNvPr id="3" name="图片 5"/>
          <p:cNvPicPr>
            <a:picLocks noChangeAspect="1" noChangeArrowheads="1"/>
          </p:cNvPicPr>
          <p:nvPr/>
        </p:nvPicPr>
        <p:blipFill>
          <a:blip r:embed="rId3"/>
          <a:srcRect/>
          <a:stretch>
            <a:fillRect/>
          </a:stretch>
        </p:blipFill>
        <p:spPr bwMode="auto">
          <a:xfrm>
            <a:off x="2202307" y="1087182"/>
            <a:ext cx="7957360" cy="4797397"/>
          </a:xfrm>
          <a:prstGeom prst="rect">
            <a:avLst/>
          </a:prstGeom>
          <a:noFill/>
          <a:ln w="9525">
            <a:noFill/>
            <a:miter lim="800000"/>
            <a:headEnd/>
            <a:tailEnd/>
          </a:ln>
        </p:spPr>
      </p:pic>
      <p:sp>
        <p:nvSpPr>
          <p:cNvPr id="4" name="圆角矩形 3"/>
          <p:cNvSpPr/>
          <p:nvPr/>
        </p:nvSpPr>
        <p:spPr bwMode="auto">
          <a:xfrm>
            <a:off x="4147592" y="3683145"/>
            <a:ext cx="6012075" cy="220143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3201">
              <a:latin typeface="Arial" pitchFamily="34" charset="0"/>
            </a:endParaRPr>
          </a:p>
        </p:txBody>
      </p:sp>
    </p:spTree>
    <p:extLst>
      <p:ext uri="{BB962C8B-B14F-4D97-AF65-F5344CB8AC3E}">
        <p14:creationId xmlns:p14="http://schemas.microsoft.com/office/powerpoint/2010/main" val="38275756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场景及</a:t>
            </a:r>
            <a:r>
              <a:rPr lang="en-US" altLang="zh-CN" smtClean="0"/>
              <a:t>Analysis</a:t>
            </a:r>
            <a:r>
              <a:rPr lang="zh-CN" altLang="en-US" smtClean="0"/>
              <a:t>配置查看</a:t>
            </a:r>
            <a:endParaRPr lang="zh-CN" altLang="en-US" dirty="0"/>
          </a:p>
        </p:txBody>
      </p:sp>
      <p:sp>
        <p:nvSpPr>
          <p:cNvPr id="3" name="内容占位符 2"/>
          <p:cNvSpPr>
            <a:spLocks noGrp="1"/>
          </p:cNvSpPr>
          <p:nvPr>
            <p:ph idx="1"/>
          </p:nvPr>
        </p:nvSpPr>
        <p:spPr>
          <a:xfrm>
            <a:off x="485726" y="1125538"/>
            <a:ext cx="11252755" cy="5041187"/>
          </a:xfrm>
        </p:spPr>
        <p:txBody>
          <a:bodyPr/>
          <a:lstStyle/>
          <a:p>
            <a:r>
              <a:rPr lang="en-US" altLang="zh-CN" dirty="0" smtClean="0"/>
              <a:t>Analysis</a:t>
            </a:r>
            <a:r>
              <a:rPr lang="zh-CN" altLang="en-US" dirty="0" smtClean="0"/>
              <a:t>中进行结果分析，常需要查看生成当前图的原始数据（即测试场景执行期间收集的各项数据）及</a:t>
            </a:r>
            <a:r>
              <a:rPr lang="en-US" altLang="zh-CN" dirty="0" smtClean="0"/>
              <a:t>Analysis</a:t>
            </a:r>
            <a:r>
              <a:rPr lang="zh-CN" altLang="en-US" dirty="0" smtClean="0"/>
              <a:t>中的配置属性信息，便于结合实际场景信息确定测试结果的正确性和合理性</a:t>
            </a:r>
            <a:endParaRPr lang="en-US" altLang="zh-CN" dirty="0" smtClean="0"/>
          </a:p>
          <a:p>
            <a:pPr lvl="1"/>
            <a:r>
              <a:rPr lang="zh-CN" altLang="en-US" dirty="0" smtClean="0"/>
              <a:t>原始数据查看（右侧）</a:t>
            </a:r>
            <a:endParaRPr lang="en-US" altLang="zh-CN" dirty="0" smtClean="0"/>
          </a:p>
          <a:p>
            <a:pPr lvl="1"/>
            <a:r>
              <a:rPr lang="zh-CN" altLang="en-US" dirty="0" smtClean="0"/>
              <a:t>场景运行时配置查看（</a:t>
            </a:r>
            <a:r>
              <a:rPr lang="en-US" altLang="zh-CN" dirty="0" smtClean="0"/>
              <a:t>file</a:t>
            </a:r>
            <a:r>
              <a:rPr lang="zh-CN" altLang="en-US" dirty="0" smtClean="0"/>
              <a:t>）</a:t>
            </a:r>
            <a:endParaRPr lang="en-US" altLang="zh-CN" dirty="0" smtClean="0"/>
          </a:p>
          <a:p>
            <a:pPr lvl="1"/>
            <a:r>
              <a:rPr lang="zh-CN" altLang="en-US" dirty="0" smtClean="0"/>
              <a:t>场景输出消息查看（</a:t>
            </a:r>
            <a:r>
              <a:rPr lang="en-US" altLang="zh-CN" dirty="0" smtClean="0"/>
              <a:t>windows</a:t>
            </a:r>
            <a:r>
              <a:rPr lang="zh-CN" altLang="en-US" dirty="0" smtClean="0"/>
              <a:t>）</a:t>
            </a:r>
            <a:endParaRPr lang="en-US" altLang="zh-CN" dirty="0" smtClean="0"/>
          </a:p>
          <a:p>
            <a:pPr lvl="1"/>
            <a:r>
              <a:rPr lang="en-US" dirty="0" smtClean="0"/>
              <a:t>Analysis</a:t>
            </a:r>
            <a:r>
              <a:rPr lang="zh-CN" altLang="en-US" dirty="0" smtClean="0"/>
              <a:t>当前配置查看（</a:t>
            </a:r>
            <a:r>
              <a:rPr lang="en-US" altLang="zh-CN" dirty="0" smtClean="0"/>
              <a:t>file</a:t>
            </a:r>
            <a:r>
              <a:rPr lang="zh-CN" altLang="en-US" dirty="0" smtClean="0"/>
              <a:t>）</a:t>
            </a:r>
            <a:endParaRPr lang="en-US" altLang="zh-CN"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6646" y="4005858"/>
            <a:ext cx="2647194" cy="212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85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原始数据查看</a:t>
            </a:r>
            <a:br>
              <a:rPr lang="zh-CN" altLang="en-US" dirty="0" smtClean="0"/>
            </a:br>
            <a:endParaRPr lang="zh-CN" altLang="en-US" dirty="0"/>
          </a:p>
        </p:txBody>
      </p:sp>
      <p:sp>
        <p:nvSpPr>
          <p:cNvPr id="6" name="内容占位符 5"/>
          <p:cNvSpPr>
            <a:spLocks noGrp="1"/>
          </p:cNvSpPr>
          <p:nvPr>
            <p:ph idx="1"/>
          </p:nvPr>
        </p:nvSpPr>
        <p:spPr>
          <a:xfrm>
            <a:off x="610235" y="909514"/>
            <a:ext cx="10984230" cy="5041187"/>
          </a:xfrm>
        </p:spPr>
        <p:txBody>
          <a:bodyPr/>
          <a:lstStyle/>
          <a:p>
            <a:pPr marL="342969" indent="-342969">
              <a:buFont typeface="Arial" pitchFamily="34" charset="0"/>
              <a:buChar char="•"/>
            </a:pPr>
            <a:r>
              <a:rPr lang="en-US" altLang="zh-CN" sz="3200" dirty="0"/>
              <a:t>windows-&gt;Graph data </a:t>
            </a:r>
            <a:r>
              <a:rPr lang="zh-CN" altLang="en-US" sz="3200" dirty="0"/>
              <a:t>结果的查看</a:t>
            </a:r>
            <a:endParaRPr lang="en-US" altLang="zh-CN" sz="3200" dirty="0"/>
          </a:p>
          <a:p>
            <a:pPr marL="342969" indent="-342969">
              <a:buFont typeface="Arial" pitchFamily="34" charset="0"/>
              <a:buChar char="•"/>
            </a:pPr>
            <a:r>
              <a:rPr lang="en-US" altLang="zh-CN" sz="3200" dirty="0"/>
              <a:t>windows-&gt;Raw data </a:t>
            </a:r>
            <a:r>
              <a:rPr lang="zh-CN" altLang="en-US" sz="3200" dirty="0"/>
              <a:t>执行过程的查看</a:t>
            </a:r>
          </a:p>
          <a:p>
            <a:endParaRPr lang="zh-CN" altLang="en-US" dirty="0"/>
          </a:p>
        </p:txBody>
      </p:sp>
      <p:pic>
        <p:nvPicPr>
          <p:cNvPr id="125954" name="图片 9"/>
          <p:cNvPicPr>
            <a:picLocks noChangeAspect="1" noChangeArrowheads="1"/>
          </p:cNvPicPr>
          <p:nvPr/>
        </p:nvPicPr>
        <p:blipFill>
          <a:blip r:embed="rId3"/>
          <a:srcRect/>
          <a:stretch>
            <a:fillRect/>
          </a:stretch>
        </p:blipFill>
        <p:spPr bwMode="auto">
          <a:xfrm>
            <a:off x="7830542" y="1269554"/>
            <a:ext cx="3901305" cy="4650564"/>
          </a:xfrm>
          <a:prstGeom prst="rect">
            <a:avLst/>
          </a:prstGeom>
          <a:noFill/>
          <a:ln w="9525">
            <a:noFill/>
            <a:miter lim="800000"/>
            <a:headEnd/>
            <a:tailEnd/>
          </a:ln>
        </p:spPr>
      </p:pic>
      <p:pic>
        <p:nvPicPr>
          <p:cNvPr id="2050" name="图片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734" y="2637706"/>
            <a:ext cx="577906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378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checkerboard(across)">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Analysis</a:t>
            </a:r>
            <a:r>
              <a:rPr lang="zh-CN" altLang="en-US" dirty="0" smtClean="0"/>
              <a:t>启动与界面</a:t>
            </a:r>
            <a:endParaRPr lang="zh-CN" altLang="en-US" dirty="0"/>
          </a:p>
        </p:txBody>
      </p:sp>
      <p:sp>
        <p:nvSpPr>
          <p:cNvPr id="6" name="内容占位符 5"/>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1703303" y="1137662"/>
            <a:ext cx="8469967" cy="5172451"/>
          </a:xfrm>
          <a:prstGeom prst="rect">
            <a:avLst/>
          </a:prstGeom>
          <a:noFill/>
          <a:ln w="9525">
            <a:noFill/>
            <a:miter lim="800000"/>
            <a:headEnd/>
            <a:tailEnd/>
          </a:ln>
        </p:spPr>
      </p:pic>
    </p:spTree>
    <p:extLst>
      <p:ext uri="{BB962C8B-B14F-4D97-AF65-F5344CB8AC3E}">
        <p14:creationId xmlns:p14="http://schemas.microsoft.com/office/powerpoint/2010/main" val="2384381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场景运行时配置查看</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工具栏直接查看</a:t>
            </a:r>
            <a:endParaRPr lang="en-US"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118" y="1269554"/>
            <a:ext cx="7274862" cy="487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1709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场景输出消息查看</a:t>
            </a:r>
            <a:br>
              <a:rPr lang="zh-CN" altLang="en-US" dirty="0" smtClean="0"/>
            </a:br>
            <a:endParaRPr lang="zh-CN" altLang="en-US" dirty="0"/>
          </a:p>
        </p:txBody>
      </p:sp>
      <p:sp>
        <p:nvSpPr>
          <p:cNvPr id="3" name="内容占位符 2"/>
          <p:cNvSpPr>
            <a:spLocks noGrp="1"/>
          </p:cNvSpPr>
          <p:nvPr>
            <p:ph idx="1"/>
          </p:nvPr>
        </p:nvSpPr>
        <p:spPr>
          <a:xfrm>
            <a:off x="485726" y="1053530"/>
            <a:ext cx="10984230" cy="5041187"/>
          </a:xfrm>
        </p:spPr>
        <p:txBody>
          <a:bodyPr/>
          <a:lstStyle/>
          <a:p>
            <a:r>
              <a:rPr lang="en-US" altLang="zh-CN" dirty="0" smtClean="0"/>
              <a:t>Windows-&gt;</a:t>
            </a:r>
            <a:r>
              <a:rPr lang="en-US" altLang="zh-CN" dirty="0" err="1" smtClean="0"/>
              <a:t>contoller</a:t>
            </a:r>
            <a:r>
              <a:rPr lang="en-US" altLang="zh-CN" dirty="0" smtClean="0"/>
              <a:t> out message</a:t>
            </a:r>
            <a:endParaRPr lang="en-US" altLang="zh-CN" dirty="0"/>
          </a:p>
        </p:txBody>
      </p:sp>
      <p:pic>
        <p:nvPicPr>
          <p:cNvPr id="4098"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58" y="1701602"/>
            <a:ext cx="3887629"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214" y="2565698"/>
            <a:ext cx="6970005"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011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randombar(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Analysis</a:t>
            </a:r>
            <a:r>
              <a:rPr lang="zh-CN" altLang="en-US" dirty="0" smtClean="0"/>
              <a:t>当前配置查看</a:t>
            </a:r>
            <a:br>
              <a:rPr lang="zh-CN" altLang="en-US" dirty="0" smtClean="0"/>
            </a:br>
            <a:endParaRPr lang="zh-CN" altLang="en-US" dirty="0"/>
          </a:p>
        </p:txBody>
      </p:sp>
      <p:sp>
        <p:nvSpPr>
          <p:cNvPr id="6" name="内容占位符 5"/>
          <p:cNvSpPr>
            <a:spLocks noGrp="1"/>
          </p:cNvSpPr>
          <p:nvPr>
            <p:ph idx="1"/>
          </p:nvPr>
        </p:nvSpPr>
        <p:spPr/>
        <p:txBody>
          <a:bodyPr/>
          <a:lstStyle/>
          <a:p>
            <a:r>
              <a:rPr lang="en-US" altLang="zh-CN" sz="3200" dirty="0"/>
              <a:t>File-&gt;  Session Information</a:t>
            </a:r>
            <a:endParaRPr lang="zh-CN" altLang="en-US" sz="3200" dirty="0"/>
          </a:p>
          <a:p>
            <a:endParaRPr lang="zh-CN" altLang="en-US" dirty="0"/>
          </a:p>
        </p:txBody>
      </p:sp>
      <p:pic>
        <p:nvPicPr>
          <p:cNvPr id="5123"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342" y="1125538"/>
            <a:ext cx="4176464" cy="533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565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en-US" altLang="zh-CN" sz="4400" spc="17" dirty="0">
                <a:solidFill>
                  <a:srgbClr val="000000"/>
                </a:solidFill>
                <a:latin typeface="TIPMGS+ºÚÌå"/>
                <a:cs typeface="TIPMGS+ºÚÌå"/>
              </a:rPr>
              <a:t>Analysis</a:t>
            </a:r>
            <a:r>
              <a:rPr lang="zh-CN" altLang="en-US" sz="4400" spc="10" dirty="0">
                <a:solidFill>
                  <a:srgbClr val="000000"/>
                </a:solidFill>
                <a:latin typeface="HNNCRF+ºÚÌå"/>
                <a:cs typeface="HNNCRF+ºÚÌå"/>
              </a:rPr>
              <a:t>分析</a:t>
            </a:r>
            <a:r>
              <a:rPr lang="zh-CN" altLang="en-US" sz="4400" spc="10" dirty="0" smtClean="0">
                <a:solidFill>
                  <a:srgbClr val="000000"/>
                </a:solidFill>
                <a:latin typeface="HNNCRF+ºÚÌå"/>
                <a:cs typeface="HNNCRF+ºÚÌå"/>
              </a:rPr>
              <a:t>流程</a:t>
            </a:r>
            <a:endParaRPr lang="zh-CN" altLang="en-US" dirty="0"/>
          </a:p>
        </p:txBody>
      </p:sp>
      <p:sp>
        <p:nvSpPr>
          <p:cNvPr id="9" name="内容占位符 8"/>
          <p:cNvSpPr>
            <a:spLocks noGrp="1"/>
          </p:cNvSpPr>
          <p:nvPr>
            <p:ph idx="1"/>
          </p:nvPr>
        </p:nvSpPr>
        <p:spPr>
          <a:xfrm>
            <a:off x="629742" y="1269554"/>
            <a:ext cx="10984230" cy="5041187"/>
          </a:xfrm>
        </p:spPr>
        <p:txBody>
          <a:bodyPr/>
          <a:lstStyle/>
          <a:p>
            <a:pPr marL="514350" indent="-514350">
              <a:lnSpc>
                <a:spcPts val="2434"/>
              </a:lnSpc>
              <a:buFont typeface="+mj-lt"/>
              <a:buAutoNum type="arabicPeriod"/>
            </a:pPr>
            <a:r>
              <a:rPr lang="zh-CN" altLang="en-US" dirty="0">
                <a:solidFill>
                  <a:srgbClr val="000000"/>
                </a:solidFill>
                <a:latin typeface="WOLDRT+ËÎÌå"/>
                <a:cs typeface="WOLDRT+ËÎÌå"/>
              </a:rPr>
              <a:t>从分析</a:t>
            </a:r>
            <a:r>
              <a:rPr lang="en-US" altLang="zh-CN" dirty="0">
                <a:solidFill>
                  <a:srgbClr val="000000"/>
                </a:solidFill>
                <a:latin typeface="Times New Roman"/>
                <a:cs typeface="Times New Roman"/>
              </a:rPr>
              <a:t>Summary</a:t>
            </a:r>
            <a:r>
              <a:rPr lang="zh-CN" altLang="en-US" dirty="0">
                <a:solidFill>
                  <a:srgbClr val="000000"/>
                </a:solidFill>
                <a:latin typeface="WOLDRT+ËÎÌå"/>
                <a:cs typeface="WOLDRT+ËÎÌå"/>
              </a:rPr>
              <a:t>的事务执行情况入手</a:t>
            </a:r>
          </a:p>
          <a:p>
            <a:pPr marL="575948" indent="-514350">
              <a:lnSpc>
                <a:spcPts val="2198"/>
              </a:lnSpc>
              <a:spcBef>
                <a:spcPts val="4364"/>
              </a:spcBef>
              <a:buFont typeface="+mj-lt"/>
              <a:buAutoNum type="arabicPeriod"/>
            </a:pPr>
            <a:r>
              <a:rPr lang="zh-CN" altLang="en-US" dirty="0">
                <a:solidFill>
                  <a:srgbClr val="000000"/>
                </a:solidFill>
                <a:latin typeface="WOLDRT+ËÎÌå"/>
                <a:cs typeface="WOLDRT+ËÎÌå"/>
              </a:rPr>
              <a:t>查看负载发生器和服务器的系统资源</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000000"/>
                </a:solidFill>
                <a:latin typeface="WOLDRT+ËÎÌå"/>
                <a:cs typeface="WOLDRT+ËÎÌå"/>
              </a:rPr>
              <a:t>查看</a:t>
            </a:r>
            <a:r>
              <a:rPr lang="zh-CN" altLang="en-US" dirty="0">
                <a:solidFill>
                  <a:srgbClr val="000000"/>
                </a:solidFill>
                <a:latin typeface="WOLDRT+ËÎÌå"/>
                <a:cs typeface="WOLDRT+ËÎÌå"/>
              </a:rPr>
              <a:t>虚拟用户与事务的详细执行</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000000"/>
                </a:solidFill>
                <a:latin typeface="WOLDRT+ËÎÌå"/>
                <a:cs typeface="WOLDRT+ËÎÌå"/>
              </a:rPr>
              <a:t>查看</a:t>
            </a:r>
            <a:r>
              <a:rPr lang="zh-CN" altLang="en-US" dirty="0">
                <a:solidFill>
                  <a:srgbClr val="000000"/>
                </a:solidFill>
                <a:latin typeface="WOLDRT+ËÎÌå"/>
                <a:cs typeface="WOLDRT+ËÎÌå"/>
              </a:rPr>
              <a:t>错误发生</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000000"/>
                </a:solidFill>
                <a:latin typeface="WOLDRT+ËÎÌå"/>
                <a:cs typeface="WOLDRT+ËÎÌå"/>
              </a:rPr>
              <a:t>查看</a:t>
            </a:r>
            <a:r>
              <a:rPr lang="en-US" altLang="zh-CN" spc="-61" dirty="0">
                <a:solidFill>
                  <a:srgbClr val="000000"/>
                </a:solidFill>
                <a:latin typeface="Times New Roman"/>
                <a:cs typeface="Times New Roman"/>
              </a:rPr>
              <a:t>Web</a:t>
            </a:r>
            <a:r>
              <a:rPr lang="zh-CN" altLang="en-US" dirty="0">
                <a:solidFill>
                  <a:srgbClr val="000000"/>
                </a:solidFill>
                <a:latin typeface="WOLDRT+ËÎÌå"/>
                <a:cs typeface="WOLDRT+ËÎÌå"/>
              </a:rPr>
              <a:t>资源与细分网页</a:t>
            </a:r>
          </a:p>
          <a:p>
            <a:pPr marL="1410642">
              <a:lnSpc>
                <a:spcPts val="2195"/>
              </a:lnSpc>
              <a:spcBef>
                <a:spcPts val="4316"/>
              </a:spcBef>
            </a:pPr>
            <a:endParaRPr lang="zh-CN" altLang="en-US" dirty="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1559396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9">
                                            <p:txEl>
                                              <p:pRg st="0" end="0"/>
                                            </p:txEl>
                                          </p:spTgt>
                                        </p:tgtEl>
                                        <p:attrNameLst>
                                          <p:attrName>style.color</p:attrName>
                                        </p:attrNameLst>
                                      </p:cBhvr>
                                      <p:to>
                                        <a:srgbClr val="FF0000"/>
                                      </p:to>
                                    </p:animClr>
                                    <p:animClr clrSpc="rgb" dir="cw">
                                      <p:cBhvr>
                                        <p:cTn id="7" dur="500" fill="hold"/>
                                        <p:tgtEl>
                                          <p:spTgt spid="9">
                                            <p:txEl>
                                              <p:pRg st="0" end="0"/>
                                            </p:txEl>
                                          </p:spTgt>
                                        </p:tgtEl>
                                        <p:attrNameLst>
                                          <p:attrName>fillcolor</p:attrName>
                                        </p:attrNameLst>
                                      </p:cBhvr>
                                      <p:to>
                                        <a:srgbClr val="FF0000"/>
                                      </p:to>
                                    </p:animClr>
                                    <p:set>
                                      <p:cBhvr>
                                        <p:cTn id="8" dur="500" fill="hold"/>
                                        <p:tgtEl>
                                          <p:spTgt spid="9">
                                            <p:txEl>
                                              <p:pRg st="0" end="0"/>
                                            </p:txEl>
                                          </p:spTgt>
                                        </p:tgtEl>
                                        <p:attrNameLst>
                                          <p:attrName>fill.type</p:attrName>
                                        </p:attrNameLst>
                                      </p:cBhvr>
                                      <p:to>
                                        <p:strVal val="solid"/>
                                      </p:to>
                                    </p:set>
                                    <p:set>
                                      <p:cBhvr>
                                        <p:cTn id="9" dur="500" fill="hold"/>
                                        <p:tgtEl>
                                          <p:spTgt spid="9">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zh-CN" altLang="en-US" sz="4000" spc="15" dirty="0">
                <a:solidFill>
                  <a:srgbClr val="000000"/>
                </a:solidFill>
                <a:latin typeface="CPHEQR+ºÚÌå"/>
                <a:cs typeface="CPHEQR+ºÚÌå"/>
              </a:rPr>
              <a:t>查看分析概要原则</a:t>
            </a:r>
            <a:endParaRPr lang="zh-CN" altLang="en-US" dirty="0"/>
          </a:p>
        </p:txBody>
      </p:sp>
      <p:sp>
        <p:nvSpPr>
          <p:cNvPr id="4" name="内容占位符 15"/>
          <p:cNvSpPr txBox="1">
            <a:spLocks/>
          </p:cNvSpPr>
          <p:nvPr/>
        </p:nvSpPr>
        <p:spPr bwMode="auto">
          <a:xfrm>
            <a:off x="485726" y="1269554"/>
            <a:ext cx="11718974" cy="5041187"/>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n"/>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68">
              <a:spcBef>
                <a:spcPts val="395"/>
              </a:spcBef>
            </a:pPr>
            <a:r>
              <a:rPr lang="zh-CN" altLang="en-US" dirty="0" smtClean="0">
                <a:solidFill>
                  <a:srgbClr val="000000"/>
                </a:solidFill>
                <a:latin typeface="CPHEQR+ºÚÌå"/>
                <a:cs typeface="CPHEQR+ºÚÌå"/>
              </a:rPr>
              <a:t>用户</a:t>
            </a:r>
            <a:r>
              <a:rPr lang="zh-CN" altLang="en-US" dirty="0">
                <a:solidFill>
                  <a:srgbClr val="000000"/>
                </a:solidFill>
                <a:latin typeface="CPHEQR+ºÚÌå"/>
                <a:cs typeface="CPHEQR+ºÚÌå"/>
              </a:rPr>
              <a:t>是否全部运行，最大运行</a:t>
            </a:r>
            <a:r>
              <a:rPr lang="zh-CN" altLang="en-US" dirty="0">
                <a:solidFill>
                  <a:srgbClr val="FF0000"/>
                </a:solidFill>
                <a:latin typeface="CPHEQR+ºÚÌå"/>
                <a:cs typeface="CPHEQR+ºÚÌå"/>
              </a:rPr>
              <a:t>并发用户数</a:t>
            </a:r>
            <a:r>
              <a:rPr lang="zh-CN" altLang="en-US" dirty="0">
                <a:solidFill>
                  <a:srgbClr val="000000"/>
                </a:solidFill>
                <a:latin typeface="CPHEQR+ºÚÌå"/>
                <a:cs typeface="CPHEQR+ºÚÌå"/>
              </a:rPr>
              <a:t>（</a:t>
            </a:r>
            <a:r>
              <a:rPr lang="en-US" altLang="zh-CN" dirty="0">
                <a:solidFill>
                  <a:srgbClr val="000000"/>
                </a:solidFill>
                <a:latin typeface="CPHEQR+ºÚÌå"/>
                <a:cs typeface="CPHEQR+ºÚÌå"/>
              </a:rPr>
              <a:t>Maximum Running </a:t>
            </a:r>
            <a:r>
              <a:rPr lang="en-US" altLang="zh-CN" dirty="0" err="1">
                <a:solidFill>
                  <a:srgbClr val="000000"/>
                </a:solidFill>
                <a:latin typeface="CPHEQR+ºÚÌå"/>
                <a:cs typeface="CPHEQR+ºÚÌå"/>
              </a:rPr>
              <a:t>Vusers</a:t>
            </a:r>
            <a:r>
              <a:rPr lang="zh-CN" altLang="en-US" dirty="0">
                <a:solidFill>
                  <a:srgbClr val="000000"/>
                </a:solidFill>
                <a:latin typeface="CPHEQR+ºÚÌå"/>
                <a:cs typeface="CPHEQR+ºÚÌå"/>
              </a:rPr>
              <a:t>）是否与场景设计的最大运行并发用户数一致。如果没有，则需要打开与虚拟用户相关的分析图，进一步分析虚拟用户不能正常运行的详细</a:t>
            </a:r>
            <a:r>
              <a:rPr lang="zh-CN" altLang="en-US" dirty="0" smtClean="0">
                <a:solidFill>
                  <a:srgbClr val="000000"/>
                </a:solidFill>
                <a:latin typeface="CPHEQR+ºÚÌå"/>
                <a:cs typeface="CPHEQR+ºÚÌå"/>
              </a:rPr>
              <a:t>原因</a:t>
            </a:r>
            <a:endParaRPr lang="zh-CN" altLang="en-US" dirty="0">
              <a:solidFill>
                <a:srgbClr val="000000"/>
              </a:solidFill>
              <a:latin typeface="CPHEQR+ºÚÌå"/>
              <a:cs typeface="CPHEQR+ºÚÌå"/>
            </a:endParaRPr>
          </a:p>
          <a:p>
            <a:pPr marL="342968">
              <a:spcBef>
                <a:spcPts val="395"/>
              </a:spcBef>
            </a:pPr>
            <a:r>
              <a:rPr lang="zh-CN" altLang="en-US" dirty="0">
                <a:solidFill>
                  <a:srgbClr val="000000"/>
                </a:solidFill>
                <a:latin typeface="CPHEQR+ºÚÌå"/>
                <a:cs typeface="CPHEQR+ºÚÌå"/>
              </a:rPr>
              <a:t>事务的</a:t>
            </a:r>
            <a:r>
              <a:rPr lang="zh-CN" altLang="en-US" dirty="0">
                <a:solidFill>
                  <a:srgbClr val="FF0000"/>
                </a:solidFill>
                <a:latin typeface="CPHEQR+ºÚÌå"/>
                <a:cs typeface="CPHEQR+ºÚÌå"/>
              </a:rPr>
              <a:t>平均响应时间</a:t>
            </a:r>
            <a:r>
              <a:rPr lang="zh-CN" altLang="en-US" dirty="0">
                <a:solidFill>
                  <a:srgbClr val="000000"/>
                </a:solidFill>
                <a:latin typeface="CPHEQR+ºÚÌå"/>
                <a:cs typeface="CPHEQR+ºÚÌå"/>
              </a:rPr>
              <a:t>、</a:t>
            </a:r>
            <a:r>
              <a:rPr lang="en-US" altLang="zh-CN" dirty="0">
                <a:solidFill>
                  <a:srgbClr val="FF0000"/>
                </a:solidFill>
                <a:latin typeface="CPHEQR+ºÚÌå"/>
                <a:cs typeface="CPHEQR+ºÚÌå"/>
              </a:rPr>
              <a:t>90</a:t>
            </a:r>
            <a:r>
              <a:rPr lang="zh-CN" altLang="en-US" dirty="0">
                <a:solidFill>
                  <a:srgbClr val="FF0000"/>
                </a:solidFill>
                <a:latin typeface="CPHEQR+ºÚÌå"/>
                <a:cs typeface="CPHEQR+ºÚÌå"/>
              </a:rPr>
              <a:t>％事务</a:t>
            </a:r>
            <a:r>
              <a:rPr lang="zh-CN" altLang="en-US" dirty="0">
                <a:solidFill>
                  <a:srgbClr val="000000"/>
                </a:solidFill>
                <a:latin typeface="CPHEQR+ºÚÌå"/>
                <a:cs typeface="CPHEQR+ºÚÌå"/>
              </a:rPr>
              <a:t>最大响应时间用户是否可以</a:t>
            </a:r>
            <a:r>
              <a:rPr lang="zh-CN" altLang="en-US" dirty="0" smtClean="0">
                <a:solidFill>
                  <a:srgbClr val="000000"/>
                </a:solidFill>
                <a:latin typeface="CPHEQR+ºÚÌå"/>
                <a:cs typeface="CPHEQR+ºÚÌå"/>
              </a:rPr>
              <a:t>接受</a:t>
            </a:r>
            <a:endParaRPr lang="zh-CN" altLang="en-US" dirty="0">
              <a:solidFill>
                <a:srgbClr val="000000"/>
              </a:solidFill>
              <a:latin typeface="CPHEQR+ºÚÌå"/>
              <a:cs typeface="CPHEQR+ºÚÌå"/>
            </a:endParaRPr>
          </a:p>
          <a:p>
            <a:pPr marL="342968">
              <a:spcBef>
                <a:spcPts val="395"/>
              </a:spcBef>
            </a:pPr>
            <a:r>
              <a:rPr lang="zh-CN" altLang="en-US" dirty="0">
                <a:solidFill>
                  <a:srgbClr val="000000"/>
                </a:solidFill>
                <a:latin typeface="CPHEQR+ºÚÌå"/>
                <a:cs typeface="CPHEQR+ºÚÌå"/>
              </a:rPr>
              <a:t>如果事务响应时间过长，则要打开与事务相关的各类分析图，</a:t>
            </a:r>
            <a:r>
              <a:rPr lang="zh-CN" altLang="en-US" dirty="0" smtClean="0">
                <a:solidFill>
                  <a:srgbClr val="000000"/>
                </a:solidFill>
                <a:latin typeface="CPHEQR+ºÚÌå"/>
                <a:cs typeface="CPHEQR+ºÚÌå"/>
              </a:rPr>
              <a:t>深入分析</a:t>
            </a:r>
            <a:r>
              <a:rPr lang="zh-CN" altLang="en-US" dirty="0">
                <a:solidFill>
                  <a:srgbClr val="000000"/>
                </a:solidFill>
                <a:latin typeface="CPHEQR+ºÚÌå"/>
                <a:cs typeface="CPHEQR+ºÚÌå"/>
              </a:rPr>
              <a:t>事务的执行</a:t>
            </a:r>
            <a:r>
              <a:rPr lang="zh-CN" altLang="en-US" dirty="0" smtClean="0">
                <a:solidFill>
                  <a:srgbClr val="000000"/>
                </a:solidFill>
                <a:latin typeface="CPHEQR+ºÚÌå"/>
                <a:cs typeface="CPHEQR+ºÚÌå"/>
              </a:rPr>
              <a:t>情况</a:t>
            </a:r>
            <a:endParaRPr lang="zh-CN" altLang="en-US" dirty="0">
              <a:solidFill>
                <a:srgbClr val="000000"/>
              </a:solidFill>
              <a:latin typeface="CPHEQR+ºÚÌå"/>
              <a:cs typeface="CPHEQR+ºÚÌå"/>
            </a:endParaRPr>
          </a:p>
          <a:p>
            <a:pPr marL="342968">
              <a:lnSpc>
                <a:spcPts val="2004"/>
              </a:lnSpc>
              <a:spcBef>
                <a:spcPts val="395"/>
              </a:spcBef>
            </a:pPr>
            <a:endParaRPr lang="zh-CN" altLang="en-US" dirty="0" smtClean="0">
              <a:solidFill>
                <a:srgbClr val="000000"/>
              </a:solidFill>
              <a:latin typeface="CPHEQR+ºÚÌå"/>
              <a:cs typeface="CPHEQR+ºÚÌå"/>
            </a:endParaRPr>
          </a:p>
          <a:p>
            <a:endParaRPr lang="zh-CN" altLang="en-US" dirty="0"/>
          </a:p>
        </p:txBody>
      </p:sp>
    </p:spTree>
    <p:extLst>
      <p:ext uri="{BB962C8B-B14F-4D97-AF65-F5344CB8AC3E}">
        <p14:creationId xmlns:p14="http://schemas.microsoft.com/office/powerpoint/2010/main" val="3391139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spc="15" dirty="0">
                <a:solidFill>
                  <a:srgbClr val="000000"/>
                </a:solidFill>
                <a:latin typeface="CPHEQR+ºÚÌå"/>
                <a:cs typeface="CPHEQR+ºÚÌå"/>
              </a:rPr>
              <a:t>查看分析概要原则</a:t>
            </a:r>
            <a:endParaRPr lang="zh-CN" altLang="en-US" dirty="0"/>
          </a:p>
        </p:txBody>
      </p:sp>
      <p:sp>
        <p:nvSpPr>
          <p:cNvPr id="3" name="内容占位符 2"/>
          <p:cNvSpPr>
            <a:spLocks noGrp="1"/>
          </p:cNvSpPr>
          <p:nvPr>
            <p:ph idx="1"/>
          </p:nvPr>
        </p:nvSpPr>
        <p:spPr/>
        <p:txBody>
          <a:bodyPr/>
          <a:lstStyle/>
          <a:p>
            <a:r>
              <a:rPr lang="zh-CN" altLang="en-US" dirty="0"/>
              <a:t>查看事务是否全部通过。如果有事务</a:t>
            </a:r>
            <a:r>
              <a:rPr lang="zh-CN" altLang="en-US" dirty="0">
                <a:solidFill>
                  <a:srgbClr val="FF0000"/>
                </a:solidFill>
              </a:rPr>
              <a:t>失败</a:t>
            </a:r>
            <a:r>
              <a:rPr lang="zh-CN" altLang="en-US" dirty="0"/>
              <a:t>，则需要深入分析原因 </a:t>
            </a:r>
          </a:p>
          <a:p>
            <a:r>
              <a:rPr lang="zh-CN" altLang="en-US" dirty="0"/>
              <a:t>很多时候，事务不能正常执行意味着系统出现了瓶颈</a:t>
            </a:r>
          </a:p>
          <a:p>
            <a:r>
              <a:rPr lang="zh-CN" altLang="en-US" dirty="0"/>
              <a:t>如果一切正常，则本次测试没有必要进行深入分析，可以进行加大压力测试</a:t>
            </a:r>
          </a:p>
          <a:p>
            <a:r>
              <a:rPr lang="zh-CN" altLang="en-US" dirty="0"/>
              <a:t>如果事务失败过多，则应该降低压力继续进行测试，使结果分析更容易进行</a:t>
            </a:r>
          </a:p>
        </p:txBody>
      </p:sp>
    </p:spTree>
    <p:extLst>
      <p:ext uri="{BB962C8B-B14F-4D97-AF65-F5344CB8AC3E}">
        <p14:creationId xmlns:p14="http://schemas.microsoft.com/office/powerpoint/2010/main" val="35888376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Autofit/>
          </a:bodyPr>
          <a:lstStyle/>
          <a:p>
            <a:r>
              <a:rPr lang="en-US" altLang="zh-CN" sz="3600" spc="15" dirty="0">
                <a:solidFill>
                  <a:srgbClr val="000000"/>
                </a:solidFill>
                <a:latin typeface="CPHEQR+ºÚÌå"/>
                <a:cs typeface="CPHEQR+ºÚÌå"/>
              </a:rPr>
              <a:t>Analysis</a:t>
            </a:r>
            <a:r>
              <a:rPr lang="zh-CN" altLang="en-US" sz="3600" spc="15" dirty="0">
                <a:solidFill>
                  <a:srgbClr val="000000"/>
                </a:solidFill>
                <a:latin typeface="CPHEQR+ºÚÌå"/>
                <a:cs typeface="CPHEQR+ºÚÌå"/>
              </a:rPr>
              <a:t>分析流程</a:t>
            </a:r>
          </a:p>
        </p:txBody>
      </p:sp>
      <p:sp>
        <p:nvSpPr>
          <p:cNvPr id="9" name="内容占位符 8"/>
          <p:cNvSpPr>
            <a:spLocks noGrp="1"/>
          </p:cNvSpPr>
          <p:nvPr>
            <p:ph idx="1"/>
          </p:nvPr>
        </p:nvSpPr>
        <p:spPr>
          <a:xfrm>
            <a:off x="629742" y="1269554"/>
            <a:ext cx="10984230" cy="5041187"/>
          </a:xfrm>
        </p:spPr>
        <p:txBody>
          <a:bodyPr/>
          <a:lstStyle/>
          <a:p>
            <a:pPr marL="514350" indent="-514350">
              <a:lnSpc>
                <a:spcPts val="2434"/>
              </a:lnSpc>
              <a:buFont typeface="+mj-lt"/>
              <a:buAutoNum type="arabicPeriod"/>
            </a:pPr>
            <a:r>
              <a:rPr lang="zh-CN" altLang="en-US" dirty="0">
                <a:solidFill>
                  <a:srgbClr val="000000"/>
                </a:solidFill>
                <a:latin typeface="WOLDRT+ËÎÌå"/>
                <a:cs typeface="WOLDRT+ËÎÌå"/>
              </a:rPr>
              <a:t>从分析</a:t>
            </a:r>
            <a:r>
              <a:rPr lang="en-US" altLang="zh-CN" dirty="0">
                <a:solidFill>
                  <a:srgbClr val="000000"/>
                </a:solidFill>
                <a:latin typeface="Times New Roman"/>
                <a:cs typeface="Times New Roman"/>
              </a:rPr>
              <a:t>Summary</a:t>
            </a:r>
            <a:r>
              <a:rPr lang="zh-CN" altLang="en-US" dirty="0">
                <a:solidFill>
                  <a:srgbClr val="000000"/>
                </a:solidFill>
                <a:latin typeface="WOLDRT+ËÎÌå"/>
                <a:cs typeface="WOLDRT+ËÎÌå"/>
              </a:rPr>
              <a:t>的事务执行情况入手</a:t>
            </a:r>
          </a:p>
          <a:p>
            <a:pPr marL="575948" indent="-514350">
              <a:lnSpc>
                <a:spcPts val="2198"/>
              </a:lnSpc>
              <a:spcBef>
                <a:spcPts val="4364"/>
              </a:spcBef>
              <a:buFont typeface="+mj-lt"/>
              <a:buAutoNum type="arabicPeriod"/>
            </a:pPr>
            <a:r>
              <a:rPr lang="zh-CN" altLang="en-US" dirty="0">
                <a:solidFill>
                  <a:srgbClr val="FF0000"/>
                </a:solidFill>
                <a:latin typeface="WOLDRT+ËÎÌå"/>
                <a:cs typeface="WOLDRT+ËÎÌå"/>
              </a:rPr>
              <a:t>查看负载发生器和服务器的系统资源</a:t>
            </a:r>
            <a:r>
              <a:rPr lang="zh-CN" altLang="en-US" dirty="0" smtClean="0">
                <a:solidFill>
                  <a:srgbClr val="FF0000"/>
                </a:solidFill>
                <a:latin typeface="WOLDRT+ËÎÌå"/>
                <a:cs typeface="WOLDRT+ËÎÌå"/>
              </a:rPr>
              <a:t>情况</a:t>
            </a:r>
            <a:endParaRPr lang="en-US" altLang="zh-CN" dirty="0" smtClean="0">
              <a:solidFill>
                <a:srgbClr val="FF0000"/>
              </a:solidFill>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000000"/>
                </a:solidFill>
                <a:latin typeface="WOLDRT+ËÎÌå"/>
                <a:cs typeface="WOLDRT+ËÎÌå"/>
              </a:rPr>
              <a:t>查看</a:t>
            </a:r>
            <a:r>
              <a:rPr lang="zh-CN" altLang="en-US" dirty="0">
                <a:solidFill>
                  <a:srgbClr val="000000"/>
                </a:solidFill>
                <a:latin typeface="WOLDRT+ËÎÌå"/>
                <a:cs typeface="WOLDRT+ËÎÌå"/>
              </a:rPr>
              <a:t>虚拟用户与事务的详细执行</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000000"/>
                </a:solidFill>
                <a:latin typeface="WOLDRT+ËÎÌå"/>
                <a:cs typeface="WOLDRT+ËÎÌå"/>
              </a:rPr>
              <a:t>查看</a:t>
            </a:r>
            <a:r>
              <a:rPr lang="zh-CN" altLang="en-US" dirty="0">
                <a:solidFill>
                  <a:srgbClr val="000000"/>
                </a:solidFill>
                <a:latin typeface="WOLDRT+ËÎÌå"/>
                <a:cs typeface="WOLDRT+ËÎÌå"/>
              </a:rPr>
              <a:t>错误发生</a:t>
            </a:r>
            <a:r>
              <a:rPr lang="zh-CN" altLang="en-US" dirty="0" smtClean="0">
                <a:solidFill>
                  <a:srgbClr val="000000"/>
                </a:solidFill>
                <a:latin typeface="WOLDRT+ËÎÌå"/>
                <a:cs typeface="WOLDRT+ËÎÌå"/>
              </a:rPr>
              <a:t>情况</a:t>
            </a:r>
            <a:endParaRPr lang="en-US" altLang="zh-CN" dirty="0" smtClean="0">
              <a:solidFill>
                <a:srgbClr val="000000"/>
              </a:solidFill>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000000"/>
                </a:solidFill>
                <a:latin typeface="WOLDRT+ËÎÌå"/>
                <a:cs typeface="WOLDRT+ËÎÌå"/>
              </a:rPr>
              <a:t>查看</a:t>
            </a:r>
            <a:r>
              <a:rPr lang="en-US" altLang="zh-CN" spc="-61" dirty="0">
                <a:solidFill>
                  <a:srgbClr val="000000"/>
                </a:solidFill>
                <a:latin typeface="Times New Roman"/>
                <a:cs typeface="Times New Roman"/>
              </a:rPr>
              <a:t>Web</a:t>
            </a:r>
            <a:r>
              <a:rPr lang="zh-CN" altLang="en-US" dirty="0">
                <a:solidFill>
                  <a:srgbClr val="000000"/>
                </a:solidFill>
                <a:latin typeface="WOLDRT+ËÎÌå"/>
                <a:cs typeface="WOLDRT+ËÎÌå"/>
              </a:rPr>
              <a:t>资源与细分网页</a:t>
            </a:r>
          </a:p>
          <a:p>
            <a:pPr marL="1410642">
              <a:lnSpc>
                <a:spcPts val="2195"/>
              </a:lnSpc>
              <a:spcBef>
                <a:spcPts val="4316"/>
              </a:spcBef>
            </a:pPr>
            <a:endParaRPr lang="zh-CN" altLang="en-US" dirty="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191200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9505056" cy="576064"/>
          </a:xfrm>
        </p:spPr>
        <p:txBody>
          <a:bodyPr>
            <a:noAutofit/>
          </a:bodyPr>
          <a:lstStyle/>
          <a:p>
            <a:r>
              <a:rPr lang="zh-CN" altLang="en-US" sz="3600" spc="15" dirty="0">
                <a:solidFill>
                  <a:srgbClr val="000000"/>
                </a:solidFill>
                <a:latin typeface="CPHEQR+ºÚÌå"/>
                <a:cs typeface="CPHEQR+ºÚÌå"/>
              </a:rPr>
              <a:t>查看负载发生器和服务器的系统资源情况</a:t>
            </a:r>
          </a:p>
        </p:txBody>
      </p:sp>
      <p:sp>
        <p:nvSpPr>
          <p:cNvPr id="3" name="内容占位符 2"/>
          <p:cNvSpPr>
            <a:spLocks noGrp="1"/>
          </p:cNvSpPr>
          <p:nvPr>
            <p:ph idx="1"/>
          </p:nvPr>
        </p:nvSpPr>
        <p:spPr>
          <a:xfrm>
            <a:off x="610234" y="1053530"/>
            <a:ext cx="11594466" cy="5041187"/>
          </a:xfrm>
        </p:spPr>
        <p:txBody>
          <a:bodyPr/>
          <a:lstStyle/>
          <a:p>
            <a:r>
              <a:rPr lang="zh-CN" altLang="en-US" smtClean="0"/>
              <a:t>查看</a:t>
            </a:r>
            <a:r>
              <a:rPr lang="en-US" altLang="zh-CN" smtClean="0"/>
              <a:t>CPU</a:t>
            </a:r>
            <a:r>
              <a:rPr lang="zh-CN" altLang="en-US" smtClean="0"/>
              <a:t>的利用率和内存使用情况</a:t>
            </a:r>
            <a:endParaRPr lang="en-US" altLang="zh-CN" smtClean="0"/>
          </a:p>
          <a:p>
            <a:r>
              <a:rPr lang="zh-CN" altLang="en-US" smtClean="0">
                <a:solidFill>
                  <a:srgbClr val="FF0000"/>
                </a:solidFill>
              </a:rPr>
              <a:t>负载发生器</a:t>
            </a:r>
            <a:r>
              <a:rPr lang="zh-CN" altLang="en-US" smtClean="0"/>
              <a:t>，在整个测试过程中应该保证其</a:t>
            </a:r>
            <a:r>
              <a:rPr lang="en-US" altLang="zh-CN" smtClean="0"/>
              <a:t>CPU</a:t>
            </a:r>
            <a:r>
              <a:rPr lang="zh-CN" altLang="en-US" smtClean="0"/>
              <a:t>、内存、带宽没有出现瓶颈，否则测试结果无效</a:t>
            </a:r>
          </a:p>
          <a:p>
            <a:r>
              <a:rPr lang="zh-CN" altLang="en-US" smtClean="0">
                <a:solidFill>
                  <a:srgbClr val="FF0000"/>
                </a:solidFill>
              </a:rPr>
              <a:t>待测试服务器</a:t>
            </a:r>
            <a:r>
              <a:rPr lang="zh-CN" altLang="en-US" smtClean="0"/>
              <a:t>，则重点分析测试过程中</a:t>
            </a:r>
            <a:r>
              <a:rPr lang="en-US" altLang="zh-CN" smtClean="0"/>
              <a:t>CPU</a:t>
            </a:r>
            <a:r>
              <a:rPr lang="zh-CN" altLang="en-US" smtClean="0"/>
              <a:t>和内存是否出现瓶颈：</a:t>
            </a:r>
          </a:p>
          <a:p>
            <a:pPr lvl="1"/>
            <a:r>
              <a:rPr lang="en-US" altLang="zh-CN" smtClean="0"/>
              <a:t>– CPU</a:t>
            </a:r>
            <a:r>
              <a:rPr lang="zh-CN" altLang="en-US" smtClean="0"/>
              <a:t>需要查看其利用率是否经常达到</a:t>
            </a:r>
            <a:r>
              <a:rPr lang="en-US" altLang="zh-CN" smtClean="0"/>
              <a:t>100%</a:t>
            </a:r>
            <a:r>
              <a:rPr lang="zh-CN" altLang="en-US" smtClean="0"/>
              <a:t>或平均利用率一直高居</a:t>
            </a:r>
            <a:r>
              <a:rPr lang="en-US" altLang="zh-CN" smtClean="0"/>
              <a:t>95</a:t>
            </a:r>
            <a:r>
              <a:rPr lang="zh-CN" altLang="en-US" smtClean="0"/>
              <a:t>％以上；</a:t>
            </a:r>
          </a:p>
          <a:p>
            <a:pPr lvl="1"/>
            <a:r>
              <a:rPr lang="en-US" altLang="zh-CN" smtClean="0"/>
              <a:t>– </a:t>
            </a:r>
            <a:r>
              <a:rPr lang="zh-CN" altLang="en-US" smtClean="0"/>
              <a:t>内存需要查看是否够用以及测试过程是否存在溢出现象</a:t>
            </a:r>
          </a:p>
          <a:p>
            <a:endParaRPr lang="zh-CN" altLang="en-US" dirty="0"/>
          </a:p>
        </p:txBody>
      </p:sp>
    </p:spTree>
    <p:extLst>
      <p:ext uri="{BB962C8B-B14F-4D97-AF65-F5344CB8AC3E}">
        <p14:creationId xmlns:p14="http://schemas.microsoft.com/office/powerpoint/2010/main" val="1824828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Autofit/>
          </a:bodyPr>
          <a:lstStyle/>
          <a:p>
            <a:r>
              <a:rPr lang="en-US" altLang="zh-CN" sz="3600" spc="15" dirty="0">
                <a:solidFill>
                  <a:srgbClr val="000000"/>
                </a:solidFill>
                <a:latin typeface="CPHEQR+ºÚÌå"/>
                <a:cs typeface="CPHEQR+ºÚÌå"/>
              </a:rPr>
              <a:t>Analysis</a:t>
            </a:r>
            <a:r>
              <a:rPr lang="zh-CN" altLang="en-US" sz="3600" spc="15" dirty="0">
                <a:solidFill>
                  <a:srgbClr val="000000"/>
                </a:solidFill>
                <a:latin typeface="CPHEQR+ºÚÌå"/>
                <a:cs typeface="CPHEQR+ºÚÌå"/>
              </a:rPr>
              <a:t>分析流程</a:t>
            </a:r>
          </a:p>
        </p:txBody>
      </p:sp>
      <p:sp>
        <p:nvSpPr>
          <p:cNvPr id="9" name="内容占位符 8"/>
          <p:cNvSpPr>
            <a:spLocks noGrp="1"/>
          </p:cNvSpPr>
          <p:nvPr>
            <p:ph idx="1"/>
          </p:nvPr>
        </p:nvSpPr>
        <p:spPr>
          <a:xfrm>
            <a:off x="629742" y="1269554"/>
            <a:ext cx="10984230" cy="5041187"/>
          </a:xfrm>
        </p:spPr>
        <p:txBody>
          <a:bodyPr/>
          <a:lstStyle/>
          <a:p>
            <a:pPr marL="514350" indent="-514350">
              <a:lnSpc>
                <a:spcPts val="2434"/>
              </a:lnSpc>
              <a:buFont typeface="+mj-lt"/>
              <a:buAutoNum type="arabicPeriod"/>
            </a:pPr>
            <a:r>
              <a:rPr lang="zh-CN" altLang="en-US" dirty="0" smtClean="0">
                <a:solidFill>
                  <a:srgbClr val="000000"/>
                </a:solidFill>
                <a:latin typeface="WOLDRT+ËÎÌå"/>
                <a:cs typeface="WOLDRT+ËÎÌå"/>
              </a:rPr>
              <a:t>从分析</a:t>
            </a:r>
            <a:r>
              <a:rPr lang="en-US" altLang="zh-CN" dirty="0" smtClean="0">
                <a:solidFill>
                  <a:srgbClr val="000000"/>
                </a:solidFill>
                <a:latin typeface="Times New Roman"/>
                <a:cs typeface="Times New Roman"/>
              </a:rPr>
              <a:t>Summary</a:t>
            </a:r>
            <a:r>
              <a:rPr lang="zh-CN" altLang="en-US" dirty="0" smtClean="0">
                <a:solidFill>
                  <a:srgbClr val="000000"/>
                </a:solidFill>
                <a:latin typeface="WOLDRT+ËÎÌå"/>
                <a:cs typeface="WOLDRT+ËÎÌå"/>
              </a:rPr>
              <a:t>的事务执行情况入手</a:t>
            </a:r>
          </a:p>
          <a:p>
            <a:pPr marL="575948" indent="-514350">
              <a:lnSpc>
                <a:spcPts val="2198"/>
              </a:lnSpc>
              <a:spcBef>
                <a:spcPts val="4364"/>
              </a:spcBef>
              <a:buFont typeface="+mj-lt"/>
              <a:buAutoNum type="arabicPeriod"/>
            </a:pPr>
            <a:r>
              <a:rPr lang="zh-CN" altLang="en-US" dirty="0" smtClean="0">
                <a:latin typeface="WOLDRT+ËÎÌå"/>
                <a:cs typeface="WOLDRT+ËÎÌå"/>
              </a:rPr>
              <a:t>查看负载发生器和服务器的系统资源情况</a:t>
            </a:r>
            <a:endParaRPr lang="en-US" altLang="zh-CN" dirty="0" smtClean="0">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FF0000"/>
                </a:solidFill>
                <a:latin typeface="WOLDRT+ËÎÌå"/>
                <a:cs typeface="WOLDRT+ËÎÌå"/>
              </a:rPr>
              <a:t>查看虚拟用户与事务的详细执行情况</a:t>
            </a:r>
            <a:endParaRPr lang="en-US" altLang="zh-CN" dirty="0" smtClean="0">
              <a:solidFill>
                <a:srgbClr val="FF0000"/>
              </a:solidFill>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000000"/>
                </a:solidFill>
                <a:latin typeface="WOLDRT+ËÎÌå"/>
                <a:cs typeface="WOLDRT+ËÎÌå"/>
              </a:rPr>
              <a:t>查看错误发生情况</a:t>
            </a:r>
            <a:endParaRPr lang="en-US" altLang="zh-CN" dirty="0" smtClean="0">
              <a:solidFill>
                <a:srgbClr val="000000"/>
              </a:solidFill>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000000"/>
                </a:solidFill>
                <a:latin typeface="WOLDRT+ËÎÌå"/>
                <a:cs typeface="WOLDRT+ËÎÌå"/>
              </a:rPr>
              <a:t>查看</a:t>
            </a:r>
            <a:r>
              <a:rPr lang="en-US" altLang="zh-CN" spc="-61" dirty="0" smtClean="0">
                <a:solidFill>
                  <a:srgbClr val="000000"/>
                </a:solidFill>
                <a:latin typeface="Times New Roman"/>
                <a:cs typeface="Times New Roman"/>
              </a:rPr>
              <a:t>Web</a:t>
            </a:r>
            <a:r>
              <a:rPr lang="zh-CN" altLang="en-US" dirty="0" smtClean="0">
                <a:solidFill>
                  <a:srgbClr val="000000"/>
                </a:solidFill>
                <a:latin typeface="WOLDRT+ËÎÌå"/>
                <a:cs typeface="WOLDRT+ËÎÌå"/>
              </a:rPr>
              <a:t>资源与细分网页</a:t>
            </a:r>
          </a:p>
          <a:p>
            <a:pPr marL="1410642">
              <a:lnSpc>
                <a:spcPts val="2195"/>
              </a:lnSpc>
              <a:spcBef>
                <a:spcPts val="4316"/>
              </a:spcBef>
            </a:pPr>
            <a:endParaRPr lang="zh-CN" altLang="en-US" dirty="0" smtClean="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2611085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spc="15" dirty="0">
                <a:solidFill>
                  <a:srgbClr val="000000"/>
                </a:solidFill>
                <a:latin typeface="CPHEQR+ºÚÌå"/>
                <a:cs typeface="CPHEQR+ºÚÌå"/>
              </a:rPr>
              <a:t>虚拟用户与事务分析的常用准则</a:t>
            </a:r>
          </a:p>
        </p:txBody>
      </p:sp>
      <p:sp>
        <p:nvSpPr>
          <p:cNvPr id="3" name="内容占位符 2"/>
          <p:cNvSpPr>
            <a:spLocks noGrp="1"/>
          </p:cNvSpPr>
          <p:nvPr>
            <p:ph idx="1"/>
          </p:nvPr>
        </p:nvSpPr>
        <p:spPr/>
        <p:txBody>
          <a:bodyPr/>
          <a:lstStyle/>
          <a:p>
            <a:r>
              <a:rPr lang="zh-CN" altLang="en-US" smtClean="0">
                <a:solidFill>
                  <a:srgbClr val="FF0000"/>
                </a:solidFill>
                <a:latin typeface="GVWLQE+ºÚÌå"/>
                <a:cs typeface="GVWLQE+ºÚÌå"/>
              </a:rPr>
              <a:t>虚拟用户</a:t>
            </a:r>
            <a:r>
              <a:rPr lang="zh-CN" altLang="en-US" smtClean="0">
                <a:solidFill>
                  <a:srgbClr val="000000"/>
                </a:solidFill>
                <a:latin typeface="GVWLQE+ºÚÌå"/>
                <a:cs typeface="GVWLQE+ºÚÌå"/>
              </a:rPr>
              <a:t>如有</a:t>
            </a:r>
            <a:r>
              <a:rPr lang="zh-CN" altLang="en-US" smtClean="0">
                <a:solidFill>
                  <a:srgbClr val="FF0000"/>
                </a:solidFill>
                <a:latin typeface="GVWLQE+ºÚÌå"/>
                <a:cs typeface="GVWLQE+ºÚÌå"/>
              </a:rPr>
              <a:t>失败</a:t>
            </a:r>
            <a:r>
              <a:rPr lang="zh-CN" altLang="en-US" smtClean="0">
                <a:solidFill>
                  <a:srgbClr val="000000"/>
                </a:solidFill>
                <a:latin typeface="GVWLQE+ºÚÌå"/>
                <a:cs typeface="GVWLQE+ºÚÌå"/>
              </a:rPr>
              <a:t>，则要查明原因；</a:t>
            </a:r>
            <a:endParaRPr lang="en-US" altLang="zh-CN" smtClean="0">
              <a:solidFill>
                <a:srgbClr val="000000"/>
              </a:solidFill>
              <a:latin typeface="GVWLQE+ºÚÌå"/>
              <a:cs typeface="GVWLQE+ºÚÌå"/>
            </a:endParaRPr>
          </a:p>
          <a:p>
            <a:pPr lvl="1"/>
            <a:r>
              <a:rPr lang="zh-CN" altLang="en-US" smtClean="0">
                <a:solidFill>
                  <a:srgbClr val="000000"/>
                </a:solidFill>
                <a:latin typeface="GVWLQE+ºÚÌå"/>
                <a:cs typeface="GVWLQE+ºÚÌå"/>
              </a:rPr>
              <a:t>在整个测试过程中，所有虚拟用户是否</a:t>
            </a:r>
            <a:r>
              <a:rPr lang="zh-CN" altLang="en-US" smtClean="0">
                <a:solidFill>
                  <a:srgbClr val="FF0000"/>
                </a:solidFill>
                <a:latin typeface="GVWLQE+ºÚÌå"/>
                <a:cs typeface="GVWLQE+ºÚÌå"/>
              </a:rPr>
              <a:t>一直稳定运行并成功执行</a:t>
            </a:r>
            <a:r>
              <a:rPr lang="zh-CN" altLang="en-US" smtClean="0">
                <a:solidFill>
                  <a:srgbClr val="000000"/>
                </a:solidFill>
                <a:latin typeface="GVWLQE+ºÚÌå"/>
                <a:cs typeface="GVWLQE+ºÚÌå"/>
              </a:rPr>
              <a:t>全部事务</a:t>
            </a:r>
            <a:endParaRPr lang="en-US" altLang="zh-CN" smtClean="0">
              <a:solidFill>
                <a:srgbClr val="000000"/>
              </a:solidFill>
              <a:latin typeface="GVWLQE+ºÚÌå"/>
              <a:cs typeface="GVWLQE+ºÚÌå"/>
            </a:endParaRPr>
          </a:p>
          <a:p>
            <a:pPr lvl="1"/>
            <a:r>
              <a:rPr lang="zh-CN" altLang="en-US" smtClean="0">
                <a:solidFill>
                  <a:srgbClr val="000000"/>
                </a:solidFill>
                <a:latin typeface="GVWLQE+ºÚÌå"/>
                <a:cs typeface="GVWLQE+ºÚÌå"/>
              </a:rPr>
              <a:t>如果</a:t>
            </a:r>
            <a:r>
              <a:rPr lang="zh-CN" altLang="en-US" smtClean="0">
                <a:solidFill>
                  <a:srgbClr val="FF0000"/>
                </a:solidFill>
                <a:latin typeface="GVWLQE+ºÚÌå"/>
                <a:cs typeface="GVWLQE+ºÚÌå"/>
              </a:rPr>
              <a:t>仅有部分用户</a:t>
            </a:r>
            <a:r>
              <a:rPr lang="zh-CN" altLang="en-US" smtClean="0">
                <a:solidFill>
                  <a:srgbClr val="000000"/>
                </a:solidFill>
                <a:latin typeface="GVWLQE+ºÚÌå"/>
                <a:cs typeface="GVWLQE+ºÚÌå"/>
              </a:rPr>
              <a:t>能够正常运行，则说明测试脚本可能存在问题</a:t>
            </a:r>
            <a:endParaRPr lang="en-US" altLang="zh-CN" smtClean="0">
              <a:solidFill>
                <a:srgbClr val="000000"/>
              </a:solidFill>
              <a:latin typeface="GVWLQE+ºÚÌå"/>
              <a:cs typeface="GVWLQE+ºÚÌå"/>
            </a:endParaRPr>
          </a:p>
          <a:p>
            <a:pPr lvl="1"/>
            <a:r>
              <a:rPr lang="zh-CN" altLang="en-US" smtClean="0">
                <a:solidFill>
                  <a:srgbClr val="000000"/>
                </a:solidFill>
                <a:latin typeface="GVWLQE+ºÚÌå"/>
                <a:cs typeface="GVWLQE+ºÚÌå"/>
              </a:rPr>
              <a:t>对于</a:t>
            </a:r>
            <a:r>
              <a:rPr lang="zh-CN" altLang="en-US" smtClean="0">
                <a:solidFill>
                  <a:srgbClr val="FF0000"/>
                </a:solidFill>
                <a:latin typeface="GVWLQE+ºÚÌå"/>
                <a:cs typeface="GVWLQE+ºÚÌå"/>
              </a:rPr>
              <a:t>失败的事务</a:t>
            </a:r>
            <a:r>
              <a:rPr lang="zh-CN" altLang="en-US" smtClean="0">
                <a:solidFill>
                  <a:srgbClr val="000000"/>
                </a:solidFill>
                <a:latin typeface="GVWLQE+ºÚÌå"/>
                <a:cs typeface="GVWLQE+ºÚÌå"/>
              </a:rPr>
              <a:t>首先要分析其失败原因，接着要查看事务的失败是否导致了用户失败</a:t>
            </a:r>
          </a:p>
          <a:p>
            <a:endParaRPr lang="zh-CN" altLang="en-US" smtClean="0">
              <a:solidFill>
                <a:srgbClr val="000000"/>
              </a:solidFill>
              <a:latin typeface="GVWLQE+ºÚÌå"/>
              <a:cs typeface="GVWLQE+ºÚÌå"/>
            </a:endParaRPr>
          </a:p>
          <a:p>
            <a:endParaRPr lang="zh-CN" altLang="en-US" dirty="0"/>
          </a:p>
        </p:txBody>
      </p:sp>
    </p:spTree>
    <p:extLst>
      <p:ext uri="{BB962C8B-B14F-4D97-AF65-F5344CB8AC3E}">
        <p14:creationId xmlns:p14="http://schemas.microsoft.com/office/powerpoint/2010/main" val="626313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Analysis</a:t>
            </a:r>
            <a:r>
              <a:rPr lang="zh-CN" altLang="en-US" smtClean="0"/>
              <a:t>分析概要</a:t>
            </a:r>
            <a:endParaRPr lang="zh-CN" altLang="en-US" dirty="0"/>
          </a:p>
        </p:txBody>
      </p:sp>
      <p:sp>
        <p:nvSpPr>
          <p:cNvPr id="5" name="内容占位符 4"/>
          <p:cNvSpPr>
            <a:spLocks noGrp="1"/>
          </p:cNvSpPr>
          <p:nvPr>
            <p:ph idx="1"/>
          </p:nvPr>
        </p:nvSpPr>
        <p:spPr/>
        <p:txBody>
          <a:bodyPr/>
          <a:lstStyle/>
          <a:p>
            <a:r>
              <a:rPr lang="zh-CN" altLang="en-US" dirty="0" smtClean="0"/>
              <a:t>分析概要报告显示场景运行情况的一般信息，对判断是否需要深入分析性能测试结果图有重要作用</a:t>
            </a:r>
            <a:endParaRPr lang="en-US" altLang="zh-CN" dirty="0" smtClean="0"/>
          </a:p>
          <a:p>
            <a:pPr lvl="1"/>
            <a:r>
              <a:rPr lang="zh-CN" altLang="en-US" dirty="0" smtClean="0"/>
              <a:t>概要整体信息</a:t>
            </a:r>
          </a:p>
          <a:p>
            <a:pPr lvl="1"/>
            <a:r>
              <a:rPr lang="zh-CN" altLang="en-US" dirty="0" smtClean="0"/>
              <a:t>统计信息概要</a:t>
            </a:r>
          </a:p>
          <a:p>
            <a:pPr lvl="1"/>
            <a:r>
              <a:rPr lang="zh-CN" altLang="en-US" dirty="0" smtClean="0"/>
              <a:t>事务概要</a:t>
            </a:r>
            <a:endParaRPr lang="en-US" altLang="zh-CN" dirty="0" smtClean="0"/>
          </a:p>
          <a:p>
            <a:pPr lvl="1"/>
            <a:r>
              <a:rPr lang="en-US" dirty="0" smtClean="0"/>
              <a:t>HTTP</a:t>
            </a:r>
            <a:r>
              <a:rPr lang="zh-CN" altLang="en-US" dirty="0" smtClean="0"/>
              <a:t>响应概要</a:t>
            </a:r>
            <a:endParaRPr lang="en-US" altLang="zh-CN" dirty="0" smtClean="0"/>
          </a:p>
          <a:p>
            <a:pPr lvl="1"/>
            <a:r>
              <a:rPr lang="zh-CN" altLang="en-US" dirty="0" smtClean="0"/>
              <a:t>等等</a:t>
            </a:r>
          </a:p>
          <a:p>
            <a:pPr lvl="1"/>
            <a:endParaRPr lang="zh-CN" altLang="en-US" dirty="0" smtClean="0"/>
          </a:p>
          <a:p>
            <a:pPr lvl="1"/>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662" y="3357786"/>
            <a:ext cx="2659678" cy="261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1102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spc="15" dirty="0">
                <a:solidFill>
                  <a:srgbClr val="000000"/>
                </a:solidFill>
                <a:latin typeface="CPHEQR+ºÚÌå"/>
                <a:cs typeface="CPHEQR+ºÚÌå"/>
              </a:rPr>
              <a:t>虚拟用户与事务分析的常用准则</a:t>
            </a:r>
          </a:p>
        </p:txBody>
      </p:sp>
      <p:sp>
        <p:nvSpPr>
          <p:cNvPr id="3" name="内容占位符 2"/>
          <p:cNvSpPr>
            <a:spLocks noGrp="1"/>
          </p:cNvSpPr>
          <p:nvPr>
            <p:ph idx="1"/>
          </p:nvPr>
        </p:nvSpPr>
        <p:spPr>
          <a:xfrm>
            <a:off x="610234" y="1197546"/>
            <a:ext cx="11180747" cy="5041187"/>
          </a:xfrm>
        </p:spPr>
        <p:txBody>
          <a:bodyPr/>
          <a:lstStyle/>
          <a:p>
            <a:pPr lvl="1"/>
            <a:r>
              <a:rPr lang="zh-CN" altLang="en-US" smtClean="0">
                <a:solidFill>
                  <a:srgbClr val="000000"/>
                </a:solidFill>
                <a:latin typeface="GVWLQE+ºÚÌå"/>
                <a:cs typeface="GVWLQE+ºÚÌå"/>
              </a:rPr>
              <a:t>查看整个测试过程的</a:t>
            </a:r>
            <a:r>
              <a:rPr lang="zh-CN" altLang="en-US" smtClean="0">
                <a:solidFill>
                  <a:srgbClr val="FF0000"/>
                </a:solidFill>
                <a:latin typeface="GVWLQE+ºÚÌå"/>
                <a:cs typeface="GVWLQE+ºÚÌå"/>
              </a:rPr>
              <a:t>事务平均响应时间是否逐步变大</a:t>
            </a:r>
            <a:r>
              <a:rPr lang="zh-CN" altLang="en-US" smtClean="0">
                <a:solidFill>
                  <a:srgbClr val="000000"/>
                </a:solidFill>
                <a:latin typeface="GVWLQE+ºÚÌå"/>
                <a:cs typeface="GVWLQE+ºÚÌå"/>
              </a:rPr>
              <a:t>，正常情况下，事务平均响应时间的变化应该是接近于平行</a:t>
            </a:r>
            <a:r>
              <a:rPr lang="en-US" altLang="zh-CN" smtClean="0">
                <a:solidFill>
                  <a:srgbClr val="000000"/>
                </a:solidFill>
                <a:latin typeface="INIIBC+ºÚÌå"/>
                <a:cs typeface="INIIBC+ºÚÌå"/>
              </a:rPr>
              <a:t>X</a:t>
            </a:r>
            <a:r>
              <a:rPr lang="zh-CN" altLang="en-US" smtClean="0">
                <a:solidFill>
                  <a:srgbClr val="000000"/>
                </a:solidFill>
                <a:latin typeface="GVWLQE+ºÚÌå"/>
                <a:cs typeface="GVWLQE+ºÚÌå"/>
              </a:rPr>
              <a:t>轴的一条直线</a:t>
            </a:r>
            <a:endParaRPr lang="en-US" altLang="zh-CN" smtClean="0">
              <a:solidFill>
                <a:srgbClr val="000000"/>
              </a:solidFill>
              <a:latin typeface="GVWLQE+ºÚÌå"/>
              <a:cs typeface="GVWLQE+ºÚÌå"/>
            </a:endParaRPr>
          </a:p>
          <a:p>
            <a:pPr lvl="1"/>
            <a:r>
              <a:rPr lang="zh-CN" altLang="en-US" smtClean="0">
                <a:solidFill>
                  <a:srgbClr val="000000"/>
                </a:solidFill>
                <a:latin typeface="GVWLQE+ºÚÌå"/>
                <a:cs typeface="GVWLQE+ºÚÌå"/>
              </a:rPr>
              <a:t>通常情况，用户数上升时，事务响应时间上升；当一定范围内的用户并发时，事务响应时间应不会有太大变化</a:t>
            </a:r>
            <a:endParaRPr lang="zh-CN" altLang="en-US" dirty="0"/>
          </a:p>
        </p:txBody>
      </p:sp>
    </p:spTree>
    <p:extLst>
      <p:ext uri="{BB962C8B-B14F-4D97-AF65-F5344CB8AC3E}">
        <p14:creationId xmlns:p14="http://schemas.microsoft.com/office/powerpoint/2010/main" val="34435943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4000" spc="10" smtClean="0">
                <a:solidFill>
                  <a:srgbClr val="000000"/>
                </a:solidFill>
                <a:latin typeface="GVWLQE+ºÚÌå"/>
                <a:cs typeface="GVWLQE+ºÚÌå"/>
              </a:rPr>
              <a:t>虚拟用户与事务分析的常用准则</a:t>
            </a:r>
            <a:endParaRPr lang="zh-CN" altLang="en-US" dirty="0"/>
          </a:p>
        </p:txBody>
      </p:sp>
      <p:sp>
        <p:nvSpPr>
          <p:cNvPr id="3" name="内容占位符 2"/>
          <p:cNvSpPr>
            <a:spLocks noGrp="1"/>
          </p:cNvSpPr>
          <p:nvPr>
            <p:ph idx="1"/>
          </p:nvPr>
        </p:nvSpPr>
        <p:spPr/>
        <p:txBody>
          <a:bodyPr/>
          <a:lstStyle/>
          <a:p>
            <a:pPr lvl="1"/>
            <a:r>
              <a:rPr lang="zh-CN" altLang="en-US" smtClean="0"/>
              <a:t>服务器每秒通过的事务总数、某一事务每秒通过数是否稳定，如果整个测试过程基本不变，则要分析是服务器达到了处理上限，还是</a:t>
            </a:r>
            <a:r>
              <a:rPr lang="en-US" altLang="zh-CN" smtClean="0"/>
              <a:t>Generator</a:t>
            </a:r>
            <a:r>
              <a:rPr lang="zh-CN" altLang="en-US" smtClean="0"/>
              <a:t>产生的压力达到了上限</a:t>
            </a:r>
            <a:endParaRPr lang="en-US" altLang="zh-CN" smtClean="0"/>
          </a:p>
          <a:p>
            <a:endParaRPr lang="zh-CN" altLang="en-US" dirty="0"/>
          </a:p>
        </p:txBody>
      </p:sp>
    </p:spTree>
    <p:extLst>
      <p:ext uri="{BB962C8B-B14F-4D97-AF65-F5344CB8AC3E}">
        <p14:creationId xmlns:p14="http://schemas.microsoft.com/office/powerpoint/2010/main" val="14152162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en-US" altLang="zh-CN" sz="4400" spc="17" smtClean="0">
                <a:solidFill>
                  <a:srgbClr val="000000"/>
                </a:solidFill>
                <a:latin typeface="TIPMGS+ºÚÌå"/>
                <a:cs typeface="TIPMGS+ºÚÌå"/>
              </a:rPr>
              <a:t>Analysis</a:t>
            </a:r>
            <a:r>
              <a:rPr lang="zh-CN" altLang="en-US" sz="4400" spc="10" smtClean="0">
                <a:solidFill>
                  <a:srgbClr val="000000"/>
                </a:solidFill>
                <a:latin typeface="HNNCRF+ºÚÌå"/>
                <a:cs typeface="HNNCRF+ºÚÌå"/>
              </a:rPr>
              <a:t>分析流程</a:t>
            </a:r>
            <a:endParaRPr lang="zh-CN" altLang="en-US" dirty="0"/>
          </a:p>
        </p:txBody>
      </p:sp>
      <p:sp>
        <p:nvSpPr>
          <p:cNvPr id="9" name="内容占位符 8"/>
          <p:cNvSpPr>
            <a:spLocks noGrp="1"/>
          </p:cNvSpPr>
          <p:nvPr>
            <p:ph idx="1"/>
          </p:nvPr>
        </p:nvSpPr>
        <p:spPr>
          <a:xfrm>
            <a:off x="629742" y="1269554"/>
            <a:ext cx="10984230" cy="5041187"/>
          </a:xfrm>
        </p:spPr>
        <p:txBody>
          <a:bodyPr/>
          <a:lstStyle/>
          <a:p>
            <a:pPr marL="514350" indent="-514350">
              <a:lnSpc>
                <a:spcPts val="2434"/>
              </a:lnSpc>
              <a:buFont typeface="+mj-lt"/>
              <a:buAutoNum type="arabicPeriod"/>
            </a:pPr>
            <a:r>
              <a:rPr lang="zh-CN" altLang="en-US" smtClean="0">
                <a:solidFill>
                  <a:srgbClr val="000000"/>
                </a:solidFill>
                <a:latin typeface="WOLDRT+ËÎÌå"/>
                <a:cs typeface="WOLDRT+ËÎÌå"/>
              </a:rPr>
              <a:t>从分析</a:t>
            </a:r>
            <a:r>
              <a:rPr lang="en-US" altLang="zh-CN" smtClean="0">
                <a:solidFill>
                  <a:srgbClr val="000000"/>
                </a:solidFill>
                <a:latin typeface="Times New Roman"/>
                <a:cs typeface="Times New Roman"/>
              </a:rPr>
              <a:t>Summary</a:t>
            </a:r>
            <a:r>
              <a:rPr lang="zh-CN" altLang="en-US" smtClean="0">
                <a:solidFill>
                  <a:srgbClr val="000000"/>
                </a:solidFill>
                <a:latin typeface="WOLDRT+ËÎÌå"/>
                <a:cs typeface="WOLDRT+ËÎÌå"/>
              </a:rPr>
              <a:t>的事务执行情况入手</a:t>
            </a:r>
          </a:p>
          <a:p>
            <a:pPr marL="575948" indent="-514350">
              <a:lnSpc>
                <a:spcPts val="2198"/>
              </a:lnSpc>
              <a:spcBef>
                <a:spcPts val="4364"/>
              </a:spcBef>
              <a:buFont typeface="+mj-lt"/>
              <a:buAutoNum type="arabicPeriod"/>
            </a:pPr>
            <a:r>
              <a:rPr lang="zh-CN" altLang="en-US" smtClean="0">
                <a:latin typeface="WOLDRT+ËÎÌå"/>
                <a:cs typeface="WOLDRT+ËÎÌå"/>
              </a:rPr>
              <a:t>查看负载发生器和服务器的系统资源情况</a:t>
            </a:r>
            <a:endParaRPr lang="en-US" altLang="zh-CN" smtClean="0">
              <a:latin typeface="WOLDRT+ËÎÌå"/>
              <a:cs typeface="WOLDRT+ËÎÌå"/>
            </a:endParaRPr>
          </a:p>
          <a:p>
            <a:pPr marL="575948" indent="-514350">
              <a:lnSpc>
                <a:spcPts val="2198"/>
              </a:lnSpc>
              <a:spcBef>
                <a:spcPts val="4364"/>
              </a:spcBef>
              <a:buFont typeface="+mj-lt"/>
              <a:buAutoNum type="arabicPeriod"/>
            </a:pPr>
            <a:r>
              <a:rPr lang="zh-CN" altLang="en-US" smtClean="0">
                <a:latin typeface="WOLDRT+ËÎÌå"/>
                <a:cs typeface="WOLDRT+ËÎÌå"/>
              </a:rPr>
              <a:t>查看虚拟用户与事务的详细执行情况</a:t>
            </a:r>
            <a:endParaRPr lang="en-US" altLang="zh-CN" smtClean="0">
              <a:latin typeface="WOLDRT+ËÎÌå"/>
              <a:cs typeface="WOLDRT+ËÎÌå"/>
            </a:endParaRPr>
          </a:p>
          <a:p>
            <a:pPr marL="575948" indent="-514350">
              <a:lnSpc>
                <a:spcPts val="2198"/>
              </a:lnSpc>
              <a:spcBef>
                <a:spcPts val="4364"/>
              </a:spcBef>
              <a:buFont typeface="+mj-lt"/>
              <a:buAutoNum type="arabicPeriod"/>
            </a:pPr>
            <a:r>
              <a:rPr lang="zh-CN" altLang="en-US" smtClean="0">
                <a:solidFill>
                  <a:srgbClr val="FF0000"/>
                </a:solidFill>
                <a:latin typeface="WOLDRT+ËÎÌå"/>
                <a:cs typeface="WOLDRT+ËÎÌå"/>
              </a:rPr>
              <a:t>查看错误发生情况</a:t>
            </a:r>
            <a:endParaRPr lang="en-US" altLang="zh-CN" smtClean="0">
              <a:solidFill>
                <a:srgbClr val="FF0000"/>
              </a:solidFill>
              <a:latin typeface="WOLDRT+ËÎÌå"/>
              <a:cs typeface="WOLDRT+ËÎÌå"/>
            </a:endParaRPr>
          </a:p>
          <a:p>
            <a:pPr marL="575948" indent="-514350">
              <a:lnSpc>
                <a:spcPts val="2198"/>
              </a:lnSpc>
              <a:spcBef>
                <a:spcPts val="4364"/>
              </a:spcBef>
              <a:buFont typeface="+mj-lt"/>
              <a:buAutoNum type="arabicPeriod"/>
            </a:pPr>
            <a:r>
              <a:rPr lang="zh-CN" altLang="en-US" smtClean="0">
                <a:solidFill>
                  <a:srgbClr val="000000"/>
                </a:solidFill>
                <a:latin typeface="WOLDRT+ËÎÌå"/>
                <a:cs typeface="WOLDRT+ËÎÌå"/>
              </a:rPr>
              <a:t>查看</a:t>
            </a:r>
            <a:r>
              <a:rPr lang="en-US" altLang="zh-CN" spc="-61" smtClean="0">
                <a:solidFill>
                  <a:srgbClr val="000000"/>
                </a:solidFill>
                <a:latin typeface="Times New Roman"/>
                <a:cs typeface="Times New Roman"/>
              </a:rPr>
              <a:t>Web</a:t>
            </a:r>
            <a:r>
              <a:rPr lang="zh-CN" altLang="en-US" smtClean="0">
                <a:solidFill>
                  <a:srgbClr val="000000"/>
                </a:solidFill>
                <a:latin typeface="WOLDRT+ËÎÌå"/>
                <a:cs typeface="WOLDRT+ËÎÌå"/>
              </a:rPr>
              <a:t>资源与细分网页</a:t>
            </a:r>
          </a:p>
          <a:p>
            <a:pPr marL="1410642">
              <a:lnSpc>
                <a:spcPts val="2195"/>
              </a:lnSpc>
              <a:spcBef>
                <a:spcPts val="4316"/>
              </a:spcBef>
            </a:pPr>
            <a:endParaRPr lang="zh-CN" altLang="en-US" smtClean="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3886832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spc="10" smtClean="0">
                <a:solidFill>
                  <a:srgbClr val="000000"/>
                </a:solidFill>
                <a:latin typeface="BSVBEL+ºÚÌå"/>
                <a:cs typeface="BSVBEL+ºÚÌå"/>
              </a:rPr>
              <a:t>查看错误发生情况</a:t>
            </a:r>
            <a:endParaRPr lang="zh-CN" altLang="en-US" dirty="0"/>
          </a:p>
        </p:txBody>
      </p:sp>
      <p:sp>
        <p:nvSpPr>
          <p:cNvPr id="3" name="内容占位符 2"/>
          <p:cNvSpPr>
            <a:spLocks noGrp="1"/>
          </p:cNvSpPr>
          <p:nvPr>
            <p:ph idx="1"/>
          </p:nvPr>
        </p:nvSpPr>
        <p:spPr/>
        <p:txBody>
          <a:bodyPr/>
          <a:lstStyle/>
          <a:p>
            <a:r>
              <a:rPr lang="zh-CN" altLang="en-US" smtClean="0">
                <a:solidFill>
                  <a:srgbClr val="000000"/>
                </a:solidFill>
                <a:latin typeface="BSVBEL+ºÚÌå"/>
                <a:cs typeface="BSVBEL+ºÚÌå"/>
              </a:rPr>
              <a:t>查看错误发生曲线是否</a:t>
            </a:r>
            <a:r>
              <a:rPr lang="zh-CN" altLang="en-US" smtClean="0">
                <a:solidFill>
                  <a:srgbClr val="FF0000"/>
                </a:solidFill>
                <a:latin typeface="BSVBEL+ºÚÌå"/>
                <a:cs typeface="BSVBEL+ºÚÌå"/>
              </a:rPr>
              <a:t>有规律</a:t>
            </a:r>
            <a:r>
              <a:rPr lang="zh-CN" altLang="en-US" smtClean="0">
                <a:solidFill>
                  <a:srgbClr val="000000"/>
                </a:solidFill>
                <a:latin typeface="BSVBEL+ºÚÌå"/>
                <a:cs typeface="BSVBEL+ºÚÌå"/>
              </a:rPr>
              <a:t>变化，如果是意味程序在</a:t>
            </a:r>
            <a:r>
              <a:rPr lang="zh-CN" altLang="en-US" smtClean="0">
                <a:solidFill>
                  <a:srgbClr val="FF0000"/>
                </a:solidFill>
                <a:latin typeface="BSVBEL+ºÚÌå"/>
                <a:cs typeface="BSVBEL+ºÚÌå"/>
              </a:rPr>
              <a:t>并发处理</a:t>
            </a:r>
            <a:r>
              <a:rPr lang="zh-CN" altLang="en-US" smtClean="0">
                <a:solidFill>
                  <a:srgbClr val="000000"/>
                </a:solidFill>
                <a:latin typeface="BSVBEL+ºÚÌå"/>
                <a:cs typeface="BSVBEL+ºÚÌå"/>
              </a:rPr>
              <a:t>方面存在一定缺陷</a:t>
            </a:r>
            <a:endParaRPr lang="en-US" altLang="zh-CN" smtClean="0">
              <a:solidFill>
                <a:srgbClr val="000000"/>
              </a:solidFill>
              <a:latin typeface="BSVBEL+ºÚÌå"/>
              <a:cs typeface="BSVBEL+ºÚÌå"/>
            </a:endParaRPr>
          </a:p>
          <a:p>
            <a:r>
              <a:rPr lang="zh-CN" altLang="en-US" smtClean="0">
                <a:solidFill>
                  <a:srgbClr val="000000"/>
                </a:solidFill>
                <a:latin typeface="BSVBEL+ºÚÌå"/>
                <a:cs typeface="BSVBEL+ºÚÌå"/>
              </a:rPr>
              <a:t>查看错误分类信息，作为优化系统的参考</a:t>
            </a:r>
          </a:p>
          <a:p>
            <a:endParaRPr lang="zh-CN" altLang="en-US" dirty="0"/>
          </a:p>
        </p:txBody>
      </p:sp>
    </p:spTree>
    <p:extLst>
      <p:ext uri="{BB962C8B-B14F-4D97-AF65-F5344CB8AC3E}">
        <p14:creationId xmlns:p14="http://schemas.microsoft.com/office/powerpoint/2010/main" val="5256400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en-US" altLang="zh-CN" sz="4400" spc="17" smtClean="0">
                <a:solidFill>
                  <a:srgbClr val="000000"/>
                </a:solidFill>
                <a:latin typeface="TIPMGS+ºÚÌå"/>
                <a:cs typeface="TIPMGS+ºÚÌå"/>
              </a:rPr>
              <a:t>Analysis</a:t>
            </a:r>
            <a:r>
              <a:rPr lang="zh-CN" altLang="en-US" sz="4400" spc="10" smtClean="0">
                <a:solidFill>
                  <a:srgbClr val="000000"/>
                </a:solidFill>
                <a:latin typeface="HNNCRF+ºÚÌå"/>
                <a:cs typeface="HNNCRF+ºÚÌå"/>
              </a:rPr>
              <a:t>分析流程</a:t>
            </a:r>
            <a:endParaRPr lang="zh-CN" altLang="en-US" dirty="0"/>
          </a:p>
        </p:txBody>
      </p:sp>
      <p:sp>
        <p:nvSpPr>
          <p:cNvPr id="9" name="内容占位符 8"/>
          <p:cNvSpPr>
            <a:spLocks noGrp="1"/>
          </p:cNvSpPr>
          <p:nvPr>
            <p:ph idx="1"/>
          </p:nvPr>
        </p:nvSpPr>
        <p:spPr>
          <a:xfrm>
            <a:off x="629742" y="1269554"/>
            <a:ext cx="10984230" cy="5041187"/>
          </a:xfrm>
        </p:spPr>
        <p:txBody>
          <a:bodyPr/>
          <a:lstStyle/>
          <a:p>
            <a:pPr marL="514350" indent="-514350">
              <a:lnSpc>
                <a:spcPts val="2434"/>
              </a:lnSpc>
              <a:buFont typeface="+mj-lt"/>
              <a:buAutoNum type="arabicPeriod"/>
            </a:pPr>
            <a:r>
              <a:rPr lang="zh-CN" altLang="en-US" dirty="0" smtClean="0">
                <a:solidFill>
                  <a:srgbClr val="000000"/>
                </a:solidFill>
                <a:latin typeface="WOLDRT+ËÎÌå"/>
                <a:cs typeface="WOLDRT+ËÎÌå"/>
              </a:rPr>
              <a:t>从分析</a:t>
            </a:r>
            <a:r>
              <a:rPr lang="en-US" altLang="zh-CN" dirty="0" smtClean="0">
                <a:solidFill>
                  <a:srgbClr val="000000"/>
                </a:solidFill>
                <a:latin typeface="Times New Roman"/>
                <a:cs typeface="Times New Roman"/>
              </a:rPr>
              <a:t>Summary</a:t>
            </a:r>
            <a:r>
              <a:rPr lang="zh-CN" altLang="en-US" dirty="0" smtClean="0">
                <a:solidFill>
                  <a:srgbClr val="000000"/>
                </a:solidFill>
                <a:latin typeface="WOLDRT+ËÎÌå"/>
                <a:cs typeface="WOLDRT+ËÎÌå"/>
              </a:rPr>
              <a:t>的事务执行情况入手</a:t>
            </a:r>
          </a:p>
          <a:p>
            <a:pPr marL="575948" indent="-514350">
              <a:lnSpc>
                <a:spcPts val="2198"/>
              </a:lnSpc>
              <a:spcBef>
                <a:spcPts val="4364"/>
              </a:spcBef>
              <a:buFont typeface="+mj-lt"/>
              <a:buAutoNum type="arabicPeriod"/>
            </a:pPr>
            <a:r>
              <a:rPr lang="zh-CN" altLang="en-US" dirty="0" smtClean="0">
                <a:latin typeface="WOLDRT+ËÎÌå"/>
                <a:cs typeface="WOLDRT+ËÎÌå"/>
              </a:rPr>
              <a:t>查看负载发生器和服务器的系统资源情况</a:t>
            </a:r>
            <a:endParaRPr lang="en-US" altLang="zh-CN" dirty="0" smtClean="0">
              <a:latin typeface="WOLDRT+ËÎÌå"/>
              <a:cs typeface="WOLDRT+ËÎÌå"/>
            </a:endParaRPr>
          </a:p>
          <a:p>
            <a:pPr marL="575948" indent="-514350">
              <a:lnSpc>
                <a:spcPts val="2198"/>
              </a:lnSpc>
              <a:spcBef>
                <a:spcPts val="4364"/>
              </a:spcBef>
              <a:buFont typeface="+mj-lt"/>
              <a:buAutoNum type="arabicPeriod"/>
            </a:pPr>
            <a:r>
              <a:rPr lang="zh-CN" altLang="en-US" dirty="0" smtClean="0">
                <a:latin typeface="WOLDRT+ËÎÌå"/>
                <a:cs typeface="WOLDRT+ËÎÌå"/>
              </a:rPr>
              <a:t>查看虚拟用户与事务的详细执行情况</a:t>
            </a:r>
            <a:endParaRPr lang="en-US" altLang="zh-CN" dirty="0" smtClean="0">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000000"/>
                </a:solidFill>
                <a:latin typeface="WOLDRT+ËÎÌå"/>
                <a:cs typeface="WOLDRT+ËÎÌå"/>
              </a:rPr>
              <a:t>查看错误发生情况</a:t>
            </a:r>
            <a:endParaRPr lang="en-US" altLang="zh-CN" dirty="0" smtClean="0">
              <a:solidFill>
                <a:srgbClr val="000000"/>
              </a:solidFill>
              <a:latin typeface="WOLDRT+ËÎÌå"/>
              <a:cs typeface="WOLDRT+ËÎÌå"/>
            </a:endParaRPr>
          </a:p>
          <a:p>
            <a:pPr marL="575948" indent="-514350">
              <a:lnSpc>
                <a:spcPts val="2198"/>
              </a:lnSpc>
              <a:spcBef>
                <a:spcPts val="4364"/>
              </a:spcBef>
              <a:buFont typeface="+mj-lt"/>
              <a:buAutoNum type="arabicPeriod"/>
            </a:pPr>
            <a:r>
              <a:rPr lang="zh-CN" altLang="en-US" dirty="0" smtClean="0">
                <a:solidFill>
                  <a:srgbClr val="FF0000"/>
                </a:solidFill>
                <a:latin typeface="WOLDRT+ËÎÌå"/>
                <a:cs typeface="WOLDRT+ËÎÌå"/>
              </a:rPr>
              <a:t>查看</a:t>
            </a:r>
            <a:r>
              <a:rPr lang="en-US" altLang="zh-CN" spc="-61" dirty="0" smtClean="0">
                <a:solidFill>
                  <a:srgbClr val="FF0000"/>
                </a:solidFill>
                <a:latin typeface="Times New Roman"/>
                <a:cs typeface="Times New Roman"/>
              </a:rPr>
              <a:t>Web</a:t>
            </a:r>
            <a:r>
              <a:rPr lang="zh-CN" altLang="en-US" dirty="0" smtClean="0">
                <a:solidFill>
                  <a:srgbClr val="FF0000"/>
                </a:solidFill>
                <a:latin typeface="WOLDRT+ËÎÌå"/>
                <a:cs typeface="WOLDRT+ËÎÌå"/>
              </a:rPr>
              <a:t>资源与细分网页</a:t>
            </a:r>
          </a:p>
          <a:p>
            <a:pPr marL="1410642">
              <a:lnSpc>
                <a:spcPts val="2195"/>
              </a:lnSpc>
              <a:spcBef>
                <a:spcPts val="4316"/>
              </a:spcBef>
            </a:pPr>
            <a:endParaRPr lang="zh-CN" altLang="en-US" dirty="0" smtClean="0">
              <a:solidFill>
                <a:srgbClr val="000000"/>
              </a:solidFill>
              <a:latin typeface="WOLDRT+ËÎÌå"/>
              <a:cs typeface="WOLDRT+ËÎÌå"/>
            </a:endParaRPr>
          </a:p>
          <a:p>
            <a:endParaRPr lang="zh-CN" altLang="en-US" dirty="0"/>
          </a:p>
        </p:txBody>
      </p:sp>
    </p:spTree>
    <p:extLst>
      <p:ext uri="{BB962C8B-B14F-4D97-AF65-F5344CB8AC3E}">
        <p14:creationId xmlns:p14="http://schemas.microsoft.com/office/powerpoint/2010/main" val="1231522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查看</a:t>
            </a:r>
            <a:r>
              <a:rPr lang="en-US" altLang="zh-CN" smtClean="0"/>
              <a:t>Web</a:t>
            </a:r>
            <a:r>
              <a:rPr lang="zh-CN" altLang="en-US" smtClean="0"/>
              <a:t>资源与细分网页</a:t>
            </a:r>
            <a:endParaRPr lang="zh-CN" altLang="en-US" dirty="0"/>
          </a:p>
        </p:txBody>
      </p:sp>
      <p:sp>
        <p:nvSpPr>
          <p:cNvPr id="3" name="内容占位符 2"/>
          <p:cNvSpPr>
            <a:spLocks noGrp="1"/>
          </p:cNvSpPr>
          <p:nvPr>
            <p:ph idx="1"/>
          </p:nvPr>
        </p:nvSpPr>
        <p:spPr/>
        <p:txBody>
          <a:bodyPr/>
          <a:lstStyle/>
          <a:p>
            <a:r>
              <a:rPr lang="zh-CN" altLang="en-US" smtClean="0"/>
              <a:t>对于网页细分功能则应遵循如下原则：</a:t>
            </a:r>
            <a:endParaRPr lang="en-US" altLang="zh-CN" smtClean="0"/>
          </a:p>
          <a:p>
            <a:pPr lvl="1"/>
            <a:r>
              <a:rPr lang="zh-CN" altLang="en-US" smtClean="0"/>
              <a:t>首先分析从用户发出请求到收到第一个缓冲为止，哪些环节比较耗时</a:t>
            </a:r>
            <a:endParaRPr lang="en-US" altLang="zh-CN" smtClean="0"/>
          </a:p>
          <a:p>
            <a:pPr lvl="1"/>
            <a:r>
              <a:rPr lang="zh-CN" altLang="en-US" smtClean="0"/>
              <a:t>其次找出页面中哪些组成部分对用户响应时间影响较大</a:t>
            </a:r>
            <a:endParaRPr lang="en-US" altLang="zh-CN" smtClean="0"/>
          </a:p>
          <a:p>
            <a:pPr lvl="1"/>
            <a:r>
              <a:rPr lang="zh-CN" altLang="en-US" smtClean="0"/>
              <a:t>在页面的性能问题定位后，就可以采取相关的解决方案</a:t>
            </a:r>
            <a:endParaRPr lang="en-US" altLang="zh-CN" smtClean="0"/>
          </a:p>
          <a:p>
            <a:pPr lvl="1"/>
            <a:endParaRPr lang="zh-CN" altLang="en-US" smtClean="0"/>
          </a:p>
          <a:p>
            <a:endParaRPr lang="zh-CN" altLang="en-US" dirty="0"/>
          </a:p>
        </p:txBody>
      </p:sp>
    </p:spTree>
    <p:extLst>
      <p:ext uri="{BB962C8B-B14F-4D97-AF65-F5344CB8AC3E}">
        <p14:creationId xmlns:p14="http://schemas.microsoft.com/office/powerpoint/2010/main" val="23174746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en-US" altLang="zh-CN" dirty="0"/>
              <a:t>Analysis</a:t>
            </a:r>
            <a:r>
              <a:rPr lang="zh-CN" altLang="en-US" dirty="0"/>
              <a:t>与分析概要简介</a:t>
            </a:r>
            <a:endParaRPr lang="en-US" altLang="zh-CN" dirty="0"/>
          </a:p>
          <a:p>
            <a:r>
              <a:rPr lang="en-US" altLang="zh-CN" dirty="0"/>
              <a:t>Analysis</a:t>
            </a:r>
            <a:r>
              <a:rPr lang="zh-CN" altLang="en-US" dirty="0"/>
              <a:t>图分析之虚拟用户图和错误图</a:t>
            </a:r>
            <a:endParaRPr lang="en-US" altLang="zh-CN" dirty="0"/>
          </a:p>
          <a:p>
            <a:r>
              <a:rPr lang="en-US" altLang="zh-CN" dirty="0"/>
              <a:t>Analysis</a:t>
            </a:r>
            <a:r>
              <a:rPr lang="zh-CN" altLang="en-US" dirty="0"/>
              <a:t>图分析之事务图</a:t>
            </a:r>
            <a:endParaRPr lang="en-US" altLang="zh-CN" dirty="0"/>
          </a:p>
          <a:p>
            <a:r>
              <a:rPr lang="en-US" altLang="zh-CN" dirty="0"/>
              <a:t>Analysis</a:t>
            </a:r>
            <a:r>
              <a:rPr lang="zh-CN" altLang="en-US" dirty="0"/>
              <a:t>图分析之</a:t>
            </a:r>
            <a:r>
              <a:rPr lang="en-US" altLang="zh-CN" dirty="0"/>
              <a:t>Web</a:t>
            </a:r>
            <a:r>
              <a:rPr lang="zh-CN" altLang="en-US" dirty="0"/>
              <a:t>资源图</a:t>
            </a:r>
            <a:endParaRPr lang="en-US" altLang="zh-CN" dirty="0"/>
          </a:p>
          <a:p>
            <a:r>
              <a:rPr lang="en-US" altLang="zh-CN" dirty="0"/>
              <a:t>Analysis</a:t>
            </a:r>
            <a:r>
              <a:rPr lang="zh-CN" altLang="en-US" dirty="0"/>
              <a:t>图分析之网页细分图</a:t>
            </a:r>
            <a:endParaRPr lang="en-US" altLang="zh-CN" dirty="0"/>
          </a:p>
          <a:p>
            <a:r>
              <a:rPr lang="en-US" altLang="zh-CN" dirty="0"/>
              <a:t>Analysis</a:t>
            </a:r>
            <a:r>
              <a:rPr lang="zh-CN" altLang="en-US" dirty="0"/>
              <a:t>之图的</a:t>
            </a:r>
            <a:r>
              <a:rPr lang="zh-CN" altLang="en-US" dirty="0" smtClean="0"/>
              <a:t>操作</a:t>
            </a:r>
            <a:endParaRPr lang="en-US" altLang="zh-CN" dirty="0" smtClean="0"/>
          </a:p>
          <a:p>
            <a:r>
              <a:rPr lang="en-US" altLang="zh-CN" dirty="0" smtClean="0"/>
              <a:t>Analysis</a:t>
            </a:r>
            <a:r>
              <a:rPr lang="zh-CN" altLang="en-US" dirty="0" smtClean="0"/>
              <a:t>分析流程</a:t>
            </a:r>
            <a:endParaRPr lang="en-US" altLang="zh-CN" dirty="0"/>
          </a:p>
        </p:txBody>
      </p:sp>
    </p:spTree>
    <p:extLst>
      <p:ext uri="{BB962C8B-B14F-4D97-AF65-F5344CB8AC3E}">
        <p14:creationId xmlns:p14="http://schemas.microsoft.com/office/powerpoint/2010/main" val="11019761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Analysis</a:t>
            </a:r>
            <a:r>
              <a:rPr lang="zh-CN" altLang="en-US" dirty="0" smtClean="0"/>
              <a:t>分析概要</a:t>
            </a:r>
            <a:endParaRPr lang="zh-CN" altLang="en-US" dirty="0"/>
          </a:p>
        </p:txBody>
      </p:sp>
      <p:sp>
        <p:nvSpPr>
          <p:cNvPr id="6" name="内容占位符 5"/>
          <p:cNvSpPr>
            <a:spLocks noGrp="1"/>
          </p:cNvSpPr>
          <p:nvPr>
            <p:ph idx="1"/>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504056" y="1167075"/>
            <a:ext cx="10566846" cy="4999023"/>
          </a:xfrm>
          <a:prstGeom prst="rect">
            <a:avLst/>
          </a:prstGeom>
        </p:spPr>
      </p:pic>
    </p:spTree>
    <p:extLst>
      <p:ext uri="{BB962C8B-B14F-4D97-AF65-F5344CB8AC3E}">
        <p14:creationId xmlns:p14="http://schemas.microsoft.com/office/powerpoint/2010/main" val="2291354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微软雅黑"/>
        <a:ea typeface="微软雅黑"/>
        <a:cs typeface=""/>
      </a:majorFont>
      <a:minorFont>
        <a:latin typeface="微软雅黑"/>
        <a:ea typeface="微软雅黑"/>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18328</TotalTime>
  <Words>3950</Words>
  <Application>Microsoft Office PowerPoint</Application>
  <PresentationFormat>自定义</PresentationFormat>
  <Paragraphs>460</Paragraphs>
  <Slides>87</Slides>
  <Notes>67</Notes>
  <HiddenSlides>5</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87</vt:i4>
      </vt:variant>
    </vt:vector>
  </HeadingPairs>
  <TitlesOfParts>
    <vt:vector size="104" baseType="lpstr">
      <vt:lpstr>BSVBEL+ºÚÌå</vt:lpstr>
      <vt:lpstr>CPHEQR+ºÚÌå</vt:lpstr>
      <vt:lpstr>GVWLQE+ºÚÌå</vt:lpstr>
      <vt:lpstr>HNNCRF+ºÚÌå</vt:lpstr>
      <vt:lpstr>INIIBC+ºÚÌå</vt:lpstr>
      <vt:lpstr>TIPMGS+ºÚÌå</vt:lpstr>
      <vt:lpstr>WOLDRT+ËÎÌå</vt:lpstr>
      <vt:lpstr>华文行楷</vt:lpstr>
      <vt:lpstr>华文楷体</vt:lpstr>
      <vt:lpstr>楷体</vt:lpstr>
      <vt:lpstr>宋体</vt:lpstr>
      <vt:lpstr>微软雅黑</vt:lpstr>
      <vt:lpstr>Arial</vt:lpstr>
      <vt:lpstr>Calibri</vt:lpstr>
      <vt:lpstr>Times New Roman</vt:lpstr>
      <vt:lpstr>Wingdings</vt:lpstr>
      <vt:lpstr>Office 主题</vt:lpstr>
      <vt:lpstr>性能测试 --性能测试LoadRunner使用--Analysis</vt:lpstr>
      <vt:lpstr>内容回顾</vt:lpstr>
      <vt:lpstr>内容回顾</vt:lpstr>
      <vt:lpstr>目录</vt:lpstr>
      <vt:lpstr>Analysis简介</vt:lpstr>
      <vt:lpstr>Analysis启动与界面</vt:lpstr>
      <vt:lpstr>Analysis启动与界面</vt:lpstr>
      <vt:lpstr>Analysis分析概要</vt:lpstr>
      <vt:lpstr>Analysis分析概要</vt:lpstr>
      <vt:lpstr>Analysis分析概要</vt:lpstr>
      <vt:lpstr>Analysis图概述</vt:lpstr>
      <vt:lpstr>Analysis图详解</vt:lpstr>
      <vt:lpstr>Running Vusers图</vt:lpstr>
      <vt:lpstr>Vuser Summary图</vt:lpstr>
      <vt:lpstr>Rendezvous图</vt:lpstr>
      <vt:lpstr>Analysis图</vt:lpstr>
      <vt:lpstr>  Error图  </vt:lpstr>
      <vt:lpstr>Analysis图</vt:lpstr>
      <vt:lpstr>Average Transaction Response Time图</vt:lpstr>
      <vt:lpstr>Average Transaction Response Time图</vt:lpstr>
      <vt:lpstr>Transactions per Second图</vt:lpstr>
      <vt:lpstr>Total Transactions per Second图</vt:lpstr>
      <vt:lpstr>Transaction Summary图</vt:lpstr>
      <vt:lpstr>Transaction Performance Summary图</vt:lpstr>
      <vt:lpstr>Transaction Response Time Under Load图</vt:lpstr>
      <vt:lpstr>Transaction Response Time（Percentile）图</vt:lpstr>
      <vt:lpstr>Analysis图</vt:lpstr>
      <vt:lpstr>Hits per Second图</vt:lpstr>
      <vt:lpstr>Throughput图</vt:lpstr>
      <vt:lpstr>HTTP Status Code Summary图</vt:lpstr>
      <vt:lpstr>PowerPoint 演示文稿</vt:lpstr>
      <vt:lpstr>HTTP Responses per Second图</vt:lpstr>
      <vt:lpstr>Pages Downloaded per Second图</vt:lpstr>
      <vt:lpstr>Connections per Second图</vt:lpstr>
      <vt:lpstr>Analysis图</vt:lpstr>
      <vt:lpstr>网页细分图</vt:lpstr>
      <vt:lpstr>PowerPoint 演示文稿</vt:lpstr>
      <vt:lpstr>Web Page Diagnostics图</vt:lpstr>
      <vt:lpstr>Page Component Breakdown图</vt:lpstr>
      <vt:lpstr>Page Component Breakdown（Over Time）图</vt:lpstr>
      <vt:lpstr>Page Download Time Breakdown图</vt:lpstr>
      <vt:lpstr>Page Download Time Breakdown图</vt:lpstr>
      <vt:lpstr>Page Download Time Breakdown图</vt:lpstr>
      <vt:lpstr>Page Download Time Breakdown（Over Time）图</vt:lpstr>
      <vt:lpstr>Time to First Buffer Breakdown图</vt:lpstr>
      <vt:lpstr>Time to First Buffer Breakdown(Over Time)图</vt:lpstr>
      <vt:lpstr>Downloaded Component Size（KB）图</vt:lpstr>
      <vt:lpstr>总结：Analysis图</vt:lpstr>
      <vt:lpstr>目录</vt:lpstr>
      <vt:lpstr>为什么要进行Analysis设置?</vt:lpstr>
      <vt:lpstr>事务分析选项配置概述</vt:lpstr>
      <vt:lpstr>事务分析选项配置详解——操作</vt:lpstr>
      <vt:lpstr>事务分析选项配置详解——报告</vt:lpstr>
      <vt:lpstr>Analysis相关设置</vt:lpstr>
      <vt:lpstr>合并图配置概述</vt:lpstr>
      <vt:lpstr>合并图配置概述</vt:lpstr>
      <vt:lpstr>合并图实例分析1</vt:lpstr>
      <vt:lpstr>合并图实例分析2</vt:lpstr>
      <vt:lpstr>Analysis设置详解</vt:lpstr>
      <vt:lpstr>自动关联配置</vt:lpstr>
      <vt:lpstr>自动关联配置</vt:lpstr>
      <vt:lpstr>自动关联&amp;合并图区别</vt:lpstr>
      <vt:lpstr>数据的过滤筛选</vt:lpstr>
      <vt:lpstr>数据的过滤筛选——全局筛选</vt:lpstr>
      <vt:lpstr>数据的过滤筛选——单个图筛选</vt:lpstr>
      <vt:lpstr>数据的过滤筛选——概要报告筛选</vt:lpstr>
      <vt:lpstr>Analysis相关设置</vt:lpstr>
      <vt:lpstr>场景及Analysis配置查看</vt:lpstr>
      <vt:lpstr> 原始数据查看 </vt:lpstr>
      <vt:lpstr> 场景运行时配置查看 </vt:lpstr>
      <vt:lpstr> 场景输出消息查看 </vt:lpstr>
      <vt:lpstr> Analysis当前配置查看 </vt:lpstr>
      <vt:lpstr>Analysis分析流程</vt:lpstr>
      <vt:lpstr>查看分析概要原则</vt:lpstr>
      <vt:lpstr>查看分析概要原则</vt:lpstr>
      <vt:lpstr>Analysis分析流程</vt:lpstr>
      <vt:lpstr>查看负载发生器和服务器的系统资源情况</vt:lpstr>
      <vt:lpstr>Analysis分析流程</vt:lpstr>
      <vt:lpstr>虚拟用户与事务分析的常用准则</vt:lpstr>
      <vt:lpstr>虚拟用户与事务分析的常用准则</vt:lpstr>
      <vt:lpstr>虚拟用户与事务分析的常用准则</vt:lpstr>
      <vt:lpstr>Analysis分析流程</vt:lpstr>
      <vt:lpstr>查看错误发生情况</vt:lpstr>
      <vt:lpstr>Analysis分析流程</vt:lpstr>
      <vt:lpstr>查看Web资源与细分网页</vt:lpstr>
      <vt:lpstr>内容总结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刘兴梅</dc:creator>
  <cp:lastModifiedBy>刘兴梅</cp:lastModifiedBy>
  <cp:revision>488</cp:revision>
  <cp:lastPrinted>2012-03-16T05:44:49Z</cp:lastPrinted>
  <dcterms:modified xsi:type="dcterms:W3CDTF">2019-03-22T22:34:51Z</dcterms:modified>
</cp:coreProperties>
</file>