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0" r:id="rId3"/>
    <p:sldId id="420" r:id="rId4"/>
    <p:sldId id="419" r:id="rId5"/>
    <p:sldId id="423" r:id="rId6"/>
    <p:sldId id="421" r:id="rId7"/>
    <p:sldId id="422" r:id="rId8"/>
    <p:sldId id="424" r:id="rId9"/>
    <p:sldId id="416" r:id="rId10"/>
    <p:sldId id="418" r:id="rId11"/>
    <p:sldId id="425" r:id="rId12"/>
    <p:sldId id="426" r:id="rId13"/>
    <p:sldId id="427" r:id="rId14"/>
    <p:sldId id="428" r:id="rId15"/>
    <p:sldId id="429" r:id="rId16"/>
    <p:sldId id="443" r:id="rId17"/>
    <p:sldId id="432" r:id="rId18"/>
    <p:sldId id="433" r:id="rId19"/>
    <p:sldId id="434" r:id="rId20"/>
    <p:sldId id="435" r:id="rId21"/>
    <p:sldId id="441" r:id="rId22"/>
    <p:sldId id="442" r:id="rId23"/>
    <p:sldId id="436" r:id="rId24"/>
    <p:sldId id="439" r:id="rId25"/>
    <p:sldId id="437" r:id="rId26"/>
    <p:sldId id="438" r:id="rId27"/>
    <p:sldId id="440" r:id="rId28"/>
    <p:sldId id="417" r:id="rId29"/>
    <p:sldId id="265" r:id="rId3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4414" autoAdjust="0"/>
  </p:normalViewPr>
  <p:slideViewPr>
    <p:cSldViewPr>
      <p:cViewPr varScale="1">
        <p:scale>
          <a:sx n="81" d="100"/>
          <a:sy n="81" d="100"/>
        </p:scale>
        <p:origin x="138" y="90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6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lr_rendezvous</a:t>
            </a:r>
            <a:r>
              <a:rPr lang="en-US" altLang="zh-CN" dirty="0" smtClean="0"/>
              <a:t>("login");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1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 when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：当所有正在运行的虚拟用户中的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%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到达集合点时释放，即仅当场景中指定百分比的、正在运行的虚拟用户到达集合点时，才释放虚拟用户。　还有不在运行的虚拟用户？ 假如，设置为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分钟启动一个用户，当然会存在因为用户还没启动，所以无法参与集合点。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 when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 当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个虚拟用户到达集合点时释放，即仅当指定数量的虚拟用户到达集合点时，才释放虚拟用户。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这个很好理解，当我用百分比不太好衡量集合点的虚拟用户数，当然可以设置具体的用户数。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 between 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Vusers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（虚拟用户之间的超时）框中输入一个超时值。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假如设置了集合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用户并发，结果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个用户已经集合到位，还剩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个虚拟用户，左等右等就是等不来。那总不能一直等下去吧。设定了个时间，假如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秒还不来，那就不管它了。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超时的时长默认是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秒，我们可以根据具体的被测应用进行调整。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2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 smtClean="0"/>
          </a:p>
          <a:p>
            <a:r>
              <a:rPr lang="zh-CN" altLang="en-US" b="0" dirty="0" smtClean="0"/>
              <a:t>　　假如设置了集合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用户并发，结果</a:t>
            </a:r>
            <a:r>
              <a:rPr lang="en-US" altLang="zh-CN" b="0" dirty="0" smtClean="0"/>
              <a:t>9</a:t>
            </a:r>
            <a:r>
              <a:rPr lang="zh-CN" altLang="en-US" b="0" dirty="0" smtClean="0"/>
              <a:t>个用户已经集合到位，还剩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个虚拟用户，左等右等就是等不来。那总不能一直等下去吧。设定了个时间，假如</a:t>
            </a:r>
            <a:r>
              <a:rPr lang="en-US" altLang="zh-CN" b="0" dirty="0" smtClean="0"/>
              <a:t>30</a:t>
            </a:r>
            <a:r>
              <a:rPr lang="zh-CN" altLang="en-US" b="0" dirty="0" smtClean="0"/>
              <a:t>秒还不来，那就不管它了。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1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1 2</a:t>
            </a:r>
          </a:p>
          <a:p>
            <a:r>
              <a:rPr lang="en-US" altLang="zh-CN" dirty="0" smtClean="0"/>
              <a:t>3 0</a:t>
            </a:r>
          </a:p>
          <a:p>
            <a:r>
              <a:rPr lang="en-US" altLang="zh-CN" dirty="0" smtClean="0"/>
              <a:t>1 Release when 100% of all </a:t>
            </a:r>
            <a:r>
              <a:rPr lang="en-US" altLang="zh-CN" dirty="0" err="1" smtClean="0"/>
              <a:t>Vusers</a:t>
            </a:r>
            <a:r>
              <a:rPr lang="en-US" altLang="zh-CN" dirty="0" smtClean="0"/>
              <a:t> arrive at the rendezvous</a:t>
            </a:r>
          </a:p>
          <a:p>
            <a:r>
              <a:rPr lang="en-US" altLang="zh-CN" dirty="0" smtClean="0"/>
              <a:t>2 Release when 100% of all running </a:t>
            </a:r>
            <a:r>
              <a:rPr lang="en-US" altLang="zh-CN" dirty="0" err="1" smtClean="0"/>
              <a:t>Vusers</a:t>
            </a:r>
            <a:r>
              <a:rPr lang="en-US" altLang="zh-CN" dirty="0" smtClean="0"/>
              <a:t> arrive</a:t>
            </a:r>
            <a:r>
              <a:rPr lang="en-US" altLang="zh-CN" baseline="0" dirty="0" smtClean="0"/>
              <a:t> at the rendezvous</a:t>
            </a:r>
          </a:p>
          <a:p>
            <a:r>
              <a:rPr lang="en-US" altLang="zh-CN" baseline="0" dirty="0" smtClean="0"/>
              <a:t>3 Release when 5 </a:t>
            </a:r>
            <a:r>
              <a:rPr lang="en-US" altLang="zh-CN" baseline="0" dirty="0" err="1" smtClean="0"/>
              <a:t>Vusers</a:t>
            </a:r>
            <a:r>
              <a:rPr lang="en-US" altLang="zh-CN" baseline="0" dirty="0" smtClean="0"/>
              <a:t> arrive at the rendezvous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0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2019/4/29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</a:rPr>
              <a:t>LoadRunner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—Analysis(2)</a:t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SLA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 :Service Level Agreement</a:t>
            </a:r>
            <a:r>
              <a:rPr lang="zh-CN" altLang="en-US" dirty="0" smtClean="0"/>
              <a:t>（服务水平协议）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对比测试结果与设定的性能测试指标，查看其是否达标</a:t>
            </a:r>
            <a:endParaRPr lang="en-US" altLang="zh-CN" dirty="0" smtClean="0"/>
          </a:p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输出测试报告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SLA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SLA  Rules</a:t>
            </a:r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页面中，点击</a:t>
            </a:r>
            <a:r>
              <a:rPr lang="en-US" altLang="zh-CN" dirty="0" smtClean="0"/>
              <a:t>Tools — </a:t>
            </a:r>
            <a:r>
              <a:rPr lang="en-US" altLang="zh-CN" dirty="0"/>
              <a:t>Configure SLA 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，选择相应的指标类型进行设置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8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SLA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2" y="1197546"/>
            <a:ext cx="10350822" cy="49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SLA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6" y="1125538"/>
            <a:ext cx="10350822" cy="4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SLA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4" y="1197546"/>
            <a:ext cx="9577064" cy="52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SLA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1197546"/>
            <a:ext cx="3187859" cy="5041187"/>
          </a:xfrm>
        </p:spPr>
        <p:txBody>
          <a:bodyPr/>
          <a:lstStyle/>
          <a:p>
            <a:r>
              <a:rPr lang="zh-CN" altLang="en-US" dirty="0" smtClean="0"/>
              <a:t>设置完成后，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进行计算，然后显示是否通过的结果，并</a:t>
            </a:r>
            <a:r>
              <a:rPr lang="zh-CN" altLang="en-US" dirty="0" smtClean="0">
                <a:solidFill>
                  <a:srgbClr val="FF0000"/>
                </a:solidFill>
              </a:rPr>
              <a:t>显示实际数值与目标值的对比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86" y="1125538"/>
            <a:ext cx="8320027" cy="49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SLA Rules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集合点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9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集合点基本概念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什么是集合点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集合点可以设置多个虚拟用户等待到一个点，</a:t>
            </a:r>
            <a:r>
              <a:rPr lang="zh-CN" altLang="en-US" dirty="0" smtClean="0">
                <a:solidFill>
                  <a:srgbClr val="FF0000"/>
                </a:solidFill>
              </a:rPr>
              <a:t>同时触发一个事务</a:t>
            </a:r>
            <a:r>
              <a:rPr lang="zh-CN" altLang="en-US" dirty="0" smtClean="0"/>
              <a:t>，</a:t>
            </a:r>
            <a:r>
              <a:rPr lang="zh-CN" altLang="en-US" dirty="0"/>
              <a:t>以</a:t>
            </a:r>
            <a:r>
              <a:rPr lang="zh-CN" altLang="en-US" dirty="0" smtClean="0"/>
              <a:t>达到模拟真实环境中多个用户同时操作，同时产生负载，实现性能测试的最终目的</a:t>
            </a:r>
            <a:endParaRPr lang="en-US" altLang="zh-CN" dirty="0" smtClean="0"/>
          </a:p>
          <a:p>
            <a:r>
              <a:rPr lang="zh-CN" altLang="en-US" dirty="0"/>
              <a:t>可控并发</a:t>
            </a:r>
            <a:endParaRPr lang="en-US" altLang="zh-CN" dirty="0"/>
          </a:p>
          <a:p>
            <a:r>
              <a:rPr lang="zh-CN" altLang="en-US" dirty="0"/>
              <a:t>非可控并发</a:t>
            </a:r>
            <a:endParaRPr lang="en-US" altLang="zh-CN" dirty="0"/>
          </a:p>
          <a:p>
            <a:r>
              <a:rPr lang="zh-CN" altLang="en-US" dirty="0" smtClean="0"/>
              <a:t>什么时候用集合点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有明确并发需求时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86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zh-CN" altLang="en-US" dirty="0" smtClean="0"/>
              <a:t>点使用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集合点怎样用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lr_rendezvous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事务名称</a:t>
            </a:r>
            <a:r>
              <a:rPr lang="en-US" altLang="zh-CN" dirty="0" smtClean="0"/>
              <a:t>”)   </a:t>
            </a:r>
          </a:p>
          <a:p>
            <a:pPr lvl="1"/>
            <a:r>
              <a:rPr lang="zh-CN" altLang="en-US" dirty="0" smtClean="0"/>
              <a:t>加在需要做可控并发的请求前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zh-CN" altLang="en-US" dirty="0" smtClean="0"/>
              <a:t>点使用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加集合点的脚本，设计场景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个用户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</a:t>
            </a:r>
            <a:r>
              <a:rPr lang="zh-CN" altLang="en-US" dirty="0"/>
              <a:t>设计</a:t>
            </a:r>
            <a:r>
              <a:rPr lang="zh-CN" altLang="en-US" dirty="0" smtClean="0"/>
              <a:t>如图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94" y="1917626"/>
            <a:ext cx="815840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1197546"/>
            <a:ext cx="10984230" cy="5041187"/>
          </a:xfrm>
        </p:spPr>
        <p:txBody>
          <a:bodyPr/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基本图表认知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Errors</a:t>
            </a:r>
          </a:p>
          <a:p>
            <a:pPr lvl="1"/>
            <a:r>
              <a:rPr lang="en-US" altLang="zh-CN" dirty="0" smtClean="0"/>
              <a:t>Transactions</a:t>
            </a:r>
          </a:p>
          <a:p>
            <a:pPr lvl="1"/>
            <a:r>
              <a:rPr lang="en-US" altLang="zh-CN" dirty="0" smtClean="0"/>
              <a:t>Web Resources</a:t>
            </a:r>
          </a:p>
          <a:p>
            <a:pPr lvl="1"/>
            <a:r>
              <a:rPr lang="en-US" altLang="zh-CN" dirty="0" smtClean="0"/>
              <a:t>Web Page Diagnostics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3547899" cy="5041187"/>
          </a:xfrm>
        </p:spPr>
        <p:txBody>
          <a:bodyPr/>
          <a:lstStyle/>
          <a:p>
            <a:r>
              <a:rPr lang="zh-CN" altLang="en-US" dirty="0" smtClean="0"/>
              <a:t>分别设置不同的集合点策略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Scenario---</a:t>
            </a:r>
            <a:r>
              <a:rPr lang="en-US" altLang="zh-CN" dirty="0" err="1" smtClean="0"/>
              <a:t>Rendezous</a:t>
            </a:r>
            <a:endParaRPr lang="en-US" altLang="zh-CN" dirty="0"/>
          </a:p>
          <a:p>
            <a:pPr lvl="1"/>
            <a:r>
              <a:rPr lang="en-US" altLang="zh-CN" dirty="0" smtClean="0"/>
              <a:t>Policy</a:t>
            </a:r>
            <a:r>
              <a:rPr lang="zh-CN" altLang="en-US" dirty="0" smtClean="0"/>
              <a:t>中分别设置不同策略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0" y="909514"/>
            <a:ext cx="7138042" cy="54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设置项解释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Release when      %  of all 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users</a:t>
            </a:r>
            <a:r>
              <a:rPr lang="en-US" altLang="zh-CN" dirty="0" smtClean="0"/>
              <a:t> arrive at the </a:t>
            </a:r>
            <a:r>
              <a:rPr lang="en-US" altLang="zh-CN" dirty="0" err="1" smtClean="0"/>
              <a:t>rendezous</a:t>
            </a:r>
            <a:r>
              <a:rPr lang="en-US" altLang="zh-CN" dirty="0" smtClean="0"/>
              <a:t> </a:t>
            </a:r>
            <a:r>
              <a:rPr lang="zh-CN" altLang="en-US" dirty="0" smtClean="0"/>
              <a:t>：当所有虚拟用户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 % </a:t>
            </a:r>
            <a:r>
              <a:rPr lang="zh-CN" altLang="en-US" dirty="0" smtClean="0"/>
              <a:t>到达集合点进释放，即仅当指定百分比的虚拟用户到达集合点时，才释放虚拟用户</a:t>
            </a:r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注意：此选项将会干扰场景的计划。如果选择此选项，场景将不按计划运行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Release</a:t>
            </a:r>
            <a:r>
              <a:rPr lang="en-US" altLang="zh-CN" dirty="0" smtClean="0"/>
              <a:t> when      %  of all running 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users</a:t>
            </a:r>
            <a:r>
              <a:rPr lang="en-US" altLang="zh-CN" dirty="0" smtClean="0"/>
              <a:t> arrive at the rendezvous:</a:t>
            </a:r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当所有正在运行的虚拟用户中的</a:t>
            </a:r>
            <a:r>
              <a:rPr lang="en-US" altLang="zh-CN" dirty="0" smtClean="0"/>
              <a:t>x %</a:t>
            </a:r>
            <a:r>
              <a:rPr lang="zh-CN" altLang="en-US" dirty="0" smtClean="0"/>
              <a:t>到达集合点时释放，即仅当场景中指定百分比的、</a:t>
            </a:r>
            <a:r>
              <a:rPr lang="zh-CN" altLang="en-US" dirty="0" smtClean="0">
                <a:solidFill>
                  <a:srgbClr val="FF0000"/>
                </a:solidFill>
              </a:rPr>
              <a:t>正在运行</a:t>
            </a:r>
            <a:r>
              <a:rPr lang="zh-CN" altLang="en-US" dirty="0" smtClean="0"/>
              <a:t>的虚拟用户到达集合点时，才释放虚拟用户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2030" y="1218638"/>
            <a:ext cx="432048" cy="33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22030" y="422188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设置项解释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 when       </a:t>
            </a:r>
            <a:r>
              <a:rPr lang="en-US" altLang="zh-CN" dirty="0" err="1" smtClean="0"/>
              <a:t>Vusers</a:t>
            </a:r>
            <a:r>
              <a:rPr lang="en-US" altLang="zh-CN" dirty="0" smtClean="0"/>
              <a:t> arrive at the rendezvous</a:t>
            </a:r>
            <a:r>
              <a:rPr lang="zh-CN" altLang="en-US" dirty="0" smtClean="0"/>
              <a:t>： 当</a:t>
            </a:r>
            <a:r>
              <a:rPr lang="en-US" altLang="zh-CN" dirty="0" smtClean="0"/>
              <a:t>x </a:t>
            </a:r>
            <a:r>
              <a:rPr lang="zh-CN" altLang="en-US" dirty="0" smtClean="0"/>
              <a:t>个虚拟用户到达集合点时释放，即仅当指定数量的虚拟用户到达集合点时，才释放虚拟用户</a:t>
            </a:r>
            <a:endParaRPr lang="en-US" altLang="zh-CN" dirty="0" smtClean="0"/>
          </a:p>
          <a:p>
            <a:r>
              <a:rPr lang="en-US" altLang="zh-CN" dirty="0" smtClean="0"/>
              <a:t>Timeout between </a:t>
            </a:r>
            <a:r>
              <a:rPr lang="en-US" altLang="zh-CN" dirty="0" err="1" smtClean="0"/>
              <a:t>Vusers</a:t>
            </a:r>
            <a:r>
              <a:rPr lang="zh-CN" altLang="en-US" dirty="0"/>
              <a:t>：</a:t>
            </a:r>
            <a:r>
              <a:rPr lang="zh-CN" altLang="en-US" dirty="0" smtClean="0"/>
              <a:t>（虚拟用户之间的超时）框中输入一个超时值</a:t>
            </a:r>
            <a:endParaRPr lang="en-US" altLang="zh-CN" dirty="0" smtClean="0"/>
          </a:p>
          <a:p>
            <a:r>
              <a:rPr lang="en-US" altLang="zh-CN" dirty="0" smtClean="0"/>
              <a:t>Disable </a:t>
            </a:r>
            <a:r>
              <a:rPr lang="en-US" altLang="zh-CN" dirty="0" err="1" smtClean="0"/>
              <a:t>Vuser</a:t>
            </a:r>
            <a:r>
              <a:rPr lang="zh-CN" altLang="en-US" dirty="0" smtClean="0"/>
              <a:t>：使某个虚拟用户不参与集合点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2030" y="141357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比较四种（三种不同策略和不设集合点）场景运行结果中对比数据：完成事务数，平均响应时间，集合点图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7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784976" cy="576065"/>
          </a:xfrm>
        </p:spPr>
        <p:txBody>
          <a:bodyPr/>
          <a:lstStyle/>
          <a:p>
            <a:r>
              <a:rPr lang="zh-CN" altLang="en-US" dirty="0"/>
              <a:t>设置集合点运行结果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集合点图对比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2" y="3501802"/>
            <a:ext cx="5736129" cy="2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58" y="1083207"/>
            <a:ext cx="5907460" cy="3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94" y="981522"/>
            <a:ext cx="5904656" cy="24798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3798" y="2565698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种策略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100%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用户集合 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8534" y="3099431"/>
            <a:ext cx="5706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</a:t>
            </a:r>
            <a:r>
              <a:rPr lang="zh-CN" altLang="en-US" sz="2200" b="1" dirty="0">
                <a:solidFill>
                  <a:srgbClr val="FF0000"/>
                </a:solidFill>
              </a:rPr>
              <a:t>策略</a:t>
            </a:r>
            <a:r>
              <a:rPr lang="en-US" altLang="zh-CN" sz="2200" b="1" dirty="0">
                <a:solidFill>
                  <a:srgbClr val="FF0000"/>
                </a:solidFill>
              </a:rPr>
              <a:t>  100%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运行用户</a:t>
            </a:r>
            <a:r>
              <a:rPr lang="zh-CN" altLang="en-US" sz="2200" b="1" dirty="0">
                <a:solidFill>
                  <a:srgbClr val="FF0000"/>
                </a:solidFill>
              </a:rPr>
              <a:t>集合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1910" y="5518026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</a:t>
            </a:r>
            <a:r>
              <a:rPr lang="zh-CN" altLang="en-US" sz="2200" b="1" dirty="0">
                <a:solidFill>
                  <a:srgbClr val="FF0000"/>
                </a:solidFill>
              </a:rPr>
              <a:t>策略</a:t>
            </a:r>
            <a:r>
              <a:rPr lang="en-US" altLang="zh-CN" sz="2200" b="1" dirty="0">
                <a:solidFill>
                  <a:srgbClr val="FF0000"/>
                </a:solidFill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设置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个用户</a:t>
            </a:r>
            <a:r>
              <a:rPr lang="zh-CN" altLang="en-US" sz="2200" b="1" dirty="0">
                <a:solidFill>
                  <a:srgbClr val="FF0000"/>
                </a:solidFill>
              </a:rPr>
              <a:t>集合 </a:t>
            </a:r>
          </a:p>
        </p:txBody>
      </p:sp>
    </p:spTree>
    <p:extLst>
      <p:ext uri="{BB962C8B-B14F-4D97-AF65-F5344CB8AC3E}">
        <p14:creationId xmlns:p14="http://schemas.microsoft.com/office/powerpoint/2010/main" val="20066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568952" cy="576065"/>
          </a:xfrm>
        </p:spPr>
        <p:txBody>
          <a:bodyPr/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集合点运行结果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平均响应时间对比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7" y="1125538"/>
            <a:ext cx="5760640" cy="2464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87" y="3717826"/>
            <a:ext cx="5904656" cy="25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0" y="1125538"/>
            <a:ext cx="5616624" cy="24869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5806" y="2709714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种策略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100%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用户集合 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2550" y="2853730"/>
            <a:ext cx="5706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</a:t>
            </a:r>
            <a:r>
              <a:rPr lang="zh-CN" altLang="en-US" sz="2200" b="1" dirty="0">
                <a:solidFill>
                  <a:srgbClr val="FF0000"/>
                </a:solidFill>
              </a:rPr>
              <a:t>策略</a:t>
            </a:r>
            <a:r>
              <a:rPr lang="en-US" altLang="zh-CN" sz="2200" b="1" dirty="0">
                <a:solidFill>
                  <a:srgbClr val="FF0000"/>
                </a:solidFill>
              </a:rPr>
              <a:t>  100%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运行用户</a:t>
            </a:r>
            <a:r>
              <a:rPr lang="zh-CN" altLang="en-US" sz="2200" b="1" dirty="0">
                <a:solidFill>
                  <a:srgbClr val="FF0000"/>
                </a:solidFill>
              </a:rPr>
              <a:t>集合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29942" y="5446018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</a:t>
            </a:r>
            <a:r>
              <a:rPr lang="zh-CN" altLang="en-US" sz="2200" b="1" dirty="0">
                <a:solidFill>
                  <a:srgbClr val="FF0000"/>
                </a:solidFill>
              </a:rPr>
              <a:t>策略</a:t>
            </a:r>
            <a:r>
              <a:rPr lang="en-US" altLang="zh-CN" sz="2200" b="1" dirty="0">
                <a:solidFill>
                  <a:srgbClr val="FF0000"/>
                </a:solidFill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设置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个用户</a:t>
            </a:r>
            <a:r>
              <a:rPr lang="zh-CN" altLang="en-US" sz="2200" b="1" dirty="0">
                <a:solidFill>
                  <a:srgbClr val="FF0000"/>
                </a:solidFill>
              </a:rPr>
              <a:t>集合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350" y="3717826"/>
            <a:ext cx="5760640" cy="24482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98494" y="4581922"/>
            <a:ext cx="5706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种</a:t>
            </a:r>
            <a:r>
              <a:rPr lang="zh-CN" altLang="en-US" sz="2200" b="1" dirty="0">
                <a:solidFill>
                  <a:srgbClr val="FF0000"/>
                </a:solidFill>
              </a:rPr>
              <a:t>策略</a:t>
            </a:r>
            <a:r>
              <a:rPr lang="en-US" altLang="zh-CN" sz="2200" b="1" dirty="0">
                <a:solidFill>
                  <a:srgbClr val="FF0000"/>
                </a:solidFill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不设置集合点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设置集合点运行</a:t>
            </a:r>
            <a:r>
              <a:rPr lang="zh-CN" altLang="en-US" dirty="0" smtClean="0"/>
              <a:t>结果对比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60427"/>
              </p:ext>
            </p:extLst>
          </p:nvPr>
        </p:nvGraphicFramePr>
        <p:xfrm>
          <a:off x="701750" y="1269554"/>
          <a:ext cx="10513168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60"/>
                <a:gridCol w="2369808"/>
                <a:gridCol w="3430560"/>
                <a:gridCol w="3770240"/>
              </a:tblGrid>
              <a:tr h="67687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成功事务数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平均响应时间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663</a:t>
                      </a:r>
                      <a:endParaRPr lang="zh-CN" altLang="en-US" sz="2800" b="1" i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0.925s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没有集合点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259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3.406s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集合点中第一种策略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472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2.762s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集合点中第二种策略</a:t>
                      </a: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575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1.47s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集合点中第三种策略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0235" y="4869954"/>
            <a:ext cx="10172635" cy="136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并发量越大，平均响应时间越长（甚至会出现错误）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4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能对自己负载的模式正确的分析判断</a:t>
            </a:r>
            <a:endParaRPr lang="en-US" altLang="zh-CN" dirty="0" smtClean="0"/>
          </a:p>
          <a:p>
            <a:r>
              <a:rPr lang="zh-CN" altLang="en-US" dirty="0" smtClean="0"/>
              <a:t>能对服务器对应的应答有正确的判断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7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Configure SLA </a:t>
            </a:r>
            <a:r>
              <a:rPr lang="en-US" altLang="zh-CN" dirty="0" smtClean="0"/>
              <a:t>Rules</a:t>
            </a:r>
          </a:p>
          <a:p>
            <a:pPr lvl="1"/>
            <a:r>
              <a:rPr lang="zh-CN" altLang="en-US" dirty="0" smtClean="0"/>
              <a:t>对比性能指标和测试结果</a:t>
            </a:r>
            <a:endParaRPr lang="en-US" altLang="zh-CN" dirty="0"/>
          </a:p>
          <a:p>
            <a:r>
              <a:rPr lang="zh-CN" altLang="en-US" dirty="0"/>
              <a:t>集合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结果分析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将相关图关联起来进行分析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Running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 + Hits </a:t>
            </a:r>
            <a:r>
              <a:rPr lang="en-US" altLang="zh-CN" dirty="0"/>
              <a:t>P</a:t>
            </a:r>
            <a:r>
              <a:rPr lang="en-US" altLang="zh-CN" dirty="0" smtClean="0"/>
              <a:t>er Second</a:t>
            </a:r>
          </a:p>
          <a:p>
            <a:pPr lvl="1"/>
            <a:r>
              <a:rPr lang="en-US" altLang="zh-CN" dirty="0"/>
              <a:t>Running </a:t>
            </a:r>
            <a:r>
              <a:rPr lang="en-US" altLang="zh-CN" dirty="0" err="1"/>
              <a:t>Vuser</a:t>
            </a:r>
            <a:r>
              <a:rPr lang="en-US" altLang="zh-CN" dirty="0"/>
              <a:t>  + </a:t>
            </a:r>
            <a:r>
              <a:rPr lang="en-US" altLang="zh-CN" dirty="0" smtClean="0"/>
              <a:t>Average Transaction Response Time</a:t>
            </a:r>
            <a:endParaRPr lang="zh-CN" altLang="en-US" dirty="0"/>
          </a:p>
          <a:p>
            <a:pPr lvl="1"/>
            <a:r>
              <a:rPr lang="en-US" altLang="zh-CN" dirty="0"/>
              <a:t>Running </a:t>
            </a:r>
            <a:r>
              <a:rPr lang="en-US" altLang="zh-CN" dirty="0" err="1"/>
              <a:t>Vuser</a:t>
            </a:r>
            <a:r>
              <a:rPr lang="en-US" altLang="zh-CN" dirty="0"/>
              <a:t>  </a:t>
            </a:r>
            <a:r>
              <a:rPr lang="en-US" altLang="zh-CN" dirty="0" smtClean="0"/>
              <a:t>+ Throughput Summary</a:t>
            </a:r>
          </a:p>
          <a:p>
            <a:pPr lvl="1"/>
            <a:r>
              <a:rPr lang="zh-CN" altLang="en-US" dirty="0" smtClean="0"/>
              <a:t>分析随着用户量的变化平均点击量，平均响应时间，吞吐量的变化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6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分析原因：查看是否有系统瓶颈，</a:t>
            </a:r>
            <a:r>
              <a:rPr lang="zh-CN" altLang="en-US" dirty="0" smtClean="0"/>
              <a:t>比如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随着用户量的增加，吞吐量上不去，有可能遇到带宽瓶颈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随着用户量增加，</a:t>
            </a:r>
            <a:r>
              <a:rPr lang="zh-CN" altLang="en-US" dirty="0"/>
              <a:t>平均点击</a:t>
            </a:r>
            <a:r>
              <a:rPr lang="zh-CN" altLang="en-US" dirty="0" smtClean="0"/>
              <a:t>量不增长（或增长少），有可能是服务器处理能力问题</a:t>
            </a:r>
            <a:endParaRPr lang="en-US" altLang="zh-CN" dirty="0" smtClean="0"/>
          </a:p>
          <a:p>
            <a:pPr lvl="1"/>
            <a:r>
              <a:rPr lang="zh-CN" altLang="en-US" dirty="0"/>
              <a:t>随着用户量增加</a:t>
            </a:r>
            <a:r>
              <a:rPr lang="zh-CN" altLang="en-US" dirty="0" smtClean="0"/>
              <a:t>，平均响应时间也上升，线越平稳越好，波动大的地方不正常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1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通过网页细分图，查看哪个请求慢，分析原因</a:t>
            </a:r>
            <a:endParaRPr lang="en-US" altLang="zh-CN" dirty="0"/>
          </a:p>
          <a:p>
            <a:pPr lvl="1"/>
            <a:r>
              <a:rPr lang="zh-CN" altLang="en-US" dirty="0"/>
              <a:t>查看是静态资源慢还是动态资源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如果静态资源慢，有可能是带宽或服务器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如果是动态资源慢，有可能是服务器处理慢（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324763" cy="5041187"/>
          </a:xfrm>
        </p:spPr>
        <p:txBody>
          <a:bodyPr/>
          <a:lstStyle/>
          <a:p>
            <a:r>
              <a:rPr lang="zh-CN" altLang="en-US" dirty="0" smtClean="0"/>
              <a:t>性能测试分析一般步骤</a:t>
            </a:r>
            <a:endParaRPr lang="en-US" altLang="zh-CN" dirty="0" smtClean="0"/>
          </a:p>
          <a:p>
            <a:pPr marL="1059012" lvl="1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Summary Report</a:t>
            </a:r>
            <a:r>
              <a:rPr lang="zh-CN" altLang="en-US" dirty="0" smtClean="0"/>
              <a:t>入手，查看虚拟用户数，平均点击量，错误数等</a:t>
            </a:r>
            <a:endParaRPr lang="en-US" altLang="zh-CN" dirty="0" smtClean="0"/>
          </a:p>
          <a:p>
            <a:pPr marL="1059012" lvl="1" indent="-514350">
              <a:buFont typeface="+mj-lt"/>
              <a:buAutoNum type="arabicPeriod"/>
            </a:pPr>
            <a:r>
              <a:rPr lang="zh-CN" altLang="en-US" dirty="0" smtClean="0">
                <a:latin typeface="WOLDRT+ËÎÌå"/>
                <a:cs typeface="WOLDRT+ËÎÌå"/>
              </a:rPr>
              <a:t>查看</a:t>
            </a:r>
            <a:r>
              <a:rPr lang="zh-CN" altLang="en-US" dirty="0">
                <a:latin typeface="WOLDRT+ËÎÌå"/>
                <a:cs typeface="WOLDRT+ËÎÌå"/>
              </a:rPr>
              <a:t>负载发生器和服务器的系统资源</a:t>
            </a:r>
            <a:r>
              <a:rPr lang="zh-CN" altLang="en-US" dirty="0" smtClean="0">
                <a:latin typeface="WOLDRT+ËÎÌå"/>
                <a:cs typeface="WOLDRT+ËÎÌå"/>
              </a:rPr>
              <a:t>情况</a:t>
            </a:r>
            <a:endParaRPr lang="en-US" altLang="zh-CN" dirty="0" smtClean="0">
              <a:latin typeface="WOLDRT+ËÎÌå"/>
              <a:cs typeface="WOLDRT+ËÎÌå"/>
            </a:endParaRPr>
          </a:p>
          <a:p>
            <a:pPr marL="1059012" lvl="1" indent="-514350">
              <a:buFont typeface="+mj-lt"/>
              <a:buAutoNum type="arabicPeriod"/>
            </a:pPr>
            <a:r>
              <a:rPr lang="zh-CN" altLang="en-US" dirty="0"/>
              <a:t>查看虚拟用户与事务的详细执行情况</a:t>
            </a:r>
            <a:endParaRPr lang="en-US" altLang="zh-CN" dirty="0"/>
          </a:p>
          <a:p>
            <a:pPr marL="1059012" lvl="1" indent="-514350">
              <a:buFont typeface="+mj-lt"/>
              <a:buAutoNum type="arabicPeriod"/>
            </a:pPr>
            <a:r>
              <a:rPr lang="zh-CN" altLang="en-US" dirty="0"/>
              <a:t>查看错误发生</a:t>
            </a:r>
            <a:r>
              <a:rPr lang="zh-CN" altLang="en-US" dirty="0" smtClean="0"/>
              <a:t>情况（可以优先查看）</a:t>
            </a:r>
            <a:endParaRPr lang="en-US" altLang="zh-CN" dirty="0"/>
          </a:p>
          <a:p>
            <a:pPr marL="1059012" lvl="1" indent="-514350">
              <a:buFont typeface="+mj-lt"/>
              <a:buAutoNum type="arabicPeriod"/>
            </a:pPr>
            <a:r>
              <a:rPr lang="zh-CN" altLang="en-US" dirty="0"/>
              <a:t>查看</a:t>
            </a:r>
            <a:r>
              <a:rPr lang="en-US" altLang="zh-CN" dirty="0"/>
              <a:t>Web</a:t>
            </a:r>
            <a:r>
              <a:rPr lang="zh-CN" altLang="en-US" dirty="0"/>
              <a:t>资源与细分网页</a:t>
            </a:r>
          </a:p>
          <a:p>
            <a:pPr marL="1059012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性能测试最重要的几个指标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响应时间是多少，是怎样变化的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TPS(Transactions Per Second)</a:t>
            </a:r>
            <a:r>
              <a:rPr lang="zh-CN" altLang="en-US" dirty="0" smtClean="0"/>
              <a:t>是怎样变化的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用户量是怎样变化的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看每张图的波动情况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0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的三种方式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Overlay:</a:t>
            </a:r>
            <a:r>
              <a:rPr lang="zh-CN" altLang="en-US" dirty="0" smtClean="0"/>
              <a:t>完全平铺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Tile:</a:t>
            </a:r>
            <a:r>
              <a:rPr lang="zh-CN" altLang="en-US" dirty="0" smtClean="0"/>
              <a:t>上下两层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Correlate</a:t>
            </a:r>
            <a:r>
              <a:rPr lang="zh-CN" altLang="en-US" dirty="0" smtClean="0"/>
              <a:t>：关联，将图关联起来，观察各指标依赖程度，确定对系统的影响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2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SLA Rules</a:t>
            </a:r>
          </a:p>
          <a:p>
            <a:r>
              <a:rPr lang="zh-CN" altLang="en-US" dirty="0" smtClean="0"/>
              <a:t>集合点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15015</TotalTime>
  <Words>827</Words>
  <Application>Microsoft Office PowerPoint</Application>
  <PresentationFormat>自定义</PresentationFormat>
  <Paragraphs>159</Paragraphs>
  <Slides>29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WOLDRT+ËÎÌå</vt:lpstr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--性能测试工具LoadRunner使用—Analysis(2) </vt:lpstr>
      <vt:lpstr>内容回顾</vt:lpstr>
      <vt:lpstr>内容回顾</vt:lpstr>
      <vt:lpstr>内容回顾</vt:lpstr>
      <vt:lpstr>内容回顾</vt:lpstr>
      <vt:lpstr>内容回顾</vt:lpstr>
      <vt:lpstr>内容回顾</vt:lpstr>
      <vt:lpstr>内容回顾</vt:lpstr>
      <vt:lpstr>目录</vt:lpstr>
      <vt:lpstr>Configure SLA Rules</vt:lpstr>
      <vt:lpstr>Configure SLA Rules</vt:lpstr>
      <vt:lpstr>Configure SLA Rules</vt:lpstr>
      <vt:lpstr>Configure SLA Rules</vt:lpstr>
      <vt:lpstr>Configure SLA Rules</vt:lpstr>
      <vt:lpstr>Configure SLA Rules</vt:lpstr>
      <vt:lpstr>目录</vt:lpstr>
      <vt:lpstr>集合点基本概念</vt:lpstr>
      <vt:lpstr>集合点使用</vt:lpstr>
      <vt:lpstr>集合点使用</vt:lpstr>
      <vt:lpstr>集合点—场景设置</vt:lpstr>
      <vt:lpstr>集合点—设置项解释</vt:lpstr>
      <vt:lpstr>集合点—设置项解释</vt:lpstr>
      <vt:lpstr>集合点—分析运行结果</vt:lpstr>
      <vt:lpstr>设置集合点运行结果—集合点图对比</vt:lpstr>
      <vt:lpstr>设置集合点运行结果—平均响应时间对比</vt:lpstr>
      <vt:lpstr>设置集合点运行结果对比</vt:lpstr>
      <vt:lpstr>性能测试结果分析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464</cp:revision>
  <cp:lastPrinted>2012-03-16T05:44:49Z</cp:lastPrinted>
  <dcterms:modified xsi:type="dcterms:W3CDTF">2019-04-29T00:35:09Z</dcterms:modified>
</cp:coreProperties>
</file>