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390" r:id="rId3"/>
    <p:sldId id="420" r:id="rId4"/>
    <p:sldId id="419" r:id="rId5"/>
    <p:sldId id="423" r:id="rId6"/>
    <p:sldId id="424" r:id="rId7"/>
    <p:sldId id="416" r:id="rId8"/>
    <p:sldId id="418" r:id="rId9"/>
    <p:sldId id="425" r:id="rId10"/>
    <p:sldId id="426" r:id="rId11"/>
    <p:sldId id="427" r:id="rId12"/>
    <p:sldId id="487" r:id="rId13"/>
    <p:sldId id="428" r:id="rId14"/>
    <p:sldId id="482" r:id="rId15"/>
    <p:sldId id="430" r:id="rId16"/>
    <p:sldId id="483" r:id="rId17"/>
    <p:sldId id="429" r:id="rId18"/>
    <p:sldId id="431" r:id="rId19"/>
    <p:sldId id="435" r:id="rId20"/>
    <p:sldId id="436" r:id="rId21"/>
    <p:sldId id="484" r:id="rId22"/>
    <p:sldId id="432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95" r:id="rId39"/>
    <p:sldId id="489" r:id="rId40"/>
    <p:sldId id="490" r:id="rId41"/>
    <p:sldId id="491" r:id="rId42"/>
    <p:sldId id="492" r:id="rId43"/>
    <p:sldId id="488" r:id="rId44"/>
    <p:sldId id="454" r:id="rId45"/>
    <p:sldId id="455" r:id="rId46"/>
    <p:sldId id="458" r:id="rId47"/>
    <p:sldId id="459" r:id="rId48"/>
    <p:sldId id="457" r:id="rId49"/>
    <p:sldId id="456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93" r:id="rId69"/>
    <p:sldId id="494" r:id="rId70"/>
    <p:sldId id="485" r:id="rId71"/>
    <p:sldId id="433" r:id="rId72"/>
    <p:sldId id="434" r:id="rId73"/>
    <p:sldId id="478" r:id="rId74"/>
    <p:sldId id="479" r:id="rId75"/>
    <p:sldId id="480" r:id="rId76"/>
    <p:sldId id="481" r:id="rId77"/>
    <p:sldId id="417" r:id="rId78"/>
    <p:sldId id="486" r:id="rId79"/>
    <p:sldId id="265" r:id="rId8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5" autoAdjust="0"/>
    <p:restoredTop sz="89114" autoAdjust="0"/>
  </p:normalViewPr>
  <p:slideViewPr>
    <p:cSldViewPr>
      <p:cViewPr varScale="1">
        <p:scale>
          <a:sx n="71" d="100"/>
          <a:sy n="71" d="100"/>
        </p:scale>
        <p:origin x="60" y="192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pre_ucenter_member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 smtClean="0">
                <a:effectLst/>
              </a:rPr>
              <a:t>顾客数和理发店吞吐量关系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Sheet7!$A$2:$A$10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Sheet7!$D$1</c:f>
              <c:strCache>
                <c:ptCount val="1"/>
                <c:pt idx="0">
                  <c:v>同时理发顾客数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Sheet7!$D$2:$D$10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296752"/>
        <c:axId val="1815296208"/>
      </c:lineChart>
      <c:catAx>
        <c:axId val="1815296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6208"/>
        <c:crosses val="autoZero"/>
        <c:auto val="1"/>
        <c:lblAlgn val="ctr"/>
        <c:lblOffset val="100"/>
        <c:noMultiLvlLbl val="0"/>
      </c:catAx>
      <c:valAx>
        <c:axId val="181529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>
                <a:effectLst/>
              </a:rPr>
              <a:t>在线用户数与响应时间、吞吐量的关系图</a:t>
            </a:r>
            <a:endParaRPr lang="zh-CN" altLang="zh-C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Sheet6!$A$1</c:f>
              <c:strCache>
                <c:ptCount val="1"/>
                <c:pt idx="0">
                  <c:v>在线用户数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Sheet6!$A$2:$A$55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Sheet6!$B$1</c:f>
              <c:strCache>
                <c:ptCount val="1"/>
                <c:pt idx="0">
                  <c:v>响应时间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Sheet6!$B$2:$B$55</c:f>
              <c:numCache>
                <c:formatCode>General</c:formatCode>
                <c:ptCount val="5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3.58</c:v>
                </c:pt>
                <c:pt idx="34">
                  <c:v>4.0599999999999996</c:v>
                </c:pt>
                <c:pt idx="35">
                  <c:v>4.6399999999999997</c:v>
                </c:pt>
                <c:pt idx="36">
                  <c:v>5.1533333333333298</c:v>
                </c:pt>
                <c:pt idx="37">
                  <c:v>5.68333333333333</c:v>
                </c:pt>
                <c:pt idx="38">
                  <c:v>6.2133333333333303</c:v>
                </c:pt>
                <c:pt idx="39">
                  <c:v>6.7433333333333296</c:v>
                </c:pt>
                <c:pt idx="40">
                  <c:v>7.2733333333333299</c:v>
                </c:pt>
                <c:pt idx="41">
                  <c:v>7.8033333333333301</c:v>
                </c:pt>
                <c:pt idx="42">
                  <c:v>8.3333333333333304</c:v>
                </c:pt>
                <c:pt idx="43">
                  <c:v>8.8633333333333297</c:v>
                </c:pt>
                <c:pt idx="44">
                  <c:v>9.3933333333333309</c:v>
                </c:pt>
                <c:pt idx="45">
                  <c:v>9.9233333333333302</c:v>
                </c:pt>
                <c:pt idx="46">
                  <c:v>10.453333333333299</c:v>
                </c:pt>
                <c:pt idx="47">
                  <c:v>10.983333333333301</c:v>
                </c:pt>
                <c:pt idx="48">
                  <c:v>11.5133333333333</c:v>
                </c:pt>
                <c:pt idx="49">
                  <c:v>12.043333333333299</c:v>
                </c:pt>
                <c:pt idx="50">
                  <c:v>20.239999999999998</c:v>
                </c:pt>
                <c:pt idx="51">
                  <c:v>28.44</c:v>
                </c:pt>
                <c:pt idx="52">
                  <c:v>36.64</c:v>
                </c:pt>
                <c:pt idx="53">
                  <c:v>44.84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Sheet6!$C$1</c:f>
              <c:strCache>
                <c:ptCount val="1"/>
                <c:pt idx="0">
                  <c:v>吞吐量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Sheet6!$C$2:$C$55</c:f>
              <c:numCache>
                <c:formatCode>0_ </c:formatCode>
                <c:ptCount val="5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38</c:v>
                </c:pt>
                <c:pt idx="40">
                  <c:v>38</c:v>
                </c:pt>
                <c:pt idx="41">
                  <c:v>38</c:v>
                </c:pt>
                <c:pt idx="42">
                  <c:v>38</c:v>
                </c:pt>
                <c:pt idx="43">
                  <c:v>38</c:v>
                </c:pt>
                <c:pt idx="44">
                  <c:v>38</c:v>
                </c:pt>
                <c:pt idx="45">
                  <c:v>38</c:v>
                </c:pt>
                <c:pt idx="46">
                  <c:v>37</c:v>
                </c:pt>
                <c:pt idx="47">
                  <c:v>36</c:v>
                </c:pt>
                <c:pt idx="48">
                  <c:v>35</c:v>
                </c:pt>
                <c:pt idx="49">
                  <c:v>30</c:v>
                </c:pt>
                <c:pt idx="50">
                  <c:v>27</c:v>
                </c:pt>
                <c:pt idx="51">
                  <c:v>24</c:v>
                </c:pt>
                <c:pt idx="52">
                  <c:v>21</c:v>
                </c:pt>
                <c:pt idx="53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989376"/>
        <c:axId val="2034987200"/>
      </c:lineChart>
      <c:catAx>
        <c:axId val="2034989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7200"/>
        <c:crosses val="autoZero"/>
        <c:auto val="1"/>
        <c:lblAlgn val="ctr"/>
        <c:lblOffset val="100"/>
        <c:noMultiLvlLbl val="0"/>
      </c:catAx>
      <c:valAx>
        <c:axId val="203498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u="none" strike="noStrike" baseline="0">
                <a:effectLst/>
              </a:rPr>
              <a:t>在线用户数与响应时间、吞吐量的关系</a:t>
            </a:r>
            <a:endParaRPr lang="zh-CN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Sheet6!$A$1</c:f>
              <c:strCache>
                <c:ptCount val="1"/>
                <c:pt idx="0">
                  <c:v>在线用户数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Sheet6!$A$2:$A$61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Sheet6!$B$1</c:f>
              <c:strCache>
                <c:ptCount val="1"/>
                <c:pt idx="0">
                  <c:v>响应时间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Sheet6!$B$2:$B$61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3.58</c:v>
                </c:pt>
                <c:pt idx="34">
                  <c:v>4.0599999999999996</c:v>
                </c:pt>
                <c:pt idx="35">
                  <c:v>4.6399999999999997</c:v>
                </c:pt>
                <c:pt idx="36">
                  <c:v>5.1533333333333298</c:v>
                </c:pt>
                <c:pt idx="37">
                  <c:v>5.68333333333333</c:v>
                </c:pt>
                <c:pt idx="38">
                  <c:v>6.2133333333333303</c:v>
                </c:pt>
                <c:pt idx="39">
                  <c:v>6.7433333333333296</c:v>
                </c:pt>
                <c:pt idx="40">
                  <c:v>7.2733333333333299</c:v>
                </c:pt>
                <c:pt idx="41">
                  <c:v>7.8033333333333301</c:v>
                </c:pt>
                <c:pt idx="42">
                  <c:v>8.3333333333333304</c:v>
                </c:pt>
                <c:pt idx="43">
                  <c:v>8.8633333333333297</c:v>
                </c:pt>
                <c:pt idx="44">
                  <c:v>9.3933333333333309</c:v>
                </c:pt>
                <c:pt idx="45">
                  <c:v>9.9233333333333302</c:v>
                </c:pt>
                <c:pt idx="46">
                  <c:v>10.453333333333299</c:v>
                </c:pt>
                <c:pt idx="47">
                  <c:v>10.983333333333301</c:v>
                </c:pt>
                <c:pt idx="48">
                  <c:v>11.5133333333333</c:v>
                </c:pt>
                <c:pt idx="49">
                  <c:v>12.043333333333299</c:v>
                </c:pt>
                <c:pt idx="50">
                  <c:v>20.239999999999998</c:v>
                </c:pt>
                <c:pt idx="51">
                  <c:v>28.44</c:v>
                </c:pt>
                <c:pt idx="52">
                  <c:v>36.64</c:v>
                </c:pt>
                <c:pt idx="53">
                  <c:v>44.84</c:v>
                </c:pt>
                <c:pt idx="54">
                  <c:v>53.04</c:v>
                </c:pt>
                <c:pt idx="55">
                  <c:v>61.24</c:v>
                </c:pt>
                <c:pt idx="56">
                  <c:v>69.44</c:v>
                </c:pt>
                <c:pt idx="57">
                  <c:v>77.64</c:v>
                </c:pt>
                <c:pt idx="58">
                  <c:v>85.84</c:v>
                </c:pt>
                <c:pt idx="59">
                  <c:v>94.04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Sheet6!$C$1</c:f>
              <c:strCache>
                <c:ptCount val="1"/>
                <c:pt idx="0">
                  <c:v>吞吐量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Sheet6!$C$2:$C$61</c:f>
              <c:numCache>
                <c:formatCode>0_ 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38</c:v>
                </c:pt>
                <c:pt idx="40">
                  <c:v>38</c:v>
                </c:pt>
                <c:pt idx="41">
                  <c:v>38</c:v>
                </c:pt>
                <c:pt idx="42">
                  <c:v>38</c:v>
                </c:pt>
                <c:pt idx="43">
                  <c:v>38</c:v>
                </c:pt>
                <c:pt idx="44">
                  <c:v>38</c:v>
                </c:pt>
                <c:pt idx="45">
                  <c:v>38</c:v>
                </c:pt>
                <c:pt idx="46">
                  <c:v>37</c:v>
                </c:pt>
                <c:pt idx="47">
                  <c:v>36</c:v>
                </c:pt>
                <c:pt idx="48">
                  <c:v>35</c:v>
                </c:pt>
                <c:pt idx="49">
                  <c:v>30</c:v>
                </c:pt>
                <c:pt idx="50">
                  <c:v>27</c:v>
                </c:pt>
                <c:pt idx="51">
                  <c:v>24</c:v>
                </c:pt>
                <c:pt idx="52">
                  <c:v>21</c:v>
                </c:pt>
                <c:pt idx="53">
                  <c:v>18</c:v>
                </c:pt>
                <c:pt idx="54">
                  <c:v>15</c:v>
                </c:pt>
                <c:pt idx="55">
                  <c:v>12</c:v>
                </c:pt>
                <c:pt idx="56">
                  <c:v>9</c:v>
                </c:pt>
                <c:pt idx="57">
                  <c:v>6</c:v>
                </c:pt>
                <c:pt idx="58">
                  <c:v>3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984480"/>
        <c:axId val="2034997536"/>
      </c:lineChart>
      <c:catAx>
        <c:axId val="2034984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97536"/>
        <c:crosses val="autoZero"/>
        <c:auto val="1"/>
        <c:lblAlgn val="ctr"/>
        <c:lblOffset val="100"/>
        <c:noMultiLvlLbl val="0"/>
      </c:catAx>
      <c:valAx>
        <c:axId val="20349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 smtClean="0"/>
              <a:t>顾客数与理发时间的关系</a:t>
            </a:r>
            <a:endParaRPr lang="zh-CN" alt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Sheet7!$A$2:$A$10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Sheet7!$B$1</c:f>
              <c:strCache>
                <c:ptCount val="1"/>
                <c:pt idx="0">
                  <c:v>理发总时间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Sheet7!$B$2:$B$10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297296"/>
        <c:axId val="1815298384"/>
      </c:lineChart>
      <c:catAx>
        <c:axId val="181529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8384"/>
        <c:crosses val="autoZero"/>
        <c:auto val="1"/>
        <c:lblAlgn val="ctr"/>
        <c:lblOffset val="100"/>
        <c:noMultiLvlLbl val="0"/>
      </c:catAx>
      <c:valAx>
        <c:axId val="181529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/>
              <a:t>顾客数和师傅使用率关系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Sheet3!$B$1</c:f>
              <c:strCache>
                <c:ptCount val="1"/>
                <c:pt idx="0">
                  <c:v>师傅使用率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Sheet3!$B$2:$B$10</c:f>
              <c:numCache>
                <c:formatCode>0%</c:formatCode>
                <c:ptCount val="9"/>
                <c:pt idx="0">
                  <c:v>0.33</c:v>
                </c:pt>
                <c:pt idx="1">
                  <c:v>0.66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302192"/>
        <c:axId val="1815290768"/>
      </c:lineChart>
      <c:catAx>
        <c:axId val="1815302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0768"/>
        <c:crosses val="autoZero"/>
        <c:auto val="1"/>
        <c:lblAlgn val="ctr"/>
        <c:lblOffset val="100"/>
        <c:noMultiLvlLbl val="0"/>
      </c:catAx>
      <c:valAx>
        <c:axId val="181529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3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zh-CN" altLang="en-US" sz="1800" b="1">
                <a:latin typeface="+mj-ea"/>
                <a:ea typeface="+mj-ea"/>
              </a:rPr>
              <a:t>顾客数与理发时间的关系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理发总时间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Sheet4!$B$2:$B$19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5291312"/>
        <c:axId val="1586457280"/>
      </c:lineChart>
      <c:catAx>
        <c:axId val="1815291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57280"/>
        <c:crosses val="autoZero"/>
        <c:auto val="1"/>
        <c:lblAlgn val="ctr"/>
        <c:lblOffset val="100"/>
        <c:noMultiLvlLbl val="0"/>
      </c:catAx>
      <c:valAx>
        <c:axId val="158645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29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/>
              <a:t>顾客数与理发吞吐量的关系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同时理发顾客数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Sheet4!$D$2:$D$19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6451296"/>
        <c:axId val="1586454016"/>
      </c:lineChart>
      <c:catAx>
        <c:axId val="1586451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54016"/>
        <c:crosses val="autoZero"/>
        <c:auto val="1"/>
        <c:lblAlgn val="ctr"/>
        <c:lblOffset val="100"/>
        <c:noMultiLvlLbl val="0"/>
      </c:catAx>
      <c:valAx>
        <c:axId val="15864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/>
              <a:t>顾客数与师傅使用关系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4979499632315982E-2"/>
          <c:y val="0.15482275473665316"/>
          <c:w val="0.90286351706036749"/>
          <c:h val="0.60984543598716823"/>
        </c:manualLayout>
      </c:layout>
      <c:lineChart>
        <c:grouping val="standar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Sheet4!$F$1</c:f>
              <c:strCache>
                <c:ptCount val="1"/>
                <c:pt idx="0">
                  <c:v>师傅使用率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Sheet4!$F$2:$F$19</c:f>
              <c:numCache>
                <c:formatCode>0%</c:formatCode>
                <c:ptCount val="18"/>
                <c:pt idx="0">
                  <c:v>0.17</c:v>
                </c:pt>
                <c:pt idx="1">
                  <c:v>0.33</c:v>
                </c:pt>
                <c:pt idx="2">
                  <c:v>0.5</c:v>
                </c:pt>
                <c:pt idx="3">
                  <c:v>0.67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6458368"/>
        <c:axId val="1586458912"/>
      </c:lineChart>
      <c:catAx>
        <c:axId val="1586458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58912"/>
        <c:crosses val="autoZero"/>
        <c:auto val="1"/>
        <c:lblAlgn val="ctr"/>
        <c:lblOffset val="100"/>
        <c:noMultiLvlLbl val="0"/>
      </c:catAx>
      <c:valAx>
        <c:axId val="158645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5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>
                <a:effectLst/>
              </a:rPr>
              <a:t>顾客数与理发</a:t>
            </a:r>
            <a:r>
              <a:rPr lang="zh-CN" altLang="zh-CN" sz="1800" b="1" i="0" baseline="0" dirty="0" smtClean="0">
                <a:effectLst/>
              </a:rPr>
              <a:t>时间</a:t>
            </a:r>
            <a:r>
              <a:rPr lang="zh-CN" altLang="en-US" sz="1800" b="1" i="0" baseline="0" dirty="0" smtClean="0">
                <a:effectLst/>
              </a:rPr>
              <a:t>理论实际对比</a:t>
            </a:r>
            <a:endParaRPr lang="zh-CN" altLang="zh-CN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理发总时间（理论）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Sheet5!$B$2:$B$19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理发总时间（实际）</c:v>
                </c:pt>
              </c:strCache>
            </c:strRef>
          </c:tx>
          <c:spPr>
            <a:ln w="28575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Sheet5!$C$2:$C$19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2.1</c:v>
                </c:pt>
                <c:pt idx="7">
                  <c:v>2.1</c:v>
                </c:pt>
                <c:pt idx="8">
                  <c:v>2.1</c:v>
                </c:pt>
                <c:pt idx="9">
                  <c:v>2.1</c:v>
                </c:pt>
                <c:pt idx="10">
                  <c:v>2.1</c:v>
                </c:pt>
                <c:pt idx="11">
                  <c:v>2.1</c:v>
                </c:pt>
                <c:pt idx="12">
                  <c:v>3.2</c:v>
                </c:pt>
                <c:pt idx="13">
                  <c:v>3.2</c:v>
                </c:pt>
                <c:pt idx="14">
                  <c:v>3.2</c:v>
                </c:pt>
                <c:pt idx="15">
                  <c:v>3.2</c:v>
                </c:pt>
                <c:pt idx="16">
                  <c:v>3.2</c:v>
                </c:pt>
                <c:pt idx="17">
                  <c:v>3.2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6445808"/>
        <c:axId val="2034986656"/>
      </c:lineChart>
      <c:catAx>
        <c:axId val="1586445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6656"/>
        <c:crosses val="autoZero"/>
        <c:auto val="1"/>
        <c:lblAlgn val="ctr"/>
        <c:lblOffset val="100"/>
        <c:noMultiLvlLbl val="0"/>
      </c:catAx>
      <c:valAx>
        <c:axId val="203498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644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398844572825236E-2"/>
          <c:y val="0.92753537402947939"/>
          <c:w val="0.94863163352220126"/>
          <c:h val="5.5116826727813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顾客数与理发吞吐量理论实际对比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顾客编号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Sheet5!$E$1</c:f>
              <c:strCache>
                <c:ptCount val="1"/>
                <c:pt idx="0">
                  <c:v>同时理发顾客数（理论）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Sheet5!$E$2:$E$19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Sheet5!$F$1</c:f>
              <c:strCache>
                <c:ptCount val="1"/>
                <c:pt idx="0">
                  <c:v>同时理发顾客数（实际）</c:v>
                </c:pt>
              </c:strCache>
            </c:strRef>
          </c:tx>
          <c:spPr>
            <a:ln w="28575" cap="rnd">
              <a:solidFill>
                <a:schemeClr val="bg2">
                  <a:lumMod val="2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Sheet5!$F$2:$F$19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5.9</c:v>
                </c:pt>
                <c:pt idx="7">
                  <c:v>5.9</c:v>
                </c:pt>
                <c:pt idx="8">
                  <c:v>5.9</c:v>
                </c:pt>
                <c:pt idx="9">
                  <c:v>5.9</c:v>
                </c:pt>
                <c:pt idx="10">
                  <c:v>5.9</c:v>
                </c:pt>
                <c:pt idx="11">
                  <c:v>5.9</c:v>
                </c:pt>
                <c:pt idx="12">
                  <c:v>5.9</c:v>
                </c:pt>
                <c:pt idx="13">
                  <c:v>5.9</c:v>
                </c:pt>
                <c:pt idx="14">
                  <c:v>5.9</c:v>
                </c:pt>
                <c:pt idx="15">
                  <c:v>5.9</c:v>
                </c:pt>
                <c:pt idx="16">
                  <c:v>5.9</c:v>
                </c:pt>
                <c:pt idx="17">
                  <c:v>5.9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996448"/>
        <c:axId val="2034995904"/>
      </c:lineChart>
      <c:catAx>
        <c:axId val="2034996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95904"/>
        <c:crosses val="autoZero"/>
        <c:auto val="1"/>
        <c:lblAlgn val="ctr"/>
        <c:lblOffset val="100"/>
        <c:noMultiLvlLbl val="0"/>
      </c:catAx>
      <c:valAx>
        <c:axId val="203499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9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在线用户数与响应时间、吞吐量的关系图</a:t>
            </a:r>
            <a:endParaRPr lang="zh-CN" sz="1800" b="1" dirty="0"/>
          </a:p>
        </c:rich>
      </c:tx>
      <c:layout>
        <c:manualLayout>
          <c:xMode val="edge"/>
          <c:yMode val="edge"/>
          <c:x val="0.14513648416574867"/>
          <c:y val="3.5273858460171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Sheet6!$A$1</c:f>
              <c:strCache>
                <c:ptCount val="1"/>
                <c:pt idx="0">
                  <c:v>在线用户数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Sheet6!$A$2:$A$46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Sheet6!$B$1</c:f>
              <c:strCache>
                <c:ptCount val="1"/>
                <c:pt idx="0">
                  <c:v>响应时间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Sheet6!$B$2:$B$46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3.58</c:v>
                </c:pt>
                <c:pt idx="34">
                  <c:v>4.0599999999999996</c:v>
                </c:pt>
                <c:pt idx="35">
                  <c:v>4.6399999999999997</c:v>
                </c:pt>
                <c:pt idx="36">
                  <c:v>5.1533333333333298</c:v>
                </c:pt>
                <c:pt idx="37">
                  <c:v>5.68333333333333</c:v>
                </c:pt>
                <c:pt idx="38">
                  <c:v>6.2133333333333303</c:v>
                </c:pt>
                <c:pt idx="39">
                  <c:v>6.7433333333333296</c:v>
                </c:pt>
                <c:pt idx="40">
                  <c:v>7.2733333333333299</c:v>
                </c:pt>
                <c:pt idx="41">
                  <c:v>7.8033333333333301</c:v>
                </c:pt>
                <c:pt idx="42">
                  <c:v>8.3333333333333304</c:v>
                </c:pt>
                <c:pt idx="43">
                  <c:v>8.8633333333333297</c:v>
                </c:pt>
                <c:pt idx="44">
                  <c:v>9.3933333333333309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Sheet6!$C$1</c:f>
              <c:strCache>
                <c:ptCount val="1"/>
                <c:pt idx="0">
                  <c:v>吞吐量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Sheet6!$C$2:$C$46</c:f>
              <c:numCache>
                <c:formatCode>0_ 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38</c:v>
                </c:pt>
                <c:pt idx="40">
                  <c:v>38</c:v>
                </c:pt>
                <c:pt idx="41">
                  <c:v>38</c:v>
                </c:pt>
                <c:pt idx="42">
                  <c:v>38</c:v>
                </c:pt>
                <c:pt idx="43">
                  <c:v>38</c:v>
                </c:pt>
                <c:pt idx="44">
                  <c:v>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982848"/>
        <c:axId val="2034988832"/>
      </c:lineChart>
      <c:catAx>
        <c:axId val="2034982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8832"/>
        <c:crosses val="autoZero"/>
        <c:auto val="1"/>
        <c:lblAlgn val="ctr"/>
        <c:lblOffset val="100"/>
        <c:noMultiLvlLbl val="0"/>
      </c:catAx>
      <c:valAx>
        <c:axId val="203498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8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94907-DF87-4E3A-836F-925CD2C009E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E2ABF0-5597-4880-85AB-6B9E6FF9557C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分析系统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FA5521B6-5486-475D-A362-4E161AD0E588}" type="parTrans" cxnId="{4F5C149D-0E8A-4B94-A30F-0A179D0EB2BD}">
      <dgm:prSet/>
      <dgm:spPr/>
      <dgm:t>
        <a:bodyPr/>
        <a:lstStyle/>
        <a:p>
          <a:endParaRPr lang="zh-CN" altLang="en-US"/>
        </a:p>
      </dgm:t>
    </dgm:pt>
    <dgm:pt modelId="{05E33695-5076-447A-A48B-8EC59CA5767C}" type="sibTrans" cxnId="{4F5C149D-0E8A-4B94-A30F-0A179D0EB2BD}">
      <dgm:prSet/>
      <dgm:spPr/>
      <dgm:t>
        <a:bodyPr/>
        <a:lstStyle/>
        <a:p>
          <a:endParaRPr lang="zh-CN" altLang="en-US"/>
        </a:p>
      </dgm:t>
    </dgm:pt>
    <dgm:pt modelId="{2370C3CF-BB98-46FB-BC30-D4276D147CBB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确定协议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B4D5CB92-8E34-4228-9F48-44F8A2711899}" type="parTrans" cxnId="{C1BE5B27-007F-423A-8EC1-1037DAECF979}">
      <dgm:prSet/>
      <dgm:spPr/>
      <dgm:t>
        <a:bodyPr/>
        <a:lstStyle/>
        <a:p>
          <a:endParaRPr lang="zh-CN" altLang="en-US"/>
        </a:p>
      </dgm:t>
    </dgm:pt>
    <dgm:pt modelId="{020902CC-5C11-41B3-AC86-BD499025F9B9}" type="sibTrans" cxnId="{C1BE5B27-007F-423A-8EC1-1037DAECF979}">
      <dgm:prSet/>
      <dgm:spPr/>
      <dgm:t>
        <a:bodyPr/>
        <a:lstStyle/>
        <a:p>
          <a:endParaRPr lang="zh-CN" altLang="en-US"/>
        </a:p>
      </dgm:t>
    </dgm:pt>
    <dgm:pt modelId="{B14C5C25-5CF3-4B1E-ACC6-5A7C1FBB2DB7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定义测试目标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1F8BA1B5-C305-4D7D-BA3A-368E0FFB98A9}" type="parTrans" cxnId="{C892A598-A35D-45DD-A177-07801DF3B075}">
      <dgm:prSet/>
      <dgm:spPr/>
      <dgm:t>
        <a:bodyPr/>
        <a:lstStyle/>
        <a:p>
          <a:endParaRPr lang="zh-CN" altLang="en-US"/>
        </a:p>
      </dgm:t>
    </dgm:pt>
    <dgm:pt modelId="{A00EFE7E-C288-494A-B2AA-AFE943F3EA61}" type="sibTrans" cxnId="{C892A598-A35D-45DD-A177-07801DF3B075}">
      <dgm:prSet/>
      <dgm:spPr/>
      <dgm:t>
        <a:bodyPr/>
        <a:lstStyle/>
        <a:p>
          <a:endParaRPr lang="zh-CN" altLang="en-US"/>
        </a:p>
      </dgm:t>
    </dgm:pt>
    <dgm:pt modelId="{3A83EAAA-6EAC-446D-B33F-DD67AE7D7918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设置</a:t>
          </a:r>
          <a:r>
            <a:rPr lang="en-US" altLang="zh-CN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Schedule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C2997F34-1876-485C-97B7-49CE81B98F18}" type="parTrans" cxnId="{FB3B5209-1F8D-4A93-9CBF-F90B99361DAB}">
      <dgm:prSet/>
      <dgm:spPr/>
      <dgm:t>
        <a:bodyPr/>
        <a:lstStyle/>
        <a:p>
          <a:endParaRPr lang="zh-CN" altLang="en-US"/>
        </a:p>
      </dgm:t>
    </dgm:pt>
    <dgm:pt modelId="{01A2127C-246E-44D8-AEFD-D26D27521832}" type="sibTrans" cxnId="{FB3B5209-1F8D-4A93-9CBF-F90B99361DAB}">
      <dgm:prSet/>
      <dgm:spPr/>
      <dgm:t>
        <a:bodyPr/>
        <a:lstStyle/>
        <a:p>
          <a:endParaRPr lang="zh-CN" altLang="en-US"/>
        </a:p>
      </dgm:t>
    </dgm:pt>
    <dgm:pt modelId="{2C438348-52F8-4F96-A9E7-34DBAB9608A2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明确定义概念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8007535-47DE-4118-B70D-0546B13A625E}" type="parTrans" cxnId="{FC021FD1-CE0F-46E5-B141-1EC6EC3D2C21}">
      <dgm:prSet/>
      <dgm:spPr/>
      <dgm:t>
        <a:bodyPr/>
        <a:lstStyle/>
        <a:p>
          <a:endParaRPr lang="zh-CN" altLang="en-US"/>
        </a:p>
      </dgm:t>
    </dgm:pt>
    <dgm:pt modelId="{698A6BE1-6F97-406E-BE2F-B0D65C5B18B8}" type="sibTrans" cxnId="{FC021FD1-CE0F-46E5-B141-1EC6EC3D2C21}">
      <dgm:prSet/>
      <dgm:spPr/>
      <dgm:t>
        <a:bodyPr/>
        <a:lstStyle/>
        <a:p>
          <a:endParaRPr lang="zh-CN" altLang="en-US"/>
        </a:p>
      </dgm:t>
    </dgm:pt>
    <dgm:pt modelId="{FFFBB985-DF2B-48EE-BC03-EF1C7AFE575D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FB3A9B1E-E292-40A0-852C-FD7C48DC3A57}" type="parTrans" cxnId="{54B6FFDC-F56F-4635-9E67-B4CA2E8E4220}">
      <dgm:prSet/>
      <dgm:spPr/>
      <dgm:t>
        <a:bodyPr/>
        <a:lstStyle/>
        <a:p>
          <a:endParaRPr lang="zh-CN" altLang="en-US"/>
        </a:p>
      </dgm:t>
    </dgm:pt>
    <dgm:pt modelId="{7586860C-B112-4DB0-8F58-498C9FAB16D0}" type="sibTrans" cxnId="{54B6FFDC-F56F-4635-9E67-B4CA2E8E4220}">
      <dgm:prSet/>
      <dgm:spPr/>
      <dgm:t>
        <a:bodyPr/>
        <a:lstStyle/>
        <a:p>
          <a:endParaRPr lang="zh-CN" altLang="en-US"/>
        </a:p>
      </dgm:t>
    </dgm:pt>
    <dgm:pt modelId="{AEC45412-8AFE-423A-9EBD-8A91C63EED5D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熟悉业务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E1D50469-2200-448F-9FCB-A7F49C918CF8}" type="parTrans" cxnId="{365A7A26-CE75-4C81-8D10-E2BC70115994}">
      <dgm:prSet/>
      <dgm:spPr/>
      <dgm:t>
        <a:bodyPr/>
        <a:lstStyle/>
        <a:p>
          <a:endParaRPr lang="zh-CN" altLang="en-US"/>
        </a:p>
      </dgm:t>
    </dgm:pt>
    <dgm:pt modelId="{3290BFB5-F6AA-4A27-92AF-8035BD1C2041}" type="sibTrans" cxnId="{365A7A26-CE75-4C81-8D10-E2BC70115994}">
      <dgm:prSet/>
      <dgm:spPr/>
      <dgm:t>
        <a:bodyPr/>
        <a:lstStyle/>
        <a:p>
          <a:endParaRPr lang="zh-CN" altLang="en-US"/>
        </a:p>
      </dgm:t>
    </dgm:pt>
    <dgm:pt modelId="{CC4A8C48-D154-40AB-8592-33CF3B9CD370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获得相关信息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D532725-03B1-4ED0-961F-3425C51B8D5A}" type="parTrans" cxnId="{38BCD65B-FAAF-4E87-8F5A-2D1DEC2CDF30}">
      <dgm:prSet/>
      <dgm:spPr/>
      <dgm:t>
        <a:bodyPr/>
        <a:lstStyle/>
        <a:p>
          <a:endParaRPr lang="zh-CN" altLang="en-US"/>
        </a:p>
      </dgm:t>
    </dgm:pt>
    <dgm:pt modelId="{82528E4E-377A-42FB-83B1-D0D65BF165F9}" type="sibTrans" cxnId="{38BCD65B-FAAF-4E87-8F5A-2D1DEC2CDF30}">
      <dgm:prSet/>
      <dgm:spPr/>
      <dgm:t>
        <a:bodyPr/>
        <a:lstStyle/>
        <a:p>
          <a:endParaRPr lang="zh-CN" altLang="en-US"/>
        </a:p>
      </dgm:t>
    </dgm:pt>
    <dgm:pt modelId="{DAE94A5F-73EF-4071-913F-A5DA83D95F24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获得用户需求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D7DB1829-BE5C-4F4A-AAEA-6121A94285D5}" type="parTrans" cxnId="{EA88B7C7-BE2F-4E42-93A5-97C4E29446B2}">
      <dgm:prSet/>
      <dgm:spPr/>
      <dgm:t>
        <a:bodyPr/>
        <a:lstStyle/>
        <a:p>
          <a:endParaRPr lang="zh-CN" altLang="en-US"/>
        </a:p>
      </dgm:t>
    </dgm:pt>
    <dgm:pt modelId="{900956F1-2EF0-499F-8CC9-2383C5219A5E}" type="sibTrans" cxnId="{EA88B7C7-BE2F-4E42-93A5-97C4E29446B2}">
      <dgm:prSet/>
      <dgm:spPr/>
      <dgm:t>
        <a:bodyPr/>
        <a:lstStyle/>
        <a:p>
          <a:endParaRPr lang="zh-CN" altLang="en-US"/>
        </a:p>
      </dgm:t>
    </dgm:pt>
    <dgm:pt modelId="{BDEBCF75-8852-4A8F-A263-CE15B4371072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分解测试目标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A33E5807-F1E3-43FF-99C0-4B18FA96DCDE}" type="parTrans" cxnId="{81FE4BB8-53D1-4153-9B52-EBA5870735B5}">
      <dgm:prSet/>
      <dgm:spPr/>
      <dgm:t>
        <a:bodyPr/>
        <a:lstStyle/>
        <a:p>
          <a:endParaRPr lang="zh-CN" altLang="en-US"/>
        </a:p>
      </dgm:t>
    </dgm:pt>
    <dgm:pt modelId="{423AE7F1-BA50-4C7B-BB78-8781B79A005B}" type="sibTrans" cxnId="{81FE4BB8-53D1-4153-9B52-EBA5870735B5}">
      <dgm:prSet/>
      <dgm:spPr/>
      <dgm:t>
        <a:bodyPr/>
        <a:lstStyle/>
        <a:p>
          <a:endParaRPr lang="zh-CN" altLang="en-US"/>
        </a:p>
      </dgm:t>
    </dgm:pt>
    <dgm:pt modelId="{97C5070C-158C-4CD1-8635-7869C3089A79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完成性能测试计划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5036BA54-64E5-4F99-840D-08B592024846}" type="parTrans" cxnId="{DCB17DCE-0EEF-4727-81D8-97F50474E362}">
      <dgm:prSet/>
      <dgm:spPr/>
      <dgm:t>
        <a:bodyPr/>
        <a:lstStyle/>
        <a:p>
          <a:endParaRPr lang="zh-CN" altLang="en-US"/>
        </a:p>
      </dgm:t>
    </dgm:pt>
    <dgm:pt modelId="{8E65B2F9-C12C-4568-BA20-27168B1B9935}" type="sibTrans" cxnId="{DCB17DCE-0EEF-4727-81D8-97F50474E362}">
      <dgm:prSet/>
      <dgm:spPr/>
      <dgm:t>
        <a:bodyPr/>
        <a:lstStyle/>
        <a:p>
          <a:endParaRPr lang="zh-CN" altLang="en-US"/>
        </a:p>
      </dgm:t>
    </dgm:pt>
    <dgm:pt modelId="{7D04FFC7-97BE-4133-B974-BEEB9B07C7DE}" type="pres">
      <dgm:prSet presAssocID="{60594907-DF87-4E3A-836F-925CD2C009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7E5E0-7FDB-4AF9-A18D-7FED8C7A3999}" type="pres">
      <dgm:prSet presAssocID="{60594907-DF87-4E3A-836F-925CD2C009E8}" presName="tSp" presStyleCnt="0"/>
      <dgm:spPr/>
    </dgm:pt>
    <dgm:pt modelId="{905ED9EA-8F22-4488-ADDA-A554FF655453}" type="pres">
      <dgm:prSet presAssocID="{60594907-DF87-4E3A-836F-925CD2C009E8}" presName="bSp" presStyleCnt="0"/>
      <dgm:spPr/>
    </dgm:pt>
    <dgm:pt modelId="{45E71197-392B-4B84-83F7-B6184ACFD9B1}" type="pres">
      <dgm:prSet presAssocID="{60594907-DF87-4E3A-836F-925CD2C009E8}" presName="process" presStyleCnt="0"/>
      <dgm:spPr/>
    </dgm:pt>
    <dgm:pt modelId="{9FA48AEA-6376-43F8-BBB1-9DFDECAADD26}" type="pres">
      <dgm:prSet presAssocID="{6EE2ABF0-5597-4880-85AB-6B9E6FF9557C}" presName="composite1" presStyleCnt="0"/>
      <dgm:spPr/>
    </dgm:pt>
    <dgm:pt modelId="{B4B0CCFA-D807-4843-B486-C9BEDB24FAFB}" type="pres">
      <dgm:prSet presAssocID="{6EE2ABF0-5597-4880-85AB-6B9E6FF9557C}" presName="dummyNode1" presStyleLbl="node1" presStyleIdx="0" presStyleCnt="3"/>
      <dgm:spPr/>
    </dgm:pt>
    <dgm:pt modelId="{D84AA1AA-0957-4FB4-B1D3-C71E55C82E80}" type="pres">
      <dgm:prSet presAssocID="{6EE2ABF0-5597-4880-85AB-6B9E6FF9557C}" presName="childNode1" presStyleLbl="bgAcc1" presStyleIdx="0" presStyleCnt="3" custScaleX="89041" custScaleY="141405" custLinFactNeighborX="10152" custLinFactNeighborY="-1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1D0B6-D040-4978-9F17-3F8BBE9A800B}" type="pres">
      <dgm:prSet presAssocID="{6EE2ABF0-5597-4880-85AB-6B9E6FF9557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DA766-5A52-4B83-B5AC-CD303EE0D93F}" type="pres">
      <dgm:prSet presAssocID="{6EE2ABF0-5597-4880-85AB-6B9E6FF9557C}" presName="parentNode1" presStyleLbl="node1" presStyleIdx="0" presStyleCnt="3" custLinFactNeighborX="-6924" custLinFactNeighborY="2769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6ED18-5F6D-4E20-ACAC-E2446688C164}" type="pres">
      <dgm:prSet presAssocID="{6EE2ABF0-5597-4880-85AB-6B9E6FF9557C}" presName="connSite1" presStyleCnt="0"/>
      <dgm:spPr/>
    </dgm:pt>
    <dgm:pt modelId="{09921D3D-E2F1-4181-A069-ACC5C55D9536}" type="pres">
      <dgm:prSet presAssocID="{05E33695-5076-447A-A48B-8EC59CA5767C}" presName="Name9" presStyleLbl="sibTrans2D1" presStyleIdx="0" presStyleCnt="2" custLinFactNeighborY="6808"/>
      <dgm:spPr/>
      <dgm:t>
        <a:bodyPr/>
        <a:lstStyle/>
        <a:p>
          <a:endParaRPr lang="zh-CN" altLang="en-US"/>
        </a:p>
      </dgm:t>
    </dgm:pt>
    <dgm:pt modelId="{08CF1CAE-0C58-46FC-B2C4-2645DAF2DF20}" type="pres">
      <dgm:prSet presAssocID="{B14C5C25-5CF3-4B1E-ACC6-5A7C1FBB2DB7}" presName="composite2" presStyleCnt="0"/>
      <dgm:spPr/>
    </dgm:pt>
    <dgm:pt modelId="{62888481-61ED-4B25-9237-1BF15CC5A54B}" type="pres">
      <dgm:prSet presAssocID="{B14C5C25-5CF3-4B1E-ACC6-5A7C1FBB2DB7}" presName="dummyNode2" presStyleLbl="node1" presStyleIdx="0" presStyleCnt="3"/>
      <dgm:spPr/>
    </dgm:pt>
    <dgm:pt modelId="{23312AC6-89D8-4BC5-AEE6-E9D9AF8C9ACB}" type="pres">
      <dgm:prSet presAssocID="{B14C5C25-5CF3-4B1E-ACC6-5A7C1FBB2DB7}" presName="childNode2" presStyleLbl="bgAcc1" presStyleIdx="1" presStyleCnt="3" custScaleX="115329" custScaleY="156165" custLinFactNeighborX="-7630" custLinFactNeighborY="-18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EA2C9-3115-4AE1-B135-AAB2472C39DC}" type="pres">
      <dgm:prSet presAssocID="{B14C5C25-5CF3-4B1E-ACC6-5A7C1FBB2DB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C0EA4-C2AF-4969-8E37-E7EB6E5762B7}" type="pres">
      <dgm:prSet presAssocID="{B14C5C25-5CF3-4B1E-ACC6-5A7C1FBB2DB7}" presName="parentNode2" presStyleLbl="node1" presStyleIdx="1" presStyleCnt="3" custLinFactNeighborX="-27890" custLinFactNeighborY="-467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F7D6F-C504-4AED-AF5D-FEEE28D2BAB5}" type="pres">
      <dgm:prSet presAssocID="{B14C5C25-5CF3-4B1E-ACC6-5A7C1FBB2DB7}" presName="connSite2" presStyleCnt="0"/>
      <dgm:spPr/>
    </dgm:pt>
    <dgm:pt modelId="{61DF5FDA-D02A-4ABC-B99E-B7D28FC365AD}" type="pres">
      <dgm:prSet presAssocID="{A00EFE7E-C288-494A-B2AA-AFE943F3EA61}" presName="Name18" presStyleLbl="sibTrans2D1" presStyleIdx="1" presStyleCnt="2" custLinFactNeighborX="12565" custLinFactNeighborY="3891"/>
      <dgm:spPr/>
      <dgm:t>
        <a:bodyPr/>
        <a:lstStyle/>
        <a:p>
          <a:endParaRPr lang="zh-CN" altLang="en-US"/>
        </a:p>
      </dgm:t>
    </dgm:pt>
    <dgm:pt modelId="{D20CFCCD-5D2E-496C-8574-7DEAB7CE6F20}" type="pres">
      <dgm:prSet presAssocID="{2C438348-52F8-4F96-A9E7-34DBAB9608A2}" presName="composite1" presStyleCnt="0"/>
      <dgm:spPr/>
    </dgm:pt>
    <dgm:pt modelId="{091E7C9E-30FB-4BEF-A92A-7B142ABEA659}" type="pres">
      <dgm:prSet presAssocID="{2C438348-52F8-4F96-A9E7-34DBAB9608A2}" presName="dummyNode1" presStyleLbl="node1" presStyleIdx="1" presStyleCnt="3"/>
      <dgm:spPr/>
    </dgm:pt>
    <dgm:pt modelId="{9B48AAEB-5885-4506-B6F0-2052555416C6}" type="pres">
      <dgm:prSet presAssocID="{2C438348-52F8-4F96-A9E7-34DBAB9608A2}" presName="childNode1" presStyleLbl="bgAcc1" presStyleIdx="2" presStyleCnt="3" custScaleX="108051" custScaleY="125490" custLinFactNeighborX="-23543" custLinFactNeighborY="-5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0888-D26D-4545-9159-C6C5B4DE4530}" type="pres">
      <dgm:prSet presAssocID="{2C438348-52F8-4F96-A9E7-34DBAB9608A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AFB858-6AE4-43E1-B1D4-8BD9C1949DBE}" type="pres">
      <dgm:prSet presAssocID="{2C438348-52F8-4F96-A9E7-34DBAB9608A2}" presName="parentNode1" presStyleLbl="node1" presStyleIdx="2" presStyleCnt="3" custLinFactNeighborX="-41602" custLinFactNeighborY="163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8C7A7-E551-46AC-AAA1-7B0A243E9D6A}" type="pres">
      <dgm:prSet presAssocID="{2C438348-52F8-4F96-A9E7-34DBAB9608A2}" presName="connSite1" presStyleCnt="0"/>
      <dgm:spPr/>
    </dgm:pt>
  </dgm:ptLst>
  <dgm:cxnLst>
    <dgm:cxn modelId="{9EA1BBB9-6F71-4A1B-941C-B0A18B44AA1F}" type="presOf" srcId="{BDEBCF75-8852-4A8F-A263-CE15B4371072}" destId="{AB8EA2C9-3115-4AE1-B135-AAB2472C39DC}" srcOrd="1" destOrd="2" presId="urn:microsoft.com/office/officeart/2005/8/layout/hProcess4"/>
    <dgm:cxn modelId="{75DA5E51-672F-438F-9FC9-5ADE58909ECD}" type="presOf" srcId="{6EE2ABF0-5597-4880-85AB-6B9E6FF9557C}" destId="{3A9DA766-5A52-4B83-B5AC-CD303EE0D93F}" srcOrd="0" destOrd="0" presId="urn:microsoft.com/office/officeart/2005/8/layout/hProcess4"/>
    <dgm:cxn modelId="{C2390DE2-08A8-4467-8829-ADFC7A3A0478}" type="presOf" srcId="{CC4A8C48-D154-40AB-8592-33CF3B9CD370}" destId="{D801D0B6-D040-4978-9F17-3F8BBE9A800B}" srcOrd="1" destOrd="2" presId="urn:microsoft.com/office/officeart/2005/8/layout/hProcess4"/>
    <dgm:cxn modelId="{2D6D69D7-6B61-4DC0-A1A0-39EB68150CAA}" type="presOf" srcId="{BDEBCF75-8852-4A8F-A263-CE15B4371072}" destId="{23312AC6-89D8-4BC5-AEE6-E9D9AF8C9ACB}" srcOrd="0" destOrd="2" presId="urn:microsoft.com/office/officeart/2005/8/layout/hProcess4"/>
    <dgm:cxn modelId="{BAD608B1-2008-4DED-8AA3-1E1D778FD180}" type="presOf" srcId="{B14C5C25-5CF3-4B1E-ACC6-5A7C1FBB2DB7}" destId="{01DC0EA4-C2AF-4969-8E37-E7EB6E5762B7}" srcOrd="0" destOrd="0" presId="urn:microsoft.com/office/officeart/2005/8/layout/hProcess4"/>
    <dgm:cxn modelId="{A3D2F79B-417E-4BCD-ABF1-2E654027AFF2}" type="presOf" srcId="{3A83EAAA-6EAC-446D-B33F-DD67AE7D7918}" destId="{AB8EA2C9-3115-4AE1-B135-AAB2472C39DC}" srcOrd="1" destOrd="0" presId="urn:microsoft.com/office/officeart/2005/8/layout/hProcess4"/>
    <dgm:cxn modelId="{737A7190-E912-47E1-A966-9A3309CFBE19}" type="presOf" srcId="{DAE94A5F-73EF-4071-913F-A5DA83D95F24}" destId="{23312AC6-89D8-4BC5-AEE6-E9D9AF8C9ACB}" srcOrd="0" destOrd="1" presId="urn:microsoft.com/office/officeart/2005/8/layout/hProcess4"/>
    <dgm:cxn modelId="{67A6CF52-1620-4806-B864-725BC20A5099}" type="presOf" srcId="{2C438348-52F8-4F96-A9E7-34DBAB9608A2}" destId="{13AFB858-6AE4-43E1-B1D4-8BD9C1949DBE}" srcOrd="0" destOrd="0" presId="urn:microsoft.com/office/officeart/2005/8/layout/hProcess4"/>
    <dgm:cxn modelId="{B24D9C6A-4057-47EB-8D54-CCC41DE20006}" type="presOf" srcId="{3A83EAAA-6EAC-446D-B33F-DD67AE7D7918}" destId="{23312AC6-89D8-4BC5-AEE6-E9D9AF8C9ACB}" srcOrd="0" destOrd="0" presId="urn:microsoft.com/office/officeart/2005/8/layout/hProcess4"/>
    <dgm:cxn modelId="{81FE4BB8-53D1-4153-9B52-EBA5870735B5}" srcId="{B14C5C25-5CF3-4B1E-ACC6-5A7C1FBB2DB7}" destId="{BDEBCF75-8852-4A8F-A263-CE15B4371072}" srcOrd="2" destOrd="0" parTransId="{A33E5807-F1E3-43FF-99C0-4B18FA96DCDE}" sibTransId="{423AE7F1-BA50-4C7B-BB78-8781B79A005B}"/>
    <dgm:cxn modelId="{4F5C149D-0E8A-4B94-A30F-0A179D0EB2BD}" srcId="{60594907-DF87-4E3A-836F-925CD2C009E8}" destId="{6EE2ABF0-5597-4880-85AB-6B9E6FF9557C}" srcOrd="0" destOrd="0" parTransId="{FA5521B6-5486-475D-A362-4E161AD0E588}" sibTransId="{05E33695-5076-447A-A48B-8EC59CA5767C}"/>
    <dgm:cxn modelId="{C3C27B86-5408-4F22-A943-67BABB112577}" type="presOf" srcId="{FFFBB985-DF2B-48EE-BC03-EF1C7AFE575D}" destId="{9B48AAEB-5885-4506-B6F0-2052555416C6}" srcOrd="0" destOrd="0" presId="urn:microsoft.com/office/officeart/2005/8/layout/hProcess4"/>
    <dgm:cxn modelId="{8B858FD8-5F94-4BB3-9E7B-D506E0C8C6CD}" type="presOf" srcId="{97C5070C-158C-4CD1-8635-7869C3089A79}" destId="{19440888-D26D-4545-9159-C6C5B4DE4530}" srcOrd="1" destOrd="1" presId="urn:microsoft.com/office/officeart/2005/8/layout/hProcess4"/>
    <dgm:cxn modelId="{C892A598-A35D-45DD-A177-07801DF3B075}" srcId="{60594907-DF87-4E3A-836F-925CD2C009E8}" destId="{B14C5C25-5CF3-4B1E-ACC6-5A7C1FBB2DB7}" srcOrd="1" destOrd="0" parTransId="{1F8BA1B5-C305-4D7D-BA3A-368E0FFB98A9}" sibTransId="{A00EFE7E-C288-494A-B2AA-AFE943F3EA61}"/>
    <dgm:cxn modelId="{C1BE5B27-007F-423A-8EC1-1037DAECF979}" srcId="{6EE2ABF0-5597-4880-85AB-6B9E6FF9557C}" destId="{2370C3CF-BB98-46FB-BC30-D4276D147CBB}" srcOrd="0" destOrd="0" parTransId="{B4D5CB92-8E34-4228-9F48-44F8A2711899}" sibTransId="{020902CC-5C11-41B3-AC86-BD499025F9B9}"/>
    <dgm:cxn modelId="{017DDFD9-99CA-427B-A887-33E6AFFD4579}" type="presOf" srcId="{A00EFE7E-C288-494A-B2AA-AFE943F3EA61}" destId="{61DF5FDA-D02A-4ABC-B99E-B7D28FC365AD}" srcOrd="0" destOrd="0" presId="urn:microsoft.com/office/officeart/2005/8/layout/hProcess4"/>
    <dgm:cxn modelId="{9C7BC985-B75B-4F7A-887E-30B1832FE2C1}" type="presOf" srcId="{CC4A8C48-D154-40AB-8592-33CF3B9CD370}" destId="{D84AA1AA-0957-4FB4-B1D3-C71E55C82E80}" srcOrd="0" destOrd="2" presId="urn:microsoft.com/office/officeart/2005/8/layout/hProcess4"/>
    <dgm:cxn modelId="{CD7FFC92-66BA-4EB4-B075-E6B4D1D5304B}" type="presOf" srcId="{FFFBB985-DF2B-48EE-BC03-EF1C7AFE575D}" destId="{19440888-D26D-4545-9159-C6C5B4DE4530}" srcOrd="1" destOrd="0" presId="urn:microsoft.com/office/officeart/2005/8/layout/hProcess4"/>
    <dgm:cxn modelId="{8637EDE6-164A-4624-8921-3492B07574F1}" type="presOf" srcId="{2370C3CF-BB98-46FB-BC30-D4276D147CBB}" destId="{D84AA1AA-0957-4FB4-B1D3-C71E55C82E80}" srcOrd="0" destOrd="0" presId="urn:microsoft.com/office/officeart/2005/8/layout/hProcess4"/>
    <dgm:cxn modelId="{DCB17DCE-0EEF-4727-81D8-97F50474E362}" srcId="{2C438348-52F8-4F96-A9E7-34DBAB9608A2}" destId="{97C5070C-158C-4CD1-8635-7869C3089A79}" srcOrd="1" destOrd="0" parTransId="{5036BA54-64E5-4F99-840D-08B592024846}" sibTransId="{8E65B2F9-C12C-4568-BA20-27168B1B9935}"/>
    <dgm:cxn modelId="{C5570B11-17E7-453C-86A0-49A7923EB681}" type="presOf" srcId="{2370C3CF-BB98-46FB-BC30-D4276D147CBB}" destId="{D801D0B6-D040-4978-9F17-3F8BBE9A800B}" srcOrd="1" destOrd="0" presId="urn:microsoft.com/office/officeart/2005/8/layout/hProcess4"/>
    <dgm:cxn modelId="{365A7A26-CE75-4C81-8D10-E2BC70115994}" srcId="{6EE2ABF0-5597-4880-85AB-6B9E6FF9557C}" destId="{AEC45412-8AFE-423A-9EBD-8A91C63EED5D}" srcOrd="1" destOrd="0" parTransId="{E1D50469-2200-448F-9FCB-A7F49C918CF8}" sibTransId="{3290BFB5-F6AA-4A27-92AF-8035BD1C2041}"/>
    <dgm:cxn modelId="{EA88B7C7-BE2F-4E42-93A5-97C4E29446B2}" srcId="{B14C5C25-5CF3-4B1E-ACC6-5A7C1FBB2DB7}" destId="{DAE94A5F-73EF-4071-913F-A5DA83D95F24}" srcOrd="1" destOrd="0" parTransId="{D7DB1829-BE5C-4F4A-AAEA-6121A94285D5}" sibTransId="{900956F1-2EF0-499F-8CC9-2383C5219A5E}"/>
    <dgm:cxn modelId="{FC021FD1-CE0F-46E5-B141-1EC6EC3D2C21}" srcId="{60594907-DF87-4E3A-836F-925CD2C009E8}" destId="{2C438348-52F8-4F96-A9E7-34DBAB9608A2}" srcOrd="2" destOrd="0" parTransId="{68007535-47DE-4118-B70D-0546B13A625E}" sibTransId="{698A6BE1-6F97-406E-BE2F-B0D65C5B18B8}"/>
    <dgm:cxn modelId="{7758060D-AE70-454E-9EEF-B4A5E2A794E8}" type="presOf" srcId="{DAE94A5F-73EF-4071-913F-A5DA83D95F24}" destId="{AB8EA2C9-3115-4AE1-B135-AAB2472C39DC}" srcOrd="1" destOrd="1" presId="urn:microsoft.com/office/officeart/2005/8/layout/hProcess4"/>
    <dgm:cxn modelId="{D3A1DB85-811E-496D-B7DA-71ECBF15E993}" type="presOf" srcId="{05E33695-5076-447A-A48B-8EC59CA5767C}" destId="{09921D3D-E2F1-4181-A069-ACC5C55D9536}" srcOrd="0" destOrd="0" presId="urn:microsoft.com/office/officeart/2005/8/layout/hProcess4"/>
    <dgm:cxn modelId="{38BCD65B-FAAF-4E87-8F5A-2D1DEC2CDF30}" srcId="{6EE2ABF0-5597-4880-85AB-6B9E6FF9557C}" destId="{CC4A8C48-D154-40AB-8592-33CF3B9CD370}" srcOrd="2" destOrd="0" parTransId="{6D532725-03B1-4ED0-961F-3425C51B8D5A}" sibTransId="{82528E4E-377A-42FB-83B1-D0D65BF165F9}"/>
    <dgm:cxn modelId="{E7CADD80-720B-4EDD-B057-5CFEDE131C5C}" type="presOf" srcId="{97C5070C-158C-4CD1-8635-7869C3089A79}" destId="{9B48AAEB-5885-4506-B6F0-2052555416C6}" srcOrd="0" destOrd="1" presId="urn:microsoft.com/office/officeart/2005/8/layout/hProcess4"/>
    <dgm:cxn modelId="{54B6FFDC-F56F-4635-9E67-B4CA2E8E4220}" srcId="{2C438348-52F8-4F96-A9E7-34DBAB9608A2}" destId="{FFFBB985-DF2B-48EE-BC03-EF1C7AFE575D}" srcOrd="0" destOrd="0" parTransId="{FB3A9B1E-E292-40A0-852C-FD7C48DC3A57}" sibTransId="{7586860C-B112-4DB0-8F58-498C9FAB16D0}"/>
    <dgm:cxn modelId="{34A633B9-F16C-4ED6-AE95-555C279C8E1C}" type="presOf" srcId="{AEC45412-8AFE-423A-9EBD-8A91C63EED5D}" destId="{D801D0B6-D040-4978-9F17-3F8BBE9A800B}" srcOrd="1" destOrd="1" presId="urn:microsoft.com/office/officeart/2005/8/layout/hProcess4"/>
    <dgm:cxn modelId="{26D5896F-FB5D-4891-9DF8-3C8689250E49}" type="presOf" srcId="{60594907-DF87-4E3A-836F-925CD2C009E8}" destId="{7D04FFC7-97BE-4133-B974-BEEB9B07C7DE}" srcOrd="0" destOrd="0" presId="urn:microsoft.com/office/officeart/2005/8/layout/hProcess4"/>
    <dgm:cxn modelId="{FB3B5209-1F8D-4A93-9CBF-F90B99361DAB}" srcId="{B14C5C25-5CF3-4B1E-ACC6-5A7C1FBB2DB7}" destId="{3A83EAAA-6EAC-446D-B33F-DD67AE7D7918}" srcOrd="0" destOrd="0" parTransId="{C2997F34-1876-485C-97B7-49CE81B98F18}" sibTransId="{01A2127C-246E-44D8-AEFD-D26D27521832}"/>
    <dgm:cxn modelId="{55CEDBF0-FF45-4DED-8CAE-13DB2FECFC15}" type="presOf" srcId="{AEC45412-8AFE-423A-9EBD-8A91C63EED5D}" destId="{D84AA1AA-0957-4FB4-B1D3-C71E55C82E80}" srcOrd="0" destOrd="1" presId="urn:microsoft.com/office/officeart/2005/8/layout/hProcess4"/>
    <dgm:cxn modelId="{DD8DA2C7-7947-4089-BD1D-7536BBC333E6}" type="presParOf" srcId="{7D04FFC7-97BE-4133-B974-BEEB9B07C7DE}" destId="{4067E5E0-7FDB-4AF9-A18D-7FED8C7A3999}" srcOrd="0" destOrd="0" presId="urn:microsoft.com/office/officeart/2005/8/layout/hProcess4"/>
    <dgm:cxn modelId="{5898CE74-B990-49D1-BF36-BBDDD8904025}" type="presParOf" srcId="{7D04FFC7-97BE-4133-B974-BEEB9B07C7DE}" destId="{905ED9EA-8F22-4488-ADDA-A554FF655453}" srcOrd="1" destOrd="0" presId="urn:microsoft.com/office/officeart/2005/8/layout/hProcess4"/>
    <dgm:cxn modelId="{4DDBFA40-6403-41AF-915A-FDF80AB6F61C}" type="presParOf" srcId="{7D04FFC7-97BE-4133-B974-BEEB9B07C7DE}" destId="{45E71197-392B-4B84-83F7-B6184ACFD9B1}" srcOrd="2" destOrd="0" presId="urn:microsoft.com/office/officeart/2005/8/layout/hProcess4"/>
    <dgm:cxn modelId="{2CA3CAD1-46A9-4ADD-B7CB-3C53C6862301}" type="presParOf" srcId="{45E71197-392B-4B84-83F7-B6184ACFD9B1}" destId="{9FA48AEA-6376-43F8-BBB1-9DFDECAADD26}" srcOrd="0" destOrd="0" presId="urn:microsoft.com/office/officeart/2005/8/layout/hProcess4"/>
    <dgm:cxn modelId="{783BA4C0-75EB-4F66-8570-4A7B3F23DE6B}" type="presParOf" srcId="{9FA48AEA-6376-43F8-BBB1-9DFDECAADD26}" destId="{B4B0CCFA-D807-4843-B486-C9BEDB24FAFB}" srcOrd="0" destOrd="0" presId="urn:microsoft.com/office/officeart/2005/8/layout/hProcess4"/>
    <dgm:cxn modelId="{0F536351-F80F-4132-A638-FF20ED305C09}" type="presParOf" srcId="{9FA48AEA-6376-43F8-BBB1-9DFDECAADD26}" destId="{D84AA1AA-0957-4FB4-B1D3-C71E55C82E80}" srcOrd="1" destOrd="0" presId="urn:microsoft.com/office/officeart/2005/8/layout/hProcess4"/>
    <dgm:cxn modelId="{4ED17216-D888-4E68-B9C3-10DDE1EBA6E1}" type="presParOf" srcId="{9FA48AEA-6376-43F8-BBB1-9DFDECAADD26}" destId="{D801D0B6-D040-4978-9F17-3F8BBE9A800B}" srcOrd="2" destOrd="0" presId="urn:microsoft.com/office/officeart/2005/8/layout/hProcess4"/>
    <dgm:cxn modelId="{5A3AA003-4237-45FC-ADE8-8183B9BAFADC}" type="presParOf" srcId="{9FA48AEA-6376-43F8-BBB1-9DFDECAADD26}" destId="{3A9DA766-5A52-4B83-B5AC-CD303EE0D93F}" srcOrd="3" destOrd="0" presId="urn:microsoft.com/office/officeart/2005/8/layout/hProcess4"/>
    <dgm:cxn modelId="{24929A9F-CF9D-4FE9-8923-0499A6D5EBCC}" type="presParOf" srcId="{9FA48AEA-6376-43F8-BBB1-9DFDECAADD26}" destId="{A246ED18-5F6D-4E20-ACAC-E2446688C164}" srcOrd="4" destOrd="0" presId="urn:microsoft.com/office/officeart/2005/8/layout/hProcess4"/>
    <dgm:cxn modelId="{BC95B6D7-A69E-4CB1-986A-94601325B80E}" type="presParOf" srcId="{45E71197-392B-4B84-83F7-B6184ACFD9B1}" destId="{09921D3D-E2F1-4181-A069-ACC5C55D9536}" srcOrd="1" destOrd="0" presId="urn:microsoft.com/office/officeart/2005/8/layout/hProcess4"/>
    <dgm:cxn modelId="{9DC3E20B-5C00-46F5-AAA5-08F1339BD3F4}" type="presParOf" srcId="{45E71197-392B-4B84-83F7-B6184ACFD9B1}" destId="{08CF1CAE-0C58-46FC-B2C4-2645DAF2DF20}" srcOrd="2" destOrd="0" presId="urn:microsoft.com/office/officeart/2005/8/layout/hProcess4"/>
    <dgm:cxn modelId="{30D95A97-4337-4D88-B18E-0B48C4AD6B34}" type="presParOf" srcId="{08CF1CAE-0C58-46FC-B2C4-2645DAF2DF20}" destId="{62888481-61ED-4B25-9237-1BF15CC5A54B}" srcOrd="0" destOrd="0" presId="urn:microsoft.com/office/officeart/2005/8/layout/hProcess4"/>
    <dgm:cxn modelId="{40236E9F-6A8D-4BCB-A6AD-B0A2043CF4F4}" type="presParOf" srcId="{08CF1CAE-0C58-46FC-B2C4-2645DAF2DF20}" destId="{23312AC6-89D8-4BC5-AEE6-E9D9AF8C9ACB}" srcOrd="1" destOrd="0" presId="urn:microsoft.com/office/officeart/2005/8/layout/hProcess4"/>
    <dgm:cxn modelId="{D93BD8B5-6A19-4CB8-AAD1-A7B241E7CF25}" type="presParOf" srcId="{08CF1CAE-0C58-46FC-B2C4-2645DAF2DF20}" destId="{AB8EA2C9-3115-4AE1-B135-AAB2472C39DC}" srcOrd="2" destOrd="0" presId="urn:microsoft.com/office/officeart/2005/8/layout/hProcess4"/>
    <dgm:cxn modelId="{0F8B1E6E-A9FA-41B0-8A39-44CA5818EA0B}" type="presParOf" srcId="{08CF1CAE-0C58-46FC-B2C4-2645DAF2DF20}" destId="{01DC0EA4-C2AF-4969-8E37-E7EB6E5762B7}" srcOrd="3" destOrd="0" presId="urn:microsoft.com/office/officeart/2005/8/layout/hProcess4"/>
    <dgm:cxn modelId="{8D102854-E8FA-473F-9391-072E4E7D5347}" type="presParOf" srcId="{08CF1CAE-0C58-46FC-B2C4-2645DAF2DF20}" destId="{19AF7D6F-C504-4AED-AF5D-FEEE28D2BAB5}" srcOrd="4" destOrd="0" presId="urn:microsoft.com/office/officeart/2005/8/layout/hProcess4"/>
    <dgm:cxn modelId="{103F650D-02FD-453E-BA9C-9396DDB2ADFC}" type="presParOf" srcId="{45E71197-392B-4B84-83F7-B6184ACFD9B1}" destId="{61DF5FDA-D02A-4ABC-B99E-B7D28FC365AD}" srcOrd="3" destOrd="0" presId="urn:microsoft.com/office/officeart/2005/8/layout/hProcess4"/>
    <dgm:cxn modelId="{564A74BC-ED3C-4D63-B966-31BE14FDD6E6}" type="presParOf" srcId="{45E71197-392B-4B84-83F7-B6184ACFD9B1}" destId="{D20CFCCD-5D2E-496C-8574-7DEAB7CE6F20}" srcOrd="4" destOrd="0" presId="urn:microsoft.com/office/officeart/2005/8/layout/hProcess4"/>
    <dgm:cxn modelId="{8E206E03-CDFF-4EC1-BE89-F429038572F6}" type="presParOf" srcId="{D20CFCCD-5D2E-496C-8574-7DEAB7CE6F20}" destId="{091E7C9E-30FB-4BEF-A92A-7B142ABEA659}" srcOrd="0" destOrd="0" presId="urn:microsoft.com/office/officeart/2005/8/layout/hProcess4"/>
    <dgm:cxn modelId="{4C6FF186-D179-401C-8434-6BB5BD41D25B}" type="presParOf" srcId="{D20CFCCD-5D2E-496C-8574-7DEAB7CE6F20}" destId="{9B48AAEB-5885-4506-B6F0-2052555416C6}" srcOrd="1" destOrd="0" presId="urn:microsoft.com/office/officeart/2005/8/layout/hProcess4"/>
    <dgm:cxn modelId="{51365032-DB15-4AF7-BE93-D135C4E45A79}" type="presParOf" srcId="{D20CFCCD-5D2E-496C-8574-7DEAB7CE6F20}" destId="{19440888-D26D-4545-9159-C6C5B4DE4530}" srcOrd="2" destOrd="0" presId="urn:microsoft.com/office/officeart/2005/8/layout/hProcess4"/>
    <dgm:cxn modelId="{45EC7B6B-2F26-4E2A-90B1-2019D0FBC3AD}" type="presParOf" srcId="{D20CFCCD-5D2E-496C-8574-7DEAB7CE6F20}" destId="{13AFB858-6AE4-43E1-B1D4-8BD9C1949DBE}" srcOrd="3" destOrd="0" presId="urn:microsoft.com/office/officeart/2005/8/layout/hProcess4"/>
    <dgm:cxn modelId="{0B1CC4E3-9CDB-4100-8414-13FD1C731C9A}" type="presParOf" srcId="{D20CFCCD-5D2E-496C-8574-7DEAB7CE6F20}" destId="{C2A8C7A7-E551-46AC-AAA1-7B0A243E9D6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8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演示：前台性能分析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0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9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1.TTFB (Time To First Byte)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，是最初的网络请求被发起到从服务器接收到第一个字节这段时间，它包含了 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连接时间，发送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请求时间和获得响应消息第一个字节的时间。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注意：网页重定向越多，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TTFB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越高，所以要减少重定向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0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详细描述：</a:t>
            </a:r>
            <a:r>
              <a:rPr lang="en-US" altLang="zh-CN" dirty="0" smtClean="0"/>
              <a:t>https://blog.csdn.net/w2326ice/article/details/64122372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9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3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性能测试过程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搭建测试环境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在单台服务器上获得具体的性能指标，每台服务器能够承受</a:t>
            </a:r>
            <a:r>
              <a:rPr lang="en-US" altLang="zh-CN" dirty="0"/>
              <a:t>2000</a:t>
            </a:r>
            <a:r>
              <a:rPr lang="zh-CN" altLang="en-US" dirty="0"/>
              <a:t>人在线、平均</a:t>
            </a:r>
            <a:r>
              <a:rPr lang="en-US" altLang="zh-CN" dirty="0"/>
              <a:t>TPS</a:t>
            </a:r>
            <a:r>
              <a:rPr lang="zh-CN" altLang="en-US" dirty="0"/>
              <a:t>为</a:t>
            </a:r>
            <a:r>
              <a:rPr lang="en-US" altLang="zh-CN" dirty="0"/>
              <a:t>80</a:t>
            </a:r>
            <a:r>
              <a:rPr lang="zh-CN" altLang="en-US" dirty="0"/>
              <a:t>、响应时间为</a:t>
            </a:r>
            <a:r>
              <a:rPr lang="en-US" altLang="zh-CN" dirty="0"/>
              <a:t>2</a:t>
            </a:r>
            <a:r>
              <a:rPr lang="zh-CN" altLang="en-US" dirty="0"/>
              <a:t>秒</a:t>
            </a:r>
            <a:r>
              <a:rPr lang="zh-CN" altLang="en-US" dirty="0" smtClean="0"/>
              <a:t>。添加负载均衡策略，测试负载均衡下的数据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56717"/>
              </p:ext>
            </p:extLst>
          </p:nvPr>
        </p:nvGraphicFramePr>
        <p:xfrm>
          <a:off x="701750" y="3213770"/>
          <a:ext cx="10945216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248472"/>
                <a:gridCol w="2160240"/>
                <a:gridCol w="1800200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负载服务器个数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平均每台负载服务器在线用户数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平均</a:t>
                      </a:r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TPS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响应时间</a:t>
                      </a:r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/s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000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80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 </a:t>
                      </a:r>
                      <a:r>
                        <a:rPr lang="zh-CN" altLang="en-US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添加负载均衡策略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1 950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78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zh-CN" altLang="en-US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使用负载均衡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1 950</a:t>
                      </a:r>
                      <a:endParaRPr lang="zh-CN" altLang="en-US" sz="2200" b="1" i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78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</a:t>
                      </a:r>
                      <a:r>
                        <a:rPr lang="zh-CN" altLang="en-US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使用负载均衡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1 900</a:t>
                      </a:r>
                      <a:endParaRPr lang="zh-CN" altLang="en-US" sz="2200" b="1" i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76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r>
                        <a:rPr lang="zh-CN" altLang="en-US" sz="22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使用负载均衡</a:t>
                      </a:r>
                      <a:endParaRPr lang="zh-CN" altLang="en-US" sz="2200" b="1" i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1 900</a:t>
                      </a:r>
                      <a:endParaRPr lang="zh-CN" altLang="en-US" sz="2200" b="1" i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75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为了保证测试结果数据的客观公正，在每次测试前，都需要保证相同的软件环境，所以测试环境备份非常重要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可以使用虚拟机自带的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快照功能来实现测试备份和还原</a:t>
            </a:r>
            <a:endParaRPr lang="en-US" altLang="zh-CN" dirty="0" smtClean="0"/>
          </a:p>
          <a:p>
            <a:pPr lvl="1"/>
            <a:r>
              <a:rPr lang="zh-CN" altLang="en-US" dirty="0"/>
              <a:t>形成测试环境搭建手册</a:t>
            </a:r>
          </a:p>
        </p:txBody>
      </p:sp>
    </p:spTree>
    <p:extLst>
      <p:ext uri="{BB962C8B-B14F-4D97-AF65-F5344CB8AC3E}">
        <p14:creationId xmlns:p14="http://schemas.microsoft.com/office/powerpoint/2010/main" val="41233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搭建手册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虚拟机设置</a:t>
            </a:r>
            <a:endParaRPr lang="en-US" altLang="zh-CN" dirty="0" smtClean="0"/>
          </a:p>
          <a:p>
            <a:r>
              <a:rPr lang="zh-CN" altLang="en-US" dirty="0" smtClean="0"/>
              <a:t>安装介质说明</a:t>
            </a:r>
            <a:endParaRPr lang="en-US" altLang="zh-CN" dirty="0" smtClean="0"/>
          </a:p>
          <a:p>
            <a:r>
              <a:rPr lang="zh-CN" altLang="en-US" dirty="0" smtClean="0"/>
              <a:t>安装步骤</a:t>
            </a:r>
            <a:endParaRPr lang="en-US" altLang="zh-CN" dirty="0" smtClean="0"/>
          </a:p>
          <a:p>
            <a:r>
              <a:rPr lang="zh-CN" altLang="en-US" dirty="0" smtClean="0"/>
              <a:t>快照制作规范及基础配置</a:t>
            </a:r>
            <a:endParaRPr lang="en-US" altLang="zh-CN" dirty="0" smtClean="0"/>
          </a:p>
          <a:p>
            <a:r>
              <a:rPr lang="zh-CN" altLang="en-US" dirty="0" smtClean="0"/>
              <a:t>数据生成规则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优对比平台</a:t>
            </a:r>
            <a:endParaRPr lang="en-US" altLang="zh-CN" dirty="0" smtClean="0"/>
          </a:p>
          <a:p>
            <a:r>
              <a:rPr lang="zh-CN" altLang="en-US" dirty="0" smtClean="0"/>
              <a:t>基准测试数据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6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如果被测系统已有数据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万条帖子，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万个注册用户，与新搭建的系统，里面只有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条帖子，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个注册用户，运行结果是否一致？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怎样生成测试数据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数据库中写执行过程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DataFactory</a:t>
            </a:r>
            <a:r>
              <a:rPr lang="zh-CN" altLang="en-US" dirty="0" smtClean="0"/>
              <a:t>快速生成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2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脚本业务报告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性能测试过程实践</a:t>
            </a:r>
            <a:endParaRPr lang="en-US" altLang="zh-CN" dirty="0" smtClean="0"/>
          </a:p>
          <a:p>
            <a:r>
              <a:rPr lang="zh-CN" altLang="en-US" dirty="0" smtClean="0"/>
              <a:t>性能分析与调优</a:t>
            </a:r>
            <a:endParaRPr lang="en-US" altLang="zh-CN" dirty="0" smtClean="0"/>
          </a:p>
          <a:p>
            <a:r>
              <a:rPr lang="zh-CN" altLang="en-US" dirty="0" smtClean="0"/>
              <a:t>书写性能测试报告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脚本业务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197546"/>
            <a:ext cx="9752381" cy="3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51"/>
          <a:stretch/>
        </p:blipFill>
        <p:spPr>
          <a:xfrm>
            <a:off x="2645966" y="4653930"/>
            <a:ext cx="9239746" cy="13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en-US" altLang="zh-CN" dirty="0" smtClean="0"/>
          </a:p>
          <a:p>
            <a:r>
              <a:rPr lang="zh-CN" altLang="en-US" dirty="0"/>
              <a:t>脚本业务报告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性能测试过程实践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性能分析与调优</a:t>
            </a:r>
            <a:endParaRPr lang="en-US" altLang="zh-CN" dirty="0" smtClean="0"/>
          </a:p>
          <a:p>
            <a:r>
              <a:rPr lang="zh-CN" altLang="en-US" dirty="0" smtClean="0"/>
              <a:t>书写性能测试报告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性能测试过程实践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Apache +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+ PHP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源文件放在</a:t>
            </a:r>
            <a:r>
              <a:rPr lang="en-US" altLang="zh-CN" dirty="0" smtClean="0"/>
              <a:t>WWW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在浏览器中输入</a:t>
            </a:r>
            <a:r>
              <a:rPr lang="en-US" altLang="zh-CN" dirty="0" smtClean="0"/>
              <a:t>localhost: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，根据提示进行安装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安装完成后，设置管理员</a:t>
            </a:r>
            <a:r>
              <a:rPr lang="zh-CN" altLang="en-US" dirty="0" smtClean="0"/>
              <a:t>密码（备注：在</a:t>
            </a:r>
            <a:r>
              <a:rPr lang="en-US" altLang="zh-CN" dirty="0" err="1" smtClean="0"/>
              <a:t>pre_ucenter_members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ultrax</a:t>
            </a:r>
            <a:r>
              <a:rPr lang="zh-CN" altLang="en-US" dirty="0" smtClean="0"/>
              <a:t>）表</a:t>
            </a:r>
            <a:r>
              <a:rPr lang="zh-CN" altLang="en-US" dirty="0"/>
              <a:t>中）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41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性能测试过程实践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手工使用系统，简要写出搭建环境记录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写出简要测试方案：至少包含测试策略、业务抽取、用户行为模型及性能指标（测试场景）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写出简要测试用例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 </a:t>
            </a:r>
            <a:r>
              <a:rPr lang="zh-CN" altLang="en-US" dirty="0" smtClean="0"/>
              <a:t>执行并监控测试过程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 </a:t>
            </a:r>
            <a:r>
              <a:rPr lang="zh-CN" altLang="en-US" dirty="0" smtClean="0"/>
              <a:t>保存每种场景生成的测试结果（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结果）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测试场景监控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909514"/>
            <a:ext cx="10984230" cy="5041187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06666"/>
              </p:ext>
            </p:extLst>
          </p:nvPr>
        </p:nvGraphicFramePr>
        <p:xfrm>
          <a:off x="773758" y="1590338"/>
          <a:ext cx="10369152" cy="471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384376"/>
                <a:gridCol w="2592288"/>
                <a:gridCol w="2592288"/>
              </a:tblGrid>
              <a:tr h="372947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检查项编号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检查项目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检查人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场景类型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场景脚本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场景运行设计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运行设置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集合点策略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负载生成器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SLA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策略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2576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系统监控及计数器管理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运行结果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294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环境备份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计划测试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r>
              <a:rPr lang="zh-CN" altLang="en-US" dirty="0"/>
              <a:t>测试目标</a:t>
            </a:r>
            <a:endParaRPr lang="en-US" altLang="zh-CN" dirty="0"/>
          </a:p>
          <a:p>
            <a:pPr lvl="1"/>
            <a:r>
              <a:rPr lang="zh-CN" altLang="en-US" dirty="0"/>
              <a:t>通过用户数据进行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用户数据收集（服务器端开启日志收集功能）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日志分析：使用分析工具（如：</a:t>
            </a:r>
            <a:r>
              <a:rPr lang="en-US" altLang="zh-CN" dirty="0" err="1" smtClean="0"/>
              <a:t>WLExpertSetup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分析日志得到：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用户量使用变化规律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峰值数据出现在什么时间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从数据分析中得到性能测试场景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测试场景监控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7824"/>
              </p:ext>
            </p:extLst>
          </p:nvPr>
        </p:nvGraphicFramePr>
        <p:xfrm>
          <a:off x="269702" y="1379723"/>
          <a:ext cx="11541422" cy="399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4"/>
                <a:gridCol w="2210656"/>
                <a:gridCol w="1296144"/>
                <a:gridCol w="1872208"/>
                <a:gridCol w="2088232"/>
                <a:gridCol w="2469545"/>
                <a:gridCol w="842823"/>
              </a:tblGrid>
              <a:tr h="504627"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执行时间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测试项目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被测服务器</a:t>
                      </a: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IP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场景结果文件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测试项目数据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2019/3/15 14:00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发帖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192.168.1.5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res_smessage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实际发帖人数</a:t>
                      </a: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2019/3/15 15:00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查询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192.168.1.6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res_search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查询帖子数</a:t>
                      </a: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2019/3/15 16:00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登录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192.168.1.7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res_login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实际登录人数</a:t>
                      </a:r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1000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1610">
                <a:tc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en-US" altLang="zh-CN" dirty="0" smtClean="0"/>
          </a:p>
          <a:p>
            <a:r>
              <a:rPr lang="zh-CN" altLang="en-US" dirty="0"/>
              <a:t>脚本业务报告</a:t>
            </a:r>
            <a:endParaRPr lang="en-US" altLang="zh-CN" dirty="0"/>
          </a:p>
          <a:p>
            <a:r>
              <a:rPr lang="zh-CN" altLang="en-US" dirty="0" smtClean="0"/>
              <a:t>性能测试过程实践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性能分析与调优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书写性能测试报告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7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6" cy="5041187"/>
          </a:xfrm>
        </p:spPr>
        <p:txBody>
          <a:bodyPr/>
          <a:lstStyle/>
          <a:p>
            <a:r>
              <a:rPr lang="zh-CN" altLang="en-US" dirty="0" smtClean="0"/>
              <a:t>场景运行结束后，通过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组件可以得到对应的性能测试报告，但是光靠这个报告不能反映真实问题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还需要人为对这些数据进行分析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便于进行瓶颈定位和下一步优化</a:t>
            </a:r>
            <a:endParaRPr lang="en-US" altLang="zh-CN" dirty="0" smtClean="0"/>
          </a:p>
          <a:p>
            <a:r>
              <a:rPr lang="zh-CN" altLang="en-US" dirty="0" smtClean="0"/>
              <a:t>对于整个软件系统来说，最终能反映到单体用户的响应时间上，响应时间是由哪些内容组成的呢？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6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前端性能分析与调优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97546"/>
            <a:ext cx="11396772" cy="5041187"/>
          </a:xfrm>
        </p:spPr>
        <p:txBody>
          <a:bodyPr/>
          <a:lstStyle/>
          <a:p>
            <a:r>
              <a:rPr lang="zh-CN" altLang="en-US" dirty="0" smtClean="0"/>
              <a:t>思考生活中的例子：张三每天早上乘交通工具上班要花费多长时间？这个时间组成有哪些？如何调优？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分析：从家到公司的时间由哪些部分组成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从家到交通工具所在站点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从交通工具到达目的地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从目的地进入公司</a:t>
            </a:r>
            <a:endParaRPr lang="en-US" altLang="zh-CN" dirty="0" smtClean="0"/>
          </a:p>
          <a:p>
            <a:pPr lvl="2"/>
            <a:r>
              <a:rPr lang="zh-CN" altLang="en-US" dirty="0"/>
              <a:t>张</a:t>
            </a:r>
            <a:r>
              <a:rPr lang="zh-CN" altLang="en-US" dirty="0" smtClean="0"/>
              <a:t>三上班经常迟到，想改变上班策略，做到不迟到（生活中性能调优）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46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假设调优前</a:t>
            </a:r>
            <a:r>
              <a:rPr lang="en-US" altLang="zh-CN" dirty="0" smtClean="0"/>
              <a:t>7:30</a:t>
            </a:r>
            <a:r>
              <a:rPr lang="zh-CN" altLang="en-US" dirty="0" smtClean="0"/>
              <a:t>出门，走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分钟到达公交站，一般等待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分钟上公交（偶尔挤不上去），在正常情况下会在</a:t>
            </a:r>
            <a:r>
              <a:rPr lang="en-US" altLang="zh-CN" dirty="0" smtClean="0"/>
              <a:t>7:50</a:t>
            </a:r>
            <a:r>
              <a:rPr lang="zh-CN" altLang="en-US" dirty="0" smtClean="0"/>
              <a:t>坐上公交，然后坐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分钟公交，在</a:t>
            </a:r>
            <a:r>
              <a:rPr lang="en-US" altLang="zh-CN" dirty="0" smtClean="0"/>
              <a:t>8:40</a:t>
            </a:r>
            <a:r>
              <a:rPr lang="zh-CN" altLang="en-US" dirty="0" smtClean="0"/>
              <a:t>下公交，走路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分钟到公司楼下，等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分钟电梯，在</a:t>
            </a:r>
            <a:r>
              <a:rPr lang="en-US" altLang="zh-CN" dirty="0" smtClean="0"/>
              <a:t>8:53</a:t>
            </a:r>
            <a:r>
              <a:rPr lang="zh-CN" altLang="en-US" dirty="0" smtClean="0"/>
              <a:t>到达公司，通常情况下在上班路上会消耗</a:t>
            </a:r>
            <a:r>
              <a:rPr lang="en-US" altLang="zh-CN" dirty="0" smtClean="0"/>
              <a:t>83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8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25538"/>
            <a:ext cx="11521280" cy="5041187"/>
          </a:xfrm>
        </p:spPr>
        <p:txBody>
          <a:bodyPr/>
          <a:lstStyle/>
          <a:p>
            <a:r>
              <a:rPr lang="zh-CN" altLang="en-US" dirty="0" smtClean="0"/>
              <a:t>调优方法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：对所有内容进行分析，确定哪些可以优化，哪些不能优化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7703"/>
              </p:ext>
            </p:extLst>
          </p:nvPr>
        </p:nvGraphicFramePr>
        <p:xfrm>
          <a:off x="845765" y="1989634"/>
          <a:ext cx="11087497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104"/>
                <a:gridCol w="6652393"/>
              </a:tblGrid>
              <a:tr h="432048">
                <a:tc gridSpan="2"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几乎不能优化的内容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2">
                  <a:txBody>
                    <a:bodyPr/>
                    <a:lstStyle/>
                    <a:p>
                      <a:pPr marL="0" algn="l" defTabSz="1089325" rtl="0" eaLnBrk="1" latinLnBrk="0" hangingPunct="1"/>
                      <a:r>
                        <a:rPr lang="zh-CN" altLang="en-US" sz="2100" b="1" kern="1200" dirty="0" smtClean="0">
                          <a:solidFill>
                            <a:schemeClr val="l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比较难优化的内容</a:t>
                      </a:r>
                      <a:endParaRPr lang="zh-CN" altLang="en-US" sz="2100" b="1" kern="1200" dirty="0">
                        <a:solidFill>
                          <a:schemeClr val="l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2">
                  <a:txBody>
                    <a:bodyPr/>
                    <a:lstStyle/>
                    <a:p>
                      <a:pPr marL="0" algn="l" defTabSz="1089325" rtl="0" eaLnBrk="1" latinLnBrk="0" hangingPunct="1"/>
                      <a:r>
                        <a:rPr lang="zh-CN" altLang="en-US" sz="2100" b="1" kern="1200" dirty="0" smtClean="0">
                          <a:solidFill>
                            <a:schemeClr val="l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可以优化的部分</a:t>
                      </a:r>
                      <a:endParaRPr lang="zh-CN" altLang="en-US" sz="2100" b="1" kern="1200" dirty="0">
                        <a:solidFill>
                          <a:schemeClr val="l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10262" y="2638867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无法优化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0262" y="3717826"/>
            <a:ext cx="5976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如果楼层低可以走上去，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楼以下，只需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0262" y="4509914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如果这两个时间都由走路改成小跑，那么到公交站可以节约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分钟，下车到公司节约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分钟。所以使用这种方式优化，优化效果节约了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7774" y="242168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公交车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9782" y="285373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7774" y="512836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下公交车走到公司楼下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7774" y="371782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等电梯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774" y="45819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出门走到公交站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3835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调优方法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通过分析上班途中的时间，确定可以优化的内容，进行优化，最终节约了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这种方法方便快捷，但效果不一定很好，而且经常不能解决本质问题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调优方法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：首先分析最值得调优的部分（最浪费时间的部分）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347"/>
              </p:ext>
            </p:extLst>
          </p:nvPr>
        </p:nvGraphicFramePr>
        <p:xfrm>
          <a:off x="701750" y="2061642"/>
          <a:ext cx="1000911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556"/>
                <a:gridCol w="5004556"/>
              </a:tblGrid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消耗时间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出门到公交站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等待公交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坐公交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下公交到公司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坐电梯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909514"/>
            <a:ext cx="10984230" cy="525658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有没有替换公交的交通工具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地铁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假设：从坐上公交到地铁站需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分钟，等地铁需要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分钟，坐地铁需要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分钟，从地铁出站走到公司需要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 smtClean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交通工具消耗的总时间：</a:t>
            </a:r>
            <a:r>
              <a:rPr lang="en-US" altLang="zh-CN" dirty="0" smtClean="0"/>
              <a:t>31</a:t>
            </a:r>
            <a:r>
              <a:rPr lang="zh-CN" altLang="en-US" dirty="0" smtClean="0"/>
              <a:t>分钟，比乘坐公交减少了</a:t>
            </a:r>
            <a:r>
              <a:rPr lang="en-US" altLang="zh-CN" dirty="0" smtClean="0"/>
              <a:t>19</a:t>
            </a:r>
            <a:r>
              <a:rPr lang="zh-CN" altLang="en-US" dirty="0" smtClean="0"/>
              <a:t>分钟，而且比坐公交更稳定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57889"/>
              </p:ext>
            </p:extLst>
          </p:nvPr>
        </p:nvGraphicFramePr>
        <p:xfrm>
          <a:off x="989782" y="3285778"/>
          <a:ext cx="101531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/>
                <a:gridCol w="5076564"/>
              </a:tblGrid>
              <a:tr h="52205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消耗时间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公交到地铁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等待地铁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坐地铁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调优方法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调优后成本提高了，因为多坐一次地铁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次不是找最容易优化的部分下手，而是找最浪费时间的部分下手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这种调优方式相对来说比较困难，需要更多的技术和经验，但优化效果较好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分析关键性能指标：平均并发、平均带宽等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根据日志数据分析，得到新场景，运行后，继续对比结果，确认设计的场景是否合理，得到的数据是否符合预期，如果不符合，分析系统瓶颈在哪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对比前两种优化结果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85813"/>
              </p:ext>
            </p:extLst>
          </p:nvPr>
        </p:nvGraphicFramePr>
        <p:xfrm>
          <a:off x="701750" y="1845618"/>
          <a:ext cx="11233248" cy="422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573"/>
                <a:gridCol w="2376849"/>
                <a:gridCol w="2376849"/>
                <a:gridCol w="3528977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调优前（分钟）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（分钟）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（分钟）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出门到公交站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30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等待公交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82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坐公交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（坐公交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等、坐地铁时间）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82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下公交到公司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30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坐电梯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30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总计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如果将两种调优方式结合在一起，效果又会如何呢？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优方法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30245"/>
              </p:ext>
            </p:extLst>
          </p:nvPr>
        </p:nvGraphicFramePr>
        <p:xfrm>
          <a:off x="1205806" y="2349673"/>
          <a:ext cx="9721080" cy="382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968"/>
                <a:gridCol w="2999056"/>
                <a:gridCol w="2999056"/>
              </a:tblGrid>
              <a:tr h="61362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调优前（分钟）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调优后（分钟）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46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出门到公交站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5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等待公交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826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坐公交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55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下公交到公司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5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坐电梯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5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总计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继续分析：出门到</a:t>
            </a:r>
            <a:r>
              <a:rPr lang="zh-CN" altLang="en-US" dirty="0"/>
              <a:t>公交站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分钟，等待公交需要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分钟，坐公交到地铁需要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分钟，这些项目上能不能继续优化？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如果选择骑车，会怎样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结果：通过这种方式将时间再次优化了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1553"/>
              </p:ext>
            </p:extLst>
          </p:nvPr>
        </p:nvGraphicFramePr>
        <p:xfrm>
          <a:off x="845766" y="3213770"/>
          <a:ext cx="972108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968"/>
                <a:gridCol w="2999056"/>
                <a:gridCol w="2999056"/>
              </a:tblGrid>
              <a:tr h="61362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调优前（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1+2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骑车方案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46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出门到公交站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5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等待公交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0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公交到地铁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（包含停车时间）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540500"/>
              </p:ext>
            </p:extLst>
          </p:nvPr>
        </p:nvGraphicFramePr>
        <p:xfrm>
          <a:off x="917774" y="1989634"/>
          <a:ext cx="1015312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/>
                <a:gridCol w="5076564"/>
              </a:tblGrid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调优结果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出门到地铁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等待地铁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坐地铁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下地铁到公司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坐电梯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总计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最终结果：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除了这种优化策略以外，还有别的思路吗？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早点上班，错开高峰期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换到离公司近的地方居住或交通更方便的地方居住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骑车去上班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换一个离家近的公司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/>
              <a:t>前端性能分析与调优</a:t>
            </a:r>
            <a:r>
              <a:rPr lang="en-US" altLang="zh-CN" dirty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调优方法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通过对前面两种调优方式进行调优效果进行综合，并且对每一个部件进行分析，找出之间的</a:t>
            </a:r>
            <a:r>
              <a:rPr lang="zh-CN" altLang="en-US" dirty="0" smtClean="0">
                <a:solidFill>
                  <a:srgbClr val="FF0000"/>
                </a:solidFill>
              </a:rPr>
              <a:t>联系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互相影响</a:t>
            </a:r>
            <a:r>
              <a:rPr lang="zh-CN" altLang="en-US" dirty="0" smtClean="0"/>
              <a:t>的部分，进行进一步分析和尝试，直到最优结果</a:t>
            </a:r>
            <a:endParaRPr lang="en-US" altLang="zh-CN" dirty="0" smtClean="0"/>
          </a:p>
          <a:p>
            <a:r>
              <a:rPr lang="zh-CN" altLang="en-US" dirty="0" smtClean="0"/>
              <a:t>对于一个软件系统来说，从成本和难易程度来说一般的调优顺序是怎样的呢？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0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分析与调</a:t>
            </a:r>
            <a:r>
              <a:rPr lang="zh-CN" altLang="en-US" dirty="0" smtClean="0"/>
              <a:t>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052903"/>
            <a:ext cx="11108739" cy="5041187"/>
          </a:xfrm>
        </p:spPr>
        <p:txBody>
          <a:bodyPr/>
          <a:lstStyle/>
          <a:p>
            <a:r>
              <a:rPr lang="zh-CN" altLang="en-US" dirty="0" smtClean="0"/>
              <a:t>软件系统调优顺序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软件平台设置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对软件服务平台的设置，可以更好的利用硬件资源，在不开销任何成本的基础上提升性能指标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通过配置测试和基准测试可以很快地确定硬件更新所带来的效果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66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分析与调优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代码或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通过静态分析得到负载较大代码或</a:t>
            </a:r>
            <a:r>
              <a:rPr lang="en-US" altLang="zh-CN" dirty="0"/>
              <a:t>SQL</a:t>
            </a:r>
            <a:r>
              <a:rPr lang="zh-CN" altLang="en-US" dirty="0"/>
              <a:t>语句，将其进行修改，降低逻辑复杂度及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架构或需求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如果上述方法无法完成性能调优，需要考虑对架构进行一定调整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一般在设计初期应该对架构进行科学负载和并发测试，确定架构的正确性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性能</a:t>
            </a:r>
            <a:r>
              <a:rPr lang="zh-CN" altLang="en-US" dirty="0"/>
              <a:t>分析与调优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8" y="1125538"/>
            <a:ext cx="10106774" cy="52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zh-CN" altLang="en-US" dirty="0"/>
              <a:t>百</a:t>
            </a:r>
            <a:r>
              <a:rPr lang="zh-CN" altLang="en-US" dirty="0" smtClean="0"/>
              <a:t>度首页时间分布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" y="1341562"/>
            <a:ext cx="12079014" cy="18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180747" cy="5041187"/>
          </a:xfrm>
        </p:spPr>
        <p:txBody>
          <a:bodyPr/>
          <a:lstStyle/>
          <a:p>
            <a:pPr lvl="1"/>
            <a:r>
              <a:rPr lang="zh-CN" altLang="en-US" dirty="0" smtClean="0"/>
              <a:t>通过同类业务进行分析：找出性能指标参考数据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80/20</a:t>
            </a:r>
            <a:r>
              <a:rPr lang="zh-CN" altLang="en-US" dirty="0"/>
              <a:t>原则进行</a:t>
            </a:r>
            <a:r>
              <a:rPr lang="zh-CN" altLang="en-US" dirty="0" smtClean="0"/>
              <a:t>分析：找出主要功能点，确定被测功能点</a:t>
            </a:r>
            <a:endParaRPr lang="en-US" altLang="zh-CN" dirty="0"/>
          </a:p>
          <a:p>
            <a:r>
              <a:rPr lang="zh-CN" altLang="en-US" dirty="0"/>
              <a:t>编写性能</a:t>
            </a:r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文档目的、项目背景、术语、参考文档、系统运行环境、测试内容、非测试内容、角色和职责、性能测试工具、进度安排、出口标准、交付物、风险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8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bing</a:t>
            </a:r>
            <a:r>
              <a:rPr lang="zh-CN" altLang="en-US" dirty="0" smtClean="0"/>
              <a:t>首页</a:t>
            </a:r>
            <a:r>
              <a:rPr lang="zh-CN" altLang="en-US" dirty="0"/>
              <a:t>时间分布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02" y="1197546"/>
            <a:ext cx="12204700" cy="47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访问首页时间分析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78677"/>
              </p:ext>
            </p:extLst>
          </p:nvPr>
        </p:nvGraphicFramePr>
        <p:xfrm>
          <a:off x="485726" y="1269554"/>
          <a:ext cx="109854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54"/>
                <a:gridCol w="4495212"/>
                <a:gridCol w="3661833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baidu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Bing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duration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0.709s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0.117s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send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1388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字节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1733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字节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receive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42630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字节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198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字节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请求回应时间分析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个请求从发送给服务器到服务器返回给本地，由哪些时间组成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客户端到服务器的来回时间损耗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服务器端处理时间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82" y="3069754"/>
            <a:ext cx="6264696" cy="27532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20470" y="4005858"/>
            <a:ext cx="10984230" cy="5041187"/>
            <a:chOff x="1220470" y="4005858"/>
            <a:chExt cx="10984230" cy="5041187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 bwMode="auto">
            <a:xfrm>
              <a:off x="1220470" y="4005858"/>
              <a:ext cx="10984230" cy="5041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8932" tIns="54466" rIns="108932" bIns="54466" numCol="1" anchor="t" anchorCtr="0" compatLnSpc="1">
              <a:prstTxWarp prst="textNoShape">
                <a:avLst/>
              </a:prstTxWarp>
            </a:bodyPr>
            <a:lstStyle>
              <a:lvl1pPr marL="408497" indent="-408497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4">
                    <a:lumMod val="50000"/>
                  </a:schemeClr>
                </a:buClr>
                <a:buFont typeface="Wingdings" pitchFamily="2" charset="2"/>
                <a:buChar char="n"/>
                <a:defRPr sz="28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885076" indent="-340414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–"/>
                <a:defRPr sz="26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361656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•"/>
                <a:defRPr sz="24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906318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–"/>
                <a:defRPr sz="13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450981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»"/>
                <a:defRPr sz="13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995643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40305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4968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9630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具体网络时间：</a:t>
              </a:r>
              <a:endParaRPr lang="en-US" altLang="zh-CN" dirty="0" smtClean="0"/>
            </a:p>
            <a:p>
              <a:pPr marL="0" indent="0">
                <a:buNone/>
              </a:pPr>
              <a:endParaRPr lang="zh-CN" altLang="en-US" dirty="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726086" y="4293890"/>
              <a:ext cx="79208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3718" y="4941962"/>
            <a:ext cx="801239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Wait:</a:t>
            </a:r>
            <a:r>
              <a:rPr lang="zh-CN" altLang="en-US" dirty="0"/>
              <a:t>服务器处理时间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60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前端性能分析与调优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页面级优化：减少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en-US" altLang="zh-CN" dirty="0" smtClean="0"/>
          </a:p>
          <a:p>
            <a:r>
              <a:rPr lang="zh-CN" altLang="en-US" dirty="0" smtClean="0"/>
              <a:t>将外部脚本置底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Lazy Load </a:t>
            </a:r>
            <a:r>
              <a:rPr lang="en-US" altLang="zh-CN" dirty="0" err="1"/>
              <a:t>Javascript</a:t>
            </a:r>
            <a:r>
              <a:rPr lang="zh-CN" altLang="en-US" dirty="0"/>
              <a:t>（只有在需要加载的时候加载，在一般情况下并不加载信息内容。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后端包括：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负载均衡服务器</a:t>
            </a:r>
            <a:endParaRPr lang="en-US" altLang="zh-CN" dirty="0" smtClean="0"/>
          </a:p>
          <a:p>
            <a:r>
              <a:rPr lang="zh-CN" altLang="en-US" dirty="0" smtClean="0"/>
              <a:t>怎样知道系统慢时，是哪里出的问题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发请求做跟踪分析</a:t>
            </a:r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0" y="1413570"/>
            <a:ext cx="6096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04198"/>
              </p:ext>
            </p:extLst>
          </p:nvPr>
        </p:nvGraphicFramePr>
        <p:xfrm>
          <a:off x="557734" y="1701602"/>
          <a:ext cx="1048364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830917"/>
                <a:gridCol w="1448540"/>
                <a:gridCol w="2470608"/>
                <a:gridCol w="1573603"/>
                <a:gridCol w="18309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顾客编号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理发总时间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等待时间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同时理发顾客数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理发时间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师傅使用率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9742" y="981522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理发师模型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三个理发师情况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2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954287"/>
              </p:ext>
            </p:extLst>
          </p:nvPr>
        </p:nvGraphicFramePr>
        <p:xfrm>
          <a:off x="6102350" y="1557586"/>
          <a:ext cx="5400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628"/>
              </p:ext>
            </p:extLst>
          </p:nvPr>
        </p:nvGraphicFramePr>
        <p:xfrm>
          <a:off x="701750" y="1629594"/>
          <a:ext cx="525658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79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理发顾客数增加到峰值后就稳定了，因为没有更多师傅了</a:t>
            </a:r>
            <a:endParaRPr lang="en-US" altLang="zh-CN" dirty="0" smtClean="0"/>
          </a:p>
          <a:p>
            <a:r>
              <a:rPr lang="zh-CN" altLang="en-US" dirty="0" smtClean="0"/>
              <a:t>分析顾客数和师傅使用率关系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015172"/>
              </p:ext>
            </p:extLst>
          </p:nvPr>
        </p:nvGraphicFramePr>
        <p:xfrm>
          <a:off x="413718" y="2637706"/>
          <a:ext cx="8352928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7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从图中可以看出，当有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个顾客在店时，师傅使用率到达了峰值，而此时理发总时间发生了波动</a:t>
            </a:r>
            <a:endParaRPr lang="en-US" altLang="zh-CN" dirty="0" smtClean="0"/>
          </a:p>
          <a:p>
            <a:r>
              <a:rPr lang="zh-CN" altLang="en-US" dirty="0" smtClean="0"/>
              <a:t>另一方面，最大顾客数也达到了峰值，可以认为由于资源的满负荷导致了同时理发的处理能力瓶颈，另一方面响应时间变长</a:t>
            </a:r>
            <a:endParaRPr lang="en-US" altLang="zh-CN" dirty="0" smtClean="0"/>
          </a:p>
          <a:p>
            <a:r>
              <a:rPr lang="zh-CN" altLang="en-US" dirty="0" smtClean="0"/>
              <a:t>如何解决这个问题？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再请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名理发师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48904"/>
              </p:ext>
            </p:extLst>
          </p:nvPr>
        </p:nvGraphicFramePr>
        <p:xfrm>
          <a:off x="197695" y="33338"/>
          <a:ext cx="10585174" cy="67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/>
                <a:gridCol w="1848649"/>
                <a:gridCol w="1462569"/>
                <a:gridCol w="2494537"/>
                <a:gridCol w="1588843"/>
                <a:gridCol w="1848649"/>
              </a:tblGrid>
              <a:tr h="319587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顾客编号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理发总时间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同时理发顾客数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师傅使用率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17%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33%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50%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67%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83%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486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998894" y="693490"/>
            <a:ext cx="615553" cy="5976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后端性能分析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生活中的例子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8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编写性能测试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/>
              <a:t>文档</a:t>
            </a:r>
            <a:r>
              <a:rPr lang="zh-CN" altLang="en-US" dirty="0" smtClean="0"/>
              <a:t>目的、测试目的、测试策略、业务</a:t>
            </a:r>
            <a:r>
              <a:rPr lang="zh-CN" altLang="en-US" dirty="0"/>
              <a:t>抽取（测试脚本</a:t>
            </a:r>
            <a:r>
              <a:rPr lang="zh-CN" altLang="en-US" dirty="0" smtClean="0"/>
              <a:t>）、需要</a:t>
            </a:r>
            <a:r>
              <a:rPr lang="zh-CN" altLang="en-US" dirty="0"/>
              <a:t>进行测试的主要</a:t>
            </a:r>
            <a:r>
              <a:rPr lang="zh-CN" altLang="en-US" dirty="0" smtClean="0"/>
              <a:t>业务、用户</a:t>
            </a:r>
            <a:r>
              <a:rPr lang="zh-CN" altLang="en-US" dirty="0"/>
              <a:t>行为模型及性能指标（测试场景</a:t>
            </a:r>
            <a:r>
              <a:rPr lang="zh-CN" altLang="en-US" dirty="0" smtClean="0"/>
              <a:t>）、监控方式、场景检查</a:t>
            </a:r>
            <a:endParaRPr lang="en-US" altLang="zh-CN" dirty="0"/>
          </a:p>
          <a:p>
            <a:r>
              <a:rPr lang="zh-CN" altLang="en-US" dirty="0"/>
              <a:t>编写性能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与功能测试用例相比，增加事务、检查点、集合点、关联等的说明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87125"/>
              </p:ext>
            </p:extLst>
          </p:nvPr>
        </p:nvGraphicFramePr>
        <p:xfrm>
          <a:off x="629742" y="1269554"/>
          <a:ext cx="561662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966445" y="1197546"/>
            <a:ext cx="4628019" cy="5041187"/>
          </a:xfrm>
        </p:spPr>
        <p:txBody>
          <a:bodyPr/>
          <a:lstStyle/>
          <a:p>
            <a:r>
              <a:rPr lang="zh-CN" altLang="en-US" dirty="0" smtClean="0"/>
              <a:t>从该图可以看到理发总时间比刚才平稳了一些，理发店在顾客可以接受的时间范围内能够受理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个顾客同时理发，理发总时间仍然随着用户的增加而增加，只是更平稳了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生活中的例子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10461" y="1197546"/>
            <a:ext cx="4484003" cy="5041187"/>
          </a:xfrm>
        </p:spPr>
        <p:txBody>
          <a:bodyPr/>
          <a:lstStyle/>
          <a:p>
            <a:r>
              <a:rPr lang="zh-CN" altLang="en-US" dirty="0" smtClean="0"/>
              <a:t>随着用户量的增加，同时理发数量增加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540268"/>
              </p:ext>
            </p:extLst>
          </p:nvPr>
        </p:nvGraphicFramePr>
        <p:xfrm>
          <a:off x="701750" y="1197546"/>
          <a:ext cx="6192688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8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4558" y="1341562"/>
            <a:ext cx="4230142" cy="5041187"/>
          </a:xfrm>
        </p:spPr>
        <p:txBody>
          <a:bodyPr/>
          <a:lstStyle/>
          <a:p>
            <a:r>
              <a:rPr lang="zh-CN" altLang="en-US" dirty="0" smtClean="0"/>
              <a:t>随着顾客数量的增加，师傅使用率上升，当资源全部占用时，响应时间开始增加，而处理能力到达峰值，这是顾客数与响应时间、吞吐量和资源占用率的关系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915242"/>
              </p:ext>
            </p:extLst>
          </p:nvPr>
        </p:nvGraphicFramePr>
        <p:xfrm>
          <a:off x="341710" y="1341562"/>
          <a:ext cx="756084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56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顾客数与响应时间、吞吐量的关系：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随着顾客数的增加资源利用率上升甚至完全占用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当资源完全占用时，顾客会进入队列，响应时间变长，吞吐量达到峰值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是否只要增加师傅数量，理发店就能提高处理能力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如何知道哪些顾客先来，哪些顾客后来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增加发号和叫号机制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假如叫号过程耽误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0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735116"/>
              </p:ext>
            </p:extLst>
          </p:nvPr>
        </p:nvGraphicFramePr>
        <p:xfrm>
          <a:off x="125686" y="27481"/>
          <a:ext cx="10585174" cy="67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/>
                <a:gridCol w="1848649"/>
                <a:gridCol w="1462569"/>
                <a:gridCol w="2494537"/>
                <a:gridCol w="1588843"/>
                <a:gridCol w="1848649"/>
              </a:tblGrid>
              <a:tr h="319587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顾客编号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理发总时间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等待时间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同时理发顾客数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理发时间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师傅使用率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17%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33%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50%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6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67%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83%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2.1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19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100%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486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5.9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98894" y="1125538"/>
            <a:ext cx="615553" cy="5976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后端性能分析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生活中的例子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5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0.1</a:t>
            </a:r>
            <a:r>
              <a:rPr lang="zh-CN" altLang="en-US" dirty="0" smtClean="0"/>
              <a:t>小时叫号时间后，单位时间内理发的顾客数是低于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68101"/>
              </p:ext>
            </p:extLst>
          </p:nvPr>
        </p:nvGraphicFramePr>
        <p:xfrm>
          <a:off x="701750" y="1917626"/>
          <a:ext cx="5400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946858"/>
              </p:ext>
            </p:extLst>
          </p:nvPr>
        </p:nvGraphicFramePr>
        <p:xfrm>
          <a:off x="6318374" y="2061642"/>
          <a:ext cx="532859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5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/>
              <a:t>生活中的例子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由于排队机制的开销，实际响应时间会比理论值略低，同时系统处理能力会先到达理论峰值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性能指标总结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响应时间：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通常开始平稳，后随负载的增加而逐步增加</a:t>
            </a:r>
            <a:endParaRPr lang="en-US" altLang="zh-CN" dirty="0" smtClean="0"/>
          </a:p>
          <a:p>
            <a:r>
              <a:rPr lang="zh-CN" altLang="en-US" dirty="0" smtClean="0"/>
              <a:t>吞吐量：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反映系统处理能力指标。随负载量变化，吞吐量往往增长到一个峰值后下降，队列变长</a:t>
            </a:r>
            <a:endParaRPr lang="en-US" altLang="zh-CN" dirty="0" smtClean="0"/>
          </a:p>
          <a:p>
            <a:r>
              <a:rPr lang="zh-CN" altLang="en-US" dirty="0" smtClean="0"/>
              <a:t>服务器资源占用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反映系统能耗指标。随着用户和吞吐量上升，服务器资源会被占用的越来越多，直到服务器资源被完全占用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6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67079" y="-811798"/>
            <a:ext cx="4910302" cy="878497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414718" y="1125538"/>
            <a:ext cx="252028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随着用户上升，响应时间与吞吐量的变化关系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08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计划测试流程</a:t>
            </a:r>
            <a:endParaRPr lang="zh-CN" altLang="en-US" dirty="0"/>
          </a:p>
        </p:txBody>
      </p:sp>
      <p:sp>
        <p:nvSpPr>
          <p:cNvPr id="6" name="形状 5"/>
          <p:cNvSpPr/>
          <p:nvPr/>
        </p:nvSpPr>
        <p:spPr>
          <a:xfrm>
            <a:off x="8209480" y="2637706"/>
            <a:ext cx="2789414" cy="2789414"/>
          </a:xfrm>
          <a:prstGeom prst="leftCircularArrow">
            <a:avLst>
              <a:gd name="adj1" fmla="val 4182"/>
              <a:gd name="adj2" fmla="val 527464"/>
              <a:gd name="adj3" fmla="val 2302974"/>
              <a:gd name="adj4" fmla="val 9024489"/>
              <a:gd name="adj5" fmla="val 487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249226"/>
              </p:ext>
            </p:extLst>
          </p:nvPr>
        </p:nvGraphicFramePr>
        <p:xfrm>
          <a:off x="-378370" y="1503905"/>
          <a:ext cx="11109374" cy="381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558734" y="2493690"/>
            <a:ext cx="2152581" cy="2250460"/>
            <a:chOff x="4294887" y="973333"/>
            <a:chExt cx="2267638" cy="1870327"/>
          </a:xfrm>
        </p:grpSpPr>
        <p:sp>
          <p:nvSpPr>
            <p:cNvPr id="12" name="圆角矩形 11"/>
            <p:cNvSpPr/>
            <p:nvPr/>
          </p:nvSpPr>
          <p:spPr>
            <a:xfrm>
              <a:off x="4294887" y="973333"/>
              <a:ext cx="2267638" cy="18703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圆角矩形 9"/>
            <p:cNvSpPr/>
            <p:nvPr/>
          </p:nvSpPr>
          <p:spPr>
            <a:xfrm>
              <a:off x="4337928" y="1417159"/>
              <a:ext cx="2181556" cy="1383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20955" rIns="20955" bIns="20955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软</a:t>
              </a:r>
              <a:r>
                <a:rPr lang="en-US" altLang="zh-CN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/</a:t>
              </a: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硬件环境</a:t>
              </a:r>
              <a:endParaRPr lang="en-US" altLang="zh-CN" sz="2600" b="1" kern="1200" dirty="0" smtClean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环境回溯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容量生成</a:t>
              </a:r>
              <a:endPara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87272" y="1917626"/>
            <a:ext cx="2231702" cy="964482"/>
            <a:chOff x="4798807" y="572549"/>
            <a:chExt cx="2015678" cy="801568"/>
          </a:xfrm>
        </p:grpSpPr>
        <p:sp>
          <p:nvSpPr>
            <p:cNvPr id="10" name="圆角矩形 9"/>
            <p:cNvSpPr/>
            <p:nvPr/>
          </p:nvSpPr>
          <p:spPr>
            <a:xfrm>
              <a:off x="4798807" y="572549"/>
              <a:ext cx="2015678" cy="8015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11"/>
            <p:cNvSpPr/>
            <p:nvPr/>
          </p:nvSpPr>
          <p:spPr>
            <a:xfrm>
              <a:off x="4822284" y="596026"/>
              <a:ext cx="1968724" cy="754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环境搭建</a:t>
              </a:r>
              <a:endParaRPr lang="zh-CN" altLang="en-US" sz="2600" b="1" kern="12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126686" y="1341562"/>
            <a:ext cx="3006006" cy="38164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06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轻负载区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随着用户数量上升，响应时间基本没有太大变化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吞吐量随着用户增加而增加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系统资源是足够的，系统能完全轻松处理业务，所以称为轻负载区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重负载区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当用户量上升，响应时间开始明显上升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吞吐量上升速度变慢，并且到达峰值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系统处理能力到达峰值，由于资源匮乏，吞吐量下降，响应时间变长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处理能力达到极限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轻负载区、重负载区及分界点的分析：</a:t>
            </a:r>
            <a:endParaRPr lang="en-US" altLang="zh-CN" dirty="0" smtClean="0"/>
          </a:p>
          <a:p>
            <a:pPr lvl="1"/>
            <a:r>
              <a:rPr lang="zh-CN" altLang="en-US" dirty="0"/>
              <a:t>轻</a:t>
            </a:r>
            <a:r>
              <a:rPr lang="zh-CN" altLang="en-US" dirty="0" smtClean="0"/>
              <a:t>负载区到重负载区分界点用户数：系统最优的高性能用户数，系统资源被高效分配和利用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重负载区吞吐量峰值：这个峰值是系统的最高处理能力，而同时的用户数也是系统所能达到的高性能处理承受的用户数，这个时刻的资源利用率应该正好达到峰值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重负载区到负载失效区分界点用户数：系统所能达到的性能需求最大的在线用户数，超过这个数目的用户将无法正常访问系统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负载失效区：当用户量继续增加时，响应时间会大幅下降，资源被消耗殆尽。当响应时间超出用户能够承受的范围时，这部分用户将会选择放弃访问</a:t>
            </a:r>
            <a:endParaRPr lang="en-US" altLang="zh-CN" dirty="0" smtClean="0"/>
          </a:p>
          <a:p>
            <a:r>
              <a:rPr lang="zh-CN" altLang="en-US" dirty="0" smtClean="0"/>
              <a:t>总结：一个系统最好的工作在哪个区域</a:t>
            </a:r>
            <a:endParaRPr lang="en-US" altLang="zh-CN" dirty="0" smtClean="0"/>
          </a:p>
          <a:p>
            <a:pPr lvl="1"/>
            <a:r>
              <a:rPr lang="zh-CN" altLang="en-US" dirty="0"/>
              <a:t>轻</a:t>
            </a:r>
            <a:r>
              <a:rPr lang="zh-CN" altLang="en-US" dirty="0" smtClean="0"/>
              <a:t>负载区，接近重负载区即可，不能出现系统进入重负载失效区的情况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在做性能测试时，只要能够清楚地处理这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个区域，就能分析得到当前系统的负载状态及可能存在的瓶颈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2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4398" y="134156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分析该图是哪种负载情况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轻负载情况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85917"/>
              </p:ext>
            </p:extLst>
          </p:nvPr>
        </p:nvGraphicFramePr>
        <p:xfrm>
          <a:off x="485726" y="1485578"/>
          <a:ext cx="597666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0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417596"/>
              </p:ext>
            </p:extLst>
          </p:nvPr>
        </p:nvGraphicFramePr>
        <p:xfrm>
          <a:off x="845766" y="1341562"/>
          <a:ext cx="691276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534398" y="1341562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分析该图是哪种负载情况</a:t>
            </a:r>
            <a:endParaRPr lang="en-US" altLang="zh-CN" dirty="0" smtClean="0"/>
          </a:p>
          <a:p>
            <a:pPr lvl="1"/>
            <a:r>
              <a:rPr lang="zh-CN" altLang="en-US" dirty="0"/>
              <a:t>重</a:t>
            </a:r>
            <a:r>
              <a:rPr lang="zh-CN" altLang="en-US" dirty="0" smtClean="0"/>
              <a:t>负载情况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6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873730"/>
              </p:ext>
            </p:extLst>
          </p:nvPr>
        </p:nvGraphicFramePr>
        <p:xfrm>
          <a:off x="629742" y="1269554"/>
          <a:ext cx="604867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94438" y="1269554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分析该图是哪种负载情况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超负载情况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中前端和后端的分析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 Page Breakdown</a:t>
            </a:r>
            <a:r>
              <a:rPr lang="zh-CN" altLang="en-US" dirty="0" smtClean="0"/>
              <a:t>进行前后端性能分析</a:t>
            </a:r>
            <a:endParaRPr lang="en-US" altLang="zh-CN" dirty="0" smtClean="0"/>
          </a:p>
          <a:p>
            <a:r>
              <a:rPr lang="zh-CN" altLang="en-US" dirty="0" smtClean="0"/>
              <a:t>使用工具分析，找出哪方面性能不满足，结合理发师的例子进行系统调优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基本性能指标值分析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增加资源，查看各项性能指标的值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找出系统瓶颈，然后针对性修改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9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后端性能分析方法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手工编写计数代码帮助定位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分析应用层、数据层处理所耗费的时间</a:t>
            </a:r>
            <a:endParaRPr lang="en-US" altLang="zh-CN" dirty="0" smtClean="0"/>
          </a:p>
          <a:p>
            <a:r>
              <a:rPr lang="zh-CN" altLang="en-US" dirty="0" smtClean="0"/>
              <a:t>层层监控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在表示层、应用层、数据层的各个服务器上监控，来剥离一个请求在各个服务器上的时间开销</a:t>
            </a:r>
            <a:endParaRPr lang="en-US" altLang="zh-CN" dirty="0" smtClean="0"/>
          </a:p>
          <a:p>
            <a:r>
              <a:rPr lang="zh-CN" altLang="en-US" dirty="0" smtClean="0"/>
              <a:t>通过理发师模型调优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了解性能数据相关影响，设置手工场景，随着用户负载逐渐上升，观察响应时间和吞吐量的关系，来确定系统是否进入重载区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3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后端性能分析方法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当进入重载区时，检查相关资源计数器，确定资源瓶颈，在排除了硬件资源瓶颈后，可以进一步定位软件瓶颈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en-US" altLang="zh-CN" dirty="0" smtClean="0"/>
          </a:p>
          <a:p>
            <a:r>
              <a:rPr lang="zh-CN" altLang="en-US" dirty="0"/>
              <a:t>脚本业务报告</a:t>
            </a:r>
            <a:endParaRPr lang="en-US" altLang="zh-CN" dirty="0"/>
          </a:p>
          <a:p>
            <a:r>
              <a:rPr lang="zh-CN" altLang="en-US" dirty="0" smtClean="0"/>
              <a:t>性能测试过程实践</a:t>
            </a:r>
            <a:endParaRPr lang="en-US" altLang="zh-CN" dirty="0" smtClean="0"/>
          </a:p>
          <a:p>
            <a:r>
              <a:rPr lang="zh-CN" altLang="en-US" dirty="0" smtClean="0"/>
              <a:t>性能分析与调优</a:t>
            </a:r>
            <a:endParaRPr lang="en-US" altLang="zh-CN" dirty="0" smtClean="0"/>
          </a:p>
          <a:p>
            <a:r>
              <a:rPr lang="zh-CN" altLang="en-US" dirty="0" smtClean="0"/>
              <a:t>书写性能测试报告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en-US" altLang="zh-CN" dirty="0" smtClean="0"/>
          </a:p>
          <a:p>
            <a:r>
              <a:rPr lang="zh-CN" altLang="en-US" dirty="0"/>
              <a:t>脚本业务报告</a:t>
            </a:r>
            <a:endParaRPr lang="en-US" altLang="zh-CN" dirty="0"/>
          </a:p>
          <a:p>
            <a:r>
              <a:rPr lang="zh-CN" altLang="en-US" dirty="0" smtClean="0"/>
              <a:t>性能测试过程实践</a:t>
            </a:r>
            <a:endParaRPr lang="en-US" altLang="zh-CN" dirty="0" smtClean="0"/>
          </a:p>
          <a:p>
            <a:r>
              <a:rPr lang="zh-CN" altLang="en-US" dirty="0" smtClean="0"/>
              <a:t>性能分析与调优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书写性能测试报告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5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书写测性能试报告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性能测试报告三大类</a:t>
            </a:r>
            <a:endParaRPr lang="en-US" altLang="zh-CN" dirty="0" smtClean="0"/>
          </a:p>
          <a:p>
            <a:pPr lvl="1"/>
            <a:r>
              <a:rPr lang="zh-CN" altLang="en-US" dirty="0"/>
              <a:t>定性</a:t>
            </a:r>
            <a:r>
              <a:rPr lang="zh-CN" altLang="en-US" dirty="0" smtClean="0"/>
              <a:t>型报告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分析型报告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比较型报告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书写测性能试报告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定性型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强调系统性能最终是否能满足用户的性能需求。例如：测试目标为系统能够达到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用户同时在线，响应时间在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一般采用目标场景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一般应用在验收测试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书写测性能试报告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2903"/>
            <a:ext cx="10984230" cy="50411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分析型性能测试报告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给出对于一个软件版本详细分析结论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指出该版本的优劣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但由于缺少参考标准，这种报告不能说明什么，只介绍性能测试方式和结果，得到负载测试的数据参考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采用手工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通过逐渐增加负载，找到当前系统的负载情况，最终得到最优访问量、失效访问量等关键数据，从中提出可以导致瓶颈的原因，还需要通过配置测试后的比较型报告来证实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书写测性能试报告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5" cy="5041187"/>
          </a:xfrm>
        </p:spPr>
        <p:txBody>
          <a:bodyPr/>
          <a:lstStyle/>
          <a:p>
            <a:r>
              <a:rPr lang="zh-CN" altLang="en-US" dirty="0" smtClean="0"/>
              <a:t>比较型性能测试报告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明确各个版本之间的优缺点，并给出相关选择的建议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通过对比两个或多个产品线，给用户一个高、中、低配置选择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并提出性价比最高的选择方案</a:t>
            </a:r>
            <a:endParaRPr lang="en-US" altLang="zh-CN" dirty="0" smtClean="0"/>
          </a:p>
          <a:p>
            <a:r>
              <a:rPr lang="zh-CN" altLang="en-US" dirty="0" smtClean="0"/>
              <a:t>比较型性能测试报告另</a:t>
            </a:r>
            <a:r>
              <a:rPr lang="zh-CN" altLang="en-US" dirty="0"/>
              <a:t>一</a:t>
            </a:r>
            <a:r>
              <a:rPr lang="zh-CN" altLang="en-US" dirty="0" smtClean="0"/>
              <a:t>种使用场景：同一个软件在不同配置下（例如：代码调优），通过运行相同的业务，对比修改后的结果，确认系统调优是否有效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书写测性能试报告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比较型性能测试报告使用注意事项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脚本的工作原理应该完全相同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场景必须完全相同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每次对比测试的环境必须相同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书写测性能试报告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测试报告格式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测试工具及测试方法的说明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测试结果数据列表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总结性能测试结论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5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注意事项</a:t>
            </a:r>
            <a:endParaRPr lang="en-US" altLang="zh-CN" dirty="0"/>
          </a:p>
          <a:p>
            <a:r>
              <a:rPr lang="zh-CN" altLang="en-US" dirty="0"/>
              <a:t>脚本业务报告</a:t>
            </a:r>
            <a:endParaRPr lang="en-US" altLang="zh-CN" dirty="0"/>
          </a:p>
          <a:p>
            <a:r>
              <a:rPr lang="zh-CN" altLang="en-US" dirty="0"/>
              <a:t>性能测试过程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熟悉需求，搭建环境，写计划，写方案，写用例，设计测试脚本，设计测试场景、执行并监控测试场景、写测试报告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性能分析与调</a:t>
            </a:r>
            <a:r>
              <a:rPr lang="zh-CN" altLang="en-US" dirty="0" smtClean="0"/>
              <a:t>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前端性能分析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后端性能分析</a:t>
            </a:r>
            <a:endParaRPr lang="en-US" altLang="zh-CN" dirty="0"/>
          </a:p>
          <a:p>
            <a:r>
              <a:rPr lang="zh-CN" altLang="en-US" dirty="0"/>
              <a:t>书写性能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报告类型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种类型适用场合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种报告的书写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1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需要搭建哪些环境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软件环境</a:t>
            </a:r>
            <a:endParaRPr lang="en-US" altLang="zh-CN" dirty="0" smtClean="0"/>
          </a:p>
          <a:p>
            <a:r>
              <a:rPr lang="zh-CN" altLang="en-US" dirty="0" smtClean="0"/>
              <a:t>测试平台评估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评估硬件配置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、内存、硬盘、带宽等分别需要什么规格的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搭建测试环境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通过集群方式进行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对于海量数据请求，需要进行负载均衡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对集群上的一个节点进行性能测试，得出该节点的处理能力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计算每增加一个节点的性能指标情况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1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18879</TotalTime>
  <Words>4093</Words>
  <Application>Microsoft Office PowerPoint</Application>
  <PresentationFormat>自定义</PresentationFormat>
  <Paragraphs>872</Paragraphs>
  <Slides>79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8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--性能测试过程 </vt:lpstr>
      <vt:lpstr>内容回顾</vt:lpstr>
      <vt:lpstr>内容回顾</vt:lpstr>
      <vt:lpstr>内容回顾</vt:lpstr>
      <vt:lpstr>内容回顾</vt:lpstr>
      <vt:lpstr>计划测试流程</vt:lpstr>
      <vt:lpstr>目录</vt:lpstr>
      <vt:lpstr>搭建测试环境</vt:lpstr>
      <vt:lpstr>搭建测试环境</vt:lpstr>
      <vt:lpstr>搭建测试环境</vt:lpstr>
      <vt:lpstr>搭建测试环境</vt:lpstr>
      <vt:lpstr>搭建测试环境—搭建手册</vt:lpstr>
      <vt:lpstr>数据生成</vt:lpstr>
      <vt:lpstr>目录</vt:lpstr>
      <vt:lpstr>脚本业务报告</vt:lpstr>
      <vt:lpstr>目录</vt:lpstr>
      <vt:lpstr>性能测试过程实践</vt:lpstr>
      <vt:lpstr>性能测试过程实践</vt:lpstr>
      <vt:lpstr>测试场景监控</vt:lpstr>
      <vt:lpstr>测试场景监控</vt:lpstr>
      <vt:lpstr>目录</vt:lpstr>
      <vt:lpstr>性能分析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前端性能分析与调优—生活中的例子</vt:lpstr>
      <vt:lpstr>性能分析与调优</vt:lpstr>
      <vt:lpstr>性能分析与调优</vt:lpstr>
      <vt:lpstr>前端性能分析与调优</vt:lpstr>
      <vt:lpstr>访问百度首页时间分布</vt:lpstr>
      <vt:lpstr>访问bing首页时间分布</vt:lpstr>
      <vt:lpstr>访问首页时间分析</vt:lpstr>
      <vt:lpstr>请求回应时间分析</vt:lpstr>
      <vt:lpstr>前端性能分析与调优</vt:lpstr>
      <vt:lpstr>后端性能分析</vt:lpstr>
      <vt:lpstr>后端性能分析—生活中的例子</vt:lpstr>
      <vt:lpstr>后端性能分析—生活中的例子</vt:lpstr>
      <vt:lpstr>后端性能分析—生活中的例子</vt:lpstr>
      <vt:lpstr>后端性能分析—生活中的例子</vt:lpstr>
      <vt:lpstr>PowerPoint 演示文稿</vt:lpstr>
      <vt:lpstr>后端性能分析—生活中的例子</vt:lpstr>
      <vt:lpstr>后端性能分析—生活中的例子</vt:lpstr>
      <vt:lpstr>后端性能分析—生活中的例子</vt:lpstr>
      <vt:lpstr>后端性能分析—生活中的例子</vt:lpstr>
      <vt:lpstr>后端性能分析—生活中的例子</vt:lpstr>
      <vt:lpstr>PowerPoint 演示文稿</vt:lpstr>
      <vt:lpstr>后端性能分析—生活中的例子</vt:lpstr>
      <vt:lpstr>后端性能分析—生活中的例子</vt:lpstr>
      <vt:lpstr>后端性能分析—性能指标总结</vt:lpstr>
      <vt:lpstr>后端性能分析</vt:lpstr>
      <vt:lpstr>后端性能分析</vt:lpstr>
      <vt:lpstr>后端性能分析</vt:lpstr>
      <vt:lpstr>后端性能分析</vt:lpstr>
      <vt:lpstr>后端性能分析</vt:lpstr>
      <vt:lpstr>后端性能分析</vt:lpstr>
      <vt:lpstr>后端性能分析</vt:lpstr>
      <vt:lpstr>后端性能分析</vt:lpstr>
      <vt:lpstr>LoadRunner中前端和后端的分析</vt:lpstr>
      <vt:lpstr>后端性能分析方法</vt:lpstr>
      <vt:lpstr>后端性能分析方法</vt:lpstr>
      <vt:lpstr>目录</vt:lpstr>
      <vt:lpstr>书写测性能试报告</vt:lpstr>
      <vt:lpstr>书写测性能试报告</vt:lpstr>
      <vt:lpstr>书写测性能试报告</vt:lpstr>
      <vt:lpstr>书写测性能试报告</vt:lpstr>
      <vt:lpstr>书写测性能试报告</vt:lpstr>
      <vt:lpstr>书写测性能试报告</vt:lpstr>
      <vt:lpstr>内容总结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534</cp:revision>
  <cp:lastPrinted>2012-03-16T05:44:49Z</cp:lastPrinted>
  <dcterms:modified xsi:type="dcterms:W3CDTF">2019-05-07T09:24:09Z</dcterms:modified>
</cp:coreProperties>
</file>