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handoutMasterIdLst>
    <p:handoutMasterId r:id="rId59"/>
  </p:handoutMasterIdLst>
  <p:sldIdLst>
    <p:sldId id="256" r:id="rId2"/>
    <p:sldId id="390" r:id="rId3"/>
    <p:sldId id="419" r:id="rId4"/>
    <p:sldId id="416" r:id="rId5"/>
    <p:sldId id="418" r:id="rId6"/>
    <p:sldId id="420" r:id="rId7"/>
    <p:sldId id="427" r:id="rId8"/>
    <p:sldId id="461" r:id="rId9"/>
    <p:sldId id="428" r:id="rId10"/>
    <p:sldId id="462" r:id="rId11"/>
    <p:sldId id="421" r:id="rId12"/>
    <p:sldId id="463" r:id="rId13"/>
    <p:sldId id="426" r:id="rId14"/>
    <p:sldId id="424" r:id="rId15"/>
    <p:sldId id="422" r:id="rId16"/>
    <p:sldId id="429" r:id="rId17"/>
    <p:sldId id="430" r:id="rId18"/>
    <p:sldId id="464" r:id="rId19"/>
    <p:sldId id="433" r:id="rId20"/>
    <p:sldId id="467" r:id="rId21"/>
    <p:sldId id="455" r:id="rId22"/>
    <p:sldId id="456" r:id="rId23"/>
    <p:sldId id="446" r:id="rId24"/>
    <p:sldId id="447" r:id="rId25"/>
    <p:sldId id="448" r:id="rId26"/>
    <p:sldId id="470" r:id="rId27"/>
    <p:sldId id="449" r:id="rId28"/>
    <p:sldId id="450" r:id="rId29"/>
    <p:sldId id="451" r:id="rId30"/>
    <p:sldId id="452" r:id="rId31"/>
    <p:sldId id="453" r:id="rId32"/>
    <p:sldId id="454" r:id="rId33"/>
    <p:sldId id="465" r:id="rId34"/>
    <p:sldId id="432" r:id="rId35"/>
    <p:sldId id="466" r:id="rId36"/>
    <p:sldId id="434" r:id="rId37"/>
    <p:sldId id="431" r:id="rId38"/>
    <p:sldId id="469" r:id="rId39"/>
    <p:sldId id="435" r:id="rId40"/>
    <p:sldId id="436" r:id="rId41"/>
    <p:sldId id="440" r:id="rId42"/>
    <p:sldId id="458" r:id="rId43"/>
    <p:sldId id="457" r:id="rId44"/>
    <p:sldId id="437" r:id="rId45"/>
    <p:sldId id="468" r:id="rId46"/>
    <p:sldId id="438" r:id="rId47"/>
    <p:sldId id="439" r:id="rId48"/>
    <p:sldId id="459" r:id="rId49"/>
    <p:sldId id="460" r:id="rId50"/>
    <p:sldId id="441" r:id="rId51"/>
    <p:sldId id="442" r:id="rId52"/>
    <p:sldId id="443" r:id="rId53"/>
    <p:sldId id="444" r:id="rId54"/>
    <p:sldId id="445" r:id="rId55"/>
    <p:sldId id="417" r:id="rId56"/>
    <p:sldId id="265" r:id="rId57"/>
  </p:sldIdLst>
  <p:sldSz cx="12204700" cy="6859588"/>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544662" algn="l" rtl="0" fontAlgn="base">
      <a:spcBef>
        <a:spcPct val="0"/>
      </a:spcBef>
      <a:spcAft>
        <a:spcPct val="0"/>
      </a:spcAft>
      <a:defRPr kern="1200">
        <a:solidFill>
          <a:schemeClr val="tx1"/>
        </a:solidFill>
        <a:latin typeface="Arial" charset="0"/>
        <a:ea typeface="宋体" pitchFamily="2" charset="-122"/>
        <a:cs typeface="+mn-cs"/>
      </a:defRPr>
    </a:lvl2pPr>
    <a:lvl3pPr marL="1089325" algn="l" rtl="0" fontAlgn="base">
      <a:spcBef>
        <a:spcPct val="0"/>
      </a:spcBef>
      <a:spcAft>
        <a:spcPct val="0"/>
      </a:spcAft>
      <a:defRPr kern="1200">
        <a:solidFill>
          <a:schemeClr val="tx1"/>
        </a:solidFill>
        <a:latin typeface="Arial" charset="0"/>
        <a:ea typeface="宋体" pitchFamily="2" charset="-122"/>
        <a:cs typeface="+mn-cs"/>
      </a:defRPr>
    </a:lvl3pPr>
    <a:lvl4pPr marL="1633987" algn="l" rtl="0" fontAlgn="base">
      <a:spcBef>
        <a:spcPct val="0"/>
      </a:spcBef>
      <a:spcAft>
        <a:spcPct val="0"/>
      </a:spcAft>
      <a:defRPr kern="1200">
        <a:solidFill>
          <a:schemeClr val="tx1"/>
        </a:solidFill>
        <a:latin typeface="Arial" charset="0"/>
        <a:ea typeface="宋体" pitchFamily="2" charset="-122"/>
        <a:cs typeface="+mn-cs"/>
      </a:defRPr>
    </a:lvl4pPr>
    <a:lvl5pPr marL="2178649" algn="l" rtl="0" fontAlgn="base">
      <a:spcBef>
        <a:spcPct val="0"/>
      </a:spcBef>
      <a:spcAft>
        <a:spcPct val="0"/>
      </a:spcAft>
      <a:defRPr kern="1200">
        <a:solidFill>
          <a:schemeClr val="tx1"/>
        </a:solidFill>
        <a:latin typeface="Arial" charset="0"/>
        <a:ea typeface="宋体" pitchFamily="2" charset="-122"/>
        <a:cs typeface="+mn-cs"/>
      </a:defRPr>
    </a:lvl5pPr>
    <a:lvl6pPr marL="2723312" algn="l" defTabSz="1089325" rtl="0" eaLnBrk="1" latinLnBrk="0" hangingPunct="1">
      <a:defRPr kern="1200">
        <a:solidFill>
          <a:schemeClr val="tx1"/>
        </a:solidFill>
        <a:latin typeface="Arial" charset="0"/>
        <a:ea typeface="宋体" pitchFamily="2" charset="-122"/>
        <a:cs typeface="+mn-cs"/>
      </a:defRPr>
    </a:lvl6pPr>
    <a:lvl7pPr marL="3267974" algn="l" defTabSz="1089325" rtl="0" eaLnBrk="1" latinLnBrk="0" hangingPunct="1">
      <a:defRPr kern="1200">
        <a:solidFill>
          <a:schemeClr val="tx1"/>
        </a:solidFill>
        <a:latin typeface="Arial" charset="0"/>
        <a:ea typeface="宋体" pitchFamily="2" charset="-122"/>
        <a:cs typeface="+mn-cs"/>
      </a:defRPr>
    </a:lvl7pPr>
    <a:lvl8pPr marL="3812637" algn="l" defTabSz="1089325" rtl="0" eaLnBrk="1" latinLnBrk="0" hangingPunct="1">
      <a:defRPr kern="1200">
        <a:solidFill>
          <a:schemeClr val="tx1"/>
        </a:solidFill>
        <a:latin typeface="Arial" charset="0"/>
        <a:ea typeface="宋体" pitchFamily="2" charset="-122"/>
        <a:cs typeface="+mn-cs"/>
      </a:defRPr>
    </a:lvl8pPr>
    <a:lvl9pPr marL="4357299" algn="l" defTabSz="108932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85" autoAdjust="0"/>
    <p:restoredTop sz="79938" autoAdjust="0"/>
  </p:normalViewPr>
  <p:slideViewPr>
    <p:cSldViewPr>
      <p:cViewPr varScale="1">
        <p:scale>
          <a:sx n="69" d="100"/>
          <a:sy n="69" d="100"/>
        </p:scale>
        <p:origin x="288" y="60"/>
      </p:cViewPr>
      <p:guideLst>
        <p:guide orient="horz" pos="2161"/>
        <p:guide pos="3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0E44AF-0D8D-4B66-BECC-4D5B9292E151}" type="datetimeFigureOut">
              <a:rPr lang="zh-CN" altLang="en-US"/>
              <a:pPr>
                <a:defRPr/>
              </a:pPr>
              <a:t>2019/4/11</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C35A87-E971-49BF-8F02-A5CE2B85C743}" type="slidenum">
              <a:rPr lang="zh-CN" altLang="en-US"/>
              <a:pPr>
                <a:defRPr/>
              </a:pPr>
              <a:t>‹#›</a:t>
            </a:fld>
            <a:endParaRPr lang="zh-CN" altLang="en-US"/>
          </a:p>
        </p:txBody>
      </p:sp>
    </p:spTree>
    <p:extLst>
      <p:ext uri="{BB962C8B-B14F-4D97-AF65-F5344CB8AC3E}">
        <p14:creationId xmlns:p14="http://schemas.microsoft.com/office/powerpoint/2010/main" val="211669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7119A08-1D2F-470C-8FD3-E69459F4B57D}" type="datetimeFigureOut">
              <a:rPr lang="zh-CN" altLang="en-US"/>
              <a:pPr>
                <a:defRPr/>
              </a:pPr>
              <a:t>2019/4/11</a:t>
            </a:fld>
            <a:endParaRPr lang="zh-CN" altLang="en-US"/>
          </a:p>
        </p:txBody>
      </p:sp>
      <p:sp>
        <p:nvSpPr>
          <p:cNvPr id="4" name="幻灯片图像占位符 3"/>
          <p:cNvSpPr>
            <a:spLocks noGrp="1" noRot="1" noChangeAspect="1"/>
          </p:cNvSpPr>
          <p:nvPr>
            <p:ph type="sldImg" idx="2"/>
          </p:nvPr>
        </p:nvSpPr>
        <p:spPr>
          <a:xfrm>
            <a:off x="2284413" y="514350"/>
            <a:ext cx="457517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06004EB-C740-4F3D-A864-243FCB14D11E}" type="slidenum">
              <a:rPr lang="zh-CN" altLang="en-US"/>
              <a:pPr>
                <a:defRPr/>
              </a:pPr>
              <a:t>‹#›</a:t>
            </a:fld>
            <a:endParaRPr lang="zh-CN" altLang="en-US"/>
          </a:p>
        </p:txBody>
      </p:sp>
    </p:spTree>
    <p:extLst>
      <p:ext uri="{BB962C8B-B14F-4D97-AF65-F5344CB8AC3E}">
        <p14:creationId xmlns:p14="http://schemas.microsoft.com/office/powerpoint/2010/main" val="4272490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4662" algn="l" rtl="0" eaLnBrk="0" fontAlgn="base" hangingPunct="0">
      <a:spcBef>
        <a:spcPct val="30000"/>
      </a:spcBef>
      <a:spcAft>
        <a:spcPct val="0"/>
      </a:spcAft>
      <a:defRPr sz="1400" kern="1200">
        <a:solidFill>
          <a:schemeClr val="tx1"/>
        </a:solidFill>
        <a:latin typeface="+mn-lt"/>
        <a:ea typeface="+mn-ea"/>
        <a:cs typeface="+mn-cs"/>
      </a:defRPr>
    </a:lvl2pPr>
    <a:lvl3pPr marL="1089325" algn="l" rtl="0" eaLnBrk="0" fontAlgn="base" hangingPunct="0">
      <a:spcBef>
        <a:spcPct val="30000"/>
      </a:spcBef>
      <a:spcAft>
        <a:spcPct val="0"/>
      </a:spcAft>
      <a:defRPr sz="1400" kern="1200">
        <a:solidFill>
          <a:schemeClr val="tx1"/>
        </a:solidFill>
        <a:latin typeface="+mn-lt"/>
        <a:ea typeface="+mn-ea"/>
        <a:cs typeface="+mn-cs"/>
      </a:defRPr>
    </a:lvl3pPr>
    <a:lvl4pPr marL="1633987" algn="l" rtl="0" eaLnBrk="0" fontAlgn="base" hangingPunct="0">
      <a:spcBef>
        <a:spcPct val="30000"/>
      </a:spcBef>
      <a:spcAft>
        <a:spcPct val="0"/>
      </a:spcAft>
      <a:defRPr sz="1400" kern="1200">
        <a:solidFill>
          <a:schemeClr val="tx1"/>
        </a:solidFill>
        <a:latin typeface="+mn-lt"/>
        <a:ea typeface="+mn-ea"/>
        <a:cs typeface="+mn-cs"/>
      </a:defRPr>
    </a:lvl4pPr>
    <a:lvl5pPr marL="2178649" algn="l" rtl="0" eaLnBrk="0" fontAlgn="base" hangingPunct="0">
      <a:spcBef>
        <a:spcPct val="30000"/>
      </a:spcBef>
      <a:spcAft>
        <a:spcPct val="0"/>
      </a:spcAft>
      <a:defRPr sz="1400" kern="1200">
        <a:solidFill>
          <a:schemeClr val="tx1"/>
        </a:solidFill>
        <a:latin typeface="+mn-lt"/>
        <a:ea typeface="+mn-ea"/>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WEB%E6%9C%8D%E5%8A%A1%E5%99%A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40</a:t>
            </a:fld>
            <a:endParaRPr lang="zh-CN" altLang="en-US"/>
          </a:p>
        </p:txBody>
      </p:sp>
    </p:spTree>
    <p:extLst>
      <p:ext uri="{BB962C8B-B14F-4D97-AF65-F5344CB8AC3E}">
        <p14:creationId xmlns:p14="http://schemas.microsoft.com/office/powerpoint/2010/main" val="35068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a:t>
            </a:fld>
            <a:endParaRPr lang="zh-CN" altLang="en-US"/>
          </a:p>
        </p:txBody>
      </p:sp>
    </p:spTree>
    <p:extLst>
      <p:ext uri="{BB962C8B-B14F-4D97-AF65-F5344CB8AC3E}">
        <p14:creationId xmlns:p14="http://schemas.microsoft.com/office/powerpoint/2010/main" val="330909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Apache </a:t>
            </a:r>
            <a:r>
              <a:rPr lang="en-US" altLang="zh-CN" dirty="0" err="1" smtClean="0"/>
              <a:t>Jserv</a:t>
            </a:r>
            <a:r>
              <a:rPr lang="en-US" altLang="zh-CN" dirty="0" smtClean="0"/>
              <a:t> </a:t>
            </a:r>
            <a:r>
              <a:rPr lang="zh-CN" altLang="en-US" dirty="0" smtClean="0"/>
              <a:t>：比较老的容器</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5</a:t>
            </a:fld>
            <a:endParaRPr lang="zh-CN" altLang="en-US"/>
          </a:p>
        </p:txBody>
      </p:sp>
    </p:spTree>
    <p:extLst>
      <p:ext uri="{BB962C8B-B14F-4D97-AF65-F5344CB8AC3E}">
        <p14:creationId xmlns:p14="http://schemas.microsoft.com/office/powerpoint/2010/main" val="3322044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b="0" i="0" kern="1200" dirty="0" smtClean="0">
                <a:solidFill>
                  <a:schemeClr val="tx1"/>
                </a:solidFill>
                <a:effectLst/>
                <a:latin typeface="+mn-lt"/>
                <a:ea typeface="+mn-ea"/>
                <a:cs typeface="+mn-cs"/>
              </a:rPr>
              <a:t>CGI(Common Gateway Interface) </a:t>
            </a:r>
            <a:r>
              <a:rPr lang="zh-CN" altLang="en-US" sz="1400" b="0" i="0" kern="1200" dirty="0" smtClean="0">
                <a:solidFill>
                  <a:schemeClr val="tx1"/>
                </a:solidFill>
                <a:effectLst/>
                <a:latin typeface="+mn-lt"/>
                <a:ea typeface="+mn-ea"/>
                <a:cs typeface="+mn-cs"/>
              </a:rPr>
              <a:t>是</a:t>
            </a:r>
            <a:r>
              <a:rPr lang="en-US" altLang="zh-CN" sz="1400" b="0" i="0" kern="1200" dirty="0" smtClean="0">
                <a:solidFill>
                  <a:schemeClr val="tx1"/>
                </a:solidFill>
                <a:effectLst/>
                <a:latin typeface="+mn-lt"/>
                <a:ea typeface="+mn-ea"/>
                <a:cs typeface="+mn-cs"/>
              </a:rPr>
              <a:t>WWW</a:t>
            </a:r>
            <a:r>
              <a:rPr lang="zh-CN" altLang="en-US" sz="1400" b="0" i="0" kern="1200" dirty="0" smtClean="0">
                <a:solidFill>
                  <a:schemeClr val="tx1"/>
                </a:solidFill>
                <a:effectLst/>
                <a:latin typeface="+mn-lt"/>
                <a:ea typeface="+mn-ea"/>
                <a:cs typeface="+mn-cs"/>
              </a:rPr>
              <a:t>技术中最重要的技术之一，有着不可替代的重要地位。</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是外部应用程序（</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程序）与</a:t>
            </a:r>
            <a:r>
              <a:rPr lang="en-US" altLang="zh-CN" sz="1400" b="0" i="0" u="none" strike="noStrike" kern="1200" dirty="0" smtClean="0">
                <a:solidFill>
                  <a:schemeClr val="tx1"/>
                </a:solidFill>
                <a:effectLst/>
                <a:latin typeface="+mn-lt"/>
                <a:ea typeface="+mn-ea"/>
                <a:cs typeface="+mn-cs"/>
                <a:hlinkClick r:id="rId3"/>
              </a:rPr>
              <a:t>WEB</a:t>
            </a:r>
            <a:r>
              <a:rPr lang="zh-CN" altLang="en-US" sz="1400" b="0" i="0" u="none" strike="noStrike" kern="1200" dirty="0" smtClean="0">
                <a:solidFill>
                  <a:schemeClr val="tx1"/>
                </a:solidFill>
                <a:effectLst/>
                <a:latin typeface="+mn-lt"/>
                <a:ea typeface="+mn-ea"/>
                <a:cs typeface="+mn-cs"/>
                <a:hlinkClick r:id="rId3"/>
              </a:rPr>
              <a:t>服务器</a:t>
            </a:r>
            <a:r>
              <a:rPr lang="zh-CN" altLang="en-US" sz="1400" b="0" i="0" kern="1200" dirty="0" smtClean="0">
                <a:solidFill>
                  <a:schemeClr val="tx1"/>
                </a:solidFill>
                <a:effectLst/>
                <a:latin typeface="+mn-lt"/>
                <a:ea typeface="+mn-ea"/>
                <a:cs typeface="+mn-cs"/>
              </a:rPr>
              <a:t>之间的接口标准，是在</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程序和</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服务器之间传递信息的过程。</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规范允许</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服务器执行外部程序，并将它们的输出发送给</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浏览器，</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将</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的一组简单的静态超媒体文档变成一个完整的新的交互式媒体。</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6</a:t>
            </a:fld>
            <a:endParaRPr lang="zh-CN" altLang="en-US"/>
          </a:p>
        </p:txBody>
      </p:sp>
    </p:spTree>
    <p:extLst>
      <p:ext uri="{BB962C8B-B14F-4D97-AF65-F5344CB8AC3E}">
        <p14:creationId xmlns:p14="http://schemas.microsoft.com/office/powerpoint/2010/main" val="2364635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kern="1200" dirty="0" smtClean="0">
                <a:solidFill>
                  <a:schemeClr val="tx1"/>
                </a:solidFill>
                <a:effectLst/>
                <a:latin typeface="+mn-lt"/>
                <a:ea typeface="+mn-ea"/>
                <a:cs typeface="+mn-cs"/>
              </a:rPr>
              <a:t>优点：随着国内企业对于版权问题的重视，越来越多的公司已经不能使用破解的</a:t>
            </a:r>
            <a:r>
              <a:rPr lang="en-US" altLang="zh-CN" sz="1400" b="1" kern="1200" dirty="0" err="1" smtClean="0">
                <a:solidFill>
                  <a:schemeClr val="tx1"/>
                </a:solidFill>
                <a:effectLst/>
                <a:latin typeface="+mn-lt"/>
                <a:ea typeface="+mn-ea"/>
                <a:cs typeface="+mn-cs"/>
              </a:rPr>
              <a:t>LoadRunner</a:t>
            </a:r>
            <a:r>
              <a:rPr lang="zh-CN" altLang="en-US" sz="1400" b="1" kern="1200" dirty="0" smtClean="0">
                <a:solidFill>
                  <a:schemeClr val="tx1"/>
                </a:solidFill>
                <a:effectLst/>
                <a:latin typeface="+mn-lt"/>
                <a:ea typeface="+mn-ea"/>
                <a:cs typeface="+mn-cs"/>
              </a:rPr>
              <a:t>进行性能测试，因此开始</a:t>
            </a:r>
            <a:r>
              <a:rPr lang="zh-CN" altLang="en-US" sz="1400" b="1" kern="1200" dirty="0" smtClean="0">
                <a:solidFill>
                  <a:schemeClr val="tx1"/>
                </a:solidFill>
                <a:effectLst/>
                <a:latin typeface="+mn-lt"/>
                <a:ea typeface="+mn-ea"/>
                <a:cs typeface="+mn-cs"/>
              </a:rPr>
              <a:t>使用</a:t>
            </a:r>
            <a:r>
              <a:rPr lang="en-US" altLang="zh-CN" sz="1400" b="1" kern="1200" dirty="0" smtClean="0">
                <a:solidFill>
                  <a:schemeClr val="tx1"/>
                </a:solidFill>
                <a:effectLst/>
                <a:latin typeface="+mn-lt"/>
                <a:ea typeface="+mn-ea"/>
                <a:cs typeface="+mn-cs"/>
              </a:rPr>
              <a:t>JMeter</a:t>
            </a:r>
            <a:endParaRPr lang="en-US" altLang="zh-CN" sz="1400" b="1" kern="1200" dirty="0" smtClean="0">
              <a:solidFill>
                <a:schemeClr val="tx1"/>
              </a:solidFill>
              <a:effectLst/>
              <a:latin typeface="+mn-lt"/>
              <a:ea typeface="+mn-ea"/>
              <a:cs typeface="+mn-cs"/>
            </a:endParaRPr>
          </a:p>
          <a:p>
            <a:endParaRPr lang="en-US" altLang="zh-CN" sz="1400" b="1" kern="1200" dirty="0" smtClean="0">
              <a:solidFill>
                <a:schemeClr val="tx1"/>
              </a:solidFill>
              <a:effectLst/>
              <a:latin typeface="+mn-lt"/>
              <a:ea typeface="+mn-ea"/>
              <a:cs typeface="+mn-cs"/>
            </a:endParaRPr>
          </a:p>
          <a:p>
            <a:r>
              <a:rPr lang="zh-CN" altLang="zh-CN" sz="1400" b="1" kern="1200" dirty="0" smtClean="0">
                <a:solidFill>
                  <a:schemeClr val="tx1"/>
                </a:solidFill>
                <a:effectLst/>
                <a:latin typeface="+mn-lt"/>
                <a:ea typeface="+mn-ea"/>
                <a:cs typeface="+mn-cs"/>
              </a:rPr>
              <a:t>友好性和集成监控非常差，几乎没有，只能配备小工具，甚至后面需要大量开发</a:t>
            </a:r>
            <a:endParaRPr lang="zh-CN" altLang="zh-CN" sz="1400" kern="1200" dirty="0" smtClean="0">
              <a:solidFill>
                <a:schemeClr val="tx1"/>
              </a:solidFill>
              <a:effectLst/>
              <a:latin typeface="+mn-lt"/>
              <a:ea typeface="+mn-ea"/>
              <a:cs typeface="+mn-cs"/>
            </a:endParaRPr>
          </a:p>
          <a:p>
            <a:r>
              <a:rPr lang="en-US" altLang="zh-CN" sz="1400" b="1" kern="1200" dirty="0" smtClean="0">
                <a:solidFill>
                  <a:schemeClr val="tx1"/>
                </a:solidFill>
                <a:effectLst/>
                <a:latin typeface="+mn-lt"/>
                <a:ea typeface="+mn-ea"/>
                <a:cs typeface="+mn-cs"/>
              </a:rPr>
              <a:t>Java</a:t>
            </a:r>
            <a:r>
              <a:rPr lang="zh-CN" altLang="zh-CN" sz="1400" b="1" kern="1200" dirty="0" smtClean="0">
                <a:solidFill>
                  <a:schemeClr val="tx1"/>
                </a:solidFill>
                <a:effectLst/>
                <a:latin typeface="+mn-lt"/>
                <a:ea typeface="+mn-ea"/>
                <a:cs typeface="+mn-cs"/>
              </a:rPr>
              <a:t>语言开发，本身产生的负载量是不太好的，不如</a:t>
            </a:r>
            <a:r>
              <a:rPr lang="en-US" altLang="zh-CN" sz="1400" b="1" kern="1200" dirty="0" err="1" smtClean="0">
                <a:solidFill>
                  <a:schemeClr val="tx1"/>
                </a:solidFill>
                <a:effectLst/>
                <a:latin typeface="+mn-lt"/>
                <a:ea typeface="+mn-ea"/>
                <a:cs typeface="+mn-cs"/>
              </a:rPr>
              <a:t>LoadRunner</a:t>
            </a:r>
            <a:r>
              <a:rPr lang="en-US" altLang="zh-CN" sz="1400" b="1" kern="1200" dirty="0" smtClean="0">
                <a:solidFill>
                  <a:schemeClr val="tx1"/>
                </a:solidFill>
                <a:effectLst/>
                <a:latin typeface="+mn-lt"/>
                <a:ea typeface="+mn-ea"/>
                <a:cs typeface="+mn-cs"/>
              </a:rPr>
              <a:t>,</a:t>
            </a:r>
            <a:r>
              <a:rPr lang="zh-CN" altLang="zh-CN" sz="1400" b="1" kern="1200" dirty="0" smtClean="0">
                <a:solidFill>
                  <a:schemeClr val="tx1"/>
                </a:solidFill>
                <a:effectLst/>
                <a:latin typeface="+mn-lt"/>
                <a:ea typeface="+mn-ea"/>
                <a:cs typeface="+mn-cs"/>
              </a:rPr>
              <a:t>如果是大的体系还是走</a:t>
            </a:r>
            <a:r>
              <a:rPr lang="en-US" altLang="zh-CN" sz="1400" b="1" kern="1200" dirty="0" err="1" smtClean="0">
                <a:solidFill>
                  <a:schemeClr val="tx1"/>
                </a:solidFill>
                <a:effectLst/>
                <a:latin typeface="+mn-lt"/>
                <a:ea typeface="+mn-ea"/>
                <a:cs typeface="+mn-cs"/>
              </a:rPr>
              <a:t>LoadRunner</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9</a:t>
            </a:fld>
            <a:endParaRPr lang="zh-CN" altLang="en-US"/>
          </a:p>
        </p:txBody>
      </p:sp>
    </p:spTree>
    <p:extLst>
      <p:ext uri="{BB962C8B-B14F-4D97-AF65-F5344CB8AC3E}">
        <p14:creationId xmlns:p14="http://schemas.microsoft.com/office/powerpoint/2010/main" val="12062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b="0" i="0" kern="1200" dirty="0" smtClean="0">
                <a:solidFill>
                  <a:schemeClr val="tx1"/>
                </a:solidFill>
                <a:effectLst/>
                <a:latin typeface="+mn-lt"/>
                <a:ea typeface="+mn-ea"/>
                <a:cs typeface="+mn-cs"/>
              </a:rPr>
              <a:t>Ant</a:t>
            </a:r>
            <a:r>
              <a:rPr lang="zh-CN" altLang="en-US" sz="1400" b="0" i="0" kern="1200" dirty="0" smtClean="0">
                <a:solidFill>
                  <a:schemeClr val="tx1"/>
                </a:solidFill>
                <a:effectLst/>
                <a:latin typeface="+mn-lt"/>
                <a:ea typeface="+mn-ea"/>
                <a:cs typeface="+mn-cs"/>
              </a:rPr>
              <a:t>是一个功能强大的打包编译工具。我们使用他的目的是将</a:t>
            </a:r>
            <a:r>
              <a:rPr lang="en-US" altLang="zh-CN" sz="1400" b="0" i="0" kern="1200" dirty="0" smtClean="0">
                <a:solidFill>
                  <a:schemeClr val="tx1"/>
                </a:solidFill>
                <a:effectLst/>
                <a:latin typeface="+mn-lt"/>
                <a:ea typeface="+mn-ea"/>
                <a:cs typeface="+mn-cs"/>
              </a:rPr>
              <a:t>xml</a:t>
            </a:r>
            <a:r>
              <a:rPr lang="zh-CN" altLang="en-US" sz="1400" b="0" i="0" kern="1200" dirty="0" smtClean="0">
                <a:solidFill>
                  <a:schemeClr val="tx1"/>
                </a:solidFill>
                <a:effectLst/>
                <a:latin typeface="+mn-lt"/>
                <a:ea typeface="+mn-ea"/>
                <a:cs typeface="+mn-cs"/>
              </a:rPr>
              <a:t>文件转化为</a:t>
            </a:r>
            <a:r>
              <a:rPr lang="en-US" altLang="zh-CN" sz="1400" b="0" i="0" kern="1200" dirty="0" smtClean="0">
                <a:solidFill>
                  <a:schemeClr val="tx1"/>
                </a:solidFill>
                <a:effectLst/>
                <a:latin typeface="+mn-lt"/>
                <a:ea typeface="+mn-ea"/>
                <a:cs typeface="+mn-cs"/>
              </a:rPr>
              <a:t>html</a:t>
            </a:r>
            <a:r>
              <a:rPr lang="zh-CN" altLang="en-US" sz="1400" b="0" i="0" kern="1200" dirty="0" smtClean="0">
                <a:solidFill>
                  <a:schemeClr val="tx1"/>
                </a:solidFill>
                <a:effectLst/>
                <a:latin typeface="+mn-lt"/>
                <a:ea typeface="+mn-ea"/>
                <a:cs typeface="+mn-cs"/>
              </a:rPr>
              <a:t>格式的文件</a:t>
            </a:r>
            <a:endParaRPr lang="en-US" altLang="zh-CN" sz="1400" b="0" i="0" kern="1200" dirty="0" smtClean="0">
              <a:solidFill>
                <a:schemeClr val="tx1"/>
              </a:solidFill>
              <a:effectLst/>
              <a:latin typeface="+mn-lt"/>
              <a:ea typeface="+mn-ea"/>
              <a:cs typeface="+mn-cs"/>
            </a:endParaRPr>
          </a:p>
          <a:p>
            <a:r>
              <a:rPr lang="en-US" altLang="zh-CN" dirty="0" smtClean="0"/>
              <a:t>HTTPs://www.cnblogs.com/reach296/p/3791489.html</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13</a:t>
            </a:fld>
            <a:endParaRPr lang="zh-CN" altLang="en-US"/>
          </a:p>
        </p:txBody>
      </p:sp>
    </p:spTree>
    <p:extLst>
      <p:ext uri="{BB962C8B-B14F-4D97-AF65-F5344CB8AC3E}">
        <p14:creationId xmlns:p14="http://schemas.microsoft.com/office/powerpoint/2010/main" val="1236249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Extras</a:t>
            </a:r>
            <a:r>
              <a:rPr lang="zh-CN" altLang="en-US" dirty="0" smtClean="0"/>
              <a:t>：附加设备</a:t>
            </a:r>
            <a:endParaRPr lang="en-US" altLang="zh-CN" dirty="0" smtClean="0"/>
          </a:p>
          <a:p>
            <a:r>
              <a:rPr lang="en-US" altLang="zh-CN" sz="1400" b="1" i="0" kern="1200" dirty="0" err="1" smtClean="0">
                <a:solidFill>
                  <a:schemeClr val="tx1"/>
                </a:solidFill>
                <a:effectLst/>
                <a:latin typeface="+mn-lt"/>
                <a:ea typeface="+mn-ea"/>
                <a:cs typeface="+mn-cs"/>
              </a:rPr>
              <a:t>Jenkins+JMeter+Ant</a:t>
            </a:r>
            <a:r>
              <a:rPr lang="zh-CN" altLang="en-US" sz="1400" b="1" i="0" kern="1200" dirty="0" smtClean="0">
                <a:solidFill>
                  <a:schemeClr val="tx1"/>
                </a:solidFill>
                <a:effectLst/>
                <a:latin typeface="+mn-lt"/>
                <a:ea typeface="+mn-ea"/>
                <a:cs typeface="+mn-cs"/>
              </a:rPr>
              <a:t>：</a:t>
            </a:r>
            <a:r>
              <a:rPr lang="en-US" altLang="zh-CN" dirty="0" smtClean="0"/>
              <a:t>HTTP://www.uml.org.cn/jchgj/201902223.asp</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14</a:t>
            </a:fld>
            <a:endParaRPr lang="zh-CN" altLang="en-US"/>
          </a:p>
        </p:txBody>
      </p:sp>
    </p:spTree>
    <p:extLst>
      <p:ext uri="{BB962C8B-B14F-4D97-AF65-F5344CB8AC3E}">
        <p14:creationId xmlns:p14="http://schemas.microsoft.com/office/powerpoint/2010/main" val="177379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19</a:t>
            </a:fld>
            <a:endParaRPr lang="zh-CN" altLang="en-US"/>
          </a:p>
        </p:txBody>
      </p:sp>
    </p:spTree>
    <p:extLst>
      <p:ext uri="{BB962C8B-B14F-4D97-AF65-F5344CB8AC3E}">
        <p14:creationId xmlns:p14="http://schemas.microsoft.com/office/powerpoint/2010/main" val="74845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函数测试模式：主要是为了进行一些调试或者下载测试的时候才启用，会影响</a:t>
            </a:r>
            <a:r>
              <a:rPr lang="en-US" altLang="zh-CN" dirty="0" smtClean="0"/>
              <a:t>JMeter</a:t>
            </a:r>
            <a:r>
              <a:rPr lang="zh-CN" altLang="en-US" dirty="0" smtClean="0"/>
              <a:t>运行的性能。</a:t>
            </a:r>
            <a:endParaRPr lang="en-US" altLang="zh-CN" dirty="0" smtClean="0"/>
          </a:p>
          <a:p>
            <a:r>
              <a:rPr lang="en-US" altLang="zh-CN" dirty="0" smtClean="0"/>
              <a:t>Add directory or jar to </a:t>
            </a:r>
            <a:r>
              <a:rPr lang="en-US" altLang="zh-CN" dirty="0" err="1" smtClean="0"/>
              <a:t>classpath</a:t>
            </a:r>
            <a:r>
              <a:rPr lang="zh-CN" altLang="en-US" dirty="0" smtClean="0"/>
              <a:t>：如果在脚本中要是用到第三方的</a:t>
            </a:r>
            <a:r>
              <a:rPr lang="en-US" altLang="zh-CN" dirty="0" smtClean="0"/>
              <a:t>jar</a:t>
            </a:r>
            <a:r>
              <a:rPr lang="zh-CN" altLang="en-US" dirty="0" smtClean="0"/>
              <a:t>的时候，需要在这里将</a:t>
            </a:r>
            <a:r>
              <a:rPr lang="en-US" altLang="zh-CN" dirty="0" smtClean="0"/>
              <a:t>jar</a:t>
            </a:r>
            <a:r>
              <a:rPr lang="zh-CN" altLang="en-US" dirty="0" smtClean="0"/>
              <a:t>包添加到</a:t>
            </a:r>
            <a:r>
              <a:rPr lang="en-US" altLang="zh-CN" dirty="0" err="1" smtClean="0"/>
              <a:t>classpath</a:t>
            </a:r>
            <a:r>
              <a:rPr lang="zh-CN" altLang="en-US" dirty="0" smtClean="0"/>
              <a:t>。比如说在做数据库测试的时候，就需要在这里添加</a:t>
            </a:r>
            <a:r>
              <a:rPr lang="en-US" altLang="zh-CN" dirty="0" smtClean="0"/>
              <a:t>JDBC Driver</a:t>
            </a:r>
            <a:r>
              <a:rPr lang="zh-CN" altLang="en-US" dirty="0" smtClean="0"/>
              <a:t>的</a:t>
            </a:r>
            <a:r>
              <a:rPr lang="en-US" altLang="zh-CN" dirty="0" smtClean="0"/>
              <a:t>jar</a:t>
            </a:r>
            <a:r>
              <a:rPr lang="zh-CN" altLang="en-US" dirty="0" smtClean="0"/>
              <a:t>包，或者使用</a:t>
            </a:r>
            <a:r>
              <a:rPr lang="en-US" altLang="zh-CN" dirty="0" err="1" smtClean="0"/>
              <a:t>javascript</a:t>
            </a:r>
            <a:r>
              <a:rPr lang="zh-CN" altLang="en-US" dirty="0" smtClean="0"/>
              <a:t>或者</a:t>
            </a:r>
            <a:r>
              <a:rPr lang="en-US" altLang="zh-CN" dirty="0" err="1" smtClean="0"/>
              <a:t>Beanshell</a:t>
            </a:r>
            <a:r>
              <a:rPr lang="zh-CN" altLang="en-US" dirty="0" smtClean="0"/>
              <a:t>的时候要调用到第三方的</a:t>
            </a:r>
            <a:r>
              <a:rPr lang="en-US" altLang="zh-CN" dirty="0" smtClean="0"/>
              <a:t>jar</a:t>
            </a:r>
            <a:r>
              <a:rPr lang="zh-CN" altLang="en-US" dirty="0" smtClean="0"/>
              <a:t>也是需要在这里添加的。</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38</a:t>
            </a:fld>
            <a:endParaRPr lang="zh-CN" altLang="en-US"/>
          </a:p>
        </p:txBody>
      </p:sp>
    </p:spTree>
    <p:extLst>
      <p:ext uri="{BB962C8B-B14F-4D97-AF65-F5344CB8AC3E}">
        <p14:creationId xmlns:p14="http://schemas.microsoft.com/office/powerpoint/2010/main" val="3398051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353" y="2929613"/>
            <a:ext cx="10373995" cy="928910"/>
          </a:xfrm>
        </p:spPr>
        <p:txBody>
          <a:bodyPr>
            <a:normAutofit/>
          </a:bodyPr>
          <a:lstStyle>
            <a:lvl1pPr algn="l">
              <a:defRPr sz="43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15353" y="3887100"/>
            <a:ext cx="8543290" cy="685967"/>
          </a:xfrm>
        </p:spPr>
        <p:txBody>
          <a:bodyPr anchor="ctr">
            <a:noAutofit/>
          </a:bodyPr>
          <a:lstStyle>
            <a:lvl1pPr marL="0" indent="0" algn="l">
              <a:buNone/>
              <a:defRPr sz="3200" b="1">
                <a:solidFill>
                  <a:schemeClr val="tx1">
                    <a:tint val="75000"/>
                  </a:schemeClr>
                </a:solidFill>
                <a:latin typeface="楷体" panose="02010609060101010101" pitchFamily="49" charset="-122"/>
                <a:ea typeface="楷体" panose="02010609060101010101" pitchFamily="49" charset="-122"/>
                <a:sym typeface="Wingdings" pitchFamily="2" charset="2"/>
              </a:defRPr>
            </a:lvl1pPr>
            <a:lvl2pPr marL="544662" indent="0" algn="ctr">
              <a:buNone/>
              <a:defRPr>
                <a:solidFill>
                  <a:schemeClr val="tx1">
                    <a:tint val="75000"/>
                  </a:schemeClr>
                </a:solidFill>
              </a:defRPr>
            </a:lvl2pPr>
            <a:lvl3pPr marL="1089325" indent="0" algn="ctr">
              <a:buNone/>
              <a:defRPr>
                <a:solidFill>
                  <a:schemeClr val="tx1">
                    <a:tint val="75000"/>
                  </a:schemeClr>
                </a:solidFill>
              </a:defRPr>
            </a:lvl3pPr>
            <a:lvl4pPr marL="1633987" indent="0" algn="ctr">
              <a:buNone/>
              <a:defRPr>
                <a:solidFill>
                  <a:schemeClr val="tx1">
                    <a:tint val="75000"/>
                  </a:schemeClr>
                </a:solidFill>
              </a:defRPr>
            </a:lvl4pPr>
            <a:lvl5pPr marL="2178649" indent="0" algn="ctr">
              <a:buNone/>
              <a:defRPr>
                <a:solidFill>
                  <a:schemeClr val="tx1">
                    <a:tint val="75000"/>
                  </a:schemeClr>
                </a:solidFill>
              </a:defRPr>
            </a:lvl5pPr>
            <a:lvl6pPr marL="2723312" indent="0" algn="ctr">
              <a:buNone/>
              <a:defRPr>
                <a:solidFill>
                  <a:schemeClr val="tx1">
                    <a:tint val="75000"/>
                  </a:schemeClr>
                </a:solidFill>
              </a:defRPr>
            </a:lvl6pPr>
            <a:lvl7pPr marL="3267974" indent="0" algn="ctr">
              <a:buNone/>
              <a:defRPr>
                <a:solidFill>
                  <a:schemeClr val="tx1">
                    <a:tint val="75000"/>
                  </a:schemeClr>
                </a:solidFill>
              </a:defRPr>
            </a:lvl7pPr>
            <a:lvl8pPr marL="3812637" indent="0" algn="ctr">
              <a:buNone/>
              <a:defRPr>
                <a:solidFill>
                  <a:schemeClr val="tx1">
                    <a:tint val="75000"/>
                  </a:schemeClr>
                </a:solidFill>
              </a:defRPr>
            </a:lvl8pPr>
            <a:lvl9pPr marL="4357299" indent="0" algn="ctr">
              <a:buNone/>
              <a:defRPr>
                <a:solidFill>
                  <a:schemeClr val="tx1">
                    <a:tint val="75000"/>
                  </a:schemeClr>
                </a:solidFill>
              </a:defRPr>
            </a:lvl9pPr>
          </a:lstStyle>
          <a:p>
            <a:r>
              <a:rPr lang="zh-CN" altLang="en-US" dirty="0" smtClean="0"/>
              <a:t>单击此处编辑母版副标题样式</a:t>
            </a:r>
            <a:endParaRPr lang="en-US" altLang="zh-CN" dirty="0" smtClean="0"/>
          </a:p>
        </p:txBody>
      </p:sp>
      <p:pic>
        <p:nvPicPr>
          <p:cNvPr id="10" name="图片 9"/>
          <p:cNvPicPr>
            <a:picLocks noChangeAspect="1"/>
          </p:cNvPicPr>
          <p:nvPr userDrawn="1"/>
        </p:nvPicPr>
        <p:blipFill>
          <a:blip r:embed="rId2"/>
          <a:stretch>
            <a:fillRect/>
          </a:stretch>
        </p:blipFill>
        <p:spPr>
          <a:xfrm>
            <a:off x="8976380" y="0"/>
            <a:ext cx="3228320" cy="519627"/>
          </a:xfrm>
          <a:prstGeom prst="rect">
            <a:avLst/>
          </a:prstGeom>
        </p:spPr>
      </p:pic>
      <p:grpSp>
        <p:nvGrpSpPr>
          <p:cNvPr id="11" name="组合 10"/>
          <p:cNvGrpSpPr/>
          <p:nvPr userDrawn="1"/>
        </p:nvGrpSpPr>
        <p:grpSpPr>
          <a:xfrm>
            <a:off x="-18330" y="6526138"/>
            <a:ext cx="12276707" cy="0"/>
            <a:chOff x="-18330" y="6526138"/>
            <a:chExt cx="12276707" cy="0"/>
          </a:xfrm>
        </p:grpSpPr>
        <p:cxnSp>
          <p:nvCxnSpPr>
            <p:cNvPr id="12" name="直接连接符 11"/>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279325"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8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p:txBody>
      </p:sp>
      <p:sp>
        <p:nvSpPr>
          <p:cNvPr id="4" name="日期占位符 3"/>
          <p:cNvSpPr>
            <a:spLocks noGrp="1"/>
          </p:cNvSpPr>
          <p:nvPr>
            <p:ph type="dt" sz="half" idx="10"/>
          </p:nvPr>
        </p:nvSpPr>
        <p:spPr>
          <a:xfrm>
            <a:off x="3" y="6357821"/>
            <a:ext cx="667445" cy="501767"/>
          </a:xfrm>
          <a:prstGeom prst="rect">
            <a:avLst/>
          </a:prstGeom>
        </p:spPr>
        <p:txBody>
          <a:bodyPr lIns="108932" tIns="54466" rIns="108932" bIns="54466"/>
          <a:lstStyle>
            <a:lvl1pPr>
              <a:defRPr/>
            </a:lvl1pPr>
          </a:lstStyle>
          <a:p>
            <a:pPr>
              <a:defRPr/>
            </a:pPr>
            <a:fld id="{C9F260F8-0F8D-4271-AB2B-8487BB54F279}" type="datetime1">
              <a:rPr lang="zh-CN" altLang="en-US"/>
              <a:pPr>
                <a:defRPr/>
              </a:pPr>
              <a:t>2019/4/11</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3669564"/>
            <a:ext cx="12204700" cy="60180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3" name="矩形 2"/>
          <p:cNvSpPr/>
          <p:nvPr userDrawn="1"/>
        </p:nvSpPr>
        <p:spPr>
          <a:xfrm>
            <a:off x="1129363" y="1703784"/>
            <a:ext cx="652508" cy="611329"/>
          </a:xfrm>
          <a:prstGeom prst="rect">
            <a:avLst/>
          </a:prstGeom>
          <a:solidFill>
            <a:schemeClr val="accent4">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5" name="矩形 4"/>
          <p:cNvSpPr/>
          <p:nvPr userDrawn="1"/>
        </p:nvSpPr>
        <p:spPr>
          <a:xfrm>
            <a:off x="557734" y="1197546"/>
            <a:ext cx="864096" cy="828867"/>
          </a:xfrm>
          <a:prstGeom prst="rect">
            <a:avLst/>
          </a:prstGeom>
          <a:solidFill>
            <a:schemeClr val="accent4">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6" name="TextBox 5"/>
          <p:cNvSpPr txBox="1"/>
          <p:nvPr userDrawn="1"/>
        </p:nvSpPr>
        <p:spPr>
          <a:xfrm>
            <a:off x="1892152" y="2107102"/>
            <a:ext cx="6298429" cy="1541157"/>
          </a:xfrm>
          <a:prstGeom prst="rect">
            <a:avLst/>
          </a:prstGeom>
          <a:noFill/>
          <a:ln>
            <a:noFill/>
          </a:ln>
        </p:spPr>
        <p:txBody>
          <a:bodyPr wrap="square" lIns="108932" tIns="54466" rIns="108932" bIns="54466">
            <a:spAutoFit/>
          </a:bodyPr>
          <a:lstStyle/>
          <a:p>
            <a:pPr fontAlgn="auto">
              <a:spcBef>
                <a:spcPts val="0"/>
              </a:spcBef>
              <a:spcAft>
                <a:spcPts val="0"/>
              </a:spcAft>
              <a:defRPr/>
            </a:pPr>
            <a:r>
              <a:rPr lang="en-US" altLang="zh-CN" sz="9300" b="1" dirty="0" smtClean="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rPr>
              <a:t>Question</a:t>
            </a:r>
            <a:endParaRPr lang="zh-CN" altLang="en-US" sz="9300" b="1" dirty="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endParaRPr>
          </a:p>
        </p:txBody>
      </p:sp>
      <p:pic>
        <p:nvPicPr>
          <p:cNvPr id="9" name="图片 8"/>
          <p:cNvPicPr>
            <a:picLocks noChangeAspect="1"/>
          </p:cNvPicPr>
          <p:nvPr userDrawn="1"/>
        </p:nvPicPr>
        <p:blipFill>
          <a:blip r:embed="rId2"/>
          <a:stretch>
            <a:fillRect/>
          </a:stretch>
        </p:blipFill>
        <p:spPr>
          <a:xfrm>
            <a:off x="8972758" y="28774"/>
            <a:ext cx="3228320" cy="5196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629742" y="405458"/>
            <a:ext cx="8279325" cy="576064"/>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610235" y="1197546"/>
            <a:ext cx="10984230"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cxnSp>
        <p:nvCxnSpPr>
          <p:cNvPr id="9" name="直接连接符 8"/>
          <p:cNvCxnSpPr/>
          <p:nvPr/>
        </p:nvCxnSpPr>
        <p:spPr>
          <a:xfrm>
            <a:off x="413718" y="1053530"/>
            <a:ext cx="11251208" cy="1587"/>
          </a:xfrm>
          <a:prstGeom prst="line">
            <a:avLst/>
          </a:prstGeom>
          <a:ln w="12700">
            <a:solidFill>
              <a:schemeClr val="accent4">
                <a:lumMod val="50000"/>
              </a:schemeClr>
            </a:solidFill>
          </a:ln>
        </p:spPr>
        <p:style>
          <a:lnRef idx="3">
            <a:schemeClr val="accent2"/>
          </a:lnRef>
          <a:fillRef idx="0">
            <a:schemeClr val="accent2"/>
          </a:fillRef>
          <a:effectRef idx="2">
            <a:schemeClr val="accent2"/>
          </a:effectRef>
          <a:fontRef idx="minor">
            <a:schemeClr val="tx1"/>
          </a:fontRef>
        </p:style>
      </p:cxnSp>
      <p:sp>
        <p:nvSpPr>
          <p:cNvPr id="16" name="矩形 15"/>
          <p:cNvSpPr/>
          <p:nvPr userDrawn="1"/>
        </p:nvSpPr>
        <p:spPr>
          <a:xfrm>
            <a:off x="485726" y="405458"/>
            <a:ext cx="118690" cy="499070"/>
          </a:xfrm>
          <a:prstGeom prst="rect">
            <a:avLst/>
          </a:prstGeom>
          <a:solidFill>
            <a:schemeClr val="accent4">
              <a:lumMod val="50000"/>
            </a:schemeClr>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pic>
        <p:nvPicPr>
          <p:cNvPr id="2" name="图片 1"/>
          <p:cNvPicPr>
            <a:picLocks noChangeAspect="1"/>
          </p:cNvPicPr>
          <p:nvPr userDrawn="1"/>
        </p:nvPicPr>
        <p:blipFill>
          <a:blip r:embed="rId8"/>
          <a:stretch>
            <a:fillRect/>
          </a:stretch>
        </p:blipFill>
        <p:spPr>
          <a:xfrm>
            <a:off x="8972758" y="28774"/>
            <a:ext cx="3228320" cy="519627"/>
          </a:xfrm>
          <a:prstGeom prst="rect">
            <a:avLst/>
          </a:prstGeom>
        </p:spPr>
      </p:pic>
      <p:grpSp>
        <p:nvGrpSpPr>
          <p:cNvPr id="6" name="组合 5"/>
          <p:cNvGrpSpPr/>
          <p:nvPr userDrawn="1"/>
        </p:nvGrpSpPr>
        <p:grpSpPr>
          <a:xfrm>
            <a:off x="-18329" y="6454130"/>
            <a:ext cx="12223030" cy="72008"/>
            <a:chOff x="-18330" y="6526138"/>
            <a:chExt cx="12276707" cy="0"/>
          </a:xfrm>
        </p:grpSpPr>
        <p:cxnSp>
          <p:nvCxnSpPr>
            <p:cNvPr id="28" name="直接连接符 27"/>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 id="2147483727" r:id="rId6"/>
  </p:sldLayoutIdLst>
  <p:hf hdr="0" ftr="0" dt="0"/>
  <p:txStyles>
    <p:titleStyle>
      <a:lvl1pPr algn="l" rtl="0" eaLnBrk="0" fontAlgn="base" hangingPunct="0">
        <a:spcBef>
          <a:spcPct val="0"/>
        </a:spcBef>
        <a:spcAft>
          <a:spcPct val="0"/>
        </a:spcAft>
        <a:defRPr sz="3600" b="1" kern="1200">
          <a:solidFill>
            <a:schemeClr val="tx1"/>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p:titleStyle>
    <p:body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u"/>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744500" y="1286654"/>
            <a:ext cx="10668285" cy="3643338"/>
          </a:xfrm>
        </p:spPr>
        <p:txBody>
          <a:bodyPr>
            <a:normAutofit/>
          </a:bodyPr>
          <a:lstStyle/>
          <a:p>
            <a:pPr algn="ctr" eaLnBrk="1" hangingPunct="1">
              <a:lnSpc>
                <a:spcPct val="150000"/>
              </a:lnSpc>
            </a:pPr>
            <a:r>
              <a:rPr lang="zh-CN" altLang="en-US" dirty="0" smtClean="0"/>
              <a:t>性能测试</a:t>
            </a:r>
            <a:r>
              <a:rPr lang="en-US" altLang="zh-CN" dirty="0" smtClean="0"/>
              <a:t/>
            </a:r>
            <a:br>
              <a:rPr lang="en-US" altLang="zh-CN" dirty="0" smtClean="0"/>
            </a:br>
            <a:r>
              <a:rPr lang="en-US" altLang="zh-CN" dirty="0" smtClean="0">
                <a:solidFill>
                  <a:schemeClr val="bg1">
                    <a:lumMod val="50000"/>
                  </a:schemeClr>
                </a:solidFill>
              </a:rPr>
              <a:t>--</a:t>
            </a:r>
            <a:r>
              <a:rPr lang="zh-CN" altLang="en-US" sz="3200" dirty="0" smtClean="0">
                <a:solidFill>
                  <a:schemeClr val="bg1">
                    <a:lumMod val="50000"/>
                  </a:schemeClr>
                </a:solidFill>
              </a:rPr>
              <a:t>性能测试工具</a:t>
            </a:r>
            <a:r>
              <a:rPr lang="en-US" altLang="zh-CN" sz="3200" dirty="0" smtClean="0">
                <a:solidFill>
                  <a:schemeClr val="bg1">
                    <a:lumMod val="50000"/>
                  </a:schemeClr>
                </a:solidFill>
              </a:rPr>
              <a:t>—JMeter</a:t>
            </a:r>
            <a:r>
              <a:rPr lang="zh-CN" altLang="en-US" sz="3200" dirty="0" smtClean="0">
                <a:solidFill>
                  <a:schemeClr val="bg1">
                    <a:lumMod val="50000"/>
                  </a:schemeClr>
                </a:solidFill>
              </a:rPr>
              <a:t>的</a:t>
            </a:r>
            <a:r>
              <a:rPr lang="zh-CN" altLang="en-US" sz="3200" dirty="0" smtClean="0">
                <a:solidFill>
                  <a:schemeClr val="bg1">
                    <a:lumMod val="50000"/>
                  </a:schemeClr>
                </a:solidFill>
              </a:rPr>
              <a:t>使用</a:t>
            </a:r>
            <a:r>
              <a:rPr lang="en-US" altLang="zh-CN" sz="3200" dirty="0" smtClean="0">
                <a:solidFill>
                  <a:schemeClr val="bg1">
                    <a:lumMod val="50000"/>
                  </a:schemeClr>
                </a:solidFill>
              </a:rPr>
              <a:t/>
            </a:r>
            <a:br>
              <a:rPr lang="en-US" altLang="zh-CN" sz="3200" dirty="0" smtClean="0">
                <a:solidFill>
                  <a:schemeClr val="bg1">
                    <a:lumMod val="50000"/>
                  </a:schemeClr>
                </a:solidFill>
              </a:rPr>
            </a:br>
            <a:endParaRPr lang="zh-CN" altLang="en-US" sz="32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smtClean="0"/>
              <a:t>JMeter</a:t>
            </a:r>
            <a:r>
              <a:rPr lang="zh-CN" altLang="en-US" dirty="0" smtClean="0"/>
              <a:t>简介</a:t>
            </a:r>
            <a:endParaRPr lang="en-US" altLang="zh-CN" dirty="0" smtClean="0"/>
          </a:p>
          <a:p>
            <a:r>
              <a:rPr lang="zh-CN" altLang="en-US" dirty="0" smtClean="0"/>
              <a:t>为什么</a:t>
            </a:r>
            <a:r>
              <a:rPr lang="zh-CN" altLang="en-US" dirty="0" smtClean="0"/>
              <a:t>选择</a:t>
            </a:r>
            <a:r>
              <a:rPr lang="en-US" altLang="zh-CN" dirty="0" smtClean="0"/>
              <a:t>JMeter</a:t>
            </a:r>
            <a:endParaRPr lang="en-US" altLang="zh-CN" dirty="0" smtClean="0"/>
          </a:p>
          <a:p>
            <a:r>
              <a:rPr lang="en-US" altLang="zh-CN" dirty="0" smtClean="0">
                <a:solidFill>
                  <a:srgbClr val="FF0000"/>
                </a:solidFill>
              </a:rPr>
              <a:t>JMeter</a:t>
            </a:r>
            <a:r>
              <a:rPr lang="zh-CN" altLang="en-US" dirty="0" smtClean="0">
                <a:solidFill>
                  <a:srgbClr val="FF0000"/>
                </a:solidFill>
              </a:rPr>
              <a:t>安装</a:t>
            </a:r>
            <a:endParaRPr lang="en-US" altLang="zh-CN" dirty="0" smtClean="0">
              <a:solidFill>
                <a:srgbClr val="FF0000"/>
              </a:solidFill>
            </a:endParaRPr>
          </a:p>
          <a:p>
            <a:r>
              <a:rPr lang="en-US" altLang="zh-CN" dirty="0" smtClean="0"/>
              <a:t>JMeter</a:t>
            </a:r>
            <a:r>
              <a:rPr lang="zh-CN" altLang="en-US" dirty="0" smtClean="0"/>
              <a:t>目录</a:t>
            </a:r>
            <a:r>
              <a:rPr lang="zh-CN" altLang="en-US" dirty="0" smtClean="0"/>
              <a:t>结构</a:t>
            </a:r>
            <a:endParaRPr lang="en-US" altLang="zh-CN" dirty="0" smtClean="0"/>
          </a:p>
          <a:p>
            <a:r>
              <a:rPr lang="en-US" altLang="zh-CN" dirty="0" smtClean="0"/>
              <a:t>JMeter</a:t>
            </a:r>
            <a:r>
              <a:rPr lang="zh-CN" altLang="en-US" dirty="0" smtClean="0"/>
              <a:t>体系结构</a:t>
            </a:r>
            <a:r>
              <a:rPr lang="zh-CN" altLang="en-US" dirty="0" smtClean="0"/>
              <a:t>分析</a:t>
            </a:r>
            <a:endParaRPr lang="en-US" altLang="zh-CN" dirty="0" smtClean="0"/>
          </a:p>
          <a:p>
            <a:r>
              <a:rPr lang="en-US" altLang="zh-CN" dirty="0" smtClean="0"/>
              <a:t>JMeter</a:t>
            </a:r>
            <a:r>
              <a:rPr lang="zh-CN" altLang="en-US" dirty="0" smtClean="0"/>
              <a:t>运行</a:t>
            </a:r>
            <a:r>
              <a:rPr lang="zh-CN" altLang="en-US" dirty="0" smtClean="0"/>
              <a:t>原理</a:t>
            </a:r>
            <a:endParaRPr lang="en-US" altLang="zh-CN" dirty="0" smtClean="0"/>
          </a:p>
          <a:p>
            <a:r>
              <a:rPr lang="en-US" altLang="zh-CN" dirty="0" smtClean="0"/>
              <a:t>JMeter</a:t>
            </a:r>
            <a:r>
              <a:rPr lang="zh-CN" altLang="en-US" dirty="0" smtClean="0"/>
              <a:t>初次</a:t>
            </a:r>
            <a:r>
              <a:rPr lang="zh-CN" altLang="en-US" dirty="0" smtClean="0"/>
              <a:t>使用</a:t>
            </a:r>
            <a:endParaRPr lang="en-US" altLang="zh-CN" dirty="0" smtClean="0"/>
          </a:p>
          <a:p>
            <a:pPr marL="0" indent="0">
              <a:buNone/>
            </a:pP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016860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安装</a:t>
            </a:r>
            <a:endParaRPr lang="zh-CN" altLang="en-US" dirty="0"/>
          </a:p>
        </p:txBody>
      </p:sp>
      <p:sp>
        <p:nvSpPr>
          <p:cNvPr id="3" name="内容占位符 2"/>
          <p:cNvSpPr>
            <a:spLocks noGrp="1"/>
          </p:cNvSpPr>
          <p:nvPr>
            <p:ph idx="1"/>
          </p:nvPr>
        </p:nvSpPr>
        <p:spPr>
          <a:xfrm>
            <a:off x="557734" y="981522"/>
            <a:ext cx="10984230" cy="5041187"/>
          </a:xfrm>
        </p:spPr>
        <p:txBody>
          <a:bodyPr/>
          <a:lstStyle/>
          <a:p>
            <a:pPr marL="0" indent="0">
              <a:buNone/>
            </a:pPr>
            <a:r>
              <a:rPr lang="en-US" altLang="zh-CN" dirty="0" smtClean="0"/>
              <a:t>1 </a:t>
            </a:r>
            <a:r>
              <a:rPr lang="en-US" altLang="zh-CN" dirty="0" smtClean="0"/>
              <a:t>JMeter</a:t>
            </a:r>
            <a:r>
              <a:rPr lang="zh-CN" altLang="en-US" dirty="0" smtClean="0"/>
              <a:t>是</a:t>
            </a:r>
            <a:r>
              <a:rPr lang="en-US" altLang="zh-CN" dirty="0" smtClean="0"/>
              <a:t>Java</a:t>
            </a:r>
            <a:r>
              <a:rPr lang="zh-CN" altLang="en-US" dirty="0" smtClean="0"/>
              <a:t>应用程序，需要有</a:t>
            </a:r>
            <a:r>
              <a:rPr lang="en-US" altLang="zh-CN" dirty="0" smtClean="0"/>
              <a:t>JDK</a:t>
            </a:r>
            <a:r>
              <a:rPr lang="zh-CN" altLang="en-US" dirty="0" smtClean="0"/>
              <a:t>环境</a:t>
            </a:r>
            <a:endParaRPr lang="en-US" altLang="zh-CN" dirty="0" smtClean="0"/>
          </a:p>
          <a:p>
            <a:pPr marL="0" indent="0">
              <a:buNone/>
            </a:pPr>
            <a:r>
              <a:rPr lang="en-US" altLang="zh-CN" dirty="0" smtClean="0"/>
              <a:t>2</a:t>
            </a:r>
            <a:r>
              <a:rPr lang="zh-CN" altLang="en-US" dirty="0" smtClean="0"/>
              <a:t>官网下载：</a:t>
            </a:r>
            <a:r>
              <a:rPr lang="en-US" altLang="zh-CN" dirty="0" smtClean="0"/>
              <a:t>http</a:t>
            </a:r>
            <a:r>
              <a:rPr lang="en-US" altLang="zh-CN" dirty="0" smtClean="0"/>
              <a:t>://JMeter.apache.org</a:t>
            </a:r>
            <a:endParaRPr lang="en-US" altLang="zh-CN" dirty="0" smtClean="0"/>
          </a:p>
          <a:p>
            <a:pPr marL="0" indent="0">
              <a:buNone/>
            </a:pPr>
            <a:r>
              <a:rPr lang="en-US" altLang="zh-CN" dirty="0" smtClean="0"/>
              <a:t>3 </a:t>
            </a:r>
            <a:r>
              <a:rPr lang="zh-CN" altLang="en-US" dirty="0" smtClean="0"/>
              <a:t>解压即可使用</a:t>
            </a:r>
            <a:r>
              <a:rPr lang="en-US" altLang="zh-CN" dirty="0" smtClean="0"/>
              <a:t>		</a:t>
            </a:r>
            <a:r>
              <a:rPr lang="en-US" altLang="zh-CN" dirty="0"/>
              <a:t> </a:t>
            </a:r>
            <a:r>
              <a:rPr lang="en-US" altLang="zh-CN" dirty="0" smtClean="0"/>
              <a:t>  </a:t>
            </a:r>
          </a:p>
          <a:p>
            <a:pPr marL="0" indent="0">
              <a:buNone/>
            </a:pPr>
            <a:r>
              <a:rPr lang="en-US" altLang="zh-CN" dirty="0"/>
              <a:t> </a:t>
            </a:r>
            <a:r>
              <a:rPr lang="en-US" altLang="zh-CN" dirty="0" smtClean="0"/>
              <a:t>                                                                 </a:t>
            </a:r>
            <a:endParaRPr lang="zh-CN" altLang="en-US" dirty="0"/>
          </a:p>
        </p:txBody>
      </p:sp>
      <p:pic>
        <p:nvPicPr>
          <p:cNvPr id="4" name="图片 3"/>
          <p:cNvPicPr>
            <a:picLocks noChangeAspect="1"/>
          </p:cNvPicPr>
          <p:nvPr/>
        </p:nvPicPr>
        <p:blipFill>
          <a:blip r:embed="rId2"/>
          <a:stretch>
            <a:fillRect/>
          </a:stretch>
        </p:blipFill>
        <p:spPr>
          <a:xfrm>
            <a:off x="2285926" y="3069754"/>
            <a:ext cx="5379944" cy="3273604"/>
          </a:xfrm>
          <a:prstGeom prst="rect">
            <a:avLst/>
          </a:prstGeom>
          <a:ln w="28575">
            <a:solidFill>
              <a:srgbClr val="0070C0"/>
            </a:solidFill>
          </a:ln>
        </p:spPr>
      </p:pic>
      <p:sp>
        <p:nvSpPr>
          <p:cNvPr id="6" name="文本框 5"/>
          <p:cNvSpPr txBox="1"/>
          <p:nvPr/>
        </p:nvSpPr>
        <p:spPr>
          <a:xfrm>
            <a:off x="7830542" y="2421682"/>
            <a:ext cx="4176464" cy="1231106"/>
          </a:xfrm>
          <a:prstGeom prst="rect">
            <a:avLst/>
          </a:prstGeom>
          <a:noFill/>
          <a:ln w="19050">
            <a:solidFill>
              <a:srgbClr val="003399"/>
            </a:solidFill>
          </a:ln>
        </p:spPr>
        <p:txBody>
          <a:bodyPr wrap="square" rtlCol="0">
            <a:spAutoFit/>
          </a:bodyPr>
          <a:lstStyle/>
          <a:p>
            <a:pPr marL="0" indent="0">
              <a:buNone/>
            </a:pPr>
            <a:r>
              <a:rPr lang="en-US" altLang="zh-CN" sz="2800" b="1" dirty="0" err="1">
                <a:latin typeface="Times New Roman" panose="02020603050405020304" pitchFamily="18" charset="0"/>
                <a:ea typeface="楷体" panose="02010609060101010101" pitchFamily="49" charset="-122"/>
              </a:rPr>
              <a:t>tgz</a:t>
            </a:r>
            <a:r>
              <a:rPr lang="zh-CN" altLang="en-US" sz="2800" b="1" dirty="0">
                <a:latin typeface="Times New Roman" panose="02020603050405020304" pitchFamily="18" charset="0"/>
                <a:ea typeface="楷体" panose="02010609060101010101" pitchFamily="49" charset="-122"/>
              </a:rPr>
              <a:t>：</a:t>
            </a:r>
            <a:r>
              <a:rPr lang="en-US" altLang="zh-CN" sz="2800" b="1" dirty="0">
                <a:latin typeface="Times New Roman" panose="02020603050405020304" pitchFamily="18" charset="0"/>
                <a:ea typeface="楷体" panose="02010609060101010101" pitchFamily="49" charset="-122"/>
              </a:rPr>
              <a:t>Linux</a:t>
            </a:r>
            <a:r>
              <a:rPr lang="zh-CN" altLang="en-US" sz="2800" b="1" dirty="0">
                <a:latin typeface="Times New Roman" panose="02020603050405020304" pitchFamily="18" charset="0"/>
                <a:ea typeface="楷体" panose="02010609060101010101" pitchFamily="49" charset="-122"/>
              </a:rPr>
              <a:t>系统</a:t>
            </a:r>
            <a:endParaRPr lang="en-US" altLang="zh-CN" sz="2800" b="1" dirty="0">
              <a:latin typeface="Times New Roman" panose="02020603050405020304" pitchFamily="18" charset="0"/>
              <a:ea typeface="楷体" panose="02010609060101010101" pitchFamily="49" charset="-122"/>
            </a:endParaRPr>
          </a:p>
          <a:p>
            <a:pPr marL="0" indent="0">
              <a:buNone/>
            </a:pPr>
            <a:r>
              <a:rPr lang="en-US" altLang="zh-CN" sz="2800" b="1" dirty="0" smtClean="0">
                <a:latin typeface="Times New Roman" panose="02020603050405020304" pitchFamily="18" charset="0"/>
                <a:ea typeface="楷体" panose="02010609060101010101" pitchFamily="49" charset="-122"/>
              </a:rPr>
              <a:t>zip</a:t>
            </a:r>
            <a:r>
              <a:rPr lang="zh-CN" altLang="en-US" sz="2800" b="1" dirty="0">
                <a:latin typeface="Times New Roman" panose="02020603050405020304" pitchFamily="18" charset="0"/>
                <a:ea typeface="楷体" panose="02010609060101010101" pitchFamily="49" charset="-122"/>
              </a:rPr>
              <a:t>：</a:t>
            </a:r>
            <a:r>
              <a:rPr lang="en-US" altLang="zh-CN" sz="2800" b="1" dirty="0">
                <a:latin typeface="Times New Roman" panose="02020603050405020304" pitchFamily="18" charset="0"/>
                <a:ea typeface="楷体" panose="02010609060101010101" pitchFamily="49" charset="-122"/>
              </a:rPr>
              <a:t>Windows</a:t>
            </a:r>
            <a:r>
              <a:rPr lang="zh-CN" altLang="en-US" sz="2800" b="1" dirty="0">
                <a:latin typeface="Times New Roman" panose="02020603050405020304" pitchFamily="18" charset="0"/>
                <a:ea typeface="楷体" panose="02010609060101010101" pitchFamily="49" charset="-122"/>
              </a:rPr>
              <a:t>系统</a:t>
            </a:r>
          </a:p>
          <a:p>
            <a:endParaRPr lang="zh-CN" altLang="en-US" dirty="0"/>
          </a:p>
        </p:txBody>
      </p:sp>
    </p:spTree>
    <p:extLst>
      <p:ext uri="{BB962C8B-B14F-4D97-AF65-F5344CB8AC3E}">
        <p14:creationId xmlns:p14="http://schemas.microsoft.com/office/powerpoint/2010/main" val="347521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smtClean="0"/>
              <a:t>JMeter</a:t>
            </a:r>
            <a:r>
              <a:rPr lang="zh-CN" altLang="en-US" dirty="0" smtClean="0"/>
              <a:t>简介</a:t>
            </a:r>
            <a:endParaRPr lang="en-US" altLang="zh-CN" dirty="0" smtClean="0"/>
          </a:p>
          <a:p>
            <a:r>
              <a:rPr lang="zh-CN" altLang="en-US" dirty="0" smtClean="0"/>
              <a:t>为什么</a:t>
            </a:r>
            <a:r>
              <a:rPr lang="zh-CN" altLang="en-US" dirty="0" smtClean="0"/>
              <a:t>选择</a:t>
            </a:r>
            <a:r>
              <a:rPr lang="en-US" altLang="zh-CN" dirty="0" smtClean="0"/>
              <a:t>JMeter</a:t>
            </a:r>
            <a:endParaRPr lang="en-US" altLang="zh-CN" dirty="0" smtClean="0"/>
          </a:p>
          <a:p>
            <a:r>
              <a:rPr lang="en-US" altLang="zh-CN" dirty="0" smtClean="0"/>
              <a:t>JMeter</a:t>
            </a:r>
            <a:r>
              <a:rPr lang="zh-CN" altLang="en-US" dirty="0" smtClean="0"/>
              <a:t>安装</a:t>
            </a:r>
            <a:endParaRPr lang="en-US" altLang="zh-CN" dirty="0" smtClean="0"/>
          </a:p>
          <a:p>
            <a:r>
              <a:rPr lang="en-US" altLang="zh-CN" dirty="0" smtClean="0">
                <a:solidFill>
                  <a:srgbClr val="FF0000"/>
                </a:solidFill>
              </a:rPr>
              <a:t>JMeter</a:t>
            </a:r>
            <a:r>
              <a:rPr lang="zh-CN" altLang="en-US" dirty="0" smtClean="0">
                <a:solidFill>
                  <a:srgbClr val="FF0000"/>
                </a:solidFill>
              </a:rPr>
              <a:t>目录</a:t>
            </a:r>
            <a:r>
              <a:rPr lang="zh-CN" altLang="en-US" dirty="0" smtClean="0">
                <a:solidFill>
                  <a:srgbClr val="FF0000"/>
                </a:solidFill>
              </a:rPr>
              <a:t>结构分析</a:t>
            </a:r>
            <a:endParaRPr lang="en-US" altLang="zh-CN" dirty="0" smtClean="0">
              <a:solidFill>
                <a:srgbClr val="FF0000"/>
              </a:solidFill>
            </a:endParaRPr>
          </a:p>
          <a:p>
            <a:r>
              <a:rPr lang="en-US" altLang="zh-CN" dirty="0" smtClean="0"/>
              <a:t>JMeter</a:t>
            </a:r>
            <a:r>
              <a:rPr lang="zh-CN" altLang="en-US" dirty="0" smtClean="0"/>
              <a:t>体系结构</a:t>
            </a:r>
            <a:endParaRPr lang="en-US" altLang="zh-CN" dirty="0" smtClean="0"/>
          </a:p>
          <a:p>
            <a:r>
              <a:rPr lang="en-US" altLang="zh-CN" dirty="0" smtClean="0"/>
              <a:t>JMeter</a:t>
            </a:r>
            <a:r>
              <a:rPr lang="zh-CN" altLang="en-US" dirty="0" smtClean="0"/>
              <a:t>运行</a:t>
            </a:r>
            <a:r>
              <a:rPr lang="zh-CN" altLang="en-US" dirty="0" smtClean="0"/>
              <a:t>原理</a:t>
            </a:r>
            <a:endParaRPr lang="en-US" altLang="zh-CN" dirty="0" smtClean="0"/>
          </a:p>
          <a:p>
            <a:r>
              <a:rPr lang="en-US" altLang="zh-CN" dirty="0" smtClean="0"/>
              <a:t>JMeter</a:t>
            </a:r>
            <a:r>
              <a:rPr lang="zh-CN" altLang="en-US" dirty="0" smtClean="0"/>
              <a:t>初次</a:t>
            </a:r>
            <a:r>
              <a:rPr lang="zh-CN" altLang="en-US" dirty="0" smtClean="0"/>
              <a:t>使用</a:t>
            </a:r>
            <a:endParaRPr lang="en-US" altLang="zh-CN" dirty="0" smtClean="0"/>
          </a:p>
          <a:p>
            <a:pPr marL="0" indent="0">
              <a:buNone/>
            </a:pP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110480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目录</a:t>
            </a:r>
            <a:r>
              <a:rPr lang="zh-CN" altLang="en-US" dirty="0"/>
              <a:t>结构分析</a:t>
            </a:r>
          </a:p>
        </p:txBody>
      </p:sp>
      <p:sp>
        <p:nvSpPr>
          <p:cNvPr id="3" name="内容占位符 2"/>
          <p:cNvSpPr>
            <a:spLocks noGrp="1"/>
          </p:cNvSpPr>
          <p:nvPr>
            <p:ph idx="1"/>
          </p:nvPr>
        </p:nvSpPr>
        <p:spPr>
          <a:xfrm>
            <a:off x="610235" y="981522"/>
            <a:ext cx="10984230" cy="5041187"/>
          </a:xfrm>
        </p:spPr>
        <p:txBody>
          <a:bodyPr/>
          <a:lstStyle/>
          <a:p>
            <a:r>
              <a:rPr lang="en-US" altLang="zh-CN" dirty="0" smtClean="0"/>
              <a:t>Bin:</a:t>
            </a:r>
            <a:r>
              <a:rPr lang="zh-CN" altLang="en-US" dirty="0" smtClean="0"/>
              <a:t>放置了各项配置文件（如</a:t>
            </a:r>
            <a:r>
              <a:rPr lang="en-US" altLang="zh-CN" dirty="0" smtClean="0"/>
              <a:t>JVM</a:t>
            </a:r>
            <a:r>
              <a:rPr lang="zh-CN" altLang="en-US" dirty="0" smtClean="0"/>
              <a:t>设置、日志设置）、启动文件、示例脚本等</a:t>
            </a:r>
            <a:endParaRPr lang="en-US" altLang="zh-CN" dirty="0" smtClean="0"/>
          </a:p>
          <a:p>
            <a:pPr lvl="1"/>
            <a:r>
              <a:rPr lang="en-US" altLang="zh-CN" dirty="0" err="1" smtClean="0"/>
              <a:t>JMeter.properties:JMeter</a:t>
            </a:r>
            <a:r>
              <a:rPr lang="zh-CN" altLang="en-US" dirty="0" smtClean="0"/>
              <a:t>的</a:t>
            </a:r>
            <a:r>
              <a:rPr lang="zh-CN" altLang="en-US" dirty="0" smtClean="0"/>
              <a:t>系统配置文件，可以</a:t>
            </a:r>
            <a:r>
              <a:rPr lang="zh-CN" altLang="en-US" dirty="0" smtClean="0"/>
              <a:t>针对</a:t>
            </a:r>
            <a:r>
              <a:rPr lang="en-US" altLang="zh-CN" dirty="0" smtClean="0"/>
              <a:t>JMeter</a:t>
            </a:r>
            <a:r>
              <a:rPr lang="zh-CN" altLang="en-US" dirty="0" smtClean="0"/>
              <a:t>做</a:t>
            </a:r>
            <a:r>
              <a:rPr lang="zh-CN" altLang="en-US" dirty="0" smtClean="0"/>
              <a:t>各种配置操作，比如：远程负载机等</a:t>
            </a:r>
            <a:endParaRPr lang="en-US" altLang="zh-CN" dirty="0" smtClean="0"/>
          </a:p>
          <a:p>
            <a:pPr marL="544662" lvl="1" indent="0">
              <a:buNone/>
            </a:pPr>
            <a:r>
              <a:rPr lang="en-US" altLang="zh-CN" dirty="0" smtClean="0"/>
              <a:t>	</a:t>
            </a:r>
            <a:r>
              <a:rPr lang="en-US" altLang="zh-CN" dirty="0" err="1" smtClean="0"/>
              <a:t>remote_hosts</a:t>
            </a:r>
            <a:r>
              <a:rPr lang="en-US" altLang="zh-CN" dirty="0" smtClean="0"/>
              <a:t>=127.0.0.1</a:t>
            </a:r>
          </a:p>
          <a:p>
            <a:pPr marL="544662" lvl="1" indent="0">
              <a:buNone/>
            </a:pPr>
            <a:r>
              <a:rPr lang="en-US" altLang="zh-CN" dirty="0"/>
              <a:t>	</a:t>
            </a:r>
            <a:r>
              <a:rPr lang="en-US" altLang="zh-CN" dirty="0" err="1" smtClean="0"/>
              <a:t>remote_hosts</a:t>
            </a:r>
            <a:r>
              <a:rPr lang="en-US" altLang="zh-CN" dirty="0" smtClean="0"/>
              <a:t>=127.0.0.1:1099,172.168.1.13:1099,</a:t>
            </a:r>
            <a:r>
              <a:rPr lang="en-US" altLang="zh-CN" dirty="0"/>
              <a:t> </a:t>
            </a:r>
            <a:r>
              <a:rPr lang="en-US" altLang="zh-CN" dirty="0" smtClean="0"/>
              <a:t>172.168.0.16:1099</a:t>
            </a:r>
          </a:p>
          <a:p>
            <a:pPr marL="544662" lvl="1" indent="0">
              <a:buNone/>
            </a:pPr>
            <a:r>
              <a:rPr lang="en-US" altLang="zh-CN" dirty="0"/>
              <a:t>	</a:t>
            </a:r>
            <a:r>
              <a:rPr lang="en-US" altLang="zh-CN" dirty="0" err="1" smtClean="0"/>
              <a:t>server_port</a:t>
            </a:r>
            <a:r>
              <a:rPr lang="en-US" altLang="zh-CN" dirty="0" smtClean="0"/>
              <a:t>=1099</a:t>
            </a:r>
          </a:p>
          <a:p>
            <a:r>
              <a:rPr lang="en-US" altLang="zh-CN" dirty="0" smtClean="0"/>
              <a:t>Docs:</a:t>
            </a:r>
            <a:r>
              <a:rPr lang="zh-CN" altLang="en-US" dirty="0" smtClean="0"/>
              <a:t>放置</a:t>
            </a:r>
            <a:r>
              <a:rPr lang="zh-CN" altLang="en-US" dirty="0" smtClean="0"/>
              <a:t>了</a:t>
            </a:r>
            <a:r>
              <a:rPr lang="en-US" altLang="zh-CN" dirty="0" smtClean="0"/>
              <a:t>JMeter </a:t>
            </a:r>
            <a:r>
              <a:rPr lang="en-US" altLang="zh-CN" dirty="0" smtClean="0"/>
              <a:t>API</a:t>
            </a:r>
            <a:r>
              <a:rPr lang="zh-CN" altLang="en-US" dirty="0" smtClean="0"/>
              <a:t>离线帮助文档</a:t>
            </a:r>
            <a:endParaRPr lang="en-US" altLang="zh-CN" dirty="0" smtClean="0"/>
          </a:p>
        </p:txBody>
      </p:sp>
    </p:spTree>
    <p:extLst>
      <p:ext uri="{BB962C8B-B14F-4D97-AF65-F5344CB8AC3E}">
        <p14:creationId xmlns:p14="http://schemas.microsoft.com/office/powerpoint/2010/main" val="296373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目录</a:t>
            </a:r>
            <a:r>
              <a:rPr lang="zh-CN" altLang="en-US" dirty="0" smtClean="0"/>
              <a:t>结构分析</a:t>
            </a:r>
            <a:endParaRPr lang="zh-CN" altLang="en-US" dirty="0"/>
          </a:p>
        </p:txBody>
      </p:sp>
      <p:sp>
        <p:nvSpPr>
          <p:cNvPr id="3" name="内容占位符 2"/>
          <p:cNvSpPr>
            <a:spLocks noGrp="1"/>
          </p:cNvSpPr>
          <p:nvPr>
            <p:ph idx="1"/>
          </p:nvPr>
        </p:nvSpPr>
        <p:spPr/>
        <p:txBody>
          <a:bodyPr/>
          <a:lstStyle/>
          <a:p>
            <a:r>
              <a:rPr lang="en-US" altLang="zh-CN" dirty="0"/>
              <a:t>Extras</a:t>
            </a:r>
            <a:r>
              <a:rPr lang="zh-CN" altLang="en-US" dirty="0" smtClean="0"/>
              <a:t>：</a:t>
            </a:r>
            <a:r>
              <a:rPr lang="en-US" altLang="zh-CN" dirty="0" smtClean="0"/>
              <a:t>JMeter</a:t>
            </a:r>
            <a:r>
              <a:rPr lang="zh-CN" altLang="en-US" dirty="0" smtClean="0"/>
              <a:t>辅助</a:t>
            </a:r>
            <a:r>
              <a:rPr lang="zh-CN" altLang="en-US" dirty="0"/>
              <a:t>功能，提供与</a:t>
            </a:r>
            <a:r>
              <a:rPr lang="en-US" altLang="zh-CN" dirty="0"/>
              <a:t>Ant</a:t>
            </a:r>
            <a:r>
              <a:rPr lang="zh-CN" altLang="en-US" dirty="0"/>
              <a:t>、</a:t>
            </a:r>
            <a:r>
              <a:rPr lang="en-US" altLang="zh-CN" dirty="0"/>
              <a:t>Jenkins</a:t>
            </a:r>
            <a:r>
              <a:rPr lang="zh-CN" altLang="en-US" dirty="0"/>
              <a:t>集成的可能性，我们利用</a:t>
            </a:r>
            <a:r>
              <a:rPr lang="en-US" altLang="zh-CN" dirty="0"/>
              <a:t>Ant</a:t>
            </a:r>
            <a:r>
              <a:rPr lang="zh-CN" altLang="en-US" dirty="0"/>
              <a:t>与</a:t>
            </a:r>
            <a:r>
              <a:rPr lang="en-US" altLang="zh-CN" dirty="0"/>
              <a:t>Jenkins</a:t>
            </a:r>
            <a:r>
              <a:rPr lang="zh-CN" altLang="en-US" dirty="0"/>
              <a:t>来构建性能测试自动化构架</a:t>
            </a:r>
            <a:endParaRPr lang="en-US" altLang="zh-CN" dirty="0"/>
          </a:p>
          <a:p>
            <a:r>
              <a:rPr lang="en-US" altLang="zh-CN" dirty="0"/>
              <a:t>Lib: </a:t>
            </a:r>
            <a:r>
              <a:rPr lang="en-US" altLang="zh-CN" dirty="0" smtClean="0"/>
              <a:t>JMeter</a:t>
            </a:r>
            <a:r>
              <a:rPr lang="zh-CN" altLang="en-US" dirty="0" smtClean="0"/>
              <a:t>组件</a:t>
            </a:r>
            <a:r>
              <a:rPr lang="zh-CN" altLang="en-US" dirty="0"/>
              <a:t>以</a:t>
            </a:r>
            <a:r>
              <a:rPr lang="en-US" altLang="zh-CN" dirty="0"/>
              <a:t>jar</a:t>
            </a:r>
            <a:r>
              <a:rPr lang="zh-CN" altLang="en-US" dirty="0"/>
              <a:t>包形式放置在</a:t>
            </a:r>
            <a:r>
              <a:rPr lang="en-US" altLang="zh-CN" dirty="0"/>
              <a:t>lib/</a:t>
            </a:r>
            <a:r>
              <a:rPr lang="en-US" altLang="zh-CN" dirty="0" err="1"/>
              <a:t>ext</a:t>
            </a:r>
            <a:r>
              <a:rPr lang="zh-CN" altLang="en-US" dirty="0"/>
              <a:t>目录下，如果要</a:t>
            </a:r>
            <a:r>
              <a:rPr lang="zh-CN" altLang="en-US" dirty="0" smtClean="0"/>
              <a:t>扩展</a:t>
            </a:r>
            <a:r>
              <a:rPr lang="en-US" altLang="zh-CN" dirty="0" smtClean="0"/>
              <a:t>JMeter</a:t>
            </a:r>
            <a:r>
              <a:rPr lang="zh-CN" altLang="en-US" dirty="0" smtClean="0"/>
              <a:t>组件</a:t>
            </a:r>
            <a:r>
              <a:rPr lang="zh-CN" altLang="en-US" dirty="0"/>
              <a:t>，扩展后的</a:t>
            </a:r>
            <a:r>
              <a:rPr lang="en-US" altLang="zh-CN" dirty="0"/>
              <a:t>jar</a:t>
            </a:r>
            <a:r>
              <a:rPr lang="zh-CN" altLang="en-US" dirty="0"/>
              <a:t>包即放在此目录</a:t>
            </a:r>
          </a:p>
          <a:p>
            <a:r>
              <a:rPr lang="en-US" altLang="zh-CN" dirty="0" err="1" smtClean="0"/>
              <a:t>printable_docs</a:t>
            </a:r>
            <a:r>
              <a:rPr lang="zh-CN" altLang="en-US" dirty="0" smtClean="0"/>
              <a:t>：</a:t>
            </a:r>
            <a:r>
              <a:rPr lang="en-US" altLang="zh-CN" dirty="0" smtClean="0"/>
              <a:t>JMeter</a:t>
            </a:r>
            <a:r>
              <a:rPr lang="zh-CN" altLang="en-US" dirty="0" smtClean="0"/>
              <a:t>的</a:t>
            </a:r>
            <a:r>
              <a:rPr lang="zh-CN" altLang="en-US" dirty="0" smtClean="0"/>
              <a:t>离线帮助文件放置目录</a:t>
            </a:r>
            <a:endParaRPr lang="en-US" altLang="zh-CN" dirty="0" smtClean="0"/>
          </a:p>
          <a:p>
            <a:endParaRPr lang="zh-CN" altLang="en-US" dirty="0"/>
          </a:p>
        </p:txBody>
      </p:sp>
    </p:spTree>
    <p:extLst>
      <p:ext uri="{BB962C8B-B14F-4D97-AF65-F5344CB8AC3E}">
        <p14:creationId xmlns:p14="http://schemas.microsoft.com/office/powerpoint/2010/main" val="65408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启动</a:t>
            </a:r>
            <a:endParaRPr lang="zh-CN" altLang="en-US" dirty="0"/>
          </a:p>
        </p:txBody>
      </p:sp>
      <p:sp>
        <p:nvSpPr>
          <p:cNvPr id="3" name="内容占位符 2"/>
          <p:cNvSpPr>
            <a:spLocks noGrp="1"/>
          </p:cNvSpPr>
          <p:nvPr>
            <p:ph idx="1"/>
          </p:nvPr>
        </p:nvSpPr>
        <p:spPr/>
        <p:txBody>
          <a:bodyPr/>
          <a:lstStyle/>
          <a:p>
            <a:r>
              <a:rPr lang="zh-CN" altLang="en-US" dirty="0" smtClean="0"/>
              <a:t>开启：</a:t>
            </a:r>
            <a:endParaRPr lang="en-US" altLang="zh-CN" dirty="0" smtClean="0"/>
          </a:p>
          <a:p>
            <a:r>
              <a:rPr lang="en-US" altLang="zh-CN" dirty="0" smtClean="0"/>
              <a:t>JMeter-server.bat</a:t>
            </a:r>
            <a:endParaRPr lang="en-US" altLang="zh-CN" dirty="0" smtClean="0"/>
          </a:p>
          <a:p>
            <a:pPr lvl="1"/>
            <a:r>
              <a:rPr lang="zh-CN" altLang="en-US" dirty="0" smtClean="0"/>
              <a:t>当前机器作为一台远程</a:t>
            </a:r>
            <a:r>
              <a:rPr lang="zh-CN" altLang="en-US" dirty="0" smtClean="0">
                <a:solidFill>
                  <a:srgbClr val="FF0000"/>
                </a:solidFill>
              </a:rPr>
              <a:t>负载机</a:t>
            </a:r>
            <a:r>
              <a:rPr lang="zh-CN" altLang="en-US" dirty="0" smtClean="0"/>
              <a:t>时，启动此文件</a:t>
            </a:r>
            <a:endParaRPr lang="zh-CN" altLang="en-US" dirty="0"/>
          </a:p>
        </p:txBody>
      </p:sp>
      <p:pic>
        <p:nvPicPr>
          <p:cNvPr id="4" name="图片 3"/>
          <p:cNvPicPr>
            <a:picLocks noChangeAspect="1"/>
          </p:cNvPicPr>
          <p:nvPr/>
        </p:nvPicPr>
        <p:blipFill rotWithShape="1">
          <a:blip r:embed="rId2"/>
          <a:srcRect t="9687" b="-1"/>
          <a:stretch/>
        </p:blipFill>
        <p:spPr>
          <a:xfrm>
            <a:off x="2429942" y="1269554"/>
            <a:ext cx="2160240" cy="513418"/>
          </a:xfrm>
          <a:prstGeom prst="rect">
            <a:avLst/>
          </a:prstGeom>
        </p:spPr>
      </p:pic>
    </p:spTree>
    <p:extLst>
      <p:ext uri="{BB962C8B-B14F-4D97-AF65-F5344CB8AC3E}">
        <p14:creationId xmlns:p14="http://schemas.microsoft.com/office/powerpoint/2010/main" val="899068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工作区</a:t>
            </a:r>
            <a:r>
              <a:rPr lang="zh-CN" altLang="en-US" dirty="0" smtClean="0"/>
              <a:t>介绍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701750" y="1197546"/>
            <a:ext cx="9150916" cy="5163132"/>
          </a:xfrm>
          <a:prstGeom prst="rect">
            <a:avLst/>
          </a:prstGeom>
        </p:spPr>
      </p:pic>
    </p:spTree>
    <p:extLst>
      <p:ext uri="{BB962C8B-B14F-4D97-AF65-F5344CB8AC3E}">
        <p14:creationId xmlns:p14="http://schemas.microsoft.com/office/powerpoint/2010/main" val="517013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工作区</a:t>
            </a:r>
            <a:r>
              <a:rPr lang="zh-CN" altLang="en-US" dirty="0"/>
              <a:t>介绍</a:t>
            </a:r>
          </a:p>
        </p:txBody>
      </p:sp>
      <p:sp>
        <p:nvSpPr>
          <p:cNvPr id="3" name="内容占位符 2"/>
          <p:cNvSpPr>
            <a:spLocks noGrp="1"/>
          </p:cNvSpPr>
          <p:nvPr>
            <p:ph idx="1"/>
          </p:nvPr>
        </p:nvSpPr>
        <p:spPr/>
        <p:txBody>
          <a:bodyPr/>
          <a:lstStyle/>
          <a:p>
            <a:r>
              <a:rPr lang="zh-CN" altLang="en-US" dirty="0" smtClean="0"/>
              <a:t>区域</a:t>
            </a:r>
            <a:r>
              <a:rPr lang="en-US" altLang="zh-CN" dirty="0" smtClean="0"/>
              <a:t>1</a:t>
            </a:r>
            <a:r>
              <a:rPr lang="zh-CN" altLang="en-US" dirty="0" smtClean="0"/>
              <a:t>：目录树，存放测试设计过程中使用到的元件；执行过程默认从根节点开始顺序遍历树上的</a:t>
            </a:r>
            <a:r>
              <a:rPr lang="zh-CN" altLang="en-US" dirty="0" smtClean="0">
                <a:solidFill>
                  <a:srgbClr val="FF0000"/>
                </a:solidFill>
              </a:rPr>
              <a:t>元件</a:t>
            </a:r>
            <a:endParaRPr lang="en-US" altLang="zh-CN" dirty="0" smtClean="0">
              <a:solidFill>
                <a:srgbClr val="FF0000"/>
              </a:solidFill>
            </a:endParaRPr>
          </a:p>
          <a:p>
            <a:pPr lvl="1"/>
            <a:r>
              <a:rPr lang="zh-CN" altLang="en-US" dirty="0" smtClean="0"/>
              <a:t>元件：比如</a:t>
            </a:r>
            <a:r>
              <a:rPr lang="en-US" altLang="zh-CN" dirty="0" smtClean="0"/>
              <a:t>HTTP</a:t>
            </a:r>
            <a:r>
              <a:rPr lang="zh-CN" altLang="en-US" dirty="0" smtClean="0"/>
              <a:t>请求就是一个元件</a:t>
            </a:r>
            <a:endParaRPr lang="en-US" altLang="zh-CN" dirty="0" smtClean="0"/>
          </a:p>
          <a:p>
            <a:r>
              <a:rPr lang="zh-CN" altLang="en-US" dirty="0" smtClean="0"/>
              <a:t>区域</a:t>
            </a:r>
            <a:r>
              <a:rPr lang="en-US" altLang="zh-CN" dirty="0" smtClean="0"/>
              <a:t>2</a:t>
            </a:r>
            <a:r>
              <a:rPr lang="zh-CN" altLang="en-US" dirty="0" smtClean="0"/>
              <a:t>：菜单栏，图标是菜单快捷方式</a:t>
            </a:r>
            <a:endParaRPr lang="en-US" altLang="zh-CN" dirty="0" smtClean="0"/>
          </a:p>
          <a:p>
            <a:r>
              <a:rPr lang="zh-CN" altLang="en-US" dirty="0" smtClean="0"/>
              <a:t>区域</a:t>
            </a:r>
            <a:r>
              <a:rPr lang="en-US" altLang="zh-CN" dirty="0" smtClean="0"/>
              <a:t>3</a:t>
            </a:r>
            <a:r>
              <a:rPr lang="zh-CN" altLang="en-US" dirty="0" smtClean="0"/>
              <a:t>：测试元件编辑区域</a:t>
            </a:r>
            <a:endParaRPr lang="zh-CN" altLang="en-US" dirty="0"/>
          </a:p>
        </p:txBody>
      </p:sp>
    </p:spTree>
    <p:extLst>
      <p:ext uri="{BB962C8B-B14F-4D97-AF65-F5344CB8AC3E}">
        <p14:creationId xmlns:p14="http://schemas.microsoft.com/office/powerpoint/2010/main" val="265143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smtClean="0"/>
              <a:t>JMeter</a:t>
            </a:r>
            <a:r>
              <a:rPr lang="zh-CN" altLang="en-US" dirty="0" smtClean="0"/>
              <a:t>简介</a:t>
            </a:r>
            <a:endParaRPr lang="en-US" altLang="zh-CN" dirty="0" smtClean="0"/>
          </a:p>
          <a:p>
            <a:r>
              <a:rPr lang="zh-CN" altLang="en-US" dirty="0" smtClean="0"/>
              <a:t>为什么</a:t>
            </a:r>
            <a:r>
              <a:rPr lang="zh-CN" altLang="en-US" dirty="0" smtClean="0"/>
              <a:t>选择</a:t>
            </a:r>
            <a:r>
              <a:rPr lang="en-US" altLang="zh-CN" dirty="0" smtClean="0"/>
              <a:t>JMeter</a:t>
            </a:r>
            <a:endParaRPr lang="en-US" altLang="zh-CN" dirty="0" smtClean="0"/>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a:t>
            </a:r>
            <a:r>
              <a:rPr lang="zh-CN" altLang="en-US" dirty="0" smtClean="0"/>
              <a:t>结构分析</a:t>
            </a:r>
            <a:endParaRPr lang="en-US" altLang="zh-CN" dirty="0" smtClean="0"/>
          </a:p>
          <a:p>
            <a:r>
              <a:rPr lang="en-US" altLang="zh-CN" dirty="0" smtClean="0">
                <a:solidFill>
                  <a:srgbClr val="FF0000"/>
                </a:solidFill>
              </a:rPr>
              <a:t>JMeter</a:t>
            </a:r>
            <a:r>
              <a:rPr lang="zh-CN" altLang="en-US" dirty="0" smtClean="0">
                <a:solidFill>
                  <a:srgbClr val="FF0000"/>
                </a:solidFill>
              </a:rPr>
              <a:t>体系结构</a:t>
            </a:r>
            <a:endParaRPr lang="en-US" altLang="zh-CN" dirty="0" smtClean="0">
              <a:solidFill>
                <a:srgbClr val="FF0000"/>
              </a:solidFill>
            </a:endParaRPr>
          </a:p>
          <a:p>
            <a:r>
              <a:rPr lang="en-US" altLang="zh-CN" dirty="0" smtClean="0"/>
              <a:t>JMeter</a:t>
            </a:r>
            <a:r>
              <a:rPr lang="zh-CN" altLang="en-US" dirty="0" smtClean="0"/>
              <a:t>运行</a:t>
            </a:r>
            <a:r>
              <a:rPr lang="zh-CN" altLang="en-US" dirty="0" smtClean="0"/>
              <a:t>原理</a:t>
            </a:r>
            <a:endParaRPr lang="en-US" altLang="zh-CN" dirty="0" smtClean="0"/>
          </a:p>
          <a:p>
            <a:r>
              <a:rPr lang="en-US" altLang="zh-CN" dirty="0" smtClean="0"/>
              <a:t>JMeter</a:t>
            </a:r>
            <a:r>
              <a:rPr lang="zh-CN" altLang="en-US" dirty="0" smtClean="0"/>
              <a:t>初次</a:t>
            </a:r>
            <a:r>
              <a:rPr lang="zh-CN" altLang="en-US" dirty="0" smtClean="0"/>
              <a:t>使用</a:t>
            </a:r>
            <a:endParaRPr lang="en-US" altLang="zh-CN" dirty="0" smtClean="0"/>
          </a:p>
          <a:p>
            <a:pPr marL="0" indent="0">
              <a:buNone/>
            </a:pP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55425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结构</a:t>
            </a:r>
            <a:r>
              <a:rPr lang="zh-CN" altLang="en-US" dirty="0" smtClean="0"/>
              <a:t>体系</a:t>
            </a:r>
            <a:endParaRPr lang="zh-CN" altLang="en-US" dirty="0"/>
          </a:p>
        </p:txBody>
      </p:sp>
      <p:sp>
        <p:nvSpPr>
          <p:cNvPr id="5" name="内容占位符 4"/>
          <p:cNvSpPr>
            <a:spLocks noGrp="1"/>
          </p:cNvSpPr>
          <p:nvPr>
            <p:ph idx="1"/>
          </p:nvPr>
        </p:nvSpPr>
        <p:spPr/>
        <p:txBody>
          <a:bodyPr/>
          <a:lstStyle/>
          <a:p>
            <a:pPr marL="0" indent="0">
              <a:buNone/>
            </a:pPr>
            <a:r>
              <a:rPr lang="en-US" altLang="zh-CN" dirty="0">
                <a:solidFill>
                  <a:srgbClr val="333300"/>
                </a:solidFill>
                <a:latin typeface="courier new" panose="02070309020205020404" pitchFamily="49" charset="0"/>
              </a:rPr>
              <a:t>1</a:t>
            </a:r>
            <a:r>
              <a:rPr lang="zh-CN" altLang="en-US" dirty="0">
                <a:solidFill>
                  <a:srgbClr val="333300"/>
                </a:solidFill>
                <a:latin typeface="courier new" panose="02070309020205020404" pitchFamily="49" charset="0"/>
              </a:rPr>
              <a:t>、组成部分</a:t>
            </a:r>
            <a:endParaRPr lang="zh-CN" altLang="en-US" dirty="0">
              <a:solidFill>
                <a:srgbClr val="000000"/>
              </a:solidFill>
              <a:latin typeface="Helvetica Neue"/>
            </a:endParaRPr>
          </a:p>
          <a:p>
            <a:pPr marL="544662" lvl="1" indent="0" algn="just">
              <a:buNone/>
            </a:pPr>
            <a:r>
              <a:rPr lang="en-US" altLang="zh-CN" dirty="0">
                <a:solidFill>
                  <a:srgbClr val="333300"/>
                </a:solidFill>
                <a:latin typeface="courier new" panose="02070309020205020404" pitchFamily="49" charset="0"/>
              </a:rPr>
              <a:t>1</a:t>
            </a:r>
            <a:r>
              <a:rPr lang="zh-CN" altLang="en-US" dirty="0">
                <a:solidFill>
                  <a:srgbClr val="333300"/>
                </a:solidFill>
                <a:latin typeface="courier new" panose="02070309020205020404" pitchFamily="49" charset="0"/>
              </a:rPr>
              <a:t>）负载发生器：产生负载</a:t>
            </a:r>
            <a:r>
              <a:rPr lang="zh-CN" altLang="en-US" dirty="0" smtClean="0">
                <a:solidFill>
                  <a:srgbClr val="333300"/>
                </a:solidFill>
                <a:latin typeface="courier new" panose="02070309020205020404" pitchFamily="49" charset="0"/>
              </a:rPr>
              <a:t>，多</a:t>
            </a:r>
            <a:r>
              <a:rPr lang="zh-CN" altLang="en-US" dirty="0">
                <a:solidFill>
                  <a:srgbClr val="333300"/>
                </a:solidFill>
                <a:latin typeface="courier new" panose="02070309020205020404" pitchFamily="49" charset="0"/>
              </a:rPr>
              <a:t>线程模拟用户行为</a:t>
            </a:r>
            <a:endParaRPr lang="zh-CN" altLang="en-US" dirty="0">
              <a:solidFill>
                <a:srgbClr val="000000"/>
              </a:solidFill>
              <a:latin typeface="Helvetica Neue"/>
            </a:endParaRPr>
          </a:p>
          <a:p>
            <a:pPr marL="544662" lvl="1" indent="0" algn="just">
              <a:buNone/>
            </a:pPr>
            <a:r>
              <a:rPr lang="en-US" altLang="zh-CN" dirty="0">
                <a:solidFill>
                  <a:srgbClr val="333300"/>
                </a:solidFill>
                <a:latin typeface="courier new" panose="02070309020205020404" pitchFamily="49" charset="0"/>
              </a:rPr>
              <a:t>2</a:t>
            </a:r>
            <a:r>
              <a:rPr lang="zh-CN" altLang="en-US" dirty="0">
                <a:solidFill>
                  <a:srgbClr val="333300"/>
                </a:solidFill>
                <a:latin typeface="courier new" panose="02070309020205020404" pitchFamily="49" charset="0"/>
              </a:rPr>
              <a:t>）用户运行器：脚本运行引擎，用户运行器附加</a:t>
            </a:r>
            <a:r>
              <a:rPr lang="zh-CN" altLang="en-US" dirty="0" smtClean="0">
                <a:solidFill>
                  <a:srgbClr val="333300"/>
                </a:solidFill>
                <a:latin typeface="courier new" panose="02070309020205020404" pitchFamily="49" charset="0"/>
              </a:rPr>
              <a:t>在线程</a:t>
            </a:r>
            <a:r>
              <a:rPr lang="zh-CN" altLang="en-US" dirty="0">
                <a:solidFill>
                  <a:srgbClr val="333300"/>
                </a:solidFill>
                <a:latin typeface="courier new" panose="02070309020205020404" pitchFamily="49" charset="0"/>
              </a:rPr>
              <a:t>上，根据脚本模拟指定的用户行为</a:t>
            </a:r>
            <a:endParaRPr lang="zh-CN" altLang="en-US" dirty="0">
              <a:solidFill>
                <a:srgbClr val="000000"/>
              </a:solidFill>
              <a:latin typeface="Helvetica Neue"/>
            </a:endParaRPr>
          </a:p>
          <a:p>
            <a:pPr marL="544662" lvl="1" indent="0" algn="just">
              <a:buNone/>
            </a:pPr>
            <a:r>
              <a:rPr lang="en-US" altLang="zh-CN" dirty="0">
                <a:solidFill>
                  <a:srgbClr val="333300"/>
                </a:solidFill>
                <a:latin typeface="courier new" panose="02070309020205020404" pitchFamily="49" charset="0"/>
              </a:rPr>
              <a:t>3</a:t>
            </a:r>
            <a:r>
              <a:rPr lang="zh-CN" altLang="en-US" dirty="0">
                <a:solidFill>
                  <a:srgbClr val="333300"/>
                </a:solidFill>
                <a:latin typeface="courier new" panose="02070309020205020404" pitchFamily="49" charset="0"/>
              </a:rPr>
              <a:t>）资源生成器：生成测试过程中服务器、负载机的资源数据</a:t>
            </a:r>
            <a:endParaRPr lang="zh-CN" altLang="en-US" dirty="0">
              <a:solidFill>
                <a:srgbClr val="000000"/>
              </a:solidFill>
              <a:latin typeface="Helvetica Neue"/>
            </a:endParaRPr>
          </a:p>
          <a:p>
            <a:pPr marL="544662" lvl="1" indent="0" algn="just">
              <a:buNone/>
            </a:pPr>
            <a:r>
              <a:rPr lang="en-US" altLang="zh-CN" dirty="0">
                <a:solidFill>
                  <a:srgbClr val="333300"/>
                </a:solidFill>
                <a:latin typeface="courier new" panose="02070309020205020404" pitchFamily="49" charset="0"/>
              </a:rPr>
              <a:t>4</a:t>
            </a:r>
            <a:r>
              <a:rPr lang="zh-CN" altLang="en-US" dirty="0">
                <a:solidFill>
                  <a:srgbClr val="333300"/>
                </a:solidFill>
                <a:latin typeface="courier new" panose="02070309020205020404" pitchFamily="49" charset="0"/>
              </a:rPr>
              <a:t>）报表生成器：根据测试中获得的数据生成报表，提供可视化的数据</a:t>
            </a:r>
            <a:r>
              <a:rPr lang="zh-CN" altLang="en-US" dirty="0" smtClean="0">
                <a:solidFill>
                  <a:srgbClr val="333300"/>
                </a:solidFill>
                <a:latin typeface="courier new" panose="02070309020205020404" pitchFamily="49" charset="0"/>
              </a:rPr>
              <a:t>显示方式</a:t>
            </a:r>
            <a:endParaRPr lang="zh-CN" altLang="en-US" b="0" dirty="0">
              <a:solidFill>
                <a:srgbClr val="000000"/>
              </a:solidFill>
              <a:latin typeface="Helvetica Neue"/>
            </a:endParaRPr>
          </a:p>
          <a:p>
            <a:endParaRPr lang="zh-CN" altLang="en-US" dirty="0"/>
          </a:p>
        </p:txBody>
      </p:sp>
    </p:spTree>
    <p:extLst>
      <p:ext uri="{BB962C8B-B14F-4D97-AF65-F5344CB8AC3E}">
        <p14:creationId xmlns:p14="http://schemas.microsoft.com/office/powerpoint/2010/main" val="93008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a:xfrm>
            <a:off x="610234" y="1197546"/>
            <a:ext cx="11468779" cy="5041187"/>
          </a:xfrm>
        </p:spPr>
        <p:txBody>
          <a:bodyPr/>
          <a:lstStyle/>
          <a:p>
            <a:r>
              <a:rPr lang="zh-CN" altLang="en-US" dirty="0"/>
              <a:t>性能分析与调</a:t>
            </a:r>
            <a:r>
              <a:rPr lang="zh-CN" altLang="en-US" dirty="0" smtClean="0"/>
              <a:t>优</a:t>
            </a:r>
            <a:endParaRPr lang="en-US" altLang="zh-CN" dirty="0" smtClean="0"/>
          </a:p>
          <a:p>
            <a:pPr lvl="1"/>
            <a:r>
              <a:rPr lang="zh-CN" altLang="en-US" dirty="0" smtClean="0"/>
              <a:t>前端分析与调优</a:t>
            </a:r>
            <a:endParaRPr lang="en-US" altLang="zh-CN" dirty="0" smtClean="0"/>
          </a:p>
          <a:p>
            <a:pPr lvl="2"/>
            <a:r>
              <a:rPr lang="zh-CN" altLang="en-US" dirty="0" smtClean="0"/>
              <a:t>使用抓包工具</a:t>
            </a:r>
            <a:endParaRPr lang="en-US" altLang="zh-CN" dirty="0" smtClean="0"/>
          </a:p>
          <a:p>
            <a:pPr lvl="1"/>
            <a:r>
              <a:rPr lang="zh-CN" altLang="en-US" dirty="0" smtClean="0"/>
              <a:t>后端分析与调优</a:t>
            </a:r>
            <a:endParaRPr lang="en-US" altLang="zh-CN" dirty="0" smtClean="0"/>
          </a:p>
          <a:p>
            <a:pPr lvl="2"/>
            <a:r>
              <a:rPr lang="zh-CN" altLang="en-US" dirty="0" smtClean="0"/>
              <a:t>每个服务器（</a:t>
            </a:r>
            <a:r>
              <a:rPr lang="en-US" altLang="zh-CN" dirty="0" smtClean="0"/>
              <a:t>Web</a:t>
            </a:r>
            <a:r>
              <a:rPr lang="zh-CN" altLang="en-US" dirty="0" smtClean="0"/>
              <a:t>、</a:t>
            </a:r>
            <a:r>
              <a:rPr lang="en-US" altLang="zh-CN" dirty="0" smtClean="0"/>
              <a:t>APP</a:t>
            </a:r>
            <a:r>
              <a:rPr lang="zh-CN" altLang="en-US" dirty="0" smtClean="0"/>
              <a:t>、数据库服务器）分析是哪个慢</a:t>
            </a:r>
            <a:endParaRPr lang="en-US" altLang="zh-CN" dirty="0" smtClean="0"/>
          </a:p>
          <a:p>
            <a:pPr lvl="2"/>
            <a:r>
              <a:rPr lang="zh-CN" altLang="en-US" dirty="0" smtClean="0"/>
              <a:t>根据轻负载、重负载、超负载区性能测试指标值分析，由此分析系统性能</a:t>
            </a:r>
            <a:endParaRPr lang="en-US" altLang="zh-CN" dirty="0" smtClean="0"/>
          </a:p>
          <a:p>
            <a:pPr lvl="1"/>
            <a:endParaRPr lang="en-US" altLang="zh-CN" dirty="0" smtClean="0"/>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179838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a:t>初</a:t>
            </a:r>
            <a:r>
              <a:rPr lang="zh-CN" altLang="en-US" dirty="0" smtClean="0"/>
              <a:t>体验</a:t>
            </a:r>
            <a:r>
              <a:rPr lang="en-US" altLang="zh-CN" dirty="0" smtClean="0"/>
              <a:t>—</a:t>
            </a:r>
            <a:r>
              <a:rPr lang="zh-CN" altLang="en-US" dirty="0" smtClean="0"/>
              <a:t>测试计划</a:t>
            </a:r>
            <a:endParaRPr lang="zh-CN" altLang="en-US" dirty="0"/>
          </a:p>
        </p:txBody>
      </p:sp>
      <p:sp>
        <p:nvSpPr>
          <p:cNvPr id="3" name="内容占位符 2"/>
          <p:cNvSpPr>
            <a:spLocks noGrp="1"/>
          </p:cNvSpPr>
          <p:nvPr>
            <p:ph idx="1"/>
          </p:nvPr>
        </p:nvSpPr>
        <p:spPr/>
        <p:txBody>
          <a:bodyPr/>
          <a:lstStyle/>
          <a:p>
            <a:r>
              <a:rPr lang="en-US" altLang="zh-CN" dirty="0" smtClean="0"/>
              <a:t>JMeter</a:t>
            </a:r>
            <a:r>
              <a:rPr lang="zh-CN" altLang="en-US" dirty="0" smtClean="0"/>
              <a:t>中</a:t>
            </a:r>
            <a:r>
              <a:rPr lang="zh-CN" altLang="en-US" dirty="0" smtClean="0"/>
              <a:t>一个脚本即是一个测试计划，也是一个管理单元</a:t>
            </a:r>
            <a:endParaRPr lang="en-US" altLang="zh-CN" dirty="0" smtClean="0"/>
          </a:p>
        </p:txBody>
      </p:sp>
    </p:spTree>
    <p:extLst>
      <p:ext uri="{BB962C8B-B14F-4D97-AF65-F5344CB8AC3E}">
        <p14:creationId xmlns:p14="http://schemas.microsoft.com/office/powerpoint/2010/main" val="426662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线程</a:t>
            </a:r>
            <a:endParaRPr lang="zh-CN" altLang="en-US" dirty="0"/>
          </a:p>
        </p:txBody>
      </p:sp>
      <p:sp>
        <p:nvSpPr>
          <p:cNvPr id="3" name="内容占位符 2"/>
          <p:cNvSpPr>
            <a:spLocks noGrp="1"/>
          </p:cNvSpPr>
          <p:nvPr>
            <p:ph idx="1"/>
          </p:nvPr>
        </p:nvSpPr>
        <p:spPr/>
        <p:txBody>
          <a:bodyPr/>
          <a:lstStyle/>
          <a:p>
            <a:r>
              <a:rPr lang="en-US" altLang="zh-CN" dirty="0" smtClean="0"/>
              <a:t>threads</a:t>
            </a:r>
            <a:r>
              <a:rPr lang="zh-CN" altLang="en-US" dirty="0" smtClean="0"/>
              <a:t>（</a:t>
            </a:r>
            <a:r>
              <a:rPr lang="en-US" altLang="zh-CN" dirty="0" smtClean="0"/>
              <a:t>users</a:t>
            </a:r>
            <a:r>
              <a:rPr lang="zh-CN" altLang="en-US" dirty="0" smtClean="0"/>
              <a:t>）线程</a:t>
            </a:r>
          </a:p>
          <a:p>
            <a:pPr lvl="1"/>
            <a:r>
              <a:rPr lang="en-US" altLang="zh-CN" dirty="0" smtClean="0"/>
              <a:t>Setup thread group</a:t>
            </a:r>
            <a:r>
              <a:rPr lang="zh-CN" altLang="en-US" dirty="0" smtClean="0"/>
              <a:t>：</a:t>
            </a:r>
          </a:p>
          <a:p>
            <a:pPr lvl="2"/>
            <a:r>
              <a:rPr lang="zh-CN" altLang="en-US" dirty="0" smtClean="0"/>
              <a:t>一种特殊类型的线程，可用于执行预测试操作。即执行测试前进行定期线程组的执行</a:t>
            </a:r>
          </a:p>
          <a:p>
            <a:pPr lvl="1"/>
            <a:r>
              <a:rPr lang="en-US" altLang="zh-CN" dirty="0" smtClean="0"/>
              <a:t>Teardown thread group</a:t>
            </a:r>
            <a:r>
              <a:rPr lang="zh-CN" altLang="en-US" dirty="0" smtClean="0"/>
              <a:t>：</a:t>
            </a:r>
          </a:p>
          <a:p>
            <a:pPr lvl="2"/>
            <a:r>
              <a:rPr lang="zh-CN" altLang="en-US" dirty="0" smtClean="0"/>
              <a:t>一种特殊类型的线程，可用于执行测试后动作。即执行测试结束后执行定期的线程组</a:t>
            </a:r>
          </a:p>
          <a:p>
            <a:pPr lvl="1"/>
            <a:endParaRPr lang="zh-CN" altLang="en-US" dirty="0"/>
          </a:p>
        </p:txBody>
      </p:sp>
    </p:spTree>
    <p:extLst>
      <p:ext uri="{BB962C8B-B14F-4D97-AF65-F5344CB8AC3E}">
        <p14:creationId xmlns:p14="http://schemas.microsoft.com/office/powerpoint/2010/main" val="175457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JMeter</a:t>
            </a:r>
            <a:r>
              <a:rPr lang="zh-CN" altLang="en-US" dirty="0" smtClean="0"/>
              <a:t>组件</a:t>
            </a:r>
            <a:r>
              <a:rPr lang="zh-CN" altLang="en-US" dirty="0"/>
              <a:t>类别</a:t>
            </a:r>
            <a:r>
              <a:rPr lang="en-US" altLang="zh-CN" dirty="0"/>
              <a:t>—</a:t>
            </a:r>
            <a:r>
              <a:rPr lang="zh-CN" altLang="en-US" dirty="0"/>
              <a:t>线程</a:t>
            </a:r>
          </a:p>
        </p:txBody>
      </p:sp>
      <p:sp>
        <p:nvSpPr>
          <p:cNvPr id="3" name="内容占位符 2"/>
          <p:cNvSpPr>
            <a:spLocks noGrp="1"/>
          </p:cNvSpPr>
          <p:nvPr>
            <p:ph idx="1"/>
          </p:nvPr>
        </p:nvSpPr>
        <p:spPr/>
        <p:txBody>
          <a:bodyPr/>
          <a:lstStyle/>
          <a:p>
            <a:pPr lvl="2"/>
            <a:r>
              <a:rPr lang="zh-CN" altLang="en-US" dirty="0" smtClean="0"/>
              <a:t>以上两个线程组，举个例子：</a:t>
            </a:r>
            <a:r>
              <a:rPr lang="en-US" altLang="zh-CN" dirty="0" err="1" smtClean="0"/>
              <a:t>LoadRunner</a:t>
            </a:r>
            <a:r>
              <a:rPr lang="zh-CN" altLang="en-US" dirty="0" smtClean="0"/>
              <a:t>的脚本除了</a:t>
            </a:r>
            <a:r>
              <a:rPr lang="en-US" altLang="zh-CN" dirty="0" smtClean="0"/>
              <a:t>action</a:t>
            </a:r>
            <a:r>
              <a:rPr lang="zh-CN" altLang="en-US" dirty="0" smtClean="0"/>
              <a:t>里是真正的脚本核心内容，还有初始化“环境”的初始化脚本和测试完毕后对应的清除信息的脚本块，与其对应</a:t>
            </a:r>
          </a:p>
          <a:p>
            <a:pPr lvl="1"/>
            <a:r>
              <a:rPr lang="en-US" altLang="zh-CN" dirty="0" smtClean="0"/>
              <a:t>Thread group</a:t>
            </a:r>
            <a:r>
              <a:rPr lang="zh-CN" altLang="en-US" dirty="0" smtClean="0"/>
              <a:t>：</a:t>
            </a:r>
          </a:p>
          <a:p>
            <a:pPr lvl="2"/>
            <a:r>
              <a:rPr lang="zh-CN" altLang="en-US" dirty="0" smtClean="0"/>
              <a:t>通常添加使用的线程，一般一个线程组可看做一个虚拟用户组，其中每个线程为一个虚拟用户</a:t>
            </a:r>
          </a:p>
          <a:p>
            <a:pPr lvl="1"/>
            <a:endParaRPr lang="zh-CN" altLang="en-US" dirty="0"/>
          </a:p>
        </p:txBody>
      </p:sp>
    </p:spTree>
    <p:extLst>
      <p:ext uri="{BB962C8B-B14F-4D97-AF65-F5344CB8AC3E}">
        <p14:creationId xmlns:p14="http://schemas.microsoft.com/office/powerpoint/2010/main" val="137210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取样器</a:t>
            </a:r>
            <a:endParaRPr lang="zh-CN" altLang="en-US" dirty="0"/>
          </a:p>
        </p:txBody>
      </p:sp>
      <p:sp>
        <p:nvSpPr>
          <p:cNvPr id="3" name="内容占位符 2"/>
          <p:cNvSpPr>
            <a:spLocks noGrp="1"/>
          </p:cNvSpPr>
          <p:nvPr>
            <p:ph idx="1"/>
          </p:nvPr>
        </p:nvSpPr>
        <p:spPr/>
        <p:txBody>
          <a:bodyPr/>
          <a:lstStyle/>
          <a:p>
            <a:r>
              <a:rPr lang="en-US" altLang="zh-CN" dirty="0" smtClean="0"/>
              <a:t>Sampler</a:t>
            </a:r>
            <a:r>
              <a:rPr lang="zh-CN" altLang="en-US" dirty="0" smtClean="0"/>
              <a:t>（取样器或采样器）：用来模拟用户操作，向服务器（被测系统）发出</a:t>
            </a:r>
            <a:r>
              <a:rPr lang="en-US" altLang="zh-CN" dirty="0" smtClean="0"/>
              <a:t>HTTP</a:t>
            </a:r>
            <a:r>
              <a:rPr lang="zh-CN" altLang="en-US" dirty="0" smtClean="0"/>
              <a:t>请求、</a:t>
            </a:r>
            <a:r>
              <a:rPr lang="en-US" altLang="zh-CN" dirty="0" err="1" smtClean="0"/>
              <a:t>WebService</a:t>
            </a:r>
            <a:r>
              <a:rPr lang="zh-CN" altLang="en-US" dirty="0" smtClean="0"/>
              <a:t>或</a:t>
            </a:r>
            <a:r>
              <a:rPr lang="en-US" altLang="zh-CN" dirty="0" smtClean="0"/>
              <a:t>Java</a:t>
            </a:r>
            <a:r>
              <a:rPr lang="zh-CN" altLang="en-US" dirty="0" smtClean="0"/>
              <a:t>请求等，可以把</a:t>
            </a:r>
            <a:r>
              <a:rPr lang="en-US" altLang="zh-CN" dirty="0" smtClean="0"/>
              <a:t>HTTP</a:t>
            </a:r>
            <a:r>
              <a:rPr lang="zh-CN" altLang="en-US" dirty="0" smtClean="0"/>
              <a:t>请求元件看成是一个没有界面的浏览器，它可以发送</a:t>
            </a:r>
            <a:r>
              <a:rPr lang="en-US" altLang="zh-CN" dirty="0" smtClean="0"/>
              <a:t>HTTP</a:t>
            </a:r>
            <a:r>
              <a:rPr lang="zh-CN" altLang="en-US" dirty="0" smtClean="0"/>
              <a:t>请求，接收</a:t>
            </a:r>
            <a:r>
              <a:rPr lang="en-US" altLang="zh-CN" dirty="0" smtClean="0"/>
              <a:t>HTTP</a:t>
            </a:r>
            <a:r>
              <a:rPr lang="zh-CN" altLang="en-US" dirty="0" smtClean="0"/>
              <a:t>响应数据</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592898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逻辑控制器</a:t>
            </a:r>
            <a:endParaRPr lang="zh-CN" altLang="en-US" dirty="0"/>
          </a:p>
        </p:txBody>
      </p:sp>
      <p:sp>
        <p:nvSpPr>
          <p:cNvPr id="3" name="内容占位符 2"/>
          <p:cNvSpPr>
            <a:spLocks noGrp="1"/>
          </p:cNvSpPr>
          <p:nvPr>
            <p:ph idx="1"/>
          </p:nvPr>
        </p:nvSpPr>
        <p:spPr>
          <a:xfrm>
            <a:off x="610234" y="1197546"/>
            <a:ext cx="11180747" cy="5041187"/>
          </a:xfrm>
        </p:spPr>
        <p:txBody>
          <a:bodyPr/>
          <a:lstStyle/>
          <a:p>
            <a:r>
              <a:rPr lang="en-US" altLang="zh-CN" dirty="0" smtClean="0"/>
              <a:t>Logic Controller</a:t>
            </a:r>
            <a:r>
              <a:rPr lang="zh-CN" altLang="en-US" dirty="0" smtClean="0"/>
              <a:t>（逻辑控制器），包含两类原件：</a:t>
            </a:r>
          </a:p>
          <a:p>
            <a:pPr lvl="1"/>
            <a:r>
              <a:rPr lang="zh-CN" altLang="en-US" dirty="0" smtClean="0"/>
              <a:t>一类是控制</a:t>
            </a:r>
            <a:r>
              <a:rPr lang="en-US" altLang="zh-CN" dirty="0" smtClean="0"/>
              <a:t>Test Plan</a:t>
            </a:r>
            <a:r>
              <a:rPr lang="zh-CN" altLang="en-US" dirty="0" smtClean="0"/>
              <a:t>中</a:t>
            </a:r>
            <a:r>
              <a:rPr lang="en-US" altLang="zh-CN" dirty="0" smtClean="0"/>
              <a:t>Sampler</a:t>
            </a:r>
            <a:r>
              <a:rPr lang="zh-CN" altLang="en-US" dirty="0" smtClean="0"/>
              <a:t>节点发送请求的逻辑顺序控制器，常用的有：</a:t>
            </a:r>
            <a:r>
              <a:rPr lang="en-US" altLang="zh-CN" dirty="0" smtClean="0"/>
              <a:t>If Controller</a:t>
            </a:r>
            <a:r>
              <a:rPr lang="zh-CN" altLang="en-US" dirty="0" smtClean="0"/>
              <a:t>、</a:t>
            </a:r>
            <a:r>
              <a:rPr lang="en-US" altLang="zh-CN" dirty="0" err="1" smtClean="0"/>
              <a:t>Swith</a:t>
            </a:r>
            <a:r>
              <a:rPr lang="en-US" altLang="zh-CN" dirty="0" smtClean="0"/>
              <a:t> Controller</a:t>
            </a:r>
            <a:r>
              <a:rPr lang="zh-CN" altLang="en-US" dirty="0" smtClean="0"/>
              <a:t>、</a:t>
            </a:r>
            <a:r>
              <a:rPr lang="en-US" altLang="zh-CN" dirty="0" smtClean="0"/>
              <a:t>Loop Controller</a:t>
            </a:r>
            <a:r>
              <a:rPr lang="zh-CN" altLang="en-US" dirty="0" smtClean="0"/>
              <a:t>、</a:t>
            </a:r>
            <a:r>
              <a:rPr lang="en-US" altLang="zh-CN" dirty="0" smtClean="0"/>
              <a:t>Random Controller</a:t>
            </a:r>
            <a:r>
              <a:rPr lang="zh-CN" altLang="en-US" dirty="0" smtClean="0"/>
              <a:t>等</a:t>
            </a:r>
          </a:p>
          <a:p>
            <a:pPr lvl="1"/>
            <a:r>
              <a:rPr lang="zh-CN" altLang="en-US" dirty="0" smtClean="0"/>
              <a:t>另一类是用来组织和控制</a:t>
            </a:r>
            <a:r>
              <a:rPr lang="en-US" altLang="zh-CN" dirty="0" smtClean="0"/>
              <a:t>Sampler</a:t>
            </a:r>
            <a:r>
              <a:rPr lang="zh-CN" altLang="en-US" dirty="0" smtClean="0"/>
              <a:t>节点的，如</a:t>
            </a:r>
            <a:r>
              <a:rPr lang="en-US" altLang="zh-CN" dirty="0" smtClean="0"/>
              <a:t>Transaction Controller</a:t>
            </a:r>
            <a:r>
              <a:rPr lang="zh-CN" altLang="en-US" dirty="0" smtClean="0"/>
              <a:t>、</a:t>
            </a:r>
            <a:r>
              <a:rPr lang="en-US" altLang="zh-CN" dirty="0" smtClean="0"/>
              <a:t>Throughput Controller</a:t>
            </a:r>
            <a:r>
              <a:rPr lang="zh-CN" altLang="en-US" dirty="0" smtClean="0"/>
              <a:t>等</a:t>
            </a:r>
          </a:p>
          <a:p>
            <a:pPr lvl="1"/>
            <a:endParaRPr lang="zh-CN" altLang="en-US" dirty="0"/>
          </a:p>
        </p:txBody>
      </p:sp>
    </p:spTree>
    <p:extLst>
      <p:ext uri="{BB962C8B-B14F-4D97-AF65-F5344CB8AC3E}">
        <p14:creationId xmlns:p14="http://schemas.microsoft.com/office/powerpoint/2010/main" val="367640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监听器</a:t>
            </a:r>
            <a:endParaRPr lang="zh-CN" altLang="en-US" dirty="0"/>
          </a:p>
        </p:txBody>
      </p:sp>
      <p:sp>
        <p:nvSpPr>
          <p:cNvPr id="3" name="内容占位符 2"/>
          <p:cNvSpPr>
            <a:spLocks noGrp="1"/>
          </p:cNvSpPr>
          <p:nvPr>
            <p:ph idx="1"/>
          </p:nvPr>
        </p:nvSpPr>
        <p:spPr/>
        <p:txBody>
          <a:bodyPr/>
          <a:lstStyle/>
          <a:p>
            <a:r>
              <a:rPr lang="en-US" altLang="zh-CN" dirty="0" smtClean="0"/>
              <a:t>Listener</a:t>
            </a:r>
            <a:r>
              <a:rPr lang="zh-CN" altLang="en-US" dirty="0"/>
              <a:t>：提供监测统计数据、脚本调试，也可以用来保存响应内容到</a:t>
            </a:r>
            <a:r>
              <a:rPr lang="zh-CN" altLang="en-US" dirty="0" smtClean="0"/>
              <a:t>文件</a:t>
            </a:r>
            <a:endParaRPr lang="zh-CN" altLang="en-US" dirty="0"/>
          </a:p>
        </p:txBody>
      </p:sp>
    </p:spTree>
    <p:extLst>
      <p:ext uri="{BB962C8B-B14F-4D97-AF65-F5344CB8AC3E}">
        <p14:creationId xmlns:p14="http://schemas.microsoft.com/office/powerpoint/2010/main" val="2050936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a:t>类别</a:t>
            </a:r>
            <a:r>
              <a:rPr lang="en-US" altLang="zh-CN" dirty="0" smtClean="0"/>
              <a:t>—</a:t>
            </a:r>
            <a:r>
              <a:rPr lang="zh-CN" altLang="en-US" dirty="0" smtClean="0"/>
              <a:t>配置元件</a:t>
            </a:r>
            <a:endParaRPr lang="zh-CN" altLang="en-US" dirty="0"/>
          </a:p>
        </p:txBody>
      </p:sp>
      <p:sp>
        <p:nvSpPr>
          <p:cNvPr id="3" name="内容占位符 2"/>
          <p:cNvSpPr>
            <a:spLocks noGrp="1"/>
          </p:cNvSpPr>
          <p:nvPr>
            <p:ph idx="1"/>
          </p:nvPr>
        </p:nvSpPr>
        <p:spPr/>
        <p:txBody>
          <a:bodyPr/>
          <a:lstStyle/>
          <a:p>
            <a:r>
              <a:rPr lang="zh-CN" altLang="en-US" dirty="0" smtClean="0"/>
              <a:t>配置元件：提供</a:t>
            </a:r>
            <a:r>
              <a:rPr lang="zh-CN" altLang="en-US" dirty="0"/>
              <a:t>的就是进行各种配置的组件。可以是测试计划级别，也可以是线程组级别，或者是</a:t>
            </a:r>
            <a:r>
              <a:rPr lang="en-US" altLang="zh-CN" dirty="0"/>
              <a:t>sampler</a:t>
            </a:r>
            <a:r>
              <a:rPr lang="zh-CN" altLang="en-US" dirty="0"/>
              <a:t>级别的</a:t>
            </a:r>
            <a:r>
              <a:rPr lang="zh-CN" altLang="en-US" dirty="0" smtClean="0"/>
              <a:t>配置</a:t>
            </a:r>
            <a:endParaRPr lang="en-US" altLang="zh-CN" dirty="0" smtClean="0"/>
          </a:p>
          <a:p>
            <a:pPr lvl="1"/>
            <a:r>
              <a:rPr lang="zh-CN" altLang="en-US" dirty="0"/>
              <a:t>可以在这里选择对应的组件进行参数化操作，变量定义、登录配置元件、</a:t>
            </a:r>
            <a:r>
              <a:rPr lang="en-US" altLang="zh-CN" dirty="0"/>
              <a:t>JDBC</a:t>
            </a:r>
            <a:r>
              <a:rPr lang="zh-CN" altLang="en-US" dirty="0"/>
              <a:t>连接配置、</a:t>
            </a:r>
            <a:r>
              <a:rPr lang="en-US" altLang="zh-CN" dirty="0"/>
              <a:t>HTTP</a:t>
            </a:r>
            <a:r>
              <a:rPr lang="zh-CN" altLang="en-US" dirty="0"/>
              <a:t>相关配置等</a:t>
            </a:r>
          </a:p>
        </p:txBody>
      </p:sp>
    </p:spTree>
    <p:extLst>
      <p:ext uri="{BB962C8B-B14F-4D97-AF65-F5344CB8AC3E}">
        <p14:creationId xmlns:p14="http://schemas.microsoft.com/office/powerpoint/2010/main" val="4135297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定时器</a:t>
            </a:r>
            <a:endParaRPr lang="zh-CN" altLang="en-US" dirty="0"/>
          </a:p>
        </p:txBody>
      </p:sp>
      <p:sp>
        <p:nvSpPr>
          <p:cNvPr id="3" name="内容占位符 2"/>
          <p:cNvSpPr>
            <a:spLocks noGrp="1"/>
          </p:cNvSpPr>
          <p:nvPr>
            <p:ph idx="1"/>
          </p:nvPr>
        </p:nvSpPr>
        <p:spPr>
          <a:xfrm>
            <a:off x="610234" y="1197546"/>
            <a:ext cx="11108739" cy="5041187"/>
          </a:xfrm>
        </p:spPr>
        <p:txBody>
          <a:bodyPr/>
          <a:lstStyle/>
          <a:p>
            <a:r>
              <a:rPr lang="en-US" altLang="zh-CN" dirty="0" smtClean="0"/>
              <a:t>Timer(</a:t>
            </a:r>
            <a:r>
              <a:rPr lang="zh-CN" altLang="en-US" dirty="0" smtClean="0"/>
              <a:t>定时器</a:t>
            </a:r>
            <a:r>
              <a:rPr lang="en-US" altLang="zh-CN" dirty="0" smtClean="0"/>
              <a:t>)</a:t>
            </a:r>
            <a:r>
              <a:rPr lang="zh-CN" altLang="en-US" dirty="0" smtClean="0"/>
              <a:t>：用于操作之间设置等待时间，等待时间使性能测试中常用的控制客户端</a:t>
            </a:r>
            <a:r>
              <a:rPr lang="en-US" altLang="zh-CN" dirty="0" smtClean="0"/>
              <a:t>QPS</a:t>
            </a:r>
            <a:r>
              <a:rPr lang="zh-CN" altLang="en-US" dirty="0" smtClean="0"/>
              <a:t>的手段</a:t>
            </a:r>
            <a:r>
              <a:rPr lang="zh-CN" altLang="en-US" dirty="0" smtClean="0"/>
              <a:t>，</a:t>
            </a:r>
            <a:r>
              <a:rPr lang="en-US" altLang="zh-CN" dirty="0" smtClean="0"/>
              <a:t>JMeter</a:t>
            </a:r>
            <a:r>
              <a:rPr lang="zh-CN" altLang="en-US" dirty="0" smtClean="0"/>
              <a:t>定义</a:t>
            </a:r>
            <a:r>
              <a:rPr lang="zh-CN" altLang="en-US" dirty="0" smtClean="0"/>
              <a:t>了</a:t>
            </a:r>
            <a:r>
              <a:rPr lang="en-US" altLang="zh-CN" dirty="0" smtClean="0"/>
              <a:t>Constant Times</a:t>
            </a:r>
            <a:r>
              <a:rPr lang="zh-CN" altLang="en-US" dirty="0" smtClean="0"/>
              <a:t>、</a:t>
            </a:r>
            <a:r>
              <a:rPr lang="en-US" altLang="zh-CN" dirty="0" smtClean="0"/>
              <a:t>Constant Throughput Times</a:t>
            </a:r>
            <a:r>
              <a:rPr lang="zh-CN" altLang="en-US" dirty="0" smtClean="0"/>
              <a:t>、</a:t>
            </a:r>
            <a:r>
              <a:rPr lang="en-US" altLang="zh-CN" dirty="0" err="1" smtClean="0"/>
              <a:t>Guass</a:t>
            </a:r>
            <a:r>
              <a:rPr lang="en-US" altLang="zh-CN" dirty="0" smtClean="0"/>
              <a:t> </a:t>
            </a:r>
            <a:r>
              <a:rPr lang="en-US" altLang="zh-CN" dirty="0" err="1" smtClean="0"/>
              <a:t>Ramdon</a:t>
            </a:r>
            <a:r>
              <a:rPr lang="en-US" altLang="zh-CN" dirty="0" smtClean="0"/>
              <a:t> Times</a:t>
            </a:r>
            <a:r>
              <a:rPr lang="zh-CN" altLang="en-US" dirty="0" smtClean="0"/>
              <a:t>等不同类型的</a:t>
            </a:r>
            <a:r>
              <a:rPr lang="en-US" altLang="zh-CN" dirty="0" smtClean="0"/>
              <a:t>Times</a:t>
            </a:r>
          </a:p>
          <a:p>
            <a:pPr lvl="1"/>
            <a:r>
              <a:rPr lang="zh-CN" altLang="en-US" dirty="0"/>
              <a:t>每</a:t>
            </a:r>
            <a:r>
              <a:rPr lang="zh-CN" altLang="en-US" dirty="0" smtClean="0"/>
              <a:t>秒查询率</a:t>
            </a:r>
            <a:r>
              <a:rPr lang="en-US" altLang="zh-CN" dirty="0" smtClean="0"/>
              <a:t>QPS</a:t>
            </a:r>
            <a:r>
              <a:rPr lang="zh-CN" altLang="en-US" dirty="0"/>
              <a:t>是对一个特定的查询服务器在规定时间内所处理流量多少的衡量标准，在因特网上，作为域名系统服务器的机器的性能经常用每秒查询率来</a:t>
            </a:r>
            <a:r>
              <a:rPr lang="zh-CN" altLang="en-US" dirty="0" smtClean="0"/>
              <a:t>衡量</a:t>
            </a:r>
            <a:endParaRPr lang="en-US" altLang="zh-CN" dirty="0" smtClean="0"/>
          </a:p>
          <a:p>
            <a:endParaRPr lang="zh-CN" altLang="en-US" dirty="0"/>
          </a:p>
        </p:txBody>
      </p:sp>
    </p:spTree>
    <p:extLst>
      <p:ext uri="{BB962C8B-B14F-4D97-AF65-F5344CB8AC3E}">
        <p14:creationId xmlns:p14="http://schemas.microsoft.com/office/powerpoint/2010/main" val="365056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前置处理器</a:t>
            </a:r>
            <a:endParaRPr lang="zh-CN" altLang="en-US" dirty="0"/>
          </a:p>
        </p:txBody>
      </p:sp>
      <p:sp>
        <p:nvSpPr>
          <p:cNvPr id="3" name="内容占位符 2"/>
          <p:cNvSpPr>
            <a:spLocks noGrp="1"/>
          </p:cNvSpPr>
          <p:nvPr>
            <p:ph idx="1"/>
          </p:nvPr>
        </p:nvSpPr>
        <p:spPr/>
        <p:txBody>
          <a:bodyPr/>
          <a:lstStyle/>
          <a:p>
            <a:r>
              <a:rPr lang="zh-CN" altLang="en-US" dirty="0" smtClean="0"/>
              <a:t>前置处理器（</a:t>
            </a:r>
            <a:r>
              <a:rPr lang="en-US" altLang="zh-CN" dirty="0" smtClean="0"/>
              <a:t>Pre Processors</a:t>
            </a:r>
            <a:r>
              <a:rPr lang="zh-CN" altLang="en-US" dirty="0" smtClean="0"/>
              <a:t>）</a:t>
            </a:r>
            <a:endParaRPr lang="en-US" altLang="zh-CN" dirty="0" smtClean="0"/>
          </a:p>
          <a:p>
            <a:pPr lvl="1"/>
            <a:r>
              <a:rPr lang="zh-CN" altLang="en-US" dirty="0" smtClean="0"/>
              <a:t>用于在实际请求发出之前对即将发出的请求进行特殊处理</a:t>
            </a:r>
          </a:p>
          <a:p>
            <a:pPr lvl="1"/>
            <a:r>
              <a:rPr lang="zh-CN" altLang="en-US" dirty="0" smtClean="0"/>
              <a:t>例如：</a:t>
            </a:r>
            <a:r>
              <a:rPr lang="en-US" altLang="zh-CN" dirty="0" smtClean="0"/>
              <a:t>Count</a:t>
            </a:r>
            <a:r>
              <a:rPr lang="zh-CN" altLang="en-US" dirty="0" smtClean="0"/>
              <a:t>处理器可以实现自增操作，自增后生成的的数据可以被将要发出的请求使用，而</a:t>
            </a:r>
            <a:r>
              <a:rPr lang="en-US" altLang="zh-CN" dirty="0" smtClean="0"/>
              <a:t>HTTP URL Re—Writing Modifier</a:t>
            </a:r>
            <a:r>
              <a:rPr lang="zh-CN" altLang="en-US" dirty="0" smtClean="0"/>
              <a:t>处理器则可以实现</a:t>
            </a:r>
            <a:r>
              <a:rPr lang="en-US" altLang="zh-CN" dirty="0" smtClean="0"/>
              <a:t>URL</a:t>
            </a:r>
            <a:r>
              <a:rPr lang="zh-CN" altLang="en-US" dirty="0" smtClean="0"/>
              <a:t>重写，当</a:t>
            </a:r>
            <a:r>
              <a:rPr lang="en-US" altLang="zh-CN" dirty="0" smtClean="0"/>
              <a:t>URL</a:t>
            </a:r>
            <a:r>
              <a:rPr lang="zh-CN" altLang="en-US" dirty="0" smtClean="0"/>
              <a:t>中有</a:t>
            </a:r>
            <a:r>
              <a:rPr lang="en-US" altLang="zh-CN" dirty="0" err="1" smtClean="0"/>
              <a:t>sessionID</a:t>
            </a:r>
            <a:r>
              <a:rPr lang="zh-CN" altLang="en-US" dirty="0" smtClean="0"/>
              <a:t>一类的</a:t>
            </a:r>
            <a:r>
              <a:rPr lang="en-US" altLang="zh-CN" dirty="0" smtClean="0"/>
              <a:t>session</a:t>
            </a:r>
            <a:r>
              <a:rPr lang="zh-CN" altLang="en-US" dirty="0" smtClean="0"/>
              <a:t>信息时，可以通过该处理器填充发出请求实际的</a:t>
            </a:r>
            <a:r>
              <a:rPr lang="en-US" altLang="zh-CN" dirty="0" err="1" smtClean="0"/>
              <a:t>sessionID</a:t>
            </a:r>
            <a:endParaRPr lang="zh-CN" altLang="en-US" dirty="0" smtClean="0"/>
          </a:p>
          <a:p>
            <a:pPr lvl="1"/>
            <a:endParaRPr lang="zh-CN" altLang="en-US" dirty="0"/>
          </a:p>
        </p:txBody>
      </p:sp>
    </p:spTree>
    <p:extLst>
      <p:ext uri="{BB962C8B-B14F-4D97-AF65-F5344CB8AC3E}">
        <p14:creationId xmlns:p14="http://schemas.microsoft.com/office/powerpoint/2010/main" val="377379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后置处理器</a:t>
            </a:r>
            <a:endParaRPr lang="zh-CN" altLang="en-US" dirty="0"/>
          </a:p>
        </p:txBody>
      </p:sp>
      <p:sp>
        <p:nvSpPr>
          <p:cNvPr id="3" name="内容占位符 2"/>
          <p:cNvSpPr>
            <a:spLocks noGrp="1"/>
          </p:cNvSpPr>
          <p:nvPr>
            <p:ph idx="1"/>
          </p:nvPr>
        </p:nvSpPr>
        <p:spPr/>
        <p:txBody>
          <a:bodyPr/>
          <a:lstStyle/>
          <a:p>
            <a:r>
              <a:rPr lang="zh-CN" altLang="en-US" dirty="0" smtClean="0"/>
              <a:t>后置</a:t>
            </a:r>
            <a:r>
              <a:rPr lang="zh-CN" altLang="en-US" dirty="0"/>
              <a:t>处理器</a:t>
            </a:r>
            <a:r>
              <a:rPr lang="zh-CN" altLang="en-US" dirty="0" smtClean="0"/>
              <a:t>（</a:t>
            </a:r>
            <a:r>
              <a:rPr lang="en-US" altLang="zh-CN" dirty="0" smtClean="0"/>
              <a:t>Post </a:t>
            </a:r>
            <a:r>
              <a:rPr lang="en-US" altLang="zh-CN" dirty="0"/>
              <a:t>Processors</a:t>
            </a:r>
            <a:r>
              <a:rPr lang="zh-CN" altLang="en-US" dirty="0" smtClean="0"/>
              <a:t>）</a:t>
            </a:r>
            <a:endParaRPr lang="en-US" altLang="zh-CN" dirty="0" smtClean="0"/>
          </a:p>
          <a:p>
            <a:pPr lvl="1"/>
            <a:r>
              <a:rPr lang="zh-CN" altLang="en-US" dirty="0" smtClean="0"/>
              <a:t>用于对</a:t>
            </a:r>
            <a:r>
              <a:rPr lang="en-US" altLang="zh-CN" dirty="0" smtClean="0"/>
              <a:t>Sampler</a:t>
            </a:r>
            <a:r>
              <a:rPr lang="zh-CN" altLang="en-US" dirty="0" smtClean="0"/>
              <a:t>发出请求后得到的服务器响应进行处理。一般用来提取响应中的特定数据（类似</a:t>
            </a:r>
            <a:r>
              <a:rPr lang="en-US" altLang="zh-CN" dirty="0" err="1" smtClean="0"/>
              <a:t>LoadRunner</a:t>
            </a:r>
            <a:r>
              <a:rPr lang="zh-CN" altLang="en-US" dirty="0" smtClean="0"/>
              <a:t>中的关联）</a:t>
            </a:r>
            <a:endParaRPr lang="en-US" altLang="zh-CN" dirty="0" smtClean="0"/>
          </a:p>
          <a:p>
            <a:pPr lvl="1"/>
            <a:r>
              <a:rPr lang="zh-CN" altLang="en-US" dirty="0" smtClean="0"/>
              <a:t>例如：</a:t>
            </a:r>
            <a:r>
              <a:rPr lang="en-US" altLang="zh-CN" dirty="0" smtClean="0"/>
              <a:t>Regular Expression Extractor</a:t>
            </a:r>
            <a:r>
              <a:rPr lang="zh-CN" altLang="en-US" dirty="0" smtClean="0"/>
              <a:t>用于提取响应数据中匹配某正则表达式的数据段，并将其填充在参数中</a:t>
            </a:r>
            <a:endParaRPr lang="zh-CN" altLang="en-US" dirty="0"/>
          </a:p>
        </p:txBody>
      </p:sp>
    </p:spTree>
    <p:extLst>
      <p:ext uri="{BB962C8B-B14F-4D97-AF65-F5344CB8AC3E}">
        <p14:creationId xmlns:p14="http://schemas.microsoft.com/office/powerpoint/2010/main" val="3945691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内容回顾</a:t>
            </a:r>
          </a:p>
        </p:txBody>
      </p:sp>
      <p:sp>
        <p:nvSpPr>
          <p:cNvPr id="3" name="内容占位符 2"/>
          <p:cNvSpPr>
            <a:spLocks noGrp="1"/>
          </p:cNvSpPr>
          <p:nvPr>
            <p:ph idx="1"/>
          </p:nvPr>
        </p:nvSpPr>
        <p:spPr/>
        <p:txBody>
          <a:bodyPr/>
          <a:lstStyle/>
          <a:p>
            <a:r>
              <a:rPr lang="zh-CN" altLang="en-US" dirty="0"/>
              <a:t>书写性能测试报告</a:t>
            </a:r>
            <a:endParaRPr lang="en-US" altLang="zh-CN" dirty="0"/>
          </a:p>
          <a:p>
            <a:pPr lvl="1"/>
            <a:r>
              <a:rPr lang="zh-CN" altLang="en-US" dirty="0"/>
              <a:t>定性型报告</a:t>
            </a:r>
            <a:endParaRPr lang="en-US" altLang="zh-CN" dirty="0"/>
          </a:p>
          <a:p>
            <a:pPr lvl="1"/>
            <a:r>
              <a:rPr lang="zh-CN" altLang="en-US" dirty="0"/>
              <a:t>分析型报告</a:t>
            </a:r>
            <a:endParaRPr lang="en-US" altLang="zh-CN" dirty="0"/>
          </a:p>
          <a:p>
            <a:pPr lvl="1"/>
            <a:r>
              <a:rPr lang="zh-CN" altLang="en-US" dirty="0"/>
              <a:t>比较型报告</a:t>
            </a:r>
          </a:p>
          <a:p>
            <a:endParaRPr lang="zh-CN" altLang="en-US" dirty="0"/>
          </a:p>
        </p:txBody>
      </p:sp>
    </p:spTree>
    <p:extLst>
      <p:ext uri="{BB962C8B-B14F-4D97-AF65-F5344CB8AC3E}">
        <p14:creationId xmlns:p14="http://schemas.microsoft.com/office/powerpoint/2010/main" val="230657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断言</a:t>
            </a:r>
            <a:endParaRPr lang="zh-CN" altLang="en-US" dirty="0"/>
          </a:p>
        </p:txBody>
      </p:sp>
      <p:sp>
        <p:nvSpPr>
          <p:cNvPr id="3" name="内容占位符 2"/>
          <p:cNvSpPr>
            <a:spLocks noGrp="1"/>
          </p:cNvSpPr>
          <p:nvPr>
            <p:ph idx="1"/>
          </p:nvPr>
        </p:nvSpPr>
        <p:spPr/>
        <p:txBody>
          <a:bodyPr/>
          <a:lstStyle/>
          <a:p>
            <a:r>
              <a:rPr lang="zh-CN" altLang="en-US" dirty="0" smtClean="0"/>
              <a:t>断言（</a:t>
            </a:r>
            <a:r>
              <a:rPr lang="en-US" altLang="zh-CN" dirty="0" smtClean="0"/>
              <a:t>Assertions</a:t>
            </a:r>
            <a:r>
              <a:rPr lang="zh-CN" altLang="en-US" dirty="0" smtClean="0"/>
              <a:t>）：用于检查测试中得到的响应数据等是否符合预期，</a:t>
            </a:r>
            <a:r>
              <a:rPr lang="en-US" altLang="zh-CN" dirty="0" smtClean="0"/>
              <a:t>Assertions</a:t>
            </a:r>
            <a:r>
              <a:rPr lang="zh-CN" altLang="en-US" dirty="0" smtClean="0"/>
              <a:t>一般用来设置检查点，用以保证性能测试过程中的数据交互与预期一致</a:t>
            </a:r>
            <a:endParaRPr lang="zh-CN" altLang="en-US" dirty="0"/>
          </a:p>
        </p:txBody>
      </p:sp>
    </p:spTree>
    <p:extLst>
      <p:ext uri="{BB962C8B-B14F-4D97-AF65-F5344CB8AC3E}">
        <p14:creationId xmlns:p14="http://schemas.microsoft.com/office/powerpoint/2010/main" val="3811851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测试片段</a:t>
            </a:r>
            <a:endParaRPr lang="zh-CN" altLang="en-US" dirty="0"/>
          </a:p>
        </p:txBody>
      </p:sp>
      <p:sp>
        <p:nvSpPr>
          <p:cNvPr id="3" name="内容占位符 2"/>
          <p:cNvSpPr>
            <a:spLocks noGrp="1"/>
          </p:cNvSpPr>
          <p:nvPr>
            <p:ph idx="1"/>
          </p:nvPr>
        </p:nvSpPr>
        <p:spPr/>
        <p:txBody>
          <a:bodyPr/>
          <a:lstStyle/>
          <a:p>
            <a:r>
              <a:rPr lang="zh-CN" altLang="en-US" dirty="0" smtClean="0"/>
              <a:t>测试片段（</a:t>
            </a:r>
            <a:r>
              <a:rPr lang="en-US" altLang="zh-CN" dirty="0"/>
              <a:t>T</a:t>
            </a:r>
            <a:r>
              <a:rPr lang="en-US" altLang="zh-CN" dirty="0" smtClean="0"/>
              <a:t>est </a:t>
            </a:r>
            <a:r>
              <a:rPr lang="en-US" altLang="zh-CN" dirty="0"/>
              <a:t>F</a:t>
            </a:r>
            <a:r>
              <a:rPr lang="en-US" altLang="zh-CN" dirty="0" smtClean="0"/>
              <a:t>ragment</a:t>
            </a:r>
            <a:r>
              <a:rPr lang="zh-CN" altLang="en-US" dirty="0" smtClean="0"/>
              <a:t>）：是一种特殊的线程组，在测试树上与线程组一个层级，但是它不被执行，除非它是一个模块控制器或者被控制器所引用时才会被执行</a:t>
            </a:r>
            <a:endParaRPr lang="zh-CN" altLang="en-US" dirty="0"/>
          </a:p>
        </p:txBody>
      </p:sp>
    </p:spTree>
    <p:extLst>
      <p:ext uri="{BB962C8B-B14F-4D97-AF65-F5344CB8AC3E}">
        <p14:creationId xmlns:p14="http://schemas.microsoft.com/office/powerpoint/2010/main" val="2852373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组件</a:t>
            </a:r>
            <a:r>
              <a:rPr lang="zh-CN" altLang="en-US" dirty="0" smtClean="0"/>
              <a:t>类别</a:t>
            </a:r>
            <a:r>
              <a:rPr lang="en-US" altLang="zh-CN" dirty="0" smtClean="0"/>
              <a:t>—</a:t>
            </a:r>
            <a:r>
              <a:rPr lang="zh-CN" altLang="en-US" dirty="0" smtClean="0"/>
              <a:t>非测试元件</a:t>
            </a:r>
            <a:endParaRPr lang="zh-CN" altLang="en-US" dirty="0"/>
          </a:p>
        </p:txBody>
      </p:sp>
      <p:sp>
        <p:nvSpPr>
          <p:cNvPr id="3" name="内容占位符 2"/>
          <p:cNvSpPr>
            <a:spLocks noGrp="1"/>
          </p:cNvSpPr>
          <p:nvPr>
            <p:ph idx="1"/>
          </p:nvPr>
        </p:nvSpPr>
        <p:spPr/>
        <p:txBody>
          <a:bodyPr/>
          <a:lstStyle/>
          <a:p>
            <a:r>
              <a:rPr lang="zh-CN" altLang="en-US" smtClean="0"/>
              <a:t>非测试元件（</a:t>
            </a:r>
            <a:r>
              <a:rPr lang="en-US" altLang="zh-CN" smtClean="0"/>
              <a:t>Non-Test Elements</a:t>
            </a:r>
            <a:r>
              <a:rPr lang="zh-CN" altLang="en-US" smtClean="0"/>
              <a:t>）：设置配置信息</a:t>
            </a:r>
            <a:endParaRPr lang="zh-CN" altLang="en-US" dirty="0"/>
          </a:p>
        </p:txBody>
      </p:sp>
    </p:spTree>
    <p:extLst>
      <p:ext uri="{BB962C8B-B14F-4D97-AF65-F5344CB8AC3E}">
        <p14:creationId xmlns:p14="http://schemas.microsoft.com/office/powerpoint/2010/main" val="1423021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smtClean="0"/>
              <a:t>JMeter</a:t>
            </a:r>
            <a:r>
              <a:rPr lang="zh-CN" altLang="en-US" dirty="0" smtClean="0"/>
              <a:t>简介</a:t>
            </a:r>
            <a:endParaRPr lang="en-US" altLang="zh-CN" dirty="0" smtClean="0"/>
          </a:p>
          <a:p>
            <a:r>
              <a:rPr lang="zh-CN" altLang="en-US" dirty="0" smtClean="0"/>
              <a:t>为什么</a:t>
            </a:r>
            <a:r>
              <a:rPr lang="zh-CN" altLang="en-US" dirty="0" smtClean="0"/>
              <a:t>选择</a:t>
            </a:r>
            <a:r>
              <a:rPr lang="en-US" altLang="zh-CN" dirty="0" smtClean="0"/>
              <a:t>JMeter</a:t>
            </a:r>
            <a:endParaRPr lang="en-US" altLang="zh-CN" dirty="0" smtClean="0"/>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a:t>
            </a:r>
            <a:r>
              <a:rPr lang="zh-CN" altLang="en-US" dirty="0" smtClean="0"/>
              <a:t>结构分析</a:t>
            </a:r>
            <a:endParaRPr lang="en-US" altLang="zh-CN" dirty="0" smtClean="0"/>
          </a:p>
          <a:p>
            <a:r>
              <a:rPr lang="en-US" altLang="zh-CN" dirty="0" smtClean="0"/>
              <a:t>JMeter</a:t>
            </a:r>
            <a:r>
              <a:rPr lang="zh-CN" altLang="en-US" dirty="0" smtClean="0"/>
              <a:t>体系结构</a:t>
            </a:r>
            <a:endParaRPr lang="en-US" altLang="zh-CN" dirty="0" smtClean="0"/>
          </a:p>
          <a:p>
            <a:r>
              <a:rPr lang="en-US" altLang="zh-CN" dirty="0" smtClean="0">
                <a:solidFill>
                  <a:srgbClr val="FF0000"/>
                </a:solidFill>
              </a:rPr>
              <a:t>JMeter</a:t>
            </a:r>
            <a:r>
              <a:rPr lang="zh-CN" altLang="en-US" dirty="0" smtClean="0">
                <a:solidFill>
                  <a:srgbClr val="FF0000"/>
                </a:solidFill>
              </a:rPr>
              <a:t>运行</a:t>
            </a:r>
            <a:r>
              <a:rPr lang="zh-CN" altLang="en-US" dirty="0" smtClean="0">
                <a:solidFill>
                  <a:srgbClr val="FF0000"/>
                </a:solidFill>
              </a:rPr>
              <a:t>原理</a:t>
            </a:r>
            <a:endParaRPr lang="en-US" altLang="zh-CN" dirty="0" smtClean="0">
              <a:solidFill>
                <a:srgbClr val="FF0000"/>
              </a:solidFill>
            </a:endParaRPr>
          </a:p>
          <a:p>
            <a:r>
              <a:rPr lang="en-US" altLang="zh-CN" dirty="0" smtClean="0"/>
              <a:t>JMeter</a:t>
            </a:r>
            <a:r>
              <a:rPr lang="zh-CN" altLang="en-US" dirty="0" smtClean="0"/>
              <a:t>使用</a:t>
            </a:r>
            <a:r>
              <a:rPr lang="zh-CN" altLang="en-US" dirty="0" smtClean="0"/>
              <a:t>初体验</a:t>
            </a:r>
            <a:endParaRPr lang="en-US" altLang="zh-CN" dirty="0" smtClean="0"/>
          </a:p>
          <a:p>
            <a:pPr marL="0" indent="0">
              <a:buNone/>
            </a:pP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817563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运行</a:t>
            </a:r>
            <a:r>
              <a:rPr lang="zh-CN" altLang="en-US" dirty="0" smtClean="0"/>
              <a:t>原理</a:t>
            </a:r>
            <a:endParaRPr lang="zh-CN" altLang="en-US" dirty="0"/>
          </a:p>
        </p:txBody>
      </p:sp>
      <p:sp>
        <p:nvSpPr>
          <p:cNvPr id="3" name="内容占位符 2"/>
          <p:cNvSpPr>
            <a:spLocks noGrp="1"/>
          </p:cNvSpPr>
          <p:nvPr>
            <p:ph idx="1"/>
          </p:nvPr>
        </p:nvSpPr>
        <p:spPr/>
        <p:txBody>
          <a:bodyPr/>
          <a:lstStyle/>
          <a:p>
            <a:r>
              <a:rPr lang="en-US" altLang="zh-CN" dirty="0" smtClean="0"/>
              <a:t>JMeter</a:t>
            </a:r>
            <a:r>
              <a:rPr lang="zh-CN" altLang="en-US" dirty="0" smtClean="0"/>
              <a:t>以</a:t>
            </a:r>
            <a:r>
              <a:rPr lang="zh-CN" altLang="en-US" dirty="0" smtClean="0"/>
              <a:t>线程方式运行，通过线程组来驱动多个线程（类似</a:t>
            </a:r>
            <a:r>
              <a:rPr lang="en-US" altLang="zh-CN" dirty="0" err="1" smtClean="0"/>
              <a:t>LoadRunner</a:t>
            </a:r>
            <a:r>
              <a:rPr lang="zh-CN" altLang="en-US" dirty="0" smtClean="0"/>
              <a:t>中的虚拟用户）运行测试脚本对被测试服务器发起负载，每个负载机上都可以运行多个线程组</a:t>
            </a:r>
            <a:endParaRPr lang="zh-CN" altLang="en-US" dirty="0"/>
          </a:p>
        </p:txBody>
      </p:sp>
    </p:spTree>
    <p:extLst>
      <p:ext uri="{BB962C8B-B14F-4D97-AF65-F5344CB8AC3E}">
        <p14:creationId xmlns:p14="http://schemas.microsoft.com/office/powerpoint/2010/main" val="580697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smtClean="0"/>
              <a:t>JMeter</a:t>
            </a:r>
            <a:r>
              <a:rPr lang="zh-CN" altLang="en-US" dirty="0" smtClean="0"/>
              <a:t>简介</a:t>
            </a:r>
            <a:endParaRPr lang="en-US" altLang="zh-CN" dirty="0" smtClean="0"/>
          </a:p>
          <a:p>
            <a:r>
              <a:rPr lang="zh-CN" altLang="en-US" dirty="0" smtClean="0"/>
              <a:t>为什么</a:t>
            </a:r>
            <a:r>
              <a:rPr lang="zh-CN" altLang="en-US" dirty="0" smtClean="0"/>
              <a:t>选择</a:t>
            </a:r>
            <a:r>
              <a:rPr lang="en-US" altLang="zh-CN" dirty="0" smtClean="0"/>
              <a:t>JMeter</a:t>
            </a:r>
            <a:endParaRPr lang="en-US" altLang="zh-CN" dirty="0" smtClean="0"/>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a:t>
            </a:r>
            <a:r>
              <a:rPr lang="zh-CN" altLang="en-US" dirty="0" smtClean="0"/>
              <a:t>结构分析</a:t>
            </a:r>
            <a:endParaRPr lang="en-US" altLang="zh-CN" dirty="0" smtClean="0"/>
          </a:p>
          <a:p>
            <a:r>
              <a:rPr lang="en-US" altLang="zh-CN" dirty="0" smtClean="0"/>
              <a:t>JMeter</a:t>
            </a:r>
            <a:r>
              <a:rPr lang="zh-CN" altLang="en-US" dirty="0" smtClean="0"/>
              <a:t>体系结构</a:t>
            </a:r>
            <a:endParaRPr lang="en-US" altLang="zh-CN" dirty="0" smtClean="0"/>
          </a:p>
          <a:p>
            <a:r>
              <a:rPr lang="en-US" altLang="zh-CN" dirty="0" smtClean="0"/>
              <a:t>JMeter</a:t>
            </a:r>
            <a:r>
              <a:rPr lang="zh-CN" altLang="en-US" dirty="0" smtClean="0"/>
              <a:t>运行</a:t>
            </a:r>
            <a:r>
              <a:rPr lang="zh-CN" altLang="en-US" dirty="0"/>
              <a:t>原理</a:t>
            </a:r>
            <a:endParaRPr lang="en-US" altLang="zh-CN" dirty="0"/>
          </a:p>
          <a:p>
            <a:r>
              <a:rPr lang="en-US" altLang="zh-CN" dirty="0" smtClean="0">
                <a:solidFill>
                  <a:srgbClr val="FF0000"/>
                </a:solidFill>
              </a:rPr>
              <a:t>JMeter</a:t>
            </a:r>
            <a:r>
              <a:rPr lang="zh-CN" altLang="en-US" dirty="0" smtClean="0">
                <a:solidFill>
                  <a:srgbClr val="FF0000"/>
                </a:solidFill>
              </a:rPr>
              <a:t>初次</a:t>
            </a:r>
            <a:r>
              <a:rPr lang="zh-CN" altLang="en-US" dirty="0" smtClean="0">
                <a:solidFill>
                  <a:srgbClr val="FF0000"/>
                </a:solidFill>
              </a:rPr>
              <a:t>使用</a:t>
            </a:r>
            <a:endParaRPr lang="en-US" altLang="zh-CN" dirty="0" smtClean="0">
              <a:solidFill>
                <a:srgbClr val="FF0000"/>
              </a:solidFill>
            </a:endParaRPr>
          </a:p>
          <a:p>
            <a:pPr marL="0" indent="0">
              <a:buNone/>
            </a:pP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9357307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smtClean="0"/>
              <a:t>初体验</a:t>
            </a:r>
            <a:endParaRPr lang="zh-CN" altLang="en-US" dirty="0"/>
          </a:p>
        </p:txBody>
      </p:sp>
      <p:sp>
        <p:nvSpPr>
          <p:cNvPr id="3" name="内容占位符 2"/>
          <p:cNvSpPr>
            <a:spLocks noGrp="1"/>
          </p:cNvSpPr>
          <p:nvPr>
            <p:ph idx="1"/>
          </p:nvPr>
        </p:nvSpPr>
        <p:spPr/>
        <p:txBody>
          <a:bodyPr/>
          <a:lstStyle/>
          <a:p>
            <a:r>
              <a:rPr lang="zh-CN" altLang="en-US" dirty="0"/>
              <a:t>创建</a:t>
            </a:r>
            <a:r>
              <a:rPr lang="zh-CN" altLang="en-US" dirty="0" smtClean="0"/>
              <a:t>测试计划</a:t>
            </a:r>
            <a:endParaRPr lang="en-US" altLang="zh-CN" dirty="0" smtClean="0"/>
          </a:p>
          <a:p>
            <a:r>
              <a:rPr lang="zh-CN" altLang="en-US" dirty="0" smtClean="0"/>
              <a:t>新建线程组</a:t>
            </a:r>
            <a:endParaRPr lang="en-US" altLang="zh-CN" dirty="0" smtClean="0"/>
          </a:p>
          <a:p>
            <a:r>
              <a:rPr lang="zh-CN" altLang="en-US" dirty="0" smtClean="0"/>
              <a:t>开发脚本</a:t>
            </a:r>
            <a:endParaRPr lang="en-US" altLang="zh-CN" dirty="0" smtClean="0"/>
          </a:p>
          <a:p>
            <a:pPr lvl="1"/>
            <a:r>
              <a:rPr lang="zh-CN" altLang="en-US" dirty="0" smtClean="0"/>
              <a:t>手工书写、</a:t>
            </a:r>
            <a:r>
              <a:rPr lang="en-US" altLang="zh-CN" dirty="0" err="1" smtClean="0"/>
              <a:t>Badboy</a:t>
            </a:r>
            <a:r>
              <a:rPr lang="zh-CN" altLang="en-US" dirty="0" smtClean="0"/>
              <a:t>录制</a:t>
            </a:r>
            <a:r>
              <a:rPr lang="zh-CN" altLang="en-US" dirty="0" smtClean="0"/>
              <a:t>和</a:t>
            </a:r>
            <a:r>
              <a:rPr lang="en-US" altLang="zh-CN" dirty="0" smtClean="0"/>
              <a:t>JMeter</a:t>
            </a:r>
            <a:r>
              <a:rPr lang="zh-CN" altLang="en-US" dirty="0" smtClean="0"/>
              <a:t>使用</a:t>
            </a:r>
            <a:r>
              <a:rPr lang="zh-CN" altLang="en-US" dirty="0" smtClean="0"/>
              <a:t>代理方式录制</a:t>
            </a:r>
            <a:endParaRPr lang="en-US" altLang="zh-CN" dirty="0" smtClean="0"/>
          </a:p>
          <a:p>
            <a:r>
              <a:rPr lang="zh-CN" altLang="en-US" dirty="0" smtClean="0"/>
              <a:t>运行场景</a:t>
            </a:r>
            <a:endParaRPr lang="en-US" altLang="zh-CN" dirty="0" smtClean="0"/>
          </a:p>
          <a:p>
            <a:r>
              <a:rPr lang="zh-CN" altLang="en-US" dirty="0" smtClean="0"/>
              <a:t>查看监控</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356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a:t>初</a:t>
            </a:r>
            <a:r>
              <a:rPr lang="zh-CN" altLang="en-US" dirty="0" smtClean="0"/>
              <a:t>体验</a:t>
            </a:r>
            <a:r>
              <a:rPr lang="en-US" altLang="zh-CN" dirty="0" smtClean="0"/>
              <a:t>—</a:t>
            </a:r>
            <a:r>
              <a:rPr lang="zh-CN" altLang="en-US" dirty="0" smtClean="0"/>
              <a:t>测试计划</a:t>
            </a:r>
            <a:endParaRPr lang="zh-CN" altLang="en-US" dirty="0"/>
          </a:p>
        </p:txBody>
      </p:sp>
      <p:sp>
        <p:nvSpPr>
          <p:cNvPr id="3" name="内容占位符 2"/>
          <p:cNvSpPr>
            <a:spLocks noGrp="1"/>
          </p:cNvSpPr>
          <p:nvPr>
            <p:ph idx="1"/>
          </p:nvPr>
        </p:nvSpPr>
        <p:spPr/>
        <p:txBody>
          <a:bodyPr/>
          <a:lstStyle/>
          <a:p>
            <a:r>
              <a:rPr lang="zh-CN" altLang="en-US" dirty="0" smtClean="0"/>
              <a:t>测试计划：是</a:t>
            </a:r>
            <a:r>
              <a:rPr lang="en-US" altLang="zh-CN" dirty="0" smtClean="0"/>
              <a:t>JMeter</a:t>
            </a:r>
            <a:r>
              <a:rPr lang="zh-CN" altLang="en-US" dirty="0" smtClean="0"/>
              <a:t>测试</a:t>
            </a:r>
            <a:r>
              <a:rPr lang="zh-CN" altLang="en-US" dirty="0"/>
              <a:t>的起点，是存放脚本的</a:t>
            </a:r>
            <a:r>
              <a:rPr lang="zh-CN" altLang="en-US" dirty="0" smtClean="0"/>
              <a:t>容器，</a:t>
            </a:r>
            <a:r>
              <a:rPr lang="en-US" altLang="zh-CN" dirty="0" smtClean="0"/>
              <a:t>JMeter</a:t>
            </a:r>
            <a:r>
              <a:rPr lang="zh-CN" altLang="en-US" dirty="0" smtClean="0"/>
              <a:t>中</a:t>
            </a:r>
            <a:r>
              <a:rPr lang="zh-CN" altLang="en-US" dirty="0"/>
              <a:t>一个脚本即是一个</a:t>
            </a:r>
            <a:r>
              <a:rPr lang="zh-CN" altLang="en-US" dirty="0" smtClean="0"/>
              <a:t>测试计划</a:t>
            </a:r>
            <a:endParaRPr lang="en-US" altLang="zh-CN" dirty="0" smtClean="0"/>
          </a:p>
          <a:p>
            <a:r>
              <a:rPr lang="zh-CN" altLang="en-US" dirty="0" smtClean="0"/>
              <a:t>测试计划</a:t>
            </a:r>
            <a:r>
              <a:rPr lang="zh-CN" altLang="en-US" dirty="0" smtClean="0"/>
              <a:t>四要素：</a:t>
            </a:r>
            <a:endParaRPr lang="en-US" altLang="zh-CN" dirty="0" smtClean="0"/>
          </a:p>
          <a:p>
            <a:pPr lvl="1"/>
            <a:r>
              <a:rPr lang="zh-CN" altLang="en-US" dirty="0" smtClean="0"/>
              <a:t>脚本中计划只能有一个</a:t>
            </a:r>
            <a:endParaRPr lang="en-US" altLang="zh-CN" dirty="0" smtClean="0"/>
          </a:p>
          <a:p>
            <a:pPr lvl="1"/>
            <a:r>
              <a:rPr lang="zh-CN" altLang="en-US" dirty="0" smtClean="0"/>
              <a:t>至少要有一个线程组</a:t>
            </a:r>
            <a:endParaRPr lang="en-US" altLang="zh-CN" dirty="0" smtClean="0"/>
          </a:p>
          <a:p>
            <a:pPr lvl="1"/>
            <a:r>
              <a:rPr lang="zh-CN" altLang="en-US" dirty="0" smtClean="0"/>
              <a:t>至少有一个采样器</a:t>
            </a:r>
            <a:endParaRPr lang="en-US" altLang="zh-CN" dirty="0" smtClean="0"/>
          </a:p>
          <a:p>
            <a:pPr lvl="1"/>
            <a:r>
              <a:rPr lang="zh-CN" altLang="en-US" dirty="0" smtClean="0"/>
              <a:t>至少有一个监听器</a:t>
            </a:r>
            <a:endParaRPr lang="zh-CN" altLang="en-US" dirty="0"/>
          </a:p>
        </p:txBody>
      </p:sp>
    </p:spTree>
    <p:extLst>
      <p:ext uri="{BB962C8B-B14F-4D97-AF65-F5344CB8AC3E}">
        <p14:creationId xmlns:p14="http://schemas.microsoft.com/office/powerpoint/2010/main" val="5019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使用初体验</a:t>
            </a:r>
            <a:r>
              <a:rPr lang="en-US" altLang="zh-CN" dirty="0" smtClean="0"/>
              <a:t>—</a:t>
            </a:r>
            <a:r>
              <a:rPr lang="zh-CN" altLang="en-US" dirty="0" smtClean="0"/>
              <a:t>测试计划</a:t>
            </a:r>
            <a:endParaRPr lang="zh-CN" altLang="en-US" dirty="0"/>
          </a:p>
        </p:txBody>
      </p:sp>
      <p:sp>
        <p:nvSpPr>
          <p:cNvPr id="3" name="内容占位符 2"/>
          <p:cNvSpPr>
            <a:spLocks noGrp="1"/>
          </p:cNvSpPr>
          <p:nvPr>
            <p:ph idx="1"/>
          </p:nvPr>
        </p:nvSpPr>
        <p:spPr/>
        <p:txBody>
          <a:bodyPr/>
          <a:lstStyle/>
          <a:p>
            <a:r>
              <a:rPr lang="zh-CN" altLang="en-US" smtClean="0"/>
              <a:t>在测试计划里面可以配置用户的一些全局变量</a:t>
            </a:r>
            <a:endParaRPr lang="en-US" altLang="zh-CN" smtClean="0"/>
          </a:p>
          <a:p>
            <a:r>
              <a:rPr lang="zh-CN" altLang="en-US" smtClean="0"/>
              <a:t>独立运行每个线程组（</a:t>
            </a:r>
            <a:r>
              <a:rPr lang="en-US" altLang="zh-CN" smtClean="0"/>
              <a:t>Run Thread Groups consecutively</a:t>
            </a:r>
            <a:r>
              <a:rPr lang="zh-CN" altLang="en-US" smtClean="0"/>
              <a:t>）：一个测试计划下面可能会包含多个线程组（类似于</a:t>
            </a:r>
            <a:r>
              <a:rPr lang="en-US" altLang="zh-CN" smtClean="0"/>
              <a:t>Loadrunner</a:t>
            </a:r>
            <a:r>
              <a:rPr lang="zh-CN" altLang="en-US" smtClean="0"/>
              <a:t>中</a:t>
            </a:r>
            <a:r>
              <a:rPr lang="en-US" altLang="zh-CN" smtClean="0"/>
              <a:t>group</a:t>
            </a:r>
            <a:r>
              <a:rPr lang="zh-CN" altLang="en-US" smtClean="0"/>
              <a:t>的概念），勾选此项的话，则会顺序执行每个线程组，而不是同时启动所有的线程组</a:t>
            </a:r>
            <a:r>
              <a:rPr lang="en-US" altLang="zh-CN" smtClean="0"/>
              <a:t>	</a:t>
            </a:r>
            <a:endParaRPr lang="zh-CN" altLang="en-US" dirty="0"/>
          </a:p>
        </p:txBody>
      </p:sp>
    </p:spTree>
    <p:extLst>
      <p:ext uri="{BB962C8B-B14F-4D97-AF65-F5344CB8AC3E}">
        <p14:creationId xmlns:p14="http://schemas.microsoft.com/office/powerpoint/2010/main" val="767442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smtClean="0"/>
              <a:t>初体验</a:t>
            </a:r>
            <a:r>
              <a:rPr lang="en-US" altLang="zh-CN" dirty="0" smtClean="0"/>
              <a:t>—</a:t>
            </a:r>
            <a:r>
              <a:rPr lang="zh-CN" altLang="en-US" dirty="0" smtClean="0"/>
              <a:t>线程组</a:t>
            </a:r>
            <a:endParaRPr lang="zh-CN" altLang="en-US" dirty="0"/>
          </a:p>
        </p:txBody>
      </p:sp>
      <p:sp>
        <p:nvSpPr>
          <p:cNvPr id="3" name="内容占位符 2"/>
          <p:cNvSpPr>
            <a:spLocks noGrp="1"/>
          </p:cNvSpPr>
          <p:nvPr>
            <p:ph idx="1"/>
          </p:nvPr>
        </p:nvSpPr>
        <p:spPr/>
        <p:txBody>
          <a:bodyPr/>
          <a:lstStyle/>
          <a:p>
            <a:r>
              <a:rPr lang="zh-CN" altLang="en-US" dirty="0" smtClean="0"/>
              <a:t>线程组：</a:t>
            </a:r>
            <a:endParaRPr lang="en-US" altLang="zh-CN" dirty="0" smtClean="0"/>
          </a:p>
          <a:p>
            <a:pPr lvl="1"/>
            <a:r>
              <a:rPr lang="zh-CN" altLang="en-US" dirty="0" smtClean="0"/>
              <a:t>相当于有多个用户，同时去执行相同的一批次任务。每个线程之间都是隔离的，互不影响的。一个线程的执行过程中，操作的变量，不会影响其他线程的变量值</a:t>
            </a:r>
            <a:endParaRPr lang="en-US" altLang="zh-CN" dirty="0" smtClean="0"/>
          </a:p>
          <a:p>
            <a:r>
              <a:rPr lang="zh-CN" altLang="en-US" dirty="0" smtClean="0"/>
              <a:t>启动线程组的方法：</a:t>
            </a:r>
            <a:endParaRPr lang="en-US" altLang="zh-CN" dirty="0" smtClean="0"/>
          </a:p>
          <a:p>
            <a:pPr lvl="1"/>
            <a:r>
              <a:rPr lang="en-US" altLang="zh-CN" dirty="0" smtClean="0"/>
              <a:t>Test Plan </a:t>
            </a:r>
            <a:r>
              <a:rPr lang="zh-CN" altLang="en-US" dirty="0" smtClean="0"/>
              <a:t>右键</a:t>
            </a:r>
            <a:r>
              <a:rPr lang="en-US" altLang="zh-CN" dirty="0" smtClean="0"/>
              <a:t>——Adds——Threads—Thread Group</a:t>
            </a:r>
            <a:endParaRPr lang="zh-CN" altLang="en-US" dirty="0"/>
          </a:p>
        </p:txBody>
      </p:sp>
    </p:spTree>
    <p:extLst>
      <p:ext uri="{BB962C8B-B14F-4D97-AF65-F5344CB8AC3E}">
        <p14:creationId xmlns:p14="http://schemas.microsoft.com/office/powerpoint/2010/main" val="70524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10235" y="1125538"/>
            <a:ext cx="10984230" cy="5041187"/>
          </a:xfrm>
        </p:spPr>
        <p:txBody>
          <a:bodyPr/>
          <a:lstStyle/>
          <a:p>
            <a:r>
              <a:rPr lang="en-US" altLang="zh-CN" dirty="0" smtClean="0"/>
              <a:t>JMeter</a:t>
            </a:r>
            <a:r>
              <a:rPr lang="zh-CN" altLang="en-US" dirty="0" smtClean="0"/>
              <a:t>简介</a:t>
            </a:r>
            <a:endParaRPr lang="en-US" altLang="zh-CN" dirty="0" smtClean="0"/>
          </a:p>
          <a:p>
            <a:r>
              <a:rPr lang="zh-CN" altLang="en-US" dirty="0" smtClean="0"/>
              <a:t>为什么</a:t>
            </a:r>
            <a:r>
              <a:rPr lang="zh-CN" altLang="en-US" dirty="0" smtClean="0"/>
              <a:t>选择</a:t>
            </a:r>
            <a:r>
              <a:rPr lang="en-US" altLang="zh-CN" dirty="0" smtClean="0"/>
              <a:t>JMeter</a:t>
            </a:r>
            <a:endParaRPr lang="en-US" altLang="zh-CN" dirty="0" smtClean="0"/>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a:t>
            </a:r>
            <a:r>
              <a:rPr lang="zh-CN" altLang="en-US" dirty="0" smtClean="0"/>
              <a:t>结构</a:t>
            </a:r>
            <a:endParaRPr lang="en-US" altLang="zh-CN" dirty="0" smtClean="0"/>
          </a:p>
          <a:p>
            <a:r>
              <a:rPr lang="en-US" altLang="zh-CN" dirty="0" smtClean="0"/>
              <a:t>JMeter</a:t>
            </a:r>
            <a:r>
              <a:rPr lang="zh-CN" altLang="en-US" dirty="0" smtClean="0"/>
              <a:t>体系结构</a:t>
            </a:r>
            <a:r>
              <a:rPr lang="zh-CN" altLang="en-US" dirty="0" smtClean="0"/>
              <a:t>分析</a:t>
            </a:r>
            <a:endParaRPr lang="en-US" altLang="zh-CN" dirty="0" smtClean="0"/>
          </a:p>
          <a:p>
            <a:r>
              <a:rPr lang="en-US" altLang="zh-CN" dirty="0" smtClean="0"/>
              <a:t>JMeter</a:t>
            </a:r>
            <a:r>
              <a:rPr lang="zh-CN" altLang="en-US" dirty="0" smtClean="0"/>
              <a:t>运行</a:t>
            </a:r>
            <a:r>
              <a:rPr lang="zh-CN" altLang="en-US" dirty="0" smtClean="0"/>
              <a:t>原理</a:t>
            </a:r>
            <a:endParaRPr lang="en-US" altLang="zh-CN" dirty="0" smtClean="0"/>
          </a:p>
          <a:p>
            <a:r>
              <a:rPr lang="en-US" altLang="zh-CN" dirty="0" smtClean="0"/>
              <a:t>JMeter</a:t>
            </a:r>
            <a:r>
              <a:rPr lang="zh-CN" altLang="en-US" dirty="0" smtClean="0"/>
              <a:t>初次</a:t>
            </a:r>
            <a:r>
              <a:rPr lang="zh-CN" altLang="en-US" dirty="0" smtClean="0"/>
              <a:t>使用</a:t>
            </a:r>
            <a:endParaRPr lang="en-US" altLang="zh-CN" dirty="0" smtClean="0"/>
          </a:p>
          <a:p>
            <a:pPr marL="0" indent="0">
              <a:buNone/>
            </a:pP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2600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a:t>初体验</a:t>
            </a:r>
            <a:r>
              <a:rPr lang="en-US" altLang="zh-CN" dirty="0" smtClean="0"/>
              <a:t>—</a:t>
            </a:r>
            <a:r>
              <a:rPr lang="zh-CN" altLang="en-US" dirty="0" smtClean="0"/>
              <a:t>开发脚本</a:t>
            </a:r>
            <a:endParaRPr lang="zh-CN" altLang="en-US" dirty="0"/>
          </a:p>
        </p:txBody>
      </p:sp>
      <p:sp>
        <p:nvSpPr>
          <p:cNvPr id="3" name="内容占位符 2"/>
          <p:cNvSpPr>
            <a:spLocks noGrp="1"/>
          </p:cNvSpPr>
          <p:nvPr>
            <p:ph idx="1"/>
          </p:nvPr>
        </p:nvSpPr>
        <p:spPr>
          <a:xfrm>
            <a:off x="413718" y="981522"/>
            <a:ext cx="6264696" cy="5041187"/>
          </a:xfrm>
        </p:spPr>
        <p:txBody>
          <a:bodyPr/>
          <a:lstStyle/>
          <a:p>
            <a:pPr>
              <a:lnSpc>
                <a:spcPct val="130000"/>
              </a:lnSpc>
            </a:pPr>
            <a:r>
              <a:rPr lang="zh-CN" altLang="en-US" dirty="0" smtClean="0"/>
              <a:t>添加</a:t>
            </a:r>
            <a:r>
              <a:rPr lang="en-US" altLang="zh-CN" dirty="0" smtClean="0"/>
              <a:t>HTTP</a:t>
            </a:r>
            <a:r>
              <a:rPr lang="zh-CN" altLang="en-US" dirty="0" smtClean="0"/>
              <a:t>请求</a:t>
            </a:r>
            <a:endParaRPr lang="en-US" altLang="zh-CN" dirty="0" smtClean="0"/>
          </a:p>
          <a:p>
            <a:pPr lvl="1">
              <a:lnSpc>
                <a:spcPct val="130000"/>
              </a:lnSpc>
            </a:pPr>
            <a:r>
              <a:rPr lang="zh-CN" altLang="en-US" dirty="0"/>
              <a:t>添加完成线程组后，在线程组上右键菜单（添加</a:t>
            </a:r>
            <a:r>
              <a:rPr lang="en-US" altLang="zh-CN" dirty="0"/>
              <a:t>---&gt;Sampler-</a:t>
            </a:r>
            <a:r>
              <a:rPr lang="en-US" altLang="zh-CN" dirty="0" smtClean="0"/>
              <a:t>--&gt;HTTP</a:t>
            </a:r>
            <a:r>
              <a:rPr lang="zh-CN" altLang="en-US" dirty="0" smtClean="0"/>
              <a:t>请求</a:t>
            </a:r>
            <a:r>
              <a:rPr lang="zh-CN" altLang="en-US" dirty="0"/>
              <a:t>）</a:t>
            </a:r>
            <a:r>
              <a:rPr lang="zh-CN" altLang="en-US" dirty="0" smtClean="0"/>
              <a:t>选择</a:t>
            </a:r>
            <a:r>
              <a:rPr lang="en-US" altLang="zh-CN" dirty="0" smtClean="0"/>
              <a:t>HTTP</a:t>
            </a:r>
            <a:r>
              <a:rPr lang="zh-CN" altLang="en-US" dirty="0" smtClean="0"/>
              <a:t>请求</a:t>
            </a:r>
            <a:r>
              <a:rPr lang="zh-CN" altLang="en-US" dirty="0"/>
              <a:t>。</a:t>
            </a:r>
            <a:r>
              <a:rPr lang="zh-CN" altLang="en-US" dirty="0" smtClean="0"/>
              <a:t>对于</a:t>
            </a:r>
            <a:r>
              <a:rPr lang="en-US" altLang="zh-CN" dirty="0" smtClean="0"/>
              <a:t>JMeter</a:t>
            </a:r>
            <a:r>
              <a:rPr lang="zh-CN" altLang="en-US" dirty="0" smtClean="0"/>
              <a:t>来说</a:t>
            </a:r>
            <a:r>
              <a:rPr lang="zh-CN" altLang="en-US" dirty="0"/>
              <a:t>，取样器（</a:t>
            </a:r>
            <a:r>
              <a:rPr lang="en-US" altLang="zh-CN" dirty="0"/>
              <a:t>Sampler</a:t>
            </a:r>
            <a:r>
              <a:rPr lang="zh-CN" altLang="en-US" dirty="0"/>
              <a:t>）是与服务器进行交互的单元。一个取样器通常进行三部分的工作：</a:t>
            </a:r>
          </a:p>
          <a:p>
            <a:pPr lvl="1">
              <a:lnSpc>
                <a:spcPct val="130000"/>
              </a:lnSpc>
            </a:pPr>
            <a:r>
              <a:rPr lang="zh-CN" altLang="en-US" dirty="0"/>
              <a:t>向服务器发送请求</a:t>
            </a:r>
          </a:p>
          <a:p>
            <a:pPr lvl="1">
              <a:lnSpc>
                <a:spcPct val="130000"/>
              </a:lnSpc>
            </a:pPr>
            <a:r>
              <a:rPr lang="zh-CN" altLang="en-US" dirty="0"/>
              <a:t>记录服务器的响应数据</a:t>
            </a:r>
          </a:p>
          <a:p>
            <a:pPr lvl="1">
              <a:lnSpc>
                <a:spcPct val="130000"/>
              </a:lnSpc>
            </a:pPr>
            <a:r>
              <a:rPr lang="zh-CN" altLang="en-US" dirty="0" smtClean="0"/>
              <a:t>记录响应时间</a:t>
            </a:r>
            <a:r>
              <a:rPr lang="zh-CN" altLang="en-US" dirty="0"/>
              <a:t>信息</a:t>
            </a:r>
          </a:p>
          <a:p>
            <a:pPr lvl="1">
              <a:lnSpc>
                <a:spcPct val="130000"/>
              </a:lnSpc>
            </a:pPr>
            <a:endParaRPr lang="zh-CN" altLang="en-US" dirty="0"/>
          </a:p>
        </p:txBody>
      </p:sp>
      <p:pic>
        <p:nvPicPr>
          <p:cNvPr id="1026" name="Picture 2" descr="https://images0.cnblogs.com/blog/311516/201212/22205103-1be5c567250c4163a0e51b5340ff586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422" y="2349674"/>
            <a:ext cx="5221107" cy="2568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07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 Request </a:t>
            </a:r>
            <a:r>
              <a:rPr lang="zh-CN" altLang="en-US" dirty="0" smtClean="0"/>
              <a:t>参数解释</a:t>
            </a:r>
            <a:endParaRPr lang="zh-CN" altLang="en-US" dirty="0"/>
          </a:p>
        </p:txBody>
      </p:sp>
      <p:sp>
        <p:nvSpPr>
          <p:cNvPr id="3" name="内容占位符 2"/>
          <p:cNvSpPr>
            <a:spLocks noGrp="1"/>
          </p:cNvSpPr>
          <p:nvPr>
            <p:ph idx="1"/>
          </p:nvPr>
        </p:nvSpPr>
        <p:spPr/>
        <p:txBody>
          <a:bodyPr/>
          <a:lstStyle/>
          <a:p>
            <a:r>
              <a:rPr lang="en-US" altLang="zh-CN" dirty="0" smtClean="0"/>
              <a:t>Name</a:t>
            </a:r>
            <a:r>
              <a:rPr lang="zh-CN" altLang="en-US" dirty="0" smtClean="0"/>
              <a:t>：该请求的名称</a:t>
            </a:r>
            <a:endParaRPr lang="en-US" altLang="zh-CN" dirty="0" smtClean="0"/>
          </a:p>
          <a:p>
            <a:r>
              <a:rPr lang="en-US" altLang="zh-CN" dirty="0" smtClean="0"/>
              <a:t>protocol</a:t>
            </a:r>
            <a:r>
              <a:rPr lang="zh-CN" altLang="en-US" dirty="0" smtClean="0"/>
              <a:t>：协议名称</a:t>
            </a:r>
            <a:endParaRPr lang="en-US" altLang="zh-CN" dirty="0" smtClean="0"/>
          </a:p>
          <a:p>
            <a:r>
              <a:rPr lang="en-US" altLang="zh-CN" dirty="0" err="1" smtClean="0"/>
              <a:t>ServerName</a:t>
            </a:r>
            <a:r>
              <a:rPr lang="en-US" altLang="zh-CN" dirty="0" smtClean="0"/>
              <a:t> or IP </a:t>
            </a:r>
            <a:r>
              <a:rPr lang="zh-CN" altLang="en-US" dirty="0" smtClean="0"/>
              <a:t>：被请求的服务器名称或</a:t>
            </a:r>
            <a:r>
              <a:rPr lang="en-US" altLang="zh-CN" dirty="0" smtClean="0"/>
              <a:t>IP</a:t>
            </a:r>
            <a:endParaRPr lang="zh-CN" altLang="en-US" dirty="0"/>
          </a:p>
          <a:p>
            <a:r>
              <a:rPr lang="en-US" altLang="zh-CN" dirty="0" smtClean="0"/>
              <a:t>Port Number</a:t>
            </a:r>
            <a:r>
              <a:rPr lang="zh-CN" altLang="en-US" dirty="0" smtClean="0"/>
              <a:t>：端口号</a:t>
            </a:r>
            <a:endParaRPr lang="en-US" altLang="zh-CN" dirty="0"/>
          </a:p>
          <a:p>
            <a:r>
              <a:rPr lang="zh-CN" altLang="en-US" dirty="0"/>
              <a:t>方法： </a:t>
            </a:r>
            <a:r>
              <a:rPr lang="en-US" altLang="zh-CN" dirty="0" smtClean="0"/>
              <a:t>HTTP</a:t>
            </a:r>
            <a:r>
              <a:rPr lang="zh-CN" altLang="en-US" dirty="0" smtClean="0"/>
              <a:t>请求的方法；</a:t>
            </a:r>
            <a:endParaRPr lang="en-US" altLang="zh-CN" dirty="0"/>
          </a:p>
          <a:p>
            <a:r>
              <a:rPr lang="en-US" altLang="zh-CN" dirty="0" smtClean="0"/>
              <a:t>Path</a:t>
            </a:r>
            <a:r>
              <a:rPr lang="zh-CN" altLang="en-US" dirty="0" smtClean="0"/>
              <a:t>：路径</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9134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 Request </a:t>
            </a:r>
            <a:r>
              <a:rPr lang="zh-CN" altLang="en-US" dirty="0" smtClean="0"/>
              <a:t>参数解释</a:t>
            </a:r>
            <a:endParaRPr lang="zh-CN" altLang="en-US" dirty="0"/>
          </a:p>
        </p:txBody>
      </p:sp>
      <p:sp>
        <p:nvSpPr>
          <p:cNvPr id="3" name="内容占位符 2"/>
          <p:cNvSpPr>
            <a:spLocks noGrp="1"/>
          </p:cNvSpPr>
          <p:nvPr>
            <p:ph idx="1"/>
          </p:nvPr>
        </p:nvSpPr>
        <p:spPr/>
        <p:txBody>
          <a:bodyPr/>
          <a:lstStyle/>
          <a:p>
            <a:r>
              <a:rPr lang="en-US" altLang="zh-CN" dirty="0" smtClean="0"/>
              <a:t>Use keep Alive</a:t>
            </a:r>
            <a:r>
              <a:rPr lang="zh-CN" altLang="en-US" dirty="0" smtClean="0"/>
              <a:t>：</a:t>
            </a:r>
            <a:r>
              <a:rPr lang="en-US" altLang="zh-CN" dirty="0" smtClean="0"/>
              <a:t>JMeter </a:t>
            </a:r>
            <a:r>
              <a:rPr lang="zh-CN" altLang="en-US" dirty="0" smtClean="0"/>
              <a:t>和目标服务器之间使用 </a:t>
            </a:r>
            <a:r>
              <a:rPr lang="en-US" altLang="zh-CN" dirty="0" smtClean="0"/>
              <a:t>Keep-Alive</a:t>
            </a:r>
            <a:r>
              <a:rPr lang="zh-CN" altLang="en-US" dirty="0" smtClean="0"/>
              <a:t>方式进行</a:t>
            </a:r>
            <a:r>
              <a:rPr lang="en-US" altLang="zh-CN" dirty="0" smtClean="0"/>
              <a:t>HTTP</a:t>
            </a:r>
            <a:r>
              <a:rPr lang="zh-CN" altLang="en-US" dirty="0" smtClean="0"/>
              <a:t>通信（默认选中）</a:t>
            </a:r>
          </a:p>
          <a:p>
            <a:r>
              <a:rPr lang="en-US" altLang="zh-CN" dirty="0" smtClean="0"/>
              <a:t>Use multipart/from-data for HTTP POST </a:t>
            </a:r>
            <a:r>
              <a:rPr lang="zh-CN" altLang="en-US" dirty="0" smtClean="0"/>
              <a:t>：当发送</a:t>
            </a:r>
            <a:r>
              <a:rPr lang="en-US" altLang="zh-CN" dirty="0" smtClean="0"/>
              <a:t>HTTP POST </a:t>
            </a:r>
            <a:r>
              <a:rPr lang="zh-CN" altLang="en-US" dirty="0" smtClean="0"/>
              <a:t>请求时，使用</a:t>
            </a:r>
          </a:p>
          <a:p>
            <a:endParaRPr lang="zh-CN" altLang="en-US" dirty="0"/>
          </a:p>
        </p:txBody>
      </p:sp>
    </p:spTree>
    <p:extLst>
      <p:ext uri="{BB962C8B-B14F-4D97-AF65-F5344CB8AC3E}">
        <p14:creationId xmlns:p14="http://schemas.microsoft.com/office/powerpoint/2010/main" val="40322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 Request </a:t>
            </a:r>
            <a:r>
              <a:rPr lang="zh-CN" altLang="en-US" dirty="0" smtClean="0"/>
              <a:t>参数解释</a:t>
            </a:r>
            <a:endParaRPr lang="zh-CN" altLang="en-US" dirty="0"/>
          </a:p>
        </p:txBody>
      </p:sp>
      <p:sp>
        <p:nvSpPr>
          <p:cNvPr id="3" name="内容占位符 2"/>
          <p:cNvSpPr>
            <a:spLocks noGrp="1"/>
          </p:cNvSpPr>
          <p:nvPr>
            <p:ph idx="1"/>
          </p:nvPr>
        </p:nvSpPr>
        <p:spPr>
          <a:xfrm>
            <a:off x="610234" y="1197546"/>
            <a:ext cx="10997565" cy="5041187"/>
          </a:xfrm>
        </p:spPr>
        <p:txBody>
          <a:bodyPr/>
          <a:lstStyle/>
          <a:p>
            <a:r>
              <a:rPr lang="en-US" altLang="zh-CN" dirty="0" smtClean="0"/>
              <a:t>Content encoding</a:t>
            </a:r>
            <a:r>
              <a:rPr lang="zh-CN" altLang="en-US" dirty="0" smtClean="0"/>
              <a:t>：内容的编码方式（</a:t>
            </a:r>
            <a:r>
              <a:rPr lang="en-US" altLang="zh-CN" dirty="0" smtClean="0"/>
              <a:t>Content-Type=application/</a:t>
            </a:r>
            <a:r>
              <a:rPr lang="en-US" altLang="zh-CN" dirty="0" err="1" smtClean="0"/>
              <a:t>json;charset</a:t>
            </a:r>
            <a:r>
              <a:rPr lang="en-US" altLang="zh-CN" dirty="0" smtClean="0"/>
              <a:t>=utf-8</a:t>
            </a:r>
            <a:r>
              <a:rPr lang="zh-CN" altLang="en-US" dirty="0" smtClean="0"/>
              <a:t>）</a:t>
            </a:r>
            <a:endParaRPr lang="en-US" altLang="zh-CN" dirty="0" smtClean="0"/>
          </a:p>
          <a:p>
            <a:r>
              <a:rPr lang="zh-CN" altLang="en-US" dirty="0" smtClean="0"/>
              <a:t>路径：目标的</a:t>
            </a:r>
            <a:r>
              <a:rPr lang="en-US" altLang="zh-CN" dirty="0" smtClean="0"/>
              <a:t>URL</a:t>
            </a:r>
            <a:r>
              <a:rPr lang="zh-CN" altLang="en-US" dirty="0" smtClean="0"/>
              <a:t>路径（不包括服务器地址和端口）</a:t>
            </a:r>
          </a:p>
          <a:p>
            <a:r>
              <a:rPr lang="zh-CN" altLang="en-US" dirty="0" smtClean="0"/>
              <a:t>自动重定向：如果选中该项，发出的</a:t>
            </a:r>
            <a:r>
              <a:rPr lang="en-US" altLang="zh-CN" dirty="0" smtClean="0"/>
              <a:t>HTTP</a:t>
            </a:r>
            <a:r>
              <a:rPr lang="zh-CN" altLang="en-US" dirty="0" smtClean="0"/>
              <a:t>请求得到响应是</a:t>
            </a:r>
            <a:r>
              <a:rPr lang="en-US" altLang="zh-CN" dirty="0" smtClean="0"/>
              <a:t>301/302</a:t>
            </a:r>
            <a:r>
              <a:rPr lang="zh-CN" altLang="en-US" dirty="0" smtClean="0"/>
              <a:t>时</a:t>
            </a:r>
            <a:r>
              <a:rPr lang="zh-CN" altLang="en-US" dirty="0" smtClean="0"/>
              <a:t>，</a:t>
            </a:r>
            <a:r>
              <a:rPr lang="en-US" altLang="zh-CN" dirty="0" smtClean="0"/>
              <a:t>JMeter</a:t>
            </a:r>
            <a:r>
              <a:rPr lang="zh-CN" altLang="en-US" dirty="0" smtClean="0"/>
              <a:t>会</a:t>
            </a:r>
            <a:r>
              <a:rPr lang="zh-CN" altLang="en-US" dirty="0" smtClean="0"/>
              <a:t>重定向到新的界面</a:t>
            </a:r>
          </a:p>
          <a:p>
            <a:endParaRPr lang="zh-CN" altLang="en-US" dirty="0"/>
          </a:p>
        </p:txBody>
      </p:sp>
    </p:spTree>
    <p:extLst>
      <p:ext uri="{BB962C8B-B14F-4D97-AF65-F5344CB8AC3E}">
        <p14:creationId xmlns:p14="http://schemas.microsoft.com/office/powerpoint/2010/main" val="428903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a:t>初体验</a:t>
            </a:r>
            <a:r>
              <a:rPr lang="en-US" altLang="zh-CN" dirty="0" smtClean="0"/>
              <a:t>—</a:t>
            </a:r>
            <a:r>
              <a:rPr lang="zh-CN" altLang="en-US" dirty="0" smtClean="0"/>
              <a:t>设置线程组</a:t>
            </a:r>
            <a:endParaRPr lang="zh-CN" altLang="en-US" dirty="0"/>
          </a:p>
        </p:txBody>
      </p:sp>
      <p:sp>
        <p:nvSpPr>
          <p:cNvPr id="3" name="内容占位符 2"/>
          <p:cNvSpPr>
            <a:spLocks noGrp="1"/>
          </p:cNvSpPr>
          <p:nvPr>
            <p:ph idx="1"/>
          </p:nvPr>
        </p:nvSpPr>
        <p:spPr>
          <a:xfrm>
            <a:off x="610235" y="1125538"/>
            <a:ext cx="10984230" cy="5041187"/>
          </a:xfrm>
        </p:spPr>
        <p:txBody>
          <a:bodyPr/>
          <a:lstStyle/>
          <a:p>
            <a:pPr>
              <a:lnSpc>
                <a:spcPct val="130000"/>
              </a:lnSpc>
            </a:pPr>
            <a:r>
              <a:rPr lang="zh-CN" altLang="en-US" dirty="0" smtClean="0"/>
              <a:t>线程数</a:t>
            </a:r>
            <a:r>
              <a:rPr lang="en-US" altLang="zh-CN" dirty="0" smtClean="0"/>
              <a:t>(Number of Threads)</a:t>
            </a:r>
            <a:r>
              <a:rPr lang="zh-CN" altLang="en-US" dirty="0" smtClean="0"/>
              <a:t>：虚拟用户数。一个虚拟用户占用一个线程。设置多少虚拟用户数在这里也就是设置多少个线程数</a:t>
            </a:r>
          </a:p>
          <a:p>
            <a:pPr>
              <a:lnSpc>
                <a:spcPct val="130000"/>
              </a:lnSpc>
            </a:pPr>
            <a:r>
              <a:rPr lang="zh-CN" altLang="en-US" dirty="0" smtClean="0"/>
              <a:t>准备时长（</a:t>
            </a:r>
            <a:r>
              <a:rPr lang="en-US" altLang="zh-CN" dirty="0" smtClean="0"/>
              <a:t>Ramp-Up Period</a:t>
            </a:r>
            <a:r>
              <a:rPr lang="zh-CN" altLang="en-US" dirty="0" smtClean="0"/>
              <a:t>（</a:t>
            </a:r>
            <a:r>
              <a:rPr lang="en-US" altLang="zh-CN" dirty="0" smtClean="0"/>
              <a:t>in seconds</a:t>
            </a:r>
            <a:r>
              <a:rPr lang="zh-CN" altLang="en-US" dirty="0" smtClean="0"/>
              <a:t>））：设置的虚拟用户数需要多长时间全部启动。如果线程数为</a:t>
            </a:r>
            <a:r>
              <a:rPr lang="en-US" altLang="zh-CN" dirty="0" smtClean="0"/>
              <a:t>20 </a:t>
            </a:r>
            <a:r>
              <a:rPr lang="zh-CN" altLang="en-US" dirty="0" smtClean="0"/>
              <a:t>，准备时长为</a:t>
            </a:r>
            <a:r>
              <a:rPr lang="en-US" altLang="zh-CN" dirty="0" smtClean="0"/>
              <a:t>10 </a:t>
            </a:r>
            <a:r>
              <a:rPr lang="zh-CN" altLang="en-US" dirty="0" smtClean="0"/>
              <a:t>，那么需要</a:t>
            </a:r>
            <a:r>
              <a:rPr lang="en-US" altLang="zh-CN" dirty="0" smtClean="0"/>
              <a:t>10</a:t>
            </a:r>
            <a:r>
              <a:rPr lang="zh-CN" altLang="en-US" dirty="0" smtClean="0"/>
              <a:t>秒钟启动</a:t>
            </a:r>
            <a:r>
              <a:rPr lang="en-US" altLang="zh-CN" dirty="0" smtClean="0"/>
              <a:t>20</a:t>
            </a:r>
            <a:r>
              <a:rPr lang="zh-CN" altLang="en-US" dirty="0" smtClean="0"/>
              <a:t>个线程。也就是每秒钟启动</a:t>
            </a:r>
            <a:r>
              <a:rPr lang="en-US" altLang="zh-CN" dirty="0" smtClean="0"/>
              <a:t>2</a:t>
            </a:r>
            <a:r>
              <a:rPr lang="zh-CN" altLang="en-US" dirty="0" smtClean="0"/>
              <a:t>个线程</a:t>
            </a:r>
          </a:p>
          <a:p>
            <a:pPr>
              <a:lnSpc>
                <a:spcPct val="130000"/>
              </a:lnSpc>
            </a:pPr>
            <a:r>
              <a:rPr lang="zh-CN" altLang="en-US" dirty="0" smtClean="0"/>
              <a:t>循环次数（</a:t>
            </a:r>
            <a:r>
              <a:rPr lang="en-US" altLang="zh-CN" dirty="0" smtClean="0"/>
              <a:t>Loop Count</a:t>
            </a:r>
            <a:r>
              <a:rPr lang="zh-CN" altLang="en-US" dirty="0" smtClean="0"/>
              <a:t>）：每个线程发送请求的次数。如果线程数为</a:t>
            </a:r>
            <a:r>
              <a:rPr lang="en-US" altLang="zh-CN" dirty="0" smtClean="0"/>
              <a:t>20 </a:t>
            </a:r>
            <a:r>
              <a:rPr lang="zh-CN" altLang="en-US" dirty="0" smtClean="0"/>
              <a:t>，循环次数为</a:t>
            </a:r>
            <a:r>
              <a:rPr lang="en-US" altLang="zh-CN" dirty="0" smtClean="0"/>
              <a:t>100 </a:t>
            </a:r>
            <a:r>
              <a:rPr lang="zh-CN" altLang="en-US" dirty="0" smtClean="0"/>
              <a:t>，那么每个线程发送</a:t>
            </a:r>
            <a:r>
              <a:rPr lang="en-US" altLang="zh-CN" dirty="0" smtClean="0"/>
              <a:t>100</a:t>
            </a:r>
            <a:r>
              <a:rPr lang="zh-CN" altLang="en-US" dirty="0" smtClean="0"/>
              <a:t>次请求。总请求数为</a:t>
            </a:r>
            <a:r>
              <a:rPr lang="en-US" altLang="zh-CN" dirty="0" smtClean="0"/>
              <a:t>20*100=2000 </a:t>
            </a:r>
            <a:r>
              <a:rPr lang="zh-CN" altLang="en-US" dirty="0" smtClean="0"/>
              <a:t>。如果勾选了“永远”，那么所有线程会一直发送请求，直到选择停止运行脚本</a:t>
            </a:r>
          </a:p>
          <a:p>
            <a:pPr>
              <a:lnSpc>
                <a:spcPct val="130000"/>
              </a:lnSpc>
            </a:pPr>
            <a:endParaRPr lang="zh-CN" altLang="en-US" dirty="0"/>
          </a:p>
        </p:txBody>
      </p:sp>
    </p:spTree>
    <p:extLst>
      <p:ext uri="{BB962C8B-B14F-4D97-AF65-F5344CB8AC3E}">
        <p14:creationId xmlns:p14="http://schemas.microsoft.com/office/powerpoint/2010/main" val="421421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a:t>初体验</a:t>
            </a:r>
            <a:r>
              <a:rPr lang="en-US" altLang="zh-CN" dirty="0"/>
              <a:t>—</a:t>
            </a:r>
            <a:r>
              <a:rPr lang="zh-CN" altLang="en-US" dirty="0"/>
              <a:t>设置线程组</a:t>
            </a:r>
          </a:p>
        </p:txBody>
      </p:sp>
      <p:sp>
        <p:nvSpPr>
          <p:cNvPr id="3" name="内容占位符 2"/>
          <p:cNvSpPr>
            <a:spLocks noGrp="1"/>
          </p:cNvSpPr>
          <p:nvPr>
            <p:ph idx="1"/>
          </p:nvPr>
        </p:nvSpPr>
        <p:spPr>
          <a:xfrm>
            <a:off x="610234" y="1197546"/>
            <a:ext cx="11108739" cy="5041187"/>
          </a:xfrm>
        </p:spPr>
        <p:txBody>
          <a:bodyPr/>
          <a:lstStyle/>
          <a:p>
            <a:r>
              <a:rPr lang="en-US" altLang="zh-CN" dirty="0"/>
              <a:t>Scheduler</a:t>
            </a:r>
            <a:r>
              <a:rPr lang="zh-CN" altLang="en-US" dirty="0"/>
              <a:t>：调度</a:t>
            </a:r>
            <a:r>
              <a:rPr lang="zh-CN" altLang="en-US" dirty="0" smtClean="0"/>
              <a:t>器</a:t>
            </a:r>
            <a:endParaRPr lang="en-US" altLang="zh-CN" dirty="0" smtClean="0"/>
          </a:p>
          <a:p>
            <a:pPr lvl="1"/>
            <a:r>
              <a:rPr lang="en-US" altLang="zh-CN" dirty="0" smtClean="0"/>
              <a:t>Duration</a:t>
            </a:r>
            <a:r>
              <a:rPr lang="zh-CN" altLang="en-US" dirty="0" smtClean="0"/>
              <a:t>（</a:t>
            </a:r>
            <a:r>
              <a:rPr lang="en-US" altLang="zh-CN" dirty="0" smtClean="0"/>
              <a:t>seconds</a:t>
            </a:r>
            <a:r>
              <a:rPr lang="zh-CN" altLang="en-US" dirty="0" smtClean="0"/>
              <a:t>）：持续时间，测试计划持续多长时间</a:t>
            </a:r>
            <a:endParaRPr lang="en-US" altLang="zh-CN" dirty="0" smtClean="0"/>
          </a:p>
          <a:p>
            <a:pPr lvl="1"/>
            <a:r>
              <a:rPr lang="en-US" altLang="zh-CN" dirty="0" smtClean="0"/>
              <a:t>Startup delay(seconds):</a:t>
            </a:r>
            <a:r>
              <a:rPr lang="zh-CN" altLang="en-US" dirty="0" smtClean="0"/>
              <a:t>启动延时。点击启动按钮后，仅初始化场景，不运行线程，等待延时时间到才运行</a:t>
            </a:r>
            <a:endParaRPr lang="zh-CN" altLang="en-US" dirty="0"/>
          </a:p>
        </p:txBody>
      </p:sp>
    </p:spTree>
    <p:extLst>
      <p:ext uri="{BB962C8B-B14F-4D97-AF65-F5344CB8AC3E}">
        <p14:creationId xmlns:p14="http://schemas.microsoft.com/office/powerpoint/2010/main" val="2073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a:t>初体验</a:t>
            </a:r>
            <a:r>
              <a:rPr lang="en-US" altLang="zh-CN" dirty="0" smtClean="0"/>
              <a:t>—</a:t>
            </a:r>
            <a:r>
              <a:rPr lang="zh-CN" altLang="en-US" dirty="0" smtClean="0"/>
              <a:t>添加监听器</a:t>
            </a:r>
            <a:endParaRPr lang="zh-CN" altLang="en-US" dirty="0"/>
          </a:p>
        </p:txBody>
      </p:sp>
      <p:sp>
        <p:nvSpPr>
          <p:cNvPr id="3" name="内容占位符 2"/>
          <p:cNvSpPr>
            <a:spLocks noGrp="1"/>
          </p:cNvSpPr>
          <p:nvPr>
            <p:ph idx="1"/>
          </p:nvPr>
        </p:nvSpPr>
        <p:spPr>
          <a:xfrm>
            <a:off x="610235" y="1197546"/>
            <a:ext cx="5924163" cy="5041187"/>
          </a:xfrm>
        </p:spPr>
        <p:txBody>
          <a:bodyPr/>
          <a:lstStyle/>
          <a:p>
            <a:r>
              <a:rPr lang="en-US" altLang="zh-CN" dirty="0" smtClean="0"/>
              <a:t>JMeter</a:t>
            </a:r>
            <a:r>
              <a:rPr lang="en-US" altLang="zh-CN" dirty="0"/>
              <a:t> </a:t>
            </a:r>
            <a:r>
              <a:rPr lang="zh-CN" altLang="en-US" dirty="0"/>
              <a:t>中使用监听器元件收集取样器记录的数据并以可视化的方式来呈现</a:t>
            </a:r>
            <a:r>
              <a:rPr lang="zh-CN" altLang="en-US" dirty="0" smtClean="0"/>
              <a:t>。</a:t>
            </a:r>
            <a:r>
              <a:rPr lang="en-US" altLang="zh-CN" dirty="0" smtClean="0"/>
              <a:t>JMeter</a:t>
            </a:r>
            <a:r>
              <a:rPr lang="zh-CN" altLang="en-US" dirty="0" smtClean="0"/>
              <a:t>有</a:t>
            </a:r>
            <a:r>
              <a:rPr lang="zh-CN" altLang="en-US" dirty="0"/>
              <a:t>各种不同的监听器</a:t>
            </a:r>
            <a:r>
              <a:rPr lang="zh-CN" altLang="en-US" dirty="0" smtClean="0"/>
              <a:t>类型，这里添加聚合报告来查看结果</a:t>
            </a:r>
            <a:endParaRPr lang="zh-CN" altLang="en-US" dirty="0"/>
          </a:p>
        </p:txBody>
      </p:sp>
      <p:pic>
        <p:nvPicPr>
          <p:cNvPr id="2050" name="Picture 2" descr="https://images0.cnblogs.com/blog/311516/201212/22205555-016307f6ea914e8fb3ef4f456c4c19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422" y="1269554"/>
            <a:ext cx="4680520" cy="4823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158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聚合报告结果分析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descr="https://images0.cnblogs.com/blog/311516/201212/22205843-84c76626e4084c34bcfd2c490480c1f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34" y="1197546"/>
            <a:ext cx="10297144" cy="51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352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a:t>初体验</a:t>
            </a:r>
            <a:r>
              <a:rPr lang="en-US" altLang="zh-CN" dirty="0"/>
              <a:t>—</a:t>
            </a:r>
            <a:r>
              <a:rPr lang="zh-CN" altLang="en-US" dirty="0"/>
              <a:t>添加监听器</a:t>
            </a:r>
          </a:p>
        </p:txBody>
      </p:sp>
      <p:sp>
        <p:nvSpPr>
          <p:cNvPr id="3" name="内容占位符 2"/>
          <p:cNvSpPr>
            <a:spLocks noGrp="1"/>
          </p:cNvSpPr>
          <p:nvPr>
            <p:ph idx="1"/>
          </p:nvPr>
        </p:nvSpPr>
        <p:spPr>
          <a:xfrm>
            <a:off x="610235" y="981522"/>
            <a:ext cx="10984230" cy="5041187"/>
          </a:xfrm>
        </p:spPr>
        <p:txBody>
          <a:bodyPr/>
          <a:lstStyle/>
          <a:p>
            <a:r>
              <a:rPr lang="en-US" altLang="zh-CN" dirty="0"/>
              <a:t> View Results </a:t>
            </a:r>
            <a:r>
              <a:rPr lang="en-US" altLang="zh-CN" dirty="0" smtClean="0"/>
              <a:t>Tree</a:t>
            </a:r>
            <a:r>
              <a:rPr lang="zh-CN" altLang="en-US" dirty="0" smtClean="0"/>
              <a:t>：</a:t>
            </a:r>
            <a:r>
              <a:rPr lang="zh-CN" altLang="en-US" dirty="0"/>
              <a:t>如果我们的请求成功发送给服务器，那么结果树里面的模拟请求会显示为绿色，可以通过取样器结果里面的响应状态码信息来判断</a:t>
            </a:r>
          </a:p>
        </p:txBody>
      </p:sp>
      <p:pic>
        <p:nvPicPr>
          <p:cNvPr id="2050" name="Picture 2" descr="https://images2015.cnblogs.com/blog/983980/201609/983980-20160928182949703-12228896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18" y="2997746"/>
            <a:ext cx="6192688" cy="3242793"/>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bwMode="auto">
          <a:xfrm>
            <a:off x="6966446" y="2853730"/>
            <a:ext cx="4824536" cy="3168979"/>
          </a:xfrm>
          <a:prstGeom prst="rect">
            <a:avLst/>
          </a:prstGeom>
          <a:noFill/>
          <a:ln w="28575">
            <a:solidFill>
              <a:srgbClr val="92D050"/>
            </a:solidFill>
            <a:prstDash val="dash"/>
            <a:miter lim="800000"/>
            <a:headEnd/>
            <a:tailEnd/>
          </a:ln>
        </p:spPr>
        <p:txBody>
          <a:bodyPr vert="horz" wrap="square" lIns="108932" tIns="54466" rIns="108932" bIns="54466" numCol="1" anchor="t" anchorCtr="0" compatLnSpc="1">
            <a:prstTxWarp prst="textNoShape">
              <a:avLst/>
            </a:prstTxWarp>
          </a:bodyPr>
          <a:lst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n"/>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zh-CN" altLang="en-US" dirty="0" smtClean="0"/>
              <a:t>里面有我们发送的请求的方法、协议、地址以及实体主体数据，以及数据类型，大小，发送时间，客户端版本等信息</a:t>
            </a:r>
            <a:endParaRPr lang="zh-CN" altLang="en-US" dirty="0"/>
          </a:p>
        </p:txBody>
      </p:sp>
    </p:spTree>
    <p:extLst>
      <p:ext uri="{BB962C8B-B14F-4D97-AF65-F5344CB8AC3E}">
        <p14:creationId xmlns:p14="http://schemas.microsoft.com/office/powerpoint/2010/main" val="427708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使用</a:t>
            </a:r>
            <a:r>
              <a:rPr lang="zh-CN" altLang="en-US" dirty="0"/>
              <a:t>初体验</a:t>
            </a:r>
            <a:r>
              <a:rPr lang="en-US" altLang="zh-CN" dirty="0"/>
              <a:t>—</a:t>
            </a:r>
            <a:r>
              <a:rPr lang="zh-CN" altLang="en-US" dirty="0"/>
              <a:t>添加监听器</a:t>
            </a:r>
          </a:p>
        </p:txBody>
      </p:sp>
      <p:sp>
        <p:nvSpPr>
          <p:cNvPr id="4" name="内容占位符 3"/>
          <p:cNvSpPr>
            <a:spLocks noGrp="1"/>
          </p:cNvSpPr>
          <p:nvPr>
            <p:ph idx="1"/>
          </p:nvPr>
        </p:nvSpPr>
        <p:spPr/>
        <p:txBody>
          <a:bodyPr/>
          <a:lstStyle/>
          <a:p>
            <a:r>
              <a:rPr lang="zh-CN" altLang="en-US" dirty="0"/>
              <a:t>响应数据：里面包含服务器返回给我们的响应数据实体</a:t>
            </a:r>
          </a:p>
        </p:txBody>
      </p:sp>
      <p:pic>
        <p:nvPicPr>
          <p:cNvPr id="3074" name="Picture 2" descr="https://images2015.cnblogs.com/blog/983980/201609/983980-20160928183147438-184222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798" y="2277666"/>
            <a:ext cx="9287638"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529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Apache </a:t>
            </a:r>
            <a:r>
              <a:rPr lang="en-US" altLang="zh-CN" dirty="0" smtClean="0"/>
              <a:t>JMeter</a:t>
            </a:r>
            <a:r>
              <a:rPr lang="zh-CN" altLang="en-US" dirty="0" smtClean="0"/>
              <a:t>最早</a:t>
            </a:r>
            <a:r>
              <a:rPr lang="zh-CN" altLang="en-US" dirty="0" smtClean="0"/>
              <a:t>是由</a:t>
            </a:r>
            <a:r>
              <a:rPr lang="en-US" altLang="zh-CN" dirty="0" smtClean="0"/>
              <a:t>Apache</a:t>
            </a:r>
            <a:r>
              <a:rPr lang="zh-CN" altLang="en-US" dirty="0" smtClean="0"/>
              <a:t>组织开发的开发人员</a:t>
            </a:r>
            <a:r>
              <a:rPr lang="en-US" altLang="zh-CN" dirty="0" smtClean="0"/>
              <a:t>Stefano </a:t>
            </a:r>
            <a:r>
              <a:rPr lang="en-US" altLang="zh-CN" dirty="0" err="1" smtClean="0"/>
              <a:t>Mazzocchi</a:t>
            </a:r>
            <a:r>
              <a:rPr lang="zh-CN" altLang="en-US" dirty="0" smtClean="0"/>
              <a:t>设计编写出来用于测试</a:t>
            </a:r>
            <a:r>
              <a:rPr lang="en-US" altLang="zh-CN" dirty="0" smtClean="0"/>
              <a:t>Apache </a:t>
            </a:r>
            <a:r>
              <a:rPr lang="en-US" altLang="zh-CN" dirty="0" err="1" smtClean="0"/>
              <a:t>JServ</a:t>
            </a:r>
            <a:r>
              <a:rPr lang="zh-CN" altLang="en-US" dirty="0" smtClean="0"/>
              <a:t>（后来被</a:t>
            </a:r>
            <a:r>
              <a:rPr lang="en-US" altLang="zh-CN" dirty="0" smtClean="0"/>
              <a:t>Apache Tomcat</a:t>
            </a:r>
            <a:r>
              <a:rPr lang="zh-CN" altLang="en-US" dirty="0" smtClean="0"/>
              <a:t>项目替代的项目）的性能。后来</a:t>
            </a:r>
            <a:r>
              <a:rPr lang="en-US" altLang="zh-CN" dirty="0" smtClean="0"/>
              <a:t>Apache</a:t>
            </a:r>
            <a:r>
              <a:rPr lang="zh-CN" altLang="en-US" dirty="0" smtClean="0"/>
              <a:t>组织重新设计并增强</a:t>
            </a:r>
            <a:r>
              <a:rPr lang="zh-CN" altLang="en-US" dirty="0" smtClean="0"/>
              <a:t>了</a:t>
            </a:r>
            <a:r>
              <a:rPr lang="en-US" altLang="zh-CN" dirty="0" smtClean="0"/>
              <a:t>JMeter</a:t>
            </a:r>
            <a:r>
              <a:rPr lang="zh-CN" altLang="en-US" dirty="0" smtClean="0"/>
              <a:t>的</a:t>
            </a:r>
            <a:r>
              <a:rPr lang="zh-CN" altLang="en-US" dirty="0" smtClean="0"/>
              <a:t>功能，除了用于测试</a:t>
            </a:r>
            <a:r>
              <a:rPr lang="en-US" altLang="zh-CN" dirty="0" smtClean="0"/>
              <a:t>Web</a:t>
            </a:r>
            <a:r>
              <a:rPr lang="zh-CN" altLang="en-US" dirty="0" smtClean="0"/>
              <a:t>应用程序外，被扩展到了可以测试的其他应用程序</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9972618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录制方式产生脚本</a:t>
            </a:r>
            <a:r>
              <a:rPr lang="en-US" altLang="zh-CN" dirty="0" smtClean="0"/>
              <a:t>—</a:t>
            </a:r>
            <a:r>
              <a:rPr lang="zh-CN" altLang="en-US" dirty="0" smtClean="0"/>
              <a:t>使用</a:t>
            </a:r>
            <a:r>
              <a:rPr lang="en-US" altLang="zh-CN" dirty="0" err="1" smtClean="0"/>
              <a:t>Badboy</a:t>
            </a:r>
            <a:r>
              <a:rPr lang="zh-CN" altLang="en-US" dirty="0" smtClean="0"/>
              <a:t>录制</a:t>
            </a:r>
            <a:endParaRPr lang="zh-CN" altLang="en-US" dirty="0"/>
          </a:p>
        </p:txBody>
      </p:sp>
      <p:sp>
        <p:nvSpPr>
          <p:cNvPr id="3" name="内容占位符 2"/>
          <p:cNvSpPr>
            <a:spLocks noGrp="1"/>
          </p:cNvSpPr>
          <p:nvPr>
            <p:ph idx="1"/>
          </p:nvPr>
        </p:nvSpPr>
        <p:spPr>
          <a:xfrm>
            <a:off x="269702" y="981522"/>
            <a:ext cx="11790982" cy="5041187"/>
          </a:xfrm>
        </p:spPr>
        <p:txBody>
          <a:bodyPr/>
          <a:lstStyle/>
          <a:p>
            <a:r>
              <a:rPr lang="en-US" altLang="zh-CN" dirty="0" err="1"/>
              <a:t>Badboy</a:t>
            </a:r>
            <a:r>
              <a:rPr lang="zh-CN" altLang="en-US" dirty="0"/>
              <a:t>是用</a:t>
            </a:r>
            <a:r>
              <a:rPr lang="en-US" altLang="zh-CN" dirty="0"/>
              <a:t>C++</a:t>
            </a:r>
            <a:r>
              <a:rPr lang="zh-CN" altLang="en-US" dirty="0"/>
              <a:t>开发的，被用于测试和开发复杂的动态应用。它提供了强大的屏幕录制和回放功能，同时也提供了丰富的图形结果分析</a:t>
            </a:r>
            <a:r>
              <a:rPr lang="zh-CN" altLang="en-US" dirty="0" smtClean="0"/>
              <a:t>功能</a:t>
            </a:r>
            <a:endParaRPr lang="en-US" altLang="zh-CN" dirty="0" smtClean="0"/>
          </a:p>
          <a:p>
            <a:r>
              <a:rPr lang="zh-CN" altLang="en-US" dirty="0" smtClean="0"/>
              <a:t>下载</a:t>
            </a:r>
            <a:r>
              <a:rPr lang="en-US" altLang="zh-CN" dirty="0" err="1"/>
              <a:t>Badboy:http</a:t>
            </a:r>
            <a:r>
              <a:rPr lang="en-US" altLang="zh-CN" dirty="0"/>
              <a:t>://www.badboy.com.au/</a:t>
            </a:r>
            <a:endParaRPr lang="en-US" altLang="zh-CN" dirty="0" smtClean="0"/>
          </a:p>
          <a:p>
            <a:r>
              <a:rPr lang="zh-CN" altLang="en-US" dirty="0" smtClean="0"/>
              <a:t>使用</a:t>
            </a:r>
            <a:r>
              <a:rPr lang="en-US" altLang="zh-CN" dirty="0" err="1"/>
              <a:t>Badboy</a:t>
            </a:r>
            <a:r>
              <a:rPr lang="zh-CN" altLang="en-US" dirty="0"/>
              <a:t>录制脚本，然后将录制的脚本导出</a:t>
            </a:r>
            <a:r>
              <a:rPr lang="zh-CN" altLang="en-US" dirty="0" smtClean="0"/>
              <a:t>为</a:t>
            </a:r>
            <a:r>
              <a:rPr lang="en-US" altLang="zh-CN" dirty="0" smtClean="0"/>
              <a:t>JMeter</a:t>
            </a:r>
            <a:r>
              <a:rPr lang="zh-CN" altLang="en-US" dirty="0" smtClean="0"/>
              <a:t>格式</a:t>
            </a:r>
            <a:r>
              <a:rPr lang="zh-CN" altLang="en-US" dirty="0"/>
              <a:t>的脚本，最后将该脚本导入</a:t>
            </a:r>
            <a:r>
              <a:rPr lang="zh-CN" altLang="en-US" dirty="0" smtClean="0"/>
              <a:t>到</a:t>
            </a:r>
            <a:r>
              <a:rPr lang="en-US" altLang="zh-CN" dirty="0" smtClean="0"/>
              <a:t>JMeter</a:t>
            </a:r>
            <a:r>
              <a:rPr lang="zh-CN" altLang="en-US" dirty="0" smtClean="0"/>
              <a:t>，借助于</a:t>
            </a:r>
            <a:r>
              <a:rPr lang="en-US" altLang="zh-CN" dirty="0" smtClean="0"/>
              <a:t>JMeter</a:t>
            </a:r>
            <a:r>
              <a:rPr lang="zh-CN" altLang="en-US" dirty="0" smtClean="0"/>
              <a:t>强大</a:t>
            </a:r>
            <a:r>
              <a:rPr lang="zh-CN" altLang="en-US" dirty="0"/>
              <a:t>的测试功能模拟大量的虚拟用户，进行复杂的性能</a:t>
            </a:r>
            <a:r>
              <a:rPr lang="zh-CN" altLang="en-US" dirty="0" smtClean="0"/>
              <a:t>测试</a:t>
            </a:r>
            <a:endParaRPr lang="en-US" altLang="zh-CN" dirty="0" smtClean="0"/>
          </a:p>
          <a:p>
            <a:r>
              <a:rPr lang="zh-CN" altLang="en-US" dirty="0"/>
              <a:t>在</a:t>
            </a:r>
            <a:r>
              <a:rPr lang="en-US" altLang="zh-CN" dirty="0" err="1"/>
              <a:t>Badboy</a:t>
            </a:r>
            <a:r>
              <a:rPr lang="zh-CN" altLang="en-US" dirty="0"/>
              <a:t>中，</a:t>
            </a:r>
            <a:r>
              <a:rPr lang="en-US" altLang="zh-CN" dirty="0"/>
              <a:t>step</a:t>
            </a:r>
            <a:r>
              <a:rPr lang="zh-CN" altLang="en-US" dirty="0"/>
              <a:t>就类似于</a:t>
            </a:r>
            <a:r>
              <a:rPr lang="en-US" altLang="zh-CN" dirty="0" err="1"/>
              <a:t>Loadrunner</a:t>
            </a:r>
            <a:r>
              <a:rPr lang="zh-CN" altLang="en-US" dirty="0"/>
              <a:t>中事务的概念，我们可以通过添加</a:t>
            </a:r>
            <a:r>
              <a:rPr lang="en-US" altLang="zh-CN" dirty="0"/>
              <a:t>step</a:t>
            </a:r>
            <a:r>
              <a:rPr lang="zh-CN" altLang="en-US" dirty="0"/>
              <a:t>的方式来定义</a:t>
            </a:r>
            <a:r>
              <a:rPr lang="zh-CN" altLang="en-US" dirty="0" smtClean="0"/>
              <a:t>事务</a:t>
            </a:r>
            <a:endParaRPr lang="zh-CN" altLang="en-US" dirty="0"/>
          </a:p>
        </p:txBody>
      </p:sp>
    </p:spTree>
    <p:extLst>
      <p:ext uri="{BB962C8B-B14F-4D97-AF65-F5344CB8AC3E}">
        <p14:creationId xmlns:p14="http://schemas.microsoft.com/office/powerpoint/2010/main" val="29071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录制方式产生脚本</a:t>
            </a:r>
            <a:r>
              <a:rPr lang="en-US" altLang="zh-CN" dirty="0" smtClean="0"/>
              <a:t>—</a:t>
            </a:r>
            <a:r>
              <a:rPr lang="zh-CN" altLang="en-US" dirty="0" smtClean="0"/>
              <a:t>使用代理方式录制</a:t>
            </a:r>
            <a:endParaRPr lang="zh-CN" altLang="en-US" dirty="0"/>
          </a:p>
        </p:txBody>
      </p:sp>
      <p:sp>
        <p:nvSpPr>
          <p:cNvPr id="3" name="内容占位符 2"/>
          <p:cNvSpPr>
            <a:spLocks noGrp="1"/>
          </p:cNvSpPr>
          <p:nvPr>
            <p:ph idx="1"/>
          </p:nvPr>
        </p:nvSpPr>
        <p:spPr/>
        <p:txBody>
          <a:bodyPr/>
          <a:lstStyle/>
          <a:p>
            <a:r>
              <a:rPr lang="zh-CN" altLang="en-US" dirty="0" smtClean="0"/>
              <a:t>添加线程组和</a:t>
            </a:r>
            <a:r>
              <a:rPr lang="en-US" altLang="zh-CN" dirty="0" smtClean="0"/>
              <a:t>HTTP</a:t>
            </a:r>
            <a:r>
              <a:rPr lang="zh-CN" altLang="en-US" dirty="0" smtClean="0"/>
              <a:t>请求，设置</a:t>
            </a:r>
            <a:r>
              <a:rPr lang="en-US" altLang="zh-CN" dirty="0" smtClean="0"/>
              <a:t>HTTP</a:t>
            </a:r>
            <a:r>
              <a:rPr lang="zh-CN" altLang="en-US" dirty="0" smtClean="0"/>
              <a:t>请求的服务器</a:t>
            </a:r>
            <a:r>
              <a:rPr lang="en-US" altLang="zh-CN" dirty="0" err="1" smtClean="0"/>
              <a:t>ip</a:t>
            </a:r>
            <a:r>
              <a:rPr lang="zh-CN" altLang="en-US" dirty="0" smtClean="0"/>
              <a:t>、端口号等信息</a:t>
            </a:r>
            <a:endParaRPr lang="en-US" altLang="zh-CN" dirty="0" smtClean="0"/>
          </a:p>
          <a:p>
            <a:r>
              <a:rPr lang="zh-CN" altLang="en-US" dirty="0" smtClean="0"/>
              <a:t>添加</a:t>
            </a:r>
            <a:r>
              <a:rPr lang="en-US" altLang="zh-CN" dirty="0" smtClean="0"/>
              <a:t>HTTP</a:t>
            </a:r>
            <a:r>
              <a:rPr lang="zh-CN" altLang="en-US" dirty="0" smtClean="0"/>
              <a:t>代理服务器：</a:t>
            </a:r>
            <a:r>
              <a:rPr lang="en-US" altLang="zh-CN" dirty="0" smtClean="0"/>
              <a:t>Test Plan —Non Test Elements</a:t>
            </a:r>
            <a:r>
              <a:rPr lang="zh-CN" altLang="en-US" dirty="0" smtClean="0"/>
              <a:t>（非测试元件）</a:t>
            </a:r>
            <a:r>
              <a:rPr lang="en-US" altLang="zh-CN" dirty="0" smtClean="0"/>
              <a:t>—HTTP(s) Test Script Recorder</a:t>
            </a:r>
          </a:p>
          <a:p>
            <a:r>
              <a:rPr lang="zh-CN" altLang="en-US" dirty="0" smtClean="0"/>
              <a:t>在浏览器端设置代理</a:t>
            </a:r>
            <a:endParaRPr lang="en-US" altLang="zh-CN" dirty="0" smtClean="0"/>
          </a:p>
          <a:p>
            <a:pPr lvl="1"/>
            <a:r>
              <a:rPr lang="zh-CN" altLang="en-US" dirty="0" smtClean="0"/>
              <a:t>代理地址输入本机的</a:t>
            </a:r>
            <a:r>
              <a:rPr lang="en-US" altLang="zh-CN" dirty="0" err="1" smtClean="0"/>
              <a:t>ip</a:t>
            </a:r>
            <a:r>
              <a:rPr lang="zh-CN" altLang="en-US" dirty="0" smtClean="0"/>
              <a:t>地址（可在</a:t>
            </a:r>
            <a:r>
              <a:rPr lang="en-US" altLang="zh-CN" dirty="0" err="1" smtClean="0"/>
              <a:t>cmd</a:t>
            </a:r>
            <a:r>
              <a:rPr lang="zh-CN" altLang="en-US" dirty="0" smtClean="0"/>
              <a:t>中使用</a:t>
            </a:r>
            <a:r>
              <a:rPr lang="en-US" altLang="zh-CN" dirty="0" smtClean="0"/>
              <a:t>ipconfig</a:t>
            </a:r>
            <a:r>
              <a:rPr lang="zh-CN" altLang="en-US" dirty="0" smtClean="0"/>
              <a:t>命令查看），端口与</a:t>
            </a:r>
            <a:r>
              <a:rPr lang="en-US" altLang="zh-CN" dirty="0" smtClean="0"/>
              <a:t>HTTP</a:t>
            </a:r>
            <a:r>
              <a:rPr lang="zh-CN" altLang="en-US" dirty="0" smtClean="0"/>
              <a:t>代理服务器中的端口保持一致</a:t>
            </a:r>
            <a:endParaRPr lang="zh-CN" altLang="en-US" dirty="0"/>
          </a:p>
        </p:txBody>
      </p:sp>
    </p:spTree>
    <p:extLst>
      <p:ext uri="{BB962C8B-B14F-4D97-AF65-F5344CB8AC3E}">
        <p14:creationId xmlns:p14="http://schemas.microsoft.com/office/powerpoint/2010/main" val="99264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录制方式产生脚本</a:t>
            </a:r>
            <a:r>
              <a:rPr lang="en-US" altLang="zh-CN" dirty="0"/>
              <a:t>—</a:t>
            </a:r>
            <a:r>
              <a:rPr lang="zh-CN" altLang="en-US" dirty="0"/>
              <a:t>使用代理方式录制</a:t>
            </a:r>
          </a:p>
        </p:txBody>
      </p:sp>
      <p:sp>
        <p:nvSpPr>
          <p:cNvPr id="3" name="内容占位符 2"/>
          <p:cNvSpPr>
            <a:spLocks noGrp="1"/>
          </p:cNvSpPr>
          <p:nvPr>
            <p:ph idx="1"/>
          </p:nvPr>
        </p:nvSpPr>
        <p:spPr/>
        <p:txBody>
          <a:bodyPr/>
          <a:lstStyle/>
          <a:p>
            <a:r>
              <a:rPr lang="zh-CN" altLang="en-US" dirty="0" smtClean="0"/>
              <a:t>设</a:t>
            </a:r>
            <a:r>
              <a:rPr lang="zh-CN" altLang="en-US" dirty="0"/>
              <a:t>录制方式产生脚本</a:t>
            </a:r>
            <a:r>
              <a:rPr lang="en-US" altLang="zh-CN" dirty="0"/>
              <a:t>—</a:t>
            </a:r>
            <a:r>
              <a:rPr lang="zh-CN" altLang="en-US" dirty="0"/>
              <a:t>使用代理方式</a:t>
            </a:r>
            <a:r>
              <a:rPr lang="zh-CN" altLang="en-US" dirty="0" smtClean="0"/>
              <a:t>录制完成后，单击</a:t>
            </a:r>
            <a:r>
              <a:rPr lang="en-US" altLang="zh-CN" dirty="0" smtClean="0"/>
              <a:t>HTTP</a:t>
            </a:r>
            <a:r>
              <a:rPr lang="zh-CN" altLang="en-US" dirty="0" smtClean="0"/>
              <a:t>代理服务器下的启动，打开配置好代理的浏览器，进行操作即可。</a:t>
            </a:r>
            <a:r>
              <a:rPr lang="zh-CN" altLang="en-US" dirty="0" smtClean="0"/>
              <a:t>在</a:t>
            </a:r>
            <a:r>
              <a:rPr lang="en-US" altLang="zh-CN" dirty="0" smtClean="0"/>
              <a:t>JMeter</a:t>
            </a:r>
            <a:r>
              <a:rPr lang="zh-CN" altLang="en-US" dirty="0" smtClean="0"/>
              <a:t>中</a:t>
            </a:r>
            <a:r>
              <a:rPr lang="zh-CN" altLang="en-US" dirty="0" smtClean="0"/>
              <a:t>会生成录制的脚本。录制完成后单击</a:t>
            </a:r>
            <a:r>
              <a:rPr lang="en-US" altLang="zh-CN" dirty="0" smtClean="0"/>
              <a:t>HTTP</a:t>
            </a:r>
            <a:r>
              <a:rPr lang="zh-CN" altLang="en-US" dirty="0" smtClean="0"/>
              <a:t>代理服务器下的关闭即可</a:t>
            </a:r>
            <a:endParaRPr lang="zh-CN" altLang="en-US" dirty="0"/>
          </a:p>
        </p:txBody>
      </p:sp>
    </p:spTree>
    <p:extLst>
      <p:ext uri="{BB962C8B-B14F-4D97-AF65-F5344CB8AC3E}">
        <p14:creationId xmlns:p14="http://schemas.microsoft.com/office/powerpoint/2010/main" val="1222507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录制的原理</a:t>
            </a:r>
            <a:endParaRPr lang="zh-CN" altLang="en-US" dirty="0"/>
          </a:p>
        </p:txBody>
      </p:sp>
      <p:sp>
        <p:nvSpPr>
          <p:cNvPr id="3" name="内容占位符 2"/>
          <p:cNvSpPr>
            <a:spLocks noGrp="1"/>
          </p:cNvSpPr>
          <p:nvPr>
            <p:ph idx="1"/>
          </p:nvPr>
        </p:nvSpPr>
        <p:spPr>
          <a:xfrm>
            <a:off x="610234" y="1197546"/>
            <a:ext cx="11396771" cy="5041187"/>
          </a:xfrm>
        </p:spPr>
        <p:txBody>
          <a:bodyPr/>
          <a:lstStyle/>
          <a:p>
            <a:r>
              <a:rPr lang="en-US" altLang="zh-CN" dirty="0" err="1" smtClean="0"/>
              <a:t>LoadRunner</a:t>
            </a:r>
            <a:r>
              <a:rPr lang="en-US" altLang="zh-CN" dirty="0" smtClean="0"/>
              <a:t>/JMeter</a:t>
            </a:r>
            <a:r>
              <a:rPr lang="zh-CN" altLang="en-US" dirty="0" smtClean="0"/>
              <a:t>录制</a:t>
            </a:r>
            <a:r>
              <a:rPr lang="zh-CN" altLang="en-US" dirty="0" smtClean="0"/>
              <a:t>是针对网络通讯协议层面的，它只关心客户端与服务器端的通讯包</a:t>
            </a:r>
            <a:endParaRPr lang="en-US" altLang="zh-CN" dirty="0" smtClean="0"/>
          </a:p>
          <a:p>
            <a:r>
              <a:rPr lang="en-US" altLang="zh-CN" dirty="0" err="1" smtClean="0"/>
              <a:t>LoadRunner</a:t>
            </a:r>
            <a:r>
              <a:rPr lang="en-US" altLang="zh-CN" dirty="0" smtClean="0"/>
              <a:t>/JMeter</a:t>
            </a:r>
            <a:r>
              <a:rPr lang="zh-CN" altLang="en-US" dirty="0" smtClean="0"/>
              <a:t>的</a:t>
            </a:r>
            <a:r>
              <a:rPr lang="zh-CN" altLang="en-US" dirty="0" smtClean="0"/>
              <a:t>并发测试实际上就是并发客户端与服务器端的通讯过程</a:t>
            </a:r>
            <a:endParaRPr lang="en-US" altLang="zh-CN" dirty="0" smtClean="0"/>
          </a:p>
          <a:p>
            <a:r>
              <a:rPr lang="zh-CN" altLang="en-US" dirty="0" smtClean="0"/>
              <a:t>压力是通过多进程</a:t>
            </a:r>
            <a:r>
              <a:rPr lang="en-US" altLang="zh-CN" dirty="0" smtClean="0"/>
              <a:t>/</a:t>
            </a:r>
            <a:r>
              <a:rPr lang="zh-CN" altLang="en-US" dirty="0" smtClean="0"/>
              <a:t>多线程方式实现的，目前流行</a:t>
            </a:r>
            <a:r>
              <a:rPr lang="en-US" altLang="zh-CN" dirty="0" smtClean="0"/>
              <a:t>OS</a:t>
            </a:r>
            <a:r>
              <a:rPr lang="zh-CN" altLang="en-US" dirty="0" smtClean="0"/>
              <a:t>都是支持线程。每个进程</a:t>
            </a:r>
            <a:r>
              <a:rPr lang="en-US" altLang="zh-CN" dirty="0" smtClean="0"/>
              <a:t>/</a:t>
            </a:r>
            <a:r>
              <a:rPr lang="zh-CN" altLang="en-US" dirty="0" smtClean="0"/>
              <a:t>线程向服务器后台发送</a:t>
            </a:r>
            <a:r>
              <a:rPr lang="en-US" altLang="zh-CN" dirty="0" smtClean="0"/>
              <a:t>1</a:t>
            </a:r>
            <a:r>
              <a:rPr lang="zh-CN" altLang="en-US" dirty="0" smtClean="0"/>
              <a:t>个请求脚本数据包</a:t>
            </a:r>
            <a:endParaRPr lang="en-US" altLang="zh-CN" dirty="0" smtClean="0"/>
          </a:p>
        </p:txBody>
      </p:sp>
    </p:spTree>
    <p:extLst>
      <p:ext uri="{BB962C8B-B14F-4D97-AF65-F5344CB8AC3E}">
        <p14:creationId xmlns:p14="http://schemas.microsoft.com/office/powerpoint/2010/main" val="283126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录制的原理</a:t>
            </a:r>
            <a:endParaRPr lang="zh-CN" altLang="en-US" dirty="0"/>
          </a:p>
        </p:txBody>
      </p:sp>
      <p:sp>
        <p:nvSpPr>
          <p:cNvPr id="3" name="内容占位符 2"/>
          <p:cNvSpPr>
            <a:spLocks noGrp="1"/>
          </p:cNvSpPr>
          <p:nvPr>
            <p:ph idx="1"/>
          </p:nvPr>
        </p:nvSpPr>
        <p:spPr>
          <a:xfrm>
            <a:off x="610234" y="1197546"/>
            <a:ext cx="11036731" cy="5041187"/>
          </a:xfrm>
        </p:spPr>
        <p:txBody>
          <a:bodyPr/>
          <a:lstStyle/>
          <a:p>
            <a:r>
              <a:rPr lang="en-US" altLang="zh-CN" dirty="0" err="1" smtClean="0"/>
              <a:t>LoadRunner</a:t>
            </a:r>
            <a:r>
              <a:rPr lang="en-US" altLang="zh-CN" dirty="0" smtClean="0"/>
              <a:t>/JMeter</a:t>
            </a:r>
            <a:r>
              <a:rPr lang="zh-CN" altLang="en-US" dirty="0" smtClean="0"/>
              <a:t>录制</a:t>
            </a:r>
            <a:r>
              <a:rPr lang="zh-CN" altLang="en-US" dirty="0" smtClean="0"/>
              <a:t>脚本采用</a:t>
            </a:r>
            <a:r>
              <a:rPr lang="en-US" altLang="zh-CN" dirty="0" smtClean="0"/>
              <a:t>proxy</a:t>
            </a:r>
            <a:r>
              <a:rPr lang="zh-CN" altLang="en-US" dirty="0" smtClean="0"/>
              <a:t>的方式，客户端请求的数据会先发到</a:t>
            </a:r>
            <a:r>
              <a:rPr lang="en-US" altLang="zh-CN" dirty="0" smtClean="0"/>
              <a:t>proxy</a:t>
            </a:r>
            <a:r>
              <a:rPr lang="zh-CN" altLang="en-US" dirty="0" smtClean="0"/>
              <a:t>服务器</a:t>
            </a:r>
            <a:r>
              <a:rPr lang="en-US" altLang="zh-CN" dirty="0" smtClean="0"/>
              <a:t>(</a:t>
            </a:r>
            <a:r>
              <a:rPr lang="zh-CN" altLang="en-US" dirty="0" smtClean="0"/>
              <a:t>录制器</a:t>
            </a:r>
            <a:r>
              <a:rPr lang="en-US" altLang="zh-CN" dirty="0" smtClean="0"/>
              <a:t>)</a:t>
            </a:r>
            <a:r>
              <a:rPr lang="zh-CN" altLang="en-US" dirty="0" smtClean="0"/>
              <a:t>，录制器将数据转发给服务器端；服务器端的响应数据先发给录制器，然后由录制器响应给客户端</a:t>
            </a:r>
          </a:p>
          <a:p>
            <a:endParaRPr lang="zh-CN" altLang="en-US" dirty="0"/>
          </a:p>
        </p:txBody>
      </p:sp>
    </p:spTree>
    <p:extLst>
      <p:ext uri="{BB962C8B-B14F-4D97-AF65-F5344CB8AC3E}">
        <p14:creationId xmlns:p14="http://schemas.microsoft.com/office/powerpoint/2010/main" val="31844950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r>
              <a:rPr lang="zh-CN" altLang="en-US" dirty="0"/>
              <a:t>总结</a:t>
            </a:r>
          </a:p>
        </p:txBody>
      </p:sp>
      <p:sp>
        <p:nvSpPr>
          <p:cNvPr id="3" name="内容占位符 2"/>
          <p:cNvSpPr>
            <a:spLocks noGrp="1"/>
          </p:cNvSpPr>
          <p:nvPr>
            <p:ph idx="1"/>
          </p:nvPr>
        </p:nvSpPr>
        <p:spPr/>
        <p:txBody>
          <a:bodyPr/>
          <a:lstStyle/>
          <a:p>
            <a:r>
              <a:rPr lang="en-US" altLang="zh-CN" dirty="0" smtClean="0"/>
              <a:t>JMeter</a:t>
            </a:r>
            <a:r>
              <a:rPr lang="zh-CN" altLang="en-US" dirty="0" smtClean="0"/>
              <a:t>简介</a:t>
            </a:r>
            <a:endParaRPr lang="en-US" altLang="zh-CN" dirty="0"/>
          </a:p>
          <a:p>
            <a:r>
              <a:rPr lang="zh-CN" altLang="en-US" dirty="0"/>
              <a:t>为什么</a:t>
            </a:r>
            <a:r>
              <a:rPr lang="zh-CN" altLang="en-US" dirty="0" smtClean="0"/>
              <a:t>选择</a:t>
            </a:r>
            <a:r>
              <a:rPr lang="en-US" altLang="zh-CN" dirty="0" smtClean="0"/>
              <a:t>JMeter</a:t>
            </a:r>
            <a:endParaRPr lang="en-US" altLang="zh-CN" dirty="0"/>
          </a:p>
          <a:p>
            <a:r>
              <a:rPr lang="en-US" altLang="zh-CN" dirty="0" smtClean="0"/>
              <a:t>JMeter</a:t>
            </a:r>
            <a:r>
              <a:rPr lang="zh-CN" altLang="en-US" dirty="0" smtClean="0"/>
              <a:t>安装</a:t>
            </a:r>
            <a:endParaRPr lang="en-US" altLang="zh-CN" dirty="0"/>
          </a:p>
          <a:p>
            <a:r>
              <a:rPr lang="en-US" altLang="zh-CN" dirty="0" smtClean="0"/>
              <a:t>JMeter</a:t>
            </a:r>
            <a:r>
              <a:rPr lang="zh-CN" altLang="en-US" dirty="0" smtClean="0"/>
              <a:t>目录</a:t>
            </a:r>
            <a:r>
              <a:rPr lang="zh-CN" altLang="en-US" dirty="0" smtClean="0"/>
              <a:t>结构分析</a:t>
            </a:r>
            <a:endParaRPr lang="en-US" altLang="zh-CN" dirty="0"/>
          </a:p>
          <a:p>
            <a:r>
              <a:rPr lang="en-US" altLang="zh-CN" dirty="0" smtClean="0"/>
              <a:t>JMeter</a:t>
            </a:r>
            <a:r>
              <a:rPr lang="zh-CN" altLang="en-US" dirty="0" smtClean="0"/>
              <a:t>体系结构</a:t>
            </a:r>
            <a:endParaRPr lang="en-US" altLang="zh-CN" dirty="0"/>
          </a:p>
          <a:p>
            <a:r>
              <a:rPr lang="en-US" altLang="zh-CN" dirty="0" smtClean="0"/>
              <a:t>JMeter</a:t>
            </a:r>
            <a:r>
              <a:rPr lang="zh-CN" altLang="en-US" dirty="0" smtClean="0"/>
              <a:t>运行</a:t>
            </a:r>
            <a:r>
              <a:rPr lang="zh-CN" altLang="en-US" dirty="0" smtClean="0"/>
              <a:t>原理</a:t>
            </a:r>
            <a:endParaRPr lang="en-US" altLang="zh-CN" dirty="0"/>
          </a:p>
          <a:p>
            <a:r>
              <a:rPr lang="en-US" altLang="zh-CN" dirty="0" smtClean="0"/>
              <a:t>JMeter</a:t>
            </a:r>
            <a:r>
              <a:rPr lang="zh-CN" altLang="en-US" dirty="0" smtClean="0"/>
              <a:t>初次</a:t>
            </a:r>
            <a:r>
              <a:rPr lang="zh-CN" altLang="en-US" dirty="0"/>
              <a:t>使用</a:t>
            </a:r>
            <a:endParaRPr lang="en-US" altLang="zh-CN" dirty="0"/>
          </a:p>
          <a:p>
            <a:endParaRPr lang="zh-CN" altLang="en-US" dirty="0"/>
          </a:p>
        </p:txBody>
      </p:sp>
    </p:spTree>
    <p:extLst>
      <p:ext uri="{BB962C8B-B14F-4D97-AF65-F5344CB8AC3E}">
        <p14:creationId xmlns:p14="http://schemas.microsoft.com/office/powerpoint/2010/main" val="110197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a:t>免费、开源、纯</a:t>
            </a:r>
            <a:r>
              <a:rPr lang="en-US" altLang="zh-CN" dirty="0"/>
              <a:t>Java</a:t>
            </a:r>
            <a:r>
              <a:rPr lang="zh-CN" altLang="en-US" dirty="0"/>
              <a:t>开发的性能测试工具，可以用于测试静态和动态的资源，例如静态文件、</a:t>
            </a:r>
            <a:r>
              <a:rPr lang="en-US" altLang="zh-CN" dirty="0"/>
              <a:t>Java</a:t>
            </a:r>
            <a:r>
              <a:rPr lang="zh-CN" altLang="en-US" dirty="0"/>
              <a:t>小程序、</a:t>
            </a:r>
            <a:r>
              <a:rPr lang="en-US" altLang="zh-CN" dirty="0"/>
              <a:t>CGI</a:t>
            </a:r>
            <a:r>
              <a:rPr lang="zh-CN" altLang="en-US" dirty="0"/>
              <a:t>脚本、</a:t>
            </a:r>
            <a:r>
              <a:rPr lang="en-US" altLang="zh-CN" dirty="0"/>
              <a:t>Java</a:t>
            </a:r>
            <a:r>
              <a:rPr lang="zh-CN" altLang="en-US" dirty="0"/>
              <a:t>对象、数据库、</a:t>
            </a:r>
            <a:r>
              <a:rPr lang="en-US" altLang="zh-CN" dirty="0"/>
              <a:t>FTP</a:t>
            </a:r>
            <a:r>
              <a:rPr lang="zh-CN" altLang="en-US" dirty="0"/>
              <a:t>服务器、邮件服务器和</a:t>
            </a:r>
            <a:r>
              <a:rPr lang="en-US" altLang="zh-CN" dirty="0" err="1"/>
              <a:t>PerlScript</a:t>
            </a:r>
            <a:r>
              <a:rPr lang="zh-CN" altLang="en-US" dirty="0" smtClean="0"/>
              <a:t>等</a:t>
            </a:r>
            <a:endParaRPr lang="en-US" altLang="zh-CN" dirty="0" smtClean="0"/>
          </a:p>
          <a:p>
            <a:r>
              <a:rPr lang="zh-CN" altLang="en-US" dirty="0" smtClean="0"/>
              <a:t>能够对应用程序做功能</a:t>
            </a:r>
            <a:r>
              <a:rPr lang="en-US" altLang="zh-CN" dirty="0" smtClean="0"/>
              <a:t>/</a:t>
            </a:r>
            <a:r>
              <a:rPr lang="zh-CN" altLang="en-US" dirty="0" smtClean="0"/>
              <a:t>回归测试，通过创建带有断言的脚本来验证你的程序是否返回了你期望的结果</a:t>
            </a:r>
            <a:r>
              <a:rPr lang="zh-CN" altLang="en-US" dirty="0" smtClean="0"/>
              <a:t>，</a:t>
            </a:r>
            <a:r>
              <a:rPr lang="en-US" altLang="zh-CN" dirty="0" smtClean="0"/>
              <a:t>JMeter</a:t>
            </a:r>
            <a:r>
              <a:rPr lang="zh-CN" altLang="en-US" dirty="0" smtClean="0"/>
              <a:t>允许</a:t>
            </a:r>
            <a:r>
              <a:rPr lang="zh-CN" altLang="en-US" dirty="0" smtClean="0"/>
              <a:t>使用正则表达式来创建断言</a:t>
            </a:r>
            <a:endParaRPr lang="zh-CN" altLang="en-US" dirty="0"/>
          </a:p>
        </p:txBody>
      </p:sp>
    </p:spTree>
    <p:extLst>
      <p:ext uri="{BB962C8B-B14F-4D97-AF65-F5344CB8AC3E}">
        <p14:creationId xmlns:p14="http://schemas.microsoft.com/office/powerpoint/2010/main" val="331163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en-US" altLang="zh-CN" dirty="0" smtClean="0"/>
              <a:t>   VS  </a:t>
            </a:r>
            <a:r>
              <a:rPr lang="en-US" altLang="zh-CN" dirty="0" smtClean="0"/>
              <a:t>JMeter</a:t>
            </a:r>
            <a:endParaRPr lang="zh-CN" altLang="en-US" dirty="0"/>
          </a:p>
        </p:txBody>
      </p:sp>
      <p:sp>
        <p:nvSpPr>
          <p:cNvPr id="3" name="内容占位符 2"/>
          <p:cNvSpPr>
            <a:spLocks noGrp="1"/>
          </p:cNvSpPr>
          <p:nvPr>
            <p:ph idx="1"/>
          </p:nvPr>
        </p:nvSpPr>
        <p:spPr>
          <a:xfrm>
            <a:off x="485726" y="1197546"/>
            <a:ext cx="10984230" cy="5041187"/>
          </a:xfrm>
        </p:spPr>
        <p:txBody>
          <a:bodyPr/>
          <a:lstStyle/>
          <a:p>
            <a:endParaRPr lang="zh-CN" altLang="en-US" dirty="0"/>
          </a:p>
        </p:txBody>
      </p:sp>
      <p:graphicFrame>
        <p:nvGraphicFramePr>
          <p:cNvPr id="4" name="表格 3"/>
          <p:cNvGraphicFramePr>
            <a:graphicFrameLocks noGrp="1"/>
          </p:cNvGraphicFramePr>
          <p:nvPr/>
        </p:nvGraphicFramePr>
        <p:xfrm>
          <a:off x="557734" y="1269554"/>
          <a:ext cx="10945216" cy="4752526"/>
        </p:xfrm>
        <a:graphic>
          <a:graphicData uri="http://schemas.openxmlformats.org/drawingml/2006/table">
            <a:tbl>
              <a:tblPr firstRow="1" bandRow="1">
                <a:tableStyleId>{5C22544A-7EE6-4342-B048-85BDC9FD1C3A}</a:tableStyleId>
              </a:tblPr>
              <a:tblGrid>
                <a:gridCol w="5472608"/>
                <a:gridCol w="5472608"/>
              </a:tblGrid>
              <a:tr h="505588">
                <a:tc>
                  <a:txBody>
                    <a:bodyPr/>
                    <a:lstStyle/>
                    <a:p>
                      <a:pPr algn="ctr"/>
                      <a:r>
                        <a:rPr lang="en-US" altLang="zh-CN" sz="2400" b="1" baseline="0" dirty="0" err="1" smtClean="0">
                          <a:latin typeface="Times New Roman" panose="02020603050405020304" pitchFamily="18" charset="0"/>
                          <a:ea typeface="楷体" panose="02010609060101010101" pitchFamily="49" charset="-122"/>
                        </a:rPr>
                        <a:t>LoadRunner</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pPr algn="ctr"/>
                      <a:r>
                        <a:rPr lang="en-US" altLang="zh-CN" sz="2400" b="1" baseline="0" dirty="0" smtClean="0">
                          <a:latin typeface="Times New Roman" panose="02020603050405020304" pitchFamily="18" charset="0"/>
                          <a:ea typeface="楷体" panose="02010609060101010101" pitchFamily="49" charset="-122"/>
                        </a:rPr>
                        <a:t>JMeter</a:t>
                      </a:r>
                      <a:endParaRPr lang="zh-CN" altLang="en-US" sz="2400" b="1" baseline="0" dirty="0">
                        <a:latin typeface="Times New Roman" panose="02020603050405020304" pitchFamily="18" charset="0"/>
                        <a:ea typeface="楷体" panose="02010609060101010101" pitchFamily="49" charset="-122"/>
                      </a:endParaRPr>
                    </a:p>
                  </a:txBody>
                  <a:tcPr/>
                </a:tc>
              </a:tr>
              <a:tr h="505588">
                <a:tc>
                  <a:txBody>
                    <a:bodyPr/>
                    <a:lstStyle/>
                    <a:p>
                      <a:r>
                        <a:rPr lang="zh-CN" altLang="en-US" sz="2400" b="1" baseline="0" dirty="0" smtClean="0">
                          <a:latin typeface="Times New Roman" panose="02020603050405020304" pitchFamily="18" charset="0"/>
                          <a:ea typeface="楷体" panose="02010609060101010101" pitchFamily="49" charset="-122"/>
                        </a:rPr>
                        <a:t>性能测试领域的王者</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pPr marL="0" marR="0" lvl="0" indent="0" algn="l" defTabSz="1089325" rtl="0" eaLnBrk="1" fontAlgn="auto" latinLnBrk="0" hangingPunct="1">
                        <a:lnSpc>
                          <a:spcPct val="100000"/>
                        </a:lnSpc>
                        <a:spcBef>
                          <a:spcPts val="0"/>
                        </a:spcBef>
                        <a:spcAft>
                          <a:spcPts val="0"/>
                        </a:spcAft>
                        <a:buClrTx/>
                        <a:buSzTx/>
                        <a:buFontTx/>
                        <a:buNone/>
                        <a:tabLst/>
                        <a:defRPr/>
                      </a:pPr>
                      <a:r>
                        <a:rPr lang="zh-CN" altLang="en-US" sz="2400" b="1" baseline="0" dirty="0" smtClean="0">
                          <a:latin typeface="Times New Roman" panose="02020603050405020304" pitchFamily="18" charset="0"/>
                          <a:ea typeface="楷体" panose="02010609060101010101" pitchFamily="49" charset="-122"/>
                        </a:rPr>
                        <a:t>后起之秀</a:t>
                      </a:r>
                      <a:endParaRPr lang="zh-CN" altLang="en-US" sz="2400" b="1" baseline="0" dirty="0">
                        <a:latin typeface="Times New Roman" panose="02020603050405020304" pitchFamily="18" charset="0"/>
                        <a:ea typeface="楷体" panose="02010609060101010101" pitchFamily="49" charset="-122"/>
                      </a:endParaRPr>
                    </a:p>
                  </a:txBody>
                  <a:tcPr/>
                </a:tc>
              </a:tr>
              <a:tr h="505588">
                <a:tc>
                  <a:txBody>
                    <a:bodyPr/>
                    <a:lstStyle/>
                    <a:p>
                      <a:r>
                        <a:rPr lang="zh-CN" altLang="en-US" sz="2400" b="1" baseline="0" dirty="0" smtClean="0">
                          <a:latin typeface="Times New Roman" panose="02020603050405020304" pitchFamily="18" charset="0"/>
                          <a:ea typeface="楷体" panose="02010609060101010101" pitchFamily="49" charset="-122"/>
                        </a:rPr>
                        <a:t>费用高昂</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zh-CN" altLang="en-US" sz="2400" b="1" baseline="0" dirty="0" smtClean="0">
                          <a:latin typeface="Times New Roman" panose="02020603050405020304" pitchFamily="18" charset="0"/>
                          <a:ea typeface="楷体" panose="02010609060101010101" pitchFamily="49" charset="-122"/>
                        </a:rPr>
                        <a:t>完全免费</a:t>
                      </a:r>
                      <a:endParaRPr lang="zh-CN" altLang="en-US" sz="2400" b="1" baseline="0" dirty="0">
                        <a:latin typeface="Times New Roman" panose="02020603050405020304" pitchFamily="18" charset="0"/>
                        <a:ea typeface="楷体" panose="02010609060101010101" pitchFamily="49" charset="-122"/>
                      </a:endParaRPr>
                    </a:p>
                  </a:txBody>
                  <a:tcPr/>
                </a:tc>
              </a:tr>
              <a:tr h="910058">
                <a:tc>
                  <a:txBody>
                    <a:bodyPr/>
                    <a:lstStyle/>
                    <a:p>
                      <a:r>
                        <a:rPr lang="zh-CN" altLang="en-US" sz="2400" b="1" baseline="0" dirty="0" smtClean="0">
                          <a:latin typeface="Times New Roman" panose="02020603050405020304" pitchFamily="18" charset="0"/>
                          <a:ea typeface="楷体" panose="02010609060101010101" pitchFamily="49" charset="-122"/>
                        </a:rPr>
                        <a:t>支持市面上几乎所有的应用</a:t>
                      </a:r>
                      <a:r>
                        <a:rPr lang="en-US" altLang="zh-CN" sz="2400" b="1" baseline="0" dirty="0" smtClean="0">
                          <a:latin typeface="Times New Roman" panose="02020603050405020304" pitchFamily="18" charset="0"/>
                          <a:ea typeface="楷体" panose="02010609060101010101" pitchFamily="49" charset="-122"/>
                        </a:rPr>
                        <a:t>(C</a:t>
                      </a:r>
                      <a:r>
                        <a:rPr lang="zh-CN" altLang="en-US" sz="2400" b="1" baseline="0" dirty="0" smtClean="0">
                          <a:latin typeface="Times New Roman" panose="02020603050405020304" pitchFamily="18" charset="0"/>
                          <a:ea typeface="楷体" panose="02010609060101010101" pitchFamily="49" charset="-122"/>
                        </a:rPr>
                        <a:t>、</a:t>
                      </a:r>
                      <a:r>
                        <a:rPr lang="en-US" altLang="zh-CN" sz="2400" b="1" baseline="0" dirty="0" smtClean="0">
                          <a:latin typeface="Times New Roman" panose="02020603050405020304" pitchFamily="18" charset="0"/>
                          <a:ea typeface="楷体" panose="02010609060101010101" pitchFamily="49" charset="-122"/>
                        </a:rPr>
                        <a:t>Java</a:t>
                      </a:r>
                      <a:r>
                        <a:rPr lang="zh-CN" altLang="en-US" sz="2400" b="1" baseline="0" dirty="0" smtClean="0">
                          <a:latin typeface="Times New Roman" panose="02020603050405020304" pitchFamily="18" charset="0"/>
                          <a:ea typeface="楷体" panose="02010609060101010101" pitchFamily="49" charset="-122"/>
                        </a:rPr>
                        <a:t>、</a:t>
                      </a:r>
                      <a:r>
                        <a:rPr lang="en-US" altLang="zh-CN" sz="2400" b="1" baseline="0" dirty="0" smtClean="0">
                          <a:latin typeface="Times New Roman" panose="02020603050405020304" pitchFamily="18" charset="0"/>
                          <a:ea typeface="楷体" panose="02010609060101010101" pitchFamily="49" charset="-122"/>
                        </a:rPr>
                        <a:t>JS</a:t>
                      </a:r>
                      <a:r>
                        <a:rPr lang="zh-CN" altLang="en-US" sz="2400" b="1" baseline="0" dirty="0" smtClean="0">
                          <a:latin typeface="Times New Roman" panose="02020603050405020304" pitchFamily="18" charset="0"/>
                          <a:ea typeface="楷体" panose="02010609060101010101" pitchFamily="49" charset="-122"/>
                        </a:rPr>
                        <a:t>、</a:t>
                      </a:r>
                      <a:r>
                        <a:rPr lang="en-US" altLang="zh-CN" sz="2400" b="1" baseline="0" dirty="0" smtClean="0">
                          <a:latin typeface="Times New Roman" panose="02020603050405020304" pitchFamily="18" charset="0"/>
                          <a:ea typeface="楷体" panose="02010609060101010101" pitchFamily="49" charset="-122"/>
                        </a:rPr>
                        <a:t>C#)</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zh-CN" altLang="en-US" sz="2400" b="1" baseline="0" smtClean="0">
                          <a:latin typeface="Times New Roman" panose="02020603050405020304" pitchFamily="18" charset="0"/>
                          <a:ea typeface="楷体" panose="02010609060101010101" pitchFamily="49" charset="-122"/>
                        </a:rPr>
                        <a:t>能够完成上述工作，有些需要单独编码实现</a:t>
                      </a:r>
                      <a:endParaRPr lang="zh-CN" altLang="en-US" sz="2400" b="1" baseline="0" dirty="0">
                        <a:latin typeface="Times New Roman" panose="02020603050405020304" pitchFamily="18" charset="0"/>
                        <a:ea typeface="楷体" panose="02010609060101010101" pitchFamily="49" charset="-122"/>
                      </a:endParaRPr>
                    </a:p>
                  </a:txBody>
                  <a:tcPr/>
                </a:tc>
              </a:tr>
              <a:tr h="505588">
                <a:tc>
                  <a:txBody>
                    <a:bodyPr/>
                    <a:lstStyle/>
                    <a:p>
                      <a:r>
                        <a:rPr lang="zh-CN" altLang="en-US" sz="2400" b="1" baseline="0" dirty="0" smtClean="0">
                          <a:latin typeface="Times New Roman" panose="02020603050405020304" pitchFamily="18" charset="0"/>
                          <a:ea typeface="楷体" panose="02010609060101010101" pitchFamily="49" charset="-122"/>
                        </a:rPr>
                        <a:t>强大的录制功能</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zh-CN" altLang="en-US" sz="2400" b="1" baseline="0" dirty="0" smtClean="0">
                          <a:latin typeface="Times New Roman" panose="02020603050405020304" pitchFamily="18" charset="0"/>
                          <a:ea typeface="楷体" panose="02010609060101010101" pitchFamily="49" charset="-122"/>
                        </a:rPr>
                        <a:t>第三方工具与插件</a:t>
                      </a:r>
                      <a:r>
                        <a:rPr lang="zh-CN" altLang="en-US" sz="2400" b="1" baseline="0" dirty="0" smtClean="0">
                          <a:latin typeface="Times New Roman" panose="02020603050405020304" pitchFamily="18" charset="0"/>
                          <a:ea typeface="楷体" panose="02010609060101010101" pitchFamily="49" charset="-122"/>
                        </a:rPr>
                        <a:t>让</a:t>
                      </a:r>
                      <a:r>
                        <a:rPr lang="en-US" altLang="zh-CN" sz="2400" b="1" baseline="0" dirty="0" smtClean="0">
                          <a:latin typeface="Times New Roman" panose="02020603050405020304" pitchFamily="18" charset="0"/>
                          <a:ea typeface="楷体" panose="02010609060101010101" pitchFamily="49" charset="-122"/>
                        </a:rPr>
                        <a:t>JMeter</a:t>
                      </a:r>
                      <a:r>
                        <a:rPr lang="zh-CN" altLang="en-US" sz="2400" b="1" baseline="0" dirty="0" smtClean="0">
                          <a:latin typeface="Times New Roman" panose="02020603050405020304" pitchFamily="18" charset="0"/>
                          <a:ea typeface="楷体" panose="02010609060101010101" pitchFamily="49" charset="-122"/>
                        </a:rPr>
                        <a:t>变得</a:t>
                      </a:r>
                      <a:r>
                        <a:rPr lang="zh-CN" altLang="en-US" sz="2400" b="1" baseline="0" dirty="0" smtClean="0">
                          <a:latin typeface="Times New Roman" panose="02020603050405020304" pitchFamily="18" charset="0"/>
                          <a:ea typeface="楷体" panose="02010609060101010101" pitchFamily="49" charset="-122"/>
                        </a:rPr>
                        <a:t>强大</a:t>
                      </a:r>
                      <a:endParaRPr lang="zh-CN" altLang="en-US" sz="2400" b="1" baseline="0" dirty="0">
                        <a:latin typeface="Times New Roman" panose="02020603050405020304" pitchFamily="18" charset="0"/>
                        <a:ea typeface="楷体" panose="02010609060101010101" pitchFamily="49" charset="-122"/>
                      </a:endParaRPr>
                    </a:p>
                  </a:txBody>
                  <a:tcPr/>
                </a:tc>
              </a:tr>
              <a:tr h="910058">
                <a:tc>
                  <a:txBody>
                    <a:bodyPr/>
                    <a:lstStyle/>
                    <a:p>
                      <a:r>
                        <a:rPr lang="zh-CN" altLang="en-US" sz="2400" b="1" baseline="0" dirty="0" smtClean="0">
                          <a:latin typeface="Times New Roman" panose="02020603050405020304" pitchFamily="18" charset="0"/>
                          <a:ea typeface="楷体" panose="02010609060101010101" pitchFamily="49" charset="-122"/>
                        </a:rPr>
                        <a:t>强大的结果分析功能</a:t>
                      </a:r>
                      <a:endParaRPr lang="zh-CN" altLang="en-US" sz="2400" b="1" baseline="0" dirty="0">
                        <a:latin typeface="Times New Roman" panose="02020603050405020304" pitchFamily="18" charset="0"/>
                        <a:ea typeface="楷体" panose="02010609060101010101" pitchFamily="49" charset="-122"/>
                      </a:endParaRPr>
                    </a:p>
                  </a:txBody>
                  <a:tcPr/>
                </a:tc>
                <a:tc>
                  <a:txBody>
                    <a:bodyPr/>
                    <a:lstStyle/>
                    <a:p>
                      <a:r>
                        <a:rPr lang="zh-CN" altLang="en-US" sz="2400" b="1" baseline="0" dirty="0" smtClean="0">
                          <a:latin typeface="Times New Roman" panose="02020603050405020304" pitchFamily="18" charset="0"/>
                          <a:ea typeface="楷体" panose="02010609060101010101" pitchFamily="49" charset="-122"/>
                        </a:rPr>
                        <a:t>在第三方插件的扩展下部分分析功能也已经具备</a:t>
                      </a:r>
                      <a:endParaRPr lang="zh-CN" altLang="en-US" sz="2400" b="1" baseline="0" dirty="0">
                        <a:latin typeface="Times New Roman" panose="02020603050405020304" pitchFamily="18" charset="0"/>
                        <a:ea typeface="楷体" panose="02010609060101010101" pitchFamily="49" charset="-122"/>
                      </a:endParaRPr>
                    </a:p>
                  </a:txBody>
                  <a:tcPr/>
                </a:tc>
              </a:tr>
              <a:tr h="910058">
                <a:tc>
                  <a:txBody>
                    <a:bodyPr/>
                    <a:lstStyle/>
                    <a:p>
                      <a:pPr marL="0" marR="0" lvl="0" indent="0" algn="l" defTabSz="1089325" rtl="0" eaLnBrk="1" fontAlgn="auto" latinLnBrk="0" hangingPunct="1">
                        <a:lnSpc>
                          <a:spcPct val="100000"/>
                        </a:lnSpc>
                        <a:spcBef>
                          <a:spcPts val="0"/>
                        </a:spcBef>
                        <a:spcAft>
                          <a:spcPts val="0"/>
                        </a:spcAft>
                        <a:buClrTx/>
                        <a:buSzTx/>
                        <a:buFontTx/>
                        <a:buNone/>
                        <a:tabLst/>
                        <a:defRPr/>
                      </a:pPr>
                      <a:r>
                        <a:rPr lang="zh-CN" altLang="en-US" sz="2400" b="1" baseline="0" dirty="0" smtClean="0">
                          <a:latin typeface="Times New Roman" panose="02020603050405020304" pitchFamily="18" charset="0"/>
                          <a:ea typeface="楷体" panose="02010609060101010101" pitchFamily="49" charset="-122"/>
                        </a:rPr>
                        <a:t>开始的早，经验、资料多，学习成本低</a:t>
                      </a:r>
                    </a:p>
                  </a:txBody>
                  <a:tcPr/>
                </a:tc>
                <a:tc>
                  <a:txBody>
                    <a:bodyPr/>
                    <a:lstStyle/>
                    <a:p>
                      <a:r>
                        <a:rPr lang="zh-CN" altLang="en-US" sz="2400" b="1" baseline="0" dirty="0" smtClean="0">
                          <a:latin typeface="Times New Roman" panose="02020603050405020304" pitchFamily="18" charset="0"/>
                          <a:ea typeface="楷体" panose="02010609060101010101" pitchFamily="49" charset="-122"/>
                        </a:rPr>
                        <a:t>开始的晚，学习资料少、学习成本高</a:t>
                      </a:r>
                      <a:endParaRPr lang="zh-CN" altLang="en-US" sz="2400" b="1"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460200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smtClean="0"/>
              <a:t>JMeter</a:t>
            </a:r>
            <a:r>
              <a:rPr lang="zh-CN" altLang="en-US" dirty="0" smtClean="0"/>
              <a:t>简介</a:t>
            </a:r>
            <a:endParaRPr lang="en-US" altLang="zh-CN" dirty="0" smtClean="0"/>
          </a:p>
          <a:p>
            <a:r>
              <a:rPr lang="zh-CN" altLang="en-US" dirty="0" smtClean="0">
                <a:solidFill>
                  <a:srgbClr val="FF0000"/>
                </a:solidFill>
              </a:rPr>
              <a:t>为什么</a:t>
            </a:r>
            <a:r>
              <a:rPr lang="zh-CN" altLang="en-US" dirty="0" smtClean="0">
                <a:solidFill>
                  <a:srgbClr val="FF0000"/>
                </a:solidFill>
              </a:rPr>
              <a:t>选择</a:t>
            </a:r>
            <a:r>
              <a:rPr lang="en-US" altLang="zh-CN" dirty="0" smtClean="0">
                <a:solidFill>
                  <a:srgbClr val="FF0000"/>
                </a:solidFill>
              </a:rPr>
              <a:t>JMeter</a:t>
            </a:r>
            <a:endParaRPr lang="en-US" altLang="zh-CN" dirty="0" smtClean="0">
              <a:solidFill>
                <a:srgbClr val="FF0000"/>
              </a:solidFill>
            </a:endParaRPr>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a:t>
            </a:r>
            <a:r>
              <a:rPr lang="zh-CN" altLang="en-US" dirty="0" smtClean="0"/>
              <a:t>结构</a:t>
            </a:r>
            <a:endParaRPr lang="en-US" altLang="zh-CN" dirty="0" smtClean="0"/>
          </a:p>
          <a:p>
            <a:r>
              <a:rPr lang="en-US" altLang="zh-CN" dirty="0" smtClean="0"/>
              <a:t>JMeter</a:t>
            </a:r>
            <a:r>
              <a:rPr lang="zh-CN" altLang="en-US" dirty="0" smtClean="0"/>
              <a:t>体系结构</a:t>
            </a:r>
            <a:r>
              <a:rPr lang="zh-CN" altLang="en-US" dirty="0" smtClean="0"/>
              <a:t>分析</a:t>
            </a:r>
            <a:endParaRPr lang="en-US" altLang="zh-CN" dirty="0" smtClean="0"/>
          </a:p>
          <a:p>
            <a:r>
              <a:rPr lang="en-US" altLang="zh-CN" dirty="0" smtClean="0"/>
              <a:t>JMeter</a:t>
            </a:r>
            <a:r>
              <a:rPr lang="zh-CN" altLang="en-US" dirty="0" smtClean="0"/>
              <a:t>运行</a:t>
            </a:r>
            <a:r>
              <a:rPr lang="zh-CN" altLang="en-US" dirty="0" smtClean="0"/>
              <a:t>原理</a:t>
            </a:r>
            <a:endParaRPr lang="en-US" altLang="zh-CN" dirty="0" smtClean="0"/>
          </a:p>
          <a:p>
            <a:r>
              <a:rPr lang="en-US" altLang="zh-CN" dirty="0" smtClean="0"/>
              <a:t>JMeter</a:t>
            </a:r>
            <a:r>
              <a:rPr lang="zh-CN" altLang="en-US" dirty="0" smtClean="0"/>
              <a:t>初次</a:t>
            </a:r>
            <a:r>
              <a:rPr lang="zh-CN" altLang="en-US" dirty="0" smtClean="0"/>
              <a:t>使用</a:t>
            </a:r>
            <a:endParaRPr lang="en-US" altLang="zh-CN" dirty="0" smtClean="0"/>
          </a:p>
          <a:p>
            <a:pPr marL="0" indent="0">
              <a:buNone/>
            </a:pP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4171652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smtClean="0"/>
              <a:t>选择</a:t>
            </a:r>
            <a:r>
              <a:rPr lang="en-US" altLang="zh-CN" dirty="0" smtClean="0"/>
              <a:t>JMeter</a:t>
            </a:r>
            <a:endParaRPr lang="zh-CN" altLang="en-US" dirty="0"/>
          </a:p>
        </p:txBody>
      </p:sp>
      <p:sp>
        <p:nvSpPr>
          <p:cNvPr id="3" name="内容占位符 2"/>
          <p:cNvSpPr>
            <a:spLocks noGrp="1"/>
          </p:cNvSpPr>
          <p:nvPr>
            <p:ph idx="1"/>
          </p:nvPr>
        </p:nvSpPr>
        <p:spPr/>
        <p:txBody>
          <a:bodyPr/>
          <a:lstStyle/>
          <a:p>
            <a:r>
              <a:rPr lang="zh-CN" altLang="en-US" dirty="0" smtClean="0"/>
              <a:t>优点：</a:t>
            </a:r>
            <a:endParaRPr lang="en-US" altLang="zh-CN" dirty="0" smtClean="0"/>
          </a:p>
          <a:p>
            <a:pPr lvl="1"/>
            <a:r>
              <a:rPr lang="zh-CN" altLang="en-US" dirty="0" smtClean="0"/>
              <a:t>免费、开源，并且能够实现</a:t>
            </a:r>
            <a:r>
              <a:rPr lang="en-US" altLang="zh-CN" dirty="0" smtClean="0"/>
              <a:t>LoadRunner95%</a:t>
            </a:r>
            <a:r>
              <a:rPr lang="zh-CN" altLang="en-US" dirty="0" smtClean="0"/>
              <a:t>以上的功能</a:t>
            </a:r>
            <a:endParaRPr lang="en-US" altLang="zh-CN" dirty="0" smtClean="0"/>
          </a:p>
          <a:p>
            <a:pPr lvl="1"/>
            <a:r>
              <a:rPr lang="zh-CN" altLang="en-US" dirty="0" smtClean="0"/>
              <a:t>支持二次开发、能够针对企业产品做调整，更好的满足企业性能测试需求</a:t>
            </a:r>
            <a:endParaRPr lang="en-US" altLang="zh-CN" dirty="0" smtClean="0"/>
          </a:p>
          <a:p>
            <a:r>
              <a:rPr lang="zh-CN" altLang="en-US" dirty="0" smtClean="0"/>
              <a:t>缺点：</a:t>
            </a:r>
            <a:endParaRPr lang="en-US" altLang="zh-CN" dirty="0" smtClean="0"/>
          </a:p>
          <a:p>
            <a:pPr lvl="1"/>
            <a:r>
              <a:rPr lang="zh-CN" altLang="en-US" dirty="0" smtClean="0"/>
              <a:t>用户友好性及集成监控不如</a:t>
            </a:r>
            <a:r>
              <a:rPr lang="en-US" altLang="zh-CN" dirty="0" err="1" smtClean="0"/>
              <a:t>LoadRunner</a:t>
            </a:r>
            <a:endParaRPr lang="zh-CN" altLang="en-US" dirty="0"/>
          </a:p>
        </p:txBody>
      </p:sp>
    </p:spTree>
    <p:extLst>
      <p:ext uri="{BB962C8B-B14F-4D97-AF65-F5344CB8AC3E}">
        <p14:creationId xmlns:p14="http://schemas.microsoft.com/office/powerpoint/2010/main" val="84692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微软雅黑"/>
        <a:ea typeface="微软雅黑"/>
        <a:cs typeface=""/>
      </a:majorFont>
      <a:minorFont>
        <a:latin typeface="微软雅黑"/>
        <a:ea typeface="微软雅黑"/>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16032</TotalTime>
  <Words>2924</Words>
  <Application>Microsoft Office PowerPoint</Application>
  <PresentationFormat>自定义</PresentationFormat>
  <Paragraphs>286</Paragraphs>
  <Slides>56</Slides>
  <Notes>10</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Helvetica Neue</vt:lpstr>
      <vt:lpstr>华文楷体</vt:lpstr>
      <vt:lpstr>楷体</vt:lpstr>
      <vt:lpstr>宋体</vt:lpstr>
      <vt:lpstr>微软雅黑</vt:lpstr>
      <vt:lpstr>Arial</vt:lpstr>
      <vt:lpstr>Calibri</vt:lpstr>
      <vt:lpstr>courier new</vt:lpstr>
      <vt:lpstr>Times New Roman</vt:lpstr>
      <vt:lpstr>Wingdings</vt:lpstr>
      <vt:lpstr>Office 主题</vt:lpstr>
      <vt:lpstr>性能测试 --性能测试工具—JMeter的使用 </vt:lpstr>
      <vt:lpstr>内容回顾</vt:lpstr>
      <vt:lpstr>内容回顾</vt:lpstr>
      <vt:lpstr>目录</vt:lpstr>
      <vt:lpstr>JMeter简介</vt:lpstr>
      <vt:lpstr>JMeter简介</vt:lpstr>
      <vt:lpstr>LoadRunner   VS  JMeter</vt:lpstr>
      <vt:lpstr>目录</vt:lpstr>
      <vt:lpstr>为什么选择JMeter</vt:lpstr>
      <vt:lpstr>目录</vt:lpstr>
      <vt:lpstr>JMeter安装</vt:lpstr>
      <vt:lpstr>目录</vt:lpstr>
      <vt:lpstr>JMeter目录结构分析</vt:lpstr>
      <vt:lpstr>JMeter目录结构分析</vt:lpstr>
      <vt:lpstr>JMeter启动</vt:lpstr>
      <vt:lpstr>JMeter工作区介绍</vt:lpstr>
      <vt:lpstr>JMeter工作区介绍</vt:lpstr>
      <vt:lpstr>目录</vt:lpstr>
      <vt:lpstr>JMeter结构体系</vt:lpstr>
      <vt:lpstr>JMeter使用初体验—测试计划</vt:lpstr>
      <vt:lpstr>JMeter组件类别—线程</vt:lpstr>
      <vt:lpstr>JMeter组件类别—线程</vt:lpstr>
      <vt:lpstr>JMeter组件类别—取样器</vt:lpstr>
      <vt:lpstr>JMeter组件类别—逻辑控制器</vt:lpstr>
      <vt:lpstr>JMeter组件类别—监听器</vt:lpstr>
      <vt:lpstr>JMeter组件类别—配置元件</vt:lpstr>
      <vt:lpstr>JMeter组件类别—定时器</vt:lpstr>
      <vt:lpstr>JMeter组件类别—前置处理器</vt:lpstr>
      <vt:lpstr>JMeter组件类别—后置处理器</vt:lpstr>
      <vt:lpstr>JMeter组件类别—断言</vt:lpstr>
      <vt:lpstr>JMeter组件类别—测试片段</vt:lpstr>
      <vt:lpstr>JMeter组件类别—非测试元件</vt:lpstr>
      <vt:lpstr>目录</vt:lpstr>
      <vt:lpstr>JMeter运行原理</vt:lpstr>
      <vt:lpstr>目录</vt:lpstr>
      <vt:lpstr>JMeter使用初体验</vt:lpstr>
      <vt:lpstr>JMeter使用初体验—测试计划</vt:lpstr>
      <vt:lpstr>JMeter使用初体验—测试计划</vt:lpstr>
      <vt:lpstr>JMeter使用初体验—线程组</vt:lpstr>
      <vt:lpstr>JMeter使用初体验—开发脚本</vt:lpstr>
      <vt:lpstr>HTTP Request 参数解释</vt:lpstr>
      <vt:lpstr>HTTP Request 参数解释</vt:lpstr>
      <vt:lpstr>HTTP Request 参数解释</vt:lpstr>
      <vt:lpstr>JMeter使用初体验—设置线程组</vt:lpstr>
      <vt:lpstr>JMeter使用初体验—设置线程组</vt:lpstr>
      <vt:lpstr>JMeter使用初体验—添加监听器</vt:lpstr>
      <vt:lpstr>聚合报告结果分析</vt:lpstr>
      <vt:lpstr>JMeter使用初体验—添加监听器</vt:lpstr>
      <vt:lpstr>JMeter使用初体验—添加监听器</vt:lpstr>
      <vt:lpstr>录制方式产生脚本—使用Badboy录制</vt:lpstr>
      <vt:lpstr>录制方式产生脚本—使用代理方式录制</vt:lpstr>
      <vt:lpstr>录制方式产生脚本—使用代理方式录制</vt:lpstr>
      <vt:lpstr>录制的原理</vt:lpstr>
      <vt:lpstr>录制的原理</vt:lpstr>
      <vt:lpstr>内容总结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刘兴梅</dc:creator>
  <cp:lastModifiedBy>刘兴梅</cp:lastModifiedBy>
  <cp:revision>489</cp:revision>
  <cp:lastPrinted>2012-03-16T05:44:49Z</cp:lastPrinted>
  <dcterms:modified xsi:type="dcterms:W3CDTF">2019-04-11T13:00:56Z</dcterms:modified>
</cp:coreProperties>
</file>