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374" r:id="rId3"/>
    <p:sldId id="375" r:id="rId4"/>
    <p:sldId id="347" r:id="rId5"/>
    <p:sldId id="355" r:id="rId6"/>
    <p:sldId id="361" r:id="rId7"/>
    <p:sldId id="354" r:id="rId8"/>
    <p:sldId id="359" r:id="rId9"/>
    <p:sldId id="365" r:id="rId10"/>
    <p:sldId id="367" r:id="rId11"/>
    <p:sldId id="368" r:id="rId12"/>
    <p:sldId id="369" r:id="rId13"/>
    <p:sldId id="370" r:id="rId14"/>
    <p:sldId id="356" r:id="rId15"/>
    <p:sldId id="363" r:id="rId16"/>
    <p:sldId id="373" r:id="rId17"/>
    <p:sldId id="357" r:id="rId18"/>
    <p:sldId id="360" r:id="rId19"/>
    <p:sldId id="372" r:id="rId20"/>
    <p:sldId id="376" r:id="rId21"/>
    <p:sldId id="377" r:id="rId22"/>
    <p:sldId id="358" r:id="rId23"/>
    <p:sldId id="265" r:id="rId24"/>
  </p:sldIdLst>
  <p:sldSz cx="12204700" cy="6859588"/>
  <p:notesSz cx="9144000" cy="6858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544662" algn="l" rtl="0" fontAlgn="base">
      <a:spcBef>
        <a:spcPct val="0"/>
      </a:spcBef>
      <a:spcAft>
        <a:spcPct val="0"/>
      </a:spcAft>
      <a:defRPr kern="1200">
        <a:solidFill>
          <a:schemeClr val="tx1"/>
        </a:solidFill>
        <a:latin typeface="Arial" charset="0"/>
        <a:ea typeface="宋体" pitchFamily="2" charset="-122"/>
        <a:cs typeface="+mn-cs"/>
      </a:defRPr>
    </a:lvl2pPr>
    <a:lvl3pPr marL="1089325" algn="l" rtl="0" fontAlgn="base">
      <a:spcBef>
        <a:spcPct val="0"/>
      </a:spcBef>
      <a:spcAft>
        <a:spcPct val="0"/>
      </a:spcAft>
      <a:defRPr kern="1200">
        <a:solidFill>
          <a:schemeClr val="tx1"/>
        </a:solidFill>
        <a:latin typeface="Arial" charset="0"/>
        <a:ea typeface="宋体" pitchFamily="2" charset="-122"/>
        <a:cs typeface="+mn-cs"/>
      </a:defRPr>
    </a:lvl3pPr>
    <a:lvl4pPr marL="1633987" algn="l" rtl="0" fontAlgn="base">
      <a:spcBef>
        <a:spcPct val="0"/>
      </a:spcBef>
      <a:spcAft>
        <a:spcPct val="0"/>
      </a:spcAft>
      <a:defRPr kern="1200">
        <a:solidFill>
          <a:schemeClr val="tx1"/>
        </a:solidFill>
        <a:latin typeface="Arial" charset="0"/>
        <a:ea typeface="宋体" pitchFamily="2" charset="-122"/>
        <a:cs typeface="+mn-cs"/>
      </a:defRPr>
    </a:lvl4pPr>
    <a:lvl5pPr marL="2178649" algn="l" rtl="0" fontAlgn="base">
      <a:spcBef>
        <a:spcPct val="0"/>
      </a:spcBef>
      <a:spcAft>
        <a:spcPct val="0"/>
      </a:spcAft>
      <a:defRPr kern="1200">
        <a:solidFill>
          <a:schemeClr val="tx1"/>
        </a:solidFill>
        <a:latin typeface="Arial" charset="0"/>
        <a:ea typeface="宋体" pitchFamily="2" charset="-122"/>
        <a:cs typeface="+mn-cs"/>
      </a:defRPr>
    </a:lvl5pPr>
    <a:lvl6pPr marL="2723312" algn="l" defTabSz="1089325" rtl="0" eaLnBrk="1" latinLnBrk="0" hangingPunct="1">
      <a:defRPr kern="1200">
        <a:solidFill>
          <a:schemeClr val="tx1"/>
        </a:solidFill>
        <a:latin typeface="Arial" charset="0"/>
        <a:ea typeface="宋体" pitchFamily="2" charset="-122"/>
        <a:cs typeface="+mn-cs"/>
      </a:defRPr>
    </a:lvl6pPr>
    <a:lvl7pPr marL="3267974" algn="l" defTabSz="1089325" rtl="0" eaLnBrk="1" latinLnBrk="0" hangingPunct="1">
      <a:defRPr kern="1200">
        <a:solidFill>
          <a:schemeClr val="tx1"/>
        </a:solidFill>
        <a:latin typeface="Arial" charset="0"/>
        <a:ea typeface="宋体" pitchFamily="2" charset="-122"/>
        <a:cs typeface="+mn-cs"/>
      </a:defRPr>
    </a:lvl7pPr>
    <a:lvl8pPr marL="3812637" algn="l" defTabSz="1089325" rtl="0" eaLnBrk="1" latinLnBrk="0" hangingPunct="1">
      <a:defRPr kern="1200">
        <a:solidFill>
          <a:schemeClr val="tx1"/>
        </a:solidFill>
        <a:latin typeface="Arial" charset="0"/>
        <a:ea typeface="宋体" pitchFamily="2" charset="-122"/>
        <a:cs typeface="+mn-cs"/>
      </a:defRPr>
    </a:lvl8pPr>
    <a:lvl9pPr marL="4357299" algn="l" defTabSz="1089325"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85226" autoAdjust="0"/>
  </p:normalViewPr>
  <p:slideViewPr>
    <p:cSldViewPr>
      <p:cViewPr varScale="1">
        <p:scale>
          <a:sx n="82" d="100"/>
          <a:sy n="82" d="100"/>
        </p:scale>
        <p:origin x="84" y="174"/>
      </p:cViewPr>
      <p:guideLst>
        <p:guide orient="horz" pos="2161"/>
        <p:guide pos="3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174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60E44AF-0D8D-4B66-BECC-4D5B9292E151}" type="datetimeFigureOut">
              <a:rPr lang="zh-CN" altLang="en-US"/>
              <a:pPr>
                <a:defRPr/>
              </a:pPr>
              <a:t>2019/4/29</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3C35A87-E971-49BF-8F02-A5CE2B85C743}" type="slidenum">
              <a:rPr lang="zh-CN" altLang="en-US"/>
              <a:pPr>
                <a:defRPr/>
              </a:pPr>
              <a:t>‹#›</a:t>
            </a:fld>
            <a:endParaRPr lang="zh-CN" altLang="en-US"/>
          </a:p>
        </p:txBody>
      </p:sp>
    </p:spTree>
    <p:extLst>
      <p:ext uri="{BB962C8B-B14F-4D97-AF65-F5344CB8AC3E}">
        <p14:creationId xmlns:p14="http://schemas.microsoft.com/office/powerpoint/2010/main" val="211669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7119A08-1D2F-470C-8FD3-E69459F4B57D}" type="datetimeFigureOut">
              <a:rPr lang="zh-CN" altLang="en-US"/>
              <a:pPr>
                <a:defRPr/>
              </a:pPr>
              <a:t>2019/4/29</a:t>
            </a:fld>
            <a:endParaRPr lang="zh-CN" altLang="en-US"/>
          </a:p>
        </p:txBody>
      </p:sp>
      <p:sp>
        <p:nvSpPr>
          <p:cNvPr id="4" name="幻灯片图像占位符 3"/>
          <p:cNvSpPr>
            <a:spLocks noGrp="1" noRot="1" noChangeAspect="1"/>
          </p:cNvSpPr>
          <p:nvPr>
            <p:ph type="sldImg" idx="2"/>
          </p:nvPr>
        </p:nvSpPr>
        <p:spPr>
          <a:xfrm>
            <a:off x="2284413" y="514350"/>
            <a:ext cx="4575175"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06004EB-C740-4F3D-A864-243FCB14D11E}" type="slidenum">
              <a:rPr lang="zh-CN" altLang="en-US"/>
              <a:pPr>
                <a:defRPr/>
              </a:pPr>
              <a:t>‹#›</a:t>
            </a:fld>
            <a:endParaRPr lang="zh-CN" altLang="en-US"/>
          </a:p>
        </p:txBody>
      </p:sp>
    </p:spTree>
    <p:extLst>
      <p:ext uri="{BB962C8B-B14F-4D97-AF65-F5344CB8AC3E}">
        <p14:creationId xmlns:p14="http://schemas.microsoft.com/office/powerpoint/2010/main" val="4272490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44662" algn="l" rtl="0" eaLnBrk="0" fontAlgn="base" hangingPunct="0">
      <a:spcBef>
        <a:spcPct val="30000"/>
      </a:spcBef>
      <a:spcAft>
        <a:spcPct val="0"/>
      </a:spcAft>
      <a:defRPr sz="1400" kern="1200">
        <a:solidFill>
          <a:schemeClr val="tx1"/>
        </a:solidFill>
        <a:latin typeface="+mn-lt"/>
        <a:ea typeface="+mn-ea"/>
        <a:cs typeface="+mn-cs"/>
      </a:defRPr>
    </a:lvl2pPr>
    <a:lvl3pPr marL="1089325" algn="l" rtl="0" eaLnBrk="0" fontAlgn="base" hangingPunct="0">
      <a:spcBef>
        <a:spcPct val="30000"/>
      </a:spcBef>
      <a:spcAft>
        <a:spcPct val="0"/>
      </a:spcAft>
      <a:defRPr sz="1400" kern="1200">
        <a:solidFill>
          <a:schemeClr val="tx1"/>
        </a:solidFill>
        <a:latin typeface="+mn-lt"/>
        <a:ea typeface="+mn-ea"/>
        <a:cs typeface="+mn-cs"/>
      </a:defRPr>
    </a:lvl3pPr>
    <a:lvl4pPr marL="1633987" algn="l" rtl="0" eaLnBrk="0" fontAlgn="base" hangingPunct="0">
      <a:spcBef>
        <a:spcPct val="30000"/>
      </a:spcBef>
      <a:spcAft>
        <a:spcPct val="0"/>
      </a:spcAft>
      <a:defRPr sz="1400" kern="1200">
        <a:solidFill>
          <a:schemeClr val="tx1"/>
        </a:solidFill>
        <a:latin typeface="+mn-lt"/>
        <a:ea typeface="+mn-ea"/>
        <a:cs typeface="+mn-cs"/>
      </a:defRPr>
    </a:lvl4pPr>
    <a:lvl5pPr marL="2178649" algn="l" rtl="0" eaLnBrk="0" fontAlgn="base" hangingPunct="0">
      <a:spcBef>
        <a:spcPct val="30000"/>
      </a:spcBef>
      <a:spcAft>
        <a:spcPct val="0"/>
      </a:spcAft>
      <a:defRPr sz="1400" kern="1200">
        <a:solidFill>
          <a:schemeClr val="tx1"/>
        </a:solidFill>
        <a:latin typeface="+mn-lt"/>
        <a:ea typeface="+mn-ea"/>
        <a:cs typeface="+mn-cs"/>
      </a:defRPr>
    </a:lvl5pPr>
    <a:lvl6pPr marL="2723312" algn="l" defTabSz="1089325" rtl="0" eaLnBrk="1" latinLnBrk="0" hangingPunct="1">
      <a:defRPr sz="1400" kern="1200">
        <a:solidFill>
          <a:schemeClr val="tx1"/>
        </a:solidFill>
        <a:latin typeface="+mn-lt"/>
        <a:ea typeface="+mn-ea"/>
        <a:cs typeface="+mn-cs"/>
      </a:defRPr>
    </a:lvl6pPr>
    <a:lvl7pPr marL="3267974" algn="l" defTabSz="1089325" rtl="0" eaLnBrk="1" latinLnBrk="0" hangingPunct="1">
      <a:defRPr sz="1400" kern="1200">
        <a:solidFill>
          <a:schemeClr val="tx1"/>
        </a:solidFill>
        <a:latin typeface="+mn-lt"/>
        <a:ea typeface="+mn-ea"/>
        <a:cs typeface="+mn-cs"/>
      </a:defRPr>
    </a:lvl7pPr>
    <a:lvl8pPr marL="3812637" algn="l" defTabSz="1089325" rtl="0" eaLnBrk="1" latinLnBrk="0" hangingPunct="1">
      <a:defRPr sz="1400" kern="1200">
        <a:solidFill>
          <a:schemeClr val="tx1"/>
        </a:solidFill>
        <a:latin typeface="+mn-lt"/>
        <a:ea typeface="+mn-ea"/>
        <a:cs typeface="+mn-cs"/>
      </a:defRPr>
    </a:lvl8pPr>
    <a:lvl9pPr marL="4357299" algn="l" defTabSz="108932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aidu.com/s?wd=%E6%96%87%E4%BB%B6%E5%90%88%E5%B9%B6&amp;tn=44039180_cpr&amp;fenlei=mv6quAkxTZn0IZRqIHckPjm4nH00T1YvuHf3rHbkP1uhnWnsmyNB0ZwV5Hcvrjm3rH6sPfKWUMw85HfYnjn4nH6sgvPsT6KdThsqpZwYTjCEQLGCpyw9Uz4Bmy-bIi4WUvYETgN-TLwGUv3EnHT1PjfdP1n4"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www.baidu.com/s?wd=Web%E6%9C%8D%E5%8A%A1%E5%99%A8&amp;tn=44039180_cpr&amp;fenlei=mv6quAkxTZn0IZRqIHckPjm4nH00T1YvuHf3rHbkP1uhnWnsmyNB0ZwV5Hcvrjm3rH6sPfKWUMw85HfYnjn4nH6sgvPsT6KdThsqpZwYTjCEQLGCpyw9Uz4Bmy-bIi4WUvYETgN-TLwGUv3EnHT1PjfdP1n4" TargetMode="External"/><Relationship Id="rId4" Type="http://schemas.openxmlformats.org/officeDocument/2006/relationships/hyperlink" Target="https://www.baidu.com/s?wd=Web%E6%B5%8F%E8%A7%88%E5%99%A8&amp;tn=44039180_cpr&amp;fenlei=mv6quAkxTZn0IZRqIHckPjm4nH00T1YvuHf3rHbkP1uhnWnsmyNB0ZwV5Hcvrjm3rH6sPfKWUMw85HfYnjn4nH6sgvPsT6KdThsqpZwYTjCEQLGCpyw9Uz4Bmy-bIi4WUvYETgN-TLwGUv3EnHT1PjfdP1n4"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a:t>
            </a:fld>
            <a:endParaRPr lang="zh-CN" altLang="en-US"/>
          </a:p>
        </p:txBody>
      </p:sp>
    </p:spTree>
    <p:extLst>
      <p:ext uri="{BB962C8B-B14F-4D97-AF65-F5344CB8AC3E}">
        <p14:creationId xmlns:p14="http://schemas.microsoft.com/office/powerpoint/2010/main" val="121836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6</a:t>
            </a:fld>
            <a:endParaRPr lang="zh-CN" altLang="en-US"/>
          </a:p>
        </p:txBody>
      </p:sp>
    </p:spTree>
    <p:extLst>
      <p:ext uri="{BB962C8B-B14F-4D97-AF65-F5344CB8AC3E}">
        <p14:creationId xmlns:p14="http://schemas.microsoft.com/office/powerpoint/2010/main" val="50752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err="1" smtClean="0"/>
              <a:t>BeanShell</a:t>
            </a:r>
            <a:r>
              <a:rPr lang="zh-CN" altLang="en-US" dirty="0" smtClean="0"/>
              <a:t>是一个小型，免费，可嵌入的</a:t>
            </a:r>
            <a:r>
              <a:rPr lang="en-US" altLang="zh-CN" dirty="0" smtClean="0"/>
              <a:t>Java</a:t>
            </a:r>
            <a:r>
              <a:rPr lang="zh-CN" altLang="en-US" dirty="0" smtClean="0"/>
              <a:t>源代码解释器，具有用</a:t>
            </a:r>
            <a:r>
              <a:rPr lang="en-US" altLang="zh-CN" dirty="0" smtClean="0"/>
              <a:t>Java</a:t>
            </a:r>
            <a:r>
              <a:rPr lang="zh-CN" altLang="en-US" dirty="0" smtClean="0"/>
              <a:t>编写的对象脚本语言功能。 </a:t>
            </a:r>
            <a:r>
              <a:rPr lang="en-US" altLang="zh-CN" dirty="0" err="1" smtClean="0"/>
              <a:t>BeanShell</a:t>
            </a:r>
            <a:r>
              <a:rPr lang="zh-CN" altLang="en-US" dirty="0" smtClean="0"/>
              <a:t>动态执行标准</a:t>
            </a:r>
            <a:r>
              <a:rPr lang="en-US" altLang="zh-CN" dirty="0" smtClean="0"/>
              <a:t>Java</a:t>
            </a:r>
            <a:r>
              <a:rPr lang="zh-CN" altLang="en-US" dirty="0" smtClean="0"/>
              <a:t>语法，并使用常见的脚本编写方便性扩展它，例如松散类型，命令和方法闭包，如</a:t>
            </a:r>
            <a:r>
              <a:rPr lang="en-US" altLang="zh-CN" dirty="0" smtClean="0"/>
              <a:t>Perl</a:t>
            </a:r>
            <a:r>
              <a:rPr lang="zh-CN" altLang="en-US" dirty="0" smtClean="0"/>
              <a:t>和</a:t>
            </a:r>
            <a:r>
              <a:rPr lang="en-US" altLang="zh-CN" dirty="0" smtClean="0"/>
              <a:t>JavaScript</a:t>
            </a:r>
            <a:r>
              <a:rPr lang="zh-CN" altLang="en-US" dirty="0" smtClean="0"/>
              <a:t>中的那些。</a:t>
            </a:r>
          </a:p>
          <a:p>
            <a:endParaRPr lang="zh-CN" altLang="en-US" dirty="0" smtClean="0"/>
          </a:p>
          <a:p>
            <a:r>
              <a:rPr lang="zh-CN" altLang="en-US" dirty="0" smtClean="0"/>
              <a:t>您可以交互式地使用</a:t>
            </a:r>
            <a:r>
              <a:rPr lang="en-US" altLang="zh-CN" dirty="0" err="1" smtClean="0"/>
              <a:t>BeanShell</a:t>
            </a:r>
            <a:r>
              <a:rPr lang="zh-CN" altLang="en-US" dirty="0" smtClean="0"/>
              <a:t>进行</a:t>
            </a:r>
            <a:r>
              <a:rPr lang="en-US" altLang="zh-CN" dirty="0" smtClean="0"/>
              <a:t>Java</a:t>
            </a:r>
            <a:r>
              <a:rPr lang="zh-CN" altLang="en-US" dirty="0" smtClean="0"/>
              <a:t>实验和调试，以及以新的方式扩展应用程序。脚本</a:t>
            </a:r>
            <a:r>
              <a:rPr lang="en-US" altLang="zh-CN" dirty="0" smtClean="0"/>
              <a:t>Java</a:t>
            </a:r>
            <a:r>
              <a:rPr lang="zh-CN" altLang="en-US" dirty="0" smtClean="0"/>
              <a:t>适用于各种各样的应用程序，包括快速原型设计，用户脚本扩展，规则引擎，配置，测试，动态部署，嵌入式系统，甚至</a:t>
            </a:r>
            <a:r>
              <a:rPr lang="en-US" altLang="zh-CN" dirty="0" smtClean="0"/>
              <a:t>Java</a:t>
            </a:r>
            <a:r>
              <a:rPr lang="zh-CN" altLang="en-US" dirty="0" smtClean="0"/>
              <a:t>教育。</a:t>
            </a:r>
          </a:p>
          <a:p>
            <a:endParaRPr lang="zh-CN" altLang="en-US" dirty="0" smtClean="0"/>
          </a:p>
          <a:p>
            <a:r>
              <a:rPr lang="en-US" altLang="zh-CN" dirty="0" err="1" smtClean="0"/>
              <a:t>BeanShell</a:t>
            </a:r>
            <a:r>
              <a:rPr lang="zh-CN" altLang="en-US" dirty="0" smtClean="0"/>
              <a:t>很小且可嵌入，因此您可以从</a:t>
            </a:r>
            <a:r>
              <a:rPr lang="en-US" altLang="zh-CN" dirty="0" smtClean="0"/>
              <a:t>Java</a:t>
            </a:r>
            <a:r>
              <a:rPr lang="zh-CN" altLang="en-US" dirty="0" smtClean="0"/>
              <a:t>应用程序调用</a:t>
            </a:r>
            <a:r>
              <a:rPr lang="en-US" altLang="zh-CN" dirty="0" err="1" smtClean="0"/>
              <a:t>BeanShell</a:t>
            </a:r>
            <a:r>
              <a:rPr lang="zh-CN" altLang="en-US" dirty="0" smtClean="0"/>
              <a:t>以在运行时动态执行</a:t>
            </a:r>
            <a:r>
              <a:rPr lang="en-US" altLang="zh-CN" dirty="0" smtClean="0"/>
              <a:t>Java</a:t>
            </a:r>
            <a:r>
              <a:rPr lang="zh-CN" altLang="en-US" dirty="0" smtClean="0"/>
              <a:t>代码或在应用程序中提供可扩展性。或者，您可以使用独立的</a:t>
            </a:r>
            <a:r>
              <a:rPr lang="en-US" altLang="zh-CN" dirty="0" err="1" smtClean="0"/>
              <a:t>BeanShell</a:t>
            </a:r>
            <a:r>
              <a:rPr lang="zh-CN" altLang="en-US" dirty="0" smtClean="0"/>
              <a:t>脚本来操作</a:t>
            </a:r>
            <a:r>
              <a:rPr lang="en-US" altLang="zh-CN" dirty="0" smtClean="0"/>
              <a:t>Java</a:t>
            </a:r>
            <a:r>
              <a:rPr lang="zh-CN" altLang="en-US" dirty="0" smtClean="0"/>
              <a:t>应用程序</a:t>
            </a:r>
            <a:r>
              <a:rPr lang="en-US" altLang="zh-CN" dirty="0" smtClean="0"/>
              <a:t>;</a:t>
            </a:r>
            <a:r>
              <a:rPr lang="zh-CN" altLang="en-US" dirty="0" smtClean="0"/>
              <a:t>动态地使用</a:t>
            </a:r>
            <a:r>
              <a:rPr lang="en-US" altLang="zh-CN" dirty="0" smtClean="0"/>
              <a:t>Java</a:t>
            </a:r>
            <a:r>
              <a:rPr lang="zh-CN" altLang="en-US" dirty="0" smtClean="0"/>
              <a:t>对象和</a:t>
            </a:r>
            <a:r>
              <a:rPr lang="en-US" altLang="zh-CN" dirty="0" smtClean="0"/>
              <a:t>API</a:t>
            </a:r>
            <a:r>
              <a:rPr lang="zh-CN" altLang="en-US" dirty="0" smtClean="0"/>
              <a:t>。由于</a:t>
            </a:r>
            <a:r>
              <a:rPr lang="en-US" altLang="zh-CN" dirty="0" err="1" smtClean="0"/>
              <a:t>BeanShell</a:t>
            </a:r>
            <a:r>
              <a:rPr lang="zh-CN" altLang="en-US" dirty="0" smtClean="0"/>
              <a:t>是用</a:t>
            </a:r>
            <a:r>
              <a:rPr lang="en-US" altLang="zh-CN" dirty="0" smtClean="0"/>
              <a:t>Java</a:t>
            </a:r>
            <a:r>
              <a:rPr lang="zh-CN" altLang="en-US" dirty="0" smtClean="0"/>
              <a:t>编写的，并且与应用程序在同一个</a:t>
            </a:r>
            <a:r>
              <a:rPr lang="en-US" altLang="zh-CN" dirty="0" smtClean="0"/>
              <a:t>VM</a:t>
            </a:r>
            <a:r>
              <a:rPr lang="zh-CN" altLang="en-US" dirty="0" smtClean="0"/>
              <a:t>中运行，因此您可以自由地将对活动对象的引用传递给脚本并将其作为结果返回。</a:t>
            </a:r>
          </a:p>
          <a:p>
            <a:endParaRPr lang="zh-CN" altLang="en-US" dirty="0" smtClean="0"/>
          </a:p>
          <a:p>
            <a:r>
              <a:rPr lang="zh-CN" altLang="en-US" dirty="0" smtClean="0"/>
              <a:t>简而言之，</a:t>
            </a:r>
            <a:r>
              <a:rPr lang="en-US" altLang="zh-CN" dirty="0" err="1" smtClean="0"/>
              <a:t>BeanShell</a:t>
            </a:r>
            <a:r>
              <a:rPr lang="zh-CN" altLang="en-US" dirty="0" smtClean="0"/>
              <a:t>是动态解释的</a:t>
            </a:r>
            <a:r>
              <a:rPr lang="en-US" altLang="zh-CN" dirty="0" smtClean="0"/>
              <a:t>Java</a:t>
            </a:r>
            <a:r>
              <a:rPr lang="zh-CN" altLang="en-US" dirty="0" smtClean="0"/>
              <a:t>，加上脚本语言和灵活的环境都集成在一个干净的包中。</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14</a:t>
            </a:fld>
            <a:endParaRPr lang="zh-CN" altLang="en-US"/>
          </a:p>
        </p:txBody>
      </p:sp>
    </p:spTree>
    <p:extLst>
      <p:ext uri="{BB962C8B-B14F-4D97-AF65-F5344CB8AC3E}">
        <p14:creationId xmlns:p14="http://schemas.microsoft.com/office/powerpoint/2010/main" val="258272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0" i="0" kern="1200" dirty="0" smtClean="0">
                <a:solidFill>
                  <a:schemeClr val="tx1"/>
                </a:solidFill>
                <a:effectLst/>
                <a:latin typeface="+mn-lt"/>
                <a:ea typeface="+mn-ea"/>
                <a:cs typeface="+mn-cs"/>
              </a:rPr>
              <a:t>　</a:t>
            </a:r>
            <a:r>
              <a:rPr lang="en-US" altLang="zh-CN" sz="1400" b="0" i="0" kern="1200" dirty="0" smtClean="0">
                <a:solidFill>
                  <a:schemeClr val="tx1"/>
                </a:solidFill>
                <a:effectLst/>
                <a:latin typeface="+mn-lt"/>
                <a:ea typeface="+mn-ea"/>
                <a:cs typeface="+mn-cs"/>
              </a:rPr>
              <a:t>a) </a:t>
            </a:r>
            <a:r>
              <a:rPr lang="en-US" altLang="zh-CN" sz="1400" b="1" i="0" kern="1200" dirty="0" err="1" smtClean="0">
                <a:solidFill>
                  <a:schemeClr val="tx1"/>
                </a:solidFill>
                <a:effectLst/>
                <a:latin typeface="+mn-lt"/>
                <a:ea typeface="+mn-ea"/>
                <a:cs typeface="+mn-cs"/>
              </a:rPr>
              <a:t>vars.get</a:t>
            </a:r>
            <a:r>
              <a:rPr lang="en-US" altLang="zh-CN" sz="1400" b="1" i="0" kern="1200" dirty="0" smtClean="0">
                <a:solidFill>
                  <a:schemeClr val="tx1"/>
                </a:solidFill>
                <a:effectLst/>
                <a:latin typeface="+mn-lt"/>
                <a:ea typeface="+mn-ea"/>
                <a:cs typeface="+mn-cs"/>
              </a:rPr>
              <a:t>(String key)</a:t>
            </a:r>
            <a:r>
              <a:rPr lang="zh-CN" altLang="en-US" sz="1400" b="0" i="0" kern="1200" dirty="0" smtClean="0">
                <a:solidFill>
                  <a:schemeClr val="tx1"/>
                </a:solidFill>
                <a:effectLst/>
                <a:latin typeface="+mn-lt"/>
                <a:ea typeface="+mn-ea"/>
                <a:cs typeface="+mn-cs"/>
              </a:rPr>
              <a:t>：从</a:t>
            </a:r>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中获得变量值</a:t>
            </a:r>
          </a:p>
          <a:p>
            <a:r>
              <a:rPr lang="zh-CN" altLang="en-US" sz="1400" b="0" i="0" kern="1200" dirty="0" smtClean="0">
                <a:solidFill>
                  <a:schemeClr val="tx1"/>
                </a:solidFill>
                <a:effectLst/>
                <a:latin typeface="+mn-lt"/>
                <a:ea typeface="+mn-ea"/>
                <a:cs typeface="+mn-cs"/>
              </a:rPr>
              <a:t>　　　　</a:t>
            </a:r>
            <a:r>
              <a:rPr lang="en-US" altLang="zh-CN" sz="1400" b="0" i="0" kern="1200" dirty="0" smtClean="0">
                <a:solidFill>
                  <a:schemeClr val="tx1"/>
                </a:solidFill>
                <a:effectLst/>
                <a:latin typeface="+mn-lt"/>
                <a:ea typeface="+mn-ea"/>
                <a:cs typeface="+mn-cs"/>
              </a:rPr>
              <a:t>b) </a:t>
            </a:r>
            <a:r>
              <a:rPr lang="en-US" altLang="zh-CN" sz="1400" b="1" i="0" kern="1200" dirty="0" err="1" smtClean="0">
                <a:solidFill>
                  <a:schemeClr val="tx1"/>
                </a:solidFill>
                <a:effectLst/>
                <a:latin typeface="+mn-lt"/>
                <a:ea typeface="+mn-ea"/>
                <a:cs typeface="+mn-cs"/>
              </a:rPr>
              <a:t>vars.put</a:t>
            </a:r>
            <a:r>
              <a:rPr lang="en-US" altLang="zh-CN" sz="1400" b="1" i="0" kern="1200" dirty="0" smtClean="0">
                <a:solidFill>
                  <a:schemeClr val="tx1"/>
                </a:solidFill>
                <a:effectLst/>
                <a:latin typeface="+mn-lt"/>
                <a:ea typeface="+mn-ea"/>
                <a:cs typeface="+mn-cs"/>
              </a:rPr>
              <a:t>(String key</a:t>
            </a:r>
            <a:r>
              <a:rPr lang="zh-CN" altLang="en-US" sz="1400" b="1" i="0" kern="1200" dirty="0" smtClean="0">
                <a:solidFill>
                  <a:schemeClr val="tx1"/>
                </a:solidFill>
                <a:effectLst/>
                <a:latin typeface="+mn-lt"/>
                <a:ea typeface="+mn-ea"/>
                <a:cs typeface="+mn-cs"/>
              </a:rPr>
              <a:t>，</a:t>
            </a:r>
            <a:r>
              <a:rPr lang="en-US" altLang="zh-CN" sz="1400" b="1" i="0" kern="1200" dirty="0" smtClean="0">
                <a:solidFill>
                  <a:schemeClr val="tx1"/>
                </a:solidFill>
                <a:effectLst/>
                <a:latin typeface="+mn-lt"/>
                <a:ea typeface="+mn-ea"/>
                <a:cs typeface="+mn-cs"/>
              </a:rPr>
              <a:t>String value)</a:t>
            </a:r>
            <a:r>
              <a:rPr lang="zh-CN" altLang="en-US" sz="1400" b="0" i="0" kern="1200" dirty="0" smtClean="0">
                <a:solidFill>
                  <a:schemeClr val="tx1"/>
                </a:solidFill>
                <a:effectLst/>
                <a:latin typeface="+mn-lt"/>
                <a:ea typeface="+mn-ea"/>
                <a:cs typeface="+mn-cs"/>
              </a:rPr>
              <a:t>：数据存到</a:t>
            </a:r>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变量中</a:t>
            </a:r>
          </a:p>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15</a:t>
            </a:fld>
            <a:endParaRPr lang="zh-CN" altLang="en-US"/>
          </a:p>
        </p:txBody>
      </p:sp>
    </p:spTree>
    <p:extLst>
      <p:ext uri="{BB962C8B-B14F-4D97-AF65-F5344CB8AC3E}">
        <p14:creationId xmlns:p14="http://schemas.microsoft.com/office/powerpoint/2010/main" val="212736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b="1" i="0" kern="1200" dirty="0" err="1" smtClean="0">
                <a:solidFill>
                  <a:schemeClr val="tx1"/>
                </a:solidFill>
                <a:effectLst/>
                <a:latin typeface="+mn-lt"/>
                <a:ea typeface="+mn-ea"/>
                <a:cs typeface="+mn-cs"/>
              </a:rPr>
              <a:t>vars</a:t>
            </a:r>
            <a:r>
              <a:rPr lang="en-US" altLang="zh-CN" sz="1400" b="0" i="0" kern="1200" dirty="0" smtClean="0">
                <a:solidFill>
                  <a:schemeClr val="tx1"/>
                </a:solidFill>
                <a:effectLst/>
                <a:latin typeface="+mn-lt"/>
                <a:ea typeface="+mn-ea"/>
                <a:cs typeface="+mn-cs"/>
              </a:rPr>
              <a:t> - (</a:t>
            </a:r>
            <a:r>
              <a:rPr lang="en-US" altLang="zh-CN" sz="1400" b="0" i="0" kern="1200" dirty="0" err="1" smtClean="0">
                <a:solidFill>
                  <a:schemeClr val="tx1"/>
                </a:solidFill>
                <a:effectLst/>
                <a:latin typeface="+mn-lt"/>
                <a:ea typeface="+mn-ea"/>
                <a:cs typeface="+mn-cs"/>
              </a:rPr>
              <a:t>JMeterVariables</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：操作</a:t>
            </a:r>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变量，这个变量实际引用了</a:t>
            </a:r>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线程中的局部变量容器（本质上是</a:t>
            </a:r>
            <a:r>
              <a:rPr lang="en-US" altLang="zh-CN" sz="1400" b="0" i="0" kern="1200" dirty="0" smtClean="0">
                <a:solidFill>
                  <a:schemeClr val="tx1"/>
                </a:solidFill>
                <a:effectLst/>
                <a:latin typeface="+mn-lt"/>
                <a:ea typeface="+mn-ea"/>
                <a:cs typeface="+mn-cs"/>
              </a:rPr>
              <a:t>Map</a:t>
            </a:r>
            <a:r>
              <a:rPr lang="zh-CN" altLang="en-US" sz="1400" b="0" i="0" kern="1200" dirty="0" smtClean="0">
                <a:solidFill>
                  <a:schemeClr val="tx1"/>
                </a:solidFill>
                <a:effectLst/>
                <a:latin typeface="+mn-lt"/>
                <a:ea typeface="+mn-ea"/>
                <a:cs typeface="+mn-cs"/>
              </a:rPr>
              <a:t>），它是测试用例与</a:t>
            </a:r>
            <a:r>
              <a:rPr lang="en-US" altLang="zh-CN" sz="1400" b="0" i="0" kern="1200" dirty="0" err="1" smtClean="0">
                <a:solidFill>
                  <a:schemeClr val="tx1"/>
                </a:solidFill>
                <a:effectLst/>
                <a:latin typeface="+mn-lt"/>
                <a:ea typeface="+mn-ea"/>
                <a:cs typeface="+mn-cs"/>
              </a:rPr>
              <a:t>BeanShell</a:t>
            </a:r>
            <a:r>
              <a:rPr lang="zh-CN" altLang="en-US" sz="1400" b="0" i="0" kern="1200" dirty="0" smtClean="0">
                <a:solidFill>
                  <a:schemeClr val="tx1"/>
                </a:solidFill>
                <a:effectLst/>
                <a:latin typeface="+mn-lt"/>
                <a:ea typeface="+mn-ea"/>
                <a:cs typeface="+mn-cs"/>
              </a:rPr>
              <a:t>交互的桥梁，常用方法：</a:t>
            </a:r>
            <a:endParaRPr lang="en-US" altLang="zh-CN" sz="1400" b="0" i="0" kern="1200" dirty="0" smtClean="0">
              <a:solidFill>
                <a:schemeClr val="tx1"/>
              </a:solidFill>
              <a:effectLst/>
              <a:latin typeface="+mn-lt"/>
              <a:ea typeface="+mn-ea"/>
              <a:cs typeface="+mn-cs"/>
            </a:endParaRPr>
          </a:p>
          <a:p>
            <a:r>
              <a:rPr lang="zh-CN" altLang="en-US" sz="1400" b="0" i="0" kern="1200" dirty="0" smtClean="0">
                <a:solidFill>
                  <a:schemeClr val="tx1"/>
                </a:solidFill>
                <a:effectLst/>
                <a:latin typeface="+mn-lt"/>
                <a:ea typeface="+mn-ea"/>
                <a:cs typeface="+mn-cs"/>
              </a:rPr>
              <a:t>　</a:t>
            </a:r>
            <a:r>
              <a:rPr lang="en-US" altLang="zh-CN" sz="1400" b="0" i="0" kern="1200" dirty="0" smtClean="0">
                <a:solidFill>
                  <a:schemeClr val="tx1"/>
                </a:solidFill>
                <a:effectLst/>
                <a:latin typeface="+mn-lt"/>
                <a:ea typeface="+mn-ea"/>
                <a:cs typeface="+mn-cs"/>
              </a:rPr>
              <a:t>a) </a:t>
            </a:r>
            <a:r>
              <a:rPr lang="en-US" altLang="zh-CN" sz="1400" b="0" i="0" kern="1200" dirty="0" err="1" smtClean="0">
                <a:solidFill>
                  <a:schemeClr val="tx1"/>
                </a:solidFill>
                <a:effectLst/>
                <a:latin typeface="+mn-lt"/>
                <a:ea typeface="+mn-ea"/>
                <a:cs typeface="+mn-cs"/>
              </a:rPr>
              <a:t>vars.get</a:t>
            </a:r>
            <a:r>
              <a:rPr lang="en-US" altLang="zh-CN" sz="1400" b="0" i="0" kern="1200" dirty="0" smtClean="0">
                <a:solidFill>
                  <a:schemeClr val="tx1"/>
                </a:solidFill>
                <a:effectLst/>
                <a:latin typeface="+mn-lt"/>
                <a:ea typeface="+mn-ea"/>
                <a:cs typeface="+mn-cs"/>
              </a:rPr>
              <a:t>(String key)</a:t>
            </a:r>
            <a:r>
              <a:rPr lang="zh-CN" altLang="en-US" sz="1400" b="0" i="0" kern="1200" dirty="0" smtClean="0">
                <a:solidFill>
                  <a:schemeClr val="tx1"/>
                </a:solidFill>
                <a:effectLst/>
                <a:latin typeface="+mn-lt"/>
                <a:ea typeface="+mn-ea"/>
                <a:cs typeface="+mn-cs"/>
              </a:rPr>
              <a:t>：从</a:t>
            </a:r>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中获得变量值</a:t>
            </a:r>
          </a:p>
          <a:p>
            <a:r>
              <a:rPr lang="zh-CN" altLang="en-US" sz="1400" b="0" i="0" kern="1200" dirty="0" smtClean="0">
                <a:solidFill>
                  <a:schemeClr val="tx1"/>
                </a:solidFill>
                <a:effectLst/>
                <a:latin typeface="+mn-lt"/>
                <a:ea typeface="+mn-ea"/>
                <a:cs typeface="+mn-cs"/>
              </a:rPr>
              <a:t>　</a:t>
            </a:r>
            <a:r>
              <a:rPr lang="en-US" altLang="zh-CN" sz="1400" b="0" i="0" kern="1200" dirty="0" smtClean="0">
                <a:solidFill>
                  <a:schemeClr val="tx1"/>
                </a:solidFill>
                <a:effectLst/>
                <a:latin typeface="+mn-lt"/>
                <a:ea typeface="+mn-ea"/>
                <a:cs typeface="+mn-cs"/>
              </a:rPr>
              <a:t>b) </a:t>
            </a:r>
            <a:r>
              <a:rPr lang="en-US" altLang="zh-CN" sz="1400" b="0" i="0" kern="1200" dirty="0" err="1" smtClean="0">
                <a:solidFill>
                  <a:schemeClr val="tx1"/>
                </a:solidFill>
                <a:effectLst/>
                <a:latin typeface="+mn-lt"/>
                <a:ea typeface="+mn-ea"/>
                <a:cs typeface="+mn-cs"/>
              </a:rPr>
              <a:t>vars.put</a:t>
            </a:r>
            <a:r>
              <a:rPr lang="en-US" altLang="zh-CN" sz="1400" b="0" i="0" kern="1200" dirty="0" smtClean="0">
                <a:solidFill>
                  <a:schemeClr val="tx1"/>
                </a:solidFill>
                <a:effectLst/>
                <a:latin typeface="+mn-lt"/>
                <a:ea typeface="+mn-ea"/>
                <a:cs typeface="+mn-cs"/>
              </a:rPr>
              <a:t>(String key</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String value)</a:t>
            </a:r>
            <a:r>
              <a:rPr lang="zh-CN" altLang="en-US" sz="1400" b="0" i="0" kern="1200" dirty="0" smtClean="0">
                <a:solidFill>
                  <a:schemeClr val="tx1"/>
                </a:solidFill>
                <a:effectLst/>
                <a:latin typeface="+mn-lt"/>
                <a:ea typeface="+mn-ea"/>
                <a:cs typeface="+mn-cs"/>
              </a:rPr>
              <a:t>：数据存到</a:t>
            </a:r>
            <a:r>
              <a:rPr lang="en-US" altLang="zh-CN" sz="1400" b="0" i="0" kern="1200" dirty="0" smtClean="0">
                <a:solidFill>
                  <a:schemeClr val="tx1"/>
                </a:solidFill>
                <a:effectLst/>
                <a:latin typeface="+mn-lt"/>
                <a:ea typeface="+mn-ea"/>
                <a:cs typeface="+mn-cs"/>
              </a:rPr>
              <a:t>JMeter</a:t>
            </a:r>
            <a:r>
              <a:rPr lang="zh-CN" altLang="en-US" sz="1400" b="0" i="0" kern="1200" dirty="0" smtClean="0">
                <a:solidFill>
                  <a:schemeClr val="tx1"/>
                </a:solidFill>
                <a:effectLst/>
                <a:latin typeface="+mn-lt"/>
                <a:ea typeface="+mn-ea"/>
                <a:cs typeface="+mn-cs"/>
              </a:rPr>
              <a:t>变量中</a:t>
            </a:r>
          </a:p>
          <a:p>
            <a:endParaRPr lang="en-US" altLang="zh-CN" sz="1400" b="0" i="0" kern="1200" dirty="0" smtClean="0">
              <a:solidFill>
                <a:schemeClr val="tx1"/>
              </a:solidFill>
              <a:effectLst/>
              <a:latin typeface="+mn-lt"/>
              <a:ea typeface="+mn-ea"/>
              <a:cs typeface="+mn-cs"/>
            </a:endParaRPr>
          </a:p>
          <a:p>
            <a:r>
              <a:rPr lang="en-US" altLang="zh-CN" dirty="0" smtClean="0"/>
              <a:t>http://www.cnblogs.com/puresoul/p/4915350.html</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18</a:t>
            </a:fld>
            <a:endParaRPr lang="zh-CN" altLang="en-US"/>
          </a:p>
        </p:txBody>
      </p:sp>
    </p:spTree>
    <p:extLst>
      <p:ext uri="{BB962C8B-B14F-4D97-AF65-F5344CB8AC3E}">
        <p14:creationId xmlns:p14="http://schemas.microsoft.com/office/powerpoint/2010/main" val="273654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b="0" i="0" kern="1200" dirty="0" smtClean="0">
                <a:solidFill>
                  <a:schemeClr val="tx1"/>
                </a:solidFill>
                <a:effectLst/>
                <a:latin typeface="+mn-lt"/>
                <a:ea typeface="+mn-ea"/>
                <a:cs typeface="+mn-cs"/>
              </a:rPr>
              <a:t>jar</a:t>
            </a:r>
            <a:r>
              <a:rPr lang="zh-CN" altLang="en-US" sz="1400" b="0" i="0" kern="1200" dirty="0" smtClean="0">
                <a:solidFill>
                  <a:schemeClr val="tx1"/>
                </a:solidFill>
                <a:effectLst/>
                <a:latin typeface="+mn-lt"/>
                <a:ea typeface="+mn-ea"/>
                <a:cs typeface="+mn-cs"/>
              </a:rPr>
              <a:t>包就是别人已经写好的一些类，然后将这些类进行打包，你可以将这些</a:t>
            </a:r>
            <a:r>
              <a:rPr lang="en-US" altLang="zh-CN" sz="1400" b="0" i="0" kern="1200" dirty="0" smtClean="0">
                <a:solidFill>
                  <a:schemeClr val="tx1"/>
                </a:solidFill>
                <a:effectLst/>
                <a:latin typeface="+mn-lt"/>
                <a:ea typeface="+mn-ea"/>
                <a:cs typeface="+mn-cs"/>
              </a:rPr>
              <a:t>jar</a:t>
            </a:r>
            <a:r>
              <a:rPr lang="zh-CN" altLang="en-US" sz="1400" b="0" i="0" kern="1200" dirty="0" smtClean="0">
                <a:solidFill>
                  <a:schemeClr val="tx1"/>
                </a:solidFill>
                <a:effectLst/>
                <a:latin typeface="+mn-lt"/>
                <a:ea typeface="+mn-ea"/>
                <a:cs typeface="+mn-cs"/>
              </a:rPr>
              <a:t>包引入你的项目中，然后就可以直接使用这些</a:t>
            </a:r>
            <a:r>
              <a:rPr lang="en-US" altLang="zh-CN" sz="1400" b="0" i="0" kern="1200" dirty="0" smtClean="0">
                <a:solidFill>
                  <a:schemeClr val="tx1"/>
                </a:solidFill>
                <a:effectLst/>
                <a:latin typeface="+mn-lt"/>
                <a:ea typeface="+mn-ea"/>
                <a:cs typeface="+mn-cs"/>
              </a:rPr>
              <a:t>jar</a:t>
            </a:r>
            <a:r>
              <a:rPr lang="zh-CN" altLang="en-US" sz="1400" b="0" i="0" kern="1200" dirty="0" smtClean="0">
                <a:solidFill>
                  <a:schemeClr val="tx1"/>
                </a:solidFill>
                <a:effectLst/>
                <a:latin typeface="+mn-lt"/>
                <a:ea typeface="+mn-ea"/>
                <a:cs typeface="+mn-cs"/>
              </a:rPr>
              <a:t>包中的类和属性以及方法。 </a:t>
            </a:r>
            <a:r>
              <a:rPr lang="en-US" altLang="zh-CN" sz="1400" b="0" i="0" kern="1200" dirty="0" smtClean="0">
                <a:solidFill>
                  <a:schemeClr val="tx1"/>
                </a:solidFill>
                <a:effectLst/>
                <a:latin typeface="+mn-lt"/>
                <a:ea typeface="+mn-ea"/>
                <a:cs typeface="+mn-cs"/>
              </a:rPr>
              <a:t>JAR</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Java </a:t>
            </a:r>
            <a:r>
              <a:rPr lang="en-US" altLang="zh-CN" sz="1400" b="0" i="0" kern="1200" dirty="0" err="1" smtClean="0">
                <a:solidFill>
                  <a:schemeClr val="tx1"/>
                </a:solidFill>
                <a:effectLst/>
                <a:latin typeface="+mn-lt"/>
                <a:ea typeface="+mn-ea"/>
                <a:cs typeface="+mn-cs"/>
              </a:rPr>
              <a:t>ARchive</a:t>
            </a:r>
            <a:r>
              <a:rPr lang="zh-CN" altLang="en-US" sz="1400" b="0" i="0" kern="1200" dirty="0" smtClean="0">
                <a:solidFill>
                  <a:schemeClr val="tx1"/>
                </a:solidFill>
                <a:effectLst/>
                <a:latin typeface="+mn-lt"/>
                <a:ea typeface="+mn-ea"/>
                <a:cs typeface="+mn-cs"/>
              </a:rPr>
              <a:t>）是将一系列</a:t>
            </a:r>
            <a:r>
              <a:rPr lang="zh-CN" altLang="en-US" sz="1400" b="0" i="0" u="none" strike="noStrike" kern="1200" dirty="0" smtClean="0">
                <a:solidFill>
                  <a:schemeClr val="tx1"/>
                </a:solidFill>
                <a:effectLst/>
                <a:latin typeface="+mn-lt"/>
                <a:ea typeface="+mn-ea"/>
                <a:cs typeface="+mn-cs"/>
                <a:hlinkClick r:id="rId3"/>
              </a:rPr>
              <a:t>文件合并</a:t>
            </a:r>
            <a:r>
              <a:rPr lang="zh-CN" altLang="en-US" sz="1400" b="0" i="0" kern="1200" dirty="0" smtClean="0">
                <a:solidFill>
                  <a:schemeClr val="tx1"/>
                </a:solidFill>
                <a:effectLst/>
                <a:latin typeface="+mn-lt"/>
                <a:ea typeface="+mn-ea"/>
                <a:cs typeface="+mn-cs"/>
              </a:rPr>
              <a:t>到单个压缩文件里，就象</a:t>
            </a:r>
            <a:r>
              <a:rPr lang="en-US" altLang="zh-CN" sz="1400" b="0" i="0" kern="1200" dirty="0" smtClean="0">
                <a:solidFill>
                  <a:schemeClr val="tx1"/>
                </a:solidFill>
                <a:effectLst/>
                <a:latin typeface="+mn-lt"/>
                <a:ea typeface="+mn-ea"/>
                <a:cs typeface="+mn-cs"/>
              </a:rPr>
              <a:t>Zip</a:t>
            </a:r>
            <a:r>
              <a:rPr lang="zh-CN" altLang="en-US" sz="1400" b="0" i="0" kern="1200" dirty="0" smtClean="0">
                <a:solidFill>
                  <a:schemeClr val="tx1"/>
                </a:solidFill>
                <a:effectLst/>
                <a:latin typeface="+mn-lt"/>
                <a:ea typeface="+mn-ea"/>
                <a:cs typeface="+mn-cs"/>
              </a:rPr>
              <a:t>那样。然而，同</a:t>
            </a:r>
            <a:r>
              <a:rPr lang="en-US" altLang="zh-CN" sz="1400" b="0" i="0" kern="1200" dirty="0" smtClean="0">
                <a:solidFill>
                  <a:schemeClr val="tx1"/>
                </a:solidFill>
                <a:effectLst/>
                <a:latin typeface="+mn-lt"/>
                <a:ea typeface="+mn-ea"/>
                <a:cs typeface="+mn-cs"/>
              </a:rPr>
              <a:t>Java</a:t>
            </a:r>
            <a:r>
              <a:rPr lang="zh-CN" altLang="en-US" sz="1400" b="0" i="0" kern="1200" dirty="0" smtClean="0">
                <a:solidFill>
                  <a:schemeClr val="tx1"/>
                </a:solidFill>
                <a:effectLst/>
                <a:latin typeface="+mn-lt"/>
                <a:ea typeface="+mn-ea"/>
                <a:cs typeface="+mn-cs"/>
              </a:rPr>
              <a:t>中其他任何东西一样，</a:t>
            </a:r>
            <a:r>
              <a:rPr lang="en-US" altLang="zh-CN" sz="1400" b="0" i="0" kern="1200" dirty="0" smtClean="0">
                <a:solidFill>
                  <a:schemeClr val="tx1"/>
                </a:solidFill>
                <a:effectLst/>
                <a:latin typeface="+mn-lt"/>
                <a:ea typeface="+mn-ea"/>
                <a:cs typeface="+mn-cs"/>
              </a:rPr>
              <a:t>JAR</a:t>
            </a:r>
            <a:r>
              <a:rPr lang="zh-CN" altLang="en-US" sz="1400" b="0" i="0" kern="1200" dirty="0" smtClean="0">
                <a:solidFill>
                  <a:schemeClr val="tx1"/>
                </a:solidFill>
                <a:effectLst/>
                <a:latin typeface="+mn-lt"/>
                <a:ea typeface="+mn-ea"/>
                <a:cs typeface="+mn-cs"/>
              </a:rPr>
              <a:t>文件是跨平台的，所以不必关心涉及具体平台的问题。 涉及因特网应用时，</a:t>
            </a:r>
            <a:r>
              <a:rPr lang="en-US" altLang="zh-CN" sz="1400" b="0" i="0" kern="1200" dirty="0" smtClean="0">
                <a:solidFill>
                  <a:schemeClr val="tx1"/>
                </a:solidFill>
                <a:effectLst/>
                <a:latin typeface="+mn-lt"/>
                <a:ea typeface="+mn-ea"/>
                <a:cs typeface="+mn-cs"/>
              </a:rPr>
              <a:t>JAR</a:t>
            </a:r>
            <a:r>
              <a:rPr lang="zh-CN" altLang="en-US" sz="1400" b="0" i="0" kern="1200" dirty="0" smtClean="0">
                <a:solidFill>
                  <a:schemeClr val="tx1"/>
                </a:solidFill>
                <a:effectLst/>
                <a:latin typeface="+mn-lt"/>
                <a:ea typeface="+mn-ea"/>
                <a:cs typeface="+mn-cs"/>
              </a:rPr>
              <a:t>文件显得特别有用。在</a:t>
            </a:r>
            <a:r>
              <a:rPr lang="en-US" altLang="zh-CN" sz="1400" b="0" i="0" kern="1200" dirty="0" smtClean="0">
                <a:solidFill>
                  <a:schemeClr val="tx1"/>
                </a:solidFill>
                <a:effectLst/>
                <a:latin typeface="+mn-lt"/>
                <a:ea typeface="+mn-ea"/>
                <a:cs typeface="+mn-cs"/>
              </a:rPr>
              <a:t>JAR</a:t>
            </a:r>
            <a:r>
              <a:rPr lang="zh-CN" altLang="en-US" sz="1400" b="0" i="0" kern="1200" dirty="0" smtClean="0">
                <a:solidFill>
                  <a:schemeClr val="tx1"/>
                </a:solidFill>
                <a:effectLst/>
                <a:latin typeface="+mn-lt"/>
                <a:ea typeface="+mn-ea"/>
                <a:cs typeface="+mn-cs"/>
              </a:rPr>
              <a:t>文件之前，</a:t>
            </a:r>
            <a:r>
              <a:rPr lang="en-US" altLang="zh-CN" sz="1400" b="0" i="0" u="none" strike="noStrike" kern="1200" dirty="0" smtClean="0">
                <a:solidFill>
                  <a:schemeClr val="tx1"/>
                </a:solidFill>
                <a:effectLst/>
                <a:latin typeface="+mn-lt"/>
                <a:ea typeface="+mn-ea"/>
                <a:cs typeface="+mn-cs"/>
                <a:hlinkClick r:id="rId4"/>
              </a:rPr>
              <a:t>Web</a:t>
            </a:r>
            <a:r>
              <a:rPr lang="zh-CN" altLang="en-US" sz="1400" b="0" i="0" u="none" strike="noStrike" kern="1200" dirty="0" smtClean="0">
                <a:solidFill>
                  <a:schemeClr val="tx1"/>
                </a:solidFill>
                <a:effectLst/>
                <a:latin typeface="+mn-lt"/>
                <a:ea typeface="+mn-ea"/>
                <a:cs typeface="+mn-cs"/>
                <a:hlinkClick r:id="rId4"/>
              </a:rPr>
              <a:t>浏览器</a:t>
            </a:r>
            <a:r>
              <a:rPr lang="zh-CN" altLang="en-US" sz="1400" b="0" i="0" kern="1200" dirty="0" smtClean="0">
                <a:solidFill>
                  <a:schemeClr val="tx1"/>
                </a:solidFill>
                <a:effectLst/>
                <a:latin typeface="+mn-lt"/>
                <a:ea typeface="+mn-ea"/>
                <a:cs typeface="+mn-cs"/>
              </a:rPr>
              <a:t>必须重复多次请求</a:t>
            </a:r>
            <a:r>
              <a:rPr lang="en-US" altLang="zh-CN" sz="1400" b="0" i="0" u="none" strike="noStrike" kern="1200" dirty="0" smtClean="0">
                <a:solidFill>
                  <a:schemeClr val="tx1"/>
                </a:solidFill>
                <a:effectLst/>
                <a:latin typeface="+mn-lt"/>
                <a:ea typeface="+mn-ea"/>
                <a:cs typeface="+mn-cs"/>
                <a:hlinkClick r:id="rId5"/>
              </a:rPr>
              <a:t>Web</a:t>
            </a:r>
            <a:r>
              <a:rPr lang="zh-CN" altLang="en-US" sz="1400" b="0" i="0" u="none" strike="noStrike" kern="1200" dirty="0" smtClean="0">
                <a:solidFill>
                  <a:schemeClr val="tx1"/>
                </a:solidFill>
                <a:effectLst/>
                <a:latin typeface="+mn-lt"/>
                <a:ea typeface="+mn-ea"/>
                <a:cs typeface="+mn-cs"/>
                <a:hlinkClick r:id="rId5"/>
              </a:rPr>
              <a:t>服务器</a:t>
            </a:r>
            <a:r>
              <a:rPr lang="zh-CN" altLang="en-US" sz="1400" b="0" i="0" kern="1200" dirty="0" smtClean="0">
                <a:solidFill>
                  <a:schemeClr val="tx1"/>
                </a:solidFill>
                <a:effectLst/>
                <a:latin typeface="+mn-lt"/>
                <a:ea typeface="+mn-ea"/>
                <a:cs typeface="+mn-cs"/>
              </a:rPr>
              <a:t>，以便下载完构成一个“程序片”（</a:t>
            </a:r>
            <a:r>
              <a:rPr lang="en-US" altLang="zh-CN" sz="1400" b="0" i="0" kern="1200" dirty="0" smtClean="0">
                <a:solidFill>
                  <a:schemeClr val="tx1"/>
                </a:solidFill>
                <a:effectLst/>
                <a:latin typeface="+mn-lt"/>
                <a:ea typeface="+mn-ea"/>
                <a:cs typeface="+mn-cs"/>
              </a:rPr>
              <a:t>Applet</a:t>
            </a:r>
            <a:r>
              <a:rPr lang="zh-CN" altLang="en-US" sz="1400" b="0" i="0" kern="1200" dirty="0" smtClean="0">
                <a:solidFill>
                  <a:schemeClr val="tx1"/>
                </a:solidFill>
                <a:effectLst/>
                <a:latin typeface="+mn-lt"/>
                <a:ea typeface="+mn-ea"/>
                <a:cs typeface="+mn-cs"/>
              </a:rPr>
              <a:t>）的所有文件。除此以外，每个文件都是未经压缩的。但在将所有这些</a:t>
            </a:r>
            <a:r>
              <a:rPr lang="zh-CN" altLang="en-US" sz="1400" b="0" i="0" u="none" strike="noStrike" kern="1200" dirty="0" smtClean="0">
                <a:solidFill>
                  <a:schemeClr val="tx1"/>
                </a:solidFill>
                <a:effectLst/>
                <a:latin typeface="+mn-lt"/>
                <a:ea typeface="+mn-ea"/>
                <a:cs typeface="+mn-cs"/>
                <a:hlinkClick r:id="rId3"/>
              </a:rPr>
              <a:t>文件合并</a:t>
            </a:r>
            <a:r>
              <a:rPr lang="zh-CN" altLang="en-US" sz="1400" b="0" i="0" kern="1200" dirty="0" smtClean="0">
                <a:solidFill>
                  <a:schemeClr val="tx1"/>
                </a:solidFill>
                <a:effectLst/>
                <a:latin typeface="+mn-lt"/>
                <a:ea typeface="+mn-ea"/>
                <a:cs typeface="+mn-cs"/>
              </a:rPr>
              <a:t>到一个</a:t>
            </a:r>
            <a:r>
              <a:rPr lang="en-US" altLang="zh-CN" sz="1400" b="0" i="0" kern="1200" dirty="0" smtClean="0">
                <a:solidFill>
                  <a:schemeClr val="tx1"/>
                </a:solidFill>
                <a:effectLst/>
                <a:latin typeface="+mn-lt"/>
                <a:ea typeface="+mn-ea"/>
                <a:cs typeface="+mn-cs"/>
              </a:rPr>
              <a:t>JAR</a:t>
            </a:r>
            <a:r>
              <a:rPr lang="zh-CN" altLang="en-US" sz="1400" b="0" i="0" kern="1200" dirty="0" smtClean="0">
                <a:solidFill>
                  <a:schemeClr val="tx1"/>
                </a:solidFill>
                <a:effectLst/>
                <a:latin typeface="+mn-lt"/>
                <a:ea typeface="+mn-ea"/>
                <a:cs typeface="+mn-cs"/>
              </a:rPr>
              <a:t>文件里以后，只需向远程服务器发出一次请求即可。同时，由于采用了压缩技术，所以可在更短的时间里获得全部数据。</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19</a:t>
            </a:fld>
            <a:endParaRPr lang="zh-CN" altLang="en-US"/>
          </a:p>
        </p:txBody>
      </p:sp>
    </p:spTree>
    <p:extLst>
      <p:ext uri="{BB962C8B-B14F-4D97-AF65-F5344CB8AC3E}">
        <p14:creationId xmlns:p14="http://schemas.microsoft.com/office/powerpoint/2010/main" val="2967355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22</a:t>
            </a:fld>
            <a:endParaRPr lang="zh-CN" altLang="en-US"/>
          </a:p>
        </p:txBody>
      </p:sp>
    </p:spTree>
    <p:extLst>
      <p:ext uri="{BB962C8B-B14F-4D97-AF65-F5344CB8AC3E}">
        <p14:creationId xmlns:p14="http://schemas.microsoft.com/office/powerpoint/2010/main" val="2585920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5353" y="2929613"/>
            <a:ext cx="10373995" cy="928910"/>
          </a:xfrm>
        </p:spPr>
        <p:txBody>
          <a:bodyPr>
            <a:normAutofit/>
          </a:bodyPr>
          <a:lstStyle>
            <a:lvl1pPr algn="l">
              <a:defRPr sz="43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915353" y="3887100"/>
            <a:ext cx="8543290" cy="685967"/>
          </a:xfrm>
        </p:spPr>
        <p:txBody>
          <a:bodyPr anchor="ctr">
            <a:noAutofit/>
          </a:bodyPr>
          <a:lstStyle>
            <a:lvl1pPr marL="0" indent="0" algn="l">
              <a:buNone/>
              <a:defRPr sz="3200" b="1">
                <a:solidFill>
                  <a:schemeClr val="tx1">
                    <a:tint val="75000"/>
                  </a:schemeClr>
                </a:solidFill>
                <a:latin typeface="楷体" panose="02010609060101010101" pitchFamily="49" charset="-122"/>
                <a:ea typeface="楷体" panose="02010609060101010101" pitchFamily="49" charset="-122"/>
                <a:sym typeface="Wingdings" pitchFamily="2" charset="2"/>
              </a:defRPr>
            </a:lvl1pPr>
            <a:lvl2pPr marL="544662" indent="0" algn="ctr">
              <a:buNone/>
              <a:defRPr>
                <a:solidFill>
                  <a:schemeClr val="tx1">
                    <a:tint val="75000"/>
                  </a:schemeClr>
                </a:solidFill>
              </a:defRPr>
            </a:lvl2pPr>
            <a:lvl3pPr marL="1089325" indent="0" algn="ctr">
              <a:buNone/>
              <a:defRPr>
                <a:solidFill>
                  <a:schemeClr val="tx1">
                    <a:tint val="75000"/>
                  </a:schemeClr>
                </a:solidFill>
              </a:defRPr>
            </a:lvl3pPr>
            <a:lvl4pPr marL="1633987" indent="0" algn="ctr">
              <a:buNone/>
              <a:defRPr>
                <a:solidFill>
                  <a:schemeClr val="tx1">
                    <a:tint val="75000"/>
                  </a:schemeClr>
                </a:solidFill>
              </a:defRPr>
            </a:lvl4pPr>
            <a:lvl5pPr marL="2178649" indent="0" algn="ctr">
              <a:buNone/>
              <a:defRPr>
                <a:solidFill>
                  <a:schemeClr val="tx1">
                    <a:tint val="75000"/>
                  </a:schemeClr>
                </a:solidFill>
              </a:defRPr>
            </a:lvl5pPr>
            <a:lvl6pPr marL="2723312" indent="0" algn="ctr">
              <a:buNone/>
              <a:defRPr>
                <a:solidFill>
                  <a:schemeClr val="tx1">
                    <a:tint val="75000"/>
                  </a:schemeClr>
                </a:solidFill>
              </a:defRPr>
            </a:lvl6pPr>
            <a:lvl7pPr marL="3267974" indent="0" algn="ctr">
              <a:buNone/>
              <a:defRPr>
                <a:solidFill>
                  <a:schemeClr val="tx1">
                    <a:tint val="75000"/>
                  </a:schemeClr>
                </a:solidFill>
              </a:defRPr>
            </a:lvl7pPr>
            <a:lvl8pPr marL="3812637" indent="0" algn="ctr">
              <a:buNone/>
              <a:defRPr>
                <a:solidFill>
                  <a:schemeClr val="tx1">
                    <a:tint val="75000"/>
                  </a:schemeClr>
                </a:solidFill>
              </a:defRPr>
            </a:lvl8pPr>
            <a:lvl9pPr marL="4357299" indent="0" algn="ctr">
              <a:buNone/>
              <a:defRPr>
                <a:solidFill>
                  <a:schemeClr val="tx1">
                    <a:tint val="75000"/>
                  </a:schemeClr>
                </a:solidFill>
              </a:defRPr>
            </a:lvl9pPr>
          </a:lstStyle>
          <a:p>
            <a:r>
              <a:rPr lang="zh-CN" altLang="en-US" dirty="0" smtClean="0"/>
              <a:t>单击此处编辑母版副标题样式</a:t>
            </a:r>
            <a:endParaRPr lang="en-US" altLang="zh-CN" dirty="0" smtClean="0"/>
          </a:p>
        </p:txBody>
      </p:sp>
      <p:pic>
        <p:nvPicPr>
          <p:cNvPr id="10" name="图片 9"/>
          <p:cNvPicPr>
            <a:picLocks noChangeAspect="1"/>
          </p:cNvPicPr>
          <p:nvPr userDrawn="1"/>
        </p:nvPicPr>
        <p:blipFill>
          <a:blip r:embed="rId2"/>
          <a:stretch>
            <a:fillRect/>
          </a:stretch>
        </p:blipFill>
        <p:spPr>
          <a:xfrm>
            <a:off x="8976380" y="0"/>
            <a:ext cx="3228320" cy="519627"/>
          </a:xfrm>
          <a:prstGeom prst="rect">
            <a:avLst/>
          </a:prstGeom>
        </p:spPr>
      </p:pic>
      <p:grpSp>
        <p:nvGrpSpPr>
          <p:cNvPr id="11" name="组合 10"/>
          <p:cNvGrpSpPr/>
          <p:nvPr userDrawn="1"/>
        </p:nvGrpSpPr>
        <p:grpSpPr>
          <a:xfrm>
            <a:off x="-18330" y="6526138"/>
            <a:ext cx="12276707" cy="0"/>
            <a:chOff x="-18330" y="6526138"/>
            <a:chExt cx="12276707" cy="0"/>
          </a:xfrm>
        </p:grpSpPr>
        <p:cxnSp>
          <p:nvCxnSpPr>
            <p:cNvPr id="12" name="直接连接符 11"/>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9742" y="405458"/>
            <a:ext cx="8279325" cy="576065"/>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8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n"/>
              <a:defRPr/>
            </a:lvl1pPr>
          </a:lstStyle>
          <a:p>
            <a:pPr lvl="0"/>
            <a:r>
              <a:rPr lang="zh-CN" altLang="en-US" dirty="0" smtClean="0"/>
              <a:t>单击此处编辑母版文本样式</a:t>
            </a:r>
          </a:p>
        </p:txBody>
      </p:sp>
      <p:sp>
        <p:nvSpPr>
          <p:cNvPr id="4" name="日期占位符 3"/>
          <p:cNvSpPr>
            <a:spLocks noGrp="1"/>
          </p:cNvSpPr>
          <p:nvPr>
            <p:ph type="dt" sz="half" idx="10"/>
          </p:nvPr>
        </p:nvSpPr>
        <p:spPr>
          <a:xfrm>
            <a:off x="3" y="6357821"/>
            <a:ext cx="667445" cy="501767"/>
          </a:xfrm>
          <a:prstGeom prst="rect">
            <a:avLst/>
          </a:prstGeom>
        </p:spPr>
        <p:txBody>
          <a:bodyPr lIns="108932" tIns="54466" rIns="108932" bIns="54466"/>
          <a:lstStyle>
            <a:lvl1pPr>
              <a:defRPr/>
            </a:lvl1pPr>
          </a:lstStyle>
          <a:p>
            <a:pPr>
              <a:defRPr/>
            </a:pPr>
            <a:fld id="{C9F260F8-0F8D-4271-AB2B-8487BB54F279}" type="datetime1">
              <a:rPr lang="zh-CN" altLang="en-US"/>
              <a:pPr>
                <a:defRPr/>
              </a:pPr>
              <a:t>2019/4/29</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0" y="3669564"/>
            <a:ext cx="12204700" cy="60180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3" name="矩形 2"/>
          <p:cNvSpPr/>
          <p:nvPr userDrawn="1"/>
        </p:nvSpPr>
        <p:spPr>
          <a:xfrm>
            <a:off x="1129363" y="1703784"/>
            <a:ext cx="652508" cy="611329"/>
          </a:xfrm>
          <a:prstGeom prst="rect">
            <a:avLst/>
          </a:prstGeom>
          <a:solidFill>
            <a:schemeClr val="accent4">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5" name="矩形 4"/>
          <p:cNvSpPr/>
          <p:nvPr userDrawn="1"/>
        </p:nvSpPr>
        <p:spPr>
          <a:xfrm>
            <a:off x="557734" y="1197546"/>
            <a:ext cx="864096" cy="828867"/>
          </a:xfrm>
          <a:prstGeom prst="rect">
            <a:avLst/>
          </a:prstGeom>
          <a:solidFill>
            <a:schemeClr val="accent4">
              <a:lumMod val="5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sp>
        <p:nvSpPr>
          <p:cNvPr id="6" name="TextBox 5"/>
          <p:cNvSpPr txBox="1"/>
          <p:nvPr userDrawn="1"/>
        </p:nvSpPr>
        <p:spPr>
          <a:xfrm>
            <a:off x="1892152" y="2107102"/>
            <a:ext cx="6298429" cy="1541157"/>
          </a:xfrm>
          <a:prstGeom prst="rect">
            <a:avLst/>
          </a:prstGeom>
          <a:noFill/>
        </p:spPr>
        <p:txBody>
          <a:bodyPr wrap="square" lIns="108932" tIns="54466" rIns="108932" bIns="54466">
            <a:spAutoFit/>
          </a:bodyPr>
          <a:lstStyle/>
          <a:p>
            <a:pPr fontAlgn="auto">
              <a:spcBef>
                <a:spcPts val="0"/>
              </a:spcBef>
              <a:spcAft>
                <a:spcPts val="0"/>
              </a:spcAft>
              <a:defRPr/>
            </a:pPr>
            <a:r>
              <a:rPr lang="en-US" altLang="zh-CN" sz="9300" b="1" dirty="0" smtClean="0">
                <a:ln w="18000">
                  <a:solidFill>
                    <a:schemeClr val="accent2">
                      <a:satMod val="140000"/>
                    </a:schemeClr>
                  </a:solidFill>
                  <a:prstDash val="solid"/>
                  <a:miter lim="800000"/>
                </a:ln>
                <a:solidFill>
                  <a:schemeClr val="accent4">
                    <a:lumMod val="50000"/>
                  </a:schemeClr>
                </a:solidFill>
                <a:effectLst>
                  <a:outerShdw blurRad="50800" dist="38100" dir="2700000" algn="tl" rotWithShape="0">
                    <a:prstClr val="black">
                      <a:alpha val="40000"/>
                    </a:prstClr>
                  </a:outerShdw>
                </a:effectLst>
                <a:latin typeface="+mn-lt"/>
                <a:ea typeface="+mn-ea"/>
              </a:rPr>
              <a:t>Question</a:t>
            </a:r>
            <a:endParaRPr lang="zh-CN" altLang="en-US" sz="9300" b="1" dirty="0">
              <a:ln w="18000">
                <a:solidFill>
                  <a:schemeClr val="accent2">
                    <a:satMod val="140000"/>
                  </a:schemeClr>
                </a:solidFill>
                <a:prstDash val="solid"/>
                <a:miter lim="800000"/>
              </a:ln>
              <a:solidFill>
                <a:schemeClr val="accent4">
                  <a:lumMod val="50000"/>
                </a:schemeClr>
              </a:solidFill>
              <a:effectLst>
                <a:outerShdw blurRad="50800" dist="38100" dir="2700000" algn="tl" rotWithShape="0">
                  <a:prstClr val="black">
                    <a:alpha val="40000"/>
                  </a:prstClr>
                </a:outerShdw>
              </a:effectLst>
              <a:latin typeface="+mn-lt"/>
              <a:ea typeface="+mn-ea"/>
            </a:endParaRPr>
          </a:p>
        </p:txBody>
      </p:sp>
      <p:pic>
        <p:nvPicPr>
          <p:cNvPr id="9" name="图片 8"/>
          <p:cNvPicPr>
            <a:picLocks noChangeAspect="1"/>
          </p:cNvPicPr>
          <p:nvPr userDrawn="1"/>
        </p:nvPicPr>
        <p:blipFill>
          <a:blip r:embed="rId2"/>
          <a:stretch>
            <a:fillRect/>
          </a:stretch>
        </p:blipFill>
        <p:spPr>
          <a:xfrm>
            <a:off x="8972758" y="28774"/>
            <a:ext cx="3228320" cy="51962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标题占位符 1"/>
          <p:cNvSpPr>
            <a:spLocks noGrp="1"/>
          </p:cNvSpPr>
          <p:nvPr>
            <p:ph type="title"/>
          </p:nvPr>
        </p:nvSpPr>
        <p:spPr bwMode="auto">
          <a:xfrm>
            <a:off x="629742" y="405458"/>
            <a:ext cx="8279325" cy="576064"/>
          </a:xfrm>
          <a:prstGeom prst="rect">
            <a:avLst/>
          </a:prstGeom>
          <a:noFill/>
          <a:ln w="9525">
            <a:noFill/>
            <a:miter lim="800000"/>
            <a:headEnd/>
            <a:tailEnd/>
          </a:ln>
        </p:spPr>
        <p:txBody>
          <a:bodyPr vert="horz" wrap="square" lIns="108932" tIns="54466" rIns="108932" bIns="54466"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610235" y="1197546"/>
            <a:ext cx="10984230" cy="5041187"/>
          </a:xfrm>
          <a:prstGeom prst="rect">
            <a:avLst/>
          </a:prstGeom>
          <a:noFill/>
          <a:ln w="9525">
            <a:noFill/>
            <a:miter lim="800000"/>
            <a:headEnd/>
            <a:tailEnd/>
          </a:ln>
        </p:spPr>
        <p:txBody>
          <a:bodyPr vert="horz" wrap="square" lIns="108932" tIns="54466" rIns="108932" bIns="5446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cxnSp>
        <p:nvCxnSpPr>
          <p:cNvPr id="9" name="直接连接符 8"/>
          <p:cNvCxnSpPr/>
          <p:nvPr/>
        </p:nvCxnSpPr>
        <p:spPr>
          <a:xfrm>
            <a:off x="413718" y="1053530"/>
            <a:ext cx="11251208" cy="1587"/>
          </a:xfrm>
          <a:prstGeom prst="line">
            <a:avLst/>
          </a:prstGeom>
          <a:ln w="12700">
            <a:solidFill>
              <a:schemeClr val="accent4">
                <a:lumMod val="50000"/>
              </a:schemeClr>
            </a:solidFill>
          </a:ln>
        </p:spPr>
        <p:style>
          <a:lnRef idx="3">
            <a:schemeClr val="accent2"/>
          </a:lnRef>
          <a:fillRef idx="0">
            <a:schemeClr val="accent2"/>
          </a:fillRef>
          <a:effectRef idx="2">
            <a:schemeClr val="accent2"/>
          </a:effectRef>
          <a:fontRef idx="minor">
            <a:schemeClr val="tx1"/>
          </a:fontRef>
        </p:style>
      </p:cxnSp>
      <p:sp>
        <p:nvSpPr>
          <p:cNvPr id="16" name="矩形 15"/>
          <p:cNvSpPr/>
          <p:nvPr userDrawn="1"/>
        </p:nvSpPr>
        <p:spPr>
          <a:xfrm>
            <a:off x="485726" y="405458"/>
            <a:ext cx="118690" cy="499070"/>
          </a:xfrm>
          <a:prstGeom prst="rect">
            <a:avLst/>
          </a:prstGeom>
          <a:solidFill>
            <a:schemeClr val="accent4">
              <a:lumMod val="50000"/>
            </a:schemeClr>
          </a:solidFill>
          <a:ln>
            <a:noFill/>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lIns="108932" tIns="54466" rIns="108932" bIns="54466" anchor="ctr"/>
          <a:lstStyle/>
          <a:p>
            <a:pPr algn="ctr" fontAlgn="auto">
              <a:spcBef>
                <a:spcPts val="0"/>
              </a:spcBef>
              <a:spcAft>
                <a:spcPts val="0"/>
              </a:spcAft>
              <a:defRPr/>
            </a:pPr>
            <a:endParaRPr lang="zh-CN" altLang="en-US" dirty="0"/>
          </a:p>
        </p:txBody>
      </p:sp>
      <p:pic>
        <p:nvPicPr>
          <p:cNvPr id="2" name="图片 1"/>
          <p:cNvPicPr>
            <a:picLocks noChangeAspect="1"/>
          </p:cNvPicPr>
          <p:nvPr userDrawn="1"/>
        </p:nvPicPr>
        <p:blipFill>
          <a:blip r:embed="rId8"/>
          <a:stretch>
            <a:fillRect/>
          </a:stretch>
        </p:blipFill>
        <p:spPr>
          <a:xfrm>
            <a:off x="8972758" y="28774"/>
            <a:ext cx="3228320" cy="519627"/>
          </a:xfrm>
          <a:prstGeom prst="rect">
            <a:avLst/>
          </a:prstGeom>
        </p:spPr>
      </p:pic>
      <p:grpSp>
        <p:nvGrpSpPr>
          <p:cNvPr id="6" name="组合 5"/>
          <p:cNvGrpSpPr/>
          <p:nvPr userDrawn="1"/>
        </p:nvGrpSpPr>
        <p:grpSpPr>
          <a:xfrm>
            <a:off x="-18330" y="6526138"/>
            <a:ext cx="12276707" cy="0"/>
            <a:chOff x="-18330" y="6526138"/>
            <a:chExt cx="12276707" cy="0"/>
          </a:xfrm>
        </p:grpSpPr>
        <p:cxnSp>
          <p:nvCxnSpPr>
            <p:cNvPr id="28" name="直接连接符 27"/>
            <p:cNvCxnSpPr/>
            <p:nvPr userDrawn="1"/>
          </p:nvCxnSpPr>
          <p:spPr bwMode="auto">
            <a:xfrm>
              <a:off x="7789909"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8" name="直接连接符 17"/>
            <p:cNvCxnSpPr/>
            <p:nvPr userDrawn="1"/>
          </p:nvCxnSpPr>
          <p:spPr bwMode="auto">
            <a:xfrm>
              <a:off x="-18330"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cxnSp>
          <p:nvCxnSpPr>
            <p:cNvPr id="19" name="直接连接符 18"/>
            <p:cNvCxnSpPr/>
            <p:nvPr userDrawn="1"/>
          </p:nvCxnSpPr>
          <p:spPr bwMode="auto">
            <a:xfrm>
              <a:off x="3510062" y="6526138"/>
              <a:ext cx="4468468" cy="0"/>
            </a:xfrm>
            <a:prstGeom prst="line">
              <a:avLst/>
            </a:prstGeom>
            <a:ln>
              <a:solidFill>
                <a:schemeClr val="accent4">
                  <a:lumMod val="50000"/>
                </a:schemeClr>
              </a:solidFill>
            </a:ln>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726" r:id="rId1"/>
    <p:sldLayoutId id="2147483722" r:id="rId2"/>
    <p:sldLayoutId id="2147483723" r:id="rId3"/>
    <p:sldLayoutId id="2147483724" r:id="rId4"/>
    <p:sldLayoutId id="2147483725" r:id="rId5"/>
    <p:sldLayoutId id="2147483727" r:id="rId6"/>
  </p:sldLayoutIdLst>
  <p:hf hdr="0" ftr="0" dt="0"/>
  <p:txStyles>
    <p:titleStyle>
      <a:lvl1pPr algn="l" rtl="0" eaLnBrk="0" fontAlgn="base" hangingPunct="0">
        <a:spcBef>
          <a:spcPct val="0"/>
        </a:spcBef>
        <a:spcAft>
          <a:spcPct val="0"/>
        </a:spcAft>
        <a:defRPr sz="3600" b="1" kern="1200" baseline="0">
          <a:solidFill>
            <a:schemeClr val="tx1"/>
          </a:solidFill>
          <a:latin typeface="Times New Roman" panose="02020603050405020304" pitchFamily="18" charset="0"/>
          <a:ea typeface="华文楷体" panose="02010600040101010101" pitchFamily="2" charset="-122"/>
          <a:cs typeface="+mj-cs"/>
        </a:defRPr>
      </a:lvl1pPr>
      <a:lvl2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2pPr>
      <a:lvl3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3pPr>
      <a:lvl4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4pPr>
      <a:lvl5pPr algn="l" rtl="0" eaLnBrk="0" fontAlgn="base" hangingPunct="0">
        <a:spcBef>
          <a:spcPct val="0"/>
        </a:spcBef>
        <a:spcAft>
          <a:spcPct val="0"/>
        </a:spcAft>
        <a:defRPr sz="2900" b="1">
          <a:solidFill>
            <a:schemeClr val="tx1"/>
          </a:solidFill>
          <a:latin typeface="微软雅黑" pitchFamily="34" charset="-122"/>
          <a:ea typeface="微软雅黑" pitchFamily="34" charset="-122"/>
        </a:defRPr>
      </a:lvl5pPr>
      <a:lvl6pPr marL="544662" algn="l" rtl="0" fontAlgn="base">
        <a:spcBef>
          <a:spcPct val="0"/>
        </a:spcBef>
        <a:spcAft>
          <a:spcPct val="0"/>
        </a:spcAft>
        <a:defRPr sz="2900" b="1">
          <a:solidFill>
            <a:schemeClr val="tx1"/>
          </a:solidFill>
          <a:latin typeface="微软雅黑" pitchFamily="34" charset="-122"/>
          <a:ea typeface="微软雅黑" pitchFamily="34" charset="-122"/>
        </a:defRPr>
      </a:lvl6pPr>
      <a:lvl7pPr marL="1089325" algn="l" rtl="0" fontAlgn="base">
        <a:spcBef>
          <a:spcPct val="0"/>
        </a:spcBef>
        <a:spcAft>
          <a:spcPct val="0"/>
        </a:spcAft>
        <a:defRPr sz="2900" b="1">
          <a:solidFill>
            <a:schemeClr val="tx1"/>
          </a:solidFill>
          <a:latin typeface="微软雅黑" pitchFamily="34" charset="-122"/>
          <a:ea typeface="微软雅黑" pitchFamily="34" charset="-122"/>
        </a:defRPr>
      </a:lvl7pPr>
      <a:lvl8pPr marL="1633987" algn="l" rtl="0" fontAlgn="base">
        <a:spcBef>
          <a:spcPct val="0"/>
        </a:spcBef>
        <a:spcAft>
          <a:spcPct val="0"/>
        </a:spcAft>
        <a:defRPr sz="2900" b="1">
          <a:solidFill>
            <a:schemeClr val="tx1"/>
          </a:solidFill>
          <a:latin typeface="微软雅黑" pitchFamily="34" charset="-122"/>
          <a:ea typeface="微软雅黑" pitchFamily="34" charset="-122"/>
        </a:defRPr>
      </a:lvl8pPr>
      <a:lvl9pPr marL="2178649" algn="l" rtl="0" fontAlgn="base">
        <a:spcBef>
          <a:spcPct val="0"/>
        </a:spcBef>
        <a:spcAft>
          <a:spcPct val="0"/>
        </a:spcAft>
        <a:defRPr sz="2900" b="1">
          <a:solidFill>
            <a:schemeClr val="tx1"/>
          </a:solidFill>
          <a:latin typeface="微软雅黑" pitchFamily="34" charset="-122"/>
          <a:ea typeface="微软雅黑" pitchFamily="34" charset="-122"/>
        </a:defRPr>
      </a:lvl9pPr>
    </p:titleStyle>
    <p:body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u"/>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9325" rtl="0" eaLnBrk="1" latinLnBrk="0" hangingPunct="1">
        <a:defRPr sz="2100" kern="1200">
          <a:solidFill>
            <a:schemeClr val="tx1"/>
          </a:solidFill>
          <a:latin typeface="+mn-lt"/>
          <a:ea typeface="+mn-ea"/>
          <a:cs typeface="+mn-cs"/>
        </a:defRPr>
      </a:lvl1pPr>
      <a:lvl2pPr marL="544662" algn="l" defTabSz="1089325" rtl="0" eaLnBrk="1" latinLnBrk="0" hangingPunct="1">
        <a:defRPr sz="2100" kern="1200">
          <a:solidFill>
            <a:schemeClr val="tx1"/>
          </a:solidFill>
          <a:latin typeface="+mn-lt"/>
          <a:ea typeface="+mn-ea"/>
          <a:cs typeface="+mn-cs"/>
        </a:defRPr>
      </a:lvl2pPr>
      <a:lvl3pPr marL="1089325" algn="l" defTabSz="1089325" rtl="0" eaLnBrk="1" latinLnBrk="0" hangingPunct="1">
        <a:defRPr sz="2100" kern="1200">
          <a:solidFill>
            <a:schemeClr val="tx1"/>
          </a:solidFill>
          <a:latin typeface="+mn-lt"/>
          <a:ea typeface="+mn-ea"/>
          <a:cs typeface="+mn-cs"/>
        </a:defRPr>
      </a:lvl3pPr>
      <a:lvl4pPr marL="1633987" algn="l" defTabSz="1089325" rtl="0" eaLnBrk="1" latinLnBrk="0" hangingPunct="1">
        <a:defRPr sz="2100" kern="1200">
          <a:solidFill>
            <a:schemeClr val="tx1"/>
          </a:solidFill>
          <a:latin typeface="+mn-lt"/>
          <a:ea typeface="+mn-ea"/>
          <a:cs typeface="+mn-cs"/>
        </a:defRPr>
      </a:lvl4pPr>
      <a:lvl5pPr marL="2178649" algn="l" defTabSz="1089325" rtl="0" eaLnBrk="1" latinLnBrk="0" hangingPunct="1">
        <a:defRPr sz="2100" kern="1200">
          <a:solidFill>
            <a:schemeClr val="tx1"/>
          </a:solidFill>
          <a:latin typeface="+mn-lt"/>
          <a:ea typeface="+mn-ea"/>
          <a:cs typeface="+mn-cs"/>
        </a:defRPr>
      </a:lvl5pPr>
      <a:lvl6pPr marL="2723312" algn="l" defTabSz="1089325" rtl="0" eaLnBrk="1" latinLnBrk="0" hangingPunct="1">
        <a:defRPr sz="2100" kern="1200">
          <a:solidFill>
            <a:schemeClr val="tx1"/>
          </a:solidFill>
          <a:latin typeface="+mn-lt"/>
          <a:ea typeface="+mn-ea"/>
          <a:cs typeface="+mn-cs"/>
        </a:defRPr>
      </a:lvl6pPr>
      <a:lvl7pPr marL="3267974" algn="l" defTabSz="1089325" rtl="0" eaLnBrk="1" latinLnBrk="0" hangingPunct="1">
        <a:defRPr sz="2100" kern="1200">
          <a:solidFill>
            <a:schemeClr val="tx1"/>
          </a:solidFill>
          <a:latin typeface="+mn-lt"/>
          <a:ea typeface="+mn-ea"/>
          <a:cs typeface="+mn-cs"/>
        </a:defRPr>
      </a:lvl7pPr>
      <a:lvl8pPr marL="3812637" algn="l" defTabSz="1089325" rtl="0" eaLnBrk="1" latinLnBrk="0" hangingPunct="1">
        <a:defRPr sz="2100" kern="1200">
          <a:solidFill>
            <a:schemeClr val="tx1"/>
          </a:solidFill>
          <a:latin typeface="+mn-lt"/>
          <a:ea typeface="+mn-ea"/>
          <a:cs typeface="+mn-cs"/>
        </a:defRPr>
      </a:lvl8pPr>
      <a:lvl9pPr marL="4357299" algn="l" defTabSz="108932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744500" y="1286654"/>
            <a:ext cx="10668285" cy="3643338"/>
          </a:xfrm>
        </p:spPr>
        <p:txBody>
          <a:bodyPr>
            <a:normAutofit/>
          </a:bodyPr>
          <a:lstStyle/>
          <a:p>
            <a:pPr algn="ctr" eaLnBrk="1" hangingPunct="1">
              <a:lnSpc>
                <a:spcPct val="150000"/>
              </a:lnSpc>
            </a:pPr>
            <a:r>
              <a:rPr lang="zh-CN" altLang="en-US" dirty="0" smtClean="0"/>
              <a:t>性能测试</a:t>
            </a:r>
            <a:r>
              <a:rPr lang="en-US" altLang="zh-CN" dirty="0"/>
              <a:t/>
            </a:r>
            <a:br>
              <a:rPr lang="en-US" altLang="zh-CN" dirty="0"/>
            </a:br>
            <a:r>
              <a:rPr lang="en-US" altLang="zh-CN" sz="3200" dirty="0" smtClean="0">
                <a:solidFill>
                  <a:schemeClr val="bg1">
                    <a:lumMod val="50000"/>
                  </a:schemeClr>
                </a:solidFill>
              </a:rPr>
              <a:t>— JMeter</a:t>
            </a:r>
            <a:r>
              <a:rPr lang="zh-CN" altLang="en-US" sz="3200" dirty="0" smtClean="0">
                <a:solidFill>
                  <a:schemeClr val="bg1">
                    <a:lumMod val="50000"/>
                  </a:schemeClr>
                </a:solidFill>
              </a:rPr>
              <a:t>使用函数和</a:t>
            </a:r>
            <a:r>
              <a:rPr lang="en-US" altLang="zh-CN" sz="3200" dirty="0" err="1" smtClean="0">
                <a:solidFill>
                  <a:schemeClr val="bg1">
                    <a:lumMod val="50000"/>
                  </a:schemeClr>
                </a:solidFill>
              </a:rPr>
              <a:t>BeanShell</a:t>
            </a:r>
            <a:endParaRPr lang="zh-CN" altLang="en-US"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JMeter</a:t>
            </a:r>
            <a:r>
              <a:rPr lang="zh-CN" altLang="en-US" dirty="0"/>
              <a:t>中的函数</a:t>
            </a:r>
          </a:p>
        </p:txBody>
      </p:sp>
      <p:sp>
        <p:nvSpPr>
          <p:cNvPr id="3" name="内容占位符 2"/>
          <p:cNvSpPr>
            <a:spLocks noGrp="1"/>
          </p:cNvSpPr>
          <p:nvPr>
            <p:ph idx="1"/>
          </p:nvPr>
        </p:nvSpPr>
        <p:spPr/>
        <p:txBody>
          <a:bodyPr/>
          <a:lstStyle/>
          <a:p>
            <a:r>
              <a:rPr lang="en-US" altLang="zh-CN" dirty="0" smtClean="0"/>
              <a:t>__</a:t>
            </a:r>
            <a:r>
              <a:rPr lang="en-US" altLang="zh-CN" dirty="0" err="1" smtClean="0"/>
              <a:t>FileToString</a:t>
            </a:r>
            <a:endParaRPr lang="en-US" altLang="zh-CN" dirty="0" smtClean="0"/>
          </a:p>
          <a:p>
            <a:pPr lvl="1"/>
            <a:r>
              <a:rPr lang="zh-CN" altLang="en-US" dirty="0" smtClean="0"/>
              <a:t>用来读取文件，可以一次性读取文件内容，保存到变量，此变量可以被其他</a:t>
            </a:r>
            <a:r>
              <a:rPr lang="en-US" altLang="zh-CN" dirty="0" smtClean="0"/>
              <a:t>Sampler</a:t>
            </a:r>
            <a:r>
              <a:rPr lang="zh-CN" altLang="en-US" dirty="0" smtClean="0"/>
              <a:t>引用</a:t>
            </a:r>
            <a:endParaRPr lang="en-US" altLang="zh-CN" dirty="0" smtClean="0"/>
          </a:p>
          <a:p>
            <a:pPr lvl="1"/>
            <a:r>
              <a:rPr lang="zh-CN" altLang="en-US" dirty="0" smtClean="0"/>
              <a:t>如：</a:t>
            </a:r>
            <a:r>
              <a:rPr lang="en-US" altLang="zh-CN" dirty="0" smtClean="0"/>
              <a:t>${__</a:t>
            </a:r>
            <a:r>
              <a:rPr lang="en-US" altLang="zh-CN" dirty="0" err="1" smtClean="0"/>
              <a:t>FileToString</a:t>
            </a:r>
            <a:r>
              <a:rPr lang="en-US" altLang="zh-CN" dirty="0" smtClean="0"/>
              <a:t>(d:\testvalue.txt,utf-8,firstV)}</a:t>
            </a:r>
          </a:p>
          <a:p>
            <a:pPr lvl="1"/>
            <a:r>
              <a:rPr lang="zh-CN" altLang="en-US" dirty="0" smtClean="0"/>
              <a:t>将</a:t>
            </a:r>
            <a:r>
              <a:rPr lang="en-US" altLang="zh-CN" dirty="0" err="1" smtClean="0"/>
              <a:t>testvalue</a:t>
            </a:r>
            <a:r>
              <a:rPr lang="zh-CN" altLang="en-US" dirty="0" smtClean="0"/>
              <a:t>文本中的内容存入</a:t>
            </a:r>
            <a:r>
              <a:rPr lang="en-US" altLang="zh-CN" dirty="0" err="1" smtClean="0"/>
              <a:t>firstV</a:t>
            </a:r>
            <a:r>
              <a:rPr lang="zh-CN" altLang="en-US" dirty="0" smtClean="0"/>
              <a:t>中，之后引用</a:t>
            </a:r>
            <a:r>
              <a:rPr lang="en-US" altLang="zh-CN" dirty="0" err="1" smtClean="0"/>
              <a:t>firstV</a:t>
            </a:r>
            <a:r>
              <a:rPr lang="zh-CN" altLang="en-US" dirty="0" smtClean="0"/>
              <a:t>这个变量</a:t>
            </a:r>
            <a:endParaRPr lang="zh-CN" altLang="en-US" dirty="0"/>
          </a:p>
        </p:txBody>
      </p:sp>
    </p:spTree>
    <p:extLst>
      <p:ext uri="{BB962C8B-B14F-4D97-AF65-F5344CB8AC3E}">
        <p14:creationId xmlns:p14="http://schemas.microsoft.com/office/powerpoint/2010/main" val="202557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JMeter</a:t>
            </a:r>
            <a:r>
              <a:rPr lang="zh-CN" altLang="en-US" dirty="0"/>
              <a:t>中的函数</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222030" y="1053530"/>
            <a:ext cx="8676190" cy="3019048"/>
          </a:xfrm>
          <a:prstGeom prst="rect">
            <a:avLst/>
          </a:prstGeom>
        </p:spPr>
      </p:pic>
      <p:pic>
        <p:nvPicPr>
          <p:cNvPr id="5" name="图片 4"/>
          <p:cNvPicPr>
            <a:picLocks noChangeAspect="1"/>
          </p:cNvPicPr>
          <p:nvPr/>
        </p:nvPicPr>
        <p:blipFill>
          <a:blip r:embed="rId3"/>
          <a:stretch>
            <a:fillRect/>
          </a:stretch>
        </p:blipFill>
        <p:spPr>
          <a:xfrm>
            <a:off x="197694" y="3620971"/>
            <a:ext cx="5832648" cy="2439373"/>
          </a:xfrm>
          <a:prstGeom prst="rect">
            <a:avLst/>
          </a:prstGeom>
        </p:spPr>
      </p:pic>
    </p:spTree>
    <p:extLst>
      <p:ext uri="{BB962C8B-B14F-4D97-AF65-F5344CB8AC3E}">
        <p14:creationId xmlns:p14="http://schemas.microsoft.com/office/powerpoint/2010/main" val="2392934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JMeter</a:t>
            </a:r>
            <a:r>
              <a:rPr lang="zh-CN" altLang="en-US" dirty="0"/>
              <a:t>中的函数</a:t>
            </a:r>
          </a:p>
        </p:txBody>
      </p:sp>
      <p:sp>
        <p:nvSpPr>
          <p:cNvPr id="3" name="内容占位符 2"/>
          <p:cNvSpPr>
            <a:spLocks noGrp="1"/>
          </p:cNvSpPr>
          <p:nvPr>
            <p:ph idx="1"/>
          </p:nvPr>
        </p:nvSpPr>
        <p:spPr/>
        <p:txBody>
          <a:bodyPr/>
          <a:lstStyle/>
          <a:p>
            <a:r>
              <a:rPr lang="en-US" altLang="zh-CN" dirty="0" smtClean="0"/>
              <a:t>__</a:t>
            </a:r>
            <a:r>
              <a:rPr lang="en-US" altLang="zh-CN" dirty="0" err="1" smtClean="0"/>
              <a:t>javaScript</a:t>
            </a:r>
            <a:endParaRPr lang="en-US" altLang="zh-CN" dirty="0" smtClean="0"/>
          </a:p>
          <a:p>
            <a:pPr lvl="2"/>
            <a:r>
              <a:rPr lang="zh-CN" altLang="en-US" dirty="0" smtClean="0"/>
              <a:t>调用</a:t>
            </a:r>
            <a:r>
              <a:rPr lang="en-US" altLang="zh-CN" dirty="0" smtClean="0"/>
              <a:t>JavaScript</a:t>
            </a:r>
            <a:r>
              <a:rPr lang="zh-CN" altLang="en-US" dirty="0" smtClean="0"/>
              <a:t>中的库函数</a:t>
            </a:r>
            <a:endParaRPr lang="en-US" altLang="zh-CN" dirty="0" smtClean="0"/>
          </a:p>
          <a:p>
            <a:pPr lvl="2"/>
            <a:r>
              <a:rPr lang="zh-CN" altLang="en-US" dirty="0" smtClean="0"/>
              <a:t>如</a:t>
            </a:r>
            <a:r>
              <a:rPr lang="en-US" altLang="zh-CN" dirty="0" smtClean="0"/>
              <a:t>:${__</a:t>
            </a:r>
            <a:r>
              <a:rPr lang="en-US" altLang="zh-CN" dirty="0" err="1" smtClean="0"/>
              <a:t>javaScript</a:t>
            </a:r>
            <a:r>
              <a:rPr lang="en-US" altLang="zh-CN" dirty="0" smtClean="0"/>
              <a:t>(3*10)}</a:t>
            </a:r>
          </a:p>
          <a:p>
            <a:pPr lvl="2"/>
            <a:r>
              <a:rPr lang="en-US" altLang="zh-CN" dirty="0" smtClean="0"/>
              <a:t>${__</a:t>
            </a:r>
            <a:r>
              <a:rPr lang="en-US" altLang="zh-CN" dirty="0" err="1" smtClean="0"/>
              <a:t>javaScript</a:t>
            </a:r>
            <a:r>
              <a:rPr lang="en-US" altLang="zh-CN" dirty="0" smtClean="0"/>
              <a:t>(new Date(),now)}</a:t>
            </a:r>
            <a:endParaRPr lang="zh-CN" altLang="en-US" dirty="0"/>
          </a:p>
        </p:txBody>
      </p:sp>
    </p:spTree>
    <p:extLst>
      <p:ext uri="{BB962C8B-B14F-4D97-AF65-F5344CB8AC3E}">
        <p14:creationId xmlns:p14="http://schemas.microsoft.com/office/powerpoint/2010/main" val="4048820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JMeter</a:t>
            </a:r>
            <a:r>
              <a:rPr lang="zh-CN" altLang="en-US" dirty="0"/>
              <a:t>中的函数</a:t>
            </a:r>
          </a:p>
        </p:txBody>
      </p:sp>
      <p:sp>
        <p:nvSpPr>
          <p:cNvPr id="3" name="内容占位符 2"/>
          <p:cNvSpPr>
            <a:spLocks noGrp="1"/>
          </p:cNvSpPr>
          <p:nvPr>
            <p:ph idx="1"/>
          </p:nvPr>
        </p:nvSpPr>
        <p:spPr>
          <a:xfrm>
            <a:off x="629742" y="1413570"/>
            <a:ext cx="10984230" cy="5041187"/>
          </a:xfrm>
        </p:spPr>
        <p:txBody>
          <a:bodyPr/>
          <a:lstStyle/>
          <a:p>
            <a:endParaRPr lang="zh-CN" altLang="en-US"/>
          </a:p>
        </p:txBody>
      </p:sp>
      <p:pic>
        <p:nvPicPr>
          <p:cNvPr id="4" name="图片 3"/>
          <p:cNvPicPr>
            <a:picLocks noChangeAspect="1"/>
          </p:cNvPicPr>
          <p:nvPr/>
        </p:nvPicPr>
        <p:blipFill>
          <a:blip r:embed="rId2"/>
          <a:stretch>
            <a:fillRect/>
          </a:stretch>
        </p:blipFill>
        <p:spPr>
          <a:xfrm>
            <a:off x="485726" y="1053530"/>
            <a:ext cx="8371428" cy="3009524"/>
          </a:xfrm>
          <a:prstGeom prst="rect">
            <a:avLst/>
          </a:prstGeom>
        </p:spPr>
      </p:pic>
      <p:pic>
        <p:nvPicPr>
          <p:cNvPr id="5" name="图片 4"/>
          <p:cNvPicPr>
            <a:picLocks noChangeAspect="1"/>
          </p:cNvPicPr>
          <p:nvPr/>
        </p:nvPicPr>
        <p:blipFill>
          <a:blip r:embed="rId3"/>
          <a:stretch>
            <a:fillRect/>
          </a:stretch>
        </p:blipFill>
        <p:spPr>
          <a:xfrm>
            <a:off x="3150022" y="4005858"/>
            <a:ext cx="6984776" cy="2560801"/>
          </a:xfrm>
          <a:prstGeom prst="rect">
            <a:avLst/>
          </a:prstGeom>
        </p:spPr>
      </p:pic>
    </p:spTree>
    <p:extLst>
      <p:ext uri="{BB962C8B-B14F-4D97-AF65-F5344CB8AC3E}">
        <p14:creationId xmlns:p14="http://schemas.microsoft.com/office/powerpoint/2010/main" val="1803446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BeanShell</a:t>
            </a:r>
            <a:endParaRPr lang="zh-CN" altLang="en-US" dirty="0"/>
          </a:p>
        </p:txBody>
      </p:sp>
      <p:sp>
        <p:nvSpPr>
          <p:cNvPr id="3" name="内容占位符 2"/>
          <p:cNvSpPr>
            <a:spLocks noGrp="1"/>
          </p:cNvSpPr>
          <p:nvPr>
            <p:ph idx="1"/>
          </p:nvPr>
        </p:nvSpPr>
        <p:spPr>
          <a:xfrm>
            <a:off x="610234" y="1197546"/>
            <a:ext cx="11108739" cy="5041187"/>
          </a:xfrm>
        </p:spPr>
        <p:txBody>
          <a:bodyPr/>
          <a:lstStyle/>
          <a:p>
            <a:r>
              <a:rPr lang="zh-CN" altLang="en-US" dirty="0" smtClean="0"/>
              <a:t>什么是</a:t>
            </a:r>
            <a:r>
              <a:rPr lang="en-US" altLang="zh-CN" dirty="0" err="1" smtClean="0"/>
              <a:t>BeanShell</a:t>
            </a:r>
            <a:endParaRPr lang="en-US" altLang="zh-CN" dirty="0" smtClean="0"/>
          </a:p>
          <a:p>
            <a:pPr lvl="1"/>
            <a:r>
              <a:rPr lang="zh-CN" altLang="en-US" dirty="0" smtClean="0"/>
              <a:t>是一种完全符合</a:t>
            </a:r>
            <a:r>
              <a:rPr lang="en-US" altLang="zh-CN" dirty="0" smtClean="0"/>
              <a:t>Java</a:t>
            </a:r>
            <a:r>
              <a:rPr lang="zh-CN" altLang="en-US" dirty="0" smtClean="0"/>
              <a:t>语法规范的脚本语言，并且又拥有自己的一些语法和方法</a:t>
            </a:r>
            <a:endParaRPr lang="en-US" altLang="zh-CN" dirty="0" smtClean="0"/>
          </a:p>
          <a:p>
            <a:pPr lvl="1"/>
            <a:r>
              <a:rPr lang="zh-CN" altLang="en-US" dirty="0"/>
              <a:t>一</a:t>
            </a:r>
            <a:r>
              <a:rPr lang="zh-CN" altLang="en-US" dirty="0" smtClean="0"/>
              <a:t>种松散类型的脚本语言（与</a:t>
            </a:r>
            <a:r>
              <a:rPr lang="en-US" altLang="zh-CN" dirty="0" smtClean="0"/>
              <a:t>JavaScript</a:t>
            </a:r>
            <a:r>
              <a:rPr lang="zh-CN" altLang="en-US" dirty="0" smtClean="0"/>
              <a:t>类似）</a:t>
            </a:r>
            <a:endParaRPr lang="en-US" altLang="zh-CN" dirty="0" smtClean="0"/>
          </a:p>
          <a:p>
            <a:pPr lvl="1"/>
            <a:r>
              <a:rPr lang="en-US" altLang="zh-CN" dirty="0" smtClean="0"/>
              <a:t>Java</a:t>
            </a:r>
            <a:r>
              <a:rPr lang="zh-CN" altLang="en-US" dirty="0" smtClean="0"/>
              <a:t>写成的，一个小型的、免费的、可以下载的、嵌入式的</a:t>
            </a:r>
            <a:r>
              <a:rPr lang="en-US" altLang="zh-CN" dirty="0" smtClean="0"/>
              <a:t>Java</a:t>
            </a:r>
            <a:r>
              <a:rPr lang="zh-CN" altLang="en-US" dirty="0" smtClean="0"/>
              <a:t>源代码解释器，具有对象脚本语言特性，非常精简的解释器（</a:t>
            </a:r>
            <a:r>
              <a:rPr lang="en-US" altLang="zh-CN" dirty="0" smtClean="0"/>
              <a:t>java</a:t>
            </a:r>
            <a:r>
              <a:rPr lang="zh-CN" altLang="en-US" dirty="0" smtClean="0"/>
              <a:t>文件大小为</a:t>
            </a:r>
            <a:r>
              <a:rPr lang="en-US" altLang="zh-CN" dirty="0" smtClean="0"/>
              <a:t>175K</a:t>
            </a:r>
            <a:r>
              <a:rPr lang="zh-CN" altLang="en-US" dirty="0" smtClean="0"/>
              <a:t>）</a:t>
            </a:r>
            <a:endParaRPr lang="en-US" altLang="zh-CN" dirty="0" smtClean="0"/>
          </a:p>
          <a:p>
            <a:pPr lvl="1"/>
            <a:r>
              <a:rPr lang="zh-CN" altLang="en-US" dirty="0" smtClean="0"/>
              <a:t>执行标准</a:t>
            </a:r>
            <a:r>
              <a:rPr lang="en-US" altLang="zh-CN" dirty="0" smtClean="0"/>
              <a:t>Java</a:t>
            </a:r>
            <a:r>
              <a:rPr lang="zh-CN" altLang="en-US" dirty="0" smtClean="0"/>
              <a:t>语句和表达式</a:t>
            </a:r>
            <a:endParaRPr lang="zh-CN" altLang="en-US" dirty="0"/>
          </a:p>
        </p:txBody>
      </p:sp>
    </p:spTree>
    <p:extLst>
      <p:ext uri="{BB962C8B-B14F-4D97-AF65-F5344CB8AC3E}">
        <p14:creationId xmlns:p14="http://schemas.microsoft.com/office/powerpoint/2010/main" val="171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关键内置变量</a:t>
            </a:r>
            <a:endParaRPr lang="zh-CN" altLang="en-US" dirty="0"/>
          </a:p>
        </p:txBody>
      </p:sp>
      <p:sp>
        <p:nvSpPr>
          <p:cNvPr id="3" name="内容占位符 2"/>
          <p:cNvSpPr>
            <a:spLocks noGrp="1"/>
          </p:cNvSpPr>
          <p:nvPr>
            <p:ph idx="1"/>
          </p:nvPr>
        </p:nvSpPr>
        <p:spPr/>
        <p:txBody>
          <a:bodyPr/>
          <a:lstStyle/>
          <a:p>
            <a:r>
              <a:rPr lang="en-US" altLang="zh-CN" dirty="0" err="1" smtClean="0"/>
              <a:t>vars</a:t>
            </a:r>
            <a:r>
              <a:rPr lang="zh-CN" altLang="en-US" dirty="0" smtClean="0"/>
              <a:t>：操作</a:t>
            </a:r>
            <a:r>
              <a:rPr lang="en-US" altLang="zh-CN" dirty="0"/>
              <a:t>JM</a:t>
            </a:r>
            <a:r>
              <a:rPr lang="en-US" altLang="zh-CN" dirty="0" smtClean="0"/>
              <a:t>eter</a:t>
            </a:r>
            <a:r>
              <a:rPr lang="zh-CN" altLang="en-US" dirty="0" smtClean="0"/>
              <a:t>变量，实际引用了</a:t>
            </a:r>
            <a:r>
              <a:rPr lang="en-US" altLang="zh-CN" dirty="0" smtClean="0"/>
              <a:t>JMeter</a:t>
            </a:r>
            <a:r>
              <a:rPr lang="zh-CN" altLang="en-US" dirty="0" smtClean="0"/>
              <a:t>线程中的局部变量容器（本质是</a:t>
            </a:r>
            <a:r>
              <a:rPr lang="en-US" altLang="zh-CN" dirty="0" smtClean="0"/>
              <a:t>Map</a:t>
            </a:r>
            <a:r>
              <a:rPr lang="zh-CN" altLang="en-US" dirty="0" smtClean="0"/>
              <a:t>），连通</a:t>
            </a:r>
            <a:r>
              <a:rPr lang="en-US" altLang="zh-CN" dirty="0" smtClean="0"/>
              <a:t>JMeter</a:t>
            </a:r>
            <a:r>
              <a:rPr lang="zh-CN" altLang="en-US" dirty="0" smtClean="0"/>
              <a:t>和</a:t>
            </a:r>
            <a:r>
              <a:rPr lang="en-US" altLang="zh-CN" dirty="0" err="1" smtClean="0"/>
              <a:t>BeanShell</a:t>
            </a:r>
            <a:r>
              <a:rPr lang="zh-CN" altLang="en-US" dirty="0" smtClean="0"/>
              <a:t>，常用方法：</a:t>
            </a:r>
            <a:r>
              <a:rPr lang="en-US" altLang="zh-CN" dirty="0"/>
              <a:t/>
            </a:r>
            <a:br>
              <a:rPr lang="en-US" altLang="zh-CN" dirty="0"/>
            </a:br>
            <a:r>
              <a:rPr lang="en-US" altLang="zh-CN" sz="2600" dirty="0" smtClean="0"/>
              <a:t>- </a:t>
            </a:r>
            <a:r>
              <a:rPr lang="en-US" altLang="zh-CN" dirty="0" err="1" smtClean="0"/>
              <a:t>vars.get</a:t>
            </a:r>
            <a:r>
              <a:rPr lang="en-US" altLang="zh-CN" dirty="0" smtClean="0"/>
              <a:t>(String </a:t>
            </a:r>
            <a:r>
              <a:rPr lang="en-US" altLang="zh-CN" dirty="0"/>
              <a:t>key) </a:t>
            </a:r>
            <a:r>
              <a:rPr lang="en-US" altLang="zh-CN" dirty="0" smtClean="0"/>
              <a:t>//</a:t>
            </a:r>
            <a:r>
              <a:rPr lang="zh-CN" altLang="en-US" dirty="0" smtClean="0"/>
              <a:t>从</a:t>
            </a:r>
            <a:r>
              <a:rPr lang="en-US" altLang="zh-CN" dirty="0" smtClean="0"/>
              <a:t>JMeter</a:t>
            </a:r>
            <a:r>
              <a:rPr lang="zh-CN" altLang="en-US" dirty="0" smtClean="0"/>
              <a:t>中获得变量</a:t>
            </a:r>
            <a:r>
              <a:rPr lang="zh-CN" altLang="en-US" dirty="0"/>
              <a:t>值</a:t>
            </a:r>
            <a:br>
              <a:rPr lang="zh-CN" altLang="en-US" dirty="0"/>
            </a:br>
            <a:r>
              <a:rPr lang="en-US" altLang="zh-CN" dirty="0" smtClean="0"/>
              <a:t>- </a:t>
            </a:r>
            <a:r>
              <a:rPr lang="en-US" altLang="zh-CN" dirty="0" err="1" smtClean="0"/>
              <a:t>vars.put</a:t>
            </a:r>
            <a:r>
              <a:rPr lang="zh-CN" altLang="en-US" dirty="0"/>
              <a:t>（</a:t>
            </a:r>
            <a:r>
              <a:rPr lang="en-US" altLang="zh-CN" dirty="0"/>
              <a:t>String key</a:t>
            </a:r>
            <a:r>
              <a:rPr lang="zh-CN" altLang="en-US" dirty="0"/>
              <a:t>， </a:t>
            </a:r>
            <a:r>
              <a:rPr lang="en-US" altLang="zh-CN" dirty="0"/>
              <a:t>String value</a:t>
            </a:r>
            <a:r>
              <a:rPr lang="zh-CN" altLang="en-US" dirty="0"/>
              <a:t>）</a:t>
            </a:r>
            <a:r>
              <a:rPr lang="en-US" altLang="zh-CN" dirty="0" smtClean="0"/>
              <a:t>//</a:t>
            </a:r>
            <a:r>
              <a:rPr lang="zh-CN" altLang="en-US" dirty="0"/>
              <a:t>数据存</a:t>
            </a:r>
            <a:r>
              <a:rPr lang="zh-CN" altLang="en-US" dirty="0" smtClean="0"/>
              <a:t>到</a:t>
            </a:r>
            <a:r>
              <a:rPr lang="en-US" altLang="zh-CN" dirty="0" smtClean="0"/>
              <a:t>JMeter</a:t>
            </a:r>
            <a:r>
              <a:rPr lang="zh-CN" altLang="en-US" dirty="0" smtClean="0"/>
              <a:t>变量</a:t>
            </a:r>
            <a:endParaRPr lang="en-US" altLang="zh-CN" dirty="0" smtClean="0"/>
          </a:p>
          <a:p>
            <a:r>
              <a:rPr lang="en-US" altLang="zh-CN" dirty="0" smtClean="0"/>
              <a:t>log</a:t>
            </a:r>
            <a:r>
              <a:rPr lang="en-US" altLang="zh-CN" dirty="0"/>
              <a:t>: </a:t>
            </a:r>
            <a:r>
              <a:rPr lang="zh-CN" altLang="en-US" dirty="0"/>
              <a:t>写入信息到日志中</a:t>
            </a:r>
            <a:r>
              <a:rPr lang="en-US" altLang="zh-CN" dirty="0"/>
              <a:t>,log.info</a:t>
            </a:r>
            <a:r>
              <a:rPr lang="en-US" altLang="zh-CN" dirty="0" smtClean="0"/>
              <a:t>("")</a:t>
            </a:r>
            <a:endParaRPr lang="en-US" altLang="zh-CN" dirty="0"/>
          </a:p>
        </p:txBody>
      </p:sp>
    </p:spTree>
    <p:extLst>
      <p:ext uri="{BB962C8B-B14F-4D97-AF65-F5344CB8AC3E}">
        <p14:creationId xmlns:p14="http://schemas.microsoft.com/office/powerpoint/2010/main" val="301388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关键内置变量</a:t>
            </a:r>
          </a:p>
        </p:txBody>
      </p:sp>
      <p:sp>
        <p:nvSpPr>
          <p:cNvPr id="3" name="内容占位符 2"/>
          <p:cNvSpPr>
            <a:spLocks noGrp="1"/>
          </p:cNvSpPr>
          <p:nvPr>
            <p:ph idx="1"/>
          </p:nvPr>
        </p:nvSpPr>
        <p:spPr/>
        <p:txBody>
          <a:bodyPr/>
          <a:lstStyle/>
          <a:p>
            <a:r>
              <a:rPr lang="zh-CN" altLang="en-US" dirty="0" smtClean="0"/>
              <a:t>举例：（</a:t>
            </a:r>
            <a:r>
              <a:rPr lang="en-US" altLang="zh-CN" dirty="0" smtClean="0">
                <a:solidFill>
                  <a:schemeClr val="bg1">
                    <a:lumMod val="65000"/>
                  </a:schemeClr>
                </a:solidFill>
              </a:rPr>
              <a:t>param3</a:t>
            </a:r>
            <a:r>
              <a:rPr lang="zh-CN" altLang="en-US" dirty="0" smtClean="0">
                <a:solidFill>
                  <a:schemeClr val="bg1">
                    <a:lumMod val="65000"/>
                  </a:schemeClr>
                </a:solidFill>
              </a:rPr>
              <a:t>在测试计划中添加用户自定义变量</a:t>
            </a:r>
            <a:r>
              <a:rPr lang="zh-CN" altLang="en-US" dirty="0" smtClean="0"/>
              <a:t>）</a:t>
            </a:r>
            <a:endParaRPr lang="en-US" altLang="zh-CN" dirty="0" smtClean="0"/>
          </a:p>
          <a:p>
            <a:pPr marL="1089325" lvl="2" indent="0">
              <a:lnSpc>
                <a:spcPct val="130000"/>
              </a:lnSpc>
              <a:buNone/>
            </a:pPr>
            <a:r>
              <a:rPr lang="en-US" altLang="zh-CN" dirty="0"/>
              <a:t>public </a:t>
            </a:r>
            <a:r>
              <a:rPr lang="en-US" altLang="zh-CN" dirty="0" smtClean="0"/>
              <a:t>String </a:t>
            </a:r>
            <a:r>
              <a:rPr lang="en-US" altLang="zh-CN" dirty="0" err="1"/>
              <a:t>myTest</a:t>
            </a:r>
            <a:r>
              <a:rPr lang="en-US" altLang="zh-CN" dirty="0"/>
              <a:t>(){</a:t>
            </a:r>
          </a:p>
          <a:p>
            <a:pPr marL="1089325" lvl="2" indent="0">
              <a:lnSpc>
                <a:spcPct val="130000"/>
              </a:lnSpc>
              <a:buNone/>
            </a:pPr>
            <a:r>
              <a:rPr lang="en-US" altLang="zh-CN" dirty="0"/>
              <a:t>	</a:t>
            </a:r>
            <a:r>
              <a:rPr lang="en-US" altLang="zh-CN" dirty="0" err="1"/>
              <a:t>vars.put</a:t>
            </a:r>
            <a:r>
              <a:rPr lang="en-US" altLang="zh-CN" dirty="0"/>
              <a:t>("param1","test");</a:t>
            </a:r>
          </a:p>
          <a:p>
            <a:pPr marL="1089325" lvl="2" indent="0">
              <a:lnSpc>
                <a:spcPct val="130000"/>
              </a:lnSpc>
              <a:buNone/>
            </a:pPr>
            <a:r>
              <a:rPr lang="en-US" altLang="zh-CN" dirty="0"/>
              <a:t>	return ("param1</a:t>
            </a:r>
            <a:r>
              <a:rPr lang="en-US" altLang="zh-CN" dirty="0" smtClean="0"/>
              <a:t>");</a:t>
            </a:r>
          </a:p>
          <a:p>
            <a:pPr marL="1089325" lvl="2" indent="0">
              <a:lnSpc>
                <a:spcPct val="130000"/>
              </a:lnSpc>
              <a:buNone/>
            </a:pPr>
            <a:r>
              <a:rPr lang="en-US" altLang="zh-CN" dirty="0" smtClean="0"/>
              <a:t>}</a:t>
            </a:r>
            <a:endParaRPr lang="en-US" altLang="zh-CN" dirty="0"/>
          </a:p>
          <a:p>
            <a:pPr marL="1089325" lvl="2" indent="0">
              <a:lnSpc>
                <a:spcPct val="130000"/>
              </a:lnSpc>
              <a:buNone/>
            </a:pPr>
            <a:r>
              <a:rPr lang="en-US" altLang="zh-CN" dirty="0"/>
              <a:t>String a;</a:t>
            </a:r>
          </a:p>
          <a:p>
            <a:pPr marL="1089325" lvl="2" indent="0">
              <a:lnSpc>
                <a:spcPct val="130000"/>
              </a:lnSpc>
              <a:buNone/>
            </a:pPr>
            <a:r>
              <a:rPr lang="en-US" altLang="zh-CN" dirty="0"/>
              <a:t>a = </a:t>
            </a:r>
            <a:r>
              <a:rPr lang="en-US" altLang="zh-CN" dirty="0" err="1"/>
              <a:t>myTest</a:t>
            </a:r>
            <a:r>
              <a:rPr lang="en-US" altLang="zh-CN" dirty="0"/>
              <a:t>();</a:t>
            </a:r>
          </a:p>
          <a:p>
            <a:pPr marL="1089325" lvl="2" indent="0">
              <a:lnSpc>
                <a:spcPct val="130000"/>
              </a:lnSpc>
              <a:buNone/>
            </a:pPr>
            <a:r>
              <a:rPr lang="en-US" altLang="zh-CN" dirty="0" err="1"/>
              <a:t>vars.put</a:t>
            </a:r>
            <a:r>
              <a:rPr lang="en-US" altLang="zh-CN" dirty="0"/>
              <a:t>("param2",a);</a:t>
            </a:r>
          </a:p>
          <a:p>
            <a:pPr marL="1089325" lvl="2" indent="0">
              <a:lnSpc>
                <a:spcPct val="130000"/>
              </a:lnSpc>
              <a:buNone/>
            </a:pPr>
            <a:r>
              <a:rPr lang="en-US" altLang="zh-CN" dirty="0" err="1"/>
              <a:t>vars.get</a:t>
            </a:r>
            <a:r>
              <a:rPr lang="en-US" altLang="zh-CN" dirty="0"/>
              <a:t>("param3");</a:t>
            </a:r>
            <a:endParaRPr lang="zh-CN" altLang="en-US" dirty="0"/>
          </a:p>
        </p:txBody>
      </p:sp>
    </p:spTree>
    <p:extLst>
      <p:ext uri="{BB962C8B-B14F-4D97-AF65-F5344CB8AC3E}">
        <p14:creationId xmlns:p14="http://schemas.microsoft.com/office/powerpoint/2010/main" val="1913732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BeanShell</a:t>
            </a:r>
            <a:endParaRPr lang="zh-CN" altLang="en-US" dirty="0"/>
          </a:p>
        </p:txBody>
      </p:sp>
      <p:sp>
        <p:nvSpPr>
          <p:cNvPr id="3" name="内容占位符 2"/>
          <p:cNvSpPr>
            <a:spLocks noGrp="1"/>
          </p:cNvSpPr>
          <p:nvPr>
            <p:ph idx="1"/>
          </p:nvPr>
        </p:nvSpPr>
        <p:spPr/>
        <p:txBody>
          <a:bodyPr/>
          <a:lstStyle/>
          <a:p>
            <a:r>
              <a:rPr lang="zh-CN" altLang="en-US" dirty="0" smtClean="0"/>
              <a:t>实例演示，使用</a:t>
            </a:r>
            <a:r>
              <a:rPr lang="en-US" altLang="zh-CN" dirty="0" err="1" smtClean="0"/>
              <a:t>BeanShell</a:t>
            </a:r>
            <a:r>
              <a:rPr lang="zh-CN" altLang="en-US" dirty="0" smtClean="0"/>
              <a:t>自定义函数</a:t>
            </a:r>
            <a:endParaRPr lang="en-US" altLang="zh-CN" dirty="0" smtClean="0"/>
          </a:p>
          <a:p>
            <a:pPr lvl="1"/>
            <a:r>
              <a:rPr lang="zh-CN" altLang="en-US" dirty="0" smtClean="0"/>
              <a:t>需求描述：从上一个请求中得到一些电话号码信息，从中提取出电话号码本身，供后续请求使用</a:t>
            </a:r>
            <a:endParaRPr lang="en-US" altLang="zh-CN" dirty="0" smtClean="0"/>
          </a:p>
          <a:p>
            <a:pPr marL="544662" lvl="1" indent="0">
              <a:buNone/>
            </a:pPr>
            <a:r>
              <a:rPr lang="en-US" altLang="zh-CN" dirty="0"/>
              <a:t>tel:'13802251023',tel:'13802251024',tel:'13802251025',tel:'13802251026'</a:t>
            </a:r>
            <a:endParaRPr lang="zh-CN" altLang="en-US" dirty="0"/>
          </a:p>
        </p:txBody>
      </p:sp>
    </p:spTree>
    <p:extLst>
      <p:ext uri="{BB962C8B-B14F-4D97-AF65-F5344CB8AC3E}">
        <p14:creationId xmlns:p14="http://schemas.microsoft.com/office/powerpoint/2010/main" val="14571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Bean Shell </a:t>
            </a:r>
            <a:r>
              <a:rPr lang="zh-CN" altLang="en-US" dirty="0" smtClean="0"/>
              <a:t>的使用</a:t>
            </a:r>
            <a:endParaRPr lang="zh-CN" altLang="en-US" dirty="0"/>
          </a:p>
        </p:txBody>
      </p:sp>
      <p:sp>
        <p:nvSpPr>
          <p:cNvPr id="3" name="内容占位符 2"/>
          <p:cNvSpPr>
            <a:spLocks noGrp="1"/>
          </p:cNvSpPr>
          <p:nvPr>
            <p:ph idx="1"/>
          </p:nvPr>
        </p:nvSpPr>
        <p:spPr>
          <a:xfrm>
            <a:off x="610235" y="1053530"/>
            <a:ext cx="10984230" cy="5041187"/>
          </a:xfrm>
        </p:spPr>
        <p:txBody>
          <a:bodyPr/>
          <a:lstStyle/>
          <a:p>
            <a:pPr marL="0" indent="0">
              <a:lnSpc>
                <a:spcPct val="100000"/>
              </a:lnSpc>
              <a:buNone/>
            </a:pPr>
            <a:r>
              <a:rPr lang="en-US" altLang="zh-CN" sz="2400" dirty="0"/>
              <a:t>public void </a:t>
            </a:r>
            <a:r>
              <a:rPr lang="en-US" altLang="zh-CN" sz="2400" dirty="0" err="1"/>
              <a:t>getTel</a:t>
            </a:r>
            <a:r>
              <a:rPr lang="en-US" altLang="zh-CN" sz="2400" dirty="0"/>
              <a:t>(){</a:t>
            </a:r>
          </a:p>
          <a:p>
            <a:pPr marL="0" indent="0">
              <a:lnSpc>
                <a:spcPct val="100000"/>
              </a:lnSpc>
              <a:buNone/>
            </a:pPr>
            <a:r>
              <a:rPr lang="en-US" altLang="zh-CN" sz="2400" dirty="0"/>
              <a:t>	String result = </a:t>
            </a:r>
            <a:r>
              <a:rPr lang="en-US" altLang="zh-CN" sz="2400" dirty="0" err="1"/>
              <a:t>vars.get</a:t>
            </a:r>
            <a:r>
              <a:rPr lang="en-US" altLang="zh-CN" sz="2400" dirty="0"/>
              <a:t>("result");</a:t>
            </a:r>
          </a:p>
          <a:p>
            <a:pPr marL="0" indent="0">
              <a:lnSpc>
                <a:spcPct val="100000"/>
              </a:lnSpc>
              <a:buNone/>
            </a:pPr>
            <a:r>
              <a:rPr lang="en-US" altLang="zh-CN" sz="2400" dirty="0"/>
              <a:t>	String[] </a:t>
            </a:r>
            <a:r>
              <a:rPr lang="en-US" altLang="zh-CN" sz="2400" dirty="0" err="1"/>
              <a:t>tmp</a:t>
            </a:r>
            <a:r>
              <a:rPr lang="en-US" altLang="zh-CN" sz="2400" dirty="0"/>
              <a:t> = </a:t>
            </a:r>
            <a:r>
              <a:rPr lang="en-US" altLang="zh-CN" sz="2400" dirty="0" err="1"/>
              <a:t>result.split</a:t>
            </a:r>
            <a:r>
              <a:rPr lang="en-US" altLang="zh-CN" sz="2400" dirty="0"/>
              <a:t>(",");</a:t>
            </a:r>
          </a:p>
          <a:p>
            <a:pPr marL="0" indent="0">
              <a:lnSpc>
                <a:spcPct val="100000"/>
              </a:lnSpc>
              <a:buNone/>
            </a:pPr>
            <a:r>
              <a:rPr lang="en-US" altLang="zh-CN" sz="2400" dirty="0"/>
              <a:t>	</a:t>
            </a:r>
            <a:r>
              <a:rPr lang="en-US" altLang="zh-CN" sz="2400" dirty="0" err="1"/>
              <a:t>int</a:t>
            </a:r>
            <a:r>
              <a:rPr lang="en-US" altLang="zh-CN" sz="2400" dirty="0"/>
              <a:t> </a:t>
            </a:r>
            <a:r>
              <a:rPr lang="en-US" altLang="zh-CN" sz="2400" dirty="0" err="1"/>
              <a:t>len</a:t>
            </a:r>
            <a:r>
              <a:rPr lang="en-US" altLang="zh-CN" sz="2400" dirty="0"/>
              <a:t> = </a:t>
            </a:r>
            <a:r>
              <a:rPr lang="en-US" altLang="zh-CN" sz="2400" dirty="0" err="1"/>
              <a:t>tmp.length</a:t>
            </a:r>
            <a:r>
              <a:rPr lang="en-US" altLang="zh-CN" sz="2400" dirty="0"/>
              <a:t>;</a:t>
            </a:r>
          </a:p>
          <a:p>
            <a:pPr marL="0" indent="0">
              <a:lnSpc>
                <a:spcPct val="100000"/>
              </a:lnSpc>
              <a:buNone/>
            </a:pPr>
            <a:r>
              <a:rPr lang="en-US" altLang="zh-CN" sz="2400" dirty="0"/>
              <a:t>	for(</a:t>
            </a:r>
            <a:r>
              <a:rPr lang="en-US" altLang="zh-CN" sz="2400" dirty="0" err="1"/>
              <a:t>int</a:t>
            </a:r>
            <a:r>
              <a:rPr lang="en-US" altLang="zh-CN" sz="2400" dirty="0"/>
              <a:t> </a:t>
            </a:r>
            <a:r>
              <a:rPr lang="en-US" altLang="zh-CN" sz="2400" dirty="0" err="1"/>
              <a:t>i</a:t>
            </a:r>
            <a:r>
              <a:rPr lang="en-US" altLang="zh-CN" sz="2400" dirty="0"/>
              <a:t> = 0;i &lt;</a:t>
            </a:r>
            <a:r>
              <a:rPr lang="en-US" altLang="zh-CN" sz="2400" dirty="0" err="1"/>
              <a:t>len;i</a:t>
            </a:r>
            <a:r>
              <a:rPr lang="en-US" altLang="zh-CN" sz="2400" dirty="0"/>
              <a:t>++){</a:t>
            </a:r>
          </a:p>
          <a:p>
            <a:pPr marL="0" indent="0">
              <a:lnSpc>
                <a:spcPct val="100000"/>
              </a:lnSpc>
              <a:buNone/>
            </a:pPr>
            <a:r>
              <a:rPr lang="en-US" altLang="zh-CN" sz="2400" dirty="0"/>
              <a:t>		String key = "</a:t>
            </a:r>
            <a:r>
              <a:rPr lang="en-US" altLang="zh-CN" sz="2400" dirty="0" err="1"/>
              <a:t>tel</a:t>
            </a:r>
            <a:r>
              <a:rPr lang="en-US" altLang="zh-CN" sz="2400" dirty="0"/>
              <a:t>" + </a:t>
            </a:r>
            <a:r>
              <a:rPr lang="en-US" altLang="zh-CN" sz="2400" dirty="0" err="1"/>
              <a:t>i</a:t>
            </a:r>
            <a:r>
              <a:rPr lang="en-US" altLang="zh-CN" sz="2400" dirty="0"/>
              <a:t>;</a:t>
            </a:r>
          </a:p>
          <a:p>
            <a:pPr marL="0" indent="0">
              <a:lnSpc>
                <a:spcPct val="100000"/>
              </a:lnSpc>
              <a:buNone/>
            </a:pPr>
            <a:r>
              <a:rPr lang="en-US" altLang="zh-CN" sz="2400" dirty="0"/>
              <a:t>		String phone = </a:t>
            </a:r>
            <a:r>
              <a:rPr lang="en-US" altLang="zh-CN" sz="2400" dirty="0" err="1"/>
              <a:t>tmp</a:t>
            </a:r>
            <a:r>
              <a:rPr lang="en-US" altLang="zh-CN" sz="2400" dirty="0"/>
              <a:t>[</a:t>
            </a:r>
            <a:r>
              <a:rPr lang="en-US" altLang="zh-CN" sz="2400" dirty="0" err="1"/>
              <a:t>i</a:t>
            </a:r>
            <a:r>
              <a:rPr lang="en-US" altLang="zh-CN" sz="2400" dirty="0"/>
              <a:t>].split("'")[1];</a:t>
            </a:r>
          </a:p>
          <a:p>
            <a:pPr marL="0" indent="0">
              <a:lnSpc>
                <a:spcPct val="100000"/>
              </a:lnSpc>
              <a:buNone/>
            </a:pPr>
            <a:r>
              <a:rPr lang="en-US" altLang="zh-CN" sz="2400" dirty="0"/>
              <a:t>		</a:t>
            </a:r>
            <a:r>
              <a:rPr lang="en-US" altLang="zh-CN" sz="2400" dirty="0" err="1"/>
              <a:t>vars.put</a:t>
            </a:r>
            <a:r>
              <a:rPr lang="en-US" altLang="zh-CN" sz="2400" dirty="0"/>
              <a:t>(</a:t>
            </a:r>
            <a:r>
              <a:rPr lang="en-US" altLang="zh-CN" sz="2400" dirty="0" err="1"/>
              <a:t>key,phone</a:t>
            </a:r>
            <a:r>
              <a:rPr lang="en-US" altLang="zh-CN" sz="2400" dirty="0"/>
              <a:t>);</a:t>
            </a:r>
          </a:p>
          <a:p>
            <a:pPr marL="0" indent="0">
              <a:lnSpc>
                <a:spcPct val="100000"/>
              </a:lnSpc>
              <a:buNone/>
            </a:pPr>
            <a:r>
              <a:rPr lang="en-US" altLang="zh-CN" sz="2400" dirty="0"/>
              <a:t>	    }</a:t>
            </a:r>
          </a:p>
          <a:p>
            <a:pPr marL="0" indent="0">
              <a:lnSpc>
                <a:spcPct val="100000"/>
              </a:lnSpc>
              <a:buNone/>
            </a:pPr>
            <a:r>
              <a:rPr lang="en-US" altLang="zh-CN" sz="2400" dirty="0"/>
              <a:t>       </a:t>
            </a:r>
            <a:r>
              <a:rPr lang="en-US" altLang="zh-CN" sz="2400" dirty="0" smtClean="0"/>
              <a:t>}</a:t>
            </a:r>
            <a:endParaRPr lang="en-US" altLang="zh-CN" sz="2400" dirty="0"/>
          </a:p>
          <a:p>
            <a:pPr marL="0" indent="0">
              <a:lnSpc>
                <a:spcPct val="100000"/>
              </a:lnSpc>
              <a:buNone/>
            </a:pPr>
            <a:r>
              <a:rPr lang="en-US" altLang="zh-CN" sz="2400" dirty="0" err="1"/>
              <a:t>getTel</a:t>
            </a:r>
            <a:r>
              <a:rPr lang="en-US" altLang="zh-CN" sz="2400" dirty="0"/>
              <a:t>();</a:t>
            </a:r>
            <a:endParaRPr lang="zh-CN" altLang="en-US" sz="2400" dirty="0"/>
          </a:p>
        </p:txBody>
      </p:sp>
    </p:spTree>
    <p:extLst>
      <p:ext uri="{BB962C8B-B14F-4D97-AF65-F5344CB8AC3E}">
        <p14:creationId xmlns:p14="http://schemas.microsoft.com/office/powerpoint/2010/main" val="1707916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扩展调用</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a:t>B</a:t>
            </a:r>
            <a:r>
              <a:rPr lang="en-US" altLang="zh-CN" dirty="0" smtClean="0"/>
              <a:t>ean shell </a:t>
            </a:r>
            <a:r>
              <a:rPr lang="zh-CN" altLang="en-US" dirty="0" smtClean="0"/>
              <a:t>中通过</a:t>
            </a:r>
            <a:r>
              <a:rPr lang="en-US" altLang="zh-CN" dirty="0" smtClean="0"/>
              <a:t>source</a:t>
            </a:r>
            <a:r>
              <a:rPr lang="zh-CN" altLang="en-US" dirty="0" smtClean="0"/>
              <a:t>（“代码路径”）方法引入</a:t>
            </a:r>
            <a:r>
              <a:rPr lang="en-US" altLang="zh-CN" dirty="0" smtClean="0"/>
              <a:t>Java,</a:t>
            </a:r>
            <a:r>
              <a:rPr lang="zh-CN" altLang="en-US" dirty="0" smtClean="0"/>
              <a:t>然后调用方法和</a:t>
            </a:r>
            <a:r>
              <a:rPr lang="en-US" altLang="zh-CN" dirty="0" smtClean="0"/>
              <a:t>Java</a:t>
            </a:r>
            <a:r>
              <a:rPr lang="zh-CN" altLang="en-US" dirty="0" smtClean="0"/>
              <a:t>一样（</a:t>
            </a:r>
            <a:r>
              <a:rPr lang="en-US" altLang="zh-CN" dirty="0" smtClean="0"/>
              <a:t>new </a:t>
            </a:r>
            <a:r>
              <a:rPr lang="zh-CN" altLang="en-US" dirty="0" smtClean="0"/>
              <a:t>对象，再调用里面的方法）</a:t>
            </a:r>
            <a:endParaRPr lang="en-US" altLang="zh-CN" dirty="0" smtClean="0"/>
          </a:p>
        </p:txBody>
      </p:sp>
      <p:pic>
        <p:nvPicPr>
          <p:cNvPr id="4" name="图片 3"/>
          <p:cNvPicPr>
            <a:picLocks noChangeAspect="1"/>
          </p:cNvPicPr>
          <p:nvPr/>
        </p:nvPicPr>
        <p:blipFill>
          <a:blip r:embed="rId3"/>
          <a:stretch>
            <a:fillRect/>
          </a:stretch>
        </p:blipFill>
        <p:spPr>
          <a:xfrm>
            <a:off x="2213918" y="2637706"/>
            <a:ext cx="7177704" cy="3240360"/>
          </a:xfrm>
          <a:prstGeom prst="rect">
            <a:avLst/>
          </a:prstGeom>
        </p:spPr>
      </p:pic>
    </p:spTree>
    <p:extLst>
      <p:ext uri="{BB962C8B-B14F-4D97-AF65-F5344CB8AC3E}">
        <p14:creationId xmlns:p14="http://schemas.microsoft.com/office/powerpoint/2010/main" val="53919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监听器的使用</a:t>
            </a:r>
            <a:endParaRPr lang="en-US" altLang="zh-CN" dirty="0" smtClean="0"/>
          </a:p>
          <a:p>
            <a:pPr lvl="1"/>
            <a:r>
              <a:rPr lang="zh-CN" altLang="en-US" dirty="0" smtClean="0"/>
              <a:t>结果查看树</a:t>
            </a:r>
            <a:endParaRPr lang="en-US" altLang="zh-CN" dirty="0" smtClean="0"/>
          </a:p>
          <a:p>
            <a:pPr lvl="1"/>
            <a:r>
              <a:rPr lang="zh-CN" altLang="en-US" dirty="0"/>
              <a:t>聚合</a:t>
            </a:r>
            <a:r>
              <a:rPr lang="zh-CN" altLang="en-US" dirty="0" smtClean="0"/>
              <a:t>报告</a:t>
            </a:r>
            <a:endParaRPr lang="en-US" altLang="zh-CN" dirty="0" smtClean="0"/>
          </a:p>
          <a:p>
            <a:pPr lvl="1"/>
            <a:r>
              <a:rPr lang="zh-CN" altLang="en-US" dirty="0" smtClean="0"/>
              <a:t>使用表查看结果</a:t>
            </a:r>
            <a:endParaRPr lang="en-US" altLang="zh-CN" dirty="0" smtClean="0"/>
          </a:p>
          <a:p>
            <a:pPr lvl="1"/>
            <a:r>
              <a:rPr lang="zh-CN" altLang="en-US" dirty="0" smtClean="0"/>
              <a:t>图形界面查看结果</a:t>
            </a:r>
            <a:endParaRPr lang="en-US" altLang="zh-CN" dirty="0" smtClean="0"/>
          </a:p>
          <a:p>
            <a:pPr lvl="1"/>
            <a:r>
              <a:rPr lang="en-US" altLang="zh-CN" dirty="0"/>
              <a:t>……</a:t>
            </a:r>
            <a:endParaRPr lang="zh-CN" altLang="en-US" dirty="0"/>
          </a:p>
        </p:txBody>
      </p:sp>
    </p:spTree>
    <p:extLst>
      <p:ext uri="{BB962C8B-B14F-4D97-AF65-F5344CB8AC3E}">
        <p14:creationId xmlns:p14="http://schemas.microsoft.com/office/powerpoint/2010/main" val="4267027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扩展调用</a:t>
            </a:r>
          </a:p>
        </p:txBody>
      </p:sp>
      <p:sp>
        <p:nvSpPr>
          <p:cNvPr id="3" name="内容占位符 2"/>
          <p:cNvSpPr>
            <a:spLocks noGrp="1"/>
          </p:cNvSpPr>
          <p:nvPr>
            <p:ph idx="1"/>
          </p:nvPr>
        </p:nvSpPr>
        <p:spPr/>
        <p:txBody>
          <a:bodyPr/>
          <a:lstStyle/>
          <a:p>
            <a:r>
              <a:rPr lang="zh-CN" altLang="en-US" dirty="0"/>
              <a:t>用</a:t>
            </a:r>
            <a:r>
              <a:rPr lang="en-US" altLang="zh-CN" dirty="0" err="1"/>
              <a:t>addClassPath</a:t>
            </a:r>
            <a:r>
              <a:rPr lang="en-US" altLang="zh-CN" dirty="0"/>
              <a:t>(“D:\\”)</a:t>
            </a:r>
            <a:r>
              <a:rPr lang="zh-CN" altLang="en-US" dirty="0"/>
              <a:t>方法引入</a:t>
            </a:r>
            <a:r>
              <a:rPr lang="en-US" altLang="zh-CN" dirty="0"/>
              <a:t>class</a:t>
            </a:r>
            <a:r>
              <a:rPr lang="zh-CN" altLang="en-US" dirty="0"/>
              <a:t>文件，再用</a:t>
            </a:r>
            <a:r>
              <a:rPr lang="en-US" altLang="zh-CN" dirty="0"/>
              <a:t>import</a:t>
            </a:r>
            <a:r>
              <a:rPr lang="zh-CN" altLang="en-US" dirty="0"/>
              <a:t>导入包及类，然后就可以像</a:t>
            </a:r>
            <a:r>
              <a:rPr lang="en-US" altLang="zh-CN" dirty="0"/>
              <a:t>Java</a:t>
            </a:r>
            <a:r>
              <a:rPr lang="zh-CN" altLang="en-US" dirty="0"/>
              <a:t>一样调用了</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925886" y="2493690"/>
            <a:ext cx="6840760" cy="3910952"/>
          </a:xfrm>
          <a:prstGeom prst="rect">
            <a:avLst/>
          </a:prstGeom>
        </p:spPr>
      </p:pic>
    </p:spTree>
    <p:extLst>
      <p:ext uri="{BB962C8B-B14F-4D97-AF65-F5344CB8AC3E}">
        <p14:creationId xmlns:p14="http://schemas.microsoft.com/office/powerpoint/2010/main" val="1577457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扩展调用</a:t>
            </a:r>
          </a:p>
        </p:txBody>
      </p:sp>
      <p:sp>
        <p:nvSpPr>
          <p:cNvPr id="3" name="内容占位符 2"/>
          <p:cNvSpPr>
            <a:spLocks noGrp="1"/>
          </p:cNvSpPr>
          <p:nvPr>
            <p:ph idx="1"/>
          </p:nvPr>
        </p:nvSpPr>
        <p:spPr/>
        <p:txBody>
          <a:bodyPr/>
          <a:lstStyle/>
          <a:p>
            <a:r>
              <a:rPr lang="zh-CN" altLang="en-US" dirty="0"/>
              <a:t>把</a:t>
            </a:r>
            <a:r>
              <a:rPr lang="en-US" altLang="zh-CN" dirty="0"/>
              <a:t>jar</a:t>
            </a:r>
            <a:r>
              <a:rPr lang="zh-CN" altLang="en-US" dirty="0"/>
              <a:t>包放到</a:t>
            </a:r>
            <a:r>
              <a:rPr lang="en-US" altLang="zh-CN" dirty="0"/>
              <a:t>JMeter</a:t>
            </a:r>
            <a:r>
              <a:rPr lang="zh-CN" altLang="en-US" dirty="0"/>
              <a:t>目录中</a:t>
            </a:r>
            <a:r>
              <a:rPr lang="en-US" altLang="zh-CN" dirty="0"/>
              <a:t>lib\</a:t>
            </a:r>
            <a:r>
              <a:rPr lang="en-US" altLang="zh-CN" dirty="0" err="1"/>
              <a:t>ext</a:t>
            </a:r>
            <a:r>
              <a:rPr lang="zh-CN" altLang="en-US" dirty="0"/>
              <a:t>下</a:t>
            </a:r>
            <a:endParaRPr lang="en-US" altLang="zh-CN" dirty="0"/>
          </a:p>
          <a:p>
            <a:r>
              <a:rPr lang="zh-CN" altLang="en-US" dirty="0"/>
              <a:t>在</a:t>
            </a:r>
            <a:r>
              <a:rPr lang="en-US" altLang="zh-CN" dirty="0" err="1"/>
              <a:t>TestPlan</a:t>
            </a:r>
            <a:r>
              <a:rPr lang="zh-CN" altLang="en-US" dirty="0"/>
              <a:t>中直接添加需要引用的</a:t>
            </a:r>
            <a:r>
              <a:rPr lang="en-US" altLang="zh-CN" dirty="0"/>
              <a:t>jar</a:t>
            </a:r>
            <a:r>
              <a:rPr lang="zh-CN" altLang="en-US" dirty="0"/>
              <a:t>包</a:t>
            </a:r>
          </a:p>
          <a:p>
            <a:endParaRPr lang="zh-CN" altLang="en-US" dirty="0"/>
          </a:p>
        </p:txBody>
      </p:sp>
      <p:pic>
        <p:nvPicPr>
          <p:cNvPr id="4" name="图片 3"/>
          <p:cNvPicPr>
            <a:picLocks noChangeAspect="1"/>
          </p:cNvPicPr>
          <p:nvPr/>
        </p:nvPicPr>
        <p:blipFill>
          <a:blip r:embed="rId2"/>
          <a:stretch>
            <a:fillRect/>
          </a:stretch>
        </p:blipFill>
        <p:spPr>
          <a:xfrm>
            <a:off x="1781870" y="2565698"/>
            <a:ext cx="6984776" cy="3719067"/>
          </a:xfrm>
          <a:prstGeom prst="rect">
            <a:avLst/>
          </a:prstGeom>
        </p:spPr>
      </p:pic>
    </p:spTree>
    <p:extLst>
      <p:ext uri="{BB962C8B-B14F-4D97-AF65-F5344CB8AC3E}">
        <p14:creationId xmlns:p14="http://schemas.microsoft.com/office/powerpoint/2010/main" val="657004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a:t>什么是函数</a:t>
            </a:r>
            <a:endParaRPr lang="en-US" altLang="zh-CN" dirty="0"/>
          </a:p>
          <a:p>
            <a:r>
              <a:rPr lang="en-US" altLang="zh-CN" dirty="0" smtClean="0"/>
              <a:t>JMeter</a:t>
            </a:r>
            <a:r>
              <a:rPr lang="zh-CN" altLang="en-US" dirty="0" smtClean="0"/>
              <a:t>函数使用</a:t>
            </a:r>
            <a:endParaRPr lang="en-US" altLang="zh-CN" dirty="0" smtClean="0"/>
          </a:p>
          <a:p>
            <a:pPr lvl="1"/>
            <a:r>
              <a:rPr lang="zh-CN" altLang="en-US" dirty="0" smtClean="0"/>
              <a:t>使用</a:t>
            </a:r>
            <a:r>
              <a:rPr lang="en-US" altLang="zh-CN" dirty="0" smtClean="0"/>
              <a:t>JMeter</a:t>
            </a:r>
            <a:r>
              <a:rPr lang="zh-CN" altLang="en-US" dirty="0" smtClean="0"/>
              <a:t>自带的函数</a:t>
            </a:r>
            <a:endParaRPr lang="en-US" altLang="zh-CN" dirty="0" smtClean="0"/>
          </a:p>
          <a:p>
            <a:pPr lvl="1"/>
            <a:r>
              <a:rPr lang="zh-CN" altLang="en-US" dirty="0" smtClean="0"/>
              <a:t>使用</a:t>
            </a:r>
            <a:r>
              <a:rPr lang="en-US" altLang="zh-CN" dirty="0" err="1" smtClean="0"/>
              <a:t>BeanShell</a:t>
            </a:r>
            <a:r>
              <a:rPr lang="zh-CN" altLang="en-US" dirty="0" smtClean="0"/>
              <a:t>定义函数</a:t>
            </a:r>
            <a:endParaRPr lang="en-US" altLang="zh-CN" dirty="0" smtClean="0"/>
          </a:p>
          <a:p>
            <a:r>
              <a:rPr lang="zh-CN" altLang="en-US" dirty="0" smtClean="0"/>
              <a:t>使用</a:t>
            </a:r>
            <a:r>
              <a:rPr lang="en-US" altLang="zh-CN" dirty="0" err="1" smtClean="0"/>
              <a:t>BeanShell</a:t>
            </a:r>
            <a:r>
              <a:rPr lang="zh-CN" altLang="en-US" dirty="0" smtClean="0"/>
              <a:t>扩展开发</a:t>
            </a:r>
            <a:endParaRPr lang="zh-CN" altLang="en-US" dirty="0"/>
          </a:p>
          <a:p>
            <a:endParaRPr lang="zh-CN" altLang="en-US" dirty="0"/>
          </a:p>
        </p:txBody>
      </p:sp>
    </p:spTree>
    <p:extLst>
      <p:ext uri="{BB962C8B-B14F-4D97-AF65-F5344CB8AC3E}">
        <p14:creationId xmlns:p14="http://schemas.microsoft.com/office/powerpoint/2010/main" val="3113423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场景设计与运行</a:t>
            </a:r>
            <a:endParaRPr lang="en-US" altLang="zh-CN" dirty="0" smtClean="0"/>
          </a:p>
          <a:p>
            <a:pPr lvl="1"/>
            <a:r>
              <a:rPr lang="zh-CN" altLang="en-US" dirty="0"/>
              <a:t>三</a:t>
            </a:r>
            <a:r>
              <a:rPr lang="zh-CN" altLang="en-US" dirty="0" smtClean="0"/>
              <a:t>种场景设计方法</a:t>
            </a:r>
            <a:endParaRPr lang="en-US" altLang="zh-CN" dirty="0" smtClean="0"/>
          </a:p>
          <a:p>
            <a:pPr lvl="1"/>
            <a:r>
              <a:rPr lang="zh-CN" altLang="en-US" dirty="0" smtClean="0"/>
              <a:t>运行：</a:t>
            </a:r>
            <a:r>
              <a:rPr lang="en-US" altLang="zh-CN" dirty="0" smtClean="0"/>
              <a:t>GUI</a:t>
            </a:r>
            <a:r>
              <a:rPr lang="zh-CN" altLang="en-US" dirty="0" smtClean="0"/>
              <a:t>方式和非</a:t>
            </a:r>
            <a:r>
              <a:rPr lang="en-US" altLang="zh-CN" dirty="0" smtClean="0"/>
              <a:t>GUI</a:t>
            </a:r>
            <a:r>
              <a:rPr lang="zh-CN" altLang="en-US" dirty="0" smtClean="0"/>
              <a:t>方式运行</a:t>
            </a:r>
            <a:endParaRPr lang="zh-CN" altLang="en-US" dirty="0"/>
          </a:p>
        </p:txBody>
      </p:sp>
    </p:spTree>
    <p:extLst>
      <p:ext uri="{BB962C8B-B14F-4D97-AF65-F5344CB8AC3E}">
        <p14:creationId xmlns:p14="http://schemas.microsoft.com/office/powerpoint/2010/main" val="278654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9902" y="2277666"/>
            <a:ext cx="7704856" cy="1368152"/>
          </a:xfrm>
        </p:spPr>
        <p:txBody>
          <a:bodyPr/>
          <a:lstStyle/>
          <a:p>
            <a:r>
              <a:rPr lang="en-US" altLang="zh-CN" dirty="0" smtClean="0">
                <a:latin typeface="华文行楷" panose="02010800040101010101" pitchFamily="2" charset="-122"/>
                <a:ea typeface="华文行楷" panose="02010800040101010101" pitchFamily="2" charset="-122"/>
              </a:rPr>
              <a:t/>
            </a:r>
            <a:br>
              <a:rPr lang="en-US" altLang="zh-CN" dirty="0" smtClean="0">
                <a:latin typeface="华文行楷" panose="02010800040101010101" pitchFamily="2" charset="-122"/>
                <a:ea typeface="华文行楷" panose="02010800040101010101" pitchFamily="2" charset="-122"/>
              </a:rPr>
            </a:br>
            <a:r>
              <a:rPr lang="zh-CN" altLang="en-US" dirty="0" smtClean="0">
                <a:latin typeface="华文行楷" panose="02010800040101010101" pitchFamily="2" charset="-122"/>
                <a:ea typeface="华文行楷" panose="02010800040101010101" pitchFamily="2" charset="-122"/>
              </a:rPr>
              <a:t>怎样得到当前线程编号？</a:t>
            </a:r>
            <a:r>
              <a:rPr lang="en-US" altLang="zh-CN" dirty="0" smtClean="0">
                <a:latin typeface="华文行楷" panose="02010800040101010101" pitchFamily="2" charset="-122"/>
                <a:ea typeface="华文行楷" panose="02010800040101010101" pitchFamily="2" charset="-122"/>
              </a:rPr>
              <a:t/>
            </a:r>
            <a:br>
              <a:rPr lang="en-US" altLang="zh-CN" dirty="0" smtClean="0">
                <a:latin typeface="华文行楷" panose="02010800040101010101" pitchFamily="2" charset="-122"/>
                <a:ea typeface="华文行楷" panose="02010800040101010101" pitchFamily="2" charset="-122"/>
              </a:rPr>
            </a:br>
            <a:r>
              <a:rPr lang="zh-CN" altLang="en-US" dirty="0" smtClean="0">
                <a:latin typeface="华文行楷" panose="02010800040101010101" pitchFamily="2" charset="-122"/>
                <a:ea typeface="华文行楷" panose="02010800040101010101" pitchFamily="2" charset="-122"/>
              </a:rPr>
              <a:t>怎样根据实际需求解决问题？</a:t>
            </a:r>
            <a:r>
              <a:rPr lang="en-US" altLang="zh-CN" dirty="0">
                <a:latin typeface="华文行楷" panose="02010800040101010101" pitchFamily="2" charset="-122"/>
                <a:ea typeface="华文行楷" panose="02010800040101010101" pitchFamily="2" charset="-122"/>
              </a:rPr>
              <a:t/>
            </a:r>
            <a:br>
              <a:rPr lang="en-US" altLang="zh-CN" dirty="0">
                <a:latin typeface="华文行楷" panose="02010800040101010101" pitchFamily="2" charset="-122"/>
                <a:ea typeface="华文行楷" panose="02010800040101010101" pitchFamily="2" charset="-122"/>
              </a:rPr>
            </a:br>
            <a:r>
              <a:rPr lang="en-US" altLang="zh-CN" dirty="0" smtClean="0">
                <a:latin typeface="华文行楷" panose="02010800040101010101" pitchFamily="2" charset="-122"/>
                <a:ea typeface="华文行楷" panose="02010800040101010101" pitchFamily="2" charset="-122"/>
              </a:rPr>
              <a:t>……</a:t>
            </a:r>
            <a:br>
              <a:rPr lang="en-US" altLang="zh-CN" dirty="0" smtClean="0">
                <a:latin typeface="华文行楷" panose="02010800040101010101" pitchFamily="2" charset="-122"/>
                <a:ea typeface="华文行楷" panose="02010800040101010101" pitchFamily="2" charset="-122"/>
              </a:rPr>
            </a:br>
            <a:endParaRPr lang="zh-CN" altLang="en-US"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171718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什么是函数</a:t>
            </a:r>
            <a:endParaRPr lang="en-US" altLang="zh-CN" dirty="0" smtClean="0"/>
          </a:p>
          <a:p>
            <a:r>
              <a:rPr lang="en-US" altLang="zh-CN" dirty="0" smtClean="0"/>
              <a:t>JMeter</a:t>
            </a:r>
            <a:r>
              <a:rPr lang="zh-CN" altLang="en-US" dirty="0" smtClean="0"/>
              <a:t>函数使用</a:t>
            </a:r>
            <a:endParaRPr lang="en-US" altLang="zh-CN" dirty="0" smtClean="0"/>
          </a:p>
          <a:p>
            <a:r>
              <a:rPr lang="en-US" altLang="zh-CN" dirty="0" err="1" smtClean="0"/>
              <a:t>BeanShell</a:t>
            </a:r>
            <a:r>
              <a:rPr lang="zh-CN" altLang="en-US" dirty="0" smtClean="0"/>
              <a:t>扩展开发</a:t>
            </a:r>
            <a:endParaRPr lang="en-US" altLang="zh-CN" dirty="0" smtClean="0"/>
          </a:p>
        </p:txBody>
      </p:sp>
    </p:spTree>
    <p:extLst>
      <p:ext uri="{BB962C8B-B14F-4D97-AF65-F5344CB8AC3E}">
        <p14:creationId xmlns:p14="http://schemas.microsoft.com/office/powerpoint/2010/main" val="1909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什么是函数</a:t>
            </a:r>
            <a:endParaRPr lang="zh-CN" altLang="en-US" dirty="0"/>
          </a:p>
        </p:txBody>
      </p:sp>
      <p:sp>
        <p:nvSpPr>
          <p:cNvPr id="3" name="内容占位符 2"/>
          <p:cNvSpPr>
            <a:spLocks noGrp="1"/>
          </p:cNvSpPr>
          <p:nvPr>
            <p:ph idx="1"/>
          </p:nvPr>
        </p:nvSpPr>
        <p:spPr/>
        <p:txBody>
          <a:bodyPr/>
          <a:lstStyle/>
          <a:p>
            <a:r>
              <a:rPr lang="zh-CN" altLang="en-US" dirty="0" smtClean="0"/>
              <a:t>什么是函数</a:t>
            </a:r>
            <a:endParaRPr lang="en-US" altLang="zh-CN" dirty="0" smtClean="0"/>
          </a:p>
          <a:p>
            <a:pPr lvl="1"/>
            <a:r>
              <a:rPr lang="zh-CN" altLang="en-US" dirty="0" smtClean="0"/>
              <a:t>实现固定运算功能的程序段</a:t>
            </a:r>
            <a:endParaRPr lang="en-US" altLang="zh-CN" dirty="0" smtClean="0"/>
          </a:p>
          <a:p>
            <a:r>
              <a:rPr lang="en-US" altLang="zh-CN" dirty="0" smtClean="0"/>
              <a:t>JMeter</a:t>
            </a:r>
            <a:r>
              <a:rPr lang="zh-CN" altLang="en-US" dirty="0" smtClean="0"/>
              <a:t>什么情况用函数</a:t>
            </a:r>
            <a:endParaRPr lang="en-US" altLang="zh-CN" dirty="0" smtClean="0"/>
          </a:p>
          <a:p>
            <a:pPr lvl="1"/>
            <a:r>
              <a:rPr lang="zh-CN" altLang="en-US" dirty="0" smtClean="0"/>
              <a:t>处理特定逻辑</a:t>
            </a:r>
            <a:endParaRPr lang="zh-CN" altLang="en-US" dirty="0"/>
          </a:p>
        </p:txBody>
      </p:sp>
    </p:spTree>
    <p:extLst>
      <p:ext uri="{BB962C8B-B14F-4D97-AF65-F5344CB8AC3E}">
        <p14:creationId xmlns:p14="http://schemas.microsoft.com/office/powerpoint/2010/main" val="130834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中函数类型</a:t>
            </a:r>
            <a:endParaRPr lang="zh-CN" altLang="en-US" dirty="0"/>
          </a:p>
        </p:txBody>
      </p:sp>
      <p:sp>
        <p:nvSpPr>
          <p:cNvPr id="3" name="内容占位符 2"/>
          <p:cNvSpPr>
            <a:spLocks noGrp="1"/>
          </p:cNvSpPr>
          <p:nvPr>
            <p:ph idx="1"/>
          </p:nvPr>
        </p:nvSpPr>
        <p:spPr/>
        <p:txBody>
          <a:bodyPr/>
          <a:lstStyle/>
          <a:p>
            <a:r>
              <a:rPr lang="en-US" altLang="zh-CN" dirty="0" smtClean="0"/>
              <a:t>JMeter</a:t>
            </a:r>
            <a:r>
              <a:rPr lang="zh-CN" altLang="en-US" dirty="0" smtClean="0"/>
              <a:t>自带函数</a:t>
            </a:r>
            <a:endParaRPr lang="en-US" altLang="zh-CN" dirty="0" smtClean="0"/>
          </a:p>
          <a:p>
            <a:r>
              <a:rPr lang="en-US" altLang="zh-CN" dirty="0" smtClean="0"/>
              <a:t>JMeter</a:t>
            </a:r>
            <a:r>
              <a:rPr lang="zh-CN" altLang="en-US" dirty="0" smtClean="0"/>
              <a:t>自定义函数</a:t>
            </a:r>
            <a:endParaRPr lang="en-US" altLang="zh-CN" dirty="0" smtClean="0"/>
          </a:p>
          <a:p>
            <a:endParaRPr lang="en-US" altLang="zh-CN" dirty="0" smtClean="0"/>
          </a:p>
        </p:txBody>
      </p:sp>
    </p:spTree>
    <p:extLst>
      <p:ext uri="{BB962C8B-B14F-4D97-AF65-F5344CB8AC3E}">
        <p14:creationId xmlns:p14="http://schemas.microsoft.com/office/powerpoint/2010/main" val="474444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JMeter</a:t>
            </a:r>
            <a:r>
              <a:rPr lang="zh-CN" altLang="en-US" dirty="0" smtClean="0"/>
              <a:t>中</a:t>
            </a:r>
            <a:r>
              <a:rPr lang="zh-CN" altLang="en-US" dirty="0"/>
              <a:t>的函数</a:t>
            </a:r>
          </a:p>
        </p:txBody>
      </p:sp>
      <p:sp>
        <p:nvSpPr>
          <p:cNvPr id="3" name="内容占位符 2"/>
          <p:cNvSpPr>
            <a:spLocks noGrp="1"/>
          </p:cNvSpPr>
          <p:nvPr>
            <p:ph idx="1"/>
          </p:nvPr>
        </p:nvSpPr>
        <p:spPr/>
        <p:txBody>
          <a:bodyPr/>
          <a:lstStyle/>
          <a:p>
            <a:pPr>
              <a:buNone/>
            </a:pPr>
            <a:r>
              <a:rPr lang="en-US" altLang="zh-CN" dirty="0" smtClean="0"/>
              <a:t>1 </a:t>
            </a:r>
            <a:r>
              <a:rPr lang="zh-CN" altLang="en-US" dirty="0"/>
              <a:t>使用</a:t>
            </a:r>
            <a:r>
              <a:rPr lang="zh-CN" altLang="en-US" dirty="0" smtClean="0"/>
              <a:t>函数</a:t>
            </a:r>
            <a:r>
              <a:rPr lang="zh-CN" altLang="en-US" dirty="0"/>
              <a:t>格式            </a:t>
            </a:r>
            <a:r>
              <a:rPr lang="en-US" altLang="zh-CN" dirty="0"/>
              <a:t>${__</a:t>
            </a:r>
            <a:r>
              <a:rPr lang="en-US" altLang="zh-CN" dirty="0" err="1"/>
              <a:t>functionName</a:t>
            </a:r>
            <a:r>
              <a:rPr lang="en-US" altLang="zh-CN" dirty="0"/>
              <a:t>(var1,var2,var3</a:t>
            </a:r>
            <a:r>
              <a:rPr lang="en-US" altLang="zh-CN" dirty="0" smtClean="0"/>
              <a:t>)}</a:t>
            </a:r>
          </a:p>
          <a:p>
            <a:pPr>
              <a:buNone/>
            </a:pPr>
            <a:r>
              <a:rPr lang="en-US" altLang="zh-CN" dirty="0" smtClean="0"/>
              <a:t>2 </a:t>
            </a:r>
            <a:r>
              <a:rPr lang="zh-CN" altLang="en-US" dirty="0" smtClean="0"/>
              <a:t>如果</a:t>
            </a:r>
            <a:r>
              <a:rPr lang="zh-CN" altLang="en-US" dirty="0"/>
              <a:t>函数没有参数，那可以没有括号  例如  </a:t>
            </a:r>
            <a:r>
              <a:rPr lang="en-US" altLang="zh-CN" dirty="0"/>
              <a:t>${__</a:t>
            </a:r>
            <a:r>
              <a:rPr lang="en-US" altLang="zh-CN" dirty="0" err="1"/>
              <a:t>threadNum</a:t>
            </a:r>
            <a:r>
              <a:rPr lang="en-US" altLang="zh-CN" dirty="0" smtClean="0"/>
              <a:t>}</a:t>
            </a:r>
          </a:p>
          <a:p>
            <a:pPr>
              <a:buNone/>
            </a:pPr>
            <a:r>
              <a:rPr lang="zh-CN" altLang="en-US" dirty="0" smtClean="0"/>
              <a:t>实例：查看线程号</a:t>
            </a:r>
            <a:endParaRPr lang="zh-CN" altLang="en-US" dirty="0"/>
          </a:p>
          <a:p>
            <a:pPr>
              <a:buNone/>
            </a:pPr>
            <a:endParaRPr lang="zh-CN" altLang="en-US" dirty="0"/>
          </a:p>
        </p:txBody>
      </p:sp>
    </p:spTree>
    <p:extLst>
      <p:ext uri="{BB962C8B-B14F-4D97-AF65-F5344CB8AC3E}">
        <p14:creationId xmlns:p14="http://schemas.microsoft.com/office/powerpoint/2010/main" val="2759063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750" y="405457"/>
            <a:ext cx="8279325" cy="576065"/>
          </a:xfrm>
        </p:spPr>
        <p:txBody>
          <a:bodyPr/>
          <a:lstStyle/>
          <a:p>
            <a:r>
              <a:rPr lang="en-US" altLang="zh-CN" dirty="0"/>
              <a:t>JMeter</a:t>
            </a:r>
            <a:r>
              <a:rPr lang="zh-CN" altLang="en-US" dirty="0"/>
              <a:t>中的函数</a:t>
            </a:r>
          </a:p>
        </p:txBody>
      </p:sp>
      <p:sp>
        <p:nvSpPr>
          <p:cNvPr id="3" name="内容占位符 2"/>
          <p:cNvSpPr>
            <a:spLocks noGrp="1"/>
          </p:cNvSpPr>
          <p:nvPr>
            <p:ph idx="1"/>
          </p:nvPr>
        </p:nvSpPr>
        <p:spPr/>
        <p:txBody>
          <a:bodyPr/>
          <a:lstStyle/>
          <a:p>
            <a:r>
              <a:rPr lang="en-US" altLang="zh-CN" dirty="0" smtClean="0"/>
              <a:t>__</a:t>
            </a:r>
            <a:r>
              <a:rPr lang="en-US" altLang="zh-CN" dirty="0" err="1" smtClean="0"/>
              <a:t>CSVRead</a:t>
            </a:r>
            <a:endParaRPr lang="en-US" altLang="zh-CN" dirty="0" smtClean="0"/>
          </a:p>
          <a:p>
            <a:r>
              <a:rPr lang="en-US" altLang="zh-CN" dirty="0" smtClean="0"/>
              <a:t>__counter</a:t>
            </a:r>
          </a:p>
        </p:txBody>
      </p:sp>
    </p:spTree>
    <p:extLst>
      <p:ext uri="{BB962C8B-B14F-4D97-AF65-F5344CB8AC3E}">
        <p14:creationId xmlns:p14="http://schemas.microsoft.com/office/powerpoint/2010/main" val="2903542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1">
      <a:majorFont>
        <a:latin typeface="微软雅黑"/>
        <a:ea typeface="微软雅黑"/>
        <a:cs typeface=""/>
      </a:majorFont>
      <a:minorFont>
        <a:latin typeface="微软雅黑"/>
        <a:ea typeface="微软雅黑"/>
        <a:cs typeface=""/>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14008</TotalTime>
  <Words>912</Words>
  <Application>Microsoft Office PowerPoint</Application>
  <PresentationFormat>自定义</PresentationFormat>
  <Paragraphs>114</Paragraphs>
  <Slides>23</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华文行楷</vt:lpstr>
      <vt:lpstr>华文楷体</vt:lpstr>
      <vt:lpstr>楷体</vt:lpstr>
      <vt:lpstr>宋体</vt:lpstr>
      <vt:lpstr>微软雅黑</vt:lpstr>
      <vt:lpstr>Arial</vt:lpstr>
      <vt:lpstr>Calibri</vt:lpstr>
      <vt:lpstr>Times New Roman</vt:lpstr>
      <vt:lpstr>Wingdings</vt:lpstr>
      <vt:lpstr>Office 主题</vt:lpstr>
      <vt:lpstr>性能测试 — JMeter使用函数和BeanShell</vt:lpstr>
      <vt:lpstr>内容回顾</vt:lpstr>
      <vt:lpstr>内容回顾</vt:lpstr>
      <vt:lpstr> 怎样得到当前线程编号？ 怎样根据实际需求解决问题？ …… </vt:lpstr>
      <vt:lpstr>目录</vt:lpstr>
      <vt:lpstr>什么是函数</vt:lpstr>
      <vt:lpstr>JMeter中函数类型</vt:lpstr>
      <vt:lpstr>JMeter中的函数</vt:lpstr>
      <vt:lpstr>JMeter中的函数</vt:lpstr>
      <vt:lpstr>JMeter中的函数</vt:lpstr>
      <vt:lpstr>JMeter中的函数</vt:lpstr>
      <vt:lpstr>JMeter中的函数</vt:lpstr>
      <vt:lpstr>JMeter中的函数</vt:lpstr>
      <vt:lpstr>BeanShell</vt:lpstr>
      <vt:lpstr>关键内置变量</vt:lpstr>
      <vt:lpstr>关键内置变量</vt:lpstr>
      <vt:lpstr>BeanShell</vt:lpstr>
      <vt:lpstr>Bean Shell 的使用</vt:lpstr>
      <vt:lpstr>扩展调用</vt:lpstr>
      <vt:lpstr>扩展调用</vt:lpstr>
      <vt:lpstr>扩展调用</vt:lpstr>
      <vt:lpstr>总结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刘兴梅</dc:creator>
  <cp:lastModifiedBy>刘兴梅</cp:lastModifiedBy>
  <cp:revision>417</cp:revision>
  <cp:lastPrinted>2012-03-16T05:44:49Z</cp:lastPrinted>
  <dcterms:modified xsi:type="dcterms:W3CDTF">2019-04-29T03:24:27Z</dcterms:modified>
</cp:coreProperties>
</file>