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56" r:id="rId2"/>
    <p:sldId id="390" r:id="rId3"/>
    <p:sldId id="421" r:id="rId4"/>
    <p:sldId id="422" r:id="rId5"/>
    <p:sldId id="416" r:id="rId6"/>
    <p:sldId id="424" r:id="rId7"/>
    <p:sldId id="423" r:id="rId8"/>
    <p:sldId id="418" r:id="rId9"/>
    <p:sldId id="425" r:id="rId10"/>
    <p:sldId id="426" r:id="rId11"/>
    <p:sldId id="427" r:id="rId12"/>
    <p:sldId id="430" r:id="rId13"/>
    <p:sldId id="431" r:id="rId14"/>
    <p:sldId id="432" r:id="rId15"/>
    <p:sldId id="434" r:id="rId16"/>
    <p:sldId id="433" r:id="rId17"/>
    <p:sldId id="435" r:id="rId18"/>
    <p:sldId id="428" r:id="rId19"/>
    <p:sldId id="429"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457" r:id="rId40"/>
    <p:sldId id="455" r:id="rId41"/>
    <p:sldId id="456" r:id="rId42"/>
    <p:sldId id="458" r:id="rId43"/>
    <p:sldId id="459" r:id="rId44"/>
    <p:sldId id="461" r:id="rId45"/>
    <p:sldId id="460" r:id="rId46"/>
    <p:sldId id="462" r:id="rId47"/>
    <p:sldId id="463" r:id="rId48"/>
    <p:sldId id="464" r:id="rId49"/>
    <p:sldId id="265" r:id="rId50"/>
  </p:sldIdLst>
  <p:sldSz cx="12204700" cy="6859588"/>
  <p:notesSz cx="9144000" cy="6858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544662" algn="l" rtl="0" fontAlgn="base">
      <a:spcBef>
        <a:spcPct val="0"/>
      </a:spcBef>
      <a:spcAft>
        <a:spcPct val="0"/>
      </a:spcAft>
      <a:defRPr kern="1200">
        <a:solidFill>
          <a:schemeClr val="tx1"/>
        </a:solidFill>
        <a:latin typeface="Arial" charset="0"/>
        <a:ea typeface="宋体" pitchFamily="2" charset="-122"/>
        <a:cs typeface="+mn-cs"/>
      </a:defRPr>
    </a:lvl2pPr>
    <a:lvl3pPr marL="1089325" algn="l" rtl="0" fontAlgn="base">
      <a:spcBef>
        <a:spcPct val="0"/>
      </a:spcBef>
      <a:spcAft>
        <a:spcPct val="0"/>
      </a:spcAft>
      <a:defRPr kern="1200">
        <a:solidFill>
          <a:schemeClr val="tx1"/>
        </a:solidFill>
        <a:latin typeface="Arial" charset="0"/>
        <a:ea typeface="宋体" pitchFamily="2" charset="-122"/>
        <a:cs typeface="+mn-cs"/>
      </a:defRPr>
    </a:lvl3pPr>
    <a:lvl4pPr marL="1633987" algn="l" rtl="0" fontAlgn="base">
      <a:spcBef>
        <a:spcPct val="0"/>
      </a:spcBef>
      <a:spcAft>
        <a:spcPct val="0"/>
      </a:spcAft>
      <a:defRPr kern="1200">
        <a:solidFill>
          <a:schemeClr val="tx1"/>
        </a:solidFill>
        <a:latin typeface="Arial" charset="0"/>
        <a:ea typeface="宋体" pitchFamily="2" charset="-122"/>
        <a:cs typeface="+mn-cs"/>
      </a:defRPr>
    </a:lvl4pPr>
    <a:lvl5pPr marL="2178649" algn="l" rtl="0" fontAlgn="base">
      <a:spcBef>
        <a:spcPct val="0"/>
      </a:spcBef>
      <a:spcAft>
        <a:spcPct val="0"/>
      </a:spcAft>
      <a:defRPr kern="1200">
        <a:solidFill>
          <a:schemeClr val="tx1"/>
        </a:solidFill>
        <a:latin typeface="Arial" charset="0"/>
        <a:ea typeface="宋体" pitchFamily="2" charset="-122"/>
        <a:cs typeface="+mn-cs"/>
      </a:defRPr>
    </a:lvl5pPr>
    <a:lvl6pPr marL="2723312" algn="l" defTabSz="1089325" rtl="0" eaLnBrk="1" latinLnBrk="0" hangingPunct="1">
      <a:defRPr kern="1200">
        <a:solidFill>
          <a:schemeClr val="tx1"/>
        </a:solidFill>
        <a:latin typeface="Arial" charset="0"/>
        <a:ea typeface="宋体" pitchFamily="2" charset="-122"/>
        <a:cs typeface="+mn-cs"/>
      </a:defRPr>
    </a:lvl6pPr>
    <a:lvl7pPr marL="3267974" algn="l" defTabSz="1089325" rtl="0" eaLnBrk="1" latinLnBrk="0" hangingPunct="1">
      <a:defRPr kern="1200">
        <a:solidFill>
          <a:schemeClr val="tx1"/>
        </a:solidFill>
        <a:latin typeface="Arial" charset="0"/>
        <a:ea typeface="宋体" pitchFamily="2" charset="-122"/>
        <a:cs typeface="+mn-cs"/>
      </a:defRPr>
    </a:lvl7pPr>
    <a:lvl8pPr marL="3812637" algn="l" defTabSz="1089325" rtl="0" eaLnBrk="1" latinLnBrk="0" hangingPunct="1">
      <a:defRPr kern="1200">
        <a:solidFill>
          <a:schemeClr val="tx1"/>
        </a:solidFill>
        <a:latin typeface="Arial" charset="0"/>
        <a:ea typeface="宋体" pitchFamily="2" charset="-122"/>
        <a:cs typeface="+mn-cs"/>
      </a:defRPr>
    </a:lvl8pPr>
    <a:lvl9pPr marL="4357299" algn="l" defTabSz="1089325"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44" autoAdjust="0"/>
    <p:restoredTop sz="95179" autoAdjust="0"/>
  </p:normalViewPr>
  <p:slideViewPr>
    <p:cSldViewPr>
      <p:cViewPr varScale="1">
        <p:scale>
          <a:sx n="77" d="100"/>
          <a:sy n="77" d="100"/>
        </p:scale>
        <p:origin x="132" y="288"/>
      </p:cViewPr>
      <p:guideLst>
        <p:guide orient="horz" pos="2161"/>
        <p:guide pos="3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5293F-FC9D-4587-92B5-CF9DC4C73683}" type="doc">
      <dgm:prSet loTypeId="urn:microsoft.com/office/officeart/2005/8/layout/hProcess9" loCatId="process" qsTypeId="urn:microsoft.com/office/officeart/2005/8/quickstyle/simple1" qsCatId="simple" csTypeId="urn:microsoft.com/office/officeart/2005/8/colors/accent1_2" csCatId="accent1" phldr="1"/>
      <dgm:spPr/>
    </dgm:pt>
    <dgm:pt modelId="{80854A2E-A47B-435D-86CE-382268F09308}">
      <dgm:prSet phldrT="[文本]" custT="1"/>
      <dgm:spPr/>
      <dgm:t>
        <a:bodyPr/>
        <a:lstStyle/>
        <a:p>
          <a:r>
            <a:rPr lang="zh-CN" altLang="en-US" sz="2600" b="1" dirty="0" smtClean="0">
              <a:solidFill>
                <a:schemeClr val="tx1"/>
              </a:solidFill>
              <a:latin typeface="楷体" panose="02010609060101010101" pitchFamily="49" charset="-122"/>
              <a:ea typeface="楷体" panose="02010609060101010101" pitchFamily="49" charset="-122"/>
            </a:rPr>
            <a:t>选择性能测试工具</a:t>
          </a:r>
          <a:endParaRPr lang="zh-CN" altLang="en-US" sz="2600" b="1" dirty="0">
            <a:solidFill>
              <a:schemeClr val="tx1"/>
            </a:solidFill>
            <a:latin typeface="楷体" panose="02010609060101010101" pitchFamily="49" charset="-122"/>
            <a:ea typeface="楷体" panose="02010609060101010101" pitchFamily="49" charset="-122"/>
          </a:endParaRPr>
        </a:p>
      </dgm:t>
    </dgm:pt>
    <dgm:pt modelId="{37580DF7-F808-4715-AAFF-1B9BE8B778F0}" type="parTrans" cxnId="{B56211A4-D8B9-414B-8353-E7F70F29249E}">
      <dgm:prSet/>
      <dgm:spPr/>
      <dgm:t>
        <a:bodyPr/>
        <a:lstStyle/>
        <a:p>
          <a:endParaRPr lang="zh-CN" altLang="en-US"/>
        </a:p>
      </dgm:t>
    </dgm:pt>
    <dgm:pt modelId="{D59C844C-4027-49B9-8521-932F5BA6E346}" type="sibTrans" cxnId="{B56211A4-D8B9-414B-8353-E7F70F29249E}">
      <dgm:prSet/>
      <dgm:spPr/>
      <dgm:t>
        <a:bodyPr/>
        <a:lstStyle/>
        <a:p>
          <a:endParaRPr lang="zh-CN" altLang="en-US"/>
        </a:p>
      </dgm:t>
    </dgm:pt>
    <dgm:pt modelId="{695B8F5A-974C-4436-878A-CC4EF1A0F080}">
      <dgm:prSet phldrT="[文本]" custT="1"/>
      <dgm:spPr/>
      <dgm:t>
        <a:bodyPr/>
        <a:lstStyle/>
        <a:p>
          <a:r>
            <a:rPr lang="zh-CN" altLang="en-US" sz="2600" b="1" dirty="0" smtClean="0">
              <a:solidFill>
                <a:schemeClr val="tx1"/>
              </a:solidFill>
              <a:latin typeface="楷体" panose="02010609060101010101" pitchFamily="49" charset="-122"/>
              <a:ea typeface="楷体" panose="02010609060101010101" pitchFamily="49" charset="-122"/>
            </a:rPr>
            <a:t>设计性能测试</a:t>
          </a:r>
          <a:endParaRPr lang="zh-CN" altLang="en-US" sz="2600" b="1" dirty="0">
            <a:solidFill>
              <a:schemeClr val="tx1"/>
            </a:solidFill>
            <a:latin typeface="楷体" panose="02010609060101010101" pitchFamily="49" charset="-122"/>
            <a:ea typeface="楷体" panose="02010609060101010101" pitchFamily="49" charset="-122"/>
          </a:endParaRPr>
        </a:p>
      </dgm:t>
    </dgm:pt>
    <dgm:pt modelId="{CA7A0729-DD38-4A76-AF69-B947B7372ADD}" type="parTrans" cxnId="{15FFB956-6C59-4C1D-8A16-4F259EF168AE}">
      <dgm:prSet/>
      <dgm:spPr/>
      <dgm:t>
        <a:bodyPr/>
        <a:lstStyle/>
        <a:p>
          <a:endParaRPr lang="zh-CN" altLang="en-US"/>
        </a:p>
      </dgm:t>
    </dgm:pt>
    <dgm:pt modelId="{603DF904-9B2D-4585-BCC6-4C906A08C7AE}" type="sibTrans" cxnId="{15FFB956-6C59-4C1D-8A16-4F259EF168AE}">
      <dgm:prSet/>
      <dgm:spPr/>
      <dgm:t>
        <a:bodyPr/>
        <a:lstStyle/>
        <a:p>
          <a:endParaRPr lang="zh-CN" altLang="en-US"/>
        </a:p>
      </dgm:t>
    </dgm:pt>
    <dgm:pt modelId="{C24E4BE7-B0F3-4A77-843D-1A46B6300FEB}">
      <dgm:prSet phldrT="[文本]" custT="1"/>
      <dgm:spPr/>
      <dgm:t>
        <a:bodyPr/>
        <a:lstStyle/>
        <a:p>
          <a:r>
            <a:rPr lang="zh-CN" altLang="en-US" sz="2600" b="1" dirty="0" smtClean="0">
              <a:solidFill>
                <a:schemeClr val="tx1"/>
              </a:solidFill>
              <a:latin typeface="楷体" panose="02010609060101010101" pitchFamily="49" charset="-122"/>
              <a:ea typeface="楷体" panose="02010609060101010101" pitchFamily="49" charset="-122"/>
            </a:rPr>
            <a:t>监控分析系统</a:t>
          </a:r>
          <a:endParaRPr lang="zh-CN" altLang="en-US" sz="2600" b="1" dirty="0">
            <a:solidFill>
              <a:schemeClr val="tx1"/>
            </a:solidFill>
            <a:latin typeface="楷体" panose="02010609060101010101" pitchFamily="49" charset="-122"/>
            <a:ea typeface="楷体" panose="02010609060101010101" pitchFamily="49" charset="-122"/>
          </a:endParaRPr>
        </a:p>
      </dgm:t>
    </dgm:pt>
    <dgm:pt modelId="{668DAE4F-7B7F-45AC-BF19-67693523749F}" type="parTrans" cxnId="{1BAE82B6-83B9-4094-9B75-E26C6125A24A}">
      <dgm:prSet/>
      <dgm:spPr/>
      <dgm:t>
        <a:bodyPr/>
        <a:lstStyle/>
        <a:p>
          <a:endParaRPr lang="zh-CN" altLang="en-US"/>
        </a:p>
      </dgm:t>
    </dgm:pt>
    <dgm:pt modelId="{1F1F7F8C-E6F0-4C38-8C58-652823BE2E99}" type="sibTrans" cxnId="{1BAE82B6-83B9-4094-9B75-E26C6125A24A}">
      <dgm:prSet/>
      <dgm:spPr/>
      <dgm:t>
        <a:bodyPr/>
        <a:lstStyle/>
        <a:p>
          <a:endParaRPr lang="zh-CN" altLang="en-US"/>
        </a:p>
      </dgm:t>
    </dgm:pt>
    <dgm:pt modelId="{14538FD5-EAB7-4F0B-8C17-C22CB3EFD142}" type="pres">
      <dgm:prSet presAssocID="{EF45293F-FC9D-4587-92B5-CF9DC4C73683}" presName="CompostProcess" presStyleCnt="0">
        <dgm:presLayoutVars>
          <dgm:dir/>
          <dgm:resizeHandles val="exact"/>
        </dgm:presLayoutVars>
      </dgm:prSet>
      <dgm:spPr/>
    </dgm:pt>
    <dgm:pt modelId="{A416624D-2DE7-436F-A347-8EAA087219A2}" type="pres">
      <dgm:prSet presAssocID="{EF45293F-FC9D-4587-92B5-CF9DC4C73683}" presName="arrow" presStyleLbl="bgShp" presStyleIdx="0" presStyleCnt="1" custScaleX="117647" custLinFactNeighborY="-1417"/>
      <dgm:spPr/>
    </dgm:pt>
    <dgm:pt modelId="{6B567D26-A873-4916-A56B-B3FBC7332E22}" type="pres">
      <dgm:prSet presAssocID="{EF45293F-FC9D-4587-92B5-CF9DC4C73683}" presName="linearProcess" presStyleCnt="0"/>
      <dgm:spPr/>
    </dgm:pt>
    <dgm:pt modelId="{A1B7B826-979F-4474-8129-024E683706CE}" type="pres">
      <dgm:prSet presAssocID="{80854A2E-A47B-435D-86CE-382268F09308}" presName="textNode" presStyleLbl="node1" presStyleIdx="0" presStyleCnt="3" custScaleX="55432" custScaleY="57118" custLinFactNeighborX="61393" custLinFactNeighborY="7188">
        <dgm:presLayoutVars>
          <dgm:bulletEnabled val="1"/>
        </dgm:presLayoutVars>
      </dgm:prSet>
      <dgm:spPr/>
      <dgm:t>
        <a:bodyPr/>
        <a:lstStyle/>
        <a:p>
          <a:endParaRPr lang="zh-CN" altLang="en-US"/>
        </a:p>
      </dgm:t>
    </dgm:pt>
    <dgm:pt modelId="{2E1FB62A-7E41-409D-83F5-9DF25404F70D}" type="pres">
      <dgm:prSet presAssocID="{D59C844C-4027-49B9-8521-932F5BA6E346}" presName="sibTrans" presStyleCnt="0"/>
      <dgm:spPr/>
    </dgm:pt>
    <dgm:pt modelId="{E8962628-FD5E-4E40-B258-B15571DAB30F}" type="pres">
      <dgm:prSet presAssocID="{695B8F5A-974C-4436-878A-CC4EF1A0F080}" presName="textNode" presStyleLbl="node1" presStyleIdx="1" presStyleCnt="3" custScaleX="55432" custScaleY="57118" custLinFactNeighborX="22090" custLinFactNeighborY="3618">
        <dgm:presLayoutVars>
          <dgm:bulletEnabled val="1"/>
        </dgm:presLayoutVars>
      </dgm:prSet>
      <dgm:spPr/>
      <dgm:t>
        <a:bodyPr/>
        <a:lstStyle/>
        <a:p>
          <a:endParaRPr lang="zh-CN" altLang="en-US"/>
        </a:p>
      </dgm:t>
    </dgm:pt>
    <dgm:pt modelId="{E9E8AD57-9448-4520-9A36-BBF752CD8C74}" type="pres">
      <dgm:prSet presAssocID="{603DF904-9B2D-4585-BCC6-4C906A08C7AE}" presName="sibTrans" presStyleCnt="0"/>
      <dgm:spPr/>
    </dgm:pt>
    <dgm:pt modelId="{958C9037-BA4D-41D0-A047-6FB5AC1E837B}" type="pres">
      <dgm:prSet presAssocID="{C24E4BE7-B0F3-4A77-843D-1A46B6300FEB}" presName="textNode" presStyleLbl="node1" presStyleIdx="2" presStyleCnt="3" custScaleX="55432" custScaleY="57118" custLinFactNeighborX="-30322" custLinFactNeighborY="3618">
        <dgm:presLayoutVars>
          <dgm:bulletEnabled val="1"/>
        </dgm:presLayoutVars>
      </dgm:prSet>
      <dgm:spPr/>
      <dgm:t>
        <a:bodyPr/>
        <a:lstStyle/>
        <a:p>
          <a:endParaRPr lang="zh-CN" altLang="en-US"/>
        </a:p>
      </dgm:t>
    </dgm:pt>
  </dgm:ptLst>
  <dgm:cxnLst>
    <dgm:cxn modelId="{B56211A4-D8B9-414B-8353-E7F70F29249E}" srcId="{EF45293F-FC9D-4587-92B5-CF9DC4C73683}" destId="{80854A2E-A47B-435D-86CE-382268F09308}" srcOrd="0" destOrd="0" parTransId="{37580DF7-F808-4715-AAFF-1B9BE8B778F0}" sibTransId="{D59C844C-4027-49B9-8521-932F5BA6E346}"/>
    <dgm:cxn modelId="{13984985-9231-4D2D-8FBC-8B62968B00B6}" type="presOf" srcId="{80854A2E-A47B-435D-86CE-382268F09308}" destId="{A1B7B826-979F-4474-8129-024E683706CE}" srcOrd="0" destOrd="0" presId="urn:microsoft.com/office/officeart/2005/8/layout/hProcess9"/>
    <dgm:cxn modelId="{15FFB956-6C59-4C1D-8A16-4F259EF168AE}" srcId="{EF45293F-FC9D-4587-92B5-CF9DC4C73683}" destId="{695B8F5A-974C-4436-878A-CC4EF1A0F080}" srcOrd="1" destOrd="0" parTransId="{CA7A0729-DD38-4A76-AF69-B947B7372ADD}" sibTransId="{603DF904-9B2D-4585-BCC6-4C906A08C7AE}"/>
    <dgm:cxn modelId="{1BAE82B6-83B9-4094-9B75-E26C6125A24A}" srcId="{EF45293F-FC9D-4587-92B5-CF9DC4C73683}" destId="{C24E4BE7-B0F3-4A77-843D-1A46B6300FEB}" srcOrd="2" destOrd="0" parTransId="{668DAE4F-7B7F-45AC-BF19-67693523749F}" sibTransId="{1F1F7F8C-E6F0-4C38-8C58-652823BE2E99}"/>
    <dgm:cxn modelId="{C0EA7D03-702B-4802-9106-B2B56BD0C102}" type="presOf" srcId="{C24E4BE7-B0F3-4A77-843D-1A46B6300FEB}" destId="{958C9037-BA4D-41D0-A047-6FB5AC1E837B}" srcOrd="0" destOrd="0" presId="urn:microsoft.com/office/officeart/2005/8/layout/hProcess9"/>
    <dgm:cxn modelId="{07D86B7A-EBDB-4FB0-9949-140CAF864F13}" type="presOf" srcId="{695B8F5A-974C-4436-878A-CC4EF1A0F080}" destId="{E8962628-FD5E-4E40-B258-B15571DAB30F}" srcOrd="0" destOrd="0" presId="urn:microsoft.com/office/officeart/2005/8/layout/hProcess9"/>
    <dgm:cxn modelId="{03EA985D-2E2F-4399-91D3-91C1A0C29446}" type="presOf" srcId="{EF45293F-FC9D-4587-92B5-CF9DC4C73683}" destId="{14538FD5-EAB7-4F0B-8C17-C22CB3EFD142}" srcOrd="0" destOrd="0" presId="urn:microsoft.com/office/officeart/2005/8/layout/hProcess9"/>
    <dgm:cxn modelId="{81F981CB-34E6-4304-AD88-73CB99B2F2F1}" type="presParOf" srcId="{14538FD5-EAB7-4F0B-8C17-C22CB3EFD142}" destId="{A416624D-2DE7-436F-A347-8EAA087219A2}" srcOrd="0" destOrd="0" presId="urn:microsoft.com/office/officeart/2005/8/layout/hProcess9"/>
    <dgm:cxn modelId="{9BEB4006-9420-4A05-BD11-4442CE937D1D}" type="presParOf" srcId="{14538FD5-EAB7-4F0B-8C17-C22CB3EFD142}" destId="{6B567D26-A873-4916-A56B-B3FBC7332E22}" srcOrd="1" destOrd="0" presId="urn:microsoft.com/office/officeart/2005/8/layout/hProcess9"/>
    <dgm:cxn modelId="{60DAFF8B-1C27-41B0-868C-031829BDCD2A}" type="presParOf" srcId="{6B567D26-A873-4916-A56B-B3FBC7332E22}" destId="{A1B7B826-979F-4474-8129-024E683706CE}" srcOrd="0" destOrd="0" presId="urn:microsoft.com/office/officeart/2005/8/layout/hProcess9"/>
    <dgm:cxn modelId="{AE2409FE-9324-449C-99D0-BE19A9BB20DC}" type="presParOf" srcId="{6B567D26-A873-4916-A56B-B3FBC7332E22}" destId="{2E1FB62A-7E41-409D-83F5-9DF25404F70D}" srcOrd="1" destOrd="0" presId="urn:microsoft.com/office/officeart/2005/8/layout/hProcess9"/>
    <dgm:cxn modelId="{1D9F093D-ED3D-4964-9A36-52730FE3877D}" type="presParOf" srcId="{6B567D26-A873-4916-A56B-B3FBC7332E22}" destId="{E8962628-FD5E-4E40-B258-B15571DAB30F}" srcOrd="2" destOrd="0" presId="urn:microsoft.com/office/officeart/2005/8/layout/hProcess9"/>
    <dgm:cxn modelId="{CA743B51-AE71-4DC9-A00F-9830A0D9A07C}" type="presParOf" srcId="{6B567D26-A873-4916-A56B-B3FBC7332E22}" destId="{E9E8AD57-9448-4520-9A36-BBF752CD8C74}" srcOrd="3" destOrd="0" presId="urn:microsoft.com/office/officeart/2005/8/layout/hProcess9"/>
    <dgm:cxn modelId="{7647EDA3-D564-40A5-8B51-60B94840C8CC}" type="presParOf" srcId="{6B567D26-A873-4916-A56B-B3FBC7332E22}" destId="{958C9037-BA4D-41D0-A047-6FB5AC1E837B}"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6624D-2DE7-436F-A347-8EAA087219A2}">
      <dsp:nvSpPr>
        <dsp:cNvPr id="0" name=""/>
        <dsp:cNvSpPr/>
      </dsp:nvSpPr>
      <dsp:spPr>
        <a:xfrm>
          <a:off x="2" y="0"/>
          <a:ext cx="10985494" cy="50419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7B826-979F-4474-8129-024E683706CE}">
      <dsp:nvSpPr>
        <dsp:cNvPr id="0" name=""/>
        <dsp:cNvSpPr/>
      </dsp:nvSpPr>
      <dsp:spPr>
        <a:xfrm>
          <a:off x="2540424" y="2089948"/>
          <a:ext cx="1826844" cy="11519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solidFill>
              <a:latin typeface="楷体" panose="02010609060101010101" pitchFamily="49" charset="-122"/>
              <a:ea typeface="楷体" panose="02010609060101010101" pitchFamily="49" charset="-122"/>
            </a:rPr>
            <a:t>选择性能测试工具</a:t>
          </a:r>
          <a:endParaRPr lang="zh-CN" altLang="en-US" sz="2600" b="1" kern="1200" dirty="0">
            <a:solidFill>
              <a:schemeClr val="tx1"/>
            </a:solidFill>
            <a:latin typeface="楷体" panose="02010609060101010101" pitchFamily="49" charset="-122"/>
            <a:ea typeface="楷体" panose="02010609060101010101" pitchFamily="49" charset="-122"/>
          </a:endParaRPr>
        </a:p>
      </dsp:txBody>
      <dsp:txXfrm>
        <a:off x="2596657" y="2146181"/>
        <a:ext cx="1714378" cy="1039466"/>
      </dsp:txXfrm>
    </dsp:sp>
    <dsp:sp modelId="{E8962628-FD5E-4E40-B258-B15571DAB30F}">
      <dsp:nvSpPr>
        <dsp:cNvPr id="0" name=""/>
        <dsp:cNvSpPr/>
      </dsp:nvSpPr>
      <dsp:spPr>
        <a:xfrm>
          <a:off x="4700662" y="2017949"/>
          <a:ext cx="1826844" cy="11519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solidFill>
              <a:latin typeface="楷体" panose="02010609060101010101" pitchFamily="49" charset="-122"/>
              <a:ea typeface="楷体" panose="02010609060101010101" pitchFamily="49" charset="-122"/>
            </a:rPr>
            <a:t>设计性能测试</a:t>
          </a:r>
          <a:endParaRPr lang="zh-CN" altLang="en-US" sz="2600" b="1" kern="1200" dirty="0">
            <a:solidFill>
              <a:schemeClr val="tx1"/>
            </a:solidFill>
            <a:latin typeface="楷体" panose="02010609060101010101" pitchFamily="49" charset="-122"/>
            <a:ea typeface="楷体" panose="02010609060101010101" pitchFamily="49" charset="-122"/>
          </a:endParaRPr>
        </a:p>
      </dsp:txBody>
      <dsp:txXfrm>
        <a:off x="4756895" y="2074182"/>
        <a:ext cx="1714378" cy="1039466"/>
      </dsp:txXfrm>
    </dsp:sp>
    <dsp:sp modelId="{958C9037-BA4D-41D0-A047-6FB5AC1E837B}">
      <dsp:nvSpPr>
        <dsp:cNvPr id="0" name=""/>
        <dsp:cNvSpPr/>
      </dsp:nvSpPr>
      <dsp:spPr>
        <a:xfrm>
          <a:off x="6788896" y="2017949"/>
          <a:ext cx="1826844" cy="11519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solidFill>
              <a:latin typeface="楷体" panose="02010609060101010101" pitchFamily="49" charset="-122"/>
              <a:ea typeface="楷体" panose="02010609060101010101" pitchFamily="49" charset="-122"/>
            </a:rPr>
            <a:t>监控分析系统</a:t>
          </a:r>
          <a:endParaRPr lang="zh-CN" altLang="en-US" sz="2600" b="1" kern="1200" dirty="0">
            <a:solidFill>
              <a:schemeClr val="tx1"/>
            </a:solidFill>
            <a:latin typeface="楷体" panose="02010609060101010101" pitchFamily="49" charset="-122"/>
            <a:ea typeface="楷体" panose="02010609060101010101" pitchFamily="49" charset="-122"/>
          </a:endParaRPr>
        </a:p>
      </dsp:txBody>
      <dsp:txXfrm>
        <a:off x="6845129" y="2074182"/>
        <a:ext cx="1714378" cy="103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0E44AF-0D8D-4B66-BECC-4D5B9292E151}" type="datetimeFigureOut">
              <a:rPr lang="zh-CN" altLang="en-US"/>
              <a:pPr>
                <a:defRPr/>
              </a:pPr>
              <a:t>2019/4/29</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3C35A87-E971-49BF-8F02-A5CE2B85C743}" type="slidenum">
              <a:rPr lang="zh-CN" altLang="en-US"/>
              <a:pPr>
                <a:defRPr/>
              </a:pPr>
              <a:t>‹#›</a:t>
            </a:fld>
            <a:endParaRPr lang="zh-CN" altLang="en-US"/>
          </a:p>
        </p:txBody>
      </p:sp>
    </p:spTree>
    <p:extLst>
      <p:ext uri="{BB962C8B-B14F-4D97-AF65-F5344CB8AC3E}">
        <p14:creationId xmlns:p14="http://schemas.microsoft.com/office/powerpoint/2010/main" val="211669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7119A08-1D2F-470C-8FD3-E69459F4B57D}" type="datetimeFigureOut">
              <a:rPr lang="zh-CN" altLang="en-US"/>
              <a:pPr>
                <a:defRPr/>
              </a:pPr>
              <a:t>2019/4/29</a:t>
            </a:fld>
            <a:endParaRPr lang="zh-CN" altLang="en-US"/>
          </a:p>
        </p:txBody>
      </p:sp>
      <p:sp>
        <p:nvSpPr>
          <p:cNvPr id="4" name="幻灯片图像占位符 3"/>
          <p:cNvSpPr>
            <a:spLocks noGrp="1" noRot="1" noChangeAspect="1"/>
          </p:cNvSpPr>
          <p:nvPr>
            <p:ph type="sldImg" idx="2"/>
          </p:nvPr>
        </p:nvSpPr>
        <p:spPr>
          <a:xfrm>
            <a:off x="2284413" y="514350"/>
            <a:ext cx="457517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06004EB-C740-4F3D-A864-243FCB14D11E}" type="slidenum">
              <a:rPr lang="zh-CN" altLang="en-US"/>
              <a:pPr>
                <a:defRPr/>
              </a:pPr>
              <a:t>‹#›</a:t>
            </a:fld>
            <a:endParaRPr lang="zh-CN" altLang="en-US"/>
          </a:p>
        </p:txBody>
      </p:sp>
    </p:spTree>
    <p:extLst>
      <p:ext uri="{BB962C8B-B14F-4D97-AF65-F5344CB8AC3E}">
        <p14:creationId xmlns:p14="http://schemas.microsoft.com/office/powerpoint/2010/main" val="4272490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4662" algn="l" rtl="0" eaLnBrk="0" fontAlgn="base" hangingPunct="0">
      <a:spcBef>
        <a:spcPct val="30000"/>
      </a:spcBef>
      <a:spcAft>
        <a:spcPct val="0"/>
      </a:spcAft>
      <a:defRPr sz="1400" kern="1200">
        <a:solidFill>
          <a:schemeClr val="tx1"/>
        </a:solidFill>
        <a:latin typeface="+mn-lt"/>
        <a:ea typeface="+mn-ea"/>
        <a:cs typeface="+mn-cs"/>
      </a:defRPr>
    </a:lvl2pPr>
    <a:lvl3pPr marL="1089325" algn="l" rtl="0" eaLnBrk="0" fontAlgn="base" hangingPunct="0">
      <a:spcBef>
        <a:spcPct val="30000"/>
      </a:spcBef>
      <a:spcAft>
        <a:spcPct val="0"/>
      </a:spcAft>
      <a:defRPr sz="1400" kern="1200">
        <a:solidFill>
          <a:schemeClr val="tx1"/>
        </a:solidFill>
        <a:latin typeface="+mn-lt"/>
        <a:ea typeface="+mn-ea"/>
        <a:cs typeface="+mn-cs"/>
      </a:defRPr>
    </a:lvl3pPr>
    <a:lvl4pPr marL="1633987" algn="l" rtl="0" eaLnBrk="0" fontAlgn="base" hangingPunct="0">
      <a:spcBef>
        <a:spcPct val="30000"/>
      </a:spcBef>
      <a:spcAft>
        <a:spcPct val="0"/>
      </a:spcAft>
      <a:defRPr sz="1400" kern="1200">
        <a:solidFill>
          <a:schemeClr val="tx1"/>
        </a:solidFill>
        <a:latin typeface="+mn-lt"/>
        <a:ea typeface="+mn-ea"/>
        <a:cs typeface="+mn-cs"/>
      </a:defRPr>
    </a:lvl4pPr>
    <a:lvl5pPr marL="2178649" algn="l" rtl="0" eaLnBrk="0" fontAlgn="base" hangingPunct="0">
      <a:spcBef>
        <a:spcPct val="30000"/>
      </a:spcBef>
      <a:spcAft>
        <a:spcPct val="0"/>
      </a:spcAft>
      <a:defRPr sz="1400" kern="1200">
        <a:solidFill>
          <a:schemeClr val="tx1"/>
        </a:solidFill>
        <a:latin typeface="+mn-lt"/>
        <a:ea typeface="+mn-ea"/>
        <a:cs typeface="+mn-cs"/>
      </a:defRPr>
    </a:lvl5pPr>
    <a:lvl6pPr marL="2723312" algn="l" defTabSz="1089325" rtl="0" eaLnBrk="1" latinLnBrk="0" hangingPunct="1">
      <a:defRPr sz="1400" kern="1200">
        <a:solidFill>
          <a:schemeClr val="tx1"/>
        </a:solidFill>
        <a:latin typeface="+mn-lt"/>
        <a:ea typeface="+mn-ea"/>
        <a:cs typeface="+mn-cs"/>
      </a:defRPr>
    </a:lvl6pPr>
    <a:lvl7pPr marL="3267974" algn="l" defTabSz="1089325" rtl="0" eaLnBrk="1" latinLnBrk="0" hangingPunct="1">
      <a:defRPr sz="1400" kern="1200">
        <a:solidFill>
          <a:schemeClr val="tx1"/>
        </a:solidFill>
        <a:latin typeface="+mn-lt"/>
        <a:ea typeface="+mn-ea"/>
        <a:cs typeface="+mn-cs"/>
      </a:defRPr>
    </a:lvl7pPr>
    <a:lvl8pPr marL="3812637" algn="l" defTabSz="1089325" rtl="0" eaLnBrk="1" latinLnBrk="0" hangingPunct="1">
      <a:defRPr sz="1400" kern="1200">
        <a:solidFill>
          <a:schemeClr val="tx1"/>
        </a:solidFill>
        <a:latin typeface="+mn-lt"/>
        <a:ea typeface="+mn-ea"/>
        <a:cs typeface="+mn-cs"/>
      </a:defRPr>
    </a:lvl8pPr>
    <a:lvl9pPr marL="4357299" algn="l" defTabSz="10893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补充例子：不断想</a:t>
            </a:r>
            <a:r>
              <a:rPr lang="en-US" altLang="zh-CN" dirty="0" smtClean="0"/>
              <a:t>10.7.1.9</a:t>
            </a:r>
            <a:r>
              <a:rPr lang="zh-CN" altLang="en-US" dirty="0" smtClean="0"/>
              <a:t>施加压力，看资源使用情况</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zh-CN" dirty="0" smtClean="0"/>
              <a:t>压力测试主要是在“</a:t>
            </a:r>
            <a:r>
              <a:rPr lang="x-none" altLang="zh-CN" dirty="0" smtClean="0">
                <a:solidFill>
                  <a:srgbClr val="FF0000"/>
                </a:solidFill>
              </a:rPr>
              <a:t>模拟系统已处于极限负载下或某指标已经处于饱和状态</a:t>
            </a:r>
            <a:r>
              <a:rPr lang="x-none" altLang="zh-CN" dirty="0" smtClean="0"/>
              <a:t>”情况下，</a:t>
            </a:r>
            <a:r>
              <a:rPr lang="x-none" altLang="zh-CN" dirty="0" smtClean="0">
                <a:solidFill>
                  <a:srgbClr val="FF0000"/>
                </a:solidFill>
              </a:rPr>
              <a:t>继续</a:t>
            </a:r>
            <a:r>
              <a:rPr lang="x-none" altLang="zh-CN" dirty="0" smtClean="0"/>
              <a:t>给系统增</a:t>
            </a:r>
            <a:r>
              <a:rPr lang="zh-CN" altLang="en-US" dirty="0" smtClean="0"/>
              <a:t>加</a:t>
            </a:r>
            <a:r>
              <a:rPr lang="x-none" altLang="zh-CN" dirty="0" smtClean="0"/>
              <a:t>负载或运行时间，观察系统性能表现，验证系统是否出现内存泄露、系统宕机等严重异常。</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12</a:t>
            </a:fld>
            <a:endParaRPr lang="zh-CN" altLang="en-US"/>
          </a:p>
        </p:txBody>
      </p:sp>
    </p:spTree>
    <p:extLst>
      <p:ext uri="{BB962C8B-B14F-4D97-AF65-F5344CB8AC3E}">
        <p14:creationId xmlns:p14="http://schemas.microsoft.com/office/powerpoint/2010/main" val="153868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硬件伸缩性：是否通过硬件设备的增加来支持更多的用户（如</a:t>
            </a:r>
            <a:r>
              <a:rPr lang="en-US" altLang="zh-CN" dirty="0" err="1" smtClean="0"/>
              <a:t>cpu</a:t>
            </a:r>
            <a:r>
              <a:rPr lang="zh-CN" altLang="en-US" dirty="0" smtClean="0"/>
              <a:t>个数或者存储器空间等）</a:t>
            </a:r>
            <a:endParaRPr lang="en-US" altLang="zh-CN" dirty="0" smtClean="0"/>
          </a:p>
          <a:p>
            <a:r>
              <a:rPr lang="zh-CN" altLang="en-US" dirty="0" smtClean="0"/>
              <a:t>软件伸缩性：是否可以通过运行更多的实例或者采用分布式处理来支持更多的用户</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13</a:t>
            </a:fld>
            <a:endParaRPr lang="zh-CN" altLang="en-US"/>
          </a:p>
        </p:txBody>
      </p:sp>
    </p:spTree>
    <p:extLst>
      <p:ext uri="{BB962C8B-B14F-4D97-AF65-F5344CB8AC3E}">
        <p14:creationId xmlns:p14="http://schemas.microsoft.com/office/powerpoint/2010/main" val="3889422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smtClean="0">
                <a:latin typeface="+mn-ea"/>
              </a:rPr>
              <a:t>（</a:t>
            </a:r>
            <a:r>
              <a:rPr lang="zh-CN" altLang="en-US" sz="1400" dirty="0" smtClean="0"/>
              <a:t>说明：一般是某个接口的并发</a:t>
            </a:r>
            <a:r>
              <a:rPr lang="zh-CN" altLang="en-US" sz="1400" dirty="0" smtClean="0">
                <a:latin typeface="+mn-ea"/>
              </a:rPr>
              <a:t>，避免双击等造成的请求重复等</a:t>
            </a:r>
            <a:endParaRPr lang="en-US" altLang="zh-CN" sz="14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16</a:t>
            </a:fld>
            <a:endParaRPr lang="zh-CN" altLang="en-US"/>
          </a:p>
        </p:txBody>
      </p:sp>
    </p:spTree>
    <p:extLst>
      <p:ext uri="{BB962C8B-B14F-4D97-AF65-F5344CB8AC3E}">
        <p14:creationId xmlns:p14="http://schemas.microsoft.com/office/powerpoint/2010/main" val="2758434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去掉</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17</a:t>
            </a:fld>
            <a:endParaRPr lang="zh-CN" altLang="en-US"/>
          </a:p>
        </p:txBody>
      </p:sp>
    </p:spTree>
    <p:extLst>
      <p:ext uri="{BB962C8B-B14F-4D97-AF65-F5344CB8AC3E}">
        <p14:creationId xmlns:p14="http://schemas.microsoft.com/office/powerpoint/2010/main" val="339080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smtClean="0"/>
              <a:t>at</a:t>
            </a:r>
            <a:r>
              <a:rPr lang="zh-CN" altLang="en-US" dirty="0" smtClean="0"/>
              <a:t>： 适合仅执行一次就结束的调度任务</a:t>
            </a:r>
          </a:p>
          <a:p>
            <a:pPr lvl="1"/>
            <a:r>
              <a:rPr lang="en-US" altLang="zh-CN" dirty="0" err="1" smtClean="0"/>
              <a:t>crontab</a:t>
            </a:r>
            <a:r>
              <a:rPr lang="zh-CN" altLang="en-US" dirty="0" smtClean="0"/>
              <a:t>：可以周期性执行任务工作</a:t>
            </a:r>
            <a:endParaRPr lang="en-US" altLang="zh-CN" dirty="0" smtClean="0"/>
          </a:p>
          <a:p>
            <a:pPr lvl="1"/>
            <a:r>
              <a:rPr lang="en-US" altLang="zh-CN" dirty="0" err="1" smtClean="0"/>
              <a:t>anacron</a:t>
            </a:r>
            <a:r>
              <a:rPr lang="zh-CN" altLang="en-US" dirty="0" smtClean="0"/>
              <a:t>：当该执行定时任务时，系统处于关机状态，</a:t>
            </a:r>
            <a:r>
              <a:rPr lang="en-US" altLang="zh-CN" dirty="0" err="1" smtClean="0"/>
              <a:t>anacron</a:t>
            </a:r>
            <a:r>
              <a:rPr lang="zh-CN" altLang="en-US" dirty="0" smtClean="0"/>
              <a:t>可以确保下次开启系统的时候，脚本会被执行（</a:t>
            </a:r>
            <a:r>
              <a:rPr lang="en-US" altLang="zh-CN" dirty="0" err="1" smtClean="0"/>
              <a:t>contab</a:t>
            </a:r>
            <a:r>
              <a:rPr lang="zh-CN" altLang="en-US" dirty="0" smtClean="0"/>
              <a:t>不会）</a:t>
            </a:r>
          </a:p>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27</a:t>
            </a:fld>
            <a:endParaRPr lang="zh-CN" altLang="en-US"/>
          </a:p>
        </p:txBody>
      </p:sp>
    </p:spTree>
    <p:extLst>
      <p:ext uri="{BB962C8B-B14F-4D97-AF65-F5344CB8AC3E}">
        <p14:creationId xmlns:p14="http://schemas.microsoft.com/office/powerpoint/2010/main" val="1494675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29</a:t>
            </a:fld>
            <a:endParaRPr lang="zh-CN" altLang="en-US"/>
          </a:p>
        </p:txBody>
      </p:sp>
    </p:spTree>
    <p:extLst>
      <p:ext uri="{BB962C8B-B14F-4D97-AF65-F5344CB8AC3E}">
        <p14:creationId xmlns:p14="http://schemas.microsoft.com/office/powerpoint/2010/main" val="2683375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5353" y="2929613"/>
            <a:ext cx="10373995" cy="928910"/>
          </a:xfrm>
        </p:spPr>
        <p:txBody>
          <a:bodyPr>
            <a:normAutofit/>
          </a:bodyPr>
          <a:lstStyle>
            <a:lvl1pPr algn="l">
              <a:defRPr sz="43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915353" y="3887100"/>
            <a:ext cx="8543290" cy="685967"/>
          </a:xfrm>
        </p:spPr>
        <p:txBody>
          <a:bodyPr anchor="ctr">
            <a:noAutofit/>
          </a:bodyPr>
          <a:lstStyle>
            <a:lvl1pPr marL="0" indent="0" algn="l">
              <a:buNone/>
              <a:defRPr sz="3200" b="1">
                <a:solidFill>
                  <a:schemeClr val="tx1">
                    <a:tint val="75000"/>
                  </a:schemeClr>
                </a:solidFill>
                <a:latin typeface="楷体" panose="02010609060101010101" pitchFamily="49" charset="-122"/>
                <a:ea typeface="楷体" panose="02010609060101010101" pitchFamily="49" charset="-122"/>
                <a:sym typeface="Wingdings" pitchFamily="2" charset="2"/>
              </a:defRPr>
            </a:lvl1pPr>
            <a:lvl2pPr marL="544662" indent="0" algn="ctr">
              <a:buNone/>
              <a:defRPr>
                <a:solidFill>
                  <a:schemeClr val="tx1">
                    <a:tint val="75000"/>
                  </a:schemeClr>
                </a:solidFill>
              </a:defRPr>
            </a:lvl2pPr>
            <a:lvl3pPr marL="1089325" indent="0" algn="ctr">
              <a:buNone/>
              <a:defRPr>
                <a:solidFill>
                  <a:schemeClr val="tx1">
                    <a:tint val="75000"/>
                  </a:schemeClr>
                </a:solidFill>
              </a:defRPr>
            </a:lvl3pPr>
            <a:lvl4pPr marL="1633987" indent="0" algn="ctr">
              <a:buNone/>
              <a:defRPr>
                <a:solidFill>
                  <a:schemeClr val="tx1">
                    <a:tint val="75000"/>
                  </a:schemeClr>
                </a:solidFill>
              </a:defRPr>
            </a:lvl4pPr>
            <a:lvl5pPr marL="2178649" indent="0" algn="ctr">
              <a:buNone/>
              <a:defRPr>
                <a:solidFill>
                  <a:schemeClr val="tx1">
                    <a:tint val="75000"/>
                  </a:schemeClr>
                </a:solidFill>
              </a:defRPr>
            </a:lvl5pPr>
            <a:lvl6pPr marL="2723312" indent="0" algn="ctr">
              <a:buNone/>
              <a:defRPr>
                <a:solidFill>
                  <a:schemeClr val="tx1">
                    <a:tint val="75000"/>
                  </a:schemeClr>
                </a:solidFill>
              </a:defRPr>
            </a:lvl6pPr>
            <a:lvl7pPr marL="3267974" indent="0" algn="ctr">
              <a:buNone/>
              <a:defRPr>
                <a:solidFill>
                  <a:schemeClr val="tx1">
                    <a:tint val="75000"/>
                  </a:schemeClr>
                </a:solidFill>
              </a:defRPr>
            </a:lvl7pPr>
            <a:lvl8pPr marL="3812637" indent="0" algn="ctr">
              <a:buNone/>
              <a:defRPr>
                <a:solidFill>
                  <a:schemeClr val="tx1">
                    <a:tint val="75000"/>
                  </a:schemeClr>
                </a:solidFill>
              </a:defRPr>
            </a:lvl8pPr>
            <a:lvl9pPr marL="4357299" indent="0" algn="ctr">
              <a:buNone/>
              <a:defRPr>
                <a:solidFill>
                  <a:schemeClr val="tx1">
                    <a:tint val="75000"/>
                  </a:schemeClr>
                </a:solidFill>
              </a:defRPr>
            </a:lvl9pPr>
          </a:lstStyle>
          <a:p>
            <a:r>
              <a:rPr lang="zh-CN" altLang="en-US" dirty="0" smtClean="0"/>
              <a:t>单击此处编辑母版副标题样式</a:t>
            </a:r>
            <a:endParaRPr lang="en-US" altLang="zh-CN" dirty="0" smtClean="0"/>
          </a:p>
        </p:txBody>
      </p:sp>
      <p:pic>
        <p:nvPicPr>
          <p:cNvPr id="10" name="图片 9"/>
          <p:cNvPicPr>
            <a:picLocks noChangeAspect="1"/>
          </p:cNvPicPr>
          <p:nvPr userDrawn="1"/>
        </p:nvPicPr>
        <p:blipFill>
          <a:blip r:embed="rId2"/>
          <a:stretch>
            <a:fillRect/>
          </a:stretch>
        </p:blipFill>
        <p:spPr>
          <a:xfrm>
            <a:off x="8976380" y="0"/>
            <a:ext cx="3228320" cy="519627"/>
          </a:xfrm>
          <a:prstGeom prst="rect">
            <a:avLst/>
          </a:prstGeom>
        </p:spPr>
      </p:pic>
      <p:grpSp>
        <p:nvGrpSpPr>
          <p:cNvPr id="11" name="组合 10"/>
          <p:cNvGrpSpPr/>
          <p:nvPr userDrawn="1"/>
        </p:nvGrpSpPr>
        <p:grpSpPr>
          <a:xfrm>
            <a:off x="-18330" y="6526138"/>
            <a:ext cx="12276707" cy="0"/>
            <a:chOff x="-18330" y="6526138"/>
            <a:chExt cx="12276707" cy="0"/>
          </a:xfrm>
        </p:grpSpPr>
        <p:cxnSp>
          <p:nvCxnSpPr>
            <p:cNvPr id="12" name="直接连接符 11"/>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8279325" cy="57606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8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p:txBody>
      </p:sp>
      <p:sp>
        <p:nvSpPr>
          <p:cNvPr id="4" name="日期占位符 3"/>
          <p:cNvSpPr>
            <a:spLocks noGrp="1"/>
          </p:cNvSpPr>
          <p:nvPr>
            <p:ph type="dt" sz="half" idx="10"/>
          </p:nvPr>
        </p:nvSpPr>
        <p:spPr>
          <a:xfrm>
            <a:off x="3" y="6357821"/>
            <a:ext cx="667445" cy="501767"/>
          </a:xfrm>
          <a:prstGeom prst="rect">
            <a:avLst/>
          </a:prstGeom>
        </p:spPr>
        <p:txBody>
          <a:bodyPr lIns="108932" tIns="54466" rIns="108932" bIns="54466"/>
          <a:lstStyle>
            <a:lvl1pPr>
              <a:defRPr/>
            </a:lvl1pPr>
          </a:lstStyle>
          <a:p>
            <a:pPr>
              <a:defRPr/>
            </a:pPr>
            <a:fld id="{C9F260F8-0F8D-4271-AB2B-8487BB54F279}" type="datetime1">
              <a:rPr lang="zh-CN" altLang="en-US"/>
              <a:pPr>
                <a:defRPr/>
              </a:pPr>
              <a:t>2019/4/29</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3669564"/>
            <a:ext cx="12204700" cy="60180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3" name="矩形 2"/>
          <p:cNvSpPr/>
          <p:nvPr userDrawn="1"/>
        </p:nvSpPr>
        <p:spPr>
          <a:xfrm>
            <a:off x="1129363" y="1703784"/>
            <a:ext cx="652508" cy="611329"/>
          </a:xfrm>
          <a:prstGeom prst="rect">
            <a:avLst/>
          </a:prstGeom>
          <a:solidFill>
            <a:schemeClr val="accent4">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5" name="矩形 4"/>
          <p:cNvSpPr/>
          <p:nvPr userDrawn="1"/>
        </p:nvSpPr>
        <p:spPr>
          <a:xfrm>
            <a:off x="557734" y="1197546"/>
            <a:ext cx="864096" cy="828867"/>
          </a:xfrm>
          <a:prstGeom prst="rect">
            <a:avLst/>
          </a:prstGeom>
          <a:solidFill>
            <a:schemeClr val="accent4">
              <a:lumMod val="5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6" name="TextBox 5"/>
          <p:cNvSpPr txBox="1"/>
          <p:nvPr userDrawn="1"/>
        </p:nvSpPr>
        <p:spPr>
          <a:xfrm>
            <a:off x="1892152" y="2107102"/>
            <a:ext cx="6298429" cy="1541157"/>
          </a:xfrm>
          <a:prstGeom prst="rect">
            <a:avLst/>
          </a:prstGeom>
          <a:noFill/>
          <a:ln>
            <a:noFill/>
          </a:ln>
        </p:spPr>
        <p:txBody>
          <a:bodyPr wrap="square" lIns="108932" tIns="54466" rIns="108932" bIns="54466">
            <a:spAutoFit/>
          </a:bodyPr>
          <a:lstStyle/>
          <a:p>
            <a:pPr fontAlgn="auto">
              <a:spcBef>
                <a:spcPts val="0"/>
              </a:spcBef>
              <a:spcAft>
                <a:spcPts val="0"/>
              </a:spcAft>
              <a:defRPr/>
            </a:pPr>
            <a:r>
              <a:rPr lang="en-US" altLang="zh-CN" sz="9300" b="1" dirty="0" smtClean="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rPr>
              <a:t>Question</a:t>
            </a:r>
            <a:endParaRPr lang="zh-CN" altLang="en-US" sz="9300" b="1" dirty="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endParaRPr>
          </a:p>
        </p:txBody>
      </p:sp>
      <p:pic>
        <p:nvPicPr>
          <p:cNvPr id="9" name="图片 8"/>
          <p:cNvPicPr>
            <a:picLocks noChangeAspect="1"/>
          </p:cNvPicPr>
          <p:nvPr userDrawn="1"/>
        </p:nvPicPr>
        <p:blipFill>
          <a:blip r:embed="rId2"/>
          <a:stretch>
            <a:fillRect/>
          </a:stretch>
        </p:blipFill>
        <p:spPr>
          <a:xfrm>
            <a:off x="8972758" y="28774"/>
            <a:ext cx="3228320" cy="51962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标题占位符 1"/>
          <p:cNvSpPr>
            <a:spLocks noGrp="1"/>
          </p:cNvSpPr>
          <p:nvPr>
            <p:ph type="title"/>
          </p:nvPr>
        </p:nvSpPr>
        <p:spPr bwMode="auto">
          <a:xfrm>
            <a:off x="629742" y="405458"/>
            <a:ext cx="8279325" cy="576064"/>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610235" y="1197546"/>
            <a:ext cx="10984230" cy="5041187"/>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cxnSp>
        <p:nvCxnSpPr>
          <p:cNvPr id="9" name="直接连接符 8"/>
          <p:cNvCxnSpPr/>
          <p:nvPr/>
        </p:nvCxnSpPr>
        <p:spPr>
          <a:xfrm>
            <a:off x="413718" y="1053530"/>
            <a:ext cx="11251208" cy="1587"/>
          </a:xfrm>
          <a:prstGeom prst="line">
            <a:avLst/>
          </a:prstGeom>
          <a:ln w="12700">
            <a:solidFill>
              <a:schemeClr val="accent4">
                <a:lumMod val="50000"/>
              </a:schemeClr>
            </a:solidFill>
          </a:ln>
        </p:spPr>
        <p:style>
          <a:lnRef idx="3">
            <a:schemeClr val="accent2"/>
          </a:lnRef>
          <a:fillRef idx="0">
            <a:schemeClr val="accent2"/>
          </a:fillRef>
          <a:effectRef idx="2">
            <a:schemeClr val="accent2"/>
          </a:effectRef>
          <a:fontRef idx="minor">
            <a:schemeClr val="tx1"/>
          </a:fontRef>
        </p:style>
      </p:cxnSp>
      <p:sp>
        <p:nvSpPr>
          <p:cNvPr id="16" name="矩形 15"/>
          <p:cNvSpPr/>
          <p:nvPr userDrawn="1"/>
        </p:nvSpPr>
        <p:spPr>
          <a:xfrm>
            <a:off x="485726" y="405458"/>
            <a:ext cx="118690" cy="499070"/>
          </a:xfrm>
          <a:prstGeom prst="rect">
            <a:avLst/>
          </a:prstGeom>
          <a:solidFill>
            <a:schemeClr val="accent4">
              <a:lumMod val="50000"/>
            </a:schemeClr>
          </a:solidFill>
          <a:ln>
            <a:noFill/>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pic>
        <p:nvPicPr>
          <p:cNvPr id="2" name="图片 1"/>
          <p:cNvPicPr>
            <a:picLocks noChangeAspect="1"/>
          </p:cNvPicPr>
          <p:nvPr userDrawn="1"/>
        </p:nvPicPr>
        <p:blipFill>
          <a:blip r:embed="rId8"/>
          <a:stretch>
            <a:fillRect/>
          </a:stretch>
        </p:blipFill>
        <p:spPr>
          <a:xfrm>
            <a:off x="8972758" y="28774"/>
            <a:ext cx="3228320" cy="519627"/>
          </a:xfrm>
          <a:prstGeom prst="rect">
            <a:avLst/>
          </a:prstGeom>
        </p:spPr>
      </p:pic>
      <p:grpSp>
        <p:nvGrpSpPr>
          <p:cNvPr id="6" name="组合 5"/>
          <p:cNvGrpSpPr/>
          <p:nvPr userDrawn="1"/>
        </p:nvGrpSpPr>
        <p:grpSpPr>
          <a:xfrm>
            <a:off x="-18329" y="6454130"/>
            <a:ext cx="12223030" cy="72008"/>
            <a:chOff x="-18330" y="6526138"/>
            <a:chExt cx="12276707" cy="0"/>
          </a:xfrm>
        </p:grpSpPr>
        <p:cxnSp>
          <p:nvCxnSpPr>
            <p:cNvPr id="28" name="直接连接符 27"/>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8" name="直接连接符 17"/>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3" r:id="rId3"/>
    <p:sldLayoutId id="2147483724" r:id="rId4"/>
    <p:sldLayoutId id="2147483725" r:id="rId5"/>
    <p:sldLayoutId id="2147483727" r:id="rId6"/>
  </p:sldLayoutIdLst>
  <p:hf hdr="0" ftr="0" dt="0"/>
  <p:txStyles>
    <p:titleStyle>
      <a:lvl1pPr algn="l" rtl="0" eaLnBrk="0" fontAlgn="base" hangingPunct="0">
        <a:spcBef>
          <a:spcPct val="0"/>
        </a:spcBef>
        <a:spcAft>
          <a:spcPct val="0"/>
        </a:spcAft>
        <a:defRPr sz="3600" b="1" kern="1200">
          <a:solidFill>
            <a:schemeClr val="tx1"/>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5pPr>
      <a:lvl6pPr marL="544662" algn="l" rtl="0" fontAlgn="base">
        <a:spcBef>
          <a:spcPct val="0"/>
        </a:spcBef>
        <a:spcAft>
          <a:spcPct val="0"/>
        </a:spcAft>
        <a:defRPr sz="2900" b="1">
          <a:solidFill>
            <a:schemeClr val="tx1"/>
          </a:solidFill>
          <a:latin typeface="微软雅黑" pitchFamily="34" charset="-122"/>
          <a:ea typeface="微软雅黑" pitchFamily="34" charset="-122"/>
        </a:defRPr>
      </a:lvl6pPr>
      <a:lvl7pPr marL="1089325" algn="l" rtl="0" fontAlgn="base">
        <a:spcBef>
          <a:spcPct val="0"/>
        </a:spcBef>
        <a:spcAft>
          <a:spcPct val="0"/>
        </a:spcAft>
        <a:defRPr sz="2900" b="1">
          <a:solidFill>
            <a:schemeClr val="tx1"/>
          </a:solidFill>
          <a:latin typeface="微软雅黑" pitchFamily="34" charset="-122"/>
          <a:ea typeface="微软雅黑" pitchFamily="34" charset="-122"/>
        </a:defRPr>
      </a:lvl7pPr>
      <a:lvl8pPr marL="1633987" algn="l" rtl="0" fontAlgn="base">
        <a:spcBef>
          <a:spcPct val="0"/>
        </a:spcBef>
        <a:spcAft>
          <a:spcPct val="0"/>
        </a:spcAft>
        <a:defRPr sz="2900" b="1">
          <a:solidFill>
            <a:schemeClr val="tx1"/>
          </a:solidFill>
          <a:latin typeface="微软雅黑" pitchFamily="34" charset="-122"/>
          <a:ea typeface="微软雅黑" pitchFamily="34" charset="-122"/>
        </a:defRPr>
      </a:lvl8pPr>
      <a:lvl9pPr marL="2178649" algn="l" rtl="0" fontAlgn="base">
        <a:spcBef>
          <a:spcPct val="0"/>
        </a:spcBef>
        <a:spcAft>
          <a:spcPct val="0"/>
        </a:spcAft>
        <a:defRPr sz="2900" b="1">
          <a:solidFill>
            <a:schemeClr val="tx1"/>
          </a:solidFill>
          <a:latin typeface="微软雅黑" pitchFamily="34" charset="-122"/>
          <a:ea typeface="微软雅黑" pitchFamily="34" charset="-122"/>
        </a:defRPr>
      </a:lvl9pPr>
    </p:titleStyle>
    <p:body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u"/>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9325" rtl="0" eaLnBrk="1" latinLnBrk="0" hangingPunct="1">
        <a:defRPr sz="2100" kern="1200">
          <a:solidFill>
            <a:schemeClr val="tx1"/>
          </a:solidFill>
          <a:latin typeface="+mn-lt"/>
          <a:ea typeface="+mn-ea"/>
          <a:cs typeface="+mn-cs"/>
        </a:defRPr>
      </a:lvl1pPr>
      <a:lvl2pPr marL="544662" algn="l" defTabSz="1089325" rtl="0" eaLnBrk="1" latinLnBrk="0" hangingPunct="1">
        <a:defRPr sz="2100" kern="1200">
          <a:solidFill>
            <a:schemeClr val="tx1"/>
          </a:solidFill>
          <a:latin typeface="+mn-lt"/>
          <a:ea typeface="+mn-ea"/>
          <a:cs typeface="+mn-cs"/>
        </a:defRPr>
      </a:lvl2pPr>
      <a:lvl3pPr marL="1089325" algn="l" defTabSz="1089325" rtl="0" eaLnBrk="1" latinLnBrk="0" hangingPunct="1">
        <a:defRPr sz="2100" kern="1200">
          <a:solidFill>
            <a:schemeClr val="tx1"/>
          </a:solidFill>
          <a:latin typeface="+mn-lt"/>
          <a:ea typeface="+mn-ea"/>
          <a:cs typeface="+mn-cs"/>
        </a:defRPr>
      </a:lvl3pPr>
      <a:lvl4pPr marL="1633987" algn="l" defTabSz="1089325" rtl="0" eaLnBrk="1" latinLnBrk="0" hangingPunct="1">
        <a:defRPr sz="2100" kern="1200">
          <a:solidFill>
            <a:schemeClr val="tx1"/>
          </a:solidFill>
          <a:latin typeface="+mn-lt"/>
          <a:ea typeface="+mn-ea"/>
          <a:cs typeface="+mn-cs"/>
        </a:defRPr>
      </a:lvl4pPr>
      <a:lvl5pPr marL="2178649" algn="l" defTabSz="1089325" rtl="0" eaLnBrk="1" latinLnBrk="0" hangingPunct="1">
        <a:defRPr sz="2100" kern="1200">
          <a:solidFill>
            <a:schemeClr val="tx1"/>
          </a:solidFill>
          <a:latin typeface="+mn-lt"/>
          <a:ea typeface="+mn-ea"/>
          <a:cs typeface="+mn-cs"/>
        </a:defRPr>
      </a:lvl5pPr>
      <a:lvl6pPr marL="2723312" algn="l" defTabSz="1089325" rtl="0" eaLnBrk="1" latinLnBrk="0" hangingPunct="1">
        <a:defRPr sz="2100" kern="1200">
          <a:solidFill>
            <a:schemeClr val="tx1"/>
          </a:solidFill>
          <a:latin typeface="+mn-lt"/>
          <a:ea typeface="+mn-ea"/>
          <a:cs typeface="+mn-cs"/>
        </a:defRPr>
      </a:lvl6pPr>
      <a:lvl7pPr marL="3267974" algn="l" defTabSz="1089325" rtl="0" eaLnBrk="1" latinLnBrk="0" hangingPunct="1">
        <a:defRPr sz="2100" kern="1200">
          <a:solidFill>
            <a:schemeClr val="tx1"/>
          </a:solidFill>
          <a:latin typeface="+mn-lt"/>
          <a:ea typeface="+mn-ea"/>
          <a:cs typeface="+mn-cs"/>
        </a:defRPr>
      </a:lvl7pPr>
      <a:lvl8pPr marL="3812637" algn="l" defTabSz="1089325" rtl="0" eaLnBrk="1" latinLnBrk="0" hangingPunct="1">
        <a:defRPr sz="2100" kern="1200">
          <a:solidFill>
            <a:schemeClr val="tx1"/>
          </a:solidFill>
          <a:latin typeface="+mn-lt"/>
          <a:ea typeface="+mn-ea"/>
          <a:cs typeface="+mn-cs"/>
        </a:defRPr>
      </a:lvl8pPr>
      <a:lvl9pPr marL="4357299" algn="l" defTabSz="108932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744500" y="1286654"/>
            <a:ext cx="10668285" cy="3643338"/>
          </a:xfrm>
        </p:spPr>
        <p:txBody>
          <a:bodyPr>
            <a:normAutofit/>
          </a:bodyPr>
          <a:lstStyle/>
          <a:p>
            <a:pPr algn="ctr" eaLnBrk="1" hangingPunct="1">
              <a:lnSpc>
                <a:spcPct val="150000"/>
              </a:lnSpc>
            </a:pPr>
            <a:r>
              <a:rPr lang="zh-CN" altLang="en-US" dirty="0" smtClean="0"/>
              <a:t>性能测试</a:t>
            </a:r>
            <a:r>
              <a:rPr lang="en-US" altLang="zh-CN" dirty="0" smtClean="0"/>
              <a:t/>
            </a:r>
            <a:br>
              <a:rPr lang="en-US" altLang="zh-CN" dirty="0" smtClean="0"/>
            </a:br>
            <a:r>
              <a:rPr lang="en-US" altLang="zh-CN" dirty="0" smtClean="0">
                <a:solidFill>
                  <a:schemeClr val="bg1">
                    <a:lumMod val="50000"/>
                  </a:schemeClr>
                </a:solidFill>
              </a:rPr>
              <a:t>--</a:t>
            </a:r>
            <a:r>
              <a:rPr lang="zh-CN" altLang="en-US" sz="3200" dirty="0" smtClean="0">
                <a:solidFill>
                  <a:schemeClr val="bg1">
                    <a:lumMod val="50000"/>
                  </a:schemeClr>
                </a:solidFill>
              </a:rPr>
              <a:t>性能测试基础知识</a:t>
            </a:r>
            <a:r>
              <a:rPr lang="en-US" altLang="zh-CN" sz="3200" dirty="0" smtClean="0">
                <a:solidFill>
                  <a:schemeClr val="bg1">
                    <a:lumMod val="50000"/>
                  </a:schemeClr>
                </a:solidFill>
              </a:rPr>
              <a:t/>
            </a:r>
            <a:br>
              <a:rPr lang="en-US" altLang="zh-CN" sz="3200" dirty="0" smtClean="0">
                <a:solidFill>
                  <a:schemeClr val="bg1">
                    <a:lumMod val="50000"/>
                  </a:schemeClr>
                </a:solidFill>
              </a:rPr>
            </a:br>
            <a:endParaRPr lang="zh-CN" altLang="en-US" sz="32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性能测试分类</a:t>
            </a:r>
            <a:endParaRPr lang="zh-CN" altLang="en-US" dirty="0"/>
          </a:p>
        </p:txBody>
      </p:sp>
      <p:sp>
        <p:nvSpPr>
          <p:cNvPr id="3" name="内容占位符 2"/>
          <p:cNvSpPr>
            <a:spLocks noGrp="1"/>
          </p:cNvSpPr>
          <p:nvPr>
            <p:ph idx="1"/>
          </p:nvPr>
        </p:nvSpPr>
        <p:spPr/>
        <p:txBody>
          <a:bodyPr/>
          <a:lstStyle/>
          <a:p>
            <a:r>
              <a:rPr lang="zh-CN" altLang="en-US" dirty="0"/>
              <a:t>负载测试</a:t>
            </a:r>
            <a:endParaRPr lang="en-US" altLang="zh-CN" dirty="0"/>
          </a:p>
          <a:p>
            <a:r>
              <a:rPr lang="zh-CN" altLang="en-US" dirty="0"/>
              <a:t>压力测试</a:t>
            </a:r>
            <a:endParaRPr lang="en-US" altLang="zh-CN" dirty="0"/>
          </a:p>
          <a:p>
            <a:r>
              <a:rPr lang="zh-CN" altLang="en-US" dirty="0"/>
              <a:t>容量测试</a:t>
            </a:r>
            <a:endParaRPr lang="en-US" altLang="zh-CN" dirty="0"/>
          </a:p>
          <a:p>
            <a:r>
              <a:rPr lang="zh-CN" altLang="en-US" dirty="0"/>
              <a:t>配置测试</a:t>
            </a:r>
            <a:endParaRPr lang="en-US" altLang="zh-CN" dirty="0"/>
          </a:p>
          <a:p>
            <a:r>
              <a:rPr lang="zh-CN" altLang="en-US" dirty="0"/>
              <a:t>基准测试</a:t>
            </a:r>
            <a:endParaRPr lang="en-US" altLang="zh-CN" dirty="0"/>
          </a:p>
          <a:p>
            <a:r>
              <a:rPr lang="zh-CN" altLang="en-US" dirty="0"/>
              <a:t>并发测试</a:t>
            </a:r>
          </a:p>
          <a:p>
            <a:endParaRPr lang="zh-CN" altLang="en-US" dirty="0"/>
          </a:p>
        </p:txBody>
      </p:sp>
    </p:spTree>
    <p:extLst>
      <p:ext uri="{BB962C8B-B14F-4D97-AF65-F5344CB8AC3E}">
        <p14:creationId xmlns:p14="http://schemas.microsoft.com/office/powerpoint/2010/main" val="913581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负载测试</a:t>
            </a:r>
            <a:endParaRPr lang="zh-CN" altLang="en-US" dirty="0"/>
          </a:p>
        </p:txBody>
      </p:sp>
      <p:sp>
        <p:nvSpPr>
          <p:cNvPr id="3" name="内容占位符 2"/>
          <p:cNvSpPr>
            <a:spLocks noGrp="1"/>
          </p:cNvSpPr>
          <p:nvPr>
            <p:ph idx="1"/>
          </p:nvPr>
        </p:nvSpPr>
        <p:spPr/>
        <p:txBody>
          <a:bodyPr/>
          <a:lstStyle/>
          <a:p>
            <a:r>
              <a:rPr lang="zh-CN" altLang="en-US" dirty="0" smtClean="0">
                <a:latin typeface="+mn-ea"/>
              </a:rPr>
              <a:t>负载测试</a:t>
            </a:r>
            <a:endParaRPr lang="en-US" altLang="zh-CN" dirty="0" smtClean="0">
              <a:latin typeface="+mn-ea"/>
            </a:endParaRPr>
          </a:p>
          <a:p>
            <a:pPr lvl="1"/>
            <a:r>
              <a:rPr lang="zh-CN" altLang="en-US" dirty="0" smtClean="0">
                <a:latin typeface="+mn-ea"/>
              </a:rPr>
              <a:t>指</a:t>
            </a:r>
            <a:r>
              <a:rPr lang="zh-CN" altLang="en-US" dirty="0">
                <a:latin typeface="+mn-ea"/>
              </a:rPr>
              <a:t>在一定的软件、硬件及网络环境下，运行一种或多种业务，在</a:t>
            </a:r>
            <a:r>
              <a:rPr lang="zh-CN" altLang="en-US" dirty="0">
                <a:solidFill>
                  <a:srgbClr val="FF0000"/>
                </a:solidFill>
                <a:latin typeface="+mn-ea"/>
              </a:rPr>
              <a:t>不同虚拟用户数量</a:t>
            </a:r>
            <a:r>
              <a:rPr lang="zh-CN" altLang="en-US" dirty="0">
                <a:latin typeface="+mn-ea"/>
              </a:rPr>
              <a:t>的情况下，测试服务器</a:t>
            </a:r>
            <a:r>
              <a:rPr lang="zh-CN" altLang="en-US" dirty="0">
                <a:solidFill>
                  <a:srgbClr val="FF0000"/>
                </a:solidFill>
                <a:latin typeface="+mn-ea"/>
              </a:rPr>
              <a:t>性能指标</a:t>
            </a:r>
            <a:r>
              <a:rPr lang="zh-CN" altLang="en-US" dirty="0">
                <a:latin typeface="+mn-ea"/>
              </a:rPr>
              <a:t>是否在用户的要求范围内，以此确定系统所能承载的</a:t>
            </a:r>
            <a:r>
              <a:rPr lang="zh-CN" altLang="en-US" dirty="0">
                <a:solidFill>
                  <a:srgbClr val="FF0000"/>
                </a:solidFill>
                <a:latin typeface="+mn-ea"/>
              </a:rPr>
              <a:t>最大用户数</a:t>
            </a:r>
            <a:r>
              <a:rPr lang="zh-CN" altLang="en-US" dirty="0">
                <a:latin typeface="+mn-ea"/>
              </a:rPr>
              <a:t>、以及</a:t>
            </a:r>
            <a:r>
              <a:rPr lang="zh-CN" altLang="en-US" dirty="0">
                <a:solidFill>
                  <a:srgbClr val="FF0000"/>
                </a:solidFill>
                <a:latin typeface="+mn-ea"/>
              </a:rPr>
              <a:t>不同用户数下的系统响应时间及服务器资源利用率等</a:t>
            </a:r>
            <a:endParaRPr lang="en-US" altLang="zh-CN" dirty="0">
              <a:solidFill>
                <a:srgbClr val="FF0000"/>
              </a:solidFill>
              <a:latin typeface="+mn-ea"/>
            </a:endParaRPr>
          </a:p>
          <a:p>
            <a:endParaRPr lang="zh-CN" altLang="en-US" dirty="0"/>
          </a:p>
        </p:txBody>
      </p:sp>
    </p:spTree>
    <p:extLst>
      <p:ext uri="{BB962C8B-B14F-4D97-AF65-F5344CB8AC3E}">
        <p14:creationId xmlns:p14="http://schemas.microsoft.com/office/powerpoint/2010/main" val="2660655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dirty="0" smtClean="0"/>
              <a:t>压力测试（</a:t>
            </a:r>
            <a:r>
              <a:rPr lang="en-US" altLang="zh-CN" dirty="0" smtClean="0"/>
              <a:t>Stress Testing</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3200" dirty="0" smtClean="0">
                <a:latin typeface="+mn-ea"/>
              </a:rPr>
              <a:t>定义：指在一定的软件、硬件及网络环境下，模拟大量的</a:t>
            </a:r>
            <a:r>
              <a:rPr lang="zh-CN" altLang="en-US" sz="3200" dirty="0" smtClean="0">
                <a:solidFill>
                  <a:srgbClr val="FF0000"/>
                </a:solidFill>
                <a:latin typeface="+mn-ea"/>
              </a:rPr>
              <a:t>虚拟用户</a:t>
            </a:r>
            <a:r>
              <a:rPr lang="zh-CN" altLang="en-US" sz="3200" dirty="0" smtClean="0">
                <a:latin typeface="+mn-ea"/>
              </a:rPr>
              <a:t>使服务器产生负载，使服务器资源处于</a:t>
            </a:r>
            <a:r>
              <a:rPr lang="zh-CN" altLang="en-US" sz="3200" dirty="0" smtClean="0">
                <a:solidFill>
                  <a:srgbClr val="FF0000"/>
                </a:solidFill>
                <a:latin typeface="+mn-ea"/>
              </a:rPr>
              <a:t>极限状态下并长时间连续运行</a:t>
            </a:r>
            <a:r>
              <a:rPr lang="zh-CN" altLang="en-US" sz="3200" dirty="0" smtClean="0">
                <a:latin typeface="+mn-ea"/>
              </a:rPr>
              <a:t>，以</a:t>
            </a:r>
            <a:r>
              <a:rPr lang="zh-CN" altLang="en-US" sz="3200" dirty="0" smtClean="0">
                <a:solidFill>
                  <a:srgbClr val="FF0000"/>
                </a:solidFill>
                <a:latin typeface="+mn-ea"/>
              </a:rPr>
              <a:t>测试服务器在高负载情况下是否能够稳定工作</a:t>
            </a:r>
          </a:p>
          <a:p>
            <a:r>
              <a:rPr lang="zh-CN" altLang="en-US" dirty="0" smtClean="0"/>
              <a:t>说明：</a:t>
            </a:r>
            <a:r>
              <a:rPr lang="zh-CN" altLang="en-US" dirty="0" smtClean="0">
                <a:latin typeface="+mn-ea"/>
              </a:rPr>
              <a:t>与负载测试获得峰值性能数据不同，压力测试强度在极端情况下系统的稳定性，此时处理能力已经不重要了</a:t>
            </a:r>
            <a:endParaRPr lang="zh-CN" altLang="en-US" dirty="0"/>
          </a:p>
        </p:txBody>
      </p:sp>
    </p:spTree>
    <p:extLst>
      <p:ext uri="{BB962C8B-B14F-4D97-AF65-F5344CB8AC3E}">
        <p14:creationId xmlns:p14="http://schemas.microsoft.com/office/powerpoint/2010/main" val="3656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容量测试（</a:t>
            </a:r>
            <a:r>
              <a:rPr lang="en-US" altLang="zh-CN" dirty="0" smtClean="0"/>
              <a:t>Volume Testing</a:t>
            </a:r>
            <a:r>
              <a:rPr lang="zh-CN" altLang="en-US" dirty="0" smtClean="0"/>
              <a:t>）</a:t>
            </a:r>
            <a:endParaRPr lang="zh-CN" altLang="en-US" dirty="0"/>
          </a:p>
        </p:txBody>
      </p:sp>
      <p:sp>
        <p:nvSpPr>
          <p:cNvPr id="3" name="内容占位符 2"/>
          <p:cNvSpPr>
            <a:spLocks noGrp="1"/>
          </p:cNvSpPr>
          <p:nvPr>
            <p:ph idx="1"/>
          </p:nvPr>
        </p:nvSpPr>
        <p:spPr>
          <a:xfrm>
            <a:off x="610234" y="1197546"/>
            <a:ext cx="11036731" cy="5041187"/>
          </a:xfrm>
        </p:spPr>
        <p:txBody>
          <a:bodyPr/>
          <a:lstStyle/>
          <a:p>
            <a:r>
              <a:rPr lang="zh-CN" altLang="en-US" dirty="0" smtClean="0"/>
              <a:t>定义：在一定的软件、硬件及网络环境下，在数据库中构造不同</a:t>
            </a:r>
            <a:r>
              <a:rPr lang="zh-CN" altLang="en-US" dirty="0" smtClean="0">
                <a:solidFill>
                  <a:srgbClr val="FF0000"/>
                </a:solidFill>
              </a:rPr>
              <a:t>数量级别</a:t>
            </a:r>
            <a:r>
              <a:rPr lang="zh-CN" altLang="en-US" dirty="0" smtClean="0"/>
              <a:t>的数据记录，在一定</a:t>
            </a:r>
            <a:r>
              <a:rPr lang="zh-CN" altLang="en-US" dirty="0" smtClean="0">
                <a:solidFill>
                  <a:srgbClr val="FF0000"/>
                </a:solidFill>
              </a:rPr>
              <a:t>虚拟用户数量</a:t>
            </a:r>
            <a:r>
              <a:rPr lang="zh-CN" altLang="en-US" dirty="0" smtClean="0"/>
              <a:t>的情况下运行一种或多种业务，获取</a:t>
            </a:r>
            <a:r>
              <a:rPr lang="zh-CN" altLang="en-US" dirty="0" smtClean="0">
                <a:solidFill>
                  <a:srgbClr val="FF0000"/>
                </a:solidFill>
              </a:rPr>
              <a:t>不同数量级别的服务器性能指标</a:t>
            </a:r>
            <a:r>
              <a:rPr lang="zh-CN" altLang="en-US" dirty="0" smtClean="0"/>
              <a:t>，以确定数据库的</a:t>
            </a:r>
            <a:r>
              <a:rPr lang="zh-CN" altLang="en-US" dirty="0" smtClean="0">
                <a:solidFill>
                  <a:srgbClr val="FF0000"/>
                </a:solidFill>
              </a:rPr>
              <a:t>最佳容量</a:t>
            </a:r>
            <a:r>
              <a:rPr lang="zh-CN" altLang="en-US" dirty="0" smtClean="0"/>
              <a:t>和</a:t>
            </a:r>
            <a:r>
              <a:rPr lang="zh-CN" altLang="en-US" dirty="0" smtClean="0">
                <a:solidFill>
                  <a:srgbClr val="FF0000"/>
                </a:solidFill>
              </a:rPr>
              <a:t>最大容量（包含对未来几年的处理能力及扩展能力）</a:t>
            </a:r>
            <a:endParaRPr lang="en-US" altLang="zh-CN" dirty="0" smtClean="0">
              <a:solidFill>
                <a:srgbClr val="FF0000"/>
              </a:solidFill>
            </a:endParaRPr>
          </a:p>
          <a:p>
            <a:r>
              <a:rPr lang="zh-CN" altLang="en-US" dirty="0" smtClean="0"/>
              <a:t>说明：不仅对数据库，还可以对硬件处理能力、各种服务器的连接能力等进行，以此来测试系统在不同容量级别下是否能达到指定的性能</a:t>
            </a:r>
            <a:endParaRPr lang="en-US" altLang="zh-CN" dirty="0" smtClean="0"/>
          </a:p>
        </p:txBody>
      </p:sp>
    </p:spTree>
    <p:extLst>
      <p:ext uri="{BB962C8B-B14F-4D97-AF65-F5344CB8AC3E}">
        <p14:creationId xmlns:p14="http://schemas.microsoft.com/office/powerpoint/2010/main" val="325729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742" y="333450"/>
            <a:ext cx="8279325" cy="576064"/>
          </a:xfrm>
        </p:spPr>
        <p:txBody>
          <a:bodyPr>
            <a:normAutofit fontScale="90000"/>
          </a:bodyPr>
          <a:lstStyle/>
          <a:p>
            <a:r>
              <a:rPr lang="zh-CN" altLang="en-US" dirty="0" smtClean="0"/>
              <a:t>配置测试</a:t>
            </a:r>
            <a:r>
              <a:rPr lang="en-US" altLang="zh-CN" dirty="0" smtClean="0"/>
              <a:t>(Configuration Testing)</a:t>
            </a:r>
            <a:endParaRPr lang="zh-CN" altLang="en-US" dirty="0"/>
          </a:p>
        </p:txBody>
      </p:sp>
      <p:sp>
        <p:nvSpPr>
          <p:cNvPr id="3" name="内容占位符 2"/>
          <p:cNvSpPr>
            <a:spLocks noGrp="1"/>
          </p:cNvSpPr>
          <p:nvPr>
            <p:ph idx="1"/>
          </p:nvPr>
        </p:nvSpPr>
        <p:spPr/>
        <p:txBody>
          <a:bodyPr/>
          <a:lstStyle/>
          <a:p>
            <a:r>
              <a:rPr lang="zh-CN" altLang="en-US" dirty="0" smtClean="0"/>
              <a:t>定义：指在不同的软件、硬件及网络环境配置下，运行一种或多种业务，在一定的虚拟用户数量情况下，</a:t>
            </a:r>
            <a:r>
              <a:rPr lang="zh-CN" altLang="en-US" dirty="0" smtClean="0">
                <a:solidFill>
                  <a:srgbClr val="FF0000"/>
                </a:solidFill>
              </a:rPr>
              <a:t>获得不同配置</a:t>
            </a:r>
            <a:r>
              <a:rPr lang="zh-CN" altLang="en-US" dirty="0" smtClean="0"/>
              <a:t>的性能指标，用于</a:t>
            </a:r>
            <a:r>
              <a:rPr lang="zh-CN" altLang="en-US" dirty="0" smtClean="0">
                <a:solidFill>
                  <a:srgbClr val="FF0000"/>
                </a:solidFill>
              </a:rPr>
              <a:t>选择最佳的设备</a:t>
            </a:r>
            <a:r>
              <a:rPr lang="zh-CN" altLang="en-US" dirty="0" smtClean="0"/>
              <a:t>及</a:t>
            </a:r>
            <a:r>
              <a:rPr lang="zh-CN" altLang="en-US" dirty="0" smtClean="0">
                <a:solidFill>
                  <a:srgbClr val="FF0000"/>
                </a:solidFill>
              </a:rPr>
              <a:t>参数</a:t>
            </a:r>
            <a:r>
              <a:rPr lang="zh-CN" altLang="en-US" dirty="0" smtClean="0"/>
              <a:t>配置。通过产生不同的配置来得到系统性能的变化情况</a:t>
            </a:r>
            <a:endParaRPr lang="en-US" altLang="zh-CN" dirty="0" smtClean="0"/>
          </a:p>
        </p:txBody>
      </p:sp>
    </p:spTree>
    <p:extLst>
      <p:ext uri="{BB962C8B-B14F-4D97-AF65-F5344CB8AC3E}">
        <p14:creationId xmlns:p14="http://schemas.microsoft.com/office/powerpoint/2010/main" val="2538529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基准测试（</a:t>
            </a:r>
            <a:r>
              <a:rPr lang="en-US" altLang="zh-CN" dirty="0" smtClean="0"/>
              <a:t>Benchmark Testing</a:t>
            </a:r>
            <a:r>
              <a:rPr lang="zh-CN" altLang="en-US" dirty="0" smtClean="0"/>
              <a:t>）</a:t>
            </a:r>
            <a:endParaRPr lang="zh-CN" altLang="en-US" dirty="0"/>
          </a:p>
        </p:txBody>
      </p:sp>
      <p:sp>
        <p:nvSpPr>
          <p:cNvPr id="3" name="内容占位符 2"/>
          <p:cNvSpPr>
            <a:spLocks noGrp="1"/>
          </p:cNvSpPr>
          <p:nvPr>
            <p:ph idx="1"/>
          </p:nvPr>
        </p:nvSpPr>
        <p:spPr>
          <a:xfrm>
            <a:off x="610234" y="1197546"/>
            <a:ext cx="11396772" cy="5041187"/>
          </a:xfrm>
        </p:spPr>
        <p:txBody>
          <a:bodyPr/>
          <a:lstStyle/>
          <a:p>
            <a:r>
              <a:rPr lang="zh-CN" altLang="en-US" dirty="0" smtClean="0"/>
              <a:t>定义：在一定的软件、硬件及网络环境下，模拟一定数量的虚拟用户运行一种或多种业务，将测试结果作为</a:t>
            </a:r>
            <a:r>
              <a:rPr lang="zh-CN" altLang="en-US" dirty="0" smtClean="0">
                <a:solidFill>
                  <a:srgbClr val="FF0000"/>
                </a:solidFill>
              </a:rPr>
              <a:t>基线数据</a:t>
            </a:r>
            <a:r>
              <a:rPr lang="zh-CN" altLang="en-US" dirty="0" smtClean="0"/>
              <a:t>，在系统调优或系统评测的过程中，通过运行相同的业务场景比较测试结果，确定调优的结果是否达到预期效果或为系统的选择提供决策数据</a:t>
            </a:r>
            <a:endParaRPr lang="en-US" altLang="zh-CN" dirty="0" smtClean="0"/>
          </a:p>
          <a:p>
            <a:r>
              <a:rPr lang="zh-CN" altLang="en-US" dirty="0" smtClean="0"/>
              <a:t>例如：通过工具获得当前内存读写速度数据，然后对系统进行调优，再做相同的测试，如果内存读写速度提高了，就说明前面的调优是正确有效的，反之，说明无效</a:t>
            </a:r>
            <a:endParaRPr lang="zh-CN" altLang="en-US" dirty="0"/>
          </a:p>
        </p:txBody>
      </p:sp>
    </p:spTree>
    <p:extLst>
      <p:ext uri="{BB962C8B-B14F-4D97-AF65-F5344CB8AC3E}">
        <p14:creationId xmlns:p14="http://schemas.microsoft.com/office/powerpoint/2010/main" val="1373048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dirty="0" smtClean="0"/>
              <a:t>并发测试</a:t>
            </a:r>
            <a:endParaRPr lang="zh-CN" altLang="en-US" dirty="0"/>
          </a:p>
        </p:txBody>
      </p:sp>
      <p:sp>
        <p:nvSpPr>
          <p:cNvPr id="3" name="内容占位符 2"/>
          <p:cNvSpPr>
            <a:spLocks noGrp="1"/>
          </p:cNvSpPr>
          <p:nvPr>
            <p:ph idx="1"/>
          </p:nvPr>
        </p:nvSpPr>
        <p:spPr/>
        <p:txBody>
          <a:bodyPr/>
          <a:lstStyle/>
          <a:p>
            <a:r>
              <a:rPr lang="zh-CN" altLang="en-US" sz="3200" dirty="0">
                <a:latin typeface="+mn-ea"/>
              </a:rPr>
              <a:t>方法：通过</a:t>
            </a:r>
            <a:r>
              <a:rPr lang="zh-CN" altLang="en-US" sz="3200" dirty="0" smtClean="0">
                <a:latin typeface="+mn-ea"/>
              </a:rPr>
              <a:t>模拟多用户</a:t>
            </a:r>
            <a:r>
              <a:rPr lang="zh-CN" altLang="en-US" sz="3200" dirty="0">
                <a:latin typeface="+mn-ea"/>
              </a:rPr>
              <a:t>并发</a:t>
            </a:r>
            <a:r>
              <a:rPr lang="zh-CN" altLang="en-US" sz="3200" dirty="0" smtClean="0">
                <a:latin typeface="+mn-ea"/>
              </a:rPr>
              <a:t>访问同一个应用、存储过程或数据记录及其他</a:t>
            </a:r>
            <a:r>
              <a:rPr lang="zh-CN" altLang="en-US" sz="3200" dirty="0" smtClean="0">
                <a:solidFill>
                  <a:srgbClr val="FF0000"/>
                </a:solidFill>
                <a:latin typeface="+mn-ea"/>
              </a:rPr>
              <a:t>并发</a:t>
            </a:r>
            <a:r>
              <a:rPr lang="zh-CN" altLang="en-US" sz="3200" dirty="0" smtClean="0">
                <a:latin typeface="+mn-ea"/>
              </a:rPr>
              <a:t>操作，来测试是否存在死锁、数据错误等故障</a:t>
            </a:r>
            <a:endParaRPr lang="en-US" altLang="zh-CN" sz="3200" dirty="0" smtClean="0">
              <a:latin typeface="+mn-ea"/>
            </a:endParaRPr>
          </a:p>
          <a:p>
            <a:r>
              <a:rPr lang="zh-CN" altLang="en-US" dirty="0" smtClean="0"/>
              <a:t>说明：为了避免数据库或函数在并发下的错误，需要专门针对每个模块进行并发测试</a:t>
            </a:r>
            <a:endParaRPr lang="zh-CN" altLang="en-US" dirty="0"/>
          </a:p>
        </p:txBody>
      </p:sp>
    </p:spTree>
    <p:extLst>
      <p:ext uri="{BB962C8B-B14F-4D97-AF65-F5344CB8AC3E}">
        <p14:creationId xmlns:p14="http://schemas.microsoft.com/office/powerpoint/2010/main" val="43944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性能测试流程</a:t>
            </a:r>
            <a:endParaRPr lang="zh-CN" altLang="en-US" dirty="0"/>
          </a:p>
        </p:txBody>
      </p:sp>
      <p:graphicFrame>
        <p:nvGraphicFramePr>
          <p:cNvPr id="5" name="内容占位符 4"/>
          <p:cNvGraphicFramePr>
            <a:graphicFrameLocks noGrp="1"/>
          </p:cNvGraphicFramePr>
          <p:nvPr>
            <p:ph idx="1"/>
            <p:extLst/>
          </p:nvPr>
        </p:nvGraphicFramePr>
        <p:xfrm>
          <a:off x="609600" y="1196975"/>
          <a:ext cx="10985500" cy="504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01750" y="3285778"/>
            <a:ext cx="1944216" cy="115231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圆角矩形 4"/>
          <p:cNvSpPr/>
          <p:nvPr/>
        </p:nvSpPr>
        <p:spPr>
          <a:xfrm>
            <a:off x="340014" y="2924042"/>
            <a:ext cx="2213096" cy="1299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0" name="圆角矩形 9"/>
          <p:cNvSpPr/>
          <p:nvPr/>
        </p:nvSpPr>
        <p:spPr>
          <a:xfrm>
            <a:off x="9486726" y="3141762"/>
            <a:ext cx="1728192" cy="12243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10349126" y="3212074"/>
            <a:ext cx="2213096" cy="1299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2" name="文本框 11"/>
          <p:cNvSpPr txBox="1"/>
          <p:nvPr/>
        </p:nvSpPr>
        <p:spPr>
          <a:xfrm>
            <a:off x="9630742" y="3501802"/>
            <a:ext cx="1512168"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性能调优</a:t>
            </a:r>
            <a:endParaRPr lang="zh-CN" altLang="en-US" sz="2600" b="1" dirty="0">
              <a:latin typeface="楷体" panose="02010609060101010101" pitchFamily="49" charset="-122"/>
              <a:ea typeface="楷体" panose="02010609060101010101" pitchFamily="49" charset="-122"/>
            </a:endParaRPr>
          </a:p>
        </p:txBody>
      </p:sp>
      <p:sp>
        <p:nvSpPr>
          <p:cNvPr id="14" name="文本框 13"/>
          <p:cNvSpPr txBox="1"/>
          <p:nvPr/>
        </p:nvSpPr>
        <p:spPr>
          <a:xfrm>
            <a:off x="917774" y="3429794"/>
            <a:ext cx="1512168" cy="892552"/>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制定性能测试目标</a:t>
            </a:r>
            <a:endParaRPr lang="zh-CN" altLang="en-US" sz="2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09055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协议、抓包知识</a:t>
            </a:r>
            <a:endParaRPr lang="zh-CN" altLang="en-US" dirty="0"/>
          </a:p>
        </p:txBody>
      </p:sp>
      <p:sp>
        <p:nvSpPr>
          <p:cNvPr id="3" name="内容占位符 2"/>
          <p:cNvSpPr>
            <a:spLocks noGrp="1"/>
          </p:cNvSpPr>
          <p:nvPr>
            <p:ph idx="1"/>
          </p:nvPr>
        </p:nvSpPr>
        <p:spPr/>
        <p:txBody>
          <a:bodyPr/>
          <a:lstStyle/>
          <a:p>
            <a:r>
              <a:rPr lang="zh-CN" altLang="en-US" dirty="0" smtClean="0"/>
              <a:t>为什么需要</a:t>
            </a:r>
            <a:r>
              <a:rPr lang="en-US" altLang="zh-CN" dirty="0" smtClean="0"/>
              <a:t>HTTP</a:t>
            </a:r>
            <a:r>
              <a:rPr lang="zh-CN" altLang="en-US" dirty="0" smtClean="0"/>
              <a:t>协议</a:t>
            </a:r>
            <a:endParaRPr lang="en-US" altLang="zh-CN" dirty="0" smtClean="0"/>
          </a:p>
          <a:p>
            <a:r>
              <a:rPr lang="zh-CN" altLang="en-US" dirty="0" smtClean="0"/>
              <a:t>为什么需要抓包</a:t>
            </a:r>
            <a:endParaRPr lang="en-US" altLang="zh-CN" dirty="0" smtClean="0"/>
          </a:p>
          <a:p>
            <a:r>
              <a:rPr lang="zh-CN" altLang="en-US" dirty="0" smtClean="0"/>
              <a:t>工具选择</a:t>
            </a:r>
            <a:endParaRPr lang="en-US" altLang="zh-CN" dirty="0" smtClean="0"/>
          </a:p>
          <a:p>
            <a:pPr lvl="1"/>
            <a:r>
              <a:rPr lang="en-US" altLang="zh-CN" dirty="0" err="1" smtClean="0"/>
              <a:t>LoadRunner</a:t>
            </a:r>
            <a:endParaRPr lang="en-US" altLang="zh-CN" dirty="0" smtClean="0"/>
          </a:p>
          <a:p>
            <a:pPr lvl="1"/>
            <a:r>
              <a:rPr lang="en-US" altLang="zh-CN" dirty="0" smtClean="0"/>
              <a:t>JMeter</a:t>
            </a:r>
          </a:p>
        </p:txBody>
      </p:sp>
    </p:spTree>
    <p:extLst>
      <p:ext uri="{BB962C8B-B14F-4D97-AF65-F5344CB8AC3E}">
        <p14:creationId xmlns:p14="http://schemas.microsoft.com/office/powerpoint/2010/main" val="17945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endParaRPr lang="zh-CN" altLang="en-US" dirty="0"/>
          </a:p>
        </p:txBody>
      </p:sp>
      <p:sp>
        <p:nvSpPr>
          <p:cNvPr id="3" name="内容占位符 2"/>
          <p:cNvSpPr>
            <a:spLocks noGrp="1"/>
          </p:cNvSpPr>
          <p:nvPr>
            <p:ph idx="1"/>
          </p:nvPr>
        </p:nvSpPr>
        <p:spPr>
          <a:xfrm>
            <a:off x="610235" y="1125538"/>
            <a:ext cx="10984230" cy="5041187"/>
          </a:xfrm>
        </p:spPr>
        <p:txBody>
          <a:bodyPr/>
          <a:lstStyle/>
          <a:p>
            <a:r>
              <a:rPr lang="en-US" altLang="zh-CN" dirty="0" err="1"/>
              <a:t>LoadRunner</a:t>
            </a:r>
            <a:r>
              <a:rPr lang="zh-CN" altLang="en-US" dirty="0"/>
              <a:t>基本</a:t>
            </a:r>
            <a:r>
              <a:rPr lang="zh-CN" altLang="en-US" dirty="0" smtClean="0"/>
              <a:t>使用</a:t>
            </a:r>
            <a:endParaRPr lang="en-US" altLang="zh-CN" dirty="0" smtClean="0"/>
          </a:p>
          <a:p>
            <a:pPr lvl="1"/>
            <a:r>
              <a:rPr lang="zh-CN" altLang="en-US" dirty="0" smtClean="0"/>
              <a:t>录制</a:t>
            </a:r>
            <a:endParaRPr lang="en-US" altLang="zh-CN" dirty="0" smtClean="0"/>
          </a:p>
          <a:p>
            <a:pPr lvl="1"/>
            <a:r>
              <a:rPr lang="zh-CN" altLang="en-US" dirty="0" smtClean="0"/>
              <a:t>手写函数</a:t>
            </a:r>
            <a:endParaRPr lang="en-US" altLang="zh-CN" dirty="0" smtClean="0"/>
          </a:p>
          <a:p>
            <a:pPr lvl="1"/>
            <a:r>
              <a:rPr lang="zh-CN" altLang="en-US" dirty="0" smtClean="0"/>
              <a:t>运行设置</a:t>
            </a:r>
            <a:endParaRPr lang="en-US" altLang="zh-CN" dirty="0" smtClean="0"/>
          </a:p>
          <a:p>
            <a:pPr lvl="1"/>
            <a:r>
              <a:rPr lang="zh-CN" altLang="en-US" dirty="0" smtClean="0"/>
              <a:t>参数化</a:t>
            </a:r>
            <a:endParaRPr lang="en-US" altLang="zh-CN" dirty="0" smtClean="0"/>
          </a:p>
          <a:p>
            <a:pPr lvl="1"/>
            <a:r>
              <a:rPr lang="zh-CN" altLang="en-US" dirty="0" smtClean="0"/>
              <a:t>关联</a:t>
            </a:r>
            <a:endParaRPr lang="en-US" altLang="zh-CN" dirty="0" smtClean="0"/>
          </a:p>
          <a:p>
            <a:pPr lvl="1"/>
            <a:r>
              <a:rPr lang="zh-CN" altLang="en-US" dirty="0" smtClean="0"/>
              <a:t>事务</a:t>
            </a:r>
            <a:endParaRPr lang="en-US" altLang="zh-CN" dirty="0" smtClean="0"/>
          </a:p>
          <a:p>
            <a:pPr lvl="1"/>
            <a:r>
              <a:rPr lang="zh-CN" altLang="en-US" dirty="0" smtClean="0"/>
              <a:t>检查点</a:t>
            </a:r>
            <a:endParaRPr lang="zh-CN" altLang="en-US" dirty="0"/>
          </a:p>
          <a:p>
            <a:endParaRPr lang="zh-CN" altLang="en-US" dirty="0"/>
          </a:p>
        </p:txBody>
      </p:sp>
    </p:spTree>
    <p:extLst>
      <p:ext uri="{BB962C8B-B14F-4D97-AF65-F5344CB8AC3E}">
        <p14:creationId xmlns:p14="http://schemas.microsoft.com/office/powerpoint/2010/main" val="421797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内容回顾</a:t>
            </a:r>
            <a:endParaRPr lang="zh-CN" altLang="en-US" dirty="0"/>
          </a:p>
        </p:txBody>
      </p:sp>
      <p:sp>
        <p:nvSpPr>
          <p:cNvPr id="3" name="内容占位符 2"/>
          <p:cNvSpPr>
            <a:spLocks noGrp="1"/>
          </p:cNvSpPr>
          <p:nvPr>
            <p:ph idx="1"/>
          </p:nvPr>
        </p:nvSpPr>
        <p:spPr/>
        <p:txBody>
          <a:bodyPr/>
          <a:lstStyle/>
          <a:p>
            <a:r>
              <a:rPr lang="en-US" altLang="zh-CN" dirty="0" smtClean="0"/>
              <a:t>JMeter</a:t>
            </a:r>
            <a:r>
              <a:rPr lang="zh-CN" altLang="en-US" dirty="0" smtClean="0"/>
              <a:t>函数使用</a:t>
            </a:r>
            <a:endParaRPr lang="en-US" altLang="zh-CN" dirty="0" smtClean="0"/>
          </a:p>
          <a:p>
            <a:pPr lvl="1"/>
            <a:r>
              <a:rPr lang="zh-CN" altLang="en-US" dirty="0" smtClean="0"/>
              <a:t>使用方法：</a:t>
            </a:r>
            <a:r>
              <a:rPr lang="en-US" altLang="zh-CN" dirty="0" smtClean="0"/>
              <a:t>${__</a:t>
            </a:r>
            <a:r>
              <a:rPr lang="en-US" altLang="zh-CN" dirty="0" err="1" smtClean="0"/>
              <a:t>functionName</a:t>
            </a:r>
            <a:r>
              <a:rPr lang="en-US" altLang="zh-CN" dirty="0" smtClean="0"/>
              <a:t>(var1,var2)}</a:t>
            </a:r>
          </a:p>
          <a:p>
            <a:pPr lvl="1"/>
            <a:r>
              <a:rPr lang="en-US" altLang="zh-CN" dirty="0" smtClean="0"/>
              <a:t>__</a:t>
            </a:r>
            <a:r>
              <a:rPr lang="en-US" altLang="zh-CN" dirty="0" err="1" smtClean="0"/>
              <a:t>CSVRead</a:t>
            </a:r>
            <a:endParaRPr lang="en-US" altLang="zh-CN" dirty="0" smtClean="0"/>
          </a:p>
          <a:p>
            <a:pPr lvl="1"/>
            <a:r>
              <a:rPr lang="en-US" altLang="zh-CN" dirty="0" smtClean="0"/>
              <a:t>__counter</a:t>
            </a:r>
          </a:p>
          <a:p>
            <a:pPr lvl="1"/>
            <a:r>
              <a:rPr lang="en-US" altLang="zh-CN" dirty="0" smtClean="0"/>
              <a:t>__</a:t>
            </a:r>
            <a:r>
              <a:rPr lang="en-US" altLang="zh-CN" dirty="0" err="1" smtClean="0"/>
              <a:t>FileToString</a:t>
            </a:r>
            <a:endParaRPr lang="en-US" altLang="zh-CN" dirty="0" smtClean="0"/>
          </a:p>
          <a:p>
            <a:pPr lvl="1"/>
            <a:r>
              <a:rPr lang="en-US" altLang="zh-CN" dirty="0" smtClean="0"/>
              <a:t>__</a:t>
            </a:r>
            <a:r>
              <a:rPr lang="en-US" altLang="zh-CN" dirty="0" err="1" smtClean="0"/>
              <a:t>javaScript</a:t>
            </a:r>
            <a:endParaRPr lang="en-US" altLang="zh-CN" dirty="0" smtClean="0"/>
          </a:p>
          <a:p>
            <a:endParaRPr lang="zh-CN" altLang="en-US" dirty="0"/>
          </a:p>
        </p:txBody>
      </p:sp>
    </p:spTree>
    <p:extLst>
      <p:ext uri="{BB962C8B-B14F-4D97-AF65-F5344CB8AC3E}">
        <p14:creationId xmlns:p14="http://schemas.microsoft.com/office/powerpoint/2010/main" val="179838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r>
              <a:rPr lang="en-US" altLang="zh-CN" dirty="0" smtClean="0"/>
              <a:t>—Controller</a:t>
            </a:r>
            <a:r>
              <a:rPr lang="zh-CN" altLang="en-US" dirty="0" smtClean="0"/>
              <a:t>的使用</a:t>
            </a:r>
            <a:endParaRPr lang="zh-CN" altLang="en-US" dirty="0"/>
          </a:p>
        </p:txBody>
      </p:sp>
      <p:sp>
        <p:nvSpPr>
          <p:cNvPr id="3" name="内容占位符 2"/>
          <p:cNvSpPr>
            <a:spLocks noGrp="1"/>
          </p:cNvSpPr>
          <p:nvPr>
            <p:ph idx="1"/>
          </p:nvPr>
        </p:nvSpPr>
        <p:spPr/>
        <p:txBody>
          <a:bodyPr/>
          <a:lstStyle/>
          <a:p>
            <a:r>
              <a:rPr lang="zh-CN" altLang="en-US" dirty="0" smtClean="0"/>
              <a:t>设计场景</a:t>
            </a:r>
            <a:endParaRPr lang="en-US" altLang="zh-CN" dirty="0" smtClean="0"/>
          </a:p>
          <a:p>
            <a:r>
              <a:rPr lang="zh-CN" altLang="en-US" dirty="0" smtClean="0"/>
              <a:t>运行场景</a:t>
            </a:r>
            <a:endParaRPr lang="en-US" altLang="zh-CN" smtClean="0"/>
          </a:p>
          <a:p>
            <a:r>
              <a:rPr lang="zh-CN" altLang="en-US" smtClean="0"/>
              <a:t>资源</a:t>
            </a:r>
            <a:r>
              <a:rPr lang="zh-CN" altLang="en-US" dirty="0" smtClean="0"/>
              <a:t>监控</a:t>
            </a:r>
            <a:endParaRPr lang="en-US" altLang="zh-CN" dirty="0" smtClean="0"/>
          </a:p>
          <a:p>
            <a:endParaRPr lang="zh-CN" altLang="en-US" dirty="0"/>
          </a:p>
        </p:txBody>
      </p:sp>
    </p:spTree>
    <p:extLst>
      <p:ext uri="{BB962C8B-B14F-4D97-AF65-F5344CB8AC3E}">
        <p14:creationId xmlns:p14="http://schemas.microsoft.com/office/powerpoint/2010/main" val="2722489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LoadRunner</a:t>
            </a:r>
            <a:r>
              <a:rPr lang="en-US" altLang="zh-CN" dirty="0"/>
              <a:t>—Controller</a:t>
            </a:r>
            <a:r>
              <a:rPr lang="zh-CN" altLang="en-US" dirty="0"/>
              <a:t>的使用</a:t>
            </a:r>
          </a:p>
        </p:txBody>
      </p:sp>
      <p:sp>
        <p:nvSpPr>
          <p:cNvPr id="3" name="内容占位符 2"/>
          <p:cNvSpPr>
            <a:spLocks noGrp="1"/>
          </p:cNvSpPr>
          <p:nvPr>
            <p:ph idx="1"/>
          </p:nvPr>
        </p:nvSpPr>
        <p:spPr/>
        <p:txBody>
          <a:bodyPr/>
          <a:lstStyle/>
          <a:p>
            <a:r>
              <a:rPr lang="zh-CN" altLang="en-US" dirty="0" smtClean="0"/>
              <a:t>目标场景</a:t>
            </a:r>
            <a:endParaRPr lang="en-US" altLang="zh-CN" dirty="0" smtClean="0"/>
          </a:p>
          <a:p>
            <a:r>
              <a:rPr lang="zh-CN" altLang="en-US" dirty="0" smtClean="0"/>
              <a:t>手动场景</a:t>
            </a:r>
            <a:endParaRPr lang="en-US" altLang="zh-CN" dirty="0" smtClean="0"/>
          </a:p>
          <a:p>
            <a:pPr lvl="1"/>
            <a:r>
              <a:rPr lang="zh-CN" altLang="en-US" dirty="0" smtClean="0"/>
              <a:t>用户组模式（数字）</a:t>
            </a:r>
            <a:endParaRPr lang="en-US" altLang="zh-CN" dirty="0" smtClean="0"/>
          </a:p>
          <a:p>
            <a:pPr lvl="1"/>
            <a:r>
              <a:rPr lang="zh-CN" altLang="en-US" dirty="0" smtClean="0"/>
              <a:t>用户组模式（百分比）</a:t>
            </a:r>
            <a:endParaRPr lang="en-US" altLang="zh-CN" dirty="0" smtClean="0"/>
          </a:p>
          <a:p>
            <a:r>
              <a:rPr lang="en-US" altLang="zh-CN" dirty="0" smtClean="0"/>
              <a:t>Run Mode</a:t>
            </a:r>
          </a:p>
          <a:p>
            <a:pPr lvl="1"/>
            <a:r>
              <a:rPr lang="en-US" altLang="zh-CN" dirty="0" smtClean="0"/>
              <a:t>Basic Schedule</a:t>
            </a:r>
          </a:p>
          <a:p>
            <a:pPr lvl="1"/>
            <a:r>
              <a:rPr lang="en-US" altLang="zh-CN" dirty="0" smtClean="0"/>
              <a:t>Real-world Schedule</a:t>
            </a:r>
          </a:p>
          <a:p>
            <a:pPr lvl="1"/>
            <a:endParaRPr lang="zh-CN" altLang="en-US" dirty="0"/>
          </a:p>
        </p:txBody>
      </p:sp>
    </p:spTree>
    <p:extLst>
      <p:ext uri="{BB962C8B-B14F-4D97-AF65-F5344CB8AC3E}">
        <p14:creationId xmlns:p14="http://schemas.microsoft.com/office/powerpoint/2010/main" val="370669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r>
              <a:rPr lang="en-US" altLang="zh-CN" dirty="0" smtClean="0"/>
              <a:t>—</a:t>
            </a:r>
            <a:r>
              <a:rPr lang="zh-CN" altLang="en-US" dirty="0" smtClean="0"/>
              <a:t>资源监控</a:t>
            </a:r>
            <a:endParaRPr lang="zh-CN" altLang="en-US" dirty="0"/>
          </a:p>
        </p:txBody>
      </p:sp>
      <p:sp>
        <p:nvSpPr>
          <p:cNvPr id="3" name="内容占位符 2"/>
          <p:cNvSpPr>
            <a:spLocks noGrp="1"/>
          </p:cNvSpPr>
          <p:nvPr>
            <p:ph idx="1"/>
          </p:nvPr>
        </p:nvSpPr>
        <p:spPr/>
        <p:txBody>
          <a:bodyPr/>
          <a:lstStyle/>
          <a:p>
            <a:r>
              <a:rPr lang="en-US" altLang="zh-CN" dirty="0" smtClean="0"/>
              <a:t>CPU</a:t>
            </a:r>
          </a:p>
          <a:p>
            <a:r>
              <a:rPr lang="zh-CN" altLang="en-US" dirty="0" smtClean="0"/>
              <a:t>内存</a:t>
            </a:r>
            <a:endParaRPr lang="en-US" altLang="zh-CN" dirty="0" smtClean="0"/>
          </a:p>
          <a:p>
            <a:r>
              <a:rPr lang="zh-CN" altLang="en-US" dirty="0" smtClean="0"/>
              <a:t>硬盘</a:t>
            </a:r>
            <a:endParaRPr lang="en-US" altLang="zh-CN" dirty="0" smtClean="0"/>
          </a:p>
          <a:p>
            <a:r>
              <a:rPr lang="zh-CN" altLang="en-US" dirty="0"/>
              <a:t>控制面板</a:t>
            </a:r>
            <a:r>
              <a:rPr lang="en-US" altLang="zh-CN" dirty="0"/>
              <a:t>—</a:t>
            </a:r>
            <a:r>
              <a:rPr lang="zh-CN" altLang="en-US" dirty="0"/>
              <a:t>管理工具</a:t>
            </a:r>
            <a:r>
              <a:rPr lang="en-US" altLang="zh-CN" dirty="0"/>
              <a:t>—</a:t>
            </a:r>
            <a:r>
              <a:rPr lang="zh-CN" altLang="en-US" dirty="0"/>
              <a:t>性能监视器</a:t>
            </a:r>
            <a:r>
              <a:rPr lang="en-US" altLang="zh-CN" dirty="0"/>
              <a:t>—</a:t>
            </a:r>
            <a:r>
              <a:rPr lang="zh-CN" altLang="en-US" dirty="0"/>
              <a:t>右键添加计数器</a:t>
            </a:r>
            <a:endParaRPr lang="en-US" altLang="zh-CN" dirty="0"/>
          </a:p>
          <a:p>
            <a:endParaRPr lang="zh-CN" altLang="en-US" dirty="0"/>
          </a:p>
        </p:txBody>
      </p:sp>
    </p:spTree>
    <p:extLst>
      <p:ext uri="{BB962C8B-B14F-4D97-AF65-F5344CB8AC3E}">
        <p14:creationId xmlns:p14="http://schemas.microsoft.com/office/powerpoint/2010/main" val="164966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服务器监控</a:t>
            </a:r>
            <a:endParaRPr lang="zh-CN" altLang="en-US" dirty="0"/>
          </a:p>
        </p:txBody>
      </p:sp>
      <p:sp>
        <p:nvSpPr>
          <p:cNvPr id="3" name="内容占位符 2"/>
          <p:cNvSpPr>
            <a:spLocks noGrp="1"/>
          </p:cNvSpPr>
          <p:nvPr>
            <p:ph idx="1"/>
          </p:nvPr>
        </p:nvSpPr>
        <p:spPr/>
        <p:txBody>
          <a:bodyPr/>
          <a:lstStyle/>
          <a:p>
            <a:r>
              <a:rPr lang="zh-CN" altLang="en-US" dirty="0" smtClean="0"/>
              <a:t>监控范围</a:t>
            </a:r>
            <a:endParaRPr lang="en-US" altLang="zh-CN" dirty="0" smtClean="0"/>
          </a:p>
          <a:p>
            <a:r>
              <a:rPr lang="zh-CN" altLang="en-US" dirty="0" smtClean="0"/>
              <a:t>监控命令</a:t>
            </a:r>
            <a:endParaRPr lang="en-US" altLang="zh-CN" dirty="0" smtClean="0"/>
          </a:p>
          <a:p>
            <a:pPr lvl="1"/>
            <a:r>
              <a:rPr lang="en-US" altLang="zh-CN" dirty="0" smtClean="0"/>
              <a:t>top</a:t>
            </a:r>
          </a:p>
          <a:p>
            <a:pPr lvl="2"/>
            <a:r>
              <a:rPr lang="zh-CN" altLang="en-US" dirty="0" smtClean="0"/>
              <a:t>实时监控系统的运行状态，并且可以按照</a:t>
            </a:r>
            <a:r>
              <a:rPr lang="en-US" altLang="zh-CN" dirty="0" smtClean="0"/>
              <a:t>CPU</a:t>
            </a:r>
            <a:r>
              <a:rPr lang="zh-CN" altLang="en-US" dirty="0" smtClean="0"/>
              <a:t>及内存使用量进行排序</a:t>
            </a:r>
            <a:endParaRPr lang="en-US" altLang="zh-CN" dirty="0" smtClean="0"/>
          </a:p>
          <a:p>
            <a:pPr lvl="2"/>
            <a:r>
              <a:rPr lang="zh-CN" altLang="en-US" dirty="0" smtClean="0"/>
              <a:t>参数 </a:t>
            </a:r>
            <a:r>
              <a:rPr lang="en-US" altLang="zh-CN" dirty="0" smtClean="0"/>
              <a:t>–M     -P    -T(</a:t>
            </a:r>
            <a:r>
              <a:rPr lang="zh-CN" altLang="en-US" dirty="0" smtClean="0"/>
              <a:t>累计时间</a:t>
            </a:r>
            <a:r>
              <a:rPr lang="en-US" altLang="zh-CN" dirty="0" smtClean="0"/>
              <a:t>)</a:t>
            </a:r>
          </a:p>
          <a:p>
            <a:pPr lvl="2"/>
            <a:r>
              <a:rPr lang="en-US" altLang="zh-CN" dirty="0" smtClean="0"/>
              <a:t>-s</a:t>
            </a:r>
            <a:r>
              <a:rPr lang="zh-CN" altLang="en-US" dirty="0" smtClean="0"/>
              <a:t>累积模式查看</a:t>
            </a:r>
            <a:endParaRPr lang="en-US" altLang="zh-CN" dirty="0" smtClean="0"/>
          </a:p>
          <a:p>
            <a:pPr lvl="1"/>
            <a:endParaRPr lang="zh-CN" altLang="en-US" dirty="0"/>
          </a:p>
        </p:txBody>
      </p:sp>
    </p:spTree>
    <p:extLst>
      <p:ext uri="{BB962C8B-B14F-4D97-AF65-F5344CB8AC3E}">
        <p14:creationId xmlns:p14="http://schemas.microsoft.com/office/powerpoint/2010/main" val="158690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服务器监控</a:t>
            </a:r>
            <a:endParaRPr lang="zh-CN" altLang="en-US" dirty="0"/>
          </a:p>
        </p:txBody>
      </p:sp>
      <p:sp>
        <p:nvSpPr>
          <p:cNvPr id="3" name="内容占位符 2"/>
          <p:cNvSpPr>
            <a:spLocks noGrp="1"/>
          </p:cNvSpPr>
          <p:nvPr>
            <p:ph idx="1"/>
          </p:nvPr>
        </p:nvSpPr>
        <p:spPr/>
        <p:txBody>
          <a:bodyPr/>
          <a:lstStyle/>
          <a:p>
            <a:r>
              <a:rPr lang="en-US" altLang="zh-CN" dirty="0" err="1" smtClean="0"/>
              <a:t>vmstat</a:t>
            </a:r>
            <a:endParaRPr lang="en-US" altLang="zh-CN" dirty="0" smtClean="0"/>
          </a:p>
          <a:p>
            <a:pPr lvl="1"/>
            <a:r>
              <a:rPr lang="zh-CN" altLang="en-US" dirty="0"/>
              <a:t>展现给定时间间隔的服务器的</a:t>
            </a:r>
            <a:r>
              <a:rPr lang="zh-CN" altLang="en-US" dirty="0" smtClean="0"/>
              <a:t>状态值</a:t>
            </a:r>
            <a:endParaRPr lang="en-US" altLang="zh-CN" dirty="0" smtClean="0"/>
          </a:p>
          <a:p>
            <a:pPr lvl="2"/>
            <a:r>
              <a:rPr lang="en-US" altLang="zh-CN" dirty="0" err="1" smtClean="0"/>
              <a:t>vmstat</a:t>
            </a:r>
            <a:r>
              <a:rPr lang="en-US" altLang="zh-CN" dirty="0" smtClean="0"/>
              <a:t> 2 1</a:t>
            </a:r>
          </a:p>
          <a:p>
            <a:r>
              <a:rPr lang="en-US" altLang="zh-CN" dirty="0" smtClean="0"/>
              <a:t>CPU</a:t>
            </a:r>
            <a:r>
              <a:rPr lang="zh-CN" altLang="en-US" dirty="0" smtClean="0"/>
              <a:t>监控</a:t>
            </a:r>
            <a:endParaRPr lang="en-US" altLang="zh-CN" dirty="0" smtClean="0"/>
          </a:p>
          <a:p>
            <a:pPr lvl="1"/>
            <a:r>
              <a:rPr lang="en-US" altLang="zh-CN" dirty="0" err="1" smtClean="0"/>
              <a:t>mpstat</a:t>
            </a:r>
            <a:endParaRPr lang="en-US" altLang="zh-CN" dirty="0" smtClean="0"/>
          </a:p>
          <a:p>
            <a:r>
              <a:rPr lang="zh-CN" altLang="en-US" dirty="0" smtClean="0"/>
              <a:t>内存监控</a:t>
            </a:r>
            <a:endParaRPr lang="en-US" altLang="zh-CN" dirty="0" smtClean="0"/>
          </a:p>
          <a:p>
            <a:pPr lvl="1"/>
            <a:r>
              <a:rPr lang="en-US" altLang="zh-CN" dirty="0"/>
              <a:t>free</a:t>
            </a:r>
            <a:endParaRPr lang="zh-CN" altLang="en-US" dirty="0"/>
          </a:p>
        </p:txBody>
      </p:sp>
    </p:spTree>
    <p:extLst>
      <p:ext uri="{BB962C8B-B14F-4D97-AF65-F5344CB8AC3E}">
        <p14:creationId xmlns:p14="http://schemas.microsoft.com/office/powerpoint/2010/main" val="35949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服务器监控</a:t>
            </a:r>
          </a:p>
        </p:txBody>
      </p:sp>
      <p:sp>
        <p:nvSpPr>
          <p:cNvPr id="3" name="内容占位符 2"/>
          <p:cNvSpPr>
            <a:spLocks noGrp="1"/>
          </p:cNvSpPr>
          <p:nvPr>
            <p:ph idx="1"/>
          </p:nvPr>
        </p:nvSpPr>
        <p:spPr>
          <a:xfrm>
            <a:off x="610235" y="1053530"/>
            <a:ext cx="10984230" cy="5041187"/>
          </a:xfrm>
        </p:spPr>
        <p:txBody>
          <a:bodyPr/>
          <a:lstStyle/>
          <a:p>
            <a:r>
              <a:rPr lang="zh-CN" altLang="en-US" dirty="0" smtClean="0"/>
              <a:t>网络监控</a:t>
            </a:r>
            <a:endParaRPr lang="en-US" altLang="zh-CN" dirty="0" smtClean="0"/>
          </a:p>
          <a:p>
            <a:pPr lvl="1"/>
            <a:r>
              <a:rPr lang="en-US" altLang="zh-CN" dirty="0" err="1" smtClean="0"/>
              <a:t>netstat</a:t>
            </a:r>
            <a:endParaRPr lang="en-US" altLang="zh-CN" dirty="0" smtClean="0"/>
          </a:p>
          <a:p>
            <a:r>
              <a:rPr lang="zh-CN" altLang="en-US" dirty="0" smtClean="0"/>
              <a:t>磁盘监控</a:t>
            </a:r>
            <a:endParaRPr lang="en-US" altLang="zh-CN" dirty="0" smtClean="0"/>
          </a:p>
          <a:p>
            <a:pPr lvl="1"/>
            <a:r>
              <a:rPr lang="en-US" altLang="zh-CN" dirty="0" err="1" smtClean="0"/>
              <a:t>iostat</a:t>
            </a:r>
            <a:endParaRPr lang="en-US" altLang="zh-CN" dirty="0" smtClean="0"/>
          </a:p>
          <a:p>
            <a:r>
              <a:rPr lang="zh-CN" altLang="en-US" dirty="0" smtClean="0"/>
              <a:t>监控工具</a:t>
            </a:r>
            <a:r>
              <a:rPr lang="en-US" altLang="zh-CN" dirty="0" err="1" smtClean="0"/>
              <a:t>nmon</a:t>
            </a:r>
            <a:r>
              <a:rPr lang="en-US" altLang="zh-CN" dirty="0"/>
              <a:t>	</a:t>
            </a:r>
            <a:endParaRPr lang="en-US" altLang="zh-CN" dirty="0" smtClean="0"/>
          </a:p>
          <a:p>
            <a:pPr lvl="1"/>
            <a:r>
              <a:rPr lang="zh-CN" altLang="en-US" dirty="0" smtClean="0"/>
              <a:t>安装</a:t>
            </a:r>
            <a:endParaRPr lang="en-US" altLang="zh-CN" dirty="0" smtClean="0"/>
          </a:p>
          <a:p>
            <a:pPr lvl="1"/>
            <a:r>
              <a:rPr lang="zh-CN" altLang="en-US" dirty="0" smtClean="0"/>
              <a:t>主要参数</a:t>
            </a:r>
            <a:endParaRPr lang="en-US" altLang="zh-CN" dirty="0" smtClean="0"/>
          </a:p>
          <a:p>
            <a:pPr lvl="1"/>
            <a:r>
              <a:rPr lang="en-US" altLang="zh-CN" dirty="0" err="1" smtClean="0"/>
              <a:t>nmon</a:t>
            </a:r>
            <a:r>
              <a:rPr lang="en-US" altLang="zh-CN" dirty="0" smtClean="0"/>
              <a:t> –s 2 –c 3  –m /home/</a:t>
            </a:r>
            <a:r>
              <a:rPr lang="en-US" altLang="zh-CN" dirty="0" err="1" smtClean="0"/>
              <a:t>liu</a:t>
            </a:r>
            <a:r>
              <a:rPr lang="en-US" altLang="zh-CN" dirty="0" smtClean="0"/>
              <a:t> –F </a:t>
            </a:r>
            <a:r>
              <a:rPr lang="en-US" altLang="zh-CN" dirty="0" err="1" smtClean="0"/>
              <a:t>test.nmon</a:t>
            </a:r>
            <a:endParaRPr lang="zh-CN" altLang="en-US" dirty="0"/>
          </a:p>
        </p:txBody>
      </p:sp>
    </p:spTree>
    <p:extLst>
      <p:ext uri="{BB962C8B-B14F-4D97-AF65-F5344CB8AC3E}">
        <p14:creationId xmlns:p14="http://schemas.microsoft.com/office/powerpoint/2010/main" val="389554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服务器监控</a:t>
            </a:r>
          </a:p>
        </p:txBody>
      </p:sp>
      <p:sp>
        <p:nvSpPr>
          <p:cNvPr id="3" name="内容占位符 2"/>
          <p:cNvSpPr>
            <a:spLocks noGrp="1"/>
          </p:cNvSpPr>
          <p:nvPr>
            <p:ph idx="1"/>
          </p:nvPr>
        </p:nvSpPr>
        <p:spPr/>
        <p:txBody>
          <a:bodyPr/>
          <a:lstStyle/>
          <a:p>
            <a:pPr lvl="1"/>
            <a:r>
              <a:rPr lang="en-US" altLang="zh-CN" dirty="0" err="1" smtClean="0"/>
              <a:t>nmon</a:t>
            </a:r>
            <a:r>
              <a:rPr lang="en-US" altLang="zh-CN" dirty="0" smtClean="0"/>
              <a:t> </a:t>
            </a:r>
            <a:r>
              <a:rPr lang="en-US" altLang="zh-CN" dirty="0" err="1" smtClean="0"/>
              <a:t>analyser</a:t>
            </a:r>
            <a:r>
              <a:rPr lang="en-US" altLang="zh-CN" dirty="0" smtClean="0"/>
              <a:t> Sheet</a:t>
            </a:r>
          </a:p>
          <a:p>
            <a:r>
              <a:rPr lang="zh-CN" altLang="en-US" dirty="0" smtClean="0"/>
              <a:t>系统活动情况报告</a:t>
            </a:r>
            <a:endParaRPr lang="en-US" altLang="zh-CN" dirty="0" smtClean="0"/>
          </a:p>
          <a:p>
            <a:pPr lvl="1"/>
            <a:r>
              <a:rPr lang="en-US" altLang="zh-CN" dirty="0" err="1" smtClean="0"/>
              <a:t>sar</a:t>
            </a:r>
            <a:endParaRPr lang="en-US" altLang="zh-CN" dirty="0" smtClean="0"/>
          </a:p>
          <a:p>
            <a:pPr marL="1089325" lvl="2" indent="0">
              <a:buNone/>
            </a:pPr>
            <a:r>
              <a:rPr lang="en-US" altLang="zh-CN" dirty="0" err="1" smtClean="0"/>
              <a:t>sar</a:t>
            </a:r>
            <a:r>
              <a:rPr lang="en-US" altLang="zh-CN" dirty="0" smtClean="0"/>
              <a:t> –u 2  3</a:t>
            </a:r>
          </a:p>
          <a:p>
            <a:pPr marL="1089325" lvl="2" indent="0">
              <a:buNone/>
            </a:pPr>
            <a:r>
              <a:rPr lang="en-US" altLang="zh-CN" dirty="0" err="1" smtClean="0"/>
              <a:t>sar</a:t>
            </a:r>
            <a:r>
              <a:rPr lang="en-US" altLang="zh-CN" dirty="0" smtClean="0"/>
              <a:t> –r 2 3</a:t>
            </a:r>
          </a:p>
          <a:p>
            <a:pPr marL="1089325" lvl="2" indent="0">
              <a:buNone/>
            </a:pPr>
            <a:endParaRPr lang="en-US" altLang="zh-CN" dirty="0" smtClean="0"/>
          </a:p>
          <a:p>
            <a:pPr marL="1089325" lvl="2" indent="0">
              <a:buNone/>
            </a:pP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293529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系统定时任务</a:t>
            </a:r>
            <a:endParaRPr lang="zh-CN" altLang="en-US" dirty="0"/>
          </a:p>
        </p:txBody>
      </p:sp>
      <p:sp>
        <p:nvSpPr>
          <p:cNvPr id="3" name="内容占位符 2"/>
          <p:cNvSpPr>
            <a:spLocks noGrp="1"/>
          </p:cNvSpPr>
          <p:nvPr>
            <p:ph idx="1"/>
          </p:nvPr>
        </p:nvSpPr>
        <p:spPr/>
        <p:txBody>
          <a:bodyPr/>
          <a:lstStyle/>
          <a:p>
            <a:r>
              <a:rPr lang="zh-CN" altLang="en-US" dirty="0"/>
              <a:t>什么是定时任务</a:t>
            </a:r>
            <a:endParaRPr lang="en-US" altLang="zh-CN" dirty="0"/>
          </a:p>
          <a:p>
            <a:pPr lvl="1"/>
            <a:r>
              <a:rPr lang="zh-CN" altLang="en-US" dirty="0"/>
              <a:t>系统自身定期执行的任务和工作</a:t>
            </a:r>
            <a:endParaRPr lang="en-US" altLang="zh-CN" dirty="0"/>
          </a:p>
          <a:p>
            <a:r>
              <a:rPr lang="zh-CN" altLang="en-US" dirty="0"/>
              <a:t>什么时候需要设置定时任务</a:t>
            </a:r>
            <a:endParaRPr lang="en-US" altLang="zh-CN" dirty="0"/>
          </a:p>
          <a:p>
            <a:pPr lvl="1"/>
            <a:r>
              <a:rPr lang="zh-CN" altLang="en-US" dirty="0"/>
              <a:t>需要固定时间要求操作系统完成的工作</a:t>
            </a:r>
            <a:endParaRPr lang="en-US" altLang="zh-CN" dirty="0"/>
          </a:p>
          <a:p>
            <a:r>
              <a:rPr lang="zh-CN" altLang="en-US" dirty="0"/>
              <a:t>怎样设置定时任务</a:t>
            </a:r>
            <a:endParaRPr lang="en-US" altLang="zh-CN" dirty="0"/>
          </a:p>
          <a:p>
            <a:pPr lvl="1"/>
            <a:r>
              <a:rPr lang="en-US" altLang="zh-CN" dirty="0"/>
              <a:t>Linux</a:t>
            </a:r>
            <a:r>
              <a:rPr lang="zh-CN" altLang="en-US" dirty="0"/>
              <a:t>系统下定时软件种类： </a:t>
            </a:r>
            <a:r>
              <a:rPr lang="en-US" altLang="zh-CN" dirty="0"/>
              <a:t>at</a:t>
            </a:r>
            <a:r>
              <a:rPr lang="zh-CN" altLang="en-US" dirty="0"/>
              <a:t>  ，</a:t>
            </a:r>
            <a:r>
              <a:rPr lang="en-US" altLang="zh-CN" dirty="0" err="1"/>
              <a:t>crontab</a:t>
            </a:r>
            <a:r>
              <a:rPr lang="en-US" altLang="zh-CN" dirty="0"/>
              <a:t> </a:t>
            </a:r>
            <a:r>
              <a:rPr lang="zh-CN" altLang="en-US" dirty="0"/>
              <a:t>，</a:t>
            </a:r>
            <a:r>
              <a:rPr lang="en-US" altLang="zh-CN" dirty="0"/>
              <a:t> </a:t>
            </a:r>
            <a:r>
              <a:rPr lang="en-US" altLang="zh-CN" dirty="0" err="1" smtClean="0"/>
              <a:t>anacron</a:t>
            </a:r>
            <a:endParaRPr lang="en-US" altLang="zh-CN" dirty="0" smtClean="0"/>
          </a:p>
          <a:p>
            <a:pPr lvl="1"/>
            <a:r>
              <a:rPr lang="en-US" altLang="zh-CN" dirty="0" err="1"/>
              <a:t>crontab</a:t>
            </a:r>
            <a:r>
              <a:rPr lang="zh-CN" altLang="en-US" dirty="0"/>
              <a:t>：可以周期性执行任务工作</a:t>
            </a:r>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289251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服务器监控</a:t>
            </a:r>
          </a:p>
        </p:txBody>
      </p:sp>
      <p:sp>
        <p:nvSpPr>
          <p:cNvPr id="3" name="内容占位符 2"/>
          <p:cNvSpPr>
            <a:spLocks noGrp="1"/>
          </p:cNvSpPr>
          <p:nvPr>
            <p:ph idx="1"/>
          </p:nvPr>
        </p:nvSpPr>
        <p:spPr/>
        <p:txBody>
          <a:bodyPr/>
          <a:lstStyle/>
          <a:p>
            <a:r>
              <a:rPr lang="en-US" altLang="zh-CN" dirty="0" err="1"/>
              <a:t>crontab</a:t>
            </a:r>
            <a:r>
              <a:rPr lang="zh-CN" altLang="en-US" dirty="0"/>
              <a:t>的启动</a:t>
            </a:r>
            <a:endParaRPr lang="en-US" altLang="zh-CN" dirty="0"/>
          </a:p>
          <a:p>
            <a:pPr lvl="1"/>
            <a:r>
              <a:rPr lang="en-US" altLang="zh-CN" dirty="0" err="1"/>
              <a:t>sudo</a:t>
            </a:r>
            <a:r>
              <a:rPr lang="en-US" altLang="zh-CN" dirty="0"/>
              <a:t> service </a:t>
            </a:r>
            <a:r>
              <a:rPr lang="en-US" altLang="zh-CN" dirty="0" err="1"/>
              <a:t>cron</a:t>
            </a:r>
            <a:r>
              <a:rPr lang="en-US" altLang="zh-CN" dirty="0"/>
              <a:t> status </a:t>
            </a:r>
            <a:r>
              <a:rPr lang="zh-CN" altLang="en-US" dirty="0"/>
              <a:t>查看定时任务的服务是否启动</a:t>
            </a:r>
            <a:endParaRPr lang="en-US" altLang="zh-CN" dirty="0"/>
          </a:p>
          <a:p>
            <a:pPr lvl="1"/>
            <a:r>
              <a:rPr lang="en-US" altLang="zh-CN" dirty="0" err="1"/>
              <a:t>sudo</a:t>
            </a:r>
            <a:r>
              <a:rPr lang="en-US" altLang="zh-CN" dirty="0"/>
              <a:t> service </a:t>
            </a:r>
            <a:r>
              <a:rPr lang="en-US" altLang="zh-CN" dirty="0" err="1"/>
              <a:t>cron</a:t>
            </a:r>
            <a:r>
              <a:rPr lang="en-US" altLang="zh-CN" dirty="0"/>
              <a:t> start /stop/restart </a:t>
            </a:r>
            <a:r>
              <a:rPr lang="zh-CN" altLang="en-US" dirty="0"/>
              <a:t>启动服务</a:t>
            </a:r>
            <a:r>
              <a:rPr lang="en-US" altLang="zh-CN" dirty="0"/>
              <a:t>/</a:t>
            </a:r>
            <a:r>
              <a:rPr lang="zh-CN" altLang="en-US" dirty="0"/>
              <a:t>停止服务</a:t>
            </a:r>
            <a:r>
              <a:rPr lang="en-US" altLang="zh-CN" dirty="0"/>
              <a:t>/</a:t>
            </a:r>
            <a:r>
              <a:rPr lang="zh-CN" altLang="en-US" dirty="0"/>
              <a:t>重新启动服务</a:t>
            </a:r>
            <a:endParaRPr lang="en-US" altLang="zh-CN" dirty="0"/>
          </a:p>
          <a:p>
            <a:endParaRPr lang="zh-CN" altLang="en-US" dirty="0"/>
          </a:p>
        </p:txBody>
      </p:sp>
    </p:spTree>
    <p:extLst>
      <p:ext uri="{BB962C8B-B14F-4D97-AF65-F5344CB8AC3E}">
        <p14:creationId xmlns:p14="http://schemas.microsoft.com/office/powerpoint/2010/main" val="131260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mtClean="0"/>
              <a:t>Linux</a:t>
            </a:r>
            <a:r>
              <a:rPr lang="zh-CN" altLang="en-US" smtClean="0"/>
              <a:t>定时任务</a:t>
            </a:r>
            <a:endParaRPr lang="zh-CN" altLang="en-US" dirty="0"/>
          </a:p>
        </p:txBody>
      </p:sp>
      <p:sp>
        <p:nvSpPr>
          <p:cNvPr id="2" name="内容占位符 1"/>
          <p:cNvSpPr>
            <a:spLocks noGrp="1"/>
          </p:cNvSpPr>
          <p:nvPr>
            <p:ph idx="1"/>
          </p:nvPr>
        </p:nvSpPr>
        <p:spPr>
          <a:xfrm>
            <a:off x="610235" y="1125538"/>
            <a:ext cx="11594465" cy="5041187"/>
          </a:xfrm>
        </p:spPr>
        <p:txBody>
          <a:bodyPr/>
          <a:lstStyle/>
          <a:p>
            <a:r>
              <a:rPr lang="en-US" altLang="zh-CN" dirty="0" err="1" smtClean="0"/>
              <a:t>crontab</a:t>
            </a:r>
            <a:r>
              <a:rPr lang="zh-CN" altLang="en-US" dirty="0" smtClean="0"/>
              <a:t>的使用</a:t>
            </a:r>
            <a:endParaRPr lang="en-US" altLang="zh-CN" dirty="0" smtClean="0"/>
          </a:p>
          <a:p>
            <a:pPr lvl="1"/>
            <a:r>
              <a:rPr lang="zh-CN" altLang="en-US" dirty="0" smtClean="0"/>
              <a:t>选择编辑器：</a:t>
            </a:r>
            <a:r>
              <a:rPr lang="en-US" altLang="zh-CN" dirty="0" smtClean="0"/>
              <a:t>select-editor</a:t>
            </a:r>
            <a:r>
              <a:rPr lang="zh-CN" altLang="en-US" dirty="0" smtClean="0"/>
              <a:t>（默认使用</a:t>
            </a:r>
            <a:r>
              <a:rPr lang="en-US" altLang="zh-CN" dirty="0" err="1" smtClean="0"/>
              <a:t>nano</a:t>
            </a:r>
            <a:r>
              <a:rPr lang="zh-CN" altLang="en-US" dirty="0" smtClean="0"/>
              <a:t>编辑器，保存时，有问题）</a:t>
            </a:r>
            <a:endParaRPr lang="en-US" altLang="zh-CN" dirty="0" smtClean="0"/>
          </a:p>
          <a:p>
            <a:pPr lvl="1"/>
            <a:r>
              <a:rPr lang="zh-CN" altLang="en-US" dirty="0" smtClean="0"/>
              <a:t>使用命令：</a:t>
            </a:r>
            <a:r>
              <a:rPr lang="en-US" altLang="zh-CN" dirty="0" err="1" smtClean="0"/>
              <a:t>crontab</a:t>
            </a:r>
            <a:r>
              <a:rPr lang="en-US" altLang="zh-CN" dirty="0" smtClean="0"/>
              <a:t> –e </a:t>
            </a:r>
            <a:r>
              <a:rPr lang="zh-CN" altLang="en-US" dirty="0" smtClean="0"/>
              <a:t>在编辑页面中编辑</a:t>
            </a:r>
            <a:endParaRPr lang="en-US" altLang="zh-CN" dirty="0" smtClean="0"/>
          </a:p>
          <a:p>
            <a:pPr lvl="1"/>
            <a:r>
              <a:rPr lang="en-US" altLang="zh-CN" dirty="0" err="1" smtClean="0"/>
              <a:t>crontab</a:t>
            </a:r>
            <a:r>
              <a:rPr lang="zh-CN" altLang="en-US" dirty="0" smtClean="0"/>
              <a:t>的编辑格式</a:t>
            </a:r>
            <a:br>
              <a:rPr lang="zh-CN" altLang="en-US" dirty="0" smtClean="0"/>
            </a:br>
            <a:r>
              <a:rPr lang="zh-CN" altLang="en-US" dirty="0" smtClean="0"/>
              <a:t>*      * 　 *　  *　  *　　</a:t>
            </a:r>
            <a:r>
              <a:rPr lang="en-US" altLang="zh-CN" dirty="0" smtClean="0"/>
              <a:t>command</a:t>
            </a:r>
            <a:br>
              <a:rPr lang="en-US" altLang="zh-CN" dirty="0" smtClean="0"/>
            </a:br>
            <a:r>
              <a:rPr lang="zh-CN" altLang="en-US" dirty="0" smtClean="0"/>
              <a:t>对应单位：</a:t>
            </a:r>
            <a:endParaRPr lang="en-US" altLang="zh-CN" dirty="0" smtClean="0"/>
          </a:p>
          <a:p>
            <a:pPr marL="0" indent="0">
              <a:buNone/>
            </a:pPr>
            <a:r>
              <a:rPr lang="zh-CN" altLang="en-US" dirty="0" smtClean="0"/>
              <a:t>        分　  时　 日　 月　 周　  命令</a:t>
            </a:r>
          </a:p>
          <a:p>
            <a:endParaRPr lang="en-US" altLang="zh-CN" dirty="0" smtClean="0"/>
          </a:p>
          <a:p>
            <a:endParaRPr lang="zh-CN" altLang="en-US" dirty="0"/>
          </a:p>
        </p:txBody>
      </p:sp>
    </p:spTree>
    <p:extLst>
      <p:ext uri="{BB962C8B-B14F-4D97-AF65-F5344CB8AC3E}">
        <p14:creationId xmlns:p14="http://schemas.microsoft.com/office/powerpoint/2010/main" val="390534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en-US" altLang="zh-CN" dirty="0" err="1"/>
              <a:t>BeanShell</a:t>
            </a:r>
            <a:r>
              <a:rPr lang="zh-CN" altLang="en-US" dirty="0"/>
              <a:t>扩展开发</a:t>
            </a:r>
            <a:endParaRPr lang="en-US" altLang="zh-CN" dirty="0"/>
          </a:p>
          <a:p>
            <a:pPr lvl="1"/>
            <a:r>
              <a:rPr lang="zh-CN" altLang="en-US" dirty="0" smtClean="0"/>
              <a:t>是什么</a:t>
            </a:r>
            <a:endParaRPr lang="en-US" altLang="zh-CN" dirty="0" smtClean="0"/>
          </a:p>
          <a:p>
            <a:pPr lvl="2"/>
            <a:r>
              <a:rPr lang="zh-CN" altLang="en-US" dirty="0" smtClean="0"/>
              <a:t>脚本语言，嵌入</a:t>
            </a:r>
            <a:r>
              <a:rPr lang="en-US" altLang="zh-CN" dirty="0" smtClean="0"/>
              <a:t>Java</a:t>
            </a:r>
            <a:r>
              <a:rPr lang="zh-CN" altLang="en-US" dirty="0" smtClean="0"/>
              <a:t>源代码解释器，执行标准</a:t>
            </a:r>
            <a:r>
              <a:rPr lang="en-US" altLang="zh-CN" dirty="0" smtClean="0"/>
              <a:t>Java</a:t>
            </a:r>
            <a:r>
              <a:rPr lang="zh-CN" altLang="en-US" dirty="0" smtClean="0"/>
              <a:t>语句和表达式</a:t>
            </a:r>
            <a:endParaRPr lang="en-US" altLang="zh-CN" dirty="0" smtClean="0"/>
          </a:p>
          <a:p>
            <a:pPr lvl="1"/>
            <a:r>
              <a:rPr lang="zh-CN" altLang="en-US" dirty="0" smtClean="0"/>
              <a:t>操作</a:t>
            </a:r>
            <a:r>
              <a:rPr lang="en-US" altLang="zh-CN" dirty="0" smtClean="0"/>
              <a:t>JMeter</a:t>
            </a:r>
            <a:r>
              <a:rPr lang="zh-CN" altLang="en-US" dirty="0" smtClean="0"/>
              <a:t>变量</a:t>
            </a:r>
            <a:endParaRPr lang="en-US" altLang="zh-CN" dirty="0" smtClean="0"/>
          </a:p>
          <a:p>
            <a:pPr lvl="2"/>
            <a:r>
              <a:rPr lang="en-US" altLang="zh-CN" dirty="0" err="1" smtClean="0"/>
              <a:t>vars.get</a:t>
            </a:r>
            <a:r>
              <a:rPr lang="en-US" altLang="zh-CN" dirty="0" smtClean="0"/>
              <a:t>(String key)  //</a:t>
            </a:r>
            <a:r>
              <a:rPr lang="zh-CN" altLang="en-US" dirty="0" smtClean="0"/>
              <a:t>从</a:t>
            </a:r>
            <a:r>
              <a:rPr lang="en-US" altLang="zh-CN" dirty="0" smtClean="0"/>
              <a:t>JMeter</a:t>
            </a:r>
            <a:r>
              <a:rPr lang="zh-CN" altLang="en-US" dirty="0" smtClean="0"/>
              <a:t>中获得变量</a:t>
            </a:r>
            <a:endParaRPr lang="en-US" altLang="zh-CN" dirty="0" smtClean="0"/>
          </a:p>
          <a:p>
            <a:pPr lvl="2"/>
            <a:r>
              <a:rPr lang="en-US" altLang="zh-CN" dirty="0" err="1" smtClean="0"/>
              <a:t>vars.put</a:t>
            </a:r>
            <a:r>
              <a:rPr lang="en-US" altLang="zh-CN" dirty="0" smtClean="0"/>
              <a:t>(String </a:t>
            </a:r>
            <a:r>
              <a:rPr lang="en-US" altLang="zh-CN" dirty="0" err="1" smtClean="0"/>
              <a:t>key,String</a:t>
            </a:r>
            <a:r>
              <a:rPr lang="en-US" altLang="zh-CN" dirty="0" smtClean="0"/>
              <a:t> value) //</a:t>
            </a:r>
            <a:r>
              <a:rPr lang="zh-CN" altLang="en-US" dirty="0" smtClean="0"/>
              <a:t>将数据存到</a:t>
            </a:r>
            <a:r>
              <a:rPr lang="en-US" altLang="zh-CN" dirty="0" smtClean="0"/>
              <a:t>JMeter</a:t>
            </a:r>
            <a:r>
              <a:rPr lang="zh-CN" altLang="en-US" dirty="0" smtClean="0"/>
              <a:t>变量</a:t>
            </a:r>
            <a:endParaRPr lang="en-US" altLang="zh-CN" dirty="0" smtClean="0"/>
          </a:p>
          <a:p>
            <a:pPr lvl="1"/>
            <a:r>
              <a:rPr lang="zh-CN" altLang="en-US" dirty="0" smtClean="0"/>
              <a:t>在</a:t>
            </a:r>
            <a:r>
              <a:rPr lang="en-US" altLang="zh-CN" dirty="0" err="1" smtClean="0"/>
              <a:t>BeanShell</a:t>
            </a:r>
            <a:r>
              <a:rPr lang="zh-CN" altLang="en-US" dirty="0" smtClean="0"/>
              <a:t>中自定义函数 </a:t>
            </a:r>
            <a:endParaRPr lang="zh-CN" altLang="en-US" dirty="0"/>
          </a:p>
        </p:txBody>
      </p:sp>
    </p:spTree>
    <p:extLst>
      <p:ext uri="{BB962C8B-B14F-4D97-AF65-F5344CB8AC3E}">
        <p14:creationId xmlns:p14="http://schemas.microsoft.com/office/powerpoint/2010/main" val="275487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Analysis</a:t>
            </a:r>
            <a:r>
              <a:rPr lang="zh-CN" altLang="en-US" dirty="0" smtClean="0"/>
              <a:t>的使用</a:t>
            </a:r>
            <a:endParaRPr lang="zh-CN" altLang="en-US" dirty="0"/>
          </a:p>
        </p:txBody>
      </p:sp>
      <p:sp>
        <p:nvSpPr>
          <p:cNvPr id="3" name="内容占位符 2"/>
          <p:cNvSpPr>
            <a:spLocks noGrp="1"/>
          </p:cNvSpPr>
          <p:nvPr>
            <p:ph idx="1"/>
          </p:nvPr>
        </p:nvSpPr>
        <p:spPr/>
        <p:txBody>
          <a:bodyPr/>
          <a:lstStyle/>
          <a:p>
            <a:r>
              <a:rPr lang="en-US" altLang="zh-CN" dirty="0" smtClean="0"/>
              <a:t>Running </a:t>
            </a:r>
            <a:r>
              <a:rPr lang="en-US" altLang="zh-CN" dirty="0" err="1" smtClean="0"/>
              <a:t>Vuser</a:t>
            </a:r>
            <a:endParaRPr lang="en-US" altLang="zh-CN" dirty="0" smtClean="0"/>
          </a:p>
          <a:p>
            <a:r>
              <a:rPr lang="en-US" altLang="zh-CN" dirty="0" err="1" smtClean="0"/>
              <a:t>Transation</a:t>
            </a:r>
            <a:r>
              <a:rPr lang="en-US" altLang="zh-CN" dirty="0" smtClean="0"/>
              <a:t> Response Time</a:t>
            </a:r>
          </a:p>
          <a:p>
            <a:r>
              <a:rPr lang="zh-CN" altLang="en-US" dirty="0" smtClean="0"/>
              <a:t>网页细分图（</a:t>
            </a:r>
            <a:r>
              <a:rPr lang="en-US" altLang="zh-CN" dirty="0" smtClean="0"/>
              <a:t>Web </a:t>
            </a:r>
            <a:r>
              <a:rPr lang="en-US" altLang="zh-CN" dirty="0"/>
              <a:t>Page </a:t>
            </a:r>
            <a:r>
              <a:rPr lang="en-US" altLang="zh-CN" dirty="0" smtClean="0"/>
              <a:t>Diagnostics</a:t>
            </a:r>
            <a:r>
              <a:rPr lang="zh-CN" altLang="en-US" dirty="0" smtClean="0"/>
              <a:t>）</a:t>
            </a:r>
            <a:endParaRPr lang="en-US" altLang="zh-CN" dirty="0" smtClean="0"/>
          </a:p>
          <a:p>
            <a:r>
              <a:rPr lang="en-US" altLang="zh-CN" dirty="0" smtClean="0"/>
              <a:t>……</a:t>
            </a:r>
            <a:endParaRPr lang="zh-CN" altLang="en-US" dirty="0"/>
          </a:p>
        </p:txBody>
      </p:sp>
      <p:pic>
        <p:nvPicPr>
          <p:cNvPr id="4" name="图片 3"/>
          <p:cNvPicPr>
            <a:picLocks noChangeAspect="1" noChangeArrowheads="1"/>
          </p:cNvPicPr>
          <p:nvPr/>
        </p:nvPicPr>
        <p:blipFill>
          <a:blip r:embed="rId2"/>
          <a:srcRect/>
          <a:stretch>
            <a:fillRect/>
          </a:stretch>
        </p:blipFill>
        <p:spPr bwMode="auto">
          <a:xfrm>
            <a:off x="6606406" y="1197546"/>
            <a:ext cx="5040560" cy="4536504"/>
          </a:xfrm>
          <a:prstGeom prst="rect">
            <a:avLst/>
          </a:prstGeom>
          <a:noFill/>
          <a:ln w="9525">
            <a:noFill/>
            <a:miter lim="800000"/>
            <a:headEnd/>
            <a:tailEnd/>
          </a:ln>
        </p:spPr>
      </p:pic>
    </p:spTree>
    <p:extLst>
      <p:ext uri="{BB962C8B-B14F-4D97-AF65-F5344CB8AC3E}">
        <p14:creationId xmlns:p14="http://schemas.microsoft.com/office/powerpoint/2010/main" val="3043168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集合点</a:t>
            </a:r>
            <a:endParaRPr lang="zh-CN" altLang="en-US" dirty="0"/>
          </a:p>
        </p:txBody>
      </p:sp>
      <p:sp>
        <p:nvSpPr>
          <p:cNvPr id="3" name="内容占位符 2"/>
          <p:cNvSpPr>
            <a:spLocks noGrp="1"/>
          </p:cNvSpPr>
          <p:nvPr>
            <p:ph idx="1"/>
          </p:nvPr>
        </p:nvSpPr>
        <p:spPr/>
        <p:txBody>
          <a:bodyPr/>
          <a:lstStyle/>
          <a:p>
            <a:r>
              <a:rPr lang="zh-CN" altLang="en-US" dirty="0" smtClean="0"/>
              <a:t>什么是集合点</a:t>
            </a:r>
            <a:endParaRPr lang="en-US" altLang="zh-CN" dirty="0" smtClean="0"/>
          </a:p>
          <a:p>
            <a:pPr lvl="1"/>
            <a:r>
              <a:rPr lang="zh-CN" altLang="en-US" dirty="0" smtClean="0"/>
              <a:t>集合点可以设置多个虚拟用户等待到一个点，</a:t>
            </a:r>
            <a:r>
              <a:rPr lang="zh-CN" altLang="en-US" dirty="0" smtClean="0">
                <a:solidFill>
                  <a:srgbClr val="FF0000"/>
                </a:solidFill>
              </a:rPr>
              <a:t>同时触发一个事务</a:t>
            </a:r>
            <a:r>
              <a:rPr lang="zh-CN" altLang="en-US" dirty="0" smtClean="0"/>
              <a:t>，以达到模拟真实环境中多个用户同时操作，同时产生负载，实现性能测试的最终目的</a:t>
            </a:r>
            <a:endParaRPr lang="en-US" altLang="zh-CN" dirty="0" smtClean="0"/>
          </a:p>
          <a:p>
            <a:r>
              <a:rPr lang="zh-CN" altLang="en-US" dirty="0"/>
              <a:t>集合点怎样用</a:t>
            </a:r>
            <a:endParaRPr lang="en-US" altLang="zh-CN" dirty="0"/>
          </a:p>
          <a:p>
            <a:pPr lvl="1"/>
            <a:r>
              <a:rPr lang="zh-CN" altLang="en-US" dirty="0"/>
              <a:t>使用</a:t>
            </a:r>
            <a:r>
              <a:rPr lang="en-US" altLang="zh-CN" dirty="0" err="1"/>
              <a:t>lr_rendezvous</a:t>
            </a:r>
            <a:r>
              <a:rPr lang="en-US" altLang="zh-CN" dirty="0"/>
              <a:t>(“</a:t>
            </a:r>
            <a:r>
              <a:rPr lang="zh-CN" altLang="en-US" dirty="0"/>
              <a:t>事务名称</a:t>
            </a:r>
            <a:r>
              <a:rPr lang="en-US" altLang="zh-CN" dirty="0"/>
              <a:t>”)   </a:t>
            </a:r>
          </a:p>
          <a:p>
            <a:pPr lvl="1"/>
            <a:r>
              <a:rPr lang="zh-CN" altLang="en-US" dirty="0"/>
              <a:t>加在需要做可控并发的请求前</a:t>
            </a:r>
            <a:endParaRPr lang="en-US" altLang="zh-CN" dirty="0"/>
          </a:p>
          <a:p>
            <a:endParaRPr lang="zh-CN" altLang="en-US" dirty="0"/>
          </a:p>
        </p:txBody>
      </p:sp>
    </p:spTree>
    <p:extLst>
      <p:ext uri="{BB962C8B-B14F-4D97-AF65-F5344CB8AC3E}">
        <p14:creationId xmlns:p14="http://schemas.microsoft.com/office/powerpoint/2010/main" val="186001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集合点</a:t>
            </a:r>
            <a:endParaRPr lang="zh-CN" altLang="en-US" dirty="0"/>
          </a:p>
        </p:txBody>
      </p:sp>
      <p:sp>
        <p:nvSpPr>
          <p:cNvPr id="3" name="内容占位符 2"/>
          <p:cNvSpPr>
            <a:spLocks noGrp="1"/>
          </p:cNvSpPr>
          <p:nvPr>
            <p:ph idx="1"/>
          </p:nvPr>
        </p:nvSpPr>
        <p:spPr/>
        <p:txBody>
          <a:bodyPr/>
          <a:lstStyle/>
          <a:p>
            <a:r>
              <a:rPr lang="zh-CN" altLang="en-US" dirty="0" smtClean="0"/>
              <a:t>设置项</a:t>
            </a:r>
            <a:endParaRPr lang="en-US" altLang="zh-CN" dirty="0" smtClean="0"/>
          </a:p>
          <a:p>
            <a:pPr lvl="1"/>
            <a:r>
              <a:rPr lang="zh-CN" altLang="en-US" dirty="0" smtClean="0"/>
              <a:t>达到百分之多少时，释放虚拟用户</a:t>
            </a:r>
            <a:endParaRPr lang="en-US" altLang="zh-CN" dirty="0" smtClean="0"/>
          </a:p>
          <a:p>
            <a:pPr lvl="1"/>
            <a:r>
              <a:rPr lang="zh-CN" altLang="en-US" dirty="0" smtClean="0"/>
              <a:t>达到多少用户量时，释放虚拟用户</a:t>
            </a:r>
            <a:endParaRPr lang="en-US" altLang="zh-CN" dirty="0" smtClean="0"/>
          </a:p>
          <a:p>
            <a:pPr lvl="1"/>
            <a:r>
              <a:rPr lang="zh-CN" altLang="en-US" dirty="0" smtClean="0"/>
              <a:t>超时值</a:t>
            </a:r>
            <a:endParaRPr lang="en-US" altLang="zh-CN" dirty="0" smtClean="0"/>
          </a:p>
          <a:p>
            <a:pPr lvl="1"/>
            <a:endParaRPr lang="zh-CN" altLang="en-US" dirty="0"/>
          </a:p>
        </p:txBody>
      </p:sp>
    </p:spTree>
    <p:extLst>
      <p:ext uri="{BB962C8B-B14F-4D97-AF65-F5344CB8AC3E}">
        <p14:creationId xmlns:p14="http://schemas.microsoft.com/office/powerpoint/2010/main" val="72181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计划测试</a:t>
            </a:r>
            <a:endParaRPr lang="zh-CN" altLang="en-US" dirty="0"/>
          </a:p>
        </p:txBody>
      </p:sp>
      <p:sp>
        <p:nvSpPr>
          <p:cNvPr id="3" name="内容占位符 2"/>
          <p:cNvSpPr>
            <a:spLocks noGrp="1"/>
          </p:cNvSpPr>
          <p:nvPr>
            <p:ph idx="1"/>
          </p:nvPr>
        </p:nvSpPr>
        <p:spPr/>
        <p:txBody>
          <a:bodyPr/>
          <a:lstStyle/>
          <a:p>
            <a:r>
              <a:rPr lang="zh-CN" altLang="en-US" dirty="0" smtClean="0"/>
              <a:t>熟悉被测系统</a:t>
            </a:r>
            <a:endParaRPr lang="en-US" altLang="zh-CN" dirty="0" smtClean="0"/>
          </a:p>
          <a:p>
            <a:r>
              <a:rPr lang="zh-CN" altLang="en-US" dirty="0" smtClean="0"/>
              <a:t>定义测试目标</a:t>
            </a:r>
            <a:endParaRPr lang="en-US" altLang="zh-CN" dirty="0" smtClean="0"/>
          </a:p>
          <a:p>
            <a:pPr lvl="1"/>
            <a:r>
              <a:rPr lang="zh-CN" altLang="en-US" dirty="0" smtClean="0"/>
              <a:t>通过用户数据分析</a:t>
            </a:r>
            <a:endParaRPr lang="en-US" altLang="zh-CN" dirty="0" smtClean="0"/>
          </a:p>
          <a:p>
            <a:pPr lvl="1"/>
            <a:r>
              <a:rPr lang="zh-CN" altLang="en-US" dirty="0" smtClean="0"/>
              <a:t>通过系统日志进行分析</a:t>
            </a:r>
            <a:endParaRPr lang="en-US" altLang="zh-CN" dirty="0" smtClean="0"/>
          </a:p>
          <a:p>
            <a:pPr lvl="1"/>
            <a:endParaRPr lang="zh-CN" altLang="en-US" dirty="0"/>
          </a:p>
        </p:txBody>
      </p:sp>
    </p:spTree>
    <p:extLst>
      <p:ext uri="{BB962C8B-B14F-4D97-AF65-F5344CB8AC3E}">
        <p14:creationId xmlns:p14="http://schemas.microsoft.com/office/powerpoint/2010/main" val="277576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计划测试</a:t>
            </a:r>
            <a:endParaRPr lang="zh-CN" altLang="en-US" dirty="0"/>
          </a:p>
        </p:txBody>
      </p:sp>
      <p:sp>
        <p:nvSpPr>
          <p:cNvPr id="3" name="内容占位符 2"/>
          <p:cNvSpPr>
            <a:spLocks noGrp="1"/>
          </p:cNvSpPr>
          <p:nvPr>
            <p:ph idx="1"/>
          </p:nvPr>
        </p:nvSpPr>
        <p:spPr/>
        <p:txBody>
          <a:bodyPr/>
          <a:lstStyle/>
          <a:p>
            <a:r>
              <a:rPr lang="zh-CN" altLang="en-US" dirty="0"/>
              <a:t>分析哪些数据</a:t>
            </a:r>
            <a:endParaRPr lang="en-US" altLang="zh-CN" dirty="0"/>
          </a:p>
          <a:p>
            <a:pPr lvl="1"/>
            <a:r>
              <a:rPr lang="zh-CN" altLang="en-US" dirty="0"/>
              <a:t>容量</a:t>
            </a:r>
            <a:endParaRPr lang="en-US" altLang="zh-CN" dirty="0"/>
          </a:p>
          <a:p>
            <a:pPr lvl="1"/>
            <a:r>
              <a:rPr lang="zh-CN" altLang="en-US" dirty="0"/>
              <a:t>响应时间</a:t>
            </a:r>
            <a:endParaRPr lang="en-US" altLang="zh-CN" dirty="0"/>
          </a:p>
          <a:p>
            <a:pPr lvl="1"/>
            <a:r>
              <a:rPr lang="zh-CN" altLang="en-US" dirty="0"/>
              <a:t>并发量</a:t>
            </a:r>
            <a:endParaRPr lang="en-US" altLang="zh-CN" dirty="0"/>
          </a:p>
          <a:p>
            <a:pPr lvl="1"/>
            <a:r>
              <a:rPr lang="zh-CN" altLang="en-US" dirty="0"/>
              <a:t>服务器资源</a:t>
            </a:r>
          </a:p>
          <a:p>
            <a:endParaRPr lang="zh-CN" altLang="en-US" dirty="0"/>
          </a:p>
        </p:txBody>
      </p:sp>
    </p:spTree>
    <p:extLst>
      <p:ext uri="{BB962C8B-B14F-4D97-AF65-F5344CB8AC3E}">
        <p14:creationId xmlns:p14="http://schemas.microsoft.com/office/powerpoint/2010/main" val="187947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计划测试</a:t>
            </a:r>
            <a:endParaRPr lang="zh-CN" altLang="en-US" dirty="0"/>
          </a:p>
        </p:txBody>
      </p:sp>
      <p:sp>
        <p:nvSpPr>
          <p:cNvPr id="3" name="内容占位符 2"/>
          <p:cNvSpPr>
            <a:spLocks noGrp="1"/>
          </p:cNvSpPr>
          <p:nvPr>
            <p:ph idx="1"/>
          </p:nvPr>
        </p:nvSpPr>
        <p:spPr/>
        <p:txBody>
          <a:bodyPr/>
          <a:lstStyle/>
          <a:p>
            <a:r>
              <a:rPr lang="zh-CN" altLang="en-US" dirty="0" smtClean="0"/>
              <a:t>通过系统日志进行分析</a:t>
            </a:r>
            <a:endParaRPr lang="en-US" altLang="zh-CN" dirty="0" smtClean="0"/>
          </a:p>
          <a:p>
            <a:r>
              <a:rPr lang="zh-CN" altLang="en-US" dirty="0" smtClean="0"/>
              <a:t>借助于工具</a:t>
            </a:r>
            <a:r>
              <a:rPr lang="en-US" altLang="zh-CN" dirty="0" err="1"/>
              <a:t>WebLog</a:t>
            </a:r>
            <a:r>
              <a:rPr lang="en-US" altLang="zh-CN" dirty="0"/>
              <a:t> </a:t>
            </a:r>
            <a:r>
              <a:rPr lang="en-US" altLang="zh-CN" dirty="0" smtClean="0"/>
              <a:t>Expert</a:t>
            </a:r>
            <a:r>
              <a:rPr lang="zh-CN" altLang="en-US" dirty="0" smtClean="0"/>
              <a:t>分析日志</a:t>
            </a:r>
            <a:endParaRPr lang="en-US" altLang="zh-CN" dirty="0" smtClean="0"/>
          </a:p>
          <a:p>
            <a:pPr lvl="1"/>
            <a:r>
              <a:rPr lang="zh-CN" altLang="en-US" dirty="0" smtClean="0"/>
              <a:t>每日访问量统计</a:t>
            </a:r>
            <a:endParaRPr lang="en-US" altLang="zh-CN" dirty="0" smtClean="0"/>
          </a:p>
          <a:p>
            <a:pPr lvl="1"/>
            <a:r>
              <a:rPr lang="zh-CN" altLang="en-US" dirty="0" smtClean="0"/>
              <a:t>每日点击量统计</a:t>
            </a:r>
            <a:endParaRPr lang="en-US" altLang="zh-CN" dirty="0" smtClean="0"/>
          </a:p>
          <a:p>
            <a:pPr lvl="1"/>
            <a:r>
              <a:rPr lang="zh-CN" altLang="en-US" dirty="0" smtClean="0"/>
              <a:t>每日带宽统计</a:t>
            </a:r>
            <a:endParaRPr lang="en-US" altLang="zh-CN" dirty="0" smtClean="0"/>
          </a:p>
          <a:p>
            <a:pPr lvl="1"/>
            <a:endParaRPr lang="zh-CN" altLang="en-US" dirty="0"/>
          </a:p>
        </p:txBody>
      </p:sp>
    </p:spTree>
    <p:extLst>
      <p:ext uri="{BB962C8B-B14F-4D97-AF65-F5344CB8AC3E}">
        <p14:creationId xmlns:p14="http://schemas.microsoft.com/office/powerpoint/2010/main" val="147226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计划测试</a:t>
            </a:r>
            <a:endParaRPr lang="zh-CN" altLang="en-US" dirty="0"/>
          </a:p>
        </p:txBody>
      </p:sp>
      <p:sp>
        <p:nvSpPr>
          <p:cNvPr id="3" name="内容占位符 2"/>
          <p:cNvSpPr>
            <a:spLocks noGrp="1"/>
          </p:cNvSpPr>
          <p:nvPr>
            <p:ph idx="1"/>
          </p:nvPr>
        </p:nvSpPr>
        <p:spPr/>
        <p:txBody>
          <a:bodyPr/>
          <a:lstStyle/>
          <a:p>
            <a:r>
              <a:rPr lang="zh-CN" altLang="en-US" dirty="0" smtClean="0"/>
              <a:t>书写性能测试计划</a:t>
            </a:r>
            <a:endParaRPr lang="en-US" altLang="zh-CN" dirty="0" smtClean="0"/>
          </a:p>
          <a:p>
            <a:r>
              <a:rPr lang="zh-CN" altLang="en-US" dirty="0" smtClean="0"/>
              <a:t>写出性能测试方案</a:t>
            </a:r>
            <a:endParaRPr lang="en-US" altLang="zh-CN" dirty="0" smtClean="0"/>
          </a:p>
          <a:p>
            <a:endParaRPr lang="zh-CN" altLang="en-US" dirty="0"/>
          </a:p>
        </p:txBody>
      </p:sp>
    </p:spTree>
    <p:extLst>
      <p:ext uri="{BB962C8B-B14F-4D97-AF65-F5344CB8AC3E}">
        <p14:creationId xmlns:p14="http://schemas.microsoft.com/office/powerpoint/2010/main" val="847035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计划测试</a:t>
            </a:r>
            <a:endParaRPr lang="zh-CN" altLang="en-US" dirty="0"/>
          </a:p>
        </p:txBody>
      </p:sp>
      <p:sp>
        <p:nvSpPr>
          <p:cNvPr id="3" name="内容占位符 2"/>
          <p:cNvSpPr>
            <a:spLocks noGrp="1"/>
          </p:cNvSpPr>
          <p:nvPr>
            <p:ph idx="1"/>
          </p:nvPr>
        </p:nvSpPr>
        <p:spPr/>
        <p:txBody>
          <a:bodyPr/>
          <a:lstStyle/>
          <a:p>
            <a:r>
              <a:rPr lang="zh-CN" altLang="en-US" dirty="0" smtClean="0"/>
              <a:t>性能测试计划包含的内容</a:t>
            </a:r>
            <a:endParaRPr lang="en-US" altLang="zh-CN" dirty="0" smtClean="0"/>
          </a:p>
          <a:p>
            <a:pPr lvl="1"/>
            <a:r>
              <a:rPr lang="zh-CN" altLang="en-US" dirty="0"/>
              <a:t>在测试计划中需要明确测试的内容和范围，为评价系统提供依据</a:t>
            </a:r>
            <a:endParaRPr lang="en-US" altLang="zh-CN" dirty="0"/>
          </a:p>
          <a:p>
            <a:pPr lvl="1"/>
            <a:r>
              <a:rPr lang="zh-CN" altLang="en-US" dirty="0"/>
              <a:t>对设备及人员资源的需求</a:t>
            </a:r>
            <a:endParaRPr lang="en-US" altLang="zh-CN" dirty="0"/>
          </a:p>
          <a:p>
            <a:pPr lvl="1"/>
            <a:r>
              <a:rPr lang="zh-CN" altLang="en-US" dirty="0"/>
              <a:t>对测试结果的评价指标</a:t>
            </a:r>
            <a:endParaRPr lang="en-US" altLang="zh-CN" dirty="0"/>
          </a:p>
          <a:p>
            <a:pPr lvl="1"/>
            <a:endParaRPr lang="zh-CN" altLang="en-US" dirty="0"/>
          </a:p>
        </p:txBody>
      </p:sp>
    </p:spTree>
    <p:extLst>
      <p:ext uri="{BB962C8B-B14F-4D97-AF65-F5344CB8AC3E}">
        <p14:creationId xmlns:p14="http://schemas.microsoft.com/office/powerpoint/2010/main" val="175441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性能测试方案</a:t>
            </a:r>
            <a:endParaRPr lang="zh-CN" altLang="en-US" dirty="0"/>
          </a:p>
        </p:txBody>
      </p:sp>
      <p:sp>
        <p:nvSpPr>
          <p:cNvPr id="3" name="内容占位符 2"/>
          <p:cNvSpPr>
            <a:spLocks noGrp="1"/>
          </p:cNvSpPr>
          <p:nvPr>
            <p:ph idx="1"/>
          </p:nvPr>
        </p:nvSpPr>
        <p:spPr/>
        <p:txBody>
          <a:bodyPr/>
          <a:lstStyle/>
          <a:p>
            <a:r>
              <a:rPr lang="zh-CN" altLang="en-US" dirty="0" smtClean="0"/>
              <a:t>根据测试目的设计测试方案</a:t>
            </a:r>
            <a:endParaRPr lang="en-US" altLang="zh-CN" dirty="0" smtClean="0"/>
          </a:p>
          <a:p>
            <a:pPr lvl="1"/>
            <a:r>
              <a:rPr lang="zh-CN" altLang="en-US" dirty="0" smtClean="0"/>
              <a:t>对比硬件性能</a:t>
            </a:r>
            <a:endParaRPr lang="en-US" altLang="zh-CN" dirty="0" smtClean="0"/>
          </a:p>
          <a:p>
            <a:pPr lvl="1"/>
            <a:r>
              <a:rPr lang="zh-CN" altLang="en-US" dirty="0" smtClean="0"/>
              <a:t>找出基准值</a:t>
            </a:r>
            <a:endParaRPr lang="en-US" altLang="zh-CN" dirty="0" smtClean="0"/>
          </a:p>
          <a:p>
            <a:pPr lvl="1"/>
            <a:r>
              <a:rPr lang="zh-CN" altLang="en-US" dirty="0" smtClean="0"/>
              <a:t>评估软件系统的优劣</a:t>
            </a:r>
            <a:endParaRPr lang="en-US" altLang="zh-CN" dirty="0" smtClean="0"/>
          </a:p>
          <a:p>
            <a:pPr lvl="1"/>
            <a:r>
              <a:rPr lang="zh-CN" altLang="en-US" dirty="0" smtClean="0"/>
              <a:t>评估系统的负载量</a:t>
            </a:r>
            <a:endParaRPr lang="en-US" altLang="zh-CN" dirty="0" smtClean="0"/>
          </a:p>
          <a:p>
            <a:pPr lvl="1"/>
            <a:r>
              <a:rPr lang="zh-CN" altLang="en-US" dirty="0" smtClean="0"/>
              <a:t>评估系统的稳定性</a:t>
            </a:r>
            <a:endParaRPr lang="zh-CN" altLang="en-US" dirty="0"/>
          </a:p>
        </p:txBody>
      </p:sp>
    </p:spTree>
    <p:extLst>
      <p:ext uri="{BB962C8B-B14F-4D97-AF65-F5344CB8AC3E}">
        <p14:creationId xmlns:p14="http://schemas.microsoft.com/office/powerpoint/2010/main" val="320698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性能测试过程</a:t>
            </a:r>
            <a:endParaRPr lang="zh-CN" altLang="en-US" dirty="0"/>
          </a:p>
        </p:txBody>
      </p:sp>
      <p:sp>
        <p:nvSpPr>
          <p:cNvPr id="3" name="内容占位符 2"/>
          <p:cNvSpPr>
            <a:spLocks noGrp="1"/>
          </p:cNvSpPr>
          <p:nvPr>
            <p:ph idx="1"/>
          </p:nvPr>
        </p:nvSpPr>
        <p:spPr/>
        <p:txBody>
          <a:bodyPr/>
          <a:lstStyle/>
          <a:p>
            <a:r>
              <a:rPr lang="zh-CN" altLang="en-US" dirty="0" smtClean="0"/>
              <a:t>搭建环境</a:t>
            </a:r>
            <a:endParaRPr lang="en-US" altLang="zh-CN" dirty="0" smtClean="0"/>
          </a:p>
          <a:p>
            <a:r>
              <a:rPr lang="zh-CN" altLang="en-US" dirty="0" smtClean="0"/>
              <a:t>脚本业务报告</a:t>
            </a:r>
            <a:endParaRPr lang="en-US" altLang="zh-CN" dirty="0" smtClean="0"/>
          </a:p>
          <a:p>
            <a:r>
              <a:rPr lang="zh-CN" altLang="en-US" dirty="0" smtClean="0"/>
              <a:t>性能测试过程实践</a:t>
            </a:r>
            <a:endParaRPr lang="en-US" altLang="zh-CN" dirty="0" smtClean="0"/>
          </a:p>
          <a:p>
            <a:r>
              <a:rPr lang="zh-CN" altLang="en-US" dirty="0" smtClean="0"/>
              <a:t>性能分析与调优</a:t>
            </a:r>
            <a:endParaRPr lang="en-US" altLang="zh-CN" dirty="0" smtClean="0"/>
          </a:p>
          <a:p>
            <a:r>
              <a:rPr lang="zh-CN" altLang="en-US" dirty="0" smtClean="0"/>
              <a:t>书写性能测试报告</a:t>
            </a:r>
            <a:endParaRPr lang="zh-CN" altLang="en-US" dirty="0"/>
          </a:p>
        </p:txBody>
      </p:sp>
    </p:spTree>
    <p:extLst>
      <p:ext uri="{BB962C8B-B14F-4D97-AF65-F5344CB8AC3E}">
        <p14:creationId xmlns:p14="http://schemas.microsoft.com/office/powerpoint/2010/main" val="392925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err="1" smtClean="0"/>
              <a:t>BeanShell</a:t>
            </a:r>
            <a:r>
              <a:rPr lang="zh-CN" altLang="en-US" dirty="0" smtClean="0"/>
              <a:t>中通过</a:t>
            </a:r>
            <a:r>
              <a:rPr lang="en-US" altLang="zh-CN" dirty="0" smtClean="0"/>
              <a:t>source(“</a:t>
            </a:r>
            <a:r>
              <a:rPr lang="zh-CN" altLang="en-US" dirty="0" smtClean="0"/>
              <a:t>代码路径</a:t>
            </a:r>
            <a:r>
              <a:rPr lang="en-US" altLang="zh-CN" dirty="0" smtClean="0"/>
              <a:t>”)</a:t>
            </a:r>
            <a:r>
              <a:rPr lang="zh-CN" altLang="en-US" dirty="0" smtClean="0"/>
              <a:t>方法引入</a:t>
            </a:r>
            <a:r>
              <a:rPr lang="en-US" altLang="zh-CN" dirty="0" smtClean="0"/>
              <a:t>Java</a:t>
            </a:r>
            <a:endParaRPr lang="en-US" altLang="zh-CN" dirty="0"/>
          </a:p>
          <a:p>
            <a:r>
              <a:rPr lang="zh-CN" altLang="en-US" dirty="0"/>
              <a:t>用</a:t>
            </a:r>
            <a:r>
              <a:rPr lang="en-US" altLang="zh-CN" dirty="0" err="1"/>
              <a:t>addClassPath</a:t>
            </a:r>
            <a:r>
              <a:rPr lang="en-US" altLang="zh-CN" dirty="0"/>
              <a:t>(“D:\\”)</a:t>
            </a:r>
            <a:r>
              <a:rPr lang="zh-CN" altLang="en-US" dirty="0"/>
              <a:t>方法引入</a:t>
            </a:r>
            <a:r>
              <a:rPr lang="en-US" altLang="zh-CN" dirty="0"/>
              <a:t>class</a:t>
            </a:r>
            <a:r>
              <a:rPr lang="zh-CN" altLang="en-US" dirty="0"/>
              <a:t>文件，再用</a:t>
            </a:r>
            <a:r>
              <a:rPr lang="en-US" altLang="zh-CN" dirty="0"/>
              <a:t>import</a:t>
            </a:r>
            <a:r>
              <a:rPr lang="zh-CN" altLang="en-US" dirty="0"/>
              <a:t>导入包及类，然后就可以像</a:t>
            </a:r>
            <a:r>
              <a:rPr lang="en-US" altLang="zh-CN" dirty="0"/>
              <a:t>Java</a:t>
            </a:r>
            <a:r>
              <a:rPr lang="zh-CN" altLang="en-US" dirty="0"/>
              <a:t>一样调用了</a:t>
            </a:r>
            <a:endParaRPr lang="en-US" altLang="zh-CN" dirty="0"/>
          </a:p>
          <a:p>
            <a:r>
              <a:rPr lang="zh-CN" altLang="en-US" dirty="0"/>
              <a:t>把</a:t>
            </a:r>
            <a:r>
              <a:rPr lang="en-US" altLang="zh-CN" dirty="0"/>
              <a:t>jar</a:t>
            </a:r>
            <a:r>
              <a:rPr lang="zh-CN" altLang="en-US" dirty="0"/>
              <a:t>包放到</a:t>
            </a:r>
            <a:r>
              <a:rPr lang="en-US" altLang="zh-CN" dirty="0"/>
              <a:t>JMeter</a:t>
            </a:r>
            <a:r>
              <a:rPr lang="zh-CN" altLang="en-US" dirty="0"/>
              <a:t>目录中</a:t>
            </a:r>
            <a:r>
              <a:rPr lang="en-US" altLang="zh-CN" dirty="0"/>
              <a:t>lib\</a:t>
            </a:r>
            <a:r>
              <a:rPr lang="en-US" altLang="zh-CN" dirty="0" err="1"/>
              <a:t>ext</a:t>
            </a:r>
            <a:r>
              <a:rPr lang="zh-CN" altLang="en-US" dirty="0"/>
              <a:t>下</a:t>
            </a:r>
            <a:endParaRPr lang="en-US" altLang="zh-CN" dirty="0"/>
          </a:p>
          <a:p>
            <a:endParaRPr lang="zh-CN" altLang="en-US" dirty="0"/>
          </a:p>
        </p:txBody>
      </p:sp>
    </p:spTree>
    <p:extLst>
      <p:ext uri="{BB962C8B-B14F-4D97-AF65-F5344CB8AC3E}">
        <p14:creationId xmlns:p14="http://schemas.microsoft.com/office/powerpoint/2010/main" val="246847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相关知识总结</a:t>
            </a:r>
            <a:endParaRPr lang="zh-CN" altLang="en-US" dirty="0"/>
          </a:p>
        </p:txBody>
      </p:sp>
      <p:sp>
        <p:nvSpPr>
          <p:cNvPr id="3" name="内容占位符 2"/>
          <p:cNvSpPr>
            <a:spLocks noGrp="1"/>
          </p:cNvSpPr>
          <p:nvPr>
            <p:ph idx="1"/>
          </p:nvPr>
        </p:nvSpPr>
        <p:spPr>
          <a:xfrm>
            <a:off x="610235" y="1125538"/>
            <a:ext cx="10984230" cy="5041187"/>
          </a:xfrm>
        </p:spPr>
        <p:txBody>
          <a:bodyPr/>
          <a:lstStyle/>
          <a:p>
            <a:r>
              <a:rPr lang="en-US" altLang="zh-CN" dirty="0"/>
              <a:t>JMeter</a:t>
            </a:r>
            <a:r>
              <a:rPr lang="zh-CN" altLang="en-US" dirty="0"/>
              <a:t>简介</a:t>
            </a:r>
            <a:endParaRPr lang="en-US" altLang="zh-CN" dirty="0"/>
          </a:p>
          <a:p>
            <a:r>
              <a:rPr lang="zh-CN" altLang="en-US" dirty="0"/>
              <a:t>为什么选择</a:t>
            </a:r>
            <a:r>
              <a:rPr lang="en-US" altLang="zh-CN" dirty="0"/>
              <a:t>JMeter</a:t>
            </a:r>
          </a:p>
          <a:p>
            <a:r>
              <a:rPr lang="en-US" altLang="zh-CN" dirty="0"/>
              <a:t>JMeter</a:t>
            </a:r>
            <a:r>
              <a:rPr lang="zh-CN" altLang="en-US" dirty="0"/>
              <a:t>安装</a:t>
            </a:r>
            <a:endParaRPr lang="en-US" altLang="zh-CN" dirty="0"/>
          </a:p>
          <a:p>
            <a:r>
              <a:rPr lang="en-US" altLang="zh-CN" dirty="0"/>
              <a:t>JMeter</a:t>
            </a:r>
            <a:r>
              <a:rPr lang="zh-CN" altLang="en-US" dirty="0"/>
              <a:t>目录结构</a:t>
            </a:r>
            <a:endParaRPr lang="en-US" altLang="zh-CN" dirty="0"/>
          </a:p>
          <a:p>
            <a:r>
              <a:rPr lang="en-US" altLang="zh-CN" dirty="0"/>
              <a:t>JMeter</a:t>
            </a:r>
            <a:r>
              <a:rPr lang="zh-CN" altLang="en-US" dirty="0"/>
              <a:t>体系结构分析</a:t>
            </a:r>
            <a:endParaRPr lang="en-US" altLang="zh-CN" dirty="0"/>
          </a:p>
          <a:p>
            <a:r>
              <a:rPr lang="en-US" altLang="zh-CN" dirty="0"/>
              <a:t>JMeter</a:t>
            </a:r>
            <a:r>
              <a:rPr lang="zh-CN" altLang="en-US" dirty="0"/>
              <a:t>运行原理</a:t>
            </a:r>
            <a:endParaRPr lang="en-US" altLang="zh-CN" dirty="0"/>
          </a:p>
          <a:p>
            <a:r>
              <a:rPr lang="en-US" altLang="zh-CN" dirty="0"/>
              <a:t>JMeter</a:t>
            </a:r>
            <a:r>
              <a:rPr lang="zh-CN" altLang="en-US" dirty="0"/>
              <a:t>初次使用</a:t>
            </a:r>
            <a:endParaRPr lang="en-US" altLang="zh-CN" dirty="0"/>
          </a:p>
          <a:p>
            <a:endParaRPr lang="zh-CN" altLang="en-US" dirty="0"/>
          </a:p>
        </p:txBody>
      </p:sp>
    </p:spTree>
    <p:extLst>
      <p:ext uri="{BB962C8B-B14F-4D97-AF65-F5344CB8AC3E}">
        <p14:creationId xmlns:p14="http://schemas.microsoft.com/office/powerpoint/2010/main" val="47759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JMeter</a:t>
            </a:r>
            <a:r>
              <a:rPr lang="zh-CN" altLang="en-US" dirty="0"/>
              <a:t>相关知识总结</a:t>
            </a:r>
          </a:p>
        </p:txBody>
      </p:sp>
      <p:sp>
        <p:nvSpPr>
          <p:cNvPr id="3" name="内容占位符 2"/>
          <p:cNvSpPr>
            <a:spLocks noGrp="1"/>
          </p:cNvSpPr>
          <p:nvPr>
            <p:ph idx="1"/>
          </p:nvPr>
        </p:nvSpPr>
        <p:spPr/>
        <p:txBody>
          <a:bodyPr/>
          <a:lstStyle/>
          <a:p>
            <a:r>
              <a:rPr lang="en-US" altLang="zh-CN" dirty="0" smtClean="0"/>
              <a:t>JMeter</a:t>
            </a:r>
          </a:p>
          <a:p>
            <a:pPr lvl="1"/>
            <a:r>
              <a:rPr lang="zh-CN" altLang="en-US" dirty="0" smtClean="0"/>
              <a:t>参数化</a:t>
            </a:r>
            <a:endParaRPr lang="en-US" altLang="zh-CN" dirty="0" smtClean="0"/>
          </a:p>
          <a:p>
            <a:pPr lvl="2"/>
            <a:r>
              <a:rPr lang="en-US" altLang="zh-CN" dirty="0" smtClean="0"/>
              <a:t>CSV Data Set Config,   user defined Variables</a:t>
            </a:r>
            <a:r>
              <a:rPr lang="zh-CN" altLang="en-US" dirty="0" smtClean="0"/>
              <a:t>，</a:t>
            </a:r>
            <a:endParaRPr lang="en-US" altLang="zh-CN" dirty="0" smtClean="0"/>
          </a:p>
          <a:p>
            <a:pPr lvl="1"/>
            <a:r>
              <a:rPr lang="zh-CN" altLang="en-US" dirty="0" smtClean="0"/>
              <a:t>关联</a:t>
            </a:r>
            <a:endParaRPr lang="en-US" altLang="zh-CN" dirty="0" smtClean="0"/>
          </a:p>
          <a:p>
            <a:pPr lvl="2"/>
            <a:r>
              <a:rPr lang="zh-CN" altLang="en-US" dirty="0"/>
              <a:t>后</a:t>
            </a:r>
            <a:r>
              <a:rPr lang="zh-CN" altLang="en-US" dirty="0" smtClean="0"/>
              <a:t>置处理器（正则</a:t>
            </a:r>
            <a:r>
              <a:rPr lang="en-US" altLang="zh-CN" dirty="0"/>
              <a:t> </a:t>
            </a:r>
            <a:r>
              <a:rPr lang="zh-CN" altLang="en-US" dirty="0" smtClean="0"/>
              <a:t>表达式），正则语法</a:t>
            </a:r>
            <a:endParaRPr lang="en-US" altLang="zh-CN" dirty="0" smtClean="0"/>
          </a:p>
          <a:p>
            <a:pPr lvl="1"/>
            <a:r>
              <a:rPr lang="zh-CN" altLang="en-US" dirty="0" smtClean="0"/>
              <a:t>检查点</a:t>
            </a:r>
            <a:endParaRPr lang="en-US" altLang="zh-CN" dirty="0" smtClean="0"/>
          </a:p>
          <a:p>
            <a:pPr lvl="2"/>
            <a:r>
              <a:rPr lang="zh-CN" altLang="en-US" dirty="0" smtClean="0"/>
              <a:t>断言的方式进行</a:t>
            </a:r>
            <a:endParaRPr lang="en-US" altLang="zh-CN" dirty="0" smtClean="0"/>
          </a:p>
        </p:txBody>
      </p:sp>
    </p:spTree>
    <p:extLst>
      <p:ext uri="{BB962C8B-B14F-4D97-AF65-F5344CB8AC3E}">
        <p14:creationId xmlns:p14="http://schemas.microsoft.com/office/powerpoint/2010/main" val="126640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相关知识回顾</a:t>
            </a:r>
            <a:endParaRPr lang="zh-CN" altLang="en-US" dirty="0"/>
          </a:p>
        </p:txBody>
      </p:sp>
      <p:sp>
        <p:nvSpPr>
          <p:cNvPr id="3" name="内容占位符 2"/>
          <p:cNvSpPr>
            <a:spLocks noGrp="1"/>
          </p:cNvSpPr>
          <p:nvPr>
            <p:ph idx="1"/>
          </p:nvPr>
        </p:nvSpPr>
        <p:spPr/>
        <p:txBody>
          <a:bodyPr/>
          <a:lstStyle/>
          <a:p>
            <a:pPr lvl="1"/>
            <a:r>
              <a:rPr lang="zh-CN" altLang="en-US" dirty="0" smtClean="0"/>
              <a:t>事务</a:t>
            </a:r>
            <a:endParaRPr lang="en-US" altLang="zh-CN" dirty="0" smtClean="0"/>
          </a:p>
          <a:p>
            <a:pPr lvl="2"/>
            <a:r>
              <a:rPr lang="zh-CN" altLang="en-US" dirty="0" smtClean="0"/>
              <a:t>什么是事务</a:t>
            </a:r>
            <a:endParaRPr lang="en-US" altLang="zh-CN" dirty="0" smtClean="0"/>
          </a:p>
          <a:p>
            <a:pPr lvl="2"/>
            <a:r>
              <a:rPr lang="zh-CN" altLang="en-US" dirty="0" smtClean="0"/>
              <a:t>什么情况用事务</a:t>
            </a:r>
            <a:endParaRPr lang="en-US" altLang="zh-CN" dirty="0" smtClean="0"/>
          </a:p>
          <a:p>
            <a:pPr lvl="2"/>
            <a:r>
              <a:rPr lang="zh-CN" altLang="en-US" dirty="0" smtClean="0"/>
              <a:t>怎样用事务</a:t>
            </a:r>
            <a:endParaRPr lang="en-US" altLang="zh-CN" dirty="0"/>
          </a:p>
          <a:p>
            <a:pPr lvl="1"/>
            <a:r>
              <a:rPr lang="zh-CN" altLang="en-US" dirty="0" smtClean="0"/>
              <a:t>定时器</a:t>
            </a:r>
            <a:endParaRPr lang="en-US" altLang="zh-CN" dirty="0" smtClean="0"/>
          </a:p>
          <a:p>
            <a:pPr lvl="2"/>
            <a:r>
              <a:rPr lang="zh-CN" altLang="en-US" dirty="0" smtClean="0"/>
              <a:t>固定定时器</a:t>
            </a:r>
            <a:endParaRPr lang="en-US" altLang="zh-CN" dirty="0" smtClean="0"/>
          </a:p>
          <a:p>
            <a:pPr lvl="2"/>
            <a:r>
              <a:rPr lang="zh-CN" altLang="en-US" dirty="0" smtClean="0"/>
              <a:t>同步定时器</a:t>
            </a:r>
            <a:endParaRPr lang="en-US" altLang="zh-CN" dirty="0" smtClean="0"/>
          </a:p>
          <a:p>
            <a:pPr lvl="2"/>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340192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逻辑控制器</a:t>
            </a:r>
            <a:endParaRPr lang="zh-CN" altLang="en-US" dirty="0"/>
          </a:p>
        </p:txBody>
      </p:sp>
      <p:sp>
        <p:nvSpPr>
          <p:cNvPr id="3" name="内容占位符 2"/>
          <p:cNvSpPr>
            <a:spLocks noGrp="1"/>
          </p:cNvSpPr>
          <p:nvPr>
            <p:ph idx="1"/>
          </p:nvPr>
        </p:nvSpPr>
        <p:spPr/>
        <p:txBody>
          <a:bodyPr/>
          <a:lstStyle/>
          <a:p>
            <a:r>
              <a:rPr lang="zh-CN" altLang="en-US" dirty="0" smtClean="0"/>
              <a:t>什么是逻辑控制器</a:t>
            </a:r>
            <a:endParaRPr lang="en-US" altLang="zh-CN" dirty="0" smtClean="0"/>
          </a:p>
          <a:p>
            <a:pPr lvl="1"/>
            <a:r>
              <a:rPr lang="zh-CN" altLang="en-US" dirty="0" smtClean="0"/>
              <a:t>对元件执行顺序进行逻辑控制</a:t>
            </a:r>
            <a:endParaRPr lang="en-US" altLang="zh-CN" dirty="0" smtClean="0"/>
          </a:p>
          <a:p>
            <a:r>
              <a:rPr lang="zh-CN" altLang="en-US" dirty="0" smtClean="0"/>
              <a:t>逻辑控制器的分类</a:t>
            </a:r>
            <a:endParaRPr lang="en-US" altLang="zh-CN" dirty="0" smtClean="0"/>
          </a:p>
          <a:p>
            <a:pPr lvl="1"/>
            <a:r>
              <a:rPr lang="zh-CN" altLang="en-US" dirty="0" smtClean="0"/>
              <a:t>逻辑执行顺序</a:t>
            </a:r>
            <a:endParaRPr lang="en-US" altLang="zh-CN" dirty="0" smtClean="0"/>
          </a:p>
          <a:p>
            <a:pPr lvl="1"/>
            <a:r>
              <a:rPr lang="zh-CN" altLang="en-US" dirty="0"/>
              <a:t>分组</a:t>
            </a:r>
          </a:p>
        </p:txBody>
      </p:sp>
    </p:spTree>
    <p:extLst>
      <p:ext uri="{BB962C8B-B14F-4D97-AF65-F5344CB8AC3E}">
        <p14:creationId xmlns:p14="http://schemas.microsoft.com/office/powerpoint/2010/main" val="383938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JMeter</a:t>
            </a:r>
            <a:r>
              <a:rPr lang="zh-CN" altLang="en-US" dirty="0"/>
              <a:t>逻辑控制器</a:t>
            </a:r>
          </a:p>
        </p:txBody>
      </p:sp>
      <p:sp>
        <p:nvSpPr>
          <p:cNvPr id="3" name="内容占位符 2"/>
          <p:cNvSpPr>
            <a:spLocks noGrp="1"/>
          </p:cNvSpPr>
          <p:nvPr>
            <p:ph idx="1"/>
          </p:nvPr>
        </p:nvSpPr>
        <p:spPr/>
        <p:txBody>
          <a:bodyPr/>
          <a:lstStyle/>
          <a:p>
            <a:r>
              <a:rPr lang="zh-CN" altLang="en-US" dirty="0" smtClean="0"/>
              <a:t>常用逻辑控制器</a:t>
            </a:r>
            <a:endParaRPr lang="en-US" altLang="zh-CN" dirty="0" smtClean="0"/>
          </a:p>
          <a:p>
            <a:pPr lvl="1"/>
            <a:r>
              <a:rPr lang="en-US" altLang="zh-CN" dirty="0" smtClean="0"/>
              <a:t>If  </a:t>
            </a:r>
            <a:r>
              <a:rPr lang="en-US" altLang="zh-CN" dirty="0"/>
              <a:t>Controller</a:t>
            </a:r>
          </a:p>
          <a:p>
            <a:pPr lvl="1"/>
            <a:r>
              <a:rPr lang="en-US" altLang="zh-CN" dirty="0" err="1"/>
              <a:t>ForEach</a:t>
            </a:r>
            <a:r>
              <a:rPr lang="en-US" altLang="zh-CN" dirty="0"/>
              <a:t> Controller</a:t>
            </a:r>
          </a:p>
          <a:p>
            <a:pPr lvl="1"/>
            <a:r>
              <a:rPr lang="en-US" altLang="zh-CN" dirty="0"/>
              <a:t>Loop Controller</a:t>
            </a:r>
          </a:p>
          <a:p>
            <a:pPr lvl="1"/>
            <a:r>
              <a:rPr lang="en-US" altLang="zh-CN" dirty="0"/>
              <a:t>Once Only Controller</a:t>
            </a:r>
          </a:p>
          <a:p>
            <a:pPr lvl="1"/>
            <a:r>
              <a:rPr lang="en-US" altLang="zh-CN" dirty="0"/>
              <a:t>Runtime Controller</a:t>
            </a:r>
            <a:br>
              <a:rPr lang="en-US" altLang="zh-CN" dirty="0"/>
            </a:br>
            <a:endParaRPr lang="zh-CN" altLang="en-US" dirty="0"/>
          </a:p>
          <a:p>
            <a:endParaRPr lang="zh-CN" altLang="en-US" dirty="0"/>
          </a:p>
        </p:txBody>
      </p:sp>
    </p:spTree>
    <p:extLst>
      <p:ext uri="{BB962C8B-B14F-4D97-AF65-F5344CB8AC3E}">
        <p14:creationId xmlns:p14="http://schemas.microsoft.com/office/powerpoint/2010/main" val="36523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组件执行顺序</a:t>
            </a:r>
            <a:endParaRPr lang="zh-CN" altLang="en-US" dirty="0"/>
          </a:p>
        </p:txBody>
      </p:sp>
      <p:sp>
        <p:nvSpPr>
          <p:cNvPr id="3" name="内容占位符 2"/>
          <p:cNvSpPr>
            <a:spLocks noGrp="1"/>
          </p:cNvSpPr>
          <p:nvPr>
            <p:ph idx="1"/>
          </p:nvPr>
        </p:nvSpPr>
        <p:spPr>
          <a:xfrm>
            <a:off x="610235" y="1053530"/>
            <a:ext cx="10984230" cy="5041187"/>
          </a:xfrm>
        </p:spPr>
        <p:txBody>
          <a:bodyPr/>
          <a:lstStyle/>
          <a:p>
            <a:pPr>
              <a:lnSpc>
                <a:spcPct val="130000"/>
              </a:lnSpc>
            </a:pPr>
            <a:r>
              <a:rPr lang="zh-CN" altLang="en-US" dirty="0" smtClean="0"/>
              <a:t>配置处理器</a:t>
            </a:r>
            <a:endParaRPr lang="en-US" altLang="zh-CN" dirty="0" smtClean="0"/>
          </a:p>
          <a:p>
            <a:pPr>
              <a:lnSpc>
                <a:spcPct val="130000"/>
              </a:lnSpc>
            </a:pPr>
            <a:r>
              <a:rPr lang="zh-CN" altLang="en-US" dirty="0" smtClean="0"/>
              <a:t>前置处理器</a:t>
            </a:r>
            <a:endParaRPr lang="en-US" altLang="zh-CN" dirty="0" smtClean="0"/>
          </a:p>
          <a:p>
            <a:pPr>
              <a:lnSpc>
                <a:spcPct val="130000"/>
              </a:lnSpc>
            </a:pPr>
            <a:r>
              <a:rPr lang="zh-CN" altLang="en-US" dirty="0" smtClean="0"/>
              <a:t>定时器</a:t>
            </a:r>
            <a:endParaRPr lang="en-US" altLang="zh-CN" dirty="0" smtClean="0"/>
          </a:p>
          <a:p>
            <a:pPr>
              <a:lnSpc>
                <a:spcPct val="130000"/>
              </a:lnSpc>
            </a:pPr>
            <a:r>
              <a:rPr lang="zh-CN" altLang="en-US" dirty="0" smtClean="0"/>
              <a:t>取样器</a:t>
            </a:r>
            <a:endParaRPr lang="en-US" altLang="zh-CN" dirty="0" smtClean="0"/>
          </a:p>
          <a:p>
            <a:pPr>
              <a:lnSpc>
                <a:spcPct val="130000"/>
              </a:lnSpc>
            </a:pPr>
            <a:r>
              <a:rPr lang="zh-CN" altLang="en-US" dirty="0"/>
              <a:t>后</a:t>
            </a:r>
            <a:r>
              <a:rPr lang="zh-CN" altLang="en-US" dirty="0" smtClean="0"/>
              <a:t>置处理器</a:t>
            </a:r>
            <a:endParaRPr lang="en-US" altLang="zh-CN" dirty="0" smtClean="0"/>
          </a:p>
          <a:p>
            <a:pPr>
              <a:lnSpc>
                <a:spcPct val="130000"/>
              </a:lnSpc>
            </a:pPr>
            <a:r>
              <a:rPr lang="zh-CN" altLang="en-US" dirty="0" smtClean="0"/>
              <a:t>断言</a:t>
            </a:r>
            <a:endParaRPr lang="en-US" altLang="zh-CN" dirty="0" smtClean="0"/>
          </a:p>
          <a:p>
            <a:pPr>
              <a:lnSpc>
                <a:spcPct val="130000"/>
              </a:lnSpc>
            </a:pPr>
            <a:r>
              <a:rPr lang="zh-CN" altLang="en-US" dirty="0" smtClean="0"/>
              <a:t>监听器</a:t>
            </a:r>
            <a:endParaRPr lang="en-US" altLang="zh-CN" dirty="0"/>
          </a:p>
          <a:p>
            <a:pPr>
              <a:lnSpc>
                <a:spcPct val="130000"/>
              </a:lnSpc>
            </a:pPr>
            <a:r>
              <a:rPr lang="zh-CN" altLang="en-US" dirty="0" smtClean="0"/>
              <a:t>配</a:t>
            </a:r>
            <a:r>
              <a:rPr lang="zh-CN" altLang="en-US" dirty="0"/>
              <a:t>、前、定、取；后、断、监</a:t>
            </a:r>
            <a:endParaRPr lang="en-US" altLang="zh-CN" dirty="0"/>
          </a:p>
          <a:p>
            <a:pPr>
              <a:lnSpc>
                <a:spcPct val="130000"/>
              </a:lnSpc>
            </a:pPr>
            <a:endParaRPr lang="zh-CN" altLang="en-US" dirty="0"/>
          </a:p>
        </p:txBody>
      </p:sp>
    </p:spTree>
    <p:extLst>
      <p:ext uri="{BB962C8B-B14F-4D97-AF65-F5344CB8AC3E}">
        <p14:creationId xmlns:p14="http://schemas.microsoft.com/office/powerpoint/2010/main" val="414496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left)">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监听器的使用</a:t>
            </a:r>
            <a:endParaRPr lang="zh-CN" altLang="en-US" dirty="0"/>
          </a:p>
        </p:txBody>
      </p:sp>
      <p:sp>
        <p:nvSpPr>
          <p:cNvPr id="3" name="内容占位符 2"/>
          <p:cNvSpPr>
            <a:spLocks noGrp="1"/>
          </p:cNvSpPr>
          <p:nvPr>
            <p:ph idx="1"/>
          </p:nvPr>
        </p:nvSpPr>
        <p:spPr/>
        <p:txBody>
          <a:bodyPr/>
          <a:lstStyle/>
          <a:p>
            <a:r>
              <a:rPr lang="en-US" altLang="zh-CN" dirty="0"/>
              <a:t>View Results Tree</a:t>
            </a:r>
          </a:p>
          <a:p>
            <a:r>
              <a:rPr lang="en-US" altLang="zh-CN" dirty="0"/>
              <a:t>Aggregate Report</a:t>
            </a:r>
          </a:p>
          <a:p>
            <a:r>
              <a:rPr lang="en-US" altLang="zh-CN" dirty="0"/>
              <a:t>View Results in Table</a:t>
            </a:r>
          </a:p>
          <a:p>
            <a:r>
              <a:rPr lang="en-US" altLang="zh-CN" dirty="0"/>
              <a:t>Graph Results</a:t>
            </a:r>
          </a:p>
          <a:p>
            <a:r>
              <a:rPr lang="en-US" altLang="zh-CN" dirty="0"/>
              <a:t>Summary Report </a:t>
            </a:r>
          </a:p>
          <a:p>
            <a:r>
              <a:rPr lang="en-US" altLang="zh-CN" dirty="0"/>
              <a:t>Response Time Graph</a:t>
            </a:r>
          </a:p>
          <a:p>
            <a:r>
              <a:rPr lang="zh-CN" altLang="en-US" dirty="0"/>
              <a:t>查看图形化结果</a:t>
            </a:r>
          </a:p>
        </p:txBody>
      </p:sp>
    </p:spTree>
    <p:extLst>
      <p:ext uri="{BB962C8B-B14F-4D97-AF65-F5344CB8AC3E}">
        <p14:creationId xmlns:p14="http://schemas.microsoft.com/office/powerpoint/2010/main" val="6165589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场景设计和运行</a:t>
            </a:r>
            <a:endParaRPr lang="zh-CN" altLang="en-US" dirty="0"/>
          </a:p>
        </p:txBody>
      </p:sp>
      <p:sp>
        <p:nvSpPr>
          <p:cNvPr id="3" name="内容占位符 2"/>
          <p:cNvSpPr>
            <a:spLocks noGrp="1"/>
          </p:cNvSpPr>
          <p:nvPr>
            <p:ph idx="1"/>
          </p:nvPr>
        </p:nvSpPr>
        <p:spPr/>
        <p:txBody>
          <a:bodyPr/>
          <a:lstStyle/>
          <a:p>
            <a:r>
              <a:rPr lang="zh-CN" altLang="en-US" dirty="0" smtClean="0"/>
              <a:t>场景设计</a:t>
            </a:r>
            <a:endParaRPr lang="en-US" altLang="zh-CN" dirty="0" smtClean="0"/>
          </a:p>
          <a:p>
            <a:pPr lvl="1"/>
            <a:r>
              <a:rPr lang="zh-CN" altLang="en-US" dirty="0" smtClean="0"/>
              <a:t>目标场景</a:t>
            </a:r>
            <a:endParaRPr lang="en-US" altLang="zh-CN" dirty="0" smtClean="0"/>
          </a:p>
          <a:p>
            <a:pPr lvl="1"/>
            <a:r>
              <a:rPr lang="en-US" altLang="zh-CN" dirty="0" smtClean="0"/>
              <a:t>Group</a:t>
            </a:r>
          </a:p>
          <a:p>
            <a:pPr lvl="1"/>
            <a:r>
              <a:rPr lang="en-US" altLang="zh-CN" dirty="0" smtClean="0"/>
              <a:t>Basic</a:t>
            </a:r>
          </a:p>
          <a:p>
            <a:r>
              <a:rPr lang="zh-CN" altLang="en-US" dirty="0" smtClean="0"/>
              <a:t>场景运行</a:t>
            </a:r>
            <a:endParaRPr lang="en-US" altLang="zh-CN" dirty="0" smtClean="0"/>
          </a:p>
          <a:p>
            <a:pPr lvl="1"/>
            <a:r>
              <a:rPr lang="en-US" altLang="zh-CN" dirty="0" smtClean="0"/>
              <a:t>GUI</a:t>
            </a:r>
            <a:r>
              <a:rPr lang="zh-CN" altLang="en-US" dirty="0" smtClean="0"/>
              <a:t>方式运行</a:t>
            </a:r>
            <a:endParaRPr lang="en-US" altLang="zh-CN" dirty="0" smtClean="0"/>
          </a:p>
          <a:p>
            <a:pPr lvl="1"/>
            <a:r>
              <a:rPr lang="zh-CN" altLang="en-US" dirty="0" smtClean="0"/>
              <a:t>非</a:t>
            </a:r>
            <a:r>
              <a:rPr lang="en-US" altLang="zh-CN" dirty="0" smtClean="0"/>
              <a:t>GUI</a:t>
            </a:r>
            <a:r>
              <a:rPr lang="zh-CN" altLang="en-US" dirty="0" smtClean="0"/>
              <a:t>方式运行</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69254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a:t>
            </a:r>
            <a:r>
              <a:rPr lang="en-US" altLang="zh-CN" dirty="0" smtClean="0"/>
              <a:t>—</a:t>
            </a:r>
            <a:r>
              <a:rPr lang="zh-CN" altLang="en-US" dirty="0" smtClean="0"/>
              <a:t>函数、</a:t>
            </a:r>
            <a:r>
              <a:rPr lang="en-US" altLang="zh-CN" dirty="0" err="1" smtClean="0"/>
              <a:t>BeanShell</a:t>
            </a:r>
            <a:endParaRPr lang="zh-CN" altLang="en-US" dirty="0"/>
          </a:p>
        </p:txBody>
      </p:sp>
      <p:sp>
        <p:nvSpPr>
          <p:cNvPr id="3" name="内容占位符 2"/>
          <p:cNvSpPr>
            <a:spLocks noGrp="1"/>
          </p:cNvSpPr>
          <p:nvPr>
            <p:ph idx="1"/>
          </p:nvPr>
        </p:nvSpPr>
        <p:spPr/>
        <p:txBody>
          <a:bodyPr/>
          <a:lstStyle/>
          <a:p>
            <a:r>
              <a:rPr lang="zh-CN" altLang="en-US" dirty="0" smtClean="0"/>
              <a:t>使用自带函数</a:t>
            </a:r>
            <a:endParaRPr lang="en-US" altLang="zh-CN" dirty="0" smtClean="0"/>
          </a:p>
          <a:p>
            <a:r>
              <a:rPr lang="zh-CN" altLang="en-US" dirty="0" smtClean="0"/>
              <a:t>自定义函数</a:t>
            </a:r>
            <a:endParaRPr lang="en-US" altLang="zh-CN" dirty="0" smtClean="0"/>
          </a:p>
          <a:p>
            <a:endParaRPr lang="zh-CN" altLang="en-US" dirty="0"/>
          </a:p>
        </p:txBody>
      </p:sp>
    </p:spTree>
    <p:extLst>
      <p:ext uri="{BB962C8B-B14F-4D97-AF65-F5344CB8AC3E}">
        <p14:creationId xmlns:p14="http://schemas.microsoft.com/office/powerpoint/2010/main" val="4039975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smtClean="0"/>
              <a:t>性能测试概述</a:t>
            </a:r>
            <a:endParaRPr lang="en-US" altLang="zh-CN" dirty="0" smtClean="0"/>
          </a:p>
          <a:p>
            <a:r>
              <a:rPr lang="zh-CN" altLang="en-US" dirty="0" smtClean="0"/>
              <a:t>使用</a:t>
            </a:r>
            <a:r>
              <a:rPr lang="en-US" altLang="zh-CN" dirty="0" err="1" smtClean="0"/>
              <a:t>LoadRunner</a:t>
            </a:r>
            <a:r>
              <a:rPr lang="zh-CN" altLang="en-US" dirty="0" smtClean="0"/>
              <a:t>做性能测试</a:t>
            </a:r>
            <a:endParaRPr lang="en-US" altLang="zh-CN" dirty="0" smtClean="0"/>
          </a:p>
          <a:p>
            <a:r>
              <a:rPr lang="zh-CN" altLang="en-US" dirty="0" smtClean="0"/>
              <a:t>使用</a:t>
            </a:r>
            <a:r>
              <a:rPr lang="en-US" altLang="zh-CN" dirty="0" smtClean="0"/>
              <a:t>JMeter</a:t>
            </a:r>
            <a:r>
              <a:rPr lang="zh-CN" altLang="en-US" dirty="0" smtClean="0"/>
              <a:t>做性能测试</a:t>
            </a:r>
            <a:endParaRPr lang="zh-CN" altLang="en-US" dirty="0"/>
          </a:p>
        </p:txBody>
      </p:sp>
    </p:spTree>
    <p:extLst>
      <p:ext uri="{BB962C8B-B14F-4D97-AF65-F5344CB8AC3E}">
        <p14:creationId xmlns:p14="http://schemas.microsoft.com/office/powerpoint/2010/main" val="322600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性能测试概述</a:t>
            </a:r>
            <a:endParaRPr lang="zh-CN" altLang="en-US" dirty="0"/>
          </a:p>
        </p:txBody>
      </p:sp>
      <p:sp>
        <p:nvSpPr>
          <p:cNvPr id="3" name="内容占位符 2"/>
          <p:cNvSpPr>
            <a:spLocks noGrp="1"/>
          </p:cNvSpPr>
          <p:nvPr>
            <p:ph idx="1"/>
          </p:nvPr>
        </p:nvSpPr>
        <p:spPr/>
        <p:txBody>
          <a:bodyPr/>
          <a:lstStyle/>
          <a:p>
            <a:r>
              <a:rPr lang="zh-CN" altLang="en-US" dirty="0"/>
              <a:t>性能测试定义：</a:t>
            </a:r>
            <a:endParaRPr lang="en-US" altLang="zh-CN" dirty="0"/>
          </a:p>
          <a:p>
            <a:pPr lvl="1"/>
            <a:r>
              <a:rPr lang="zh-CN" altLang="en-US" dirty="0"/>
              <a:t>是通过自动化的测试</a:t>
            </a:r>
            <a:r>
              <a:rPr lang="zh-CN" altLang="en-US" dirty="0">
                <a:solidFill>
                  <a:srgbClr val="FF0000"/>
                </a:solidFill>
              </a:rPr>
              <a:t>工具</a:t>
            </a:r>
            <a:r>
              <a:rPr lang="zh-CN" altLang="en-US" dirty="0"/>
              <a:t>模拟</a:t>
            </a:r>
            <a:r>
              <a:rPr lang="zh-CN" altLang="en-US" dirty="0">
                <a:solidFill>
                  <a:srgbClr val="FF0000"/>
                </a:solidFill>
              </a:rPr>
              <a:t>多种</a:t>
            </a:r>
            <a:r>
              <a:rPr lang="zh-CN" altLang="en-US" dirty="0"/>
              <a:t>正常、峰值以及异常</a:t>
            </a:r>
            <a:r>
              <a:rPr lang="zh-CN" altLang="en-US" dirty="0">
                <a:solidFill>
                  <a:schemeClr val="bg2">
                    <a:lumMod val="50000"/>
                  </a:schemeClr>
                </a:solidFill>
              </a:rPr>
              <a:t>负载</a:t>
            </a:r>
            <a:r>
              <a:rPr lang="zh-CN" altLang="en-US" dirty="0"/>
              <a:t>条件来对系统的各项</a:t>
            </a:r>
            <a:r>
              <a:rPr lang="zh-CN" altLang="en-US" dirty="0">
                <a:solidFill>
                  <a:srgbClr val="FF0000"/>
                </a:solidFill>
              </a:rPr>
              <a:t>性能指标</a:t>
            </a:r>
            <a:r>
              <a:rPr lang="zh-CN" altLang="en-US" dirty="0"/>
              <a:t>进行</a:t>
            </a:r>
            <a:r>
              <a:rPr lang="zh-CN" altLang="en-US" dirty="0" smtClean="0"/>
              <a:t>测试</a:t>
            </a:r>
            <a:endParaRPr lang="en-US" altLang="zh-CN" dirty="0" smtClean="0"/>
          </a:p>
          <a:p>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453188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性能测试主要术语</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并发用户</a:t>
            </a:r>
            <a:r>
              <a:rPr lang="zh-CN" altLang="en-US" dirty="0" smtClean="0"/>
              <a:t>数</a:t>
            </a:r>
            <a:endParaRPr lang="en-US" altLang="zh-CN" dirty="0" smtClean="0"/>
          </a:p>
          <a:p>
            <a:pPr lvl="1"/>
            <a:r>
              <a:rPr lang="zh-CN" altLang="en-US" dirty="0" smtClean="0"/>
              <a:t>系统</a:t>
            </a:r>
            <a:r>
              <a:rPr lang="zh-CN" altLang="en-US" dirty="0"/>
              <a:t>用户数</a:t>
            </a:r>
            <a:endParaRPr lang="en-US" altLang="zh-CN" dirty="0"/>
          </a:p>
          <a:p>
            <a:pPr lvl="2"/>
            <a:r>
              <a:rPr lang="zh-CN" altLang="en-US" dirty="0"/>
              <a:t>该系统的注册用户数</a:t>
            </a:r>
            <a:endParaRPr lang="en-US" altLang="zh-CN" dirty="0"/>
          </a:p>
          <a:p>
            <a:pPr lvl="1"/>
            <a:r>
              <a:rPr lang="zh-CN" altLang="en-US" dirty="0"/>
              <a:t>在线用户</a:t>
            </a:r>
            <a:endParaRPr lang="en-US" altLang="zh-CN" dirty="0"/>
          </a:p>
          <a:p>
            <a:pPr lvl="2"/>
            <a:r>
              <a:rPr lang="zh-CN" altLang="en-US" dirty="0"/>
              <a:t>登录系统的用户数</a:t>
            </a:r>
            <a:endParaRPr lang="en-US" altLang="zh-CN" dirty="0"/>
          </a:p>
          <a:p>
            <a:pPr lvl="1"/>
            <a:r>
              <a:rPr lang="zh-CN" altLang="en-US" dirty="0"/>
              <a:t>并发用户</a:t>
            </a:r>
            <a:endParaRPr lang="en-US" altLang="zh-CN" dirty="0"/>
          </a:p>
          <a:p>
            <a:pPr lvl="2"/>
            <a:r>
              <a:rPr lang="zh-CN" altLang="en-US" dirty="0"/>
              <a:t>同时对服务器进行操作的用户数</a:t>
            </a:r>
            <a:endParaRPr lang="en-US" altLang="zh-CN" dirty="0"/>
          </a:p>
          <a:p>
            <a:pPr lvl="1">
              <a:lnSpc>
                <a:spcPct val="130000"/>
              </a:lnSpc>
            </a:pPr>
            <a:endParaRPr lang="en-US" altLang="zh-CN" dirty="0"/>
          </a:p>
          <a:p>
            <a:endParaRPr lang="zh-CN" altLang="en-US" dirty="0"/>
          </a:p>
        </p:txBody>
      </p:sp>
    </p:spTree>
    <p:extLst>
      <p:ext uri="{BB962C8B-B14F-4D97-AF65-F5344CB8AC3E}">
        <p14:creationId xmlns:p14="http://schemas.microsoft.com/office/powerpoint/2010/main" val="100208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性能测试主要术语</a:t>
            </a:r>
          </a:p>
        </p:txBody>
      </p:sp>
      <p:sp>
        <p:nvSpPr>
          <p:cNvPr id="3" name="内容占位符 2"/>
          <p:cNvSpPr>
            <a:spLocks noGrp="1"/>
          </p:cNvSpPr>
          <p:nvPr>
            <p:ph idx="1"/>
          </p:nvPr>
        </p:nvSpPr>
        <p:spPr>
          <a:xfrm>
            <a:off x="557734" y="1197546"/>
            <a:ext cx="10984230" cy="5041187"/>
          </a:xfrm>
        </p:spPr>
        <p:txBody>
          <a:bodyPr/>
          <a:lstStyle/>
          <a:p>
            <a:pPr>
              <a:lnSpc>
                <a:spcPct val="130000"/>
              </a:lnSpc>
            </a:pPr>
            <a:r>
              <a:rPr lang="zh-CN" altLang="en-US" dirty="0" smtClean="0"/>
              <a:t>响应时间</a:t>
            </a:r>
            <a:endParaRPr lang="en-US" altLang="zh-CN" dirty="0" smtClean="0"/>
          </a:p>
          <a:p>
            <a:pPr lvl="1">
              <a:lnSpc>
                <a:spcPct val="130000"/>
              </a:lnSpc>
            </a:pPr>
            <a:r>
              <a:rPr lang="zh-CN" altLang="en-US" dirty="0"/>
              <a:t>客户端发送请求到接收到服务器端的回应所需要的总时间</a:t>
            </a:r>
            <a:endParaRPr lang="en-US" altLang="zh-CN" dirty="0"/>
          </a:p>
          <a:p>
            <a:pPr>
              <a:lnSpc>
                <a:spcPct val="130000"/>
              </a:lnSpc>
            </a:pPr>
            <a:r>
              <a:rPr lang="zh-CN" altLang="en-US" dirty="0" smtClean="0"/>
              <a:t>每秒</a:t>
            </a:r>
            <a:r>
              <a:rPr lang="zh-CN" altLang="en-US" dirty="0"/>
              <a:t>事务</a:t>
            </a:r>
            <a:r>
              <a:rPr lang="zh-CN" altLang="en-US" dirty="0" smtClean="0"/>
              <a:t>数（吞吐量）</a:t>
            </a:r>
            <a:endParaRPr lang="en-US" altLang="zh-CN" dirty="0" smtClean="0"/>
          </a:p>
          <a:p>
            <a:pPr lvl="1">
              <a:lnSpc>
                <a:spcPct val="130000"/>
              </a:lnSpc>
            </a:pPr>
            <a:r>
              <a:rPr lang="zh-CN" altLang="en-US" dirty="0">
                <a:solidFill>
                  <a:srgbClr val="FF0000"/>
                </a:solidFill>
              </a:rPr>
              <a:t>单位时间内</a:t>
            </a:r>
            <a:r>
              <a:rPr lang="zh-CN" altLang="en-US" dirty="0"/>
              <a:t>能够处理的</a:t>
            </a:r>
            <a:r>
              <a:rPr lang="zh-CN" altLang="en-US" dirty="0">
                <a:solidFill>
                  <a:srgbClr val="FF0000"/>
                </a:solidFill>
              </a:rPr>
              <a:t>事务数目</a:t>
            </a:r>
            <a:endParaRPr lang="en-US" altLang="zh-CN" dirty="0"/>
          </a:p>
          <a:p>
            <a:pPr>
              <a:lnSpc>
                <a:spcPct val="130000"/>
              </a:lnSpc>
            </a:pPr>
            <a:r>
              <a:rPr lang="zh-CN" altLang="en-US" dirty="0" smtClean="0"/>
              <a:t>点击率</a:t>
            </a:r>
            <a:endParaRPr lang="en-US" altLang="zh-CN" dirty="0" smtClean="0"/>
          </a:p>
          <a:p>
            <a:pPr lvl="1">
              <a:lnSpc>
                <a:spcPct val="130000"/>
              </a:lnSpc>
            </a:pPr>
            <a:r>
              <a:rPr lang="zh-CN" altLang="en-US" dirty="0"/>
              <a:t>指每秒钟内，用户向</a:t>
            </a:r>
            <a:r>
              <a:rPr lang="en-US" altLang="en-US" dirty="0"/>
              <a:t>Web</a:t>
            </a:r>
            <a:r>
              <a:rPr lang="zh-CN" altLang="en-US" dirty="0"/>
              <a:t>服务器提交的</a:t>
            </a:r>
            <a:r>
              <a:rPr lang="en-US" altLang="en-US" dirty="0"/>
              <a:t>HTTP</a:t>
            </a:r>
            <a:r>
              <a:rPr lang="zh-CN" altLang="en-US" dirty="0"/>
              <a:t>请求数</a:t>
            </a:r>
            <a:endParaRPr lang="en-US" altLang="zh-CN" dirty="0"/>
          </a:p>
          <a:p>
            <a:pPr>
              <a:lnSpc>
                <a:spcPct val="130000"/>
              </a:lnSpc>
            </a:pPr>
            <a:r>
              <a:rPr lang="zh-CN" altLang="en-US" dirty="0" smtClean="0"/>
              <a:t>资源利用率</a:t>
            </a:r>
            <a:endParaRPr lang="en-US" altLang="zh-CN" dirty="0" smtClean="0"/>
          </a:p>
          <a:p>
            <a:pPr lvl="1">
              <a:lnSpc>
                <a:spcPct val="130000"/>
              </a:lnSpc>
            </a:pPr>
            <a:r>
              <a:rPr lang="zh-CN" altLang="en-US" dirty="0" smtClean="0"/>
              <a:t>对</a:t>
            </a:r>
            <a:r>
              <a:rPr lang="en-US" altLang="zh-CN" dirty="0" smtClean="0"/>
              <a:t>CPU</a:t>
            </a:r>
            <a:r>
              <a:rPr lang="zh-CN" altLang="en-US" dirty="0" smtClean="0"/>
              <a:t>、内存、硬盘等使用情况</a:t>
            </a:r>
            <a:endParaRPr lang="zh-CN" altLang="en-US" dirty="0"/>
          </a:p>
          <a:p>
            <a:endParaRPr lang="zh-CN" altLang="en-US" dirty="0"/>
          </a:p>
        </p:txBody>
      </p:sp>
    </p:spTree>
    <p:extLst>
      <p:ext uri="{BB962C8B-B14F-4D97-AF65-F5344CB8AC3E}">
        <p14:creationId xmlns:p14="http://schemas.microsoft.com/office/powerpoint/2010/main" val="99726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性能测试主要术语</a:t>
            </a:r>
            <a:endParaRPr lang="zh-CN" altLang="en-US" dirty="0"/>
          </a:p>
        </p:txBody>
      </p:sp>
      <p:sp>
        <p:nvSpPr>
          <p:cNvPr id="3" name="内容占位符 2"/>
          <p:cNvSpPr>
            <a:spLocks noGrp="1"/>
          </p:cNvSpPr>
          <p:nvPr>
            <p:ph idx="1"/>
          </p:nvPr>
        </p:nvSpPr>
        <p:spPr/>
        <p:txBody>
          <a:bodyPr/>
          <a:lstStyle/>
          <a:p>
            <a:r>
              <a:rPr lang="zh-CN" altLang="en-US" dirty="0"/>
              <a:t>资源利用率不是越低越好，系统允许的情况下，合理的尽可能多的利用资源，满足系统需要；</a:t>
            </a:r>
            <a:endParaRPr lang="en-US" altLang="zh-CN" dirty="0"/>
          </a:p>
          <a:p>
            <a:r>
              <a:rPr lang="zh-CN" altLang="en-US" dirty="0"/>
              <a:t>尽可能大的吞吐量和可以接受的响应时间</a:t>
            </a:r>
            <a:endParaRPr lang="en-US" altLang="zh-CN" dirty="0"/>
          </a:p>
          <a:p>
            <a:endParaRPr lang="zh-CN" altLang="en-US" dirty="0"/>
          </a:p>
        </p:txBody>
      </p:sp>
    </p:spTree>
    <p:extLst>
      <p:ext uri="{BB962C8B-B14F-4D97-AF65-F5344CB8AC3E}">
        <p14:creationId xmlns:p14="http://schemas.microsoft.com/office/powerpoint/2010/main" val="33559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微软雅黑"/>
        <a:ea typeface="微软雅黑"/>
        <a:cs typeface=""/>
      </a:majorFont>
      <a:minorFont>
        <a:latin typeface="微软雅黑"/>
        <a:ea typeface="微软雅黑"/>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17959</TotalTime>
  <Words>1709</Words>
  <Application>Microsoft Office PowerPoint</Application>
  <PresentationFormat>自定义</PresentationFormat>
  <Paragraphs>297</Paragraphs>
  <Slides>49</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华文楷体</vt:lpstr>
      <vt:lpstr>楷体</vt:lpstr>
      <vt:lpstr>宋体</vt:lpstr>
      <vt:lpstr>微软雅黑</vt:lpstr>
      <vt:lpstr>Arial</vt:lpstr>
      <vt:lpstr>Calibri</vt:lpstr>
      <vt:lpstr>Times New Roman</vt:lpstr>
      <vt:lpstr>Wingdings</vt:lpstr>
      <vt:lpstr>Office 主题</vt:lpstr>
      <vt:lpstr>性能测试 --性能测试基础知识 </vt:lpstr>
      <vt:lpstr>内容回顾</vt:lpstr>
      <vt:lpstr>内容回顾</vt:lpstr>
      <vt:lpstr>内容回顾</vt:lpstr>
      <vt:lpstr>目录</vt:lpstr>
      <vt:lpstr>性能测试概述</vt:lpstr>
      <vt:lpstr>性能测试主要术语</vt:lpstr>
      <vt:lpstr>性能测试主要术语</vt:lpstr>
      <vt:lpstr>性能测试主要术语</vt:lpstr>
      <vt:lpstr>性能测试分类</vt:lpstr>
      <vt:lpstr>负载测试</vt:lpstr>
      <vt:lpstr>压力测试（Stress Testing）</vt:lpstr>
      <vt:lpstr>容量测试（Volume Testing）</vt:lpstr>
      <vt:lpstr>配置测试(Configuration Testing)</vt:lpstr>
      <vt:lpstr>基准测试（Benchmark Testing）</vt:lpstr>
      <vt:lpstr>并发测试</vt:lpstr>
      <vt:lpstr>性能测试流程</vt:lpstr>
      <vt:lpstr>HTTP协议、抓包知识</vt:lpstr>
      <vt:lpstr>LoadRunner</vt:lpstr>
      <vt:lpstr>LoadRunner—Controller的使用</vt:lpstr>
      <vt:lpstr>LoadRunner—Controller的使用</vt:lpstr>
      <vt:lpstr>LoadRunner—资源监控</vt:lpstr>
      <vt:lpstr>Linux服务器监控</vt:lpstr>
      <vt:lpstr>Linux服务器监控</vt:lpstr>
      <vt:lpstr>Linux服务器监控</vt:lpstr>
      <vt:lpstr>Linux服务器监控</vt:lpstr>
      <vt:lpstr>Linux系统定时任务</vt:lpstr>
      <vt:lpstr>Linux服务器监控</vt:lpstr>
      <vt:lpstr>Linux定时任务</vt:lpstr>
      <vt:lpstr>Analysis的使用</vt:lpstr>
      <vt:lpstr>集合点</vt:lpstr>
      <vt:lpstr>集合点</vt:lpstr>
      <vt:lpstr>计划测试</vt:lpstr>
      <vt:lpstr>计划测试</vt:lpstr>
      <vt:lpstr>计划测试</vt:lpstr>
      <vt:lpstr>计划测试</vt:lpstr>
      <vt:lpstr>计划测试</vt:lpstr>
      <vt:lpstr>性能测试方案</vt:lpstr>
      <vt:lpstr>性能测试过程</vt:lpstr>
      <vt:lpstr>JMeter相关知识总结</vt:lpstr>
      <vt:lpstr>JMeter相关知识总结</vt:lpstr>
      <vt:lpstr>JMeter相关知识回顾</vt:lpstr>
      <vt:lpstr>JMeter逻辑控制器</vt:lpstr>
      <vt:lpstr>JMeter逻辑控制器</vt:lpstr>
      <vt:lpstr>组件执行顺序</vt:lpstr>
      <vt:lpstr>监听器的使用</vt:lpstr>
      <vt:lpstr>场景设计和运行</vt:lpstr>
      <vt:lpstr>JMeter使用—函数、BeanShell</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刘兴梅</dc:creator>
  <cp:lastModifiedBy>刘兴梅</cp:lastModifiedBy>
  <cp:revision>448</cp:revision>
  <cp:lastPrinted>2012-03-16T05:44:49Z</cp:lastPrinted>
  <dcterms:modified xsi:type="dcterms:W3CDTF">2019-04-29T07:10:36Z</dcterms:modified>
</cp:coreProperties>
</file>