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1"/>
  </p:notesMasterIdLst>
  <p:sldIdLst>
    <p:sldId id="313" r:id="rId2"/>
    <p:sldId id="314" r:id="rId3"/>
    <p:sldId id="315" r:id="rId4"/>
    <p:sldId id="316" r:id="rId5"/>
    <p:sldId id="317" r:id="rId6"/>
    <p:sldId id="368" r:id="rId7"/>
    <p:sldId id="367" r:id="rId8"/>
    <p:sldId id="319" r:id="rId9"/>
    <p:sldId id="320" r:id="rId10"/>
    <p:sldId id="321" r:id="rId11"/>
    <p:sldId id="322" r:id="rId12"/>
    <p:sldId id="323" r:id="rId13"/>
    <p:sldId id="324" r:id="rId14"/>
    <p:sldId id="326" r:id="rId15"/>
    <p:sldId id="327" r:id="rId16"/>
    <p:sldId id="328" r:id="rId17"/>
    <p:sldId id="370" r:id="rId18"/>
    <p:sldId id="371" r:id="rId19"/>
    <p:sldId id="343" r:id="rId20"/>
    <p:sldId id="344" r:id="rId21"/>
    <p:sldId id="369" r:id="rId22"/>
    <p:sldId id="345" r:id="rId23"/>
    <p:sldId id="346" r:id="rId24"/>
    <p:sldId id="347" r:id="rId25"/>
    <p:sldId id="348" r:id="rId26"/>
    <p:sldId id="349" r:id="rId27"/>
    <p:sldId id="376" r:id="rId28"/>
    <p:sldId id="377" r:id="rId29"/>
    <p:sldId id="378" r:id="rId30"/>
    <p:sldId id="379" r:id="rId31"/>
    <p:sldId id="355" r:id="rId32"/>
    <p:sldId id="356" r:id="rId33"/>
    <p:sldId id="375" r:id="rId34"/>
    <p:sldId id="358" r:id="rId35"/>
    <p:sldId id="359" r:id="rId36"/>
    <p:sldId id="360" r:id="rId37"/>
    <p:sldId id="373" r:id="rId38"/>
    <p:sldId id="372" r:id="rId39"/>
    <p:sldId id="374"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02" autoAdjust="0"/>
  </p:normalViewPr>
  <p:slideViewPr>
    <p:cSldViewPr>
      <p:cViewPr varScale="1">
        <p:scale>
          <a:sx n="95" d="100"/>
          <a:sy n="95" d="100"/>
        </p:scale>
        <p:origin x="-636"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2019/10/29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WEB%E6%9C%8D%E5%8A%A1%E5%99%A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a:t>
            </a:fld>
            <a:endParaRPr lang="zh-CN" altLang="en-US"/>
          </a:p>
        </p:txBody>
      </p:sp>
    </p:spTree>
    <p:extLst>
      <p:ext uri="{BB962C8B-B14F-4D97-AF65-F5344CB8AC3E}">
        <p14:creationId xmlns:p14="http://schemas.microsoft.com/office/powerpoint/2010/main" val="121836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Apache </a:t>
            </a:r>
            <a:r>
              <a:rPr lang="en-US" altLang="zh-CN" dirty="0" err="1" smtClean="0"/>
              <a:t>Jserv</a:t>
            </a:r>
            <a:r>
              <a:rPr lang="en-US" altLang="zh-CN" dirty="0" smtClean="0"/>
              <a:t> </a:t>
            </a:r>
            <a:r>
              <a:rPr lang="zh-CN" altLang="en-US" dirty="0" smtClean="0"/>
              <a:t>：比较老的容器</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3</a:t>
            </a:fld>
            <a:endParaRPr lang="zh-CN" altLang="en-US"/>
          </a:p>
        </p:txBody>
      </p:sp>
    </p:spTree>
    <p:extLst>
      <p:ext uri="{BB962C8B-B14F-4D97-AF65-F5344CB8AC3E}">
        <p14:creationId xmlns:p14="http://schemas.microsoft.com/office/powerpoint/2010/main" val="3322044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400" b="0" i="0" kern="1200" dirty="0" smtClean="0">
                <a:solidFill>
                  <a:schemeClr val="tx1"/>
                </a:solidFill>
                <a:effectLst/>
                <a:latin typeface="+mn-lt"/>
                <a:ea typeface="+mn-ea"/>
                <a:cs typeface="+mn-cs"/>
              </a:rPr>
              <a:t>CGI(Common Gateway Interface) </a:t>
            </a:r>
            <a:r>
              <a:rPr lang="zh-CN" altLang="en-US" sz="1400" b="0" i="0" kern="1200" dirty="0" smtClean="0">
                <a:solidFill>
                  <a:schemeClr val="tx1"/>
                </a:solidFill>
                <a:effectLst/>
                <a:latin typeface="+mn-lt"/>
                <a:ea typeface="+mn-ea"/>
                <a:cs typeface="+mn-cs"/>
              </a:rPr>
              <a:t>是</a:t>
            </a:r>
            <a:r>
              <a:rPr lang="en-US" altLang="zh-CN" sz="1400" b="0" i="0" kern="1200" dirty="0" smtClean="0">
                <a:solidFill>
                  <a:schemeClr val="tx1"/>
                </a:solidFill>
                <a:effectLst/>
                <a:latin typeface="+mn-lt"/>
                <a:ea typeface="+mn-ea"/>
                <a:cs typeface="+mn-cs"/>
              </a:rPr>
              <a:t>WWW</a:t>
            </a:r>
            <a:r>
              <a:rPr lang="zh-CN" altLang="en-US" sz="1400" b="0" i="0" kern="1200" dirty="0" smtClean="0">
                <a:solidFill>
                  <a:schemeClr val="tx1"/>
                </a:solidFill>
                <a:effectLst/>
                <a:latin typeface="+mn-lt"/>
                <a:ea typeface="+mn-ea"/>
                <a:cs typeface="+mn-cs"/>
              </a:rPr>
              <a:t>技术中最重要的技术之一，有着不可替代的重要地位。</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是外部应用程序（</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程序）与</a:t>
            </a:r>
            <a:r>
              <a:rPr lang="en-US" altLang="zh-CN" sz="1400" b="0" i="0" u="none" strike="noStrike" kern="1200" dirty="0" smtClean="0">
                <a:solidFill>
                  <a:schemeClr val="tx1"/>
                </a:solidFill>
                <a:effectLst/>
                <a:latin typeface="+mn-lt"/>
                <a:ea typeface="+mn-ea"/>
                <a:cs typeface="+mn-cs"/>
                <a:hlinkClick r:id="rId3"/>
              </a:rPr>
              <a:t>WEB</a:t>
            </a:r>
            <a:r>
              <a:rPr lang="zh-CN" altLang="en-US" sz="1400" b="0" i="0" u="none" strike="noStrike" kern="1200" dirty="0" smtClean="0">
                <a:solidFill>
                  <a:schemeClr val="tx1"/>
                </a:solidFill>
                <a:effectLst/>
                <a:latin typeface="+mn-lt"/>
                <a:ea typeface="+mn-ea"/>
                <a:cs typeface="+mn-cs"/>
                <a:hlinkClick r:id="rId3"/>
              </a:rPr>
              <a:t>服务器</a:t>
            </a:r>
            <a:r>
              <a:rPr lang="zh-CN" altLang="en-US" sz="1400" b="0" i="0" kern="1200" dirty="0" smtClean="0">
                <a:solidFill>
                  <a:schemeClr val="tx1"/>
                </a:solidFill>
                <a:effectLst/>
                <a:latin typeface="+mn-lt"/>
                <a:ea typeface="+mn-ea"/>
                <a:cs typeface="+mn-cs"/>
              </a:rPr>
              <a:t>之间的接口标准，是在</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程序和</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服务器之间传递信息的过程。</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规范允许</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服务器执行外部程序，并将它们的输出发送给</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浏览器，</a:t>
            </a:r>
            <a:r>
              <a:rPr lang="en-US" altLang="zh-CN" sz="1400" b="0" i="0" kern="1200" dirty="0" smtClean="0">
                <a:solidFill>
                  <a:schemeClr val="tx1"/>
                </a:solidFill>
                <a:effectLst/>
                <a:latin typeface="+mn-lt"/>
                <a:ea typeface="+mn-ea"/>
                <a:cs typeface="+mn-cs"/>
              </a:rPr>
              <a:t>CGI</a:t>
            </a:r>
            <a:r>
              <a:rPr lang="zh-CN" altLang="en-US" sz="1400" b="0" i="0" kern="1200" dirty="0" smtClean="0">
                <a:solidFill>
                  <a:schemeClr val="tx1"/>
                </a:solidFill>
                <a:effectLst/>
                <a:latin typeface="+mn-lt"/>
                <a:ea typeface="+mn-ea"/>
                <a:cs typeface="+mn-cs"/>
              </a:rPr>
              <a:t>将</a:t>
            </a:r>
            <a:r>
              <a:rPr lang="en-US" altLang="zh-CN" sz="1400" b="0" i="0" kern="1200" dirty="0" smtClean="0">
                <a:solidFill>
                  <a:schemeClr val="tx1"/>
                </a:solidFill>
                <a:effectLst/>
                <a:latin typeface="+mn-lt"/>
                <a:ea typeface="+mn-ea"/>
                <a:cs typeface="+mn-cs"/>
              </a:rPr>
              <a:t>Web</a:t>
            </a:r>
            <a:r>
              <a:rPr lang="zh-CN" altLang="en-US" sz="1400" b="0" i="0" kern="1200" dirty="0" smtClean="0">
                <a:solidFill>
                  <a:schemeClr val="tx1"/>
                </a:solidFill>
                <a:effectLst/>
                <a:latin typeface="+mn-lt"/>
                <a:ea typeface="+mn-ea"/>
                <a:cs typeface="+mn-cs"/>
              </a:rPr>
              <a:t>的一组简单的静态超媒体文档变成一个完整的新的交互式媒体。</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4</a:t>
            </a:fld>
            <a:endParaRPr lang="zh-CN" altLang="en-US"/>
          </a:p>
        </p:txBody>
      </p:sp>
    </p:spTree>
    <p:extLst>
      <p:ext uri="{BB962C8B-B14F-4D97-AF65-F5344CB8AC3E}">
        <p14:creationId xmlns:p14="http://schemas.microsoft.com/office/powerpoint/2010/main" val="236463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400" b="1" kern="1200" dirty="0" smtClean="0">
                <a:solidFill>
                  <a:schemeClr val="tx1"/>
                </a:solidFill>
                <a:effectLst/>
                <a:latin typeface="+mn-lt"/>
                <a:ea typeface="+mn-ea"/>
                <a:cs typeface="+mn-cs"/>
              </a:rPr>
              <a:t>优点：随着国内企业对于版权问题的重视，越来越多的公司已经不能使用破解的</a:t>
            </a:r>
            <a:r>
              <a:rPr lang="en-US" altLang="zh-CN" sz="1400" b="1" kern="1200" dirty="0" err="1" smtClean="0">
                <a:solidFill>
                  <a:schemeClr val="tx1"/>
                </a:solidFill>
                <a:effectLst/>
                <a:latin typeface="+mn-lt"/>
                <a:ea typeface="+mn-ea"/>
                <a:cs typeface="+mn-cs"/>
              </a:rPr>
              <a:t>LoadRunner</a:t>
            </a:r>
            <a:r>
              <a:rPr lang="zh-CN" altLang="en-US" sz="1400" b="1" kern="1200" dirty="0" smtClean="0">
                <a:solidFill>
                  <a:schemeClr val="tx1"/>
                </a:solidFill>
                <a:effectLst/>
                <a:latin typeface="+mn-lt"/>
                <a:ea typeface="+mn-ea"/>
                <a:cs typeface="+mn-cs"/>
              </a:rPr>
              <a:t>进行性能测试，因此开始使用</a:t>
            </a:r>
            <a:r>
              <a:rPr lang="en-US" altLang="zh-CN" sz="1400" b="1" kern="1200" dirty="0" smtClean="0">
                <a:solidFill>
                  <a:schemeClr val="tx1"/>
                </a:solidFill>
                <a:effectLst/>
                <a:latin typeface="+mn-lt"/>
                <a:ea typeface="+mn-ea"/>
                <a:cs typeface="+mn-cs"/>
              </a:rPr>
              <a:t>JMeter</a:t>
            </a:r>
          </a:p>
          <a:p>
            <a:endParaRPr lang="en-US" altLang="zh-CN" sz="1400" b="1" kern="1200" dirty="0" smtClean="0">
              <a:solidFill>
                <a:schemeClr val="tx1"/>
              </a:solidFill>
              <a:effectLst/>
              <a:latin typeface="+mn-lt"/>
              <a:ea typeface="+mn-ea"/>
              <a:cs typeface="+mn-cs"/>
            </a:endParaRPr>
          </a:p>
          <a:p>
            <a:r>
              <a:rPr lang="zh-CN" altLang="zh-CN" sz="1400" b="1" kern="1200" dirty="0" smtClean="0">
                <a:solidFill>
                  <a:schemeClr val="tx1"/>
                </a:solidFill>
                <a:effectLst/>
                <a:latin typeface="+mn-lt"/>
                <a:ea typeface="+mn-ea"/>
                <a:cs typeface="+mn-cs"/>
              </a:rPr>
              <a:t>友好性和集成监控非常差，几乎没有，只能配备小工具，甚至后面需要大量开发</a:t>
            </a:r>
            <a:endParaRPr lang="zh-CN" altLang="zh-CN" sz="1400" kern="1200" dirty="0" smtClean="0">
              <a:solidFill>
                <a:schemeClr val="tx1"/>
              </a:solidFill>
              <a:effectLst/>
              <a:latin typeface="+mn-lt"/>
              <a:ea typeface="+mn-ea"/>
              <a:cs typeface="+mn-cs"/>
            </a:endParaRPr>
          </a:p>
          <a:p>
            <a:r>
              <a:rPr lang="en-US" altLang="zh-CN" sz="1400" b="1" kern="1200" dirty="0" smtClean="0">
                <a:solidFill>
                  <a:schemeClr val="tx1"/>
                </a:solidFill>
                <a:effectLst/>
                <a:latin typeface="+mn-lt"/>
                <a:ea typeface="+mn-ea"/>
                <a:cs typeface="+mn-cs"/>
              </a:rPr>
              <a:t>Java</a:t>
            </a:r>
            <a:r>
              <a:rPr lang="zh-CN" altLang="zh-CN" sz="1400" b="1" kern="1200" dirty="0" smtClean="0">
                <a:solidFill>
                  <a:schemeClr val="tx1"/>
                </a:solidFill>
                <a:effectLst/>
                <a:latin typeface="+mn-lt"/>
                <a:ea typeface="+mn-ea"/>
                <a:cs typeface="+mn-cs"/>
              </a:rPr>
              <a:t>语言开发，本身产生的负载量是不太好的，不如</a:t>
            </a:r>
            <a:r>
              <a:rPr lang="en-US" altLang="zh-CN" sz="1400" b="1" kern="1200" dirty="0" err="1" smtClean="0">
                <a:solidFill>
                  <a:schemeClr val="tx1"/>
                </a:solidFill>
                <a:effectLst/>
                <a:latin typeface="+mn-lt"/>
                <a:ea typeface="+mn-ea"/>
                <a:cs typeface="+mn-cs"/>
              </a:rPr>
              <a:t>LoadRunner</a:t>
            </a:r>
            <a:r>
              <a:rPr lang="en-US" altLang="zh-CN" sz="1400" b="1" kern="1200" dirty="0" smtClean="0">
                <a:solidFill>
                  <a:schemeClr val="tx1"/>
                </a:solidFill>
                <a:effectLst/>
                <a:latin typeface="+mn-lt"/>
                <a:ea typeface="+mn-ea"/>
                <a:cs typeface="+mn-cs"/>
              </a:rPr>
              <a:t>,</a:t>
            </a:r>
            <a:r>
              <a:rPr lang="zh-CN" altLang="zh-CN" sz="1400" b="1" kern="1200" dirty="0" smtClean="0">
                <a:solidFill>
                  <a:schemeClr val="tx1"/>
                </a:solidFill>
                <a:effectLst/>
                <a:latin typeface="+mn-lt"/>
                <a:ea typeface="+mn-ea"/>
                <a:cs typeface="+mn-cs"/>
              </a:rPr>
              <a:t>如果是大的体系还是走</a:t>
            </a:r>
            <a:r>
              <a:rPr lang="en-US" altLang="zh-CN" sz="1400" b="1" kern="1200" dirty="0" err="1" smtClean="0">
                <a:solidFill>
                  <a:schemeClr val="tx1"/>
                </a:solidFill>
                <a:effectLst/>
                <a:latin typeface="+mn-lt"/>
                <a:ea typeface="+mn-ea"/>
                <a:cs typeface="+mn-cs"/>
              </a:rPr>
              <a:t>LoadRunner</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8</a:t>
            </a:fld>
            <a:endParaRPr lang="zh-CN" altLang="en-US"/>
          </a:p>
        </p:txBody>
      </p:sp>
    </p:spTree>
    <p:extLst>
      <p:ext uri="{BB962C8B-B14F-4D97-AF65-F5344CB8AC3E}">
        <p14:creationId xmlns:p14="http://schemas.microsoft.com/office/powerpoint/2010/main" val="1206264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400" b="0" i="0" kern="1200" dirty="0" smtClean="0">
                <a:solidFill>
                  <a:schemeClr val="tx1"/>
                </a:solidFill>
                <a:effectLst/>
                <a:latin typeface="+mn-lt"/>
                <a:ea typeface="+mn-ea"/>
                <a:cs typeface="+mn-cs"/>
              </a:rPr>
              <a:t>Ant</a:t>
            </a:r>
            <a:r>
              <a:rPr lang="zh-CN" altLang="en-US" sz="1400" b="0" i="0" kern="1200" dirty="0" smtClean="0">
                <a:solidFill>
                  <a:schemeClr val="tx1"/>
                </a:solidFill>
                <a:effectLst/>
                <a:latin typeface="+mn-lt"/>
                <a:ea typeface="+mn-ea"/>
                <a:cs typeface="+mn-cs"/>
              </a:rPr>
              <a:t>是一个功能强大的打包编译工具。我们使用他的目的是将</a:t>
            </a:r>
            <a:r>
              <a:rPr lang="en-US" altLang="zh-CN" sz="1400" b="0" i="0" kern="1200" dirty="0" smtClean="0">
                <a:solidFill>
                  <a:schemeClr val="tx1"/>
                </a:solidFill>
                <a:effectLst/>
                <a:latin typeface="+mn-lt"/>
                <a:ea typeface="+mn-ea"/>
                <a:cs typeface="+mn-cs"/>
              </a:rPr>
              <a:t>xml</a:t>
            </a:r>
            <a:r>
              <a:rPr lang="zh-CN" altLang="en-US" sz="1400" b="0" i="0" kern="1200" dirty="0" smtClean="0">
                <a:solidFill>
                  <a:schemeClr val="tx1"/>
                </a:solidFill>
                <a:effectLst/>
                <a:latin typeface="+mn-lt"/>
                <a:ea typeface="+mn-ea"/>
                <a:cs typeface="+mn-cs"/>
              </a:rPr>
              <a:t>文件转化为</a:t>
            </a:r>
            <a:r>
              <a:rPr lang="en-US" altLang="zh-CN" sz="1400" b="0" i="0" kern="1200" dirty="0" smtClean="0">
                <a:solidFill>
                  <a:schemeClr val="tx1"/>
                </a:solidFill>
                <a:effectLst/>
                <a:latin typeface="+mn-lt"/>
                <a:ea typeface="+mn-ea"/>
                <a:cs typeface="+mn-cs"/>
              </a:rPr>
              <a:t>html</a:t>
            </a:r>
            <a:r>
              <a:rPr lang="zh-CN" altLang="en-US" sz="1400" b="0" i="0" kern="1200" dirty="0" smtClean="0">
                <a:solidFill>
                  <a:schemeClr val="tx1"/>
                </a:solidFill>
                <a:effectLst/>
                <a:latin typeface="+mn-lt"/>
                <a:ea typeface="+mn-ea"/>
                <a:cs typeface="+mn-cs"/>
              </a:rPr>
              <a:t>格式的文件</a:t>
            </a:r>
            <a:endParaRPr lang="en-US" altLang="zh-CN" sz="1400" b="0" i="0" kern="1200" dirty="0" smtClean="0">
              <a:solidFill>
                <a:schemeClr val="tx1"/>
              </a:solidFill>
              <a:effectLst/>
              <a:latin typeface="+mn-lt"/>
              <a:ea typeface="+mn-ea"/>
              <a:cs typeface="+mn-cs"/>
            </a:endParaRPr>
          </a:p>
          <a:p>
            <a:r>
              <a:rPr lang="en-US" altLang="zh-CN" dirty="0" smtClean="0"/>
              <a:t>HTTPs://www.cnblogs.com/reach296/p/3791489.html</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12</a:t>
            </a:fld>
            <a:endParaRPr lang="zh-CN" altLang="en-US"/>
          </a:p>
        </p:txBody>
      </p:sp>
    </p:spTree>
    <p:extLst>
      <p:ext uri="{BB962C8B-B14F-4D97-AF65-F5344CB8AC3E}">
        <p14:creationId xmlns:p14="http://schemas.microsoft.com/office/powerpoint/2010/main" val="1236249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Extras</a:t>
            </a:r>
            <a:r>
              <a:rPr lang="zh-CN" altLang="en-US" dirty="0" smtClean="0"/>
              <a:t>：附加设备</a:t>
            </a:r>
            <a:endParaRPr lang="en-US" altLang="zh-CN" dirty="0" smtClean="0"/>
          </a:p>
          <a:p>
            <a:r>
              <a:rPr lang="en-US" altLang="zh-CN" sz="1400" b="1" i="0" kern="1200" dirty="0" err="1" smtClean="0">
                <a:solidFill>
                  <a:schemeClr val="tx1"/>
                </a:solidFill>
                <a:effectLst/>
                <a:latin typeface="+mn-lt"/>
                <a:ea typeface="+mn-ea"/>
                <a:cs typeface="+mn-cs"/>
              </a:rPr>
              <a:t>Jenkins+JMeter+Ant</a:t>
            </a:r>
            <a:r>
              <a:rPr lang="zh-CN" altLang="en-US" sz="1400" b="1" i="0" kern="1200" dirty="0" smtClean="0">
                <a:solidFill>
                  <a:schemeClr val="tx1"/>
                </a:solidFill>
                <a:effectLst/>
                <a:latin typeface="+mn-lt"/>
                <a:ea typeface="+mn-ea"/>
                <a:cs typeface="+mn-cs"/>
              </a:rPr>
              <a:t>：</a:t>
            </a:r>
            <a:r>
              <a:rPr lang="en-US" altLang="zh-CN" dirty="0" smtClean="0"/>
              <a:t>HTTP://www.uml.org.cn/jchgj/201902223.asp</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13</a:t>
            </a:fld>
            <a:endParaRPr lang="zh-CN" altLang="en-US"/>
          </a:p>
        </p:txBody>
      </p:sp>
    </p:spTree>
    <p:extLst>
      <p:ext uri="{BB962C8B-B14F-4D97-AF65-F5344CB8AC3E}">
        <p14:creationId xmlns:p14="http://schemas.microsoft.com/office/powerpoint/2010/main" val="177379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函数测试模式：主要是为了进行一些调试或者下载测试的时候才启用，会影响</a:t>
            </a:r>
            <a:r>
              <a:rPr lang="en-US" altLang="zh-CN" dirty="0" smtClean="0"/>
              <a:t>JMeter</a:t>
            </a:r>
            <a:r>
              <a:rPr lang="zh-CN" altLang="en-US" dirty="0" smtClean="0"/>
              <a:t>运行的性能。</a:t>
            </a:r>
            <a:endParaRPr lang="en-US" altLang="zh-CN" dirty="0" smtClean="0"/>
          </a:p>
          <a:p>
            <a:r>
              <a:rPr lang="en-US" altLang="zh-CN" dirty="0" smtClean="0"/>
              <a:t>Add directory or jar to </a:t>
            </a:r>
            <a:r>
              <a:rPr lang="en-US" altLang="zh-CN" dirty="0" err="1" smtClean="0"/>
              <a:t>classpath</a:t>
            </a:r>
            <a:r>
              <a:rPr lang="zh-CN" altLang="en-US" dirty="0" smtClean="0"/>
              <a:t>：如果在脚本中要是用到第三方的</a:t>
            </a:r>
            <a:r>
              <a:rPr lang="en-US" altLang="zh-CN" dirty="0" smtClean="0"/>
              <a:t>jar</a:t>
            </a:r>
            <a:r>
              <a:rPr lang="zh-CN" altLang="en-US" dirty="0" smtClean="0"/>
              <a:t>的时候，需要在这里将</a:t>
            </a:r>
            <a:r>
              <a:rPr lang="en-US" altLang="zh-CN" dirty="0" smtClean="0"/>
              <a:t>jar</a:t>
            </a:r>
            <a:r>
              <a:rPr lang="zh-CN" altLang="en-US" dirty="0" smtClean="0"/>
              <a:t>包添加到</a:t>
            </a:r>
            <a:r>
              <a:rPr lang="en-US" altLang="zh-CN" dirty="0" err="1" smtClean="0"/>
              <a:t>classpath</a:t>
            </a:r>
            <a:r>
              <a:rPr lang="zh-CN" altLang="en-US" dirty="0" smtClean="0"/>
              <a:t>。比如说在做数据库测试的时候，就需要在这里添加</a:t>
            </a:r>
            <a:r>
              <a:rPr lang="en-US" altLang="zh-CN" dirty="0" smtClean="0"/>
              <a:t>JDBC Driver</a:t>
            </a:r>
            <a:r>
              <a:rPr lang="zh-CN" altLang="en-US" dirty="0" smtClean="0"/>
              <a:t>的</a:t>
            </a:r>
            <a:r>
              <a:rPr lang="en-US" altLang="zh-CN" dirty="0" smtClean="0"/>
              <a:t>jar</a:t>
            </a:r>
            <a:r>
              <a:rPr lang="zh-CN" altLang="en-US" dirty="0" smtClean="0"/>
              <a:t>包，或者使用</a:t>
            </a:r>
            <a:r>
              <a:rPr lang="en-US" altLang="zh-CN" dirty="0" err="1" smtClean="0"/>
              <a:t>javascript</a:t>
            </a:r>
            <a:r>
              <a:rPr lang="zh-CN" altLang="en-US" dirty="0" smtClean="0"/>
              <a:t>或者</a:t>
            </a:r>
            <a:r>
              <a:rPr lang="en-US" altLang="zh-CN" dirty="0" err="1" smtClean="0"/>
              <a:t>Beanshell</a:t>
            </a:r>
            <a:r>
              <a:rPr lang="zh-CN" altLang="en-US" dirty="0" smtClean="0"/>
              <a:t>的时候要调用到第三方的</a:t>
            </a:r>
            <a:r>
              <a:rPr lang="en-US" altLang="zh-CN" dirty="0" smtClean="0"/>
              <a:t>jar</a:t>
            </a:r>
            <a:r>
              <a:rPr lang="zh-CN" altLang="en-US" dirty="0" smtClean="0"/>
              <a:t>也是需要在这里添加的。</a:t>
            </a:r>
            <a:endParaRPr lang="zh-CN" altLang="en-US" dirty="0"/>
          </a:p>
        </p:txBody>
      </p:sp>
      <p:sp>
        <p:nvSpPr>
          <p:cNvPr id="4" name="灯片编号占位符 3"/>
          <p:cNvSpPr>
            <a:spLocks noGrp="1"/>
          </p:cNvSpPr>
          <p:nvPr>
            <p:ph type="sldNum" sz="quarter" idx="10"/>
          </p:nvPr>
        </p:nvSpPr>
        <p:spPr/>
        <p:txBody>
          <a:bodyPr/>
          <a:lstStyle/>
          <a:p>
            <a:pPr>
              <a:defRPr/>
            </a:pPr>
            <a:fld id="{A06004EB-C740-4F3D-A864-243FCB14D11E}" type="slidenum">
              <a:rPr lang="zh-CN" altLang="en-US" smtClean="0"/>
              <a:pPr>
                <a:defRPr/>
              </a:pPr>
              <a:t>25</a:t>
            </a:fld>
            <a:endParaRPr lang="zh-CN" altLang="en-US"/>
          </a:p>
        </p:txBody>
      </p:sp>
    </p:spTree>
    <p:extLst>
      <p:ext uri="{BB962C8B-B14F-4D97-AF65-F5344CB8AC3E}">
        <p14:creationId xmlns:p14="http://schemas.microsoft.com/office/powerpoint/2010/main" val="339805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场景加载策略</a:t>
            </a:r>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30</a:t>
            </a:fld>
            <a:endParaRPr lang="zh-CN" altLang="en-US"/>
          </a:p>
        </p:txBody>
      </p:sp>
    </p:spTree>
    <p:extLst>
      <p:ext uri="{BB962C8B-B14F-4D97-AF65-F5344CB8AC3E}">
        <p14:creationId xmlns:p14="http://schemas.microsoft.com/office/powerpoint/2010/main" val="11914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38</a:t>
            </a:fld>
            <a:endParaRPr lang="zh-CN" altLang="en-US"/>
          </a:p>
        </p:txBody>
      </p:sp>
    </p:spTree>
    <p:extLst>
      <p:ext uri="{BB962C8B-B14F-4D97-AF65-F5344CB8AC3E}">
        <p14:creationId xmlns:p14="http://schemas.microsoft.com/office/powerpoint/2010/main" val="364702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mn-ea"/>
                <a:ea typeface="+mn-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2019/10/29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70" r:id="rId3"/>
    <p:sldLayoutId id="214748367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badboy.com.au/"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557794" y="964768"/>
            <a:ext cx="7992888" cy="2731871"/>
          </a:xfrm>
        </p:spPr>
        <p:txBody>
          <a:bodyPr>
            <a:normAutofit/>
          </a:bodyPr>
          <a:lstStyle/>
          <a:p>
            <a:pPr algn="ctr" eaLnBrk="1" hangingPunct="1">
              <a:lnSpc>
                <a:spcPct val="150000"/>
              </a:lnSpc>
            </a:pPr>
            <a:r>
              <a:rPr lang="en-US" altLang="zh-CN" dirty="0" smtClean="0"/>
              <a:t>11 JMeter</a:t>
            </a:r>
            <a:r>
              <a:rPr lang="zh-CN" altLang="en-US" dirty="0"/>
              <a:t>基础</a:t>
            </a:r>
            <a:r>
              <a:rPr lang="en-US" altLang="zh-CN" dirty="0" smtClean="0"/>
              <a:t/>
            </a:r>
            <a:br>
              <a:rPr lang="en-US" altLang="zh-CN" dirty="0" smtClean="0"/>
            </a:br>
            <a:endParaRPr lang="zh-CN" altLang="en-US" sz="2700" dirty="0">
              <a:solidFill>
                <a:schemeClr val="bg1">
                  <a:lumMod val="50000"/>
                </a:schemeClr>
              </a:solidFill>
            </a:endParaRPr>
          </a:p>
        </p:txBody>
      </p:sp>
    </p:spTree>
    <p:extLst>
      <p:ext uri="{BB962C8B-B14F-4D97-AF65-F5344CB8AC3E}">
        <p14:creationId xmlns:p14="http://schemas.microsoft.com/office/powerpoint/2010/main" val="2504896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7865" y="735971"/>
            <a:ext cx="8229600" cy="3780015"/>
          </a:xfrm>
        </p:spPr>
        <p:txBody>
          <a:bodyPr/>
          <a:lstStyle/>
          <a:p>
            <a:pPr marL="0" indent="0">
              <a:lnSpc>
                <a:spcPts val="3500"/>
              </a:lnSpc>
              <a:spcBef>
                <a:spcPts val="0"/>
              </a:spcBef>
              <a:buNone/>
            </a:pPr>
            <a:r>
              <a:rPr lang="en-US" altLang="zh-CN" sz="2000" dirty="0" smtClean="0">
                <a:latin typeface="+mn-ea"/>
              </a:rPr>
              <a:t>JMeter</a:t>
            </a:r>
            <a:r>
              <a:rPr lang="zh-CN" altLang="en-US" sz="2000" dirty="0" smtClean="0">
                <a:latin typeface="+mn-ea"/>
              </a:rPr>
              <a:t>是</a:t>
            </a:r>
            <a:r>
              <a:rPr lang="en-US" altLang="zh-CN" sz="2000" dirty="0" smtClean="0">
                <a:latin typeface="+mn-ea"/>
              </a:rPr>
              <a:t>Java</a:t>
            </a:r>
            <a:r>
              <a:rPr lang="zh-CN" altLang="en-US" sz="2000" dirty="0" smtClean="0">
                <a:latin typeface="+mn-ea"/>
              </a:rPr>
              <a:t>应用程序，需要有</a:t>
            </a:r>
            <a:r>
              <a:rPr lang="en-US" altLang="zh-CN" sz="2000" dirty="0" smtClean="0">
                <a:latin typeface="+mn-ea"/>
              </a:rPr>
              <a:t>JDK</a:t>
            </a:r>
            <a:r>
              <a:rPr lang="zh-CN" altLang="en-US" sz="2000" dirty="0" smtClean="0">
                <a:latin typeface="+mn-ea"/>
              </a:rPr>
              <a:t>环境</a:t>
            </a:r>
            <a:endParaRPr lang="en-US" altLang="zh-CN" sz="2000" dirty="0" smtClean="0">
              <a:latin typeface="+mn-ea"/>
            </a:endParaRPr>
          </a:p>
          <a:p>
            <a:pPr marL="0" indent="0">
              <a:lnSpc>
                <a:spcPts val="3500"/>
              </a:lnSpc>
              <a:spcBef>
                <a:spcPts val="0"/>
              </a:spcBef>
              <a:buNone/>
            </a:pPr>
            <a:r>
              <a:rPr lang="zh-CN" altLang="en-US" sz="2000" dirty="0" smtClean="0">
                <a:latin typeface="+mn-ea"/>
              </a:rPr>
              <a:t>官网下载：</a:t>
            </a:r>
            <a:r>
              <a:rPr lang="en-US" altLang="zh-CN" sz="2000" dirty="0" smtClean="0">
                <a:latin typeface="+mn-ea"/>
              </a:rPr>
              <a:t>http://JMeter.apache.org</a:t>
            </a:r>
          </a:p>
          <a:p>
            <a:pPr marL="0" indent="0">
              <a:lnSpc>
                <a:spcPts val="3500"/>
              </a:lnSpc>
              <a:spcBef>
                <a:spcPts val="0"/>
              </a:spcBef>
              <a:buNone/>
            </a:pPr>
            <a:r>
              <a:rPr lang="zh-CN" altLang="en-US" sz="2000" dirty="0">
                <a:latin typeface="+mn-ea"/>
              </a:rPr>
              <a:t>解压文件到任意英文目录（避免在一个有空格的路径安装</a:t>
            </a:r>
            <a:r>
              <a:rPr lang="en-US" altLang="zh-CN" sz="2000" dirty="0">
                <a:latin typeface="+mn-ea"/>
              </a:rPr>
              <a:t>JMeter</a:t>
            </a:r>
            <a:r>
              <a:rPr lang="zh-CN" altLang="en-US" sz="2000" dirty="0">
                <a:latin typeface="+mn-ea"/>
              </a:rPr>
              <a:t>，这将导致远程测试出现问题）</a:t>
            </a:r>
            <a:endParaRPr lang="en-US" altLang="zh-CN" sz="2000" dirty="0">
              <a:latin typeface="+mn-ea"/>
            </a:endParaRPr>
          </a:p>
          <a:p>
            <a:pPr marL="0" indent="0">
              <a:lnSpc>
                <a:spcPts val="3500"/>
              </a:lnSpc>
              <a:spcBef>
                <a:spcPts val="0"/>
              </a:spcBef>
              <a:buNone/>
            </a:pPr>
            <a:r>
              <a:rPr lang="en-US" altLang="zh-CN" dirty="0" smtClean="0">
                <a:latin typeface="+mn-ea"/>
              </a:rPr>
              <a:t>	</a:t>
            </a:r>
            <a:r>
              <a:rPr lang="en-US" altLang="zh-CN" dirty="0" smtClean="0"/>
              <a:t>	</a:t>
            </a:r>
            <a:r>
              <a:rPr lang="en-US" altLang="zh-CN" dirty="0"/>
              <a:t> </a:t>
            </a:r>
            <a:r>
              <a:rPr lang="en-US" altLang="zh-CN" dirty="0" smtClean="0"/>
              <a:t>  </a:t>
            </a:r>
          </a:p>
          <a:p>
            <a:pPr marL="0" indent="0">
              <a:buNone/>
            </a:pPr>
            <a:r>
              <a:rPr lang="en-US" altLang="zh-CN" dirty="0"/>
              <a:t> </a:t>
            </a:r>
            <a:r>
              <a:rPr lang="en-US" altLang="zh-CN" dirty="0" smtClean="0"/>
              <a:t>                                                                 </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安装</a:t>
            </a:r>
            <a:endParaRPr lang="zh-CN" altLang="en-US" dirty="0"/>
          </a:p>
        </p:txBody>
      </p:sp>
      <p:pic>
        <p:nvPicPr>
          <p:cNvPr id="4" name="图片 3"/>
          <p:cNvPicPr>
            <a:picLocks noChangeAspect="1"/>
          </p:cNvPicPr>
          <p:nvPr/>
        </p:nvPicPr>
        <p:blipFill>
          <a:blip r:embed="rId2"/>
          <a:stretch>
            <a:fillRect/>
          </a:stretch>
        </p:blipFill>
        <p:spPr>
          <a:xfrm>
            <a:off x="5652120" y="2445047"/>
            <a:ext cx="3213935" cy="1957209"/>
          </a:xfrm>
          <a:prstGeom prst="rect">
            <a:avLst/>
          </a:prstGeom>
          <a:ln w="28575">
            <a:solidFill>
              <a:srgbClr val="0070C0"/>
            </a:solidFill>
          </a:ln>
        </p:spPr>
      </p:pic>
      <p:sp>
        <p:nvSpPr>
          <p:cNvPr id="5" name="矩形 4"/>
          <p:cNvSpPr/>
          <p:nvPr/>
        </p:nvSpPr>
        <p:spPr>
          <a:xfrm>
            <a:off x="467544" y="2715766"/>
            <a:ext cx="6696744" cy="707886"/>
          </a:xfrm>
          <a:prstGeom prst="rect">
            <a:avLst/>
          </a:prstGeom>
        </p:spPr>
        <p:txBody>
          <a:bodyPr wrap="square">
            <a:spAutoFit/>
          </a:bodyPr>
          <a:lstStyle/>
          <a:p>
            <a:r>
              <a:rPr lang="zh-CN" altLang="en-US" sz="2000" dirty="0">
                <a:latin typeface="+mn-ea"/>
              </a:rPr>
              <a:t>一般启动：双击  </a:t>
            </a:r>
            <a:r>
              <a:rPr lang="en-US" altLang="zh-CN" sz="2000" dirty="0">
                <a:latin typeface="+mn-ea"/>
              </a:rPr>
              <a:t>bin/JMeter.bat</a:t>
            </a:r>
            <a:br>
              <a:rPr lang="en-US" altLang="zh-CN" sz="2000" dirty="0">
                <a:latin typeface="+mn-ea"/>
              </a:rPr>
            </a:br>
            <a:r>
              <a:rPr lang="zh-CN" altLang="en-US" sz="2000" dirty="0">
                <a:latin typeface="+mn-ea"/>
              </a:rPr>
              <a:t>服务器模式启动：</a:t>
            </a:r>
            <a:r>
              <a:rPr lang="en-US" altLang="zh-CN" sz="2000" dirty="0">
                <a:latin typeface="+mn-ea"/>
              </a:rPr>
              <a:t>bin/JMeter-server.bat</a:t>
            </a:r>
            <a:endParaRPr lang="zh-CN" altLang="en-US" sz="2000" dirty="0">
              <a:latin typeface="+mn-ea"/>
            </a:endParaRPr>
          </a:p>
        </p:txBody>
      </p:sp>
    </p:spTree>
    <p:extLst>
      <p:ext uri="{BB962C8B-B14F-4D97-AF65-F5344CB8AC3E}">
        <p14:creationId xmlns:p14="http://schemas.microsoft.com/office/powerpoint/2010/main" val="33731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15566"/>
            <a:ext cx="8229600" cy="3394472"/>
          </a:xfrm>
        </p:spPr>
        <p:txBody>
          <a:bodyPr>
            <a:normAutofit fontScale="92500" lnSpcReduction="10000"/>
          </a:bodyPr>
          <a:lstStyle/>
          <a:p>
            <a:r>
              <a:rPr lang="en-US" altLang="zh-CN" sz="3000" dirty="0" smtClean="0">
                <a:latin typeface="+mn-ea"/>
              </a:rPr>
              <a:t>JMeter</a:t>
            </a:r>
            <a:r>
              <a:rPr lang="zh-CN" altLang="en-US" sz="3000" dirty="0" smtClean="0">
                <a:latin typeface="+mn-ea"/>
              </a:rPr>
              <a:t>简介</a:t>
            </a:r>
            <a:endParaRPr lang="en-US" altLang="zh-CN" sz="3000" dirty="0" smtClean="0">
              <a:latin typeface="+mn-ea"/>
            </a:endParaRPr>
          </a:p>
          <a:p>
            <a:r>
              <a:rPr lang="zh-CN" altLang="en-US" sz="3000" dirty="0" smtClean="0">
                <a:latin typeface="+mn-ea"/>
              </a:rPr>
              <a:t>为什么选择</a:t>
            </a:r>
            <a:r>
              <a:rPr lang="en-US" altLang="zh-CN" sz="3000" dirty="0" smtClean="0">
                <a:latin typeface="+mn-ea"/>
              </a:rPr>
              <a:t>JMeter</a:t>
            </a:r>
          </a:p>
          <a:p>
            <a:r>
              <a:rPr lang="en-US" altLang="zh-CN" sz="3000" dirty="0" smtClean="0">
                <a:latin typeface="+mn-ea"/>
              </a:rPr>
              <a:t>JMeter</a:t>
            </a:r>
            <a:r>
              <a:rPr lang="zh-CN" altLang="en-US" sz="3000" dirty="0" smtClean="0">
                <a:latin typeface="+mn-ea"/>
              </a:rPr>
              <a:t>安装</a:t>
            </a:r>
            <a:endParaRPr lang="en-US" altLang="zh-CN" sz="3000" dirty="0" smtClean="0">
              <a:latin typeface="+mn-ea"/>
            </a:endParaRPr>
          </a:p>
          <a:p>
            <a:r>
              <a:rPr lang="en-US" altLang="zh-CN" sz="3000" dirty="0" smtClean="0">
                <a:solidFill>
                  <a:srgbClr val="FF0000"/>
                </a:solidFill>
                <a:latin typeface="+mn-ea"/>
              </a:rPr>
              <a:t>JMeter</a:t>
            </a:r>
            <a:r>
              <a:rPr lang="zh-CN" altLang="en-US" sz="3000" dirty="0" smtClean="0">
                <a:solidFill>
                  <a:srgbClr val="FF0000"/>
                </a:solidFill>
                <a:latin typeface="+mn-ea"/>
              </a:rPr>
              <a:t>目录结构分析</a:t>
            </a:r>
            <a:endParaRPr lang="en-US" altLang="zh-CN" sz="3000" dirty="0" smtClean="0">
              <a:solidFill>
                <a:srgbClr val="FF0000"/>
              </a:solidFill>
              <a:latin typeface="+mn-ea"/>
            </a:endParaRPr>
          </a:p>
          <a:p>
            <a:r>
              <a:rPr lang="en-US" altLang="zh-CN" sz="3000" dirty="0" smtClean="0">
                <a:latin typeface="+mn-ea"/>
              </a:rPr>
              <a:t>JMeter</a:t>
            </a:r>
            <a:r>
              <a:rPr lang="zh-CN" altLang="en-US" sz="3000" dirty="0" smtClean="0">
                <a:latin typeface="+mn-ea"/>
              </a:rPr>
              <a:t>体系结构</a:t>
            </a:r>
            <a:endParaRPr lang="en-US" altLang="zh-CN" sz="3000" dirty="0" smtClean="0">
              <a:latin typeface="+mn-ea"/>
            </a:endParaRPr>
          </a:p>
          <a:p>
            <a:r>
              <a:rPr lang="en-US" altLang="zh-CN" sz="3000" dirty="0" smtClean="0">
                <a:latin typeface="+mn-ea"/>
              </a:rPr>
              <a:t>JMeter</a:t>
            </a:r>
            <a:r>
              <a:rPr lang="zh-CN" altLang="en-US" sz="3000" dirty="0" smtClean="0">
                <a:latin typeface="+mn-ea"/>
              </a:rPr>
              <a:t>运行原理</a:t>
            </a:r>
            <a:endParaRPr lang="en-US" altLang="zh-CN" sz="3000" dirty="0" smtClean="0">
              <a:latin typeface="+mn-ea"/>
            </a:endParaRPr>
          </a:p>
          <a:p>
            <a:r>
              <a:rPr lang="en-US" altLang="zh-CN" sz="3000" dirty="0" smtClean="0">
                <a:latin typeface="+mn-ea"/>
              </a:rPr>
              <a:t>JMeter</a:t>
            </a:r>
            <a:r>
              <a:rPr lang="zh-CN" altLang="en-US" sz="3000" dirty="0" smtClean="0">
                <a:latin typeface="+mn-ea"/>
              </a:rPr>
              <a:t>初次使用</a:t>
            </a:r>
            <a:endParaRPr lang="en-US" altLang="zh-CN" sz="3000" dirty="0" smtClean="0">
              <a:latin typeface="+mn-ea"/>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3240147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35971"/>
            <a:ext cx="8229600" cy="3780015"/>
          </a:xfrm>
        </p:spPr>
        <p:txBody>
          <a:bodyPr>
            <a:noAutofit/>
          </a:bodyPr>
          <a:lstStyle/>
          <a:p>
            <a:r>
              <a:rPr lang="en-US" altLang="zh-CN" sz="2400" dirty="0" smtClean="0">
                <a:latin typeface="+mn-ea"/>
              </a:rPr>
              <a:t>Bin:</a:t>
            </a:r>
            <a:r>
              <a:rPr lang="zh-CN" altLang="en-US" sz="2400" dirty="0" smtClean="0">
                <a:latin typeface="+mn-ea"/>
              </a:rPr>
              <a:t>放置了各项配置文件（如</a:t>
            </a:r>
            <a:r>
              <a:rPr lang="en-US" altLang="zh-CN" sz="2400" dirty="0" smtClean="0">
                <a:latin typeface="+mn-ea"/>
              </a:rPr>
              <a:t>JVM</a:t>
            </a:r>
            <a:r>
              <a:rPr lang="zh-CN" altLang="en-US" sz="2400" dirty="0" smtClean="0">
                <a:latin typeface="+mn-ea"/>
              </a:rPr>
              <a:t>设置、日志设置）、启动文件、示例脚本等</a:t>
            </a:r>
            <a:endParaRPr lang="en-US" altLang="zh-CN" sz="2400" dirty="0" smtClean="0">
              <a:latin typeface="+mn-ea"/>
            </a:endParaRPr>
          </a:p>
          <a:p>
            <a:pPr lvl="1"/>
            <a:r>
              <a:rPr lang="en-US" altLang="zh-CN" sz="2000" dirty="0" err="1" smtClean="0">
                <a:latin typeface="+mn-ea"/>
              </a:rPr>
              <a:t>JMeter.properties:JMeter</a:t>
            </a:r>
            <a:r>
              <a:rPr lang="zh-CN" altLang="en-US" sz="2000" dirty="0" smtClean="0">
                <a:latin typeface="+mn-ea"/>
              </a:rPr>
              <a:t>的系统配置文件，可以针对</a:t>
            </a:r>
            <a:r>
              <a:rPr lang="en-US" altLang="zh-CN" sz="2000" dirty="0" smtClean="0">
                <a:latin typeface="+mn-ea"/>
              </a:rPr>
              <a:t>JMeter</a:t>
            </a:r>
            <a:r>
              <a:rPr lang="zh-CN" altLang="en-US" sz="2000" dirty="0" smtClean="0">
                <a:latin typeface="+mn-ea"/>
              </a:rPr>
              <a:t>做各种配置操作，比如：远程负载机等</a:t>
            </a:r>
            <a:endParaRPr lang="en-US" altLang="zh-CN" sz="2000" dirty="0" smtClean="0">
              <a:latin typeface="+mn-ea"/>
            </a:endParaRPr>
          </a:p>
          <a:p>
            <a:pPr marL="457135" lvl="1" indent="0">
              <a:buNone/>
            </a:pPr>
            <a:r>
              <a:rPr lang="en-US" altLang="zh-CN" sz="2000" dirty="0" smtClean="0">
                <a:latin typeface="+mn-ea"/>
              </a:rPr>
              <a:t>	</a:t>
            </a:r>
            <a:r>
              <a:rPr lang="en-US" altLang="zh-CN" sz="2000" dirty="0" err="1" smtClean="0">
                <a:latin typeface="+mn-ea"/>
              </a:rPr>
              <a:t>remote_hosts</a:t>
            </a:r>
            <a:r>
              <a:rPr lang="en-US" altLang="zh-CN" sz="2000" dirty="0" smtClean="0">
                <a:latin typeface="+mn-ea"/>
              </a:rPr>
              <a:t>=127.0.0.1</a:t>
            </a:r>
          </a:p>
          <a:p>
            <a:pPr marL="457135" lvl="1" indent="0">
              <a:buNone/>
            </a:pPr>
            <a:r>
              <a:rPr lang="en-US" altLang="zh-CN" sz="2000" dirty="0">
                <a:latin typeface="+mn-ea"/>
              </a:rPr>
              <a:t>	</a:t>
            </a:r>
            <a:r>
              <a:rPr lang="en-US" altLang="zh-CN" sz="2000" dirty="0" err="1" smtClean="0">
                <a:latin typeface="+mn-ea"/>
              </a:rPr>
              <a:t>remote_hosts</a:t>
            </a:r>
            <a:r>
              <a:rPr lang="en-US" altLang="zh-CN" sz="2000" dirty="0" smtClean="0">
                <a:latin typeface="+mn-ea"/>
              </a:rPr>
              <a:t>=127.0.0.1:1099,172.168.1.13:1099,</a:t>
            </a:r>
            <a:r>
              <a:rPr lang="en-US" altLang="zh-CN" sz="2000" dirty="0">
                <a:latin typeface="+mn-ea"/>
              </a:rPr>
              <a:t> </a:t>
            </a:r>
            <a:r>
              <a:rPr lang="en-US" altLang="zh-CN" sz="2000" dirty="0" smtClean="0">
                <a:latin typeface="+mn-ea"/>
              </a:rPr>
              <a:t>172.168.0.16:1099</a:t>
            </a:r>
          </a:p>
          <a:p>
            <a:pPr marL="457135" lvl="1" indent="0">
              <a:buNone/>
            </a:pPr>
            <a:r>
              <a:rPr lang="en-US" altLang="zh-CN" sz="2000" dirty="0">
                <a:latin typeface="+mn-ea"/>
              </a:rPr>
              <a:t>	</a:t>
            </a:r>
            <a:r>
              <a:rPr lang="en-US" altLang="zh-CN" sz="2000" dirty="0" err="1">
                <a:latin typeface="+mn-ea"/>
              </a:rPr>
              <a:t>server_port</a:t>
            </a:r>
            <a:r>
              <a:rPr lang="en-US" altLang="zh-CN" sz="2000" dirty="0">
                <a:latin typeface="+mn-ea"/>
              </a:rPr>
              <a:t>=1099</a:t>
            </a:r>
          </a:p>
          <a:p>
            <a:r>
              <a:rPr lang="en-US" altLang="zh-CN" sz="2400" dirty="0" smtClean="0">
                <a:latin typeface="+mn-ea"/>
              </a:rPr>
              <a:t>Docs:</a:t>
            </a:r>
            <a:r>
              <a:rPr lang="zh-CN" altLang="en-US" sz="2400" dirty="0" smtClean="0">
                <a:latin typeface="+mn-ea"/>
              </a:rPr>
              <a:t>放置了</a:t>
            </a:r>
            <a:r>
              <a:rPr lang="en-US" altLang="zh-CN" sz="2400" dirty="0" smtClean="0">
                <a:latin typeface="+mn-ea"/>
              </a:rPr>
              <a:t>JMeter API</a:t>
            </a:r>
            <a:r>
              <a:rPr lang="zh-CN" altLang="en-US" sz="2400" dirty="0" smtClean="0">
                <a:latin typeface="+mn-ea"/>
              </a:rPr>
              <a:t>离线帮助文档</a:t>
            </a:r>
            <a:endParaRPr lang="en-US" altLang="zh-CN" sz="2400" dirty="0" smtClean="0">
              <a:latin typeface="+mn-ea"/>
            </a:endParaRP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目录</a:t>
            </a:r>
            <a:r>
              <a:rPr lang="zh-CN" altLang="en-US" dirty="0"/>
              <a:t>结构分析</a:t>
            </a:r>
          </a:p>
        </p:txBody>
      </p:sp>
    </p:spTree>
    <p:extLst>
      <p:ext uri="{BB962C8B-B14F-4D97-AF65-F5344CB8AC3E}">
        <p14:creationId xmlns:p14="http://schemas.microsoft.com/office/powerpoint/2010/main" val="256084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pPr marL="0">
              <a:lnSpc>
                <a:spcPct val="160000"/>
              </a:lnSpc>
              <a:spcBef>
                <a:spcPts val="0"/>
              </a:spcBef>
            </a:pPr>
            <a:r>
              <a:rPr lang="en-US" altLang="zh-CN" sz="3100" dirty="0">
                <a:latin typeface="+mn-ea"/>
              </a:rPr>
              <a:t>Extras</a:t>
            </a:r>
            <a:r>
              <a:rPr lang="zh-CN" altLang="en-US" sz="3100" dirty="0" smtClean="0">
                <a:latin typeface="+mn-ea"/>
              </a:rPr>
              <a:t>：</a:t>
            </a:r>
            <a:r>
              <a:rPr lang="en-US" altLang="zh-CN" sz="3100" dirty="0" smtClean="0">
                <a:latin typeface="+mn-ea"/>
              </a:rPr>
              <a:t>JMeter</a:t>
            </a:r>
            <a:r>
              <a:rPr lang="zh-CN" altLang="en-US" sz="3100" dirty="0" smtClean="0">
                <a:latin typeface="+mn-ea"/>
              </a:rPr>
              <a:t>辅助</a:t>
            </a:r>
            <a:r>
              <a:rPr lang="zh-CN" altLang="en-US" sz="3100" dirty="0">
                <a:latin typeface="+mn-ea"/>
              </a:rPr>
              <a:t>功能，提供与</a:t>
            </a:r>
            <a:r>
              <a:rPr lang="en-US" altLang="zh-CN" sz="3100" dirty="0">
                <a:latin typeface="+mn-ea"/>
              </a:rPr>
              <a:t>Ant</a:t>
            </a:r>
            <a:r>
              <a:rPr lang="zh-CN" altLang="en-US" sz="3100" dirty="0">
                <a:latin typeface="+mn-ea"/>
              </a:rPr>
              <a:t>、</a:t>
            </a:r>
            <a:r>
              <a:rPr lang="en-US" altLang="zh-CN" sz="3100" dirty="0">
                <a:latin typeface="+mn-ea"/>
              </a:rPr>
              <a:t>Jenkins</a:t>
            </a:r>
            <a:r>
              <a:rPr lang="zh-CN" altLang="en-US" sz="3100" dirty="0">
                <a:latin typeface="+mn-ea"/>
              </a:rPr>
              <a:t>集成的可能性</a:t>
            </a:r>
            <a:r>
              <a:rPr lang="zh-CN" altLang="en-US" sz="3100" dirty="0" smtClean="0">
                <a:latin typeface="+mn-ea"/>
              </a:rPr>
              <a:t>，利用</a:t>
            </a:r>
            <a:r>
              <a:rPr lang="en-US" altLang="zh-CN" sz="3100" dirty="0">
                <a:latin typeface="+mn-ea"/>
              </a:rPr>
              <a:t>Ant</a:t>
            </a:r>
            <a:r>
              <a:rPr lang="zh-CN" altLang="en-US" sz="3100" dirty="0">
                <a:latin typeface="+mn-ea"/>
              </a:rPr>
              <a:t>与</a:t>
            </a:r>
            <a:r>
              <a:rPr lang="en-US" altLang="zh-CN" sz="3100" dirty="0">
                <a:latin typeface="+mn-ea"/>
              </a:rPr>
              <a:t>Jenkins</a:t>
            </a:r>
            <a:r>
              <a:rPr lang="zh-CN" altLang="en-US" sz="3100" dirty="0">
                <a:latin typeface="+mn-ea"/>
              </a:rPr>
              <a:t>来构建性能测试自动化构架</a:t>
            </a:r>
            <a:endParaRPr lang="en-US" altLang="zh-CN" sz="3100" dirty="0">
              <a:latin typeface="+mn-ea"/>
            </a:endParaRPr>
          </a:p>
          <a:p>
            <a:pPr marL="0">
              <a:lnSpc>
                <a:spcPct val="160000"/>
              </a:lnSpc>
              <a:spcBef>
                <a:spcPts val="0"/>
              </a:spcBef>
            </a:pPr>
            <a:r>
              <a:rPr lang="en-US" altLang="zh-CN" sz="3100" dirty="0">
                <a:latin typeface="+mn-ea"/>
              </a:rPr>
              <a:t>Lib: </a:t>
            </a:r>
            <a:r>
              <a:rPr lang="en-US" altLang="zh-CN" sz="3100" dirty="0" smtClean="0">
                <a:latin typeface="+mn-ea"/>
              </a:rPr>
              <a:t>JMeter</a:t>
            </a:r>
            <a:r>
              <a:rPr lang="zh-CN" altLang="en-US" sz="3100" dirty="0" smtClean="0">
                <a:latin typeface="+mn-ea"/>
              </a:rPr>
              <a:t>组件</a:t>
            </a:r>
            <a:r>
              <a:rPr lang="zh-CN" altLang="en-US" sz="3100" dirty="0">
                <a:latin typeface="+mn-ea"/>
              </a:rPr>
              <a:t>以</a:t>
            </a:r>
            <a:r>
              <a:rPr lang="en-US" altLang="zh-CN" sz="3100" dirty="0">
                <a:latin typeface="+mn-ea"/>
              </a:rPr>
              <a:t>jar</a:t>
            </a:r>
            <a:r>
              <a:rPr lang="zh-CN" altLang="en-US" sz="3100" dirty="0">
                <a:latin typeface="+mn-ea"/>
              </a:rPr>
              <a:t>包形式放置在</a:t>
            </a:r>
            <a:r>
              <a:rPr lang="en-US" altLang="zh-CN" sz="3100" dirty="0">
                <a:latin typeface="+mn-ea"/>
              </a:rPr>
              <a:t>lib/</a:t>
            </a:r>
            <a:r>
              <a:rPr lang="en-US" altLang="zh-CN" sz="3100" dirty="0" err="1">
                <a:latin typeface="+mn-ea"/>
              </a:rPr>
              <a:t>ext</a:t>
            </a:r>
            <a:r>
              <a:rPr lang="zh-CN" altLang="en-US" sz="3100" dirty="0">
                <a:latin typeface="+mn-ea"/>
              </a:rPr>
              <a:t>目录下，如果要</a:t>
            </a:r>
            <a:r>
              <a:rPr lang="zh-CN" altLang="en-US" sz="3100" dirty="0" smtClean="0">
                <a:latin typeface="+mn-ea"/>
              </a:rPr>
              <a:t>扩展</a:t>
            </a:r>
            <a:r>
              <a:rPr lang="en-US" altLang="zh-CN" sz="3100" dirty="0" smtClean="0">
                <a:latin typeface="+mn-ea"/>
              </a:rPr>
              <a:t>JMeter</a:t>
            </a:r>
            <a:r>
              <a:rPr lang="zh-CN" altLang="en-US" sz="3100" dirty="0" smtClean="0">
                <a:latin typeface="+mn-ea"/>
              </a:rPr>
              <a:t>组件</a:t>
            </a:r>
            <a:r>
              <a:rPr lang="zh-CN" altLang="en-US" sz="3100" dirty="0">
                <a:latin typeface="+mn-ea"/>
              </a:rPr>
              <a:t>，扩展后的</a:t>
            </a:r>
            <a:r>
              <a:rPr lang="en-US" altLang="zh-CN" sz="3100" dirty="0">
                <a:latin typeface="+mn-ea"/>
              </a:rPr>
              <a:t>jar</a:t>
            </a:r>
            <a:r>
              <a:rPr lang="zh-CN" altLang="en-US" sz="3100" dirty="0">
                <a:latin typeface="+mn-ea"/>
              </a:rPr>
              <a:t>包即放在此目录</a:t>
            </a:r>
          </a:p>
          <a:p>
            <a:pPr marL="0">
              <a:lnSpc>
                <a:spcPct val="160000"/>
              </a:lnSpc>
              <a:spcBef>
                <a:spcPts val="0"/>
              </a:spcBef>
            </a:pPr>
            <a:r>
              <a:rPr lang="en-US" altLang="zh-CN" sz="3100" dirty="0" err="1" smtClean="0">
                <a:latin typeface="+mn-ea"/>
              </a:rPr>
              <a:t>printable_docs</a:t>
            </a:r>
            <a:r>
              <a:rPr lang="zh-CN" altLang="en-US" sz="3100" dirty="0" smtClean="0">
                <a:latin typeface="+mn-ea"/>
              </a:rPr>
              <a:t>：</a:t>
            </a:r>
            <a:r>
              <a:rPr lang="en-US" altLang="zh-CN" sz="3100" dirty="0" smtClean="0">
                <a:latin typeface="+mn-ea"/>
              </a:rPr>
              <a:t>JMeter</a:t>
            </a:r>
            <a:r>
              <a:rPr lang="zh-CN" altLang="en-US" sz="3100" dirty="0" smtClean="0">
                <a:latin typeface="+mn-ea"/>
              </a:rPr>
              <a:t>的离线帮助文件放置目录</a:t>
            </a:r>
            <a:endParaRPr lang="en-US" altLang="zh-CN" sz="3100" dirty="0" smtClean="0">
              <a:latin typeface="+mn-ea"/>
            </a:endParaRPr>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目录结构分析</a:t>
            </a:r>
            <a:endParaRPr lang="zh-CN" altLang="en-US" dirty="0"/>
          </a:p>
        </p:txBody>
      </p:sp>
    </p:spTree>
    <p:extLst>
      <p:ext uri="{BB962C8B-B14F-4D97-AF65-F5344CB8AC3E}">
        <p14:creationId xmlns:p14="http://schemas.microsoft.com/office/powerpoint/2010/main" val="141036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工作区介绍</a:t>
            </a:r>
            <a:endParaRPr lang="zh-CN" altLang="en-US" dirty="0"/>
          </a:p>
        </p:txBody>
      </p:sp>
      <p:pic>
        <p:nvPicPr>
          <p:cNvPr id="4" name="图片 3"/>
          <p:cNvPicPr>
            <a:picLocks noChangeAspect="1"/>
          </p:cNvPicPr>
          <p:nvPr/>
        </p:nvPicPr>
        <p:blipFill>
          <a:blip r:embed="rId2"/>
          <a:stretch>
            <a:fillRect/>
          </a:stretch>
        </p:blipFill>
        <p:spPr>
          <a:xfrm>
            <a:off x="525766" y="897952"/>
            <a:ext cx="6856045" cy="3871453"/>
          </a:xfrm>
          <a:prstGeom prst="rect">
            <a:avLst/>
          </a:prstGeom>
        </p:spPr>
      </p:pic>
    </p:spTree>
    <p:extLst>
      <p:ext uri="{BB962C8B-B14F-4D97-AF65-F5344CB8AC3E}">
        <p14:creationId xmlns:p14="http://schemas.microsoft.com/office/powerpoint/2010/main" val="1196760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smtClean="0">
                <a:latin typeface="+mn-ea"/>
              </a:rPr>
              <a:t>区域</a:t>
            </a:r>
            <a:r>
              <a:rPr lang="en-US" altLang="zh-CN" sz="2800" dirty="0" smtClean="0">
                <a:latin typeface="+mn-ea"/>
              </a:rPr>
              <a:t>1</a:t>
            </a:r>
            <a:r>
              <a:rPr lang="zh-CN" altLang="en-US" sz="2800" dirty="0" smtClean="0">
                <a:latin typeface="+mn-ea"/>
              </a:rPr>
              <a:t>：目录树，存放测试设计过程中使用到的元件；执行过程默认从根节点开始顺序遍历树上的</a:t>
            </a:r>
            <a:r>
              <a:rPr lang="zh-CN" altLang="en-US" sz="2800" dirty="0" smtClean="0">
                <a:solidFill>
                  <a:srgbClr val="FF0000"/>
                </a:solidFill>
                <a:latin typeface="+mn-ea"/>
              </a:rPr>
              <a:t>元件</a:t>
            </a:r>
            <a:endParaRPr lang="en-US" altLang="zh-CN" sz="2800" dirty="0" smtClean="0">
              <a:solidFill>
                <a:srgbClr val="FF0000"/>
              </a:solidFill>
              <a:latin typeface="+mn-ea"/>
            </a:endParaRPr>
          </a:p>
          <a:p>
            <a:pPr lvl="1"/>
            <a:r>
              <a:rPr lang="zh-CN" altLang="en-US" sz="2400" dirty="0" smtClean="0">
                <a:latin typeface="+mn-ea"/>
              </a:rPr>
              <a:t>元件：比如</a:t>
            </a:r>
            <a:r>
              <a:rPr lang="en-US" altLang="zh-CN" sz="2400" dirty="0" smtClean="0">
                <a:latin typeface="+mn-ea"/>
              </a:rPr>
              <a:t>HTTP</a:t>
            </a:r>
            <a:r>
              <a:rPr lang="zh-CN" altLang="en-US" sz="2400" dirty="0" smtClean="0">
                <a:latin typeface="+mn-ea"/>
              </a:rPr>
              <a:t>请求就是一个元件</a:t>
            </a:r>
            <a:endParaRPr lang="en-US" altLang="zh-CN" sz="2400" dirty="0" smtClean="0">
              <a:latin typeface="+mn-ea"/>
            </a:endParaRPr>
          </a:p>
          <a:p>
            <a:r>
              <a:rPr lang="zh-CN" altLang="en-US" sz="2800" dirty="0" smtClean="0">
                <a:latin typeface="+mn-ea"/>
              </a:rPr>
              <a:t>区域</a:t>
            </a:r>
            <a:r>
              <a:rPr lang="en-US" altLang="zh-CN" sz="2800" dirty="0" smtClean="0">
                <a:latin typeface="+mn-ea"/>
              </a:rPr>
              <a:t>2</a:t>
            </a:r>
            <a:r>
              <a:rPr lang="zh-CN" altLang="en-US" sz="2800" dirty="0" smtClean="0">
                <a:latin typeface="+mn-ea"/>
              </a:rPr>
              <a:t>：菜单栏，图标是菜单快捷方式</a:t>
            </a:r>
            <a:endParaRPr lang="en-US" altLang="zh-CN" sz="2800" dirty="0" smtClean="0">
              <a:latin typeface="+mn-ea"/>
            </a:endParaRPr>
          </a:p>
          <a:p>
            <a:r>
              <a:rPr lang="zh-CN" altLang="en-US" sz="2800" dirty="0" smtClean="0">
                <a:latin typeface="+mn-ea"/>
              </a:rPr>
              <a:t>区域</a:t>
            </a:r>
            <a:r>
              <a:rPr lang="en-US" altLang="zh-CN" sz="2800" dirty="0" smtClean="0">
                <a:latin typeface="+mn-ea"/>
              </a:rPr>
              <a:t>3</a:t>
            </a:r>
            <a:r>
              <a:rPr lang="zh-CN" altLang="en-US" sz="2800" dirty="0" smtClean="0">
                <a:latin typeface="+mn-ea"/>
              </a:rPr>
              <a:t>：测试元件编辑区域</a:t>
            </a:r>
            <a:endParaRPr lang="zh-CN" altLang="en-US" sz="2800" dirty="0">
              <a:latin typeface="+mn-ea"/>
            </a:endParaRP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工作区</a:t>
            </a:r>
            <a:r>
              <a:rPr lang="zh-CN" altLang="en-US" dirty="0"/>
              <a:t>介绍</a:t>
            </a:r>
          </a:p>
        </p:txBody>
      </p:sp>
    </p:spTree>
    <p:extLst>
      <p:ext uri="{BB962C8B-B14F-4D97-AF65-F5344CB8AC3E}">
        <p14:creationId xmlns:p14="http://schemas.microsoft.com/office/powerpoint/2010/main" val="51414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3000" dirty="0" smtClean="0">
                <a:latin typeface="+mn-ea"/>
              </a:rPr>
              <a:t>JMeter</a:t>
            </a:r>
            <a:r>
              <a:rPr lang="zh-CN" altLang="en-US" sz="3000" dirty="0" smtClean="0">
                <a:latin typeface="+mn-ea"/>
              </a:rPr>
              <a:t>简介</a:t>
            </a:r>
            <a:endParaRPr lang="en-US" altLang="zh-CN" sz="3000" dirty="0" smtClean="0">
              <a:latin typeface="+mn-ea"/>
            </a:endParaRPr>
          </a:p>
          <a:p>
            <a:r>
              <a:rPr lang="zh-CN" altLang="en-US" sz="3000" dirty="0" smtClean="0">
                <a:latin typeface="+mn-ea"/>
              </a:rPr>
              <a:t>为什么选择</a:t>
            </a:r>
            <a:r>
              <a:rPr lang="en-US" altLang="zh-CN" sz="3000" dirty="0" smtClean="0">
                <a:latin typeface="+mn-ea"/>
              </a:rPr>
              <a:t>JMeter</a:t>
            </a:r>
          </a:p>
          <a:p>
            <a:r>
              <a:rPr lang="en-US" altLang="zh-CN" sz="3000" dirty="0" smtClean="0">
                <a:latin typeface="+mn-ea"/>
              </a:rPr>
              <a:t>JMeter</a:t>
            </a:r>
            <a:r>
              <a:rPr lang="zh-CN" altLang="en-US" sz="3000" dirty="0" smtClean="0">
                <a:latin typeface="+mn-ea"/>
              </a:rPr>
              <a:t>安装</a:t>
            </a:r>
            <a:endParaRPr lang="en-US" altLang="zh-CN" sz="3000" dirty="0" smtClean="0">
              <a:latin typeface="+mn-ea"/>
            </a:endParaRPr>
          </a:p>
          <a:p>
            <a:r>
              <a:rPr lang="en-US" altLang="zh-CN" sz="3000" dirty="0" smtClean="0">
                <a:latin typeface="+mn-ea"/>
              </a:rPr>
              <a:t>JMeter</a:t>
            </a:r>
            <a:r>
              <a:rPr lang="zh-CN" altLang="en-US" sz="3000" dirty="0" smtClean="0">
                <a:latin typeface="+mn-ea"/>
              </a:rPr>
              <a:t>目录结构分析</a:t>
            </a:r>
            <a:endParaRPr lang="en-US" altLang="zh-CN" sz="3000" dirty="0" smtClean="0">
              <a:latin typeface="+mn-ea"/>
            </a:endParaRPr>
          </a:p>
          <a:p>
            <a:r>
              <a:rPr lang="en-US" altLang="zh-CN" sz="3000" dirty="0" err="1" smtClean="0">
                <a:solidFill>
                  <a:srgbClr val="FF0000"/>
                </a:solidFill>
                <a:latin typeface="+mn-ea"/>
              </a:rPr>
              <a:t>Jmeter</a:t>
            </a:r>
            <a:r>
              <a:rPr lang="zh-CN" altLang="en-US" sz="3000" dirty="0" smtClean="0">
                <a:solidFill>
                  <a:srgbClr val="FF0000"/>
                </a:solidFill>
                <a:latin typeface="+mn-ea"/>
              </a:rPr>
              <a:t>常用功能</a:t>
            </a:r>
            <a:endParaRPr lang="en-US" altLang="zh-CN" sz="3000" dirty="0" smtClean="0">
              <a:latin typeface="+mn-ea"/>
            </a:endParaRPr>
          </a:p>
          <a:p>
            <a:r>
              <a:rPr lang="en-US" altLang="zh-CN" sz="3000" dirty="0" smtClean="0">
                <a:latin typeface="+mn-ea"/>
              </a:rPr>
              <a:t>JMeter</a:t>
            </a:r>
            <a:r>
              <a:rPr lang="zh-CN" altLang="en-US" sz="3000" dirty="0" smtClean="0">
                <a:latin typeface="+mn-ea"/>
              </a:rPr>
              <a:t>初次使用</a:t>
            </a:r>
            <a:endParaRPr lang="en-US" altLang="zh-CN" sz="3000" dirty="0" smtClean="0">
              <a:latin typeface="+mn-ea"/>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3342745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789552"/>
            <a:ext cx="8229600" cy="3780420"/>
          </a:xfrm>
        </p:spPr>
        <p:txBody>
          <a:bodyPr>
            <a:noAutofit/>
          </a:bodyPr>
          <a:lstStyle/>
          <a:p>
            <a:r>
              <a:rPr lang="zh-CN" altLang="en-US" sz="2000" dirty="0" smtClean="0">
                <a:latin typeface="+mn-ea"/>
              </a:rPr>
              <a:t>测试计划：用来描述一个性能测试，所有内容都是基于这个计划的。</a:t>
            </a:r>
            <a:endParaRPr lang="en-US" altLang="zh-CN" sz="2000" dirty="0" smtClean="0">
              <a:latin typeface="+mn-ea"/>
            </a:endParaRPr>
          </a:p>
          <a:p>
            <a:r>
              <a:rPr lang="zh-CN" altLang="en-US" sz="2000" dirty="0" smtClean="0">
                <a:latin typeface="+mn-ea"/>
              </a:rPr>
              <a:t>线程（虚拟用户）</a:t>
            </a:r>
            <a:endParaRPr lang="en-US" altLang="zh-CN" sz="2000" dirty="0" smtClean="0">
              <a:latin typeface="+mn-ea"/>
            </a:endParaRPr>
          </a:p>
          <a:p>
            <a:pPr lvl="1"/>
            <a:r>
              <a:rPr lang="zh-CN" altLang="en-US" sz="2000" dirty="0" smtClean="0">
                <a:latin typeface="+mn-ea"/>
              </a:rPr>
              <a:t>一般线程组：设置</a:t>
            </a:r>
            <a:r>
              <a:rPr lang="en-US" altLang="zh-CN" sz="2000" dirty="0" smtClean="0">
                <a:latin typeface="+mn-ea"/>
              </a:rPr>
              <a:t>JMeter</a:t>
            </a:r>
            <a:r>
              <a:rPr lang="zh-CN" altLang="en-US" sz="2000" dirty="0" smtClean="0">
                <a:latin typeface="+mn-ea"/>
              </a:rPr>
              <a:t>按照什么场景来运行（添加</a:t>
            </a:r>
            <a:r>
              <a:rPr lang="en-US" altLang="zh-CN" sz="2000" dirty="0" smtClean="0">
                <a:latin typeface="+mn-ea"/>
              </a:rPr>
              <a:t>/Threads/</a:t>
            </a:r>
            <a:r>
              <a:rPr lang="zh-CN" altLang="en-US" sz="2000" dirty="0" smtClean="0">
                <a:latin typeface="+mn-ea"/>
              </a:rPr>
              <a:t>线程组）</a:t>
            </a:r>
            <a:endParaRPr lang="en-US" altLang="zh-CN" sz="2000" dirty="0" smtClean="0">
              <a:latin typeface="+mn-ea"/>
            </a:endParaRPr>
          </a:p>
          <a:p>
            <a:pPr lvl="1"/>
            <a:r>
              <a:rPr lang="en-US" altLang="zh-CN" sz="2000" dirty="0" err="1">
                <a:latin typeface="+mn-ea"/>
              </a:rPr>
              <a:t>setUp</a:t>
            </a:r>
            <a:r>
              <a:rPr lang="en-US" altLang="zh-CN" sz="2000" dirty="0">
                <a:latin typeface="+mn-ea"/>
              </a:rPr>
              <a:t> Thread </a:t>
            </a:r>
            <a:r>
              <a:rPr lang="en-US" altLang="zh-CN" sz="2000" dirty="0" smtClean="0">
                <a:latin typeface="+mn-ea"/>
              </a:rPr>
              <a:t>Group</a:t>
            </a:r>
            <a:r>
              <a:rPr lang="zh-CN" altLang="en-US" sz="2000" dirty="0" smtClean="0">
                <a:latin typeface="+mn-ea"/>
              </a:rPr>
              <a:t>：可用于执行</a:t>
            </a:r>
            <a:r>
              <a:rPr lang="zh-CN" altLang="en-US" sz="2000" dirty="0" smtClean="0">
                <a:solidFill>
                  <a:srgbClr val="FF0000"/>
                </a:solidFill>
                <a:latin typeface="+mn-ea"/>
              </a:rPr>
              <a:t>预测试</a:t>
            </a:r>
            <a:r>
              <a:rPr lang="zh-CN" altLang="en-US" sz="2000" dirty="0" smtClean="0">
                <a:latin typeface="+mn-ea"/>
              </a:rPr>
              <a:t>操作。这些线程行为完全像一个正常的线程组元件。类似于</a:t>
            </a:r>
            <a:r>
              <a:rPr lang="en-US" altLang="zh-CN" sz="2000" dirty="0" err="1" smtClean="0">
                <a:latin typeface="+mn-ea"/>
              </a:rPr>
              <a:t>LR</a:t>
            </a:r>
            <a:r>
              <a:rPr lang="en-US" altLang="zh-CN" sz="2000" dirty="0" smtClean="0">
                <a:latin typeface="+mn-ea"/>
              </a:rPr>
              <a:t> </a:t>
            </a:r>
            <a:r>
              <a:rPr lang="zh-CN" altLang="en-US" sz="2000" dirty="0" smtClean="0">
                <a:latin typeface="+mn-ea"/>
              </a:rPr>
              <a:t>的</a:t>
            </a:r>
            <a:r>
              <a:rPr lang="en-US" altLang="zh-CN" sz="2000" dirty="0" err="1" smtClean="0">
                <a:latin typeface="+mn-ea"/>
              </a:rPr>
              <a:t>init</a:t>
            </a:r>
            <a:r>
              <a:rPr lang="zh-CN" altLang="en-US" sz="2000" dirty="0" smtClean="0">
                <a:latin typeface="+mn-ea"/>
              </a:rPr>
              <a:t>方法。</a:t>
            </a:r>
            <a:endParaRPr lang="en-US" altLang="zh-CN" sz="2000" dirty="0" smtClean="0">
              <a:latin typeface="+mn-ea"/>
            </a:endParaRPr>
          </a:p>
          <a:p>
            <a:pPr lvl="1"/>
            <a:r>
              <a:rPr lang="en-US" altLang="zh-CN" sz="2000" dirty="0" err="1">
                <a:latin typeface="+mn-ea"/>
              </a:rPr>
              <a:t>tearDown</a:t>
            </a:r>
            <a:r>
              <a:rPr lang="en-US" altLang="zh-CN" sz="2000" dirty="0">
                <a:latin typeface="+mn-ea"/>
              </a:rPr>
              <a:t> Thread </a:t>
            </a:r>
            <a:r>
              <a:rPr lang="en-US" altLang="zh-CN" sz="2000" dirty="0" smtClean="0">
                <a:latin typeface="+mn-ea"/>
              </a:rPr>
              <a:t>Group</a:t>
            </a:r>
            <a:r>
              <a:rPr lang="zh-CN" altLang="en-US" sz="2000" dirty="0" smtClean="0">
                <a:latin typeface="+mn-ea"/>
              </a:rPr>
              <a:t>：可用于执行</a:t>
            </a:r>
            <a:r>
              <a:rPr lang="zh-CN" altLang="en-US" sz="2000" dirty="0" smtClean="0">
                <a:solidFill>
                  <a:srgbClr val="FF0000"/>
                </a:solidFill>
                <a:latin typeface="+mn-ea"/>
              </a:rPr>
              <a:t>测试后</a:t>
            </a:r>
            <a:r>
              <a:rPr lang="zh-CN" altLang="en-US" sz="2000" dirty="0" smtClean="0">
                <a:latin typeface="+mn-ea"/>
              </a:rPr>
              <a:t>动作。这些线程的行为完全像一个正常的线程组元件。类似于</a:t>
            </a:r>
            <a:r>
              <a:rPr lang="en-US" altLang="zh-CN" sz="2000" dirty="0" err="1" smtClean="0">
                <a:latin typeface="+mn-ea"/>
              </a:rPr>
              <a:t>LR</a:t>
            </a:r>
            <a:r>
              <a:rPr lang="zh-CN" altLang="en-US" sz="2000" dirty="0" smtClean="0">
                <a:latin typeface="+mn-ea"/>
              </a:rPr>
              <a:t>的</a:t>
            </a:r>
            <a:r>
              <a:rPr lang="en-US" altLang="zh-CN" sz="2000" dirty="0" smtClean="0">
                <a:latin typeface="+mn-ea"/>
              </a:rPr>
              <a:t>end</a:t>
            </a:r>
            <a:r>
              <a:rPr lang="zh-CN" altLang="en-US" sz="2000" dirty="0" smtClean="0">
                <a:latin typeface="+mn-ea"/>
              </a:rPr>
              <a:t>方法。</a:t>
            </a:r>
            <a:endParaRPr lang="en-US" altLang="zh-CN" sz="2000" dirty="0" smtClean="0">
              <a:latin typeface="+mn-ea"/>
            </a:endParaRPr>
          </a:p>
          <a:p>
            <a:pPr lvl="1"/>
            <a:r>
              <a:rPr lang="en-US" altLang="zh-CN" sz="2000" dirty="0" smtClean="0">
                <a:latin typeface="+mn-ea"/>
              </a:rPr>
              <a:t>Sampler</a:t>
            </a:r>
            <a:r>
              <a:rPr lang="zh-CN" altLang="en-US" sz="2000" dirty="0" smtClean="0">
                <a:latin typeface="+mn-ea"/>
              </a:rPr>
              <a:t>：创建各种请求类型，用来模拟用户请求。需要在线程组下面创建。</a:t>
            </a:r>
            <a:endParaRPr lang="zh-CN" altLang="en-US" sz="2000" dirty="0">
              <a:latin typeface="+mn-ea"/>
            </a:endParaRPr>
          </a:p>
        </p:txBody>
      </p:sp>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常用功能</a:t>
            </a:r>
            <a:endParaRPr lang="zh-CN" altLang="en-US" dirty="0"/>
          </a:p>
        </p:txBody>
      </p:sp>
    </p:spTree>
    <p:extLst>
      <p:ext uri="{BB962C8B-B14F-4D97-AF65-F5344CB8AC3E}">
        <p14:creationId xmlns:p14="http://schemas.microsoft.com/office/powerpoint/2010/main" val="287454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843558"/>
            <a:ext cx="8820472" cy="4536504"/>
          </a:xfrm>
        </p:spPr>
        <p:txBody>
          <a:bodyPr>
            <a:normAutofit fontScale="92500" lnSpcReduction="10000"/>
          </a:bodyPr>
          <a:lstStyle/>
          <a:p>
            <a:pPr>
              <a:lnSpc>
                <a:spcPct val="150000"/>
              </a:lnSpc>
              <a:spcBef>
                <a:spcPts val="0"/>
              </a:spcBef>
            </a:pPr>
            <a:r>
              <a:rPr lang="zh-CN" altLang="zh-CN" sz="2400" dirty="0">
                <a:latin typeface="+mn-ea"/>
              </a:rPr>
              <a:t>取样器</a:t>
            </a:r>
            <a:r>
              <a:rPr lang="zh-CN" altLang="en-US" sz="2400" dirty="0">
                <a:latin typeface="+mn-ea"/>
              </a:rPr>
              <a:t>：</a:t>
            </a:r>
            <a:r>
              <a:rPr lang="zh-CN" altLang="zh-CN" sz="2400" dirty="0">
                <a:latin typeface="+mn-ea"/>
              </a:rPr>
              <a:t>是性能测试中向服务器发送请求，记录响应信息，记录响应时间的最小单元，</a:t>
            </a:r>
            <a:r>
              <a:rPr lang="en-US" altLang="zh-CN" sz="2400" dirty="0" err="1">
                <a:latin typeface="+mn-ea"/>
              </a:rPr>
              <a:t>JMeter</a:t>
            </a:r>
            <a:r>
              <a:rPr lang="zh-CN" altLang="zh-CN" sz="2400" dirty="0">
                <a:latin typeface="+mn-ea"/>
              </a:rPr>
              <a:t>原生支持多种不同的</a:t>
            </a:r>
            <a:r>
              <a:rPr lang="en-US" altLang="zh-CN" sz="2400" dirty="0">
                <a:latin typeface="+mn-ea"/>
              </a:rPr>
              <a:t>Sampler</a:t>
            </a:r>
            <a:endParaRPr lang="zh-CN" altLang="zh-CN" sz="2400" dirty="0">
              <a:latin typeface="+mn-ea"/>
            </a:endParaRPr>
          </a:p>
          <a:p>
            <a:pPr>
              <a:lnSpc>
                <a:spcPct val="150000"/>
              </a:lnSpc>
              <a:spcBef>
                <a:spcPts val="0"/>
              </a:spcBef>
            </a:pPr>
            <a:r>
              <a:rPr lang="zh-CN" altLang="en-US" sz="2400" dirty="0">
                <a:latin typeface="+mn-ea"/>
              </a:rPr>
              <a:t>逻辑控制器</a:t>
            </a:r>
            <a:r>
              <a:rPr lang="zh-CN" altLang="en-US" sz="2400" dirty="0" smtClean="0">
                <a:latin typeface="+mn-ea"/>
              </a:rPr>
              <a:t>：</a:t>
            </a:r>
            <a:r>
              <a:rPr lang="zh-CN" altLang="zh-CN" sz="2400" dirty="0"/>
              <a:t>用来控制测试脚本的</a:t>
            </a:r>
            <a:r>
              <a:rPr lang="zh-CN" altLang="zh-CN" sz="2400" dirty="0" smtClean="0"/>
              <a:t>逻辑判断</a:t>
            </a:r>
            <a:r>
              <a:rPr lang="zh-CN" altLang="en-US" sz="2400" dirty="0" smtClean="0"/>
              <a:t>，</a:t>
            </a:r>
            <a:r>
              <a:rPr lang="zh-CN" altLang="en-US" sz="2400" dirty="0" smtClean="0">
                <a:latin typeface="+mn-ea"/>
              </a:rPr>
              <a:t>编程</a:t>
            </a:r>
            <a:r>
              <a:rPr lang="zh-CN" altLang="en-US" sz="2400" dirty="0">
                <a:latin typeface="+mn-ea"/>
              </a:rPr>
              <a:t>中的逻辑控制</a:t>
            </a:r>
            <a:r>
              <a:rPr lang="en-US" altLang="zh-CN" sz="2400" dirty="0">
                <a:latin typeface="+mn-ea"/>
              </a:rPr>
              <a:t>if</a:t>
            </a:r>
            <a:r>
              <a:rPr lang="zh-CN" altLang="en-US" sz="2400" dirty="0">
                <a:latin typeface="+mn-ea"/>
              </a:rPr>
              <a:t>，循环</a:t>
            </a:r>
            <a:r>
              <a:rPr lang="zh-CN" altLang="en-US" sz="2400" dirty="0" smtClean="0">
                <a:latin typeface="+mn-ea"/>
              </a:rPr>
              <a:t>等。</a:t>
            </a:r>
            <a:endParaRPr lang="en-US" altLang="zh-CN" sz="2400" dirty="0">
              <a:latin typeface="+mn-ea"/>
            </a:endParaRPr>
          </a:p>
          <a:p>
            <a:pPr>
              <a:lnSpc>
                <a:spcPct val="150000"/>
              </a:lnSpc>
              <a:spcBef>
                <a:spcPts val="0"/>
              </a:spcBef>
            </a:pPr>
            <a:r>
              <a:rPr lang="zh-CN" altLang="en-US" sz="2400" dirty="0">
                <a:latin typeface="+mn-ea"/>
              </a:rPr>
              <a:t>定时器：设置操作之间的等待时间，一旦设置，对所有请求有效。</a:t>
            </a:r>
            <a:endParaRPr lang="en-US" altLang="zh-CN" sz="2400" dirty="0">
              <a:latin typeface="+mn-ea"/>
            </a:endParaRPr>
          </a:p>
          <a:p>
            <a:pPr>
              <a:lnSpc>
                <a:spcPct val="150000"/>
              </a:lnSpc>
              <a:spcBef>
                <a:spcPts val="0"/>
              </a:spcBef>
            </a:pPr>
            <a:r>
              <a:rPr lang="zh-CN" altLang="en-US" sz="2400" dirty="0">
                <a:latin typeface="+mn-ea"/>
              </a:rPr>
              <a:t>前置处理器：发送请求之前的处理</a:t>
            </a:r>
            <a:r>
              <a:rPr lang="zh-CN" altLang="en-US" sz="2400" dirty="0" smtClean="0">
                <a:latin typeface="+mn-ea"/>
              </a:rPr>
              <a:t>，例如参数</a:t>
            </a:r>
            <a:r>
              <a:rPr lang="zh-CN" altLang="en-US" sz="2400" dirty="0">
                <a:latin typeface="+mn-ea"/>
              </a:rPr>
              <a:t>化。</a:t>
            </a:r>
            <a:endParaRPr lang="en-US" altLang="zh-CN" sz="2400" dirty="0">
              <a:latin typeface="+mn-ea"/>
            </a:endParaRPr>
          </a:p>
          <a:p>
            <a:pPr>
              <a:lnSpc>
                <a:spcPct val="150000"/>
              </a:lnSpc>
              <a:spcBef>
                <a:spcPts val="0"/>
              </a:spcBef>
            </a:pPr>
            <a:r>
              <a:rPr lang="zh-CN" altLang="en-US" sz="2400" dirty="0">
                <a:latin typeface="+mn-ea"/>
              </a:rPr>
              <a:t>后置处理器：发送请求之后得到的服务器响应进行</a:t>
            </a:r>
            <a:r>
              <a:rPr lang="zh-CN" altLang="en-US" sz="2400" dirty="0" smtClean="0">
                <a:latin typeface="+mn-ea"/>
              </a:rPr>
              <a:t>处理（</a:t>
            </a:r>
            <a:r>
              <a:rPr lang="en-US" altLang="zh-CN" sz="2400" dirty="0" err="1" smtClean="0">
                <a:latin typeface="+mn-ea"/>
              </a:rPr>
              <a:t>LR</a:t>
            </a:r>
            <a:r>
              <a:rPr lang="zh-CN" altLang="en-US" sz="2400" dirty="0">
                <a:latin typeface="+mn-ea"/>
              </a:rPr>
              <a:t>关联</a:t>
            </a:r>
            <a:r>
              <a:rPr lang="zh-CN" altLang="en-US" sz="2400" dirty="0" smtClean="0">
                <a:latin typeface="+mn-ea"/>
              </a:rPr>
              <a:t>）。</a:t>
            </a:r>
            <a:endParaRPr lang="en-US" altLang="zh-CN" sz="2400" dirty="0">
              <a:latin typeface="+mn-ea"/>
            </a:endParaRPr>
          </a:p>
          <a:p>
            <a:pPr>
              <a:lnSpc>
                <a:spcPct val="150000"/>
              </a:lnSpc>
              <a:spcBef>
                <a:spcPts val="0"/>
              </a:spcBef>
            </a:pPr>
            <a:r>
              <a:rPr lang="zh-CN" altLang="en-US" sz="2400" dirty="0">
                <a:latin typeface="+mn-ea"/>
              </a:rPr>
              <a:t>断言：对实际结果和预期结果的</a:t>
            </a:r>
            <a:r>
              <a:rPr lang="zh-CN" altLang="en-US" sz="2400" dirty="0" smtClean="0">
                <a:latin typeface="+mn-ea"/>
              </a:rPr>
              <a:t>判断（</a:t>
            </a:r>
            <a:r>
              <a:rPr lang="en-US" altLang="zh-CN" sz="2400" dirty="0" err="1" smtClean="0">
                <a:latin typeface="+mn-ea"/>
              </a:rPr>
              <a:t>LR</a:t>
            </a:r>
            <a:r>
              <a:rPr lang="zh-CN" altLang="en-US" sz="2400" dirty="0" smtClean="0">
                <a:latin typeface="+mn-ea"/>
              </a:rPr>
              <a:t>检查点）。</a:t>
            </a:r>
            <a:endParaRPr lang="en-US" altLang="zh-CN" sz="2400" dirty="0">
              <a:latin typeface="+mn-ea"/>
            </a:endParaRPr>
          </a:p>
          <a:p>
            <a:pPr>
              <a:lnSpc>
                <a:spcPct val="150000"/>
              </a:lnSpc>
              <a:spcBef>
                <a:spcPts val="0"/>
              </a:spcBef>
            </a:pPr>
            <a:r>
              <a:rPr lang="zh-CN" altLang="en-US" sz="2400" dirty="0">
                <a:latin typeface="+mn-ea"/>
              </a:rPr>
              <a:t>监听器：对测试结果</a:t>
            </a:r>
            <a:r>
              <a:rPr lang="zh-CN" altLang="en-US" sz="2400" dirty="0" smtClean="0">
                <a:latin typeface="+mn-ea"/>
              </a:rPr>
              <a:t>进行可视化</a:t>
            </a:r>
            <a:r>
              <a:rPr lang="zh-CN" altLang="en-US" sz="2400" dirty="0">
                <a:latin typeface="+mn-ea"/>
              </a:rPr>
              <a:t>展示。</a:t>
            </a:r>
          </a:p>
        </p:txBody>
      </p:sp>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常用</a:t>
            </a:r>
            <a:r>
              <a:rPr lang="zh-CN" altLang="en-US" dirty="0"/>
              <a:t>功能</a:t>
            </a:r>
          </a:p>
        </p:txBody>
      </p:sp>
    </p:spTree>
    <p:extLst>
      <p:ext uri="{BB962C8B-B14F-4D97-AF65-F5344CB8AC3E}">
        <p14:creationId xmlns:p14="http://schemas.microsoft.com/office/powerpoint/2010/main" val="3950993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smtClean="0"/>
              <a:t>JMeter</a:t>
            </a:r>
            <a:r>
              <a:rPr lang="zh-CN" altLang="en-US" dirty="0" smtClean="0"/>
              <a:t>简介</a:t>
            </a:r>
            <a:endParaRPr lang="en-US" altLang="zh-CN" dirty="0" smtClean="0"/>
          </a:p>
          <a:p>
            <a:r>
              <a:rPr lang="zh-CN" altLang="en-US" dirty="0" smtClean="0"/>
              <a:t>为什么选择</a:t>
            </a:r>
            <a:r>
              <a:rPr lang="en-US" altLang="zh-CN" dirty="0" smtClean="0"/>
              <a:t>JMeter</a:t>
            </a:r>
          </a:p>
          <a:p>
            <a:r>
              <a:rPr lang="en-US" altLang="zh-CN" dirty="0" smtClean="0"/>
              <a:t>JMeter</a:t>
            </a:r>
            <a:r>
              <a:rPr lang="zh-CN" altLang="en-US" dirty="0" smtClean="0"/>
              <a:t>安装</a:t>
            </a:r>
            <a:endParaRPr lang="en-US" altLang="zh-CN" dirty="0" smtClean="0"/>
          </a:p>
          <a:p>
            <a:r>
              <a:rPr lang="en-US" altLang="zh-CN" dirty="0" smtClean="0"/>
              <a:t>JMeter</a:t>
            </a:r>
            <a:r>
              <a:rPr lang="zh-CN" altLang="en-US" dirty="0" smtClean="0"/>
              <a:t>目录结构分析</a:t>
            </a:r>
            <a:endParaRPr lang="en-US" altLang="zh-CN" dirty="0" smtClean="0"/>
          </a:p>
          <a:p>
            <a:r>
              <a:rPr lang="en-US" altLang="zh-CN" dirty="0" err="1" smtClean="0"/>
              <a:t>Jmeter</a:t>
            </a:r>
            <a:r>
              <a:rPr lang="zh-CN" altLang="en-US" dirty="0" smtClean="0"/>
              <a:t>常用功能</a:t>
            </a:r>
            <a:endParaRPr lang="en-US" altLang="zh-CN" dirty="0" smtClean="0"/>
          </a:p>
          <a:p>
            <a:r>
              <a:rPr lang="en-US" altLang="zh-CN" dirty="0" err="1" smtClean="0">
                <a:solidFill>
                  <a:srgbClr val="FF0000"/>
                </a:solidFill>
              </a:rPr>
              <a:t>JMeter</a:t>
            </a:r>
            <a:r>
              <a:rPr lang="zh-CN" altLang="en-US" dirty="0" smtClean="0">
                <a:solidFill>
                  <a:srgbClr val="FF0000"/>
                </a:solidFill>
              </a:rPr>
              <a:t>运行原理</a:t>
            </a:r>
            <a:endParaRPr lang="en-US" altLang="zh-CN" dirty="0" smtClean="0">
              <a:solidFill>
                <a:srgbClr val="FF0000"/>
              </a:solidFill>
            </a:endParaRPr>
          </a:p>
          <a:p>
            <a:r>
              <a:rPr lang="en-US" altLang="zh-CN" dirty="0" smtClean="0"/>
              <a:t>JMeter</a:t>
            </a:r>
            <a:r>
              <a:rPr lang="zh-CN" altLang="en-US" dirty="0" smtClean="0"/>
              <a:t>使用初体验</a:t>
            </a:r>
            <a:endParaRPr lang="en-US" altLang="zh-CN" dirty="0" smtClean="0"/>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2704078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959"/>
            <a:ext cx="8229600" cy="3780015"/>
          </a:xfrm>
        </p:spPr>
        <p:txBody>
          <a:bodyPr>
            <a:normAutofit/>
          </a:bodyPr>
          <a:lstStyle/>
          <a:p>
            <a:r>
              <a:rPr lang="en-US" altLang="zh-CN" sz="2800" dirty="0">
                <a:latin typeface="+mn-ea"/>
              </a:rPr>
              <a:t>JMeter</a:t>
            </a:r>
            <a:r>
              <a:rPr lang="zh-CN" altLang="en-US" sz="2800" dirty="0">
                <a:latin typeface="+mn-ea"/>
              </a:rPr>
              <a:t>简介</a:t>
            </a:r>
            <a:endParaRPr lang="en-US" altLang="zh-CN" sz="2800" dirty="0">
              <a:latin typeface="+mn-ea"/>
            </a:endParaRPr>
          </a:p>
          <a:p>
            <a:r>
              <a:rPr lang="zh-CN" altLang="en-US" sz="2800" dirty="0">
                <a:latin typeface="+mn-ea"/>
              </a:rPr>
              <a:t>为什么选择</a:t>
            </a:r>
            <a:r>
              <a:rPr lang="en-US" altLang="zh-CN" sz="2800" dirty="0">
                <a:latin typeface="+mn-ea"/>
              </a:rPr>
              <a:t>JMeter</a:t>
            </a:r>
          </a:p>
          <a:p>
            <a:r>
              <a:rPr lang="en-US" altLang="zh-CN" sz="2800" dirty="0">
                <a:latin typeface="+mn-ea"/>
              </a:rPr>
              <a:t>JMeter</a:t>
            </a:r>
            <a:r>
              <a:rPr lang="zh-CN" altLang="en-US" sz="2800" dirty="0">
                <a:latin typeface="+mn-ea"/>
              </a:rPr>
              <a:t>安装</a:t>
            </a:r>
            <a:endParaRPr lang="en-US" altLang="zh-CN" sz="2800" dirty="0">
              <a:latin typeface="+mn-ea"/>
            </a:endParaRPr>
          </a:p>
          <a:p>
            <a:r>
              <a:rPr lang="en-US" altLang="zh-CN" sz="2800" dirty="0">
                <a:latin typeface="+mn-ea"/>
              </a:rPr>
              <a:t>JMeter</a:t>
            </a:r>
            <a:r>
              <a:rPr lang="zh-CN" altLang="en-US" sz="2800" dirty="0">
                <a:latin typeface="+mn-ea"/>
              </a:rPr>
              <a:t>目录结构</a:t>
            </a:r>
            <a:endParaRPr lang="en-US" altLang="zh-CN" sz="2800" dirty="0">
              <a:latin typeface="+mn-ea"/>
            </a:endParaRPr>
          </a:p>
          <a:p>
            <a:r>
              <a:rPr lang="en-US" altLang="zh-CN" sz="2800" dirty="0">
                <a:latin typeface="+mn-ea"/>
              </a:rPr>
              <a:t>JMeter</a:t>
            </a:r>
            <a:r>
              <a:rPr lang="zh-CN" altLang="en-US" sz="2800" dirty="0">
                <a:latin typeface="+mn-ea"/>
              </a:rPr>
              <a:t>体系结构分析</a:t>
            </a:r>
            <a:endParaRPr lang="en-US" altLang="zh-CN" sz="2800" dirty="0">
              <a:latin typeface="+mn-ea"/>
            </a:endParaRPr>
          </a:p>
          <a:p>
            <a:r>
              <a:rPr lang="en-US" altLang="zh-CN" sz="2800" dirty="0">
                <a:latin typeface="+mn-ea"/>
              </a:rPr>
              <a:t>JMeter</a:t>
            </a:r>
            <a:r>
              <a:rPr lang="zh-CN" altLang="en-US" sz="2800" dirty="0">
                <a:latin typeface="+mn-ea"/>
              </a:rPr>
              <a:t>运行原理</a:t>
            </a:r>
            <a:endParaRPr lang="en-US" altLang="zh-CN" sz="2800" dirty="0">
              <a:latin typeface="+mn-ea"/>
            </a:endParaRPr>
          </a:p>
          <a:p>
            <a:r>
              <a:rPr lang="en-US" altLang="zh-CN" sz="2800" dirty="0">
                <a:latin typeface="+mn-ea"/>
              </a:rPr>
              <a:t>JMeter</a:t>
            </a:r>
            <a:r>
              <a:rPr lang="zh-CN" altLang="en-US" sz="2800" dirty="0">
                <a:latin typeface="+mn-ea"/>
              </a:rPr>
              <a:t>初次使用</a:t>
            </a:r>
            <a:endParaRPr lang="en-US" altLang="zh-CN" sz="2800" dirty="0">
              <a:latin typeface="+mn-ea"/>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311017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JMeter</a:t>
            </a:r>
            <a:r>
              <a:rPr lang="zh-CN" altLang="en-US" dirty="0" smtClean="0"/>
              <a:t>以线程方式运行，通过线程组来驱动多个线程（类似</a:t>
            </a:r>
            <a:r>
              <a:rPr lang="en-US" altLang="zh-CN" dirty="0" err="1" smtClean="0"/>
              <a:t>LoadRunner</a:t>
            </a:r>
            <a:r>
              <a:rPr lang="zh-CN" altLang="en-US" dirty="0" smtClean="0"/>
              <a:t>中的虚拟用户）运行测试脚本对被测试服务器发起负载，每个负载机上都可以运行多个线程组</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运行原理</a:t>
            </a:r>
            <a:endParaRPr lang="zh-CN" altLang="en-US" dirty="0"/>
          </a:p>
        </p:txBody>
      </p:sp>
    </p:spTree>
    <p:extLst>
      <p:ext uri="{BB962C8B-B14F-4D97-AF65-F5344CB8AC3E}">
        <p14:creationId xmlns:p14="http://schemas.microsoft.com/office/powerpoint/2010/main" val="2194156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工作原理</a:t>
            </a:r>
            <a:endParaRPr lang="zh-CN" altLang="en-US" dirty="0"/>
          </a:p>
        </p:txBody>
      </p:sp>
      <p:sp>
        <p:nvSpPr>
          <p:cNvPr id="4" name="圆角矩形 3"/>
          <p:cNvSpPr/>
          <p:nvPr/>
        </p:nvSpPr>
        <p:spPr>
          <a:xfrm>
            <a:off x="107504" y="1869672"/>
            <a:ext cx="1944216" cy="7020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性能测试脚本</a:t>
            </a:r>
            <a:endParaRPr lang="zh-CN" altLang="en-US" sz="2000" dirty="0">
              <a:solidFill>
                <a:schemeClr val="tx1"/>
              </a:solidFill>
              <a:latin typeface="+mn-ea"/>
            </a:endParaRPr>
          </a:p>
        </p:txBody>
      </p:sp>
      <p:sp>
        <p:nvSpPr>
          <p:cNvPr id="6" name="圆角矩形 5"/>
          <p:cNvSpPr/>
          <p:nvPr/>
        </p:nvSpPr>
        <p:spPr>
          <a:xfrm>
            <a:off x="179512" y="3246725"/>
            <a:ext cx="1944216" cy="7020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浏览器或者</a:t>
            </a:r>
            <a:r>
              <a:rPr lang="en-US" altLang="zh-CN" sz="2000" dirty="0" err="1" smtClean="0">
                <a:solidFill>
                  <a:schemeClr val="tx1"/>
                </a:solidFill>
                <a:latin typeface="+mn-ea"/>
              </a:rPr>
              <a:t>badboy</a:t>
            </a:r>
            <a:endParaRPr lang="zh-CN" altLang="en-US" sz="2000" dirty="0">
              <a:solidFill>
                <a:schemeClr val="tx1"/>
              </a:solidFill>
              <a:latin typeface="+mn-ea"/>
            </a:endParaRPr>
          </a:p>
        </p:txBody>
      </p:sp>
      <p:sp>
        <p:nvSpPr>
          <p:cNvPr id="7" name="圆角矩形 6"/>
          <p:cNvSpPr/>
          <p:nvPr/>
        </p:nvSpPr>
        <p:spPr>
          <a:xfrm>
            <a:off x="3131840" y="1853979"/>
            <a:ext cx="1215752" cy="7020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JMeter</a:t>
            </a:r>
            <a:endParaRPr lang="zh-CN" altLang="en-US" sz="2000" dirty="0">
              <a:solidFill>
                <a:schemeClr val="tx1"/>
              </a:solidFill>
              <a:latin typeface="+mn-ea"/>
            </a:endParaRPr>
          </a:p>
        </p:txBody>
      </p:sp>
      <p:sp>
        <p:nvSpPr>
          <p:cNvPr id="8" name="圆角矩形 7"/>
          <p:cNvSpPr/>
          <p:nvPr/>
        </p:nvSpPr>
        <p:spPr>
          <a:xfrm>
            <a:off x="3131840" y="3246725"/>
            <a:ext cx="1215752" cy="7020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JMeter</a:t>
            </a:r>
            <a:endParaRPr lang="zh-CN" altLang="en-US" sz="2000" dirty="0">
              <a:solidFill>
                <a:schemeClr val="tx1"/>
              </a:solidFill>
              <a:latin typeface="+mn-ea"/>
            </a:endParaRPr>
          </a:p>
        </p:txBody>
      </p:sp>
      <p:sp>
        <p:nvSpPr>
          <p:cNvPr id="5" name="椭圆 4"/>
          <p:cNvSpPr/>
          <p:nvPr/>
        </p:nvSpPr>
        <p:spPr>
          <a:xfrm>
            <a:off x="5292080" y="1653649"/>
            <a:ext cx="3672408" cy="19441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n-ea"/>
            </a:endParaRPr>
          </a:p>
        </p:txBody>
      </p:sp>
      <p:sp>
        <p:nvSpPr>
          <p:cNvPr id="9" name="矩形 8"/>
          <p:cNvSpPr/>
          <p:nvPr/>
        </p:nvSpPr>
        <p:spPr>
          <a:xfrm>
            <a:off x="6336196" y="1905316"/>
            <a:ext cx="158417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mn-ea"/>
              </a:rPr>
              <a:t>web</a:t>
            </a:r>
            <a:r>
              <a:rPr lang="zh-CN" altLang="en-US" sz="2000" dirty="0" smtClean="0">
                <a:solidFill>
                  <a:schemeClr val="tx1"/>
                </a:solidFill>
                <a:latin typeface="+mn-ea"/>
              </a:rPr>
              <a:t>服务器</a:t>
            </a:r>
            <a:endParaRPr lang="zh-CN" altLang="en-US" sz="2000" dirty="0">
              <a:solidFill>
                <a:schemeClr val="tx1"/>
              </a:solidFill>
              <a:latin typeface="+mn-ea"/>
            </a:endParaRPr>
          </a:p>
        </p:txBody>
      </p:sp>
      <p:sp>
        <p:nvSpPr>
          <p:cNvPr id="11" name="矩形 10"/>
          <p:cNvSpPr/>
          <p:nvPr/>
        </p:nvSpPr>
        <p:spPr>
          <a:xfrm>
            <a:off x="6383988" y="2409682"/>
            <a:ext cx="158417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应用服务器</a:t>
            </a:r>
            <a:endParaRPr lang="zh-CN" altLang="en-US" sz="2000" dirty="0">
              <a:solidFill>
                <a:schemeClr val="tx1"/>
              </a:solidFill>
              <a:latin typeface="+mn-ea"/>
            </a:endParaRPr>
          </a:p>
        </p:txBody>
      </p:sp>
      <p:sp>
        <p:nvSpPr>
          <p:cNvPr id="12" name="矩形 11"/>
          <p:cNvSpPr/>
          <p:nvPr/>
        </p:nvSpPr>
        <p:spPr>
          <a:xfrm>
            <a:off x="6336196" y="3030701"/>
            <a:ext cx="158417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mn-ea"/>
              </a:rPr>
              <a:t>数据库</a:t>
            </a:r>
            <a:endParaRPr lang="en-US" altLang="zh-CN" sz="2000" dirty="0" smtClean="0">
              <a:solidFill>
                <a:schemeClr val="tx1"/>
              </a:solidFill>
              <a:latin typeface="+mn-ea"/>
            </a:endParaRPr>
          </a:p>
          <a:p>
            <a:pPr algn="ctr"/>
            <a:r>
              <a:rPr lang="zh-CN" altLang="en-US" sz="2000" dirty="0" smtClean="0">
                <a:solidFill>
                  <a:schemeClr val="tx1"/>
                </a:solidFill>
                <a:latin typeface="+mn-ea"/>
              </a:rPr>
              <a:t>服务器</a:t>
            </a:r>
            <a:endParaRPr lang="zh-CN" altLang="en-US" sz="2000" dirty="0">
              <a:solidFill>
                <a:schemeClr val="tx1"/>
              </a:solidFill>
              <a:latin typeface="+mn-ea"/>
            </a:endParaRPr>
          </a:p>
        </p:txBody>
      </p:sp>
      <p:sp>
        <p:nvSpPr>
          <p:cNvPr id="10" name="TextBox 9"/>
          <p:cNvSpPr txBox="1"/>
          <p:nvPr/>
        </p:nvSpPr>
        <p:spPr>
          <a:xfrm>
            <a:off x="2123728" y="1197018"/>
            <a:ext cx="4104456" cy="400110"/>
          </a:xfrm>
          <a:prstGeom prst="rect">
            <a:avLst/>
          </a:prstGeom>
          <a:noFill/>
        </p:spPr>
        <p:txBody>
          <a:bodyPr wrap="square" rtlCol="0">
            <a:spAutoFit/>
          </a:bodyPr>
          <a:lstStyle/>
          <a:p>
            <a:r>
              <a:rPr lang="zh-CN" altLang="en-US" sz="2000" dirty="0" smtClean="0">
                <a:latin typeface="+mn-ea"/>
              </a:rPr>
              <a:t>通过多线程模拟服务器访问压力</a:t>
            </a:r>
            <a:endParaRPr lang="zh-CN" altLang="en-US" sz="2000" dirty="0">
              <a:latin typeface="+mn-ea"/>
            </a:endParaRPr>
          </a:p>
        </p:txBody>
      </p:sp>
      <p:cxnSp>
        <p:nvCxnSpPr>
          <p:cNvPr id="14" name="直接箭头连接符 13"/>
          <p:cNvCxnSpPr>
            <a:stCxn id="4" idx="3"/>
            <a:endCxn id="7" idx="1"/>
          </p:cNvCxnSpPr>
          <p:nvPr/>
        </p:nvCxnSpPr>
        <p:spPr>
          <a:xfrm flipV="1">
            <a:off x="2051720" y="2205018"/>
            <a:ext cx="1080120" cy="1569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5" idx="2"/>
          </p:cNvCxnSpPr>
          <p:nvPr/>
        </p:nvCxnSpPr>
        <p:spPr>
          <a:xfrm>
            <a:off x="4347592" y="2205018"/>
            <a:ext cx="944488" cy="420689"/>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123728" y="3597764"/>
            <a:ext cx="1080120" cy="1569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p:cNvCxnSpPr>
          <p:nvPr/>
        </p:nvCxnSpPr>
        <p:spPr>
          <a:xfrm flipV="1">
            <a:off x="4347593" y="2884715"/>
            <a:ext cx="979151" cy="71305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7912" y="2892202"/>
            <a:ext cx="2967271" cy="400110"/>
          </a:xfrm>
          <a:prstGeom prst="rect">
            <a:avLst/>
          </a:prstGeom>
          <a:noFill/>
        </p:spPr>
        <p:txBody>
          <a:bodyPr wrap="square" rtlCol="0">
            <a:spAutoFit/>
          </a:bodyPr>
          <a:lstStyle/>
          <a:p>
            <a:r>
              <a:rPr lang="zh-CN" altLang="en-US" sz="2000" dirty="0" smtClean="0">
                <a:latin typeface="+mn-ea"/>
              </a:rPr>
              <a:t>通过代理方式录制脚本</a:t>
            </a:r>
            <a:endParaRPr lang="zh-CN" altLang="en-US" sz="2000" dirty="0">
              <a:latin typeface="+mn-ea"/>
            </a:endParaRPr>
          </a:p>
        </p:txBody>
      </p:sp>
    </p:spTree>
    <p:extLst>
      <p:ext uri="{BB962C8B-B14F-4D97-AF65-F5344CB8AC3E}">
        <p14:creationId xmlns:p14="http://schemas.microsoft.com/office/powerpoint/2010/main" val="3914511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smtClean="0"/>
              <a:t>JMeter</a:t>
            </a:r>
            <a:r>
              <a:rPr lang="zh-CN" altLang="en-US" dirty="0" smtClean="0"/>
              <a:t>简介</a:t>
            </a:r>
            <a:endParaRPr lang="en-US" altLang="zh-CN" dirty="0" smtClean="0"/>
          </a:p>
          <a:p>
            <a:r>
              <a:rPr lang="zh-CN" altLang="en-US" dirty="0" smtClean="0"/>
              <a:t>为什么选择</a:t>
            </a:r>
            <a:r>
              <a:rPr lang="en-US" altLang="zh-CN" dirty="0" smtClean="0"/>
              <a:t>JMeter</a:t>
            </a:r>
          </a:p>
          <a:p>
            <a:r>
              <a:rPr lang="en-US" altLang="zh-CN" dirty="0" smtClean="0"/>
              <a:t>JMeter</a:t>
            </a:r>
            <a:r>
              <a:rPr lang="zh-CN" altLang="en-US" dirty="0" smtClean="0"/>
              <a:t>安装</a:t>
            </a:r>
            <a:endParaRPr lang="en-US" altLang="zh-CN" dirty="0" smtClean="0"/>
          </a:p>
          <a:p>
            <a:r>
              <a:rPr lang="en-US" altLang="zh-CN" dirty="0" smtClean="0"/>
              <a:t>JMeter</a:t>
            </a:r>
            <a:r>
              <a:rPr lang="zh-CN" altLang="en-US" dirty="0" smtClean="0"/>
              <a:t>目录结构分析</a:t>
            </a:r>
            <a:endParaRPr lang="en-US" altLang="zh-CN" dirty="0" smtClean="0"/>
          </a:p>
          <a:p>
            <a:r>
              <a:rPr lang="en-US" altLang="zh-CN" dirty="0" smtClean="0"/>
              <a:t>JMeter</a:t>
            </a:r>
            <a:r>
              <a:rPr lang="zh-CN" altLang="en-US" dirty="0" smtClean="0"/>
              <a:t>体系结构</a:t>
            </a:r>
            <a:endParaRPr lang="en-US" altLang="zh-CN" dirty="0" smtClean="0"/>
          </a:p>
          <a:p>
            <a:r>
              <a:rPr lang="en-US" altLang="zh-CN" dirty="0" smtClean="0"/>
              <a:t>JMeter</a:t>
            </a:r>
            <a:r>
              <a:rPr lang="zh-CN" altLang="en-US" dirty="0" smtClean="0"/>
              <a:t>运行</a:t>
            </a:r>
            <a:r>
              <a:rPr lang="zh-CN" altLang="en-US" dirty="0"/>
              <a:t>原理</a:t>
            </a:r>
            <a:endParaRPr lang="en-US" altLang="zh-CN" dirty="0"/>
          </a:p>
          <a:p>
            <a:r>
              <a:rPr lang="en-US" altLang="zh-CN" dirty="0" smtClean="0">
                <a:solidFill>
                  <a:srgbClr val="FF0000"/>
                </a:solidFill>
              </a:rPr>
              <a:t>JMeter</a:t>
            </a:r>
            <a:r>
              <a:rPr lang="zh-CN" altLang="en-US" dirty="0" smtClean="0">
                <a:solidFill>
                  <a:srgbClr val="FF0000"/>
                </a:solidFill>
              </a:rPr>
              <a:t>初次使用</a:t>
            </a:r>
            <a:endParaRPr lang="en-US" altLang="zh-CN" dirty="0" smtClean="0">
              <a:solidFill>
                <a:srgbClr val="FF0000"/>
              </a:solidFill>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3324933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a:t>创建</a:t>
            </a:r>
            <a:r>
              <a:rPr lang="zh-CN" altLang="en-US" dirty="0" smtClean="0"/>
              <a:t>测试计划</a:t>
            </a:r>
            <a:endParaRPr lang="en-US" altLang="zh-CN" dirty="0" smtClean="0"/>
          </a:p>
          <a:p>
            <a:r>
              <a:rPr lang="zh-CN" altLang="en-US" dirty="0" smtClean="0"/>
              <a:t>新建线程组</a:t>
            </a:r>
            <a:endParaRPr lang="en-US" altLang="zh-CN" dirty="0" smtClean="0"/>
          </a:p>
          <a:p>
            <a:r>
              <a:rPr lang="zh-CN" altLang="en-US" dirty="0" smtClean="0"/>
              <a:t>开发脚本</a:t>
            </a:r>
            <a:endParaRPr lang="en-US" altLang="zh-CN" dirty="0" smtClean="0"/>
          </a:p>
          <a:p>
            <a:pPr lvl="1"/>
            <a:r>
              <a:rPr lang="zh-CN" altLang="en-US" dirty="0" smtClean="0"/>
              <a:t>手工书写、</a:t>
            </a:r>
            <a:r>
              <a:rPr lang="en-US" altLang="zh-CN" dirty="0" smtClean="0"/>
              <a:t>Badboy</a:t>
            </a:r>
            <a:r>
              <a:rPr lang="zh-CN" altLang="en-US" dirty="0" smtClean="0"/>
              <a:t>录制和</a:t>
            </a:r>
            <a:r>
              <a:rPr lang="en-US" altLang="zh-CN" dirty="0" smtClean="0"/>
              <a:t>JMeter</a:t>
            </a:r>
            <a:r>
              <a:rPr lang="zh-CN" altLang="en-US" dirty="0" smtClean="0"/>
              <a:t>使用代理方式录制</a:t>
            </a:r>
            <a:endParaRPr lang="en-US" altLang="zh-CN" dirty="0" smtClean="0"/>
          </a:p>
          <a:p>
            <a:r>
              <a:rPr lang="zh-CN" altLang="en-US" dirty="0" smtClean="0"/>
              <a:t>运行场景</a:t>
            </a:r>
            <a:endParaRPr lang="en-US" altLang="zh-CN" dirty="0" smtClean="0"/>
          </a:p>
          <a:p>
            <a:r>
              <a:rPr lang="zh-CN" altLang="en-US" dirty="0" smtClean="0"/>
              <a:t>查看监控</a:t>
            </a:r>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使用初体验</a:t>
            </a:r>
            <a:endParaRPr lang="zh-CN" altLang="en-US" dirty="0"/>
          </a:p>
        </p:txBody>
      </p:sp>
    </p:spTree>
    <p:extLst>
      <p:ext uri="{BB962C8B-B14F-4D97-AF65-F5344CB8AC3E}">
        <p14:creationId xmlns:p14="http://schemas.microsoft.com/office/powerpoint/2010/main" val="172284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测试计划：是</a:t>
            </a:r>
            <a:r>
              <a:rPr lang="en-US" altLang="zh-CN" dirty="0" smtClean="0"/>
              <a:t>JMeter</a:t>
            </a:r>
            <a:r>
              <a:rPr lang="zh-CN" altLang="en-US" dirty="0" smtClean="0"/>
              <a:t>测试</a:t>
            </a:r>
            <a:r>
              <a:rPr lang="zh-CN" altLang="en-US" dirty="0"/>
              <a:t>的起点，是存放脚本的</a:t>
            </a:r>
            <a:r>
              <a:rPr lang="zh-CN" altLang="en-US" dirty="0" smtClean="0"/>
              <a:t>容器，</a:t>
            </a:r>
            <a:r>
              <a:rPr lang="en-US" altLang="zh-CN" dirty="0" smtClean="0"/>
              <a:t>JMeter</a:t>
            </a:r>
            <a:r>
              <a:rPr lang="zh-CN" altLang="en-US" dirty="0" smtClean="0"/>
              <a:t>中</a:t>
            </a:r>
            <a:r>
              <a:rPr lang="zh-CN" altLang="en-US" dirty="0"/>
              <a:t>一个脚本即是一个</a:t>
            </a:r>
            <a:r>
              <a:rPr lang="zh-CN" altLang="en-US" dirty="0" smtClean="0"/>
              <a:t>测试计划</a:t>
            </a:r>
            <a:endParaRPr lang="en-US" altLang="zh-CN" dirty="0" smtClean="0"/>
          </a:p>
          <a:p>
            <a:r>
              <a:rPr lang="zh-CN" altLang="en-US" dirty="0" smtClean="0"/>
              <a:t>测试计划四要素：</a:t>
            </a:r>
            <a:endParaRPr lang="en-US" altLang="zh-CN" dirty="0" smtClean="0"/>
          </a:p>
          <a:p>
            <a:pPr lvl="1"/>
            <a:r>
              <a:rPr lang="zh-CN" altLang="en-US" dirty="0" smtClean="0"/>
              <a:t>脚本中计划只能有一个</a:t>
            </a:r>
            <a:endParaRPr lang="en-US" altLang="zh-CN" dirty="0" smtClean="0"/>
          </a:p>
          <a:p>
            <a:pPr lvl="1"/>
            <a:r>
              <a:rPr lang="zh-CN" altLang="en-US" dirty="0" smtClean="0"/>
              <a:t>至少要有一个线程组</a:t>
            </a:r>
            <a:endParaRPr lang="en-US" altLang="zh-CN" dirty="0" smtClean="0"/>
          </a:p>
          <a:p>
            <a:pPr lvl="1"/>
            <a:r>
              <a:rPr lang="zh-CN" altLang="en-US" dirty="0" smtClean="0"/>
              <a:t>至少有一个采样器</a:t>
            </a:r>
            <a:endParaRPr lang="en-US" altLang="zh-CN" dirty="0" smtClean="0"/>
          </a:p>
          <a:p>
            <a:pPr lvl="1"/>
            <a:r>
              <a:rPr lang="zh-CN" altLang="en-US" dirty="0" smtClean="0"/>
              <a:t>至少有一个监听器</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a:t>
            </a:r>
            <a:r>
              <a:rPr lang="zh-CN" altLang="en-US" dirty="0"/>
              <a:t>初</a:t>
            </a:r>
            <a:r>
              <a:rPr lang="zh-CN" altLang="en-US" dirty="0" smtClean="0"/>
              <a:t>体验</a:t>
            </a:r>
            <a:r>
              <a:rPr lang="en-US" altLang="zh-CN" dirty="0" smtClean="0"/>
              <a:t>—</a:t>
            </a:r>
            <a:r>
              <a:rPr lang="zh-CN" altLang="en-US" dirty="0" smtClean="0"/>
              <a:t>测试计划</a:t>
            </a:r>
            <a:endParaRPr lang="zh-CN" altLang="en-US" dirty="0"/>
          </a:p>
        </p:txBody>
      </p:sp>
    </p:spTree>
    <p:extLst>
      <p:ext uri="{BB962C8B-B14F-4D97-AF65-F5344CB8AC3E}">
        <p14:creationId xmlns:p14="http://schemas.microsoft.com/office/powerpoint/2010/main" val="397946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smtClean="0"/>
              <a:t>在测试计划里面可以配置用户的一些全局变量</a:t>
            </a:r>
            <a:endParaRPr lang="en-US" altLang="zh-CN" smtClean="0"/>
          </a:p>
          <a:p>
            <a:r>
              <a:rPr lang="zh-CN" altLang="en-US" smtClean="0"/>
              <a:t>独立运行每个线程组（</a:t>
            </a:r>
            <a:r>
              <a:rPr lang="en-US" altLang="zh-CN" smtClean="0"/>
              <a:t>Run Thread Groups consecutively</a:t>
            </a:r>
            <a:r>
              <a:rPr lang="zh-CN" altLang="en-US" smtClean="0"/>
              <a:t>）：一个测试计划下面可能会包含多个线程组（类似于</a:t>
            </a:r>
            <a:r>
              <a:rPr lang="en-US" altLang="zh-CN" smtClean="0"/>
              <a:t>Loadrunner</a:t>
            </a:r>
            <a:r>
              <a:rPr lang="zh-CN" altLang="en-US" smtClean="0"/>
              <a:t>中</a:t>
            </a:r>
            <a:r>
              <a:rPr lang="en-US" altLang="zh-CN" smtClean="0"/>
              <a:t>group</a:t>
            </a:r>
            <a:r>
              <a:rPr lang="zh-CN" altLang="en-US" smtClean="0"/>
              <a:t>的概念），勾选此项的话，则会顺序执行每个线程组，而不是同时启动所有的线程组</a:t>
            </a:r>
            <a:r>
              <a:rPr lang="en-US" altLang="zh-CN" smtClean="0"/>
              <a:t>	</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使用初体验</a:t>
            </a:r>
            <a:r>
              <a:rPr lang="en-US" altLang="zh-CN" dirty="0" smtClean="0"/>
              <a:t>—</a:t>
            </a:r>
            <a:r>
              <a:rPr lang="zh-CN" altLang="en-US" dirty="0" smtClean="0"/>
              <a:t>测试计划</a:t>
            </a:r>
            <a:endParaRPr lang="zh-CN" altLang="en-US" dirty="0"/>
          </a:p>
        </p:txBody>
      </p:sp>
    </p:spTree>
    <p:extLst>
      <p:ext uri="{BB962C8B-B14F-4D97-AF65-F5344CB8AC3E}">
        <p14:creationId xmlns:p14="http://schemas.microsoft.com/office/powerpoint/2010/main" val="4269114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t>线程组：</a:t>
            </a:r>
            <a:endParaRPr lang="en-US" altLang="zh-CN" dirty="0" smtClean="0"/>
          </a:p>
          <a:p>
            <a:pPr lvl="1"/>
            <a:r>
              <a:rPr lang="zh-CN" altLang="en-US" dirty="0" smtClean="0"/>
              <a:t>相当于有多个用户，同时去执行相同的一批次任务。每个线程之间都是隔离的，互不影响的。一个线程的执行过程中，操作的变量，不会影响其他线程的变量值</a:t>
            </a:r>
            <a:endParaRPr lang="en-US" altLang="zh-CN" dirty="0" smtClean="0"/>
          </a:p>
          <a:p>
            <a:r>
              <a:rPr lang="zh-CN" altLang="en-US" dirty="0" smtClean="0"/>
              <a:t>启动线程组的方法：</a:t>
            </a:r>
            <a:endParaRPr lang="en-US" altLang="zh-CN" dirty="0" smtClean="0"/>
          </a:p>
          <a:p>
            <a:pPr lvl="1"/>
            <a:r>
              <a:rPr lang="en-US" altLang="zh-CN" dirty="0" smtClean="0"/>
              <a:t>Test Plan </a:t>
            </a:r>
            <a:r>
              <a:rPr lang="zh-CN" altLang="en-US" dirty="0" smtClean="0"/>
              <a:t>右键</a:t>
            </a:r>
            <a:r>
              <a:rPr lang="en-US" altLang="zh-CN" dirty="0" smtClean="0"/>
              <a:t>——Adds——Threads—Thread Group</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使用初体验</a:t>
            </a:r>
            <a:r>
              <a:rPr lang="en-US" altLang="zh-CN" dirty="0" smtClean="0"/>
              <a:t>—</a:t>
            </a:r>
            <a:r>
              <a:rPr lang="zh-CN" altLang="en-US" dirty="0" smtClean="0"/>
              <a:t>线程组</a:t>
            </a:r>
            <a:endParaRPr lang="zh-CN" altLang="en-US" dirty="0"/>
          </a:p>
        </p:txBody>
      </p:sp>
    </p:spTree>
    <p:extLst>
      <p:ext uri="{BB962C8B-B14F-4D97-AF65-F5344CB8AC3E}">
        <p14:creationId xmlns:p14="http://schemas.microsoft.com/office/powerpoint/2010/main" val="38848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843558"/>
            <a:ext cx="8229600" cy="3394472"/>
          </a:xfrm>
        </p:spPr>
        <p:txBody>
          <a:bodyPr>
            <a:noAutofit/>
          </a:bodyPr>
          <a:lstStyle/>
          <a:p>
            <a:r>
              <a:rPr lang="zh-CN" altLang="en-US" sz="2000" dirty="0" smtClean="0">
                <a:latin typeface="+mn-ea"/>
              </a:rPr>
              <a:t>名称：用于标识一个取样器，建议采用一个有意义的名称。</a:t>
            </a:r>
            <a:endParaRPr lang="en-US" altLang="zh-CN" sz="2000" dirty="0" smtClean="0">
              <a:latin typeface="+mn-ea"/>
            </a:endParaRPr>
          </a:p>
          <a:p>
            <a:r>
              <a:rPr lang="zh-CN" altLang="en-US" sz="2000" dirty="0" smtClean="0">
                <a:latin typeface="+mn-ea"/>
              </a:rPr>
              <a:t>注释：对于测试没有任何作用，仅记录用户可读的注释信息。</a:t>
            </a:r>
            <a:endParaRPr lang="en-US" altLang="zh-CN" sz="2000" dirty="0" smtClean="0">
              <a:latin typeface="+mn-ea"/>
            </a:endParaRPr>
          </a:p>
          <a:p>
            <a:r>
              <a:rPr lang="zh-CN" altLang="en-US" sz="2000" dirty="0" smtClean="0">
                <a:latin typeface="+mn-ea"/>
              </a:rPr>
              <a:t>端口号：目标服务器的端口号，默认</a:t>
            </a:r>
            <a:r>
              <a:rPr lang="en-US" altLang="zh-CN" sz="2000" dirty="0" smtClean="0">
                <a:latin typeface="+mn-ea"/>
              </a:rPr>
              <a:t>80</a:t>
            </a:r>
            <a:r>
              <a:rPr lang="zh-CN" altLang="en-US" sz="2000" dirty="0" smtClean="0">
                <a:latin typeface="+mn-ea"/>
              </a:rPr>
              <a:t>。</a:t>
            </a:r>
            <a:endParaRPr lang="en-US" altLang="zh-CN" sz="2000" dirty="0" smtClean="0">
              <a:latin typeface="+mn-ea"/>
            </a:endParaRPr>
          </a:p>
          <a:p>
            <a:r>
              <a:rPr lang="zh-CN" altLang="en-US" sz="2000" dirty="0" smtClean="0">
                <a:latin typeface="+mn-ea"/>
              </a:rPr>
              <a:t>协议：向目标服务器发送</a:t>
            </a:r>
            <a:r>
              <a:rPr lang="en-US" altLang="zh-CN" sz="2000" dirty="0" smtClean="0">
                <a:latin typeface="+mn-ea"/>
              </a:rPr>
              <a:t>HTTP</a:t>
            </a:r>
            <a:r>
              <a:rPr lang="zh-CN" altLang="en-US" sz="2000" dirty="0" smtClean="0">
                <a:latin typeface="+mn-ea"/>
              </a:rPr>
              <a:t>请求时的协议，可以是</a:t>
            </a:r>
            <a:r>
              <a:rPr lang="en-US" altLang="zh-CN" sz="2000" dirty="0" smtClean="0">
                <a:latin typeface="+mn-ea"/>
              </a:rPr>
              <a:t>https</a:t>
            </a:r>
            <a:r>
              <a:rPr lang="zh-CN" altLang="en-US" sz="2000" dirty="0" smtClean="0">
                <a:latin typeface="+mn-ea"/>
              </a:rPr>
              <a:t>或者是</a:t>
            </a:r>
            <a:r>
              <a:rPr lang="en-US" altLang="zh-CN" sz="2000" dirty="0" smtClean="0">
                <a:latin typeface="+mn-ea"/>
              </a:rPr>
              <a:t>http</a:t>
            </a:r>
            <a:r>
              <a:rPr lang="zh-CN" altLang="en-US" sz="2000" dirty="0" smtClean="0">
                <a:latin typeface="+mn-ea"/>
              </a:rPr>
              <a:t>，默认是</a:t>
            </a:r>
            <a:r>
              <a:rPr lang="en-US" altLang="zh-CN" sz="2000" dirty="0" smtClean="0">
                <a:latin typeface="+mn-ea"/>
              </a:rPr>
              <a:t>http</a:t>
            </a:r>
            <a:r>
              <a:rPr lang="zh-CN" altLang="en-US" sz="2000" dirty="0" smtClean="0">
                <a:latin typeface="+mn-ea"/>
              </a:rPr>
              <a:t>。</a:t>
            </a:r>
            <a:endParaRPr lang="en-US" altLang="zh-CN" sz="2000" dirty="0" smtClean="0">
              <a:latin typeface="+mn-ea"/>
            </a:endParaRPr>
          </a:p>
          <a:p>
            <a:r>
              <a:rPr lang="zh-CN" altLang="en-US" sz="2000" dirty="0" smtClean="0">
                <a:latin typeface="+mn-ea"/>
              </a:rPr>
              <a:t>方法：发送</a:t>
            </a:r>
            <a:r>
              <a:rPr lang="en-US" altLang="zh-CN" sz="2000" dirty="0" smtClean="0">
                <a:latin typeface="+mn-ea"/>
              </a:rPr>
              <a:t>http</a:t>
            </a:r>
            <a:r>
              <a:rPr lang="zh-CN" altLang="en-US" sz="2000" dirty="0" smtClean="0">
                <a:latin typeface="+mn-ea"/>
              </a:rPr>
              <a:t>请求的方法，可用方法包括</a:t>
            </a:r>
            <a:r>
              <a:rPr lang="en-US" altLang="zh-CN" sz="2000" dirty="0" smtClean="0">
                <a:latin typeface="+mn-ea"/>
              </a:rPr>
              <a:t>GET</a:t>
            </a:r>
            <a:r>
              <a:rPr lang="zh-CN" altLang="en-US" sz="2000" dirty="0" smtClean="0">
                <a:latin typeface="+mn-ea"/>
              </a:rPr>
              <a:t>、</a:t>
            </a:r>
            <a:r>
              <a:rPr lang="en-US" altLang="zh-CN" sz="2000" dirty="0" smtClean="0">
                <a:latin typeface="+mn-ea"/>
              </a:rPr>
              <a:t>HEAD</a:t>
            </a:r>
            <a:r>
              <a:rPr lang="zh-CN" altLang="en-US" sz="2000" dirty="0" smtClean="0">
                <a:latin typeface="+mn-ea"/>
              </a:rPr>
              <a:t>、</a:t>
            </a:r>
            <a:r>
              <a:rPr lang="en-US" altLang="zh-CN" sz="2000" dirty="0" smtClean="0">
                <a:latin typeface="+mn-ea"/>
              </a:rPr>
              <a:t>POST</a:t>
            </a:r>
            <a:r>
              <a:rPr lang="zh-CN" altLang="en-US" sz="2000" dirty="0" smtClean="0">
                <a:latin typeface="+mn-ea"/>
              </a:rPr>
              <a:t>、</a:t>
            </a:r>
            <a:r>
              <a:rPr lang="en-US" altLang="zh-CN" sz="2000" dirty="0" smtClean="0">
                <a:latin typeface="+mn-ea"/>
              </a:rPr>
              <a:t>PUT</a:t>
            </a:r>
            <a:r>
              <a:rPr lang="zh-CN" altLang="en-US" sz="2000" dirty="0" smtClean="0">
                <a:latin typeface="+mn-ea"/>
              </a:rPr>
              <a:t>、</a:t>
            </a:r>
            <a:r>
              <a:rPr lang="en-US" altLang="zh-CN" sz="2000" dirty="0" smtClean="0">
                <a:latin typeface="+mn-ea"/>
              </a:rPr>
              <a:t>OPTIONS</a:t>
            </a:r>
            <a:r>
              <a:rPr lang="zh-CN" altLang="en-US" sz="2000" dirty="0" smtClean="0">
                <a:latin typeface="+mn-ea"/>
              </a:rPr>
              <a:t>、</a:t>
            </a:r>
            <a:r>
              <a:rPr lang="en-US" altLang="zh-CN" sz="2000" dirty="0" smtClean="0">
                <a:latin typeface="+mn-ea"/>
              </a:rPr>
              <a:t>TRACE</a:t>
            </a:r>
            <a:r>
              <a:rPr lang="zh-CN" altLang="en-US" sz="2000" dirty="0" smtClean="0">
                <a:latin typeface="+mn-ea"/>
              </a:rPr>
              <a:t>、</a:t>
            </a:r>
            <a:r>
              <a:rPr lang="en-US" altLang="zh-CN" sz="2000" dirty="0" smtClean="0">
                <a:latin typeface="+mn-ea"/>
              </a:rPr>
              <a:t>DELETE</a:t>
            </a:r>
            <a:r>
              <a:rPr lang="zh-CN" altLang="en-US" sz="2000" dirty="0" smtClean="0">
                <a:latin typeface="+mn-ea"/>
              </a:rPr>
              <a:t>等。</a:t>
            </a:r>
            <a:endParaRPr lang="en-US" altLang="zh-CN" sz="2000" dirty="0" smtClean="0">
              <a:latin typeface="+mn-ea"/>
            </a:endParaRPr>
          </a:p>
          <a:p>
            <a:r>
              <a:rPr lang="en-US" altLang="zh-CN" sz="2000" dirty="0" smtClean="0">
                <a:latin typeface="+mn-ea"/>
              </a:rPr>
              <a:t>Content encoding</a:t>
            </a:r>
            <a:r>
              <a:rPr lang="zh-CN" altLang="en-US" sz="2000" dirty="0" smtClean="0">
                <a:latin typeface="+mn-ea"/>
              </a:rPr>
              <a:t>：内容的编码方式。</a:t>
            </a:r>
            <a:endParaRPr lang="en-US" altLang="zh-CN" sz="2000" dirty="0" smtClean="0">
              <a:latin typeface="+mn-ea"/>
            </a:endParaRPr>
          </a:p>
          <a:p>
            <a:r>
              <a:rPr lang="zh-CN" altLang="en-US" sz="2000" dirty="0" smtClean="0">
                <a:latin typeface="+mn-ea"/>
              </a:rPr>
              <a:t>路径：目标</a:t>
            </a:r>
            <a:r>
              <a:rPr lang="en-US" altLang="zh-CN" sz="2000" dirty="0" smtClean="0">
                <a:latin typeface="+mn-ea"/>
              </a:rPr>
              <a:t>URL</a:t>
            </a:r>
            <a:r>
              <a:rPr lang="zh-CN" altLang="en-US" sz="2000" dirty="0" smtClean="0">
                <a:latin typeface="+mn-ea"/>
              </a:rPr>
              <a:t>路径（不包括服务器的地址和端口）</a:t>
            </a:r>
            <a:endParaRPr lang="en-US" altLang="zh-CN" sz="2000" dirty="0" smtClean="0">
              <a:latin typeface="+mn-ea"/>
            </a:endParaRPr>
          </a:p>
          <a:p>
            <a:r>
              <a:rPr lang="zh-CN" altLang="en-US" sz="2000" dirty="0" smtClean="0">
                <a:latin typeface="+mn-ea"/>
              </a:rPr>
              <a:t>自动重定向：如果选中该选项，当发送</a:t>
            </a:r>
            <a:r>
              <a:rPr lang="en-US" altLang="zh-CN" sz="2000" dirty="0" smtClean="0">
                <a:latin typeface="+mn-ea"/>
              </a:rPr>
              <a:t>HTTP</a:t>
            </a:r>
            <a:r>
              <a:rPr lang="zh-CN" altLang="en-US" sz="2000" dirty="0" smtClean="0">
                <a:latin typeface="+mn-ea"/>
              </a:rPr>
              <a:t>请求后得到的响应是</a:t>
            </a:r>
            <a:r>
              <a:rPr lang="en-US" altLang="zh-CN" sz="2000" dirty="0" smtClean="0">
                <a:latin typeface="+mn-ea"/>
              </a:rPr>
              <a:t>302/301</a:t>
            </a:r>
            <a:r>
              <a:rPr lang="zh-CN" altLang="en-US" sz="2000" dirty="0" smtClean="0">
                <a:latin typeface="+mn-ea"/>
              </a:rPr>
              <a:t>时，</a:t>
            </a:r>
            <a:r>
              <a:rPr lang="en-US" altLang="zh-CN" sz="2000" dirty="0" smtClean="0">
                <a:latin typeface="+mn-ea"/>
              </a:rPr>
              <a:t>JMeter</a:t>
            </a:r>
            <a:r>
              <a:rPr lang="zh-CN" altLang="en-US" sz="2000" dirty="0" smtClean="0">
                <a:latin typeface="+mn-ea"/>
              </a:rPr>
              <a:t>自动重定向到新的页面</a:t>
            </a:r>
            <a:endParaRPr lang="zh-CN" altLang="en-US" sz="2000" dirty="0">
              <a:latin typeface="+mn-ea"/>
            </a:endParaRPr>
          </a:p>
        </p:txBody>
      </p:sp>
      <p:sp>
        <p:nvSpPr>
          <p:cNvPr id="3" name="标题 2"/>
          <p:cNvSpPr>
            <a:spLocks noGrp="1"/>
          </p:cNvSpPr>
          <p:nvPr>
            <p:ph type="title"/>
          </p:nvPr>
        </p:nvSpPr>
        <p:spPr/>
        <p:txBody>
          <a:bodyPr>
            <a:normAutofit fontScale="90000"/>
          </a:bodyPr>
          <a:lstStyle/>
          <a:p>
            <a:r>
              <a:rPr lang="en-US" altLang="zh-CN" dirty="0" smtClean="0"/>
              <a:t>Http</a:t>
            </a:r>
            <a:r>
              <a:rPr lang="zh-CN" altLang="en-US" dirty="0" smtClean="0"/>
              <a:t>请求设置</a:t>
            </a:r>
            <a:r>
              <a:rPr lang="en-US" altLang="zh-CN" dirty="0" smtClean="0"/>
              <a:t>-</a:t>
            </a:r>
            <a:r>
              <a:rPr lang="zh-CN" altLang="en-US" dirty="0" smtClean="0"/>
              <a:t>保持默认</a:t>
            </a:r>
            <a:endParaRPr lang="zh-CN" altLang="en-US" dirty="0"/>
          </a:p>
        </p:txBody>
      </p:sp>
    </p:spTree>
    <p:extLst>
      <p:ext uri="{BB962C8B-B14F-4D97-AF65-F5344CB8AC3E}">
        <p14:creationId xmlns:p14="http://schemas.microsoft.com/office/powerpoint/2010/main" val="42285708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735546"/>
            <a:ext cx="8229600" cy="4050450"/>
          </a:xfrm>
        </p:spPr>
        <p:txBody>
          <a:bodyPr>
            <a:noAutofit/>
          </a:bodyPr>
          <a:lstStyle/>
          <a:p>
            <a:pPr>
              <a:spcBef>
                <a:spcPts val="1000"/>
              </a:spcBef>
            </a:pPr>
            <a:r>
              <a:rPr lang="en-US" altLang="zh-CN" sz="2200" dirty="0">
                <a:latin typeface="+mn-ea"/>
              </a:rPr>
              <a:t>Use keep Alive</a:t>
            </a:r>
            <a:r>
              <a:rPr lang="zh-CN" altLang="en-US" sz="2200" dirty="0">
                <a:latin typeface="+mn-ea"/>
              </a:rPr>
              <a:t>：当该选项被选中时</a:t>
            </a:r>
            <a:r>
              <a:rPr lang="zh-CN" altLang="en-US" sz="2200" dirty="0" smtClean="0">
                <a:latin typeface="+mn-ea"/>
              </a:rPr>
              <a:t>，</a:t>
            </a:r>
            <a:r>
              <a:rPr lang="en-US" altLang="zh-CN" sz="2200" dirty="0" smtClean="0">
                <a:latin typeface="+mn-ea"/>
              </a:rPr>
              <a:t>JMeter</a:t>
            </a:r>
            <a:r>
              <a:rPr lang="zh-CN" altLang="en-US" sz="2200" dirty="0" smtClean="0">
                <a:latin typeface="+mn-ea"/>
              </a:rPr>
              <a:t>和</a:t>
            </a:r>
            <a:r>
              <a:rPr lang="zh-CN" altLang="en-US" sz="2200" dirty="0">
                <a:latin typeface="+mn-ea"/>
              </a:rPr>
              <a:t>目标服务器之间是有</a:t>
            </a:r>
            <a:r>
              <a:rPr lang="en-US" altLang="zh-CN" sz="2200" dirty="0">
                <a:latin typeface="+mn-ea"/>
              </a:rPr>
              <a:t>Keep-Alive</a:t>
            </a:r>
            <a:r>
              <a:rPr lang="zh-CN" altLang="en-US" sz="2200" dirty="0">
                <a:latin typeface="+mn-ea"/>
              </a:rPr>
              <a:t>方式进行</a:t>
            </a:r>
            <a:r>
              <a:rPr lang="en-US" altLang="zh-CN" sz="2200" dirty="0">
                <a:latin typeface="+mn-ea"/>
              </a:rPr>
              <a:t>HTTP</a:t>
            </a:r>
            <a:r>
              <a:rPr lang="zh-CN" altLang="en-US" sz="2200" dirty="0">
                <a:latin typeface="+mn-ea"/>
              </a:rPr>
              <a:t>通信，默认选中。</a:t>
            </a:r>
            <a:endParaRPr lang="en-US" altLang="zh-CN" sz="2200" dirty="0">
              <a:latin typeface="+mn-ea"/>
            </a:endParaRPr>
          </a:p>
          <a:p>
            <a:pPr>
              <a:spcBef>
                <a:spcPts val="1000"/>
              </a:spcBef>
            </a:pPr>
            <a:r>
              <a:rPr lang="en-US" altLang="zh-CN" sz="2200" dirty="0">
                <a:latin typeface="+mn-ea"/>
              </a:rPr>
              <a:t>Use multipart/from-data for HTTP</a:t>
            </a:r>
            <a:r>
              <a:rPr lang="zh-CN" altLang="en-US" sz="2200" dirty="0">
                <a:latin typeface="+mn-ea"/>
              </a:rPr>
              <a:t>　</a:t>
            </a:r>
            <a:r>
              <a:rPr lang="en-US" altLang="zh-CN" sz="2200" dirty="0">
                <a:latin typeface="+mn-ea"/>
              </a:rPr>
              <a:t>POST</a:t>
            </a:r>
            <a:r>
              <a:rPr lang="zh-CN" altLang="en-US" sz="2200" dirty="0">
                <a:latin typeface="+mn-ea"/>
              </a:rPr>
              <a:t>：当发送</a:t>
            </a:r>
            <a:r>
              <a:rPr lang="en-US" altLang="zh-CN" sz="2200" dirty="0">
                <a:latin typeface="+mn-ea"/>
              </a:rPr>
              <a:t>HTTP POST </a:t>
            </a:r>
            <a:r>
              <a:rPr lang="zh-CN" altLang="en-US" sz="2200" dirty="0">
                <a:latin typeface="+mn-ea"/>
              </a:rPr>
              <a:t>请求时，使用</a:t>
            </a:r>
            <a:r>
              <a:rPr lang="en-US" altLang="zh-CN" sz="2200" dirty="0">
                <a:latin typeface="+mn-ea"/>
              </a:rPr>
              <a:t>Use multipart/from-data </a:t>
            </a:r>
            <a:r>
              <a:rPr lang="zh-CN" altLang="en-US" sz="2200" dirty="0">
                <a:latin typeface="+mn-ea"/>
              </a:rPr>
              <a:t>发送，默认不选中。</a:t>
            </a:r>
            <a:endParaRPr lang="en-US" altLang="zh-CN" sz="2200" dirty="0">
              <a:latin typeface="+mn-ea"/>
            </a:endParaRPr>
          </a:p>
          <a:p>
            <a:pPr>
              <a:spcBef>
                <a:spcPts val="1000"/>
              </a:spcBef>
            </a:pPr>
            <a:r>
              <a:rPr lang="zh-CN" altLang="en-US" sz="2200" dirty="0">
                <a:latin typeface="+mn-ea"/>
              </a:rPr>
              <a:t>同请求一起发送参数：在请求中发送</a:t>
            </a:r>
            <a:r>
              <a:rPr lang="en-US" altLang="zh-CN" sz="2200" dirty="0">
                <a:latin typeface="+mn-ea"/>
              </a:rPr>
              <a:t>URL</a:t>
            </a:r>
            <a:r>
              <a:rPr lang="zh-CN" altLang="en-US" sz="2200" dirty="0">
                <a:latin typeface="+mn-ea"/>
              </a:rPr>
              <a:t>参数，对于带参数的</a:t>
            </a:r>
            <a:r>
              <a:rPr lang="en-US" altLang="zh-CN" sz="2200" dirty="0">
                <a:latin typeface="+mn-ea"/>
              </a:rPr>
              <a:t>URL</a:t>
            </a:r>
            <a:r>
              <a:rPr lang="zh-CN" altLang="en-US" sz="2200" dirty="0" smtClean="0">
                <a:latin typeface="+mn-ea"/>
              </a:rPr>
              <a:t>，</a:t>
            </a:r>
            <a:r>
              <a:rPr lang="en-US" altLang="zh-CN" sz="2200" dirty="0" smtClean="0">
                <a:latin typeface="+mn-ea"/>
              </a:rPr>
              <a:t>JMeter</a:t>
            </a:r>
            <a:r>
              <a:rPr lang="zh-CN" altLang="en-US" sz="2200" dirty="0" smtClean="0">
                <a:latin typeface="+mn-ea"/>
              </a:rPr>
              <a:t>提供</a:t>
            </a:r>
            <a:r>
              <a:rPr lang="zh-CN" altLang="en-US" sz="2200" dirty="0">
                <a:latin typeface="+mn-ea"/>
              </a:rPr>
              <a:t>了一个简单的对参数化的方法。用户可以将</a:t>
            </a:r>
            <a:r>
              <a:rPr lang="en-US" altLang="zh-CN" sz="2200" dirty="0">
                <a:latin typeface="+mn-ea"/>
              </a:rPr>
              <a:t>URL</a:t>
            </a:r>
            <a:r>
              <a:rPr lang="zh-CN" altLang="en-US" sz="2200" dirty="0">
                <a:latin typeface="+mn-ea"/>
              </a:rPr>
              <a:t>中所有参数设置在本表中，表中的每一行是一个参数值对（对应</a:t>
            </a:r>
            <a:r>
              <a:rPr lang="en-US" altLang="zh-CN" sz="2200" dirty="0">
                <a:latin typeface="+mn-ea"/>
              </a:rPr>
              <a:t>URL</a:t>
            </a:r>
            <a:r>
              <a:rPr lang="zh-CN" altLang="en-US" sz="2200" dirty="0">
                <a:latin typeface="+mn-ea"/>
              </a:rPr>
              <a:t>中的名称</a:t>
            </a:r>
            <a:r>
              <a:rPr lang="en-US" altLang="zh-CN" sz="2200" dirty="0">
                <a:latin typeface="+mn-ea"/>
              </a:rPr>
              <a:t>1=</a:t>
            </a:r>
            <a:r>
              <a:rPr lang="zh-CN" altLang="en-US" sz="2200" dirty="0">
                <a:latin typeface="+mn-ea"/>
              </a:rPr>
              <a:t>值</a:t>
            </a:r>
            <a:r>
              <a:rPr lang="en-US" altLang="zh-CN" sz="2200" dirty="0">
                <a:latin typeface="+mn-ea"/>
              </a:rPr>
              <a:t>1</a:t>
            </a:r>
            <a:r>
              <a:rPr lang="zh-CN" altLang="en-US" sz="2200" dirty="0">
                <a:latin typeface="+mn-ea"/>
              </a:rPr>
              <a:t>）</a:t>
            </a:r>
            <a:endParaRPr lang="en-US" altLang="zh-CN" sz="2200" dirty="0">
              <a:latin typeface="+mn-ea"/>
            </a:endParaRPr>
          </a:p>
          <a:p>
            <a:pPr>
              <a:spcBef>
                <a:spcPts val="1000"/>
              </a:spcBef>
            </a:pPr>
            <a:r>
              <a:rPr lang="zh-CN" altLang="en-US" sz="2200" dirty="0">
                <a:latin typeface="+mn-ea"/>
              </a:rPr>
              <a:t>同请求一起发送文件：在请求中发送文件，通常，</a:t>
            </a:r>
            <a:r>
              <a:rPr lang="en-US" altLang="zh-CN" sz="2200" dirty="0">
                <a:latin typeface="+mn-ea"/>
              </a:rPr>
              <a:t>HTTP</a:t>
            </a:r>
            <a:r>
              <a:rPr lang="zh-CN" altLang="en-US" sz="2200" dirty="0">
                <a:latin typeface="+mn-ea"/>
              </a:rPr>
              <a:t>文件上传行为可以通过这种方式模拟。</a:t>
            </a:r>
          </a:p>
        </p:txBody>
      </p:sp>
      <p:sp>
        <p:nvSpPr>
          <p:cNvPr id="3" name="标题 2"/>
          <p:cNvSpPr>
            <a:spLocks noGrp="1"/>
          </p:cNvSpPr>
          <p:nvPr>
            <p:ph type="title"/>
          </p:nvPr>
        </p:nvSpPr>
        <p:spPr/>
        <p:txBody>
          <a:bodyPr>
            <a:normAutofit fontScale="90000"/>
          </a:bodyPr>
          <a:lstStyle/>
          <a:p>
            <a:r>
              <a:rPr lang="en-US" altLang="zh-CN" dirty="0"/>
              <a:t>Http</a:t>
            </a:r>
            <a:r>
              <a:rPr lang="zh-CN" altLang="en-US" dirty="0"/>
              <a:t>请求设置</a:t>
            </a:r>
          </a:p>
        </p:txBody>
      </p:sp>
    </p:spTree>
    <p:extLst>
      <p:ext uri="{BB962C8B-B14F-4D97-AF65-F5344CB8AC3E}">
        <p14:creationId xmlns:p14="http://schemas.microsoft.com/office/powerpoint/2010/main" val="2011521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483518"/>
            <a:ext cx="8229600" cy="3394472"/>
          </a:xfrm>
        </p:spPr>
        <p:txBody>
          <a:bodyPr>
            <a:noAutofit/>
          </a:bodyPr>
          <a:lstStyle/>
          <a:p>
            <a:pPr>
              <a:spcBef>
                <a:spcPts val="1000"/>
              </a:spcBef>
            </a:pPr>
            <a:r>
              <a:rPr lang="zh-CN" altLang="en-US" sz="2200" dirty="0">
                <a:latin typeface="+mn-ea"/>
              </a:rPr>
              <a:t>从</a:t>
            </a:r>
            <a:r>
              <a:rPr lang="en-US" altLang="zh-CN" sz="2200" dirty="0">
                <a:latin typeface="+mn-ea"/>
              </a:rPr>
              <a:t>HTML</a:t>
            </a:r>
            <a:r>
              <a:rPr lang="zh-CN" altLang="en-US" sz="2200" dirty="0">
                <a:latin typeface="+mn-ea"/>
              </a:rPr>
              <a:t>文件获取所有内含的资源：选中时</a:t>
            </a:r>
            <a:r>
              <a:rPr lang="zh-CN" altLang="en-US" sz="2200" dirty="0" smtClean="0">
                <a:latin typeface="+mn-ea"/>
              </a:rPr>
              <a:t>，</a:t>
            </a:r>
            <a:r>
              <a:rPr lang="en-US" altLang="zh-CN" sz="2200" dirty="0" smtClean="0">
                <a:latin typeface="+mn-ea"/>
              </a:rPr>
              <a:t>JMeter</a:t>
            </a:r>
            <a:r>
              <a:rPr lang="zh-CN" altLang="en-US" sz="2200" dirty="0" smtClean="0">
                <a:latin typeface="+mn-ea"/>
              </a:rPr>
              <a:t>在</a:t>
            </a:r>
            <a:r>
              <a:rPr lang="zh-CN" altLang="en-US" sz="2200" dirty="0">
                <a:latin typeface="+mn-ea"/>
              </a:rPr>
              <a:t>发出</a:t>
            </a:r>
            <a:r>
              <a:rPr lang="en-US" altLang="zh-CN" sz="2200" dirty="0">
                <a:latin typeface="+mn-ea"/>
              </a:rPr>
              <a:t>HTTP</a:t>
            </a:r>
            <a:r>
              <a:rPr lang="zh-CN" altLang="en-US" sz="2200" dirty="0">
                <a:latin typeface="+mn-ea"/>
              </a:rPr>
              <a:t>请求并获得响应的</a:t>
            </a:r>
            <a:r>
              <a:rPr lang="en-US" altLang="zh-CN" sz="2200" dirty="0">
                <a:latin typeface="+mn-ea"/>
              </a:rPr>
              <a:t>HTML</a:t>
            </a:r>
            <a:r>
              <a:rPr lang="zh-CN" altLang="en-US" sz="2200" dirty="0">
                <a:latin typeface="+mn-ea"/>
              </a:rPr>
              <a:t>文件内容后，还对该</a:t>
            </a:r>
            <a:r>
              <a:rPr lang="en-US" altLang="zh-CN" sz="2200" dirty="0">
                <a:latin typeface="+mn-ea"/>
              </a:rPr>
              <a:t>HTML</a:t>
            </a:r>
            <a:r>
              <a:rPr lang="zh-CN" altLang="en-US" sz="2200" dirty="0">
                <a:latin typeface="+mn-ea"/>
              </a:rPr>
              <a:t>进行</a:t>
            </a:r>
            <a:r>
              <a:rPr lang="en-US" altLang="zh-CN" sz="2200" dirty="0">
                <a:latin typeface="+mn-ea"/>
              </a:rPr>
              <a:t>Parse</a:t>
            </a:r>
            <a:r>
              <a:rPr lang="zh-CN" altLang="en-US" sz="2200" dirty="0">
                <a:latin typeface="+mn-ea"/>
              </a:rPr>
              <a:t>并获取</a:t>
            </a:r>
            <a:r>
              <a:rPr lang="en-US" altLang="zh-CN" sz="2200" dirty="0">
                <a:latin typeface="+mn-ea"/>
              </a:rPr>
              <a:t>HTML</a:t>
            </a:r>
            <a:r>
              <a:rPr lang="zh-CN" altLang="en-US" sz="2200" dirty="0">
                <a:latin typeface="+mn-ea"/>
              </a:rPr>
              <a:t>中包含的资源。默认不选中，如果用户只需要获取页面中的特定资源，可以在下方中的</a:t>
            </a:r>
            <a:r>
              <a:rPr lang="en-US" altLang="zh-CN" sz="2200" dirty="0">
                <a:latin typeface="+mn-ea"/>
              </a:rPr>
              <a:t>URLs must match</a:t>
            </a:r>
            <a:r>
              <a:rPr lang="zh-CN" altLang="en-US" sz="2200" dirty="0">
                <a:latin typeface="+mn-ea"/>
              </a:rPr>
              <a:t>文本框中填入需要下载的特定资源表达式，这样，只有匹配成功的资源才会被下载。</a:t>
            </a:r>
            <a:endParaRPr lang="en-US" altLang="zh-CN" sz="2200" dirty="0">
              <a:latin typeface="+mn-ea"/>
            </a:endParaRPr>
          </a:p>
          <a:p>
            <a:pPr>
              <a:spcBef>
                <a:spcPts val="1000"/>
              </a:spcBef>
            </a:pPr>
            <a:r>
              <a:rPr lang="zh-CN" altLang="en-US" sz="2200" dirty="0">
                <a:latin typeface="+mn-ea"/>
              </a:rPr>
              <a:t>用作监视器：此取样器被当成监视器，在</a:t>
            </a:r>
            <a:r>
              <a:rPr lang="en-US" altLang="zh-CN" sz="2200" dirty="0">
                <a:latin typeface="+mn-ea"/>
              </a:rPr>
              <a:t>Monitor Results Listener</a:t>
            </a:r>
            <a:r>
              <a:rPr lang="zh-CN" altLang="en-US" sz="2200" dirty="0">
                <a:latin typeface="+mn-ea"/>
              </a:rPr>
              <a:t>中可以直接看到基于该取样器的图形统计信息。默认不选中。</a:t>
            </a:r>
            <a:endParaRPr lang="en-US" altLang="zh-CN" sz="2200" dirty="0">
              <a:latin typeface="+mn-ea"/>
            </a:endParaRPr>
          </a:p>
          <a:p>
            <a:pPr>
              <a:spcBef>
                <a:spcPts val="1000"/>
              </a:spcBef>
            </a:pPr>
            <a:r>
              <a:rPr lang="en-US" altLang="zh-CN" sz="2200" dirty="0">
                <a:latin typeface="+mn-ea"/>
              </a:rPr>
              <a:t>Save response as MD5 hash</a:t>
            </a:r>
            <a:r>
              <a:rPr lang="zh-CN" altLang="en-US" sz="2200" dirty="0">
                <a:latin typeface="+mn-ea"/>
              </a:rPr>
              <a:t>：选中时，在执行时仅记录服务器端响应数据的</a:t>
            </a:r>
            <a:r>
              <a:rPr lang="en-US" altLang="zh-CN" sz="2200" dirty="0">
                <a:latin typeface="+mn-ea"/>
              </a:rPr>
              <a:t>MD5</a:t>
            </a:r>
            <a:r>
              <a:rPr lang="zh-CN" altLang="en-US" sz="2200" dirty="0">
                <a:latin typeface="+mn-ea"/>
              </a:rPr>
              <a:t>值，而不记录完整的响应数据。在需要进行数据量大的测试时，建议选中该项以减少取样器记录响应数据的开销。</a:t>
            </a:r>
          </a:p>
        </p:txBody>
      </p:sp>
      <p:sp>
        <p:nvSpPr>
          <p:cNvPr id="4" name="标题 2"/>
          <p:cNvSpPr>
            <a:spLocks noGrp="1"/>
          </p:cNvSpPr>
          <p:nvPr>
            <p:ph type="title"/>
          </p:nvPr>
        </p:nvSpPr>
        <p:spPr>
          <a:xfrm>
            <a:off x="14265" y="0"/>
            <a:ext cx="9022231" cy="614150"/>
          </a:xfrm>
        </p:spPr>
        <p:txBody>
          <a:bodyPr>
            <a:normAutofit fontScale="90000"/>
          </a:bodyPr>
          <a:lstStyle/>
          <a:p>
            <a:r>
              <a:rPr lang="en-US" altLang="zh-CN" dirty="0"/>
              <a:t>Http</a:t>
            </a:r>
            <a:r>
              <a:rPr lang="zh-CN" altLang="en-US" dirty="0"/>
              <a:t>请求设置</a:t>
            </a:r>
          </a:p>
        </p:txBody>
      </p:sp>
    </p:spTree>
    <p:extLst>
      <p:ext uri="{BB962C8B-B14F-4D97-AF65-F5344CB8AC3E}">
        <p14:creationId xmlns:p14="http://schemas.microsoft.com/office/powerpoint/2010/main" val="256396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05576"/>
            <a:ext cx="8229600" cy="3394472"/>
          </a:xfrm>
        </p:spPr>
        <p:txBody>
          <a:bodyPr>
            <a:normAutofit fontScale="85000" lnSpcReduction="20000"/>
          </a:bodyPr>
          <a:lstStyle/>
          <a:p>
            <a:pPr marL="0" indent="0">
              <a:lnSpc>
                <a:spcPct val="150000"/>
              </a:lnSpc>
              <a:spcBef>
                <a:spcPts val="0"/>
              </a:spcBef>
              <a:buNone/>
            </a:pPr>
            <a:r>
              <a:rPr lang="en-US" altLang="zh-CN" dirty="0" smtClean="0"/>
              <a:t>	Apache JMeter</a:t>
            </a:r>
            <a:r>
              <a:rPr lang="zh-CN" altLang="en-US" dirty="0" smtClean="0"/>
              <a:t>最早是由</a:t>
            </a:r>
            <a:r>
              <a:rPr lang="en-US" altLang="zh-CN" dirty="0" smtClean="0"/>
              <a:t>Apache</a:t>
            </a:r>
            <a:r>
              <a:rPr lang="zh-CN" altLang="en-US" dirty="0" smtClean="0"/>
              <a:t>组织开发的开发人员</a:t>
            </a:r>
            <a:r>
              <a:rPr lang="en-US" altLang="zh-CN" dirty="0" smtClean="0"/>
              <a:t>Stefano </a:t>
            </a:r>
            <a:r>
              <a:rPr lang="en-US" altLang="zh-CN" dirty="0" err="1" smtClean="0"/>
              <a:t>Mazzocchi</a:t>
            </a:r>
            <a:r>
              <a:rPr lang="zh-CN" altLang="en-US" dirty="0" smtClean="0"/>
              <a:t>设计编写出来用于测试</a:t>
            </a:r>
            <a:r>
              <a:rPr lang="en-US" altLang="zh-CN" dirty="0" smtClean="0"/>
              <a:t>Apache </a:t>
            </a:r>
            <a:r>
              <a:rPr lang="en-US" altLang="zh-CN" dirty="0" err="1" smtClean="0"/>
              <a:t>JServ</a:t>
            </a:r>
            <a:r>
              <a:rPr lang="zh-CN" altLang="en-US" dirty="0" smtClean="0"/>
              <a:t>（后来被</a:t>
            </a:r>
            <a:r>
              <a:rPr lang="en-US" altLang="zh-CN" dirty="0" smtClean="0"/>
              <a:t>Apache Tomcat</a:t>
            </a:r>
            <a:r>
              <a:rPr lang="zh-CN" altLang="en-US" dirty="0" smtClean="0"/>
              <a:t>项目替代的项目）的性能。后来</a:t>
            </a:r>
            <a:r>
              <a:rPr lang="en-US" altLang="zh-CN" dirty="0" smtClean="0"/>
              <a:t>Apache</a:t>
            </a:r>
            <a:r>
              <a:rPr lang="zh-CN" altLang="en-US" dirty="0" smtClean="0"/>
              <a:t>组织重新设计并增强了</a:t>
            </a:r>
            <a:r>
              <a:rPr lang="en-US" altLang="zh-CN" dirty="0" smtClean="0"/>
              <a:t>JMeter</a:t>
            </a:r>
            <a:r>
              <a:rPr lang="zh-CN" altLang="en-US" dirty="0" smtClean="0"/>
              <a:t>的功能，除了用于测试</a:t>
            </a:r>
            <a:r>
              <a:rPr lang="en-US" altLang="zh-CN" dirty="0" smtClean="0"/>
              <a:t>Web</a:t>
            </a:r>
            <a:r>
              <a:rPr lang="zh-CN" altLang="en-US" dirty="0" smtClean="0"/>
              <a:t>应用程序外，被扩展到了可以测试的其他应用程序。</a:t>
            </a:r>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简介</a:t>
            </a:r>
            <a:endParaRPr lang="zh-CN" altLang="en-US" dirty="0"/>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232653"/>
            <a:ext cx="2971800" cy="62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255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97565"/>
            <a:ext cx="8229600" cy="3394472"/>
          </a:xfrm>
        </p:spPr>
        <p:txBody>
          <a:bodyPr>
            <a:normAutofit/>
          </a:bodyPr>
          <a:lstStyle/>
          <a:p>
            <a:pPr>
              <a:spcBef>
                <a:spcPts val="1000"/>
              </a:spcBef>
            </a:pPr>
            <a:r>
              <a:rPr lang="zh-CN" altLang="en-US" sz="2200" dirty="0">
                <a:latin typeface="+mn-ea"/>
              </a:rPr>
              <a:t>线程数：虚拟用户数</a:t>
            </a:r>
            <a:endParaRPr lang="en-US" altLang="zh-CN" sz="2200" dirty="0">
              <a:latin typeface="+mn-ea"/>
            </a:endParaRPr>
          </a:p>
          <a:p>
            <a:pPr>
              <a:spcBef>
                <a:spcPts val="1000"/>
              </a:spcBef>
            </a:pPr>
            <a:r>
              <a:rPr lang="en-US" altLang="zh-CN" sz="2200" dirty="0">
                <a:latin typeface="+mn-ea"/>
              </a:rPr>
              <a:t>ramp up period:</a:t>
            </a:r>
            <a:r>
              <a:rPr lang="zh-CN" altLang="en-US" sz="2200" dirty="0">
                <a:latin typeface="+mn-ea"/>
              </a:rPr>
              <a:t>设置的虚拟用户需要多长时间全部启动。如果线程数为</a:t>
            </a:r>
            <a:r>
              <a:rPr lang="en-US" altLang="zh-CN" sz="2200" dirty="0">
                <a:latin typeface="+mn-ea"/>
              </a:rPr>
              <a:t>20</a:t>
            </a:r>
            <a:r>
              <a:rPr lang="zh-CN" altLang="en-US" sz="2200" dirty="0">
                <a:latin typeface="+mn-ea"/>
              </a:rPr>
              <a:t>，时间为</a:t>
            </a:r>
            <a:r>
              <a:rPr lang="en-US" altLang="zh-CN" sz="2200" dirty="0">
                <a:latin typeface="+mn-ea"/>
              </a:rPr>
              <a:t>10</a:t>
            </a:r>
            <a:r>
              <a:rPr lang="zh-CN" altLang="en-US" sz="2200" dirty="0">
                <a:latin typeface="+mn-ea"/>
              </a:rPr>
              <a:t>，也就是每秒钟启动</a:t>
            </a:r>
            <a:r>
              <a:rPr lang="en-US" altLang="zh-CN" sz="2200" dirty="0">
                <a:latin typeface="+mn-ea"/>
              </a:rPr>
              <a:t>2</a:t>
            </a:r>
            <a:r>
              <a:rPr lang="zh-CN" altLang="en-US" sz="2200" dirty="0">
                <a:latin typeface="+mn-ea"/>
              </a:rPr>
              <a:t>个线程</a:t>
            </a:r>
            <a:endParaRPr lang="en-US" altLang="zh-CN" sz="2200" dirty="0">
              <a:latin typeface="+mn-ea"/>
            </a:endParaRPr>
          </a:p>
          <a:p>
            <a:pPr>
              <a:spcBef>
                <a:spcPts val="1000"/>
              </a:spcBef>
            </a:pPr>
            <a:r>
              <a:rPr lang="zh-CN" altLang="en-US" sz="2200" dirty="0">
                <a:latin typeface="+mn-ea"/>
              </a:rPr>
              <a:t>循环次数：每个线程发送请求的次数。如果线程数为</a:t>
            </a:r>
            <a:r>
              <a:rPr lang="en-US" altLang="zh-CN" sz="2200" dirty="0">
                <a:latin typeface="+mn-ea"/>
              </a:rPr>
              <a:t>20</a:t>
            </a:r>
            <a:r>
              <a:rPr lang="zh-CN" altLang="en-US" sz="2200" dirty="0">
                <a:latin typeface="+mn-ea"/>
              </a:rPr>
              <a:t>，循环次数为</a:t>
            </a:r>
            <a:r>
              <a:rPr lang="en-US" altLang="zh-CN" sz="2200" dirty="0">
                <a:latin typeface="+mn-ea"/>
              </a:rPr>
              <a:t>100</a:t>
            </a:r>
            <a:r>
              <a:rPr lang="zh-CN" altLang="en-US" sz="2200" dirty="0">
                <a:latin typeface="+mn-ea"/>
              </a:rPr>
              <a:t>，那么每个线程发送</a:t>
            </a:r>
            <a:r>
              <a:rPr lang="en-US" altLang="zh-CN" sz="2200" dirty="0">
                <a:latin typeface="+mn-ea"/>
              </a:rPr>
              <a:t>100</a:t>
            </a:r>
            <a:r>
              <a:rPr lang="zh-CN" altLang="en-US" sz="2200" dirty="0">
                <a:latin typeface="+mn-ea"/>
              </a:rPr>
              <a:t>次请求。总请求数为</a:t>
            </a:r>
            <a:r>
              <a:rPr lang="en-US" altLang="zh-CN" sz="2200" dirty="0">
                <a:latin typeface="+mn-ea"/>
              </a:rPr>
              <a:t>20</a:t>
            </a:r>
            <a:r>
              <a:rPr lang="zh-CN" altLang="en-US" sz="2200" dirty="0">
                <a:latin typeface="+mn-ea"/>
              </a:rPr>
              <a:t>*</a:t>
            </a:r>
            <a:r>
              <a:rPr lang="en-US" altLang="zh-CN" sz="2200" dirty="0">
                <a:latin typeface="+mn-ea"/>
              </a:rPr>
              <a:t>100=2000</a:t>
            </a:r>
            <a:r>
              <a:rPr lang="zh-CN" altLang="en-US" sz="2200" dirty="0">
                <a:latin typeface="+mn-ea"/>
              </a:rPr>
              <a:t>。如果</a:t>
            </a:r>
            <a:r>
              <a:rPr lang="zh-CN" altLang="en-US" sz="2200" dirty="0">
                <a:solidFill>
                  <a:srgbClr val="FF0000"/>
                </a:solidFill>
                <a:latin typeface="+mn-ea"/>
              </a:rPr>
              <a:t>勾选了“永远”</a:t>
            </a:r>
            <a:r>
              <a:rPr lang="zh-CN" altLang="en-US" sz="2200" dirty="0">
                <a:latin typeface="+mn-ea"/>
              </a:rPr>
              <a:t>，那么所有线程会一直发送请求，直到选择停止运行脚本。</a:t>
            </a:r>
            <a:endParaRPr lang="en-US" altLang="zh-CN" sz="2200" dirty="0">
              <a:latin typeface="+mn-ea"/>
            </a:endParaRPr>
          </a:p>
          <a:p>
            <a:pPr>
              <a:spcBef>
                <a:spcPts val="1000"/>
              </a:spcBef>
            </a:pPr>
            <a:r>
              <a:rPr lang="zh-CN" altLang="en-US" sz="2200" dirty="0">
                <a:latin typeface="+mn-ea"/>
              </a:rPr>
              <a:t>调度器：可以灵活设置运行时间</a:t>
            </a:r>
          </a:p>
        </p:txBody>
      </p:sp>
      <p:sp>
        <p:nvSpPr>
          <p:cNvPr id="3" name="标题 2"/>
          <p:cNvSpPr>
            <a:spLocks noGrp="1"/>
          </p:cNvSpPr>
          <p:nvPr>
            <p:ph type="title"/>
          </p:nvPr>
        </p:nvSpPr>
        <p:spPr/>
        <p:txBody>
          <a:bodyPr>
            <a:normAutofit fontScale="90000"/>
          </a:bodyPr>
          <a:lstStyle/>
          <a:p>
            <a:r>
              <a:rPr lang="zh-CN" altLang="en-US" dirty="0" smtClean="0"/>
              <a:t>线程组设置</a:t>
            </a:r>
            <a:endParaRPr lang="zh-CN" altLang="en-US" dirty="0"/>
          </a:p>
        </p:txBody>
      </p:sp>
    </p:spTree>
    <p:extLst>
      <p:ext uri="{BB962C8B-B14F-4D97-AF65-F5344CB8AC3E}">
        <p14:creationId xmlns:p14="http://schemas.microsoft.com/office/powerpoint/2010/main" val="316961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897952"/>
            <a:ext cx="8322885" cy="3780015"/>
          </a:xfrm>
        </p:spPr>
        <p:txBody>
          <a:bodyPr>
            <a:normAutofit/>
          </a:bodyPr>
          <a:lstStyle/>
          <a:p>
            <a:r>
              <a:rPr lang="en-US" altLang="zh-CN" sz="2200" dirty="0">
                <a:latin typeface="+mn-ea"/>
              </a:rPr>
              <a:t>Scheduler</a:t>
            </a:r>
            <a:r>
              <a:rPr lang="zh-CN" altLang="en-US" sz="2200" dirty="0">
                <a:latin typeface="+mn-ea"/>
              </a:rPr>
              <a:t>：调度器</a:t>
            </a:r>
            <a:endParaRPr lang="en-US" altLang="zh-CN" sz="2200" dirty="0">
              <a:latin typeface="+mn-ea"/>
            </a:endParaRPr>
          </a:p>
          <a:p>
            <a:pPr lvl="1"/>
            <a:r>
              <a:rPr lang="en-US" altLang="zh-CN" sz="2200" dirty="0">
                <a:latin typeface="+mn-ea"/>
              </a:rPr>
              <a:t>Duration</a:t>
            </a:r>
            <a:r>
              <a:rPr lang="zh-CN" altLang="en-US" sz="2200" dirty="0">
                <a:latin typeface="+mn-ea"/>
              </a:rPr>
              <a:t>（</a:t>
            </a:r>
            <a:r>
              <a:rPr lang="en-US" altLang="zh-CN" sz="2200" dirty="0">
                <a:latin typeface="+mn-ea"/>
              </a:rPr>
              <a:t>seconds</a:t>
            </a:r>
            <a:r>
              <a:rPr lang="zh-CN" altLang="en-US" sz="2200" dirty="0">
                <a:latin typeface="+mn-ea"/>
              </a:rPr>
              <a:t>）：持续时间，测试计划持续多长时间</a:t>
            </a:r>
            <a:endParaRPr lang="en-US" altLang="zh-CN" sz="2200" dirty="0">
              <a:latin typeface="+mn-ea"/>
            </a:endParaRPr>
          </a:p>
          <a:p>
            <a:pPr lvl="1"/>
            <a:r>
              <a:rPr lang="en-US" altLang="zh-CN" sz="2200" dirty="0">
                <a:latin typeface="+mn-ea"/>
              </a:rPr>
              <a:t>Startup delay(seconds):</a:t>
            </a:r>
            <a:r>
              <a:rPr lang="zh-CN" altLang="en-US" sz="2200" dirty="0">
                <a:latin typeface="+mn-ea"/>
              </a:rPr>
              <a:t>启动延时。点击启动按钮后，仅初始化场景，不运行线程，等待延时时间到才运行</a:t>
            </a:r>
          </a:p>
        </p:txBody>
      </p:sp>
      <p:sp>
        <p:nvSpPr>
          <p:cNvPr id="2" name="标题 1"/>
          <p:cNvSpPr>
            <a:spLocks noGrp="1"/>
          </p:cNvSpPr>
          <p:nvPr>
            <p:ph type="title"/>
          </p:nvPr>
        </p:nvSpPr>
        <p:spPr/>
        <p:txBody>
          <a:bodyPr>
            <a:normAutofit fontScale="90000"/>
          </a:bodyPr>
          <a:lstStyle/>
          <a:p>
            <a:r>
              <a:rPr lang="zh-CN" altLang="en-US" dirty="0"/>
              <a:t>线程组设置</a:t>
            </a:r>
          </a:p>
        </p:txBody>
      </p:sp>
    </p:spTree>
    <p:extLst>
      <p:ext uri="{BB962C8B-B14F-4D97-AF65-F5344CB8AC3E}">
        <p14:creationId xmlns:p14="http://schemas.microsoft.com/office/powerpoint/2010/main" val="22976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7952"/>
            <a:ext cx="4438499" cy="3780015"/>
          </a:xfrm>
        </p:spPr>
        <p:txBody>
          <a:bodyPr/>
          <a:lstStyle/>
          <a:p>
            <a:r>
              <a:rPr lang="en-US" altLang="zh-CN" dirty="0" smtClean="0"/>
              <a:t>JMeter</a:t>
            </a:r>
            <a:r>
              <a:rPr lang="en-US" altLang="zh-CN" dirty="0"/>
              <a:t> </a:t>
            </a:r>
            <a:r>
              <a:rPr lang="zh-CN" altLang="en-US" dirty="0"/>
              <a:t>中使用监听器元件收集取样器记录的数据并以可视化的方式来呈现</a:t>
            </a:r>
            <a:r>
              <a:rPr lang="zh-CN" altLang="en-US" dirty="0" smtClean="0"/>
              <a:t>。</a:t>
            </a:r>
            <a:r>
              <a:rPr lang="en-US" altLang="zh-CN" dirty="0" smtClean="0"/>
              <a:t>JMeter</a:t>
            </a:r>
            <a:r>
              <a:rPr lang="zh-CN" altLang="en-US" dirty="0" smtClean="0"/>
              <a:t>有</a:t>
            </a:r>
            <a:r>
              <a:rPr lang="zh-CN" altLang="en-US" dirty="0"/>
              <a:t>各种不同的监听器</a:t>
            </a:r>
            <a:r>
              <a:rPr lang="zh-CN" altLang="en-US" dirty="0" smtClean="0"/>
              <a:t>类型，这里添加聚合报告来查看结果</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a:t>
            </a:r>
            <a:r>
              <a:rPr lang="zh-CN" altLang="en-US" dirty="0"/>
              <a:t>初体验</a:t>
            </a:r>
            <a:r>
              <a:rPr lang="en-US" altLang="zh-CN" dirty="0" smtClean="0"/>
              <a:t>—</a:t>
            </a:r>
            <a:r>
              <a:rPr lang="zh-CN" altLang="en-US" dirty="0" smtClean="0"/>
              <a:t>添加监听器</a:t>
            </a:r>
            <a:endParaRPr lang="zh-CN" altLang="en-US" dirty="0"/>
          </a:p>
        </p:txBody>
      </p:sp>
      <p:pic>
        <p:nvPicPr>
          <p:cNvPr id="2050" name="Picture 2" descr="https://images0.cnblogs.com/blog/311516/201212/22205555-016307f6ea914e8fb3ef4f456c4c19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549" y="951945"/>
            <a:ext cx="3506737" cy="3616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699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897564"/>
            <a:ext cx="8229600" cy="3943350"/>
          </a:xfrm>
        </p:spPr>
        <p:txBody>
          <a:bodyPr>
            <a:normAutofit fontScale="40000" lnSpcReduction="20000"/>
          </a:bodyPr>
          <a:lstStyle/>
          <a:p>
            <a:pPr marL="0" indent="0">
              <a:buNone/>
            </a:pPr>
            <a:r>
              <a:rPr lang="zh-CN" altLang="en-US" sz="4200" dirty="0" smtClean="0">
                <a:solidFill>
                  <a:srgbClr val="FF0000"/>
                </a:solidFill>
                <a:latin typeface="+mn-ea"/>
              </a:rPr>
              <a:t>注意：单位是毫秒，后缀是</a:t>
            </a:r>
            <a:r>
              <a:rPr lang="en-US" altLang="zh-CN" sz="4200" dirty="0" err="1" smtClean="0">
                <a:solidFill>
                  <a:srgbClr val="FF0000"/>
                </a:solidFill>
                <a:latin typeface="+mn-ea"/>
              </a:rPr>
              <a:t>jtl</a:t>
            </a:r>
            <a:endParaRPr lang="en-US" altLang="zh-CN" sz="4200" dirty="0">
              <a:solidFill>
                <a:srgbClr val="FF0000"/>
              </a:solidFill>
              <a:latin typeface="+mn-ea"/>
            </a:endParaRPr>
          </a:p>
          <a:p>
            <a:r>
              <a:rPr lang="en-US" altLang="zh-CN" sz="4200" dirty="0" smtClean="0">
                <a:latin typeface="+mn-ea"/>
              </a:rPr>
              <a:t>Label</a:t>
            </a:r>
            <a:r>
              <a:rPr lang="zh-CN" altLang="en-US" sz="4200" dirty="0" smtClean="0">
                <a:latin typeface="+mn-ea"/>
              </a:rPr>
              <a:t>：定义请求</a:t>
            </a:r>
            <a:r>
              <a:rPr lang="zh-CN" altLang="en-US" sz="4200" dirty="0">
                <a:latin typeface="+mn-ea"/>
              </a:rPr>
              <a:t>的名称，就是我们在进行测试的</a:t>
            </a:r>
            <a:r>
              <a:rPr lang="en-US" altLang="zh-CN" sz="4200" dirty="0" err="1">
                <a:latin typeface="+mn-ea"/>
              </a:rPr>
              <a:t>httprequest</a:t>
            </a:r>
            <a:r>
              <a:rPr lang="en-US" altLang="zh-CN" sz="4200" dirty="0">
                <a:latin typeface="+mn-ea"/>
              </a:rPr>
              <a:t> sampler</a:t>
            </a:r>
            <a:r>
              <a:rPr lang="zh-CN" altLang="en-US" sz="4200" dirty="0">
                <a:latin typeface="+mn-ea"/>
              </a:rPr>
              <a:t>的名称</a:t>
            </a:r>
          </a:p>
          <a:p>
            <a:r>
              <a:rPr lang="en-US" altLang="zh-CN" sz="4200" dirty="0" smtClean="0">
                <a:latin typeface="+mn-ea"/>
              </a:rPr>
              <a:t>Samples</a:t>
            </a:r>
            <a:r>
              <a:rPr lang="zh-CN" altLang="en-US" sz="4200" dirty="0" smtClean="0">
                <a:latin typeface="+mn-ea"/>
              </a:rPr>
              <a:t>：这次测试中一共发给</a:t>
            </a:r>
            <a:r>
              <a:rPr lang="zh-CN" altLang="en-US" sz="4200" dirty="0">
                <a:latin typeface="+mn-ea"/>
              </a:rPr>
              <a:t>服务器的请求数量</a:t>
            </a:r>
          </a:p>
          <a:p>
            <a:r>
              <a:rPr lang="en-US" altLang="zh-CN" sz="4200" dirty="0" smtClean="0">
                <a:latin typeface="+mn-ea"/>
              </a:rPr>
              <a:t>Average</a:t>
            </a:r>
            <a:r>
              <a:rPr lang="zh-CN" altLang="en-US" sz="4200" dirty="0" smtClean="0">
                <a:latin typeface="+mn-ea"/>
              </a:rPr>
              <a:t>：单个</a:t>
            </a:r>
            <a:r>
              <a:rPr lang="zh-CN" altLang="en-US" sz="4200" dirty="0">
                <a:latin typeface="+mn-ea"/>
              </a:rPr>
              <a:t>请求的平均响应时间，单位是</a:t>
            </a:r>
            <a:r>
              <a:rPr lang="zh-CN" altLang="en-US" sz="4200" dirty="0" smtClean="0">
                <a:latin typeface="+mn-ea"/>
              </a:rPr>
              <a:t>毫秒。当使用了</a:t>
            </a:r>
            <a:r>
              <a:rPr lang="en-US" altLang="zh-CN" sz="4200" dirty="0" smtClean="0">
                <a:latin typeface="+mn-ea"/>
              </a:rPr>
              <a:t>Transaction Controller</a:t>
            </a:r>
            <a:r>
              <a:rPr lang="zh-CN" altLang="en-US" sz="4200" dirty="0" smtClean="0">
                <a:latin typeface="+mn-ea"/>
              </a:rPr>
              <a:t>时，也可以以</a:t>
            </a:r>
            <a:r>
              <a:rPr lang="en-US" altLang="zh-CN" sz="4200" dirty="0" smtClean="0">
                <a:latin typeface="+mn-ea"/>
              </a:rPr>
              <a:t>Transaction </a:t>
            </a:r>
            <a:r>
              <a:rPr lang="zh-CN" altLang="en-US" sz="4200" dirty="0" smtClean="0">
                <a:latin typeface="+mn-ea"/>
              </a:rPr>
              <a:t>为单位显示平均响应时长。</a:t>
            </a:r>
            <a:endParaRPr lang="zh-CN" altLang="en-US" sz="4200" dirty="0">
              <a:latin typeface="+mn-ea"/>
            </a:endParaRPr>
          </a:p>
          <a:p>
            <a:r>
              <a:rPr lang="en-US" altLang="zh-CN" sz="4200" dirty="0" smtClean="0">
                <a:latin typeface="+mn-ea"/>
              </a:rPr>
              <a:t>Median</a:t>
            </a:r>
            <a:r>
              <a:rPr lang="zh-CN" altLang="en-US" sz="4200" dirty="0" smtClean="0">
                <a:latin typeface="+mn-ea"/>
              </a:rPr>
              <a:t>：中位数，</a:t>
            </a:r>
            <a:r>
              <a:rPr lang="en-US" altLang="zh-CN" sz="4200" dirty="0" smtClean="0">
                <a:latin typeface="+mn-ea"/>
              </a:rPr>
              <a:t>50</a:t>
            </a:r>
            <a:r>
              <a:rPr lang="en-US" altLang="zh-CN" sz="4200" dirty="0">
                <a:latin typeface="+mn-ea"/>
              </a:rPr>
              <a:t>%</a:t>
            </a:r>
            <a:r>
              <a:rPr lang="zh-CN" altLang="en-US" sz="4200" dirty="0">
                <a:latin typeface="+mn-ea"/>
              </a:rPr>
              <a:t>的请求的响应时间</a:t>
            </a:r>
          </a:p>
          <a:p>
            <a:r>
              <a:rPr lang="en-US" altLang="zh-CN" sz="4200" dirty="0" smtClean="0">
                <a:latin typeface="+mn-ea"/>
              </a:rPr>
              <a:t>90%Line</a:t>
            </a:r>
            <a:r>
              <a:rPr lang="zh-CN" altLang="en-US" sz="4200" dirty="0" smtClean="0">
                <a:latin typeface="+mn-ea"/>
              </a:rPr>
              <a:t>：</a:t>
            </a:r>
            <a:r>
              <a:rPr lang="en-US" altLang="zh-CN" sz="4200" dirty="0" smtClean="0">
                <a:latin typeface="+mn-ea"/>
              </a:rPr>
              <a:t>90</a:t>
            </a:r>
            <a:r>
              <a:rPr lang="en-US" altLang="zh-CN" sz="4200" dirty="0">
                <a:latin typeface="+mn-ea"/>
              </a:rPr>
              <a:t>%</a:t>
            </a:r>
            <a:r>
              <a:rPr lang="zh-CN" altLang="en-US" sz="4200" dirty="0">
                <a:latin typeface="+mn-ea"/>
              </a:rPr>
              <a:t>的请求的响应时间</a:t>
            </a:r>
          </a:p>
          <a:p>
            <a:r>
              <a:rPr lang="en-US" altLang="zh-CN" sz="4200" dirty="0" smtClean="0">
                <a:latin typeface="+mn-ea"/>
              </a:rPr>
              <a:t>95%Line</a:t>
            </a:r>
            <a:r>
              <a:rPr lang="zh-CN" altLang="en-US" sz="4200" dirty="0" smtClean="0">
                <a:latin typeface="+mn-ea"/>
              </a:rPr>
              <a:t>：</a:t>
            </a:r>
            <a:r>
              <a:rPr lang="en-US" altLang="zh-CN" sz="4200" dirty="0" smtClean="0">
                <a:latin typeface="+mn-ea"/>
              </a:rPr>
              <a:t>95</a:t>
            </a:r>
            <a:r>
              <a:rPr lang="en-US" altLang="zh-CN" sz="4200" dirty="0">
                <a:latin typeface="+mn-ea"/>
              </a:rPr>
              <a:t>%</a:t>
            </a:r>
            <a:r>
              <a:rPr lang="zh-CN" altLang="en-US" sz="4200" dirty="0">
                <a:latin typeface="+mn-ea"/>
              </a:rPr>
              <a:t>的请求的响应时间</a:t>
            </a:r>
          </a:p>
          <a:p>
            <a:r>
              <a:rPr lang="en-US" altLang="zh-CN" sz="4200" dirty="0" smtClean="0">
                <a:latin typeface="+mn-ea"/>
              </a:rPr>
              <a:t>99%Line</a:t>
            </a:r>
            <a:r>
              <a:rPr lang="zh-CN" altLang="en-US" sz="4200" dirty="0" smtClean="0">
                <a:latin typeface="+mn-ea"/>
              </a:rPr>
              <a:t>：</a:t>
            </a:r>
            <a:r>
              <a:rPr lang="en-US" altLang="zh-CN" sz="4200" dirty="0" smtClean="0">
                <a:latin typeface="+mn-ea"/>
              </a:rPr>
              <a:t>99</a:t>
            </a:r>
            <a:r>
              <a:rPr lang="en-US" altLang="zh-CN" sz="4200" dirty="0">
                <a:latin typeface="+mn-ea"/>
              </a:rPr>
              <a:t>%</a:t>
            </a:r>
            <a:r>
              <a:rPr lang="zh-CN" altLang="en-US" sz="4200" dirty="0">
                <a:latin typeface="+mn-ea"/>
              </a:rPr>
              <a:t>的请求的响应时间</a:t>
            </a:r>
          </a:p>
          <a:p>
            <a:r>
              <a:rPr lang="en-US" altLang="zh-CN" sz="4200" dirty="0" smtClean="0">
                <a:latin typeface="+mn-ea"/>
              </a:rPr>
              <a:t>Min</a:t>
            </a:r>
            <a:r>
              <a:rPr lang="zh-CN" altLang="en-US" sz="4200" dirty="0" smtClean="0">
                <a:latin typeface="+mn-ea"/>
              </a:rPr>
              <a:t>：访问页面最小</a:t>
            </a:r>
            <a:r>
              <a:rPr lang="zh-CN" altLang="en-US" sz="4200" dirty="0">
                <a:latin typeface="+mn-ea"/>
              </a:rPr>
              <a:t>的响应时间</a:t>
            </a:r>
          </a:p>
          <a:p>
            <a:r>
              <a:rPr lang="en-US" altLang="zh-CN" sz="4200" dirty="0" smtClean="0">
                <a:latin typeface="+mn-ea"/>
              </a:rPr>
              <a:t>Max</a:t>
            </a:r>
            <a:r>
              <a:rPr lang="zh-CN" altLang="en-US" sz="4200" dirty="0" smtClean="0">
                <a:latin typeface="+mn-ea"/>
              </a:rPr>
              <a:t>：访问页面最大</a:t>
            </a:r>
            <a:r>
              <a:rPr lang="zh-CN" altLang="en-US" sz="4200" dirty="0">
                <a:latin typeface="+mn-ea"/>
              </a:rPr>
              <a:t>的响应时间</a:t>
            </a:r>
          </a:p>
          <a:p>
            <a:r>
              <a:rPr lang="en-US" altLang="zh-CN" sz="4200" dirty="0">
                <a:latin typeface="+mn-ea"/>
              </a:rPr>
              <a:t>Error</a:t>
            </a:r>
            <a:r>
              <a:rPr lang="en-US" altLang="zh-CN" sz="4200" dirty="0" smtClean="0">
                <a:latin typeface="+mn-ea"/>
              </a:rPr>
              <a:t>%</a:t>
            </a:r>
            <a:r>
              <a:rPr lang="zh-CN" altLang="en-US" sz="4200" dirty="0" smtClean="0">
                <a:latin typeface="+mn-ea"/>
              </a:rPr>
              <a:t>：错误率</a:t>
            </a:r>
            <a:r>
              <a:rPr lang="en-US" altLang="zh-CN" sz="4200" dirty="0">
                <a:latin typeface="+mn-ea"/>
              </a:rPr>
              <a:t>=</a:t>
            </a:r>
            <a:r>
              <a:rPr lang="zh-CN" altLang="en-US" sz="4200" dirty="0">
                <a:latin typeface="+mn-ea"/>
              </a:rPr>
              <a:t>错误的请求的数量</a:t>
            </a:r>
            <a:r>
              <a:rPr lang="en-US" altLang="zh-CN" sz="4200" dirty="0">
                <a:latin typeface="+mn-ea"/>
              </a:rPr>
              <a:t>/</a:t>
            </a:r>
            <a:r>
              <a:rPr lang="zh-CN" altLang="en-US" sz="4200" dirty="0">
                <a:latin typeface="+mn-ea"/>
              </a:rPr>
              <a:t>请求的总数</a:t>
            </a:r>
          </a:p>
          <a:p>
            <a:r>
              <a:rPr lang="en-US" altLang="zh-CN" sz="4200" dirty="0">
                <a:latin typeface="+mn-ea"/>
              </a:rPr>
              <a:t>Throughput</a:t>
            </a:r>
            <a:r>
              <a:rPr lang="en-US" altLang="zh-CN" sz="4200" dirty="0" smtClean="0">
                <a:latin typeface="+mn-ea"/>
              </a:rPr>
              <a:t>:</a:t>
            </a:r>
            <a:r>
              <a:rPr lang="zh-CN" altLang="en-US" sz="4200" dirty="0" smtClean="0">
                <a:latin typeface="+mn-ea"/>
              </a:rPr>
              <a:t>：吞吐量</a:t>
            </a:r>
            <a:r>
              <a:rPr lang="zh-CN" altLang="en-US" sz="4200" dirty="0">
                <a:latin typeface="+mn-ea"/>
              </a:rPr>
              <a:t>即表示每秒完成的请求</a:t>
            </a:r>
            <a:r>
              <a:rPr lang="zh-CN" altLang="en-US" sz="4200" dirty="0" smtClean="0">
                <a:latin typeface="+mn-ea"/>
              </a:rPr>
              <a:t>数。</a:t>
            </a:r>
            <a:r>
              <a:rPr lang="zh-CN" altLang="en-US" sz="4200" dirty="0">
                <a:latin typeface="+mn-ea"/>
              </a:rPr>
              <a:t>当使用了</a:t>
            </a:r>
            <a:r>
              <a:rPr lang="en-US" altLang="zh-CN" sz="4200" dirty="0">
                <a:latin typeface="+mn-ea"/>
              </a:rPr>
              <a:t>Transaction Controller</a:t>
            </a:r>
            <a:r>
              <a:rPr lang="zh-CN" altLang="en-US" sz="4200" dirty="0">
                <a:latin typeface="+mn-ea"/>
              </a:rPr>
              <a:t>时，也</a:t>
            </a:r>
            <a:r>
              <a:rPr lang="zh-CN" altLang="en-US" sz="4200" dirty="0" smtClean="0">
                <a:latin typeface="+mn-ea"/>
              </a:rPr>
              <a:t>可以表示</a:t>
            </a:r>
            <a:r>
              <a:rPr lang="en-US" altLang="zh-CN" sz="4200" dirty="0" smtClean="0">
                <a:latin typeface="+mn-ea"/>
              </a:rPr>
              <a:t>Transaction per Second</a:t>
            </a:r>
            <a:r>
              <a:rPr lang="zh-CN" altLang="en-US" sz="4200" dirty="0" smtClean="0">
                <a:latin typeface="+mn-ea"/>
              </a:rPr>
              <a:t>数。</a:t>
            </a:r>
            <a:endParaRPr lang="zh-CN" altLang="en-US" sz="4200" dirty="0">
              <a:latin typeface="+mn-ea"/>
            </a:endParaRPr>
          </a:p>
          <a:p>
            <a:r>
              <a:rPr lang="en-US" altLang="zh-CN" sz="4200" dirty="0" smtClean="0">
                <a:latin typeface="+mn-ea"/>
              </a:rPr>
              <a:t>Received KB/sec:</a:t>
            </a:r>
            <a:r>
              <a:rPr lang="zh-CN" altLang="en-US" sz="4200" dirty="0" smtClean="0">
                <a:latin typeface="+mn-ea"/>
              </a:rPr>
              <a:t>：每秒</a:t>
            </a:r>
            <a:r>
              <a:rPr lang="zh-CN" altLang="en-US" sz="4200" dirty="0">
                <a:latin typeface="+mn-ea"/>
              </a:rPr>
              <a:t>从服务器端接收到的数据量</a:t>
            </a:r>
          </a:p>
          <a:p>
            <a:pPr marL="0" indent="0">
              <a:buNone/>
            </a:pPr>
            <a:endParaRPr lang="zh-CN" altLang="en-US"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normAutofit fontScale="90000"/>
          </a:bodyPr>
          <a:lstStyle/>
          <a:p>
            <a:r>
              <a:rPr lang="zh-CN" altLang="en-US" dirty="0" smtClean="0"/>
              <a:t>监听器</a:t>
            </a:r>
            <a:r>
              <a:rPr lang="en-US" altLang="zh-CN" dirty="0" smtClean="0"/>
              <a:t>-</a:t>
            </a:r>
            <a:r>
              <a:rPr lang="zh-CN" altLang="en-US" dirty="0" smtClean="0"/>
              <a:t>聚合报告</a:t>
            </a:r>
            <a:endParaRPr lang="zh-CN" altLang="en-US" dirty="0"/>
          </a:p>
        </p:txBody>
      </p:sp>
    </p:spTree>
    <p:extLst>
      <p:ext uri="{BB962C8B-B14F-4D97-AF65-F5344CB8AC3E}">
        <p14:creationId xmlns:p14="http://schemas.microsoft.com/office/powerpoint/2010/main" val="742334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35971"/>
            <a:ext cx="8229600" cy="3780015"/>
          </a:xfrm>
        </p:spPr>
        <p:txBody>
          <a:bodyPr/>
          <a:lstStyle/>
          <a:p>
            <a:r>
              <a:rPr lang="en-US" altLang="zh-CN" dirty="0"/>
              <a:t> </a:t>
            </a:r>
            <a:r>
              <a:rPr lang="en-US" altLang="zh-CN" sz="2800" dirty="0">
                <a:latin typeface="+mn-ea"/>
              </a:rPr>
              <a:t>View Results </a:t>
            </a:r>
            <a:r>
              <a:rPr lang="en-US" altLang="zh-CN" sz="2800" dirty="0" smtClean="0">
                <a:latin typeface="+mn-ea"/>
              </a:rPr>
              <a:t>Tree</a:t>
            </a:r>
            <a:r>
              <a:rPr lang="zh-CN" altLang="en-US" sz="2800" dirty="0" smtClean="0">
                <a:latin typeface="+mn-ea"/>
              </a:rPr>
              <a:t>：</a:t>
            </a:r>
            <a:r>
              <a:rPr lang="zh-CN" altLang="en-US" sz="2800" dirty="0">
                <a:latin typeface="+mn-ea"/>
              </a:rPr>
              <a:t>如果我们的请求成功发送给服务器，那么结果树里面的模拟请求会显示为绿色，可以通过取样器结果里面的响应状态码信息来判断</a:t>
            </a: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a:t>
            </a:r>
            <a:r>
              <a:rPr lang="zh-CN" altLang="en-US" dirty="0"/>
              <a:t>初体验</a:t>
            </a:r>
            <a:r>
              <a:rPr lang="en-US" altLang="zh-CN" dirty="0"/>
              <a:t>—</a:t>
            </a:r>
            <a:r>
              <a:rPr lang="zh-CN" altLang="en-US" dirty="0"/>
              <a:t>添加监听器</a:t>
            </a:r>
          </a:p>
        </p:txBody>
      </p:sp>
      <p:pic>
        <p:nvPicPr>
          <p:cNvPr id="2050" name="Picture 2" descr="https://images2015.cnblogs.com/blog/983980/201609/983980-20160928182949703-12228896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34170"/>
            <a:ext cx="3329978" cy="1745151"/>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txBox="1">
            <a:spLocks/>
          </p:cNvSpPr>
          <p:nvPr/>
        </p:nvSpPr>
        <p:spPr bwMode="auto">
          <a:xfrm>
            <a:off x="4572000" y="2275464"/>
            <a:ext cx="3614637" cy="2376184"/>
          </a:xfrm>
          <a:prstGeom prst="rect">
            <a:avLst/>
          </a:prstGeom>
          <a:noFill/>
          <a:ln w="28575">
            <a:solidFill>
              <a:srgbClr val="92D050"/>
            </a:solidFill>
            <a:prstDash val="dash"/>
            <a:miter lim="800000"/>
            <a:headEnd/>
            <a:tailEnd/>
          </a:ln>
        </p:spPr>
        <p:txBody>
          <a:bodyPr vert="horz" wrap="square" lIns="91427" tIns="45713" rIns="91427" bIns="45713" numCol="1" anchor="t" anchorCtr="0" compatLnSpc="1">
            <a:prstTxWarp prst="textNoShape">
              <a:avLst/>
            </a:prstTxWarp>
          </a:bodyPr>
          <a:lstStyle>
            <a:lvl1pPr marL="408497" indent="-408497" algn="l" rtl="0" eaLnBrk="0" fontAlgn="base" hangingPunct="0">
              <a:lnSpc>
                <a:spcPct val="150000"/>
              </a:lnSpc>
              <a:spcBef>
                <a:spcPct val="20000"/>
              </a:spcBef>
              <a:spcAft>
                <a:spcPct val="0"/>
              </a:spcAft>
              <a:buClr>
                <a:schemeClr val="accent4">
                  <a:lumMod val="50000"/>
                </a:schemeClr>
              </a:buClr>
              <a:buFont typeface="Wingdings" pitchFamily="2" charset="2"/>
              <a:buChar char="n"/>
              <a:defRPr sz="2800" b="1" kern="1200" baseline="0">
                <a:solidFill>
                  <a:schemeClr val="tx1"/>
                </a:solidFill>
                <a:latin typeface="Times New Roman" panose="02020603050405020304" pitchFamily="18" charset="0"/>
                <a:ea typeface="楷体" panose="02010609060101010101" pitchFamily="49" charset="-122"/>
                <a:cs typeface="+mn-cs"/>
              </a:defRPr>
            </a:lvl1pPr>
            <a:lvl2pPr marL="885076" indent="-340414" algn="l" rtl="0" eaLnBrk="0" fontAlgn="base" hangingPunct="0">
              <a:lnSpc>
                <a:spcPct val="150000"/>
              </a:lnSpc>
              <a:spcBef>
                <a:spcPct val="20000"/>
              </a:spcBef>
              <a:spcAft>
                <a:spcPct val="0"/>
              </a:spcAft>
              <a:buClr>
                <a:srgbClr val="2F6231"/>
              </a:buClr>
              <a:buFont typeface="Arial"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2pPr>
            <a:lvl3pPr marL="1361656" indent="-272331" algn="l" rtl="0" eaLnBrk="0" fontAlgn="base" hangingPunct="0">
              <a:lnSpc>
                <a:spcPct val="150000"/>
              </a:lnSpc>
              <a:spcBef>
                <a:spcPct val="20000"/>
              </a:spcBef>
              <a:spcAft>
                <a:spcPct val="0"/>
              </a:spcAft>
              <a:buClr>
                <a:srgbClr val="2F6231"/>
              </a:buClr>
              <a:buFont typeface="Arial"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906318"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4pPr>
            <a:lvl5pPr marL="2450981" indent="-272331" algn="l" rtl="0" eaLnBrk="0" fontAlgn="base" hangingPunct="0">
              <a:lnSpc>
                <a:spcPct val="150000"/>
              </a:lnSpc>
              <a:spcBef>
                <a:spcPct val="20000"/>
              </a:spcBef>
              <a:spcAft>
                <a:spcPct val="0"/>
              </a:spcAft>
              <a:buClr>
                <a:srgbClr val="2F6231"/>
              </a:buClr>
              <a:buFont typeface="Arial" charset="0"/>
              <a:buChar char="»"/>
              <a:defRPr sz="1300" b="1" kern="1200" baseline="0">
                <a:solidFill>
                  <a:schemeClr val="tx1"/>
                </a:solidFill>
                <a:latin typeface="Times New Roman" panose="02020603050405020304" pitchFamily="18" charset="0"/>
                <a:ea typeface="楷体" panose="02010609060101010101" pitchFamily="49" charset="-122"/>
                <a:cs typeface="+mn-cs"/>
              </a:defRPr>
            </a:lvl5pPr>
            <a:lvl6pPr marL="2995643"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zh-CN" altLang="en-US" sz="2000" dirty="0" smtClean="0"/>
              <a:t>里面有我们发送的请求的方法、协议、地址以及实体主体数据，以及数据类型，大小，发送时间，客户端版本等信息</a:t>
            </a:r>
            <a:endParaRPr lang="zh-CN" altLang="en-US" sz="2000" dirty="0"/>
          </a:p>
        </p:txBody>
      </p:sp>
    </p:spTree>
    <p:extLst>
      <p:ext uri="{BB962C8B-B14F-4D97-AF65-F5344CB8AC3E}">
        <p14:creationId xmlns:p14="http://schemas.microsoft.com/office/powerpoint/2010/main" val="182602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响应数据：里面包含服务器返回给我们的响应数据实体</a:t>
            </a: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使用</a:t>
            </a:r>
            <a:r>
              <a:rPr lang="zh-CN" altLang="en-US" dirty="0"/>
              <a:t>初体验</a:t>
            </a:r>
            <a:r>
              <a:rPr lang="en-US" altLang="zh-CN" dirty="0"/>
              <a:t>—</a:t>
            </a:r>
            <a:r>
              <a:rPr lang="zh-CN" altLang="en-US" dirty="0"/>
              <a:t>添加监听器</a:t>
            </a:r>
          </a:p>
        </p:txBody>
      </p:sp>
      <p:pic>
        <p:nvPicPr>
          <p:cNvPr id="3074" name="Picture 2" descr="https://images2015.cnblogs.com/blog/983980/201609/983980-20160928183147438-18422233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64" y="1707855"/>
            <a:ext cx="6958480" cy="151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877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066" y="735971"/>
            <a:ext cx="8834034" cy="3780015"/>
          </a:xfrm>
        </p:spPr>
        <p:txBody>
          <a:bodyPr>
            <a:noAutofit/>
          </a:bodyPr>
          <a:lstStyle/>
          <a:p>
            <a:pPr marL="0">
              <a:lnSpc>
                <a:spcPct val="170000"/>
              </a:lnSpc>
              <a:spcBef>
                <a:spcPts val="0"/>
              </a:spcBef>
            </a:pPr>
            <a:r>
              <a:rPr lang="en-US" altLang="zh-CN" sz="2000" dirty="0">
                <a:latin typeface="+mn-ea"/>
              </a:rPr>
              <a:t>Badboy</a:t>
            </a:r>
            <a:r>
              <a:rPr lang="zh-CN" altLang="en-US" sz="2000" dirty="0">
                <a:latin typeface="+mn-ea"/>
              </a:rPr>
              <a:t>是用</a:t>
            </a:r>
            <a:r>
              <a:rPr lang="en-US" altLang="zh-CN" sz="2000" dirty="0">
                <a:latin typeface="+mn-ea"/>
              </a:rPr>
              <a:t>C++</a:t>
            </a:r>
            <a:r>
              <a:rPr lang="zh-CN" altLang="en-US" sz="2000" dirty="0">
                <a:latin typeface="+mn-ea"/>
              </a:rPr>
              <a:t>开发的，被用于测试和开发复杂的动态应用。它提供了强大的屏幕录制和回放功能，同时也提供了丰富的图形结果分析</a:t>
            </a:r>
            <a:r>
              <a:rPr lang="zh-CN" altLang="en-US" sz="2000" dirty="0" smtClean="0">
                <a:latin typeface="+mn-ea"/>
              </a:rPr>
              <a:t>功能</a:t>
            </a:r>
            <a:endParaRPr lang="en-US" altLang="zh-CN" sz="2000" dirty="0" smtClean="0">
              <a:latin typeface="+mn-ea"/>
            </a:endParaRPr>
          </a:p>
          <a:p>
            <a:pPr marL="0">
              <a:lnSpc>
                <a:spcPct val="170000"/>
              </a:lnSpc>
              <a:spcBef>
                <a:spcPts val="0"/>
              </a:spcBef>
            </a:pPr>
            <a:r>
              <a:rPr lang="zh-CN" altLang="en-US" sz="2000" dirty="0" smtClean="0">
                <a:latin typeface="+mn-ea"/>
              </a:rPr>
              <a:t>下载</a:t>
            </a:r>
            <a:r>
              <a:rPr lang="en-US" altLang="zh-CN" sz="2000" dirty="0" err="1">
                <a:latin typeface="+mn-ea"/>
              </a:rPr>
              <a:t>Badboy:http</a:t>
            </a:r>
            <a:r>
              <a:rPr lang="en-US" altLang="zh-CN" sz="2000" dirty="0">
                <a:latin typeface="+mn-ea"/>
              </a:rPr>
              <a:t>://www.badboy.com.au/</a:t>
            </a:r>
            <a:endParaRPr lang="en-US" altLang="zh-CN" sz="2000" dirty="0" smtClean="0">
              <a:latin typeface="+mn-ea"/>
            </a:endParaRPr>
          </a:p>
          <a:p>
            <a:pPr marL="0">
              <a:lnSpc>
                <a:spcPct val="170000"/>
              </a:lnSpc>
              <a:spcBef>
                <a:spcPts val="0"/>
              </a:spcBef>
            </a:pPr>
            <a:r>
              <a:rPr lang="zh-CN" altLang="en-US" sz="2000" dirty="0" smtClean="0">
                <a:latin typeface="+mn-ea"/>
              </a:rPr>
              <a:t>使用</a:t>
            </a:r>
            <a:r>
              <a:rPr lang="en-US" altLang="zh-CN" sz="2000" dirty="0">
                <a:latin typeface="+mn-ea"/>
              </a:rPr>
              <a:t>Badboy</a:t>
            </a:r>
            <a:r>
              <a:rPr lang="zh-CN" altLang="en-US" sz="2000" dirty="0">
                <a:latin typeface="+mn-ea"/>
              </a:rPr>
              <a:t>录制脚本，然后将录制的脚本导出</a:t>
            </a:r>
            <a:r>
              <a:rPr lang="zh-CN" altLang="en-US" sz="2000" dirty="0" smtClean="0">
                <a:latin typeface="+mn-ea"/>
              </a:rPr>
              <a:t>为</a:t>
            </a:r>
            <a:r>
              <a:rPr lang="en-US" altLang="zh-CN" sz="2000" dirty="0" smtClean="0">
                <a:latin typeface="+mn-ea"/>
              </a:rPr>
              <a:t>JMeter</a:t>
            </a:r>
            <a:r>
              <a:rPr lang="zh-CN" altLang="en-US" sz="2000" dirty="0" smtClean="0">
                <a:latin typeface="+mn-ea"/>
              </a:rPr>
              <a:t>格式</a:t>
            </a:r>
            <a:r>
              <a:rPr lang="zh-CN" altLang="en-US" sz="2000" dirty="0">
                <a:latin typeface="+mn-ea"/>
              </a:rPr>
              <a:t>的脚本，最后将该脚本导入</a:t>
            </a:r>
            <a:r>
              <a:rPr lang="zh-CN" altLang="en-US" sz="2000" dirty="0" smtClean="0">
                <a:latin typeface="+mn-ea"/>
              </a:rPr>
              <a:t>到</a:t>
            </a:r>
            <a:r>
              <a:rPr lang="en-US" altLang="zh-CN" sz="2000" dirty="0" smtClean="0">
                <a:latin typeface="+mn-ea"/>
              </a:rPr>
              <a:t>JMeter</a:t>
            </a:r>
            <a:r>
              <a:rPr lang="zh-CN" altLang="en-US" sz="2000" dirty="0" smtClean="0">
                <a:latin typeface="+mn-ea"/>
              </a:rPr>
              <a:t>，借助于</a:t>
            </a:r>
            <a:r>
              <a:rPr lang="en-US" altLang="zh-CN" sz="2000" dirty="0" smtClean="0">
                <a:latin typeface="+mn-ea"/>
              </a:rPr>
              <a:t>JMeter</a:t>
            </a:r>
            <a:r>
              <a:rPr lang="zh-CN" altLang="en-US" sz="2000" dirty="0" smtClean="0">
                <a:latin typeface="+mn-ea"/>
              </a:rPr>
              <a:t>强大</a:t>
            </a:r>
            <a:r>
              <a:rPr lang="zh-CN" altLang="en-US" sz="2000" dirty="0">
                <a:latin typeface="+mn-ea"/>
              </a:rPr>
              <a:t>的测试功能模拟大量的虚拟用户，进行复杂的性能</a:t>
            </a:r>
            <a:r>
              <a:rPr lang="zh-CN" altLang="en-US" sz="2000" dirty="0" smtClean="0">
                <a:latin typeface="+mn-ea"/>
              </a:rPr>
              <a:t>测试</a:t>
            </a:r>
            <a:endParaRPr lang="en-US" altLang="zh-CN" sz="2000" dirty="0" smtClean="0">
              <a:latin typeface="+mn-ea"/>
            </a:endParaRPr>
          </a:p>
          <a:p>
            <a:pPr marL="0">
              <a:lnSpc>
                <a:spcPct val="170000"/>
              </a:lnSpc>
              <a:spcBef>
                <a:spcPts val="0"/>
              </a:spcBef>
            </a:pPr>
            <a:r>
              <a:rPr lang="zh-CN" altLang="en-US" sz="2000" dirty="0">
                <a:latin typeface="+mn-ea"/>
              </a:rPr>
              <a:t>在</a:t>
            </a:r>
            <a:r>
              <a:rPr lang="en-US" altLang="zh-CN" sz="2000" dirty="0">
                <a:latin typeface="+mn-ea"/>
              </a:rPr>
              <a:t>Badboy</a:t>
            </a:r>
            <a:r>
              <a:rPr lang="zh-CN" altLang="en-US" sz="2000" dirty="0">
                <a:latin typeface="+mn-ea"/>
              </a:rPr>
              <a:t>中，</a:t>
            </a:r>
            <a:r>
              <a:rPr lang="en-US" altLang="zh-CN" sz="2000" dirty="0">
                <a:latin typeface="+mn-ea"/>
              </a:rPr>
              <a:t>step</a:t>
            </a:r>
            <a:r>
              <a:rPr lang="zh-CN" altLang="en-US" sz="2000" dirty="0">
                <a:latin typeface="+mn-ea"/>
              </a:rPr>
              <a:t>就类似于</a:t>
            </a:r>
            <a:r>
              <a:rPr lang="en-US" altLang="zh-CN" sz="2000" dirty="0" err="1">
                <a:latin typeface="+mn-ea"/>
              </a:rPr>
              <a:t>Loadrunner</a:t>
            </a:r>
            <a:r>
              <a:rPr lang="zh-CN" altLang="en-US" sz="2000" dirty="0">
                <a:latin typeface="+mn-ea"/>
              </a:rPr>
              <a:t>中事务的概念，我们可以通过添加</a:t>
            </a:r>
            <a:r>
              <a:rPr lang="en-US" altLang="zh-CN" sz="2000" dirty="0">
                <a:latin typeface="+mn-ea"/>
              </a:rPr>
              <a:t>step</a:t>
            </a:r>
            <a:r>
              <a:rPr lang="zh-CN" altLang="en-US" sz="2000" dirty="0">
                <a:latin typeface="+mn-ea"/>
              </a:rPr>
              <a:t>的方式来定义</a:t>
            </a:r>
            <a:r>
              <a:rPr lang="zh-CN" altLang="en-US" sz="2000" dirty="0" smtClean="0">
                <a:latin typeface="+mn-ea"/>
              </a:rPr>
              <a:t>事务</a:t>
            </a:r>
            <a:endParaRPr lang="zh-CN" altLang="en-US" sz="2000" dirty="0">
              <a:latin typeface="+mn-ea"/>
            </a:endParaRPr>
          </a:p>
        </p:txBody>
      </p:sp>
      <p:sp>
        <p:nvSpPr>
          <p:cNvPr id="2" name="标题 1"/>
          <p:cNvSpPr>
            <a:spLocks noGrp="1"/>
          </p:cNvSpPr>
          <p:nvPr>
            <p:ph type="title"/>
          </p:nvPr>
        </p:nvSpPr>
        <p:spPr/>
        <p:txBody>
          <a:bodyPr>
            <a:normAutofit fontScale="90000"/>
          </a:bodyPr>
          <a:lstStyle/>
          <a:p>
            <a:r>
              <a:rPr lang="zh-CN" altLang="en-US" dirty="0" smtClean="0"/>
              <a:t>录制方式产生脚本</a:t>
            </a:r>
            <a:r>
              <a:rPr lang="en-US" altLang="zh-CN" dirty="0" smtClean="0"/>
              <a:t>—</a:t>
            </a:r>
            <a:r>
              <a:rPr lang="zh-CN" altLang="en-US" dirty="0" smtClean="0"/>
              <a:t>使用</a:t>
            </a:r>
            <a:r>
              <a:rPr lang="en-US" altLang="zh-CN" dirty="0" smtClean="0"/>
              <a:t>Badboy</a:t>
            </a:r>
            <a:r>
              <a:rPr lang="zh-CN" altLang="en-US" dirty="0" smtClean="0"/>
              <a:t>录制</a:t>
            </a:r>
            <a:endParaRPr lang="zh-CN" altLang="en-US" dirty="0"/>
          </a:p>
        </p:txBody>
      </p:sp>
    </p:spTree>
    <p:extLst>
      <p:ext uri="{BB962C8B-B14F-4D97-AF65-F5344CB8AC3E}">
        <p14:creationId xmlns:p14="http://schemas.microsoft.com/office/powerpoint/2010/main" val="203607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rmAutofit/>
          </a:bodyPr>
          <a:lstStyle/>
          <a:p>
            <a:pPr marL="514350" indent="-514350">
              <a:buFont typeface="+mj-lt"/>
              <a:buAutoNum type="arabicPeriod"/>
            </a:pPr>
            <a:r>
              <a:rPr lang="en-US" altLang="zh-CN" sz="2800" dirty="0" err="1" smtClean="0">
                <a:latin typeface="+mn-ea"/>
              </a:rPr>
              <a:t>badboy</a:t>
            </a:r>
            <a:r>
              <a:rPr lang="zh-CN" altLang="en-US" sz="2800" dirty="0" smtClean="0">
                <a:latin typeface="+mn-ea"/>
              </a:rPr>
              <a:t>下载：</a:t>
            </a:r>
            <a:r>
              <a:rPr lang="en-US" altLang="zh-CN" sz="2800" dirty="0" smtClean="0">
                <a:latin typeface="+mn-ea"/>
                <a:hlinkClick r:id="rId2"/>
              </a:rPr>
              <a:t>www.badboy.com.au</a:t>
            </a:r>
            <a:endParaRPr lang="en-US" altLang="zh-CN" sz="2800" dirty="0" smtClean="0">
              <a:latin typeface="+mn-ea"/>
            </a:endParaRPr>
          </a:p>
          <a:p>
            <a:pPr marL="514350" indent="-514350">
              <a:buFont typeface="+mj-lt"/>
              <a:buAutoNum type="arabicPeriod"/>
            </a:pPr>
            <a:r>
              <a:rPr lang="zh-CN" altLang="en-US" sz="2800" dirty="0" smtClean="0">
                <a:latin typeface="+mn-ea"/>
              </a:rPr>
              <a:t>点击工具栏上的红色原型按钮，在地址栏目输入被测地址。</a:t>
            </a:r>
            <a:endParaRPr lang="en-US" altLang="zh-CN" sz="2800" dirty="0" smtClean="0">
              <a:latin typeface="+mn-ea"/>
            </a:endParaRPr>
          </a:p>
          <a:p>
            <a:pPr marL="514350" indent="-514350">
              <a:buFont typeface="+mj-lt"/>
              <a:buAutoNum type="arabicPeriod"/>
            </a:pPr>
            <a:r>
              <a:rPr lang="zh-CN" altLang="en-US" sz="2800" dirty="0" smtClean="0">
                <a:latin typeface="+mn-ea"/>
              </a:rPr>
              <a:t>录制完成后，点击工具栏旁边的黑色按钮，结束录制。选择“文件”</a:t>
            </a:r>
            <a:r>
              <a:rPr lang="en-US" altLang="zh-CN" sz="2800" dirty="0" smtClean="0">
                <a:latin typeface="+mn-ea"/>
              </a:rPr>
              <a:t>/</a:t>
            </a:r>
            <a:r>
              <a:rPr lang="zh-CN" altLang="en-US" sz="2800" dirty="0" smtClean="0">
                <a:latin typeface="+mn-ea"/>
              </a:rPr>
              <a:t>“</a:t>
            </a:r>
            <a:r>
              <a:rPr lang="en-US" altLang="zh-CN" sz="2800" dirty="0" smtClean="0">
                <a:latin typeface="+mn-ea"/>
              </a:rPr>
              <a:t>Export to JMeter</a:t>
            </a:r>
            <a:r>
              <a:rPr lang="zh-CN" altLang="en-US" sz="2800" dirty="0" smtClean="0">
                <a:latin typeface="+mn-ea"/>
              </a:rPr>
              <a:t>”</a:t>
            </a:r>
            <a:endParaRPr lang="en-US" altLang="zh-CN" sz="2800" dirty="0" smtClean="0">
              <a:latin typeface="+mn-ea"/>
            </a:endParaRPr>
          </a:p>
          <a:p>
            <a:pPr marL="514350" indent="-514350">
              <a:buFont typeface="+mj-lt"/>
              <a:buAutoNum type="arabicPeriod"/>
            </a:pPr>
            <a:r>
              <a:rPr lang="zh-CN" altLang="en-US" sz="2800" dirty="0" smtClean="0">
                <a:latin typeface="+mn-ea"/>
              </a:rPr>
              <a:t>打开</a:t>
            </a:r>
            <a:r>
              <a:rPr lang="en-US" altLang="zh-CN" sz="2800" dirty="0" smtClean="0">
                <a:latin typeface="+mn-ea"/>
              </a:rPr>
              <a:t>JMeter</a:t>
            </a:r>
            <a:r>
              <a:rPr lang="zh-CN" altLang="en-US" sz="2800" dirty="0" smtClean="0">
                <a:latin typeface="+mn-ea"/>
              </a:rPr>
              <a:t>工具，选择“文件”</a:t>
            </a:r>
            <a:r>
              <a:rPr lang="en-US" altLang="zh-CN" sz="2800" dirty="0" smtClean="0">
                <a:latin typeface="+mn-ea"/>
              </a:rPr>
              <a:t>/</a:t>
            </a:r>
            <a:r>
              <a:rPr lang="zh-CN" altLang="en-US" sz="2800" dirty="0" smtClean="0">
                <a:latin typeface="+mn-ea"/>
              </a:rPr>
              <a:t>“打开”选择刚才保存的文件（</a:t>
            </a:r>
            <a:r>
              <a:rPr lang="en-US" altLang="zh-CN" sz="2800" dirty="0" smtClean="0">
                <a:latin typeface="+mn-ea"/>
              </a:rPr>
              <a:t>.</a:t>
            </a:r>
            <a:r>
              <a:rPr lang="en-US" altLang="zh-CN" sz="2800" dirty="0" err="1" smtClean="0">
                <a:latin typeface="+mn-ea"/>
              </a:rPr>
              <a:t>jmx</a:t>
            </a:r>
            <a:r>
              <a:rPr lang="zh-CN" altLang="en-US" sz="2800" dirty="0" smtClean="0">
                <a:latin typeface="+mn-ea"/>
              </a:rPr>
              <a:t>类型），将文件导入</a:t>
            </a:r>
            <a:endParaRPr lang="en-US" altLang="zh-CN" sz="2800" dirty="0" smtClean="0">
              <a:latin typeface="+mn-ea"/>
            </a:endParaRPr>
          </a:p>
          <a:p>
            <a:pPr marL="0" indent="0">
              <a:buNone/>
            </a:pPr>
            <a:endParaRPr lang="zh-CN" altLang="en-US" sz="2800" dirty="0"/>
          </a:p>
        </p:txBody>
      </p:sp>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两种</a:t>
            </a:r>
            <a:r>
              <a:rPr lang="zh-CN" altLang="en-US" dirty="0"/>
              <a:t>录制脚本</a:t>
            </a:r>
            <a:r>
              <a:rPr lang="zh-CN" altLang="en-US" dirty="0" smtClean="0"/>
              <a:t>方法</a:t>
            </a:r>
            <a:r>
              <a:rPr lang="en-US" altLang="zh-CN" dirty="0" smtClean="0"/>
              <a:t>-</a:t>
            </a:r>
            <a:r>
              <a:rPr lang="en-US" altLang="zh-CN" dirty="0" err="1" smtClean="0"/>
              <a:t>badboy</a:t>
            </a:r>
            <a:endParaRPr lang="zh-CN" altLang="en-US" dirty="0"/>
          </a:p>
        </p:txBody>
      </p:sp>
    </p:spTree>
    <p:extLst>
      <p:ext uri="{BB962C8B-B14F-4D97-AF65-F5344CB8AC3E}">
        <p14:creationId xmlns:p14="http://schemas.microsoft.com/office/powerpoint/2010/main" val="2277924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89552"/>
            <a:ext cx="8280920" cy="3996444"/>
          </a:xfrm>
        </p:spPr>
        <p:txBody>
          <a:bodyPr>
            <a:normAutofit/>
          </a:bodyPr>
          <a:lstStyle/>
          <a:p>
            <a:pPr marL="0" indent="0">
              <a:buNone/>
            </a:pPr>
            <a:r>
              <a:rPr lang="en-US" altLang="zh-CN" dirty="0">
                <a:latin typeface="+mn-ea"/>
              </a:rPr>
              <a:t>1</a:t>
            </a:r>
            <a:r>
              <a:rPr lang="en-US" altLang="zh-CN" dirty="0" smtClean="0">
                <a:latin typeface="+mn-ea"/>
              </a:rPr>
              <a:t>.</a:t>
            </a:r>
            <a:r>
              <a:rPr lang="zh-CN" altLang="en-US" dirty="0" smtClean="0">
                <a:latin typeface="+mn-ea"/>
              </a:rPr>
              <a:t>创建模板</a:t>
            </a:r>
            <a:r>
              <a:rPr lang="en-US" altLang="zh-CN" dirty="0" smtClean="0">
                <a:latin typeface="+mn-ea"/>
              </a:rPr>
              <a:t>【</a:t>
            </a:r>
            <a:r>
              <a:rPr lang="zh-CN" altLang="en-US" dirty="0">
                <a:latin typeface="+mn-ea"/>
              </a:rPr>
              <a:t>录制方式</a:t>
            </a:r>
            <a:r>
              <a:rPr lang="en-US" altLang="zh-CN" dirty="0" smtClean="0">
                <a:latin typeface="+mn-ea"/>
              </a:rPr>
              <a:t>】</a:t>
            </a:r>
          </a:p>
          <a:p>
            <a:pPr marL="0" indent="0">
              <a:buNone/>
            </a:pPr>
            <a:r>
              <a:rPr lang="en-US" altLang="zh-CN" dirty="0" smtClean="0"/>
              <a:t>2.</a:t>
            </a:r>
            <a:r>
              <a:rPr lang="zh-CN" altLang="en-US" dirty="0" smtClean="0"/>
              <a:t>配置</a:t>
            </a:r>
            <a:r>
              <a:rPr lang="zh-CN" altLang="en-US" dirty="0" smtClean="0">
                <a:solidFill>
                  <a:srgbClr val="FF0000"/>
                </a:solidFill>
              </a:rPr>
              <a:t>浏览器</a:t>
            </a:r>
            <a:r>
              <a:rPr lang="zh-CN" altLang="en-US" dirty="0" smtClean="0"/>
              <a:t>的代理为 </a:t>
            </a:r>
            <a:r>
              <a:rPr lang="en-US" altLang="zh-CN" dirty="0" smtClean="0"/>
              <a:t>“127.0.0.1” </a:t>
            </a:r>
            <a:r>
              <a:rPr lang="zh-CN" altLang="en-US" dirty="0" smtClean="0"/>
              <a:t>端口是</a:t>
            </a:r>
            <a:r>
              <a:rPr lang="en-US" altLang="zh-CN" dirty="0" smtClean="0"/>
              <a:t>8888</a:t>
            </a:r>
          </a:p>
          <a:p>
            <a:pPr marL="0" indent="0">
              <a:buNone/>
            </a:pPr>
            <a:r>
              <a:rPr lang="en-US" altLang="zh-CN" dirty="0"/>
              <a:t>3</a:t>
            </a:r>
            <a:r>
              <a:rPr lang="en-US" altLang="zh-CN" dirty="0" smtClean="0"/>
              <a:t>.</a:t>
            </a:r>
            <a:r>
              <a:rPr lang="en-US" altLang="zh-CN" dirty="0" smtClean="0">
                <a:solidFill>
                  <a:srgbClr val="FF0000"/>
                </a:solidFill>
              </a:rPr>
              <a:t>HTTP(S</a:t>
            </a:r>
            <a:r>
              <a:rPr lang="en-US" altLang="zh-CN" dirty="0">
                <a:solidFill>
                  <a:srgbClr val="FF0000"/>
                </a:solidFill>
              </a:rPr>
              <a:t>) Test Script </a:t>
            </a:r>
            <a:r>
              <a:rPr lang="en-US" altLang="zh-CN" dirty="0" smtClean="0">
                <a:solidFill>
                  <a:srgbClr val="FF0000"/>
                </a:solidFill>
              </a:rPr>
              <a:t>Recorder </a:t>
            </a:r>
            <a:r>
              <a:rPr lang="zh-CN" altLang="en-US" dirty="0" smtClean="0"/>
              <a:t>点击</a:t>
            </a:r>
            <a:r>
              <a:rPr lang="en-US" altLang="zh-CN" dirty="0" smtClean="0"/>
              <a:t>【run】</a:t>
            </a:r>
            <a:endParaRPr lang="zh-CN" altLang="en-US" dirty="0"/>
          </a:p>
        </p:txBody>
      </p:sp>
      <p:sp>
        <p:nvSpPr>
          <p:cNvPr id="3" name="标题 2"/>
          <p:cNvSpPr>
            <a:spLocks noGrp="1"/>
          </p:cNvSpPr>
          <p:nvPr>
            <p:ph type="title"/>
          </p:nvPr>
        </p:nvSpPr>
        <p:spPr/>
        <p:txBody>
          <a:bodyPr>
            <a:noAutofit/>
          </a:bodyPr>
          <a:lstStyle/>
          <a:p>
            <a:r>
              <a:rPr lang="zh-CN" altLang="en-US" sz="3600" dirty="0"/>
              <a:t>录制方式产生脚本</a:t>
            </a:r>
            <a:r>
              <a:rPr lang="en-US" altLang="zh-CN" sz="3600" dirty="0"/>
              <a:t>—</a:t>
            </a:r>
            <a:r>
              <a:rPr lang="zh-CN" altLang="en-US" sz="3600" dirty="0"/>
              <a:t>使用代理方式录制</a:t>
            </a:r>
          </a:p>
        </p:txBody>
      </p:sp>
    </p:spTree>
    <p:extLst>
      <p:ext uri="{BB962C8B-B14F-4D97-AF65-F5344CB8AC3E}">
        <p14:creationId xmlns:p14="http://schemas.microsoft.com/office/powerpoint/2010/main" val="11136336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555526"/>
            <a:ext cx="8229600" cy="3394472"/>
          </a:xfrm>
        </p:spPr>
        <p:txBody>
          <a:bodyPr>
            <a:noAutofit/>
          </a:bodyPr>
          <a:lstStyle/>
          <a:p>
            <a:pPr marL="0" indent="0">
              <a:spcBef>
                <a:spcPts val="0"/>
              </a:spcBef>
              <a:buNone/>
            </a:pPr>
            <a:r>
              <a:rPr lang="zh-CN" altLang="en-US" dirty="0">
                <a:latin typeface="+mn-ea"/>
              </a:rPr>
              <a:t>测试步骤</a:t>
            </a:r>
            <a:endParaRPr lang="en-US" altLang="zh-CN" dirty="0">
              <a:latin typeface="+mn-ea"/>
            </a:endParaRPr>
          </a:p>
          <a:p>
            <a:pPr marL="514350" indent="-514350">
              <a:spcBef>
                <a:spcPts val="0"/>
              </a:spcBef>
              <a:buFont typeface="+mj-lt"/>
              <a:buAutoNum type="arabicPeriod"/>
            </a:pPr>
            <a:r>
              <a:rPr lang="zh-CN" altLang="en-US" dirty="0">
                <a:latin typeface="+mn-ea"/>
              </a:rPr>
              <a:t>测试计划</a:t>
            </a:r>
            <a:endParaRPr lang="en-US" altLang="zh-CN" dirty="0">
              <a:latin typeface="+mn-ea"/>
            </a:endParaRPr>
          </a:p>
          <a:p>
            <a:pPr marL="514350" indent="-514350">
              <a:spcBef>
                <a:spcPts val="0"/>
              </a:spcBef>
              <a:buFont typeface="+mj-lt"/>
              <a:buAutoNum type="arabicPeriod"/>
            </a:pPr>
            <a:r>
              <a:rPr lang="zh-CN" altLang="en-US" dirty="0">
                <a:latin typeface="+mn-ea"/>
              </a:rPr>
              <a:t>线程组（右键 测试计划</a:t>
            </a:r>
            <a:r>
              <a:rPr lang="en-US" altLang="zh-CN" dirty="0">
                <a:latin typeface="+mn-ea"/>
              </a:rPr>
              <a:t>/</a:t>
            </a:r>
            <a:r>
              <a:rPr lang="zh-CN" altLang="en-US" dirty="0">
                <a:latin typeface="+mn-ea"/>
              </a:rPr>
              <a:t>添加</a:t>
            </a:r>
            <a:r>
              <a:rPr lang="en-US" altLang="zh-CN" dirty="0">
                <a:latin typeface="+mn-ea"/>
              </a:rPr>
              <a:t>/Threads/</a:t>
            </a:r>
            <a:r>
              <a:rPr lang="zh-CN" altLang="en-US" dirty="0">
                <a:latin typeface="+mn-ea"/>
              </a:rPr>
              <a:t>线程组）</a:t>
            </a:r>
            <a:endParaRPr lang="en-US" altLang="zh-CN" dirty="0">
              <a:latin typeface="+mn-ea"/>
            </a:endParaRPr>
          </a:p>
          <a:p>
            <a:pPr marL="514350" indent="-514350">
              <a:spcBef>
                <a:spcPts val="0"/>
              </a:spcBef>
              <a:buFont typeface="+mj-lt"/>
              <a:buAutoNum type="arabicPeriod"/>
            </a:pPr>
            <a:r>
              <a:rPr lang="en-US" altLang="zh-CN" dirty="0">
                <a:latin typeface="+mn-ea"/>
              </a:rPr>
              <a:t>http</a:t>
            </a:r>
            <a:r>
              <a:rPr lang="zh-CN" altLang="en-US" dirty="0">
                <a:latin typeface="+mn-ea"/>
              </a:rPr>
              <a:t>请求</a:t>
            </a:r>
            <a:endParaRPr lang="en-US" altLang="zh-CN" dirty="0">
              <a:latin typeface="+mn-ea"/>
            </a:endParaRPr>
          </a:p>
          <a:p>
            <a:pPr marL="514350" indent="-514350">
              <a:spcBef>
                <a:spcPts val="0"/>
              </a:spcBef>
              <a:buFont typeface="+mj-lt"/>
              <a:buAutoNum type="arabicPeriod"/>
            </a:pPr>
            <a:r>
              <a:rPr lang="zh-CN" altLang="en-US" dirty="0">
                <a:latin typeface="+mn-ea"/>
              </a:rPr>
              <a:t>监听器</a:t>
            </a:r>
            <a:endParaRPr lang="en-US" altLang="zh-CN" dirty="0">
              <a:latin typeface="+mn-ea"/>
            </a:endParaRPr>
          </a:p>
          <a:p>
            <a:pPr marL="514350" indent="-514350">
              <a:spcBef>
                <a:spcPts val="0"/>
              </a:spcBef>
              <a:buFont typeface="+mj-lt"/>
              <a:buAutoNum type="arabicPeriod"/>
            </a:pPr>
            <a:r>
              <a:rPr lang="zh-CN" altLang="en-US" dirty="0">
                <a:latin typeface="+mn-ea"/>
              </a:rPr>
              <a:t>运行脚本</a:t>
            </a:r>
            <a:endParaRPr lang="en-US" altLang="zh-CN" dirty="0">
              <a:latin typeface="+mn-ea"/>
            </a:endParaRPr>
          </a:p>
          <a:p>
            <a:pPr marL="514350" indent="-514350">
              <a:spcBef>
                <a:spcPts val="0"/>
              </a:spcBef>
              <a:buFont typeface="+mj-lt"/>
              <a:buAutoNum type="arabicPeriod"/>
            </a:pPr>
            <a:r>
              <a:rPr lang="zh-CN" altLang="en-US" dirty="0">
                <a:latin typeface="+mn-ea"/>
              </a:rPr>
              <a:t>查看报告</a:t>
            </a:r>
          </a:p>
        </p:txBody>
      </p:sp>
      <p:sp>
        <p:nvSpPr>
          <p:cNvPr id="3" name="标题 2"/>
          <p:cNvSpPr>
            <a:spLocks noGrp="1"/>
          </p:cNvSpPr>
          <p:nvPr>
            <p:ph type="title"/>
          </p:nvPr>
        </p:nvSpPr>
        <p:spPr/>
        <p:txBody>
          <a:bodyPr>
            <a:normAutofit fontScale="90000"/>
          </a:bodyPr>
          <a:lstStyle/>
          <a:p>
            <a:r>
              <a:rPr lang="zh-CN" altLang="en-US" dirty="0"/>
              <a:t>第一个</a:t>
            </a:r>
            <a:r>
              <a:rPr lang="en-US" altLang="zh-CN" dirty="0"/>
              <a:t>Demo</a:t>
            </a:r>
            <a:endParaRPr lang="zh-CN" altLang="en-US" dirty="0"/>
          </a:p>
        </p:txBody>
      </p:sp>
    </p:spTree>
    <p:extLst>
      <p:ext uri="{BB962C8B-B14F-4D97-AF65-F5344CB8AC3E}">
        <p14:creationId xmlns:p14="http://schemas.microsoft.com/office/powerpoint/2010/main" val="1022862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89553"/>
            <a:ext cx="8219256" cy="3805070"/>
          </a:xfrm>
        </p:spPr>
        <p:txBody>
          <a:bodyPr>
            <a:normAutofit fontScale="85000" lnSpcReduction="10000"/>
          </a:bodyPr>
          <a:lstStyle/>
          <a:p>
            <a:pPr marL="0" indent="0">
              <a:lnSpc>
                <a:spcPct val="150000"/>
              </a:lnSpc>
              <a:spcBef>
                <a:spcPts val="0"/>
              </a:spcBef>
              <a:buNone/>
            </a:pPr>
            <a:r>
              <a:rPr lang="zh-CN" altLang="en-US" dirty="0" smtClean="0"/>
              <a:t> </a:t>
            </a:r>
            <a:r>
              <a:rPr lang="en-US" altLang="zh-CN" dirty="0" smtClean="0"/>
              <a:t>	</a:t>
            </a:r>
            <a:r>
              <a:rPr lang="en-US" altLang="zh-CN" sz="3000" dirty="0">
                <a:latin typeface="+mn-ea"/>
              </a:rPr>
              <a:t>JMeter</a:t>
            </a:r>
            <a:r>
              <a:rPr lang="zh-CN" altLang="en-US" sz="3000" dirty="0">
                <a:latin typeface="+mn-ea"/>
              </a:rPr>
              <a:t>是免费、开源、纯</a:t>
            </a:r>
            <a:r>
              <a:rPr lang="en-US" altLang="zh-CN" sz="3000" dirty="0">
                <a:latin typeface="+mn-ea"/>
              </a:rPr>
              <a:t>Java</a:t>
            </a:r>
            <a:r>
              <a:rPr lang="zh-CN" altLang="en-US" sz="3000" dirty="0">
                <a:latin typeface="+mn-ea"/>
              </a:rPr>
              <a:t>开发的性能测试工具，</a:t>
            </a:r>
            <a:r>
              <a:rPr lang="en-US" altLang="zh-CN" sz="3000" dirty="0">
                <a:latin typeface="+mn-ea"/>
              </a:rPr>
              <a:t>JMeter</a:t>
            </a:r>
            <a:r>
              <a:rPr lang="zh-CN" altLang="en-US" sz="3000" dirty="0">
                <a:latin typeface="+mn-ea"/>
              </a:rPr>
              <a:t>可以用于对服务器、网络或对象模拟巨大的负载，来自不同压力类别下的测试它们的强度和分析整体性能。能够对应用程序做功能</a:t>
            </a:r>
            <a:r>
              <a:rPr lang="en-US" altLang="zh-CN" sz="3000" dirty="0">
                <a:latin typeface="+mn-ea"/>
              </a:rPr>
              <a:t>/</a:t>
            </a:r>
            <a:r>
              <a:rPr lang="zh-CN" altLang="en-US" sz="3000" dirty="0">
                <a:latin typeface="+mn-ea"/>
              </a:rPr>
              <a:t>回归测试，通过创建带有断言的脚本来验证你的程序是否返回了你期望的结果，</a:t>
            </a:r>
            <a:r>
              <a:rPr lang="en-US" altLang="zh-CN" sz="3000" dirty="0">
                <a:latin typeface="+mn-ea"/>
              </a:rPr>
              <a:t>JMeter</a:t>
            </a:r>
            <a:r>
              <a:rPr lang="zh-CN" altLang="en-US" sz="3000" dirty="0">
                <a:latin typeface="+mn-ea"/>
              </a:rPr>
              <a:t>允许使用正则表达式来创建断言。</a:t>
            </a:r>
          </a:p>
        </p:txBody>
      </p:sp>
      <p:sp>
        <p:nvSpPr>
          <p:cNvPr id="2" name="标题 1"/>
          <p:cNvSpPr>
            <a:spLocks noGrp="1"/>
          </p:cNvSpPr>
          <p:nvPr>
            <p:ph type="title"/>
          </p:nvPr>
        </p:nvSpPr>
        <p:spPr/>
        <p:txBody>
          <a:bodyPr>
            <a:normAutofit fontScale="90000"/>
          </a:bodyPr>
          <a:lstStyle/>
          <a:p>
            <a:r>
              <a:rPr lang="en-US" altLang="zh-CN" dirty="0" smtClean="0"/>
              <a:t>JMeter</a:t>
            </a:r>
            <a:r>
              <a:rPr lang="zh-CN" altLang="en-US" dirty="0" smtClean="0"/>
              <a:t>简介</a:t>
            </a:r>
            <a:endParaRPr lang="zh-CN" altLang="en-US" dirty="0"/>
          </a:p>
        </p:txBody>
      </p:sp>
    </p:spTree>
    <p:extLst>
      <p:ext uri="{BB962C8B-B14F-4D97-AF65-F5344CB8AC3E}">
        <p14:creationId xmlns:p14="http://schemas.microsoft.com/office/powerpoint/2010/main" val="3003501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915" y="897952"/>
            <a:ext cx="8229600" cy="3780015"/>
          </a:xfrm>
        </p:spPr>
        <p:txBody>
          <a:bodyPr/>
          <a:lstStyle/>
          <a:p>
            <a:endParaRPr lang="zh-CN" altLang="en-US" dirty="0"/>
          </a:p>
        </p:txBody>
      </p:sp>
      <p:sp>
        <p:nvSpPr>
          <p:cNvPr id="2" name="标题 1"/>
          <p:cNvSpPr>
            <a:spLocks noGrp="1"/>
          </p:cNvSpPr>
          <p:nvPr>
            <p:ph type="title"/>
          </p:nvPr>
        </p:nvSpPr>
        <p:spPr/>
        <p:txBody>
          <a:bodyPr>
            <a:normAutofit fontScale="90000"/>
          </a:bodyPr>
          <a:lstStyle/>
          <a:p>
            <a:r>
              <a:rPr lang="en-US" altLang="zh-CN" dirty="0" err="1" smtClean="0"/>
              <a:t>LoadRunner</a:t>
            </a:r>
            <a:r>
              <a:rPr lang="en-US" altLang="zh-CN" dirty="0" smtClean="0"/>
              <a:t>   VS  JMeter</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94355337"/>
              </p:ext>
            </p:extLst>
          </p:nvPr>
        </p:nvGraphicFramePr>
        <p:xfrm>
          <a:off x="417865" y="951945"/>
          <a:ext cx="8200370" cy="3801668"/>
        </p:xfrm>
        <a:graphic>
          <a:graphicData uri="http://schemas.openxmlformats.org/drawingml/2006/table">
            <a:tbl>
              <a:tblPr firstRow="1" bandRow="1">
                <a:tableStyleId>{5C22544A-7EE6-4342-B048-85BDC9FD1C3A}</a:tableStyleId>
              </a:tblPr>
              <a:tblGrid>
                <a:gridCol w="4100185"/>
                <a:gridCol w="4100185"/>
              </a:tblGrid>
              <a:tr h="379103">
                <a:tc>
                  <a:txBody>
                    <a:bodyPr/>
                    <a:lstStyle/>
                    <a:p>
                      <a:pPr algn="ctr"/>
                      <a:r>
                        <a:rPr lang="en-US" altLang="zh-CN" sz="1800" b="1" baseline="0" dirty="0" err="1" smtClean="0">
                          <a:latin typeface="+mn-ea"/>
                          <a:ea typeface="+mn-ea"/>
                        </a:rPr>
                        <a:t>LoadRunner</a:t>
                      </a:r>
                      <a:endParaRPr lang="zh-CN" altLang="en-US" sz="1800" b="1" baseline="0" dirty="0">
                        <a:latin typeface="+mn-ea"/>
                        <a:ea typeface="+mn-ea"/>
                      </a:endParaRPr>
                    </a:p>
                  </a:txBody>
                  <a:tcPr marL="68509" marR="68509" marT="34282" marB="34282"/>
                </a:tc>
                <a:tc>
                  <a:txBody>
                    <a:bodyPr/>
                    <a:lstStyle/>
                    <a:p>
                      <a:pPr algn="ctr"/>
                      <a:r>
                        <a:rPr lang="en-US" altLang="zh-CN" sz="1800" b="1" baseline="0" dirty="0" smtClean="0">
                          <a:latin typeface="+mn-ea"/>
                          <a:ea typeface="+mn-ea"/>
                        </a:rPr>
                        <a:t>JMeter</a:t>
                      </a:r>
                      <a:endParaRPr lang="zh-CN" altLang="en-US" sz="1800" b="1" baseline="0" dirty="0">
                        <a:latin typeface="+mn-ea"/>
                        <a:ea typeface="+mn-ea"/>
                      </a:endParaRPr>
                    </a:p>
                  </a:txBody>
                  <a:tcPr marL="68509" marR="68509" marT="34282" marB="34282"/>
                </a:tc>
              </a:tr>
              <a:tr h="379103">
                <a:tc>
                  <a:txBody>
                    <a:bodyPr/>
                    <a:lstStyle/>
                    <a:p>
                      <a:r>
                        <a:rPr lang="zh-CN" altLang="en-US" sz="1800" b="1" baseline="0" dirty="0" smtClean="0">
                          <a:latin typeface="+mn-ea"/>
                          <a:ea typeface="+mn-ea"/>
                        </a:rPr>
                        <a:t>性能测试领域的王者</a:t>
                      </a:r>
                      <a:endParaRPr lang="zh-CN" altLang="en-US" sz="1800" b="1" baseline="0" dirty="0">
                        <a:latin typeface="+mn-ea"/>
                        <a:ea typeface="+mn-ea"/>
                      </a:endParaRPr>
                    </a:p>
                  </a:txBody>
                  <a:tcPr marL="68509" marR="68509" marT="34282" marB="34282"/>
                </a:tc>
                <a:tc>
                  <a:txBody>
                    <a:bodyPr/>
                    <a:lstStyle/>
                    <a:p>
                      <a:pPr marL="0" marR="0" lvl="0" indent="0" algn="l" defTabSz="1089325" rtl="0" eaLnBrk="1" fontAlgn="auto" latinLnBrk="0" hangingPunct="1">
                        <a:lnSpc>
                          <a:spcPct val="100000"/>
                        </a:lnSpc>
                        <a:spcBef>
                          <a:spcPts val="0"/>
                        </a:spcBef>
                        <a:spcAft>
                          <a:spcPts val="0"/>
                        </a:spcAft>
                        <a:buClrTx/>
                        <a:buSzTx/>
                        <a:buFontTx/>
                        <a:buNone/>
                        <a:tabLst/>
                        <a:defRPr/>
                      </a:pPr>
                      <a:r>
                        <a:rPr lang="zh-CN" altLang="en-US" sz="1800" b="1" baseline="0" dirty="0" smtClean="0">
                          <a:latin typeface="+mn-ea"/>
                          <a:ea typeface="+mn-ea"/>
                        </a:rPr>
                        <a:t>后起之秀</a:t>
                      </a:r>
                      <a:endParaRPr lang="zh-CN" altLang="en-US" sz="1800" b="1" baseline="0" dirty="0">
                        <a:latin typeface="+mn-ea"/>
                        <a:ea typeface="+mn-ea"/>
                      </a:endParaRPr>
                    </a:p>
                  </a:txBody>
                  <a:tcPr marL="68509" marR="68509" marT="34282" marB="34282"/>
                </a:tc>
              </a:tr>
              <a:tr h="379103">
                <a:tc>
                  <a:txBody>
                    <a:bodyPr/>
                    <a:lstStyle/>
                    <a:p>
                      <a:r>
                        <a:rPr lang="zh-CN" altLang="en-US" sz="1800" b="1" baseline="0" dirty="0" smtClean="0">
                          <a:latin typeface="+mn-ea"/>
                          <a:ea typeface="+mn-ea"/>
                        </a:rPr>
                        <a:t>费用高昂</a:t>
                      </a:r>
                      <a:endParaRPr lang="zh-CN" altLang="en-US" sz="1800" b="1" baseline="0" dirty="0">
                        <a:latin typeface="+mn-ea"/>
                        <a:ea typeface="+mn-ea"/>
                      </a:endParaRPr>
                    </a:p>
                  </a:txBody>
                  <a:tcPr marL="68509" marR="68509" marT="34282" marB="34282"/>
                </a:tc>
                <a:tc>
                  <a:txBody>
                    <a:bodyPr/>
                    <a:lstStyle/>
                    <a:p>
                      <a:r>
                        <a:rPr lang="zh-CN" altLang="en-US" sz="1800" b="1" baseline="0" dirty="0" smtClean="0">
                          <a:latin typeface="+mn-ea"/>
                          <a:ea typeface="+mn-ea"/>
                        </a:rPr>
                        <a:t>完全免费</a:t>
                      </a:r>
                      <a:endParaRPr lang="zh-CN" altLang="en-US" sz="1800" b="1" baseline="0" dirty="0">
                        <a:latin typeface="+mn-ea"/>
                        <a:ea typeface="+mn-ea"/>
                      </a:endParaRPr>
                    </a:p>
                  </a:txBody>
                  <a:tcPr marL="68509" marR="68509" marT="34282" marB="34282"/>
                </a:tc>
              </a:tr>
              <a:tr h="682385">
                <a:tc>
                  <a:txBody>
                    <a:bodyPr/>
                    <a:lstStyle/>
                    <a:p>
                      <a:r>
                        <a:rPr lang="zh-CN" altLang="en-US" sz="1800" b="1" baseline="0" dirty="0" smtClean="0">
                          <a:latin typeface="+mn-ea"/>
                          <a:ea typeface="+mn-ea"/>
                        </a:rPr>
                        <a:t>支持市面上几乎所有的应用</a:t>
                      </a:r>
                      <a:r>
                        <a:rPr lang="en-US" altLang="zh-CN" sz="1800" b="1" baseline="0" dirty="0" smtClean="0">
                          <a:latin typeface="+mn-ea"/>
                          <a:ea typeface="+mn-ea"/>
                        </a:rPr>
                        <a:t>(C</a:t>
                      </a:r>
                      <a:r>
                        <a:rPr lang="zh-CN" altLang="en-US" sz="1800" b="1" baseline="0" dirty="0" smtClean="0">
                          <a:latin typeface="+mn-ea"/>
                          <a:ea typeface="+mn-ea"/>
                        </a:rPr>
                        <a:t>、</a:t>
                      </a:r>
                      <a:r>
                        <a:rPr lang="en-US" altLang="zh-CN" sz="1800" b="1" baseline="0" dirty="0" smtClean="0">
                          <a:latin typeface="+mn-ea"/>
                          <a:ea typeface="+mn-ea"/>
                        </a:rPr>
                        <a:t>Java</a:t>
                      </a:r>
                      <a:r>
                        <a:rPr lang="zh-CN" altLang="en-US" sz="1800" b="1" baseline="0" dirty="0" smtClean="0">
                          <a:latin typeface="+mn-ea"/>
                          <a:ea typeface="+mn-ea"/>
                        </a:rPr>
                        <a:t>、</a:t>
                      </a:r>
                      <a:r>
                        <a:rPr lang="en-US" altLang="zh-CN" sz="1800" b="1" baseline="0" dirty="0" smtClean="0">
                          <a:latin typeface="+mn-ea"/>
                          <a:ea typeface="+mn-ea"/>
                        </a:rPr>
                        <a:t>JS</a:t>
                      </a:r>
                      <a:r>
                        <a:rPr lang="zh-CN" altLang="en-US" sz="1800" b="1" baseline="0" dirty="0" smtClean="0">
                          <a:latin typeface="+mn-ea"/>
                          <a:ea typeface="+mn-ea"/>
                        </a:rPr>
                        <a:t>、</a:t>
                      </a:r>
                      <a:r>
                        <a:rPr lang="en-US" altLang="zh-CN" sz="1800" b="1" baseline="0" dirty="0" smtClean="0">
                          <a:latin typeface="+mn-ea"/>
                          <a:ea typeface="+mn-ea"/>
                        </a:rPr>
                        <a:t>C#)</a:t>
                      </a:r>
                      <a:endParaRPr lang="zh-CN" altLang="en-US" sz="1800" b="1" baseline="0" dirty="0">
                        <a:latin typeface="+mn-ea"/>
                        <a:ea typeface="+mn-ea"/>
                      </a:endParaRPr>
                    </a:p>
                  </a:txBody>
                  <a:tcPr marL="68509" marR="68509" marT="34282" marB="34282"/>
                </a:tc>
                <a:tc>
                  <a:txBody>
                    <a:bodyPr/>
                    <a:lstStyle/>
                    <a:p>
                      <a:r>
                        <a:rPr lang="zh-CN" altLang="en-US" sz="1800" b="1" baseline="0" dirty="0" smtClean="0">
                          <a:latin typeface="+mn-ea"/>
                          <a:ea typeface="+mn-ea"/>
                        </a:rPr>
                        <a:t>能够完成上述工作，有些需要单独编码实现</a:t>
                      </a:r>
                      <a:endParaRPr lang="zh-CN" altLang="en-US" sz="1800" b="1" baseline="0" dirty="0">
                        <a:latin typeface="+mn-ea"/>
                        <a:ea typeface="+mn-ea"/>
                      </a:endParaRPr>
                    </a:p>
                  </a:txBody>
                  <a:tcPr marL="68509" marR="68509" marT="34282" marB="34282"/>
                </a:tc>
              </a:tr>
              <a:tr h="617204">
                <a:tc>
                  <a:txBody>
                    <a:bodyPr/>
                    <a:lstStyle/>
                    <a:p>
                      <a:r>
                        <a:rPr lang="zh-CN" altLang="en-US" sz="1800" b="1" baseline="0" dirty="0" smtClean="0">
                          <a:latin typeface="+mn-ea"/>
                          <a:ea typeface="+mn-ea"/>
                        </a:rPr>
                        <a:t>强大的录制功能</a:t>
                      </a:r>
                      <a:endParaRPr lang="zh-CN" altLang="en-US" sz="1800" b="1" baseline="0" dirty="0">
                        <a:latin typeface="+mn-ea"/>
                        <a:ea typeface="+mn-ea"/>
                      </a:endParaRPr>
                    </a:p>
                  </a:txBody>
                  <a:tcPr marL="68509" marR="68509" marT="34282" marB="34282"/>
                </a:tc>
                <a:tc>
                  <a:txBody>
                    <a:bodyPr/>
                    <a:lstStyle/>
                    <a:p>
                      <a:r>
                        <a:rPr lang="zh-CN" altLang="en-US" sz="1800" b="1" baseline="0" dirty="0" smtClean="0">
                          <a:latin typeface="+mn-ea"/>
                          <a:ea typeface="+mn-ea"/>
                        </a:rPr>
                        <a:t>第三方工具与插件让</a:t>
                      </a:r>
                      <a:r>
                        <a:rPr lang="en-US" altLang="zh-CN" sz="1800" b="1" baseline="0" dirty="0" smtClean="0">
                          <a:latin typeface="+mn-ea"/>
                          <a:ea typeface="+mn-ea"/>
                        </a:rPr>
                        <a:t>JMeter</a:t>
                      </a:r>
                      <a:r>
                        <a:rPr lang="zh-CN" altLang="en-US" sz="1800" b="1" baseline="0" dirty="0" smtClean="0">
                          <a:latin typeface="+mn-ea"/>
                          <a:ea typeface="+mn-ea"/>
                        </a:rPr>
                        <a:t>变得强大</a:t>
                      </a:r>
                      <a:endParaRPr lang="zh-CN" altLang="en-US" sz="1800" b="1" baseline="0" dirty="0">
                        <a:latin typeface="+mn-ea"/>
                        <a:ea typeface="+mn-ea"/>
                      </a:endParaRPr>
                    </a:p>
                  </a:txBody>
                  <a:tcPr marL="68509" marR="68509" marT="34282" marB="34282"/>
                </a:tc>
              </a:tr>
              <a:tr h="682385">
                <a:tc>
                  <a:txBody>
                    <a:bodyPr/>
                    <a:lstStyle/>
                    <a:p>
                      <a:r>
                        <a:rPr lang="zh-CN" altLang="en-US" sz="1800" b="1" baseline="0" dirty="0" smtClean="0">
                          <a:latin typeface="+mn-ea"/>
                          <a:ea typeface="+mn-ea"/>
                        </a:rPr>
                        <a:t>强大的结果分析功能</a:t>
                      </a:r>
                      <a:endParaRPr lang="zh-CN" altLang="en-US" sz="1800" b="1" baseline="0" dirty="0">
                        <a:latin typeface="+mn-ea"/>
                        <a:ea typeface="+mn-ea"/>
                      </a:endParaRPr>
                    </a:p>
                  </a:txBody>
                  <a:tcPr marL="68509" marR="68509" marT="34282" marB="34282"/>
                </a:tc>
                <a:tc>
                  <a:txBody>
                    <a:bodyPr/>
                    <a:lstStyle/>
                    <a:p>
                      <a:r>
                        <a:rPr lang="zh-CN" altLang="en-US" sz="1800" b="1" baseline="0" dirty="0" smtClean="0">
                          <a:latin typeface="+mn-ea"/>
                          <a:ea typeface="+mn-ea"/>
                        </a:rPr>
                        <a:t>在第三方插件的扩展下部分分析功能也已经具备</a:t>
                      </a:r>
                      <a:endParaRPr lang="zh-CN" altLang="en-US" sz="1800" b="1" baseline="0" dirty="0">
                        <a:latin typeface="+mn-ea"/>
                        <a:ea typeface="+mn-ea"/>
                      </a:endParaRPr>
                    </a:p>
                  </a:txBody>
                  <a:tcPr marL="68509" marR="68509" marT="34282" marB="34282"/>
                </a:tc>
              </a:tr>
              <a:tr h="682385">
                <a:tc>
                  <a:txBody>
                    <a:bodyPr/>
                    <a:lstStyle/>
                    <a:p>
                      <a:pPr marL="0" marR="0" lvl="0" indent="0" algn="l" defTabSz="1089325" rtl="0" eaLnBrk="1" fontAlgn="auto" latinLnBrk="0" hangingPunct="1">
                        <a:lnSpc>
                          <a:spcPct val="100000"/>
                        </a:lnSpc>
                        <a:spcBef>
                          <a:spcPts val="0"/>
                        </a:spcBef>
                        <a:spcAft>
                          <a:spcPts val="0"/>
                        </a:spcAft>
                        <a:buClrTx/>
                        <a:buSzTx/>
                        <a:buFontTx/>
                        <a:buNone/>
                        <a:tabLst/>
                        <a:defRPr/>
                      </a:pPr>
                      <a:r>
                        <a:rPr lang="zh-CN" altLang="en-US" sz="1800" b="1" baseline="0" dirty="0" smtClean="0">
                          <a:latin typeface="+mn-ea"/>
                          <a:ea typeface="+mn-ea"/>
                        </a:rPr>
                        <a:t>开始的早，经验、资料多，学习成本低</a:t>
                      </a:r>
                    </a:p>
                  </a:txBody>
                  <a:tcPr marL="68509" marR="68509" marT="34282" marB="34282"/>
                </a:tc>
                <a:tc>
                  <a:txBody>
                    <a:bodyPr/>
                    <a:lstStyle/>
                    <a:p>
                      <a:r>
                        <a:rPr lang="zh-CN" altLang="en-US" sz="1800" b="1" baseline="0" dirty="0" smtClean="0">
                          <a:latin typeface="+mn-ea"/>
                          <a:ea typeface="+mn-ea"/>
                        </a:rPr>
                        <a:t>开始的晚，学习资料少、学习成本高</a:t>
                      </a:r>
                      <a:endParaRPr lang="zh-CN" altLang="en-US" sz="1800" b="1" baseline="0" dirty="0">
                        <a:latin typeface="+mn-ea"/>
                        <a:ea typeface="+mn-ea"/>
                      </a:endParaRPr>
                    </a:p>
                  </a:txBody>
                  <a:tcPr marL="68509" marR="68509" marT="34282" marB="34282"/>
                </a:tc>
              </a:tr>
            </a:tbl>
          </a:graphicData>
        </a:graphic>
      </p:graphicFrame>
    </p:spTree>
    <p:extLst>
      <p:ext uri="{BB962C8B-B14F-4D97-AF65-F5344CB8AC3E}">
        <p14:creationId xmlns:p14="http://schemas.microsoft.com/office/powerpoint/2010/main" val="3031952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843558"/>
            <a:ext cx="9073008" cy="3394472"/>
          </a:xfrm>
        </p:spPr>
        <p:txBody>
          <a:bodyPr>
            <a:noAutofit/>
          </a:bodyPr>
          <a:lstStyle/>
          <a:p>
            <a:pPr marL="0">
              <a:lnSpc>
                <a:spcPct val="150000"/>
              </a:lnSpc>
              <a:spcBef>
                <a:spcPts val="0"/>
              </a:spcBef>
            </a:pPr>
            <a:r>
              <a:rPr lang="zh-CN" altLang="en-US" sz="2000" dirty="0">
                <a:latin typeface="+mn-ea"/>
              </a:rPr>
              <a:t>能够对</a:t>
            </a:r>
            <a:r>
              <a:rPr lang="en-US" altLang="zh-CN" sz="2000" dirty="0">
                <a:latin typeface="+mn-ea"/>
              </a:rPr>
              <a:t>HTTP</a:t>
            </a:r>
            <a:r>
              <a:rPr lang="zh-CN" altLang="en-US" sz="2000" dirty="0">
                <a:latin typeface="+mn-ea"/>
              </a:rPr>
              <a:t>和</a:t>
            </a:r>
            <a:r>
              <a:rPr lang="en-US" altLang="zh-CN" sz="2000" dirty="0">
                <a:latin typeface="+mn-ea"/>
              </a:rPr>
              <a:t>FTP</a:t>
            </a:r>
            <a:r>
              <a:rPr lang="zh-CN" altLang="en-US" sz="2000" dirty="0">
                <a:latin typeface="+mn-ea"/>
              </a:rPr>
              <a:t>服务器进行性能测试，也可以对任何数据库进行同样的测试（通过</a:t>
            </a:r>
            <a:r>
              <a:rPr lang="en-US" altLang="zh-CN" sz="2000" dirty="0" err="1">
                <a:latin typeface="+mn-ea"/>
              </a:rPr>
              <a:t>JDBC</a:t>
            </a:r>
            <a:r>
              <a:rPr lang="zh-CN" altLang="en-US" sz="2000" dirty="0">
                <a:latin typeface="+mn-ea"/>
              </a:rPr>
              <a:t>）</a:t>
            </a:r>
            <a:endParaRPr lang="en-US" altLang="zh-CN" sz="2000" dirty="0">
              <a:latin typeface="+mn-ea"/>
            </a:endParaRPr>
          </a:p>
          <a:p>
            <a:pPr marL="0">
              <a:lnSpc>
                <a:spcPct val="150000"/>
              </a:lnSpc>
              <a:spcBef>
                <a:spcPts val="0"/>
              </a:spcBef>
            </a:pPr>
            <a:r>
              <a:rPr lang="zh-CN" altLang="en-US" sz="2000" dirty="0">
                <a:latin typeface="+mn-ea"/>
              </a:rPr>
              <a:t>完全的可移植性和</a:t>
            </a:r>
            <a:r>
              <a:rPr lang="en-US" altLang="zh-CN" sz="2000" dirty="0">
                <a:latin typeface="+mn-ea"/>
              </a:rPr>
              <a:t>100%</a:t>
            </a:r>
            <a:r>
              <a:rPr lang="zh-CN" altLang="en-US" sz="2000" dirty="0">
                <a:latin typeface="+mn-ea"/>
              </a:rPr>
              <a:t>纯</a:t>
            </a:r>
            <a:r>
              <a:rPr lang="en-US" altLang="zh-CN" sz="2000" dirty="0">
                <a:latin typeface="+mn-ea"/>
              </a:rPr>
              <a:t>java</a:t>
            </a:r>
          </a:p>
          <a:p>
            <a:pPr marL="0">
              <a:lnSpc>
                <a:spcPct val="150000"/>
              </a:lnSpc>
              <a:spcBef>
                <a:spcPts val="0"/>
              </a:spcBef>
            </a:pPr>
            <a:r>
              <a:rPr lang="zh-CN" altLang="en-US" sz="2000" dirty="0">
                <a:latin typeface="+mn-ea"/>
              </a:rPr>
              <a:t>完全多线程框架，允许通过多线程开发取样和通过单独的线程组对不同的功能同时取样</a:t>
            </a:r>
            <a:endParaRPr lang="en-US" altLang="zh-CN" sz="2000" dirty="0">
              <a:latin typeface="+mn-ea"/>
            </a:endParaRPr>
          </a:p>
          <a:p>
            <a:pPr marL="0">
              <a:lnSpc>
                <a:spcPct val="150000"/>
              </a:lnSpc>
              <a:spcBef>
                <a:spcPts val="0"/>
              </a:spcBef>
            </a:pPr>
            <a:r>
              <a:rPr lang="zh-CN" altLang="en-US" sz="2000" dirty="0">
                <a:latin typeface="+mn-ea"/>
              </a:rPr>
              <a:t>各种负载统计表和可链接的计时器可供选择</a:t>
            </a:r>
            <a:endParaRPr lang="en-US" altLang="zh-CN" sz="2000" dirty="0">
              <a:latin typeface="+mn-ea"/>
            </a:endParaRPr>
          </a:p>
          <a:p>
            <a:pPr marL="0">
              <a:lnSpc>
                <a:spcPct val="150000"/>
              </a:lnSpc>
              <a:spcBef>
                <a:spcPts val="0"/>
              </a:spcBef>
            </a:pPr>
            <a:r>
              <a:rPr lang="zh-CN" altLang="en-US" sz="2000" dirty="0">
                <a:latin typeface="+mn-ea"/>
              </a:rPr>
              <a:t>数据分析和可视化插件提供了很好的可扩展性以及个性化</a:t>
            </a:r>
            <a:endParaRPr lang="en-US" altLang="zh-CN" sz="2000" dirty="0">
              <a:latin typeface="+mn-ea"/>
            </a:endParaRPr>
          </a:p>
          <a:p>
            <a:pPr marL="0">
              <a:lnSpc>
                <a:spcPct val="150000"/>
              </a:lnSpc>
              <a:spcBef>
                <a:spcPts val="0"/>
              </a:spcBef>
            </a:pPr>
            <a:r>
              <a:rPr lang="zh-CN" altLang="en-US" sz="2000" dirty="0">
                <a:latin typeface="+mn-ea"/>
              </a:rPr>
              <a:t>具有提供动态输入到测试的功能</a:t>
            </a:r>
            <a:endParaRPr lang="en-US" altLang="zh-CN" sz="2000" dirty="0">
              <a:latin typeface="+mn-ea"/>
            </a:endParaRPr>
          </a:p>
          <a:p>
            <a:endParaRPr lang="zh-CN" altLang="en-US" sz="2600" dirty="0">
              <a:latin typeface="+mn-ea"/>
            </a:endParaRPr>
          </a:p>
        </p:txBody>
      </p:sp>
      <p:sp>
        <p:nvSpPr>
          <p:cNvPr id="3" name="标题 2"/>
          <p:cNvSpPr>
            <a:spLocks noGrp="1"/>
          </p:cNvSpPr>
          <p:nvPr>
            <p:ph type="title"/>
          </p:nvPr>
        </p:nvSpPr>
        <p:spPr/>
        <p:txBody>
          <a:bodyPr>
            <a:normAutofit fontScale="90000"/>
          </a:bodyPr>
          <a:lstStyle/>
          <a:p>
            <a:r>
              <a:rPr lang="en-US" altLang="zh-CN" dirty="0" smtClean="0"/>
              <a:t>JMeter</a:t>
            </a:r>
            <a:r>
              <a:rPr lang="zh-CN" altLang="en-US" dirty="0" smtClean="0"/>
              <a:t>特点</a:t>
            </a:r>
            <a:endParaRPr lang="zh-CN" altLang="en-US" dirty="0"/>
          </a:p>
        </p:txBody>
      </p:sp>
    </p:spTree>
    <p:extLst>
      <p:ext uri="{BB962C8B-B14F-4D97-AF65-F5344CB8AC3E}">
        <p14:creationId xmlns:p14="http://schemas.microsoft.com/office/powerpoint/2010/main" val="125607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sz="3000" dirty="0">
                <a:latin typeface="+mn-ea"/>
              </a:rPr>
              <a:t>JMeter</a:t>
            </a:r>
            <a:r>
              <a:rPr lang="zh-CN" altLang="en-US" sz="3000" dirty="0">
                <a:latin typeface="+mn-ea"/>
              </a:rPr>
              <a:t>简介</a:t>
            </a:r>
            <a:endParaRPr lang="en-US" altLang="zh-CN" sz="3000" dirty="0">
              <a:latin typeface="+mn-ea"/>
            </a:endParaRPr>
          </a:p>
          <a:p>
            <a:r>
              <a:rPr lang="zh-CN" altLang="en-US" sz="3000" dirty="0">
                <a:solidFill>
                  <a:srgbClr val="FF0000"/>
                </a:solidFill>
                <a:latin typeface="+mn-ea"/>
              </a:rPr>
              <a:t>为什么选择</a:t>
            </a:r>
            <a:r>
              <a:rPr lang="en-US" altLang="zh-CN" sz="3000" dirty="0">
                <a:solidFill>
                  <a:srgbClr val="FF0000"/>
                </a:solidFill>
                <a:latin typeface="+mn-ea"/>
              </a:rPr>
              <a:t>JMeter</a:t>
            </a:r>
          </a:p>
          <a:p>
            <a:r>
              <a:rPr lang="en-US" altLang="zh-CN" sz="3000" dirty="0">
                <a:latin typeface="+mn-ea"/>
              </a:rPr>
              <a:t>JMeter</a:t>
            </a:r>
            <a:r>
              <a:rPr lang="zh-CN" altLang="en-US" sz="3000" dirty="0">
                <a:latin typeface="+mn-ea"/>
              </a:rPr>
              <a:t>安装</a:t>
            </a:r>
            <a:endParaRPr lang="en-US" altLang="zh-CN" sz="3000" dirty="0">
              <a:latin typeface="+mn-ea"/>
            </a:endParaRPr>
          </a:p>
          <a:p>
            <a:r>
              <a:rPr lang="en-US" altLang="zh-CN" sz="3000" dirty="0">
                <a:latin typeface="+mn-ea"/>
              </a:rPr>
              <a:t>JMeter</a:t>
            </a:r>
            <a:r>
              <a:rPr lang="zh-CN" altLang="en-US" sz="3000" dirty="0">
                <a:latin typeface="+mn-ea"/>
              </a:rPr>
              <a:t>目录结构</a:t>
            </a:r>
            <a:endParaRPr lang="en-US" altLang="zh-CN" sz="3000" dirty="0">
              <a:latin typeface="+mn-ea"/>
            </a:endParaRPr>
          </a:p>
          <a:p>
            <a:r>
              <a:rPr lang="en-US" altLang="zh-CN" sz="3000" dirty="0">
                <a:latin typeface="+mn-ea"/>
              </a:rPr>
              <a:t>JMeter</a:t>
            </a:r>
            <a:r>
              <a:rPr lang="zh-CN" altLang="en-US" sz="3000" dirty="0">
                <a:latin typeface="+mn-ea"/>
              </a:rPr>
              <a:t>体系结构分析</a:t>
            </a:r>
            <a:endParaRPr lang="en-US" altLang="zh-CN" sz="3000" dirty="0">
              <a:latin typeface="+mn-ea"/>
            </a:endParaRPr>
          </a:p>
          <a:p>
            <a:r>
              <a:rPr lang="en-US" altLang="zh-CN" sz="3000" dirty="0">
                <a:latin typeface="+mn-ea"/>
              </a:rPr>
              <a:t>JMeter</a:t>
            </a:r>
            <a:r>
              <a:rPr lang="zh-CN" altLang="en-US" sz="3000" dirty="0">
                <a:latin typeface="+mn-ea"/>
              </a:rPr>
              <a:t>运行原理</a:t>
            </a:r>
            <a:endParaRPr lang="en-US" altLang="zh-CN" sz="3000" dirty="0">
              <a:latin typeface="+mn-ea"/>
            </a:endParaRPr>
          </a:p>
          <a:p>
            <a:r>
              <a:rPr lang="en-US" altLang="zh-CN" sz="3000" dirty="0">
                <a:latin typeface="+mn-ea"/>
              </a:rPr>
              <a:t>JMeter</a:t>
            </a:r>
            <a:r>
              <a:rPr lang="zh-CN" altLang="en-US" sz="3000" dirty="0">
                <a:latin typeface="+mn-ea"/>
              </a:rPr>
              <a:t>初次使用</a:t>
            </a:r>
            <a:endParaRPr lang="en-US" altLang="zh-CN" sz="3000" dirty="0">
              <a:latin typeface="+mn-ea"/>
            </a:endParaRPr>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171997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9582"/>
            <a:ext cx="8229600" cy="3394472"/>
          </a:xfrm>
        </p:spPr>
        <p:txBody>
          <a:bodyPr>
            <a:normAutofit/>
          </a:bodyPr>
          <a:lstStyle/>
          <a:p>
            <a:r>
              <a:rPr lang="zh-CN" altLang="en-US" sz="2800" dirty="0" smtClean="0">
                <a:latin typeface="+mn-ea"/>
              </a:rPr>
              <a:t>优点：</a:t>
            </a:r>
            <a:endParaRPr lang="en-US" altLang="zh-CN" sz="2800" dirty="0" smtClean="0">
              <a:latin typeface="+mn-ea"/>
            </a:endParaRPr>
          </a:p>
          <a:p>
            <a:pPr lvl="1"/>
            <a:r>
              <a:rPr lang="zh-CN" altLang="en-US" sz="2400" dirty="0" smtClean="0">
                <a:latin typeface="+mn-ea"/>
              </a:rPr>
              <a:t>免费、开源，并且能够实现</a:t>
            </a:r>
            <a:r>
              <a:rPr lang="en-US" altLang="zh-CN" sz="2400" dirty="0" smtClean="0">
                <a:latin typeface="+mn-ea"/>
              </a:rPr>
              <a:t>LoadRunner95%</a:t>
            </a:r>
            <a:r>
              <a:rPr lang="zh-CN" altLang="en-US" sz="2400" dirty="0" smtClean="0">
                <a:latin typeface="+mn-ea"/>
              </a:rPr>
              <a:t>以上的功能</a:t>
            </a:r>
            <a:endParaRPr lang="en-US" altLang="zh-CN" sz="2400" dirty="0" smtClean="0">
              <a:latin typeface="+mn-ea"/>
            </a:endParaRPr>
          </a:p>
          <a:p>
            <a:pPr lvl="1"/>
            <a:r>
              <a:rPr lang="zh-CN" altLang="en-US" sz="2400" dirty="0" smtClean="0">
                <a:latin typeface="+mn-ea"/>
              </a:rPr>
              <a:t>支持二次开发、能够针对企业产品做调整，更好的满足企业性能测试需求</a:t>
            </a:r>
            <a:endParaRPr lang="en-US" altLang="zh-CN" sz="2400" dirty="0" smtClean="0">
              <a:latin typeface="+mn-ea"/>
            </a:endParaRPr>
          </a:p>
          <a:p>
            <a:r>
              <a:rPr lang="zh-CN" altLang="en-US" sz="2800" dirty="0" smtClean="0">
                <a:latin typeface="+mn-ea"/>
              </a:rPr>
              <a:t>缺点：</a:t>
            </a:r>
            <a:endParaRPr lang="en-US" altLang="zh-CN" sz="2800" dirty="0" smtClean="0">
              <a:latin typeface="+mn-ea"/>
            </a:endParaRPr>
          </a:p>
          <a:p>
            <a:pPr lvl="1"/>
            <a:r>
              <a:rPr lang="zh-CN" altLang="en-US" sz="2400" dirty="0" smtClean="0">
                <a:latin typeface="+mn-ea"/>
              </a:rPr>
              <a:t>用户友好性及集成监控不如</a:t>
            </a:r>
            <a:r>
              <a:rPr lang="en-US" altLang="zh-CN" sz="2400" dirty="0" err="1" smtClean="0">
                <a:latin typeface="+mn-ea"/>
              </a:rPr>
              <a:t>LoadRunner</a:t>
            </a:r>
            <a:endParaRPr lang="zh-CN" altLang="en-US" sz="2400" dirty="0">
              <a:latin typeface="+mn-ea"/>
            </a:endParaRPr>
          </a:p>
        </p:txBody>
      </p:sp>
      <p:sp>
        <p:nvSpPr>
          <p:cNvPr id="2" name="标题 1"/>
          <p:cNvSpPr>
            <a:spLocks noGrp="1"/>
          </p:cNvSpPr>
          <p:nvPr>
            <p:ph type="title"/>
          </p:nvPr>
        </p:nvSpPr>
        <p:spPr/>
        <p:txBody>
          <a:bodyPr>
            <a:normAutofit fontScale="90000"/>
          </a:bodyPr>
          <a:lstStyle/>
          <a:p>
            <a:r>
              <a:rPr lang="zh-CN" altLang="en-US" dirty="0" smtClean="0"/>
              <a:t>为什么选择</a:t>
            </a:r>
            <a:r>
              <a:rPr lang="en-US" altLang="zh-CN" dirty="0" smtClean="0"/>
              <a:t>JMeter</a:t>
            </a:r>
            <a:endParaRPr lang="zh-CN" altLang="en-US" dirty="0"/>
          </a:p>
        </p:txBody>
      </p:sp>
    </p:spTree>
    <p:extLst>
      <p:ext uri="{BB962C8B-B14F-4D97-AF65-F5344CB8AC3E}">
        <p14:creationId xmlns:p14="http://schemas.microsoft.com/office/powerpoint/2010/main" val="296503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smtClean="0"/>
              <a:t>JMeter</a:t>
            </a:r>
            <a:r>
              <a:rPr lang="zh-CN" altLang="en-US" dirty="0" smtClean="0"/>
              <a:t>简介</a:t>
            </a:r>
            <a:endParaRPr lang="en-US" altLang="zh-CN" dirty="0" smtClean="0"/>
          </a:p>
          <a:p>
            <a:r>
              <a:rPr lang="zh-CN" altLang="en-US" dirty="0" smtClean="0"/>
              <a:t>为什么选择</a:t>
            </a:r>
            <a:r>
              <a:rPr lang="en-US" altLang="zh-CN" dirty="0" smtClean="0"/>
              <a:t>JMeter</a:t>
            </a:r>
          </a:p>
          <a:p>
            <a:r>
              <a:rPr lang="en-US" altLang="zh-CN" dirty="0" smtClean="0">
                <a:solidFill>
                  <a:srgbClr val="FF0000"/>
                </a:solidFill>
              </a:rPr>
              <a:t>JMeter</a:t>
            </a:r>
            <a:r>
              <a:rPr lang="zh-CN" altLang="en-US" dirty="0" smtClean="0">
                <a:solidFill>
                  <a:srgbClr val="FF0000"/>
                </a:solidFill>
              </a:rPr>
              <a:t>安装</a:t>
            </a:r>
            <a:endParaRPr lang="en-US" altLang="zh-CN" dirty="0" smtClean="0">
              <a:solidFill>
                <a:srgbClr val="FF0000"/>
              </a:solidFill>
            </a:endParaRPr>
          </a:p>
          <a:p>
            <a:r>
              <a:rPr lang="en-US" altLang="zh-CN" dirty="0" smtClean="0"/>
              <a:t>JMeter</a:t>
            </a:r>
            <a:r>
              <a:rPr lang="zh-CN" altLang="en-US" dirty="0" smtClean="0"/>
              <a:t>目录结构</a:t>
            </a:r>
            <a:endParaRPr lang="en-US" altLang="zh-CN" dirty="0" smtClean="0"/>
          </a:p>
          <a:p>
            <a:r>
              <a:rPr lang="en-US" altLang="zh-CN" dirty="0" smtClean="0"/>
              <a:t>JMeter</a:t>
            </a:r>
            <a:r>
              <a:rPr lang="zh-CN" altLang="en-US" dirty="0" smtClean="0"/>
              <a:t>体系结构分析</a:t>
            </a:r>
            <a:endParaRPr lang="en-US" altLang="zh-CN" dirty="0" smtClean="0"/>
          </a:p>
          <a:p>
            <a:r>
              <a:rPr lang="en-US" altLang="zh-CN" dirty="0" smtClean="0"/>
              <a:t>JMeter</a:t>
            </a:r>
            <a:r>
              <a:rPr lang="zh-CN" altLang="en-US" dirty="0" smtClean="0"/>
              <a:t>运行原理</a:t>
            </a:r>
            <a:endParaRPr lang="en-US" altLang="zh-CN" dirty="0" smtClean="0"/>
          </a:p>
          <a:p>
            <a:r>
              <a:rPr lang="en-US" altLang="zh-CN" dirty="0" smtClean="0"/>
              <a:t>JMeter</a:t>
            </a:r>
            <a:r>
              <a:rPr lang="zh-CN" altLang="en-US" dirty="0" smtClean="0"/>
              <a:t>初次使用</a:t>
            </a:r>
            <a:endParaRPr lang="en-US" altLang="zh-CN" dirty="0" smtClean="0"/>
          </a:p>
          <a:p>
            <a:pPr marL="0" indent="0">
              <a:buNone/>
            </a:pPr>
            <a:endParaRPr lang="en-US" altLang="zh-CN" dirty="0"/>
          </a:p>
          <a:p>
            <a:endParaRPr lang="en-US" altLang="zh-CN" dirty="0" smtClean="0"/>
          </a:p>
          <a:p>
            <a:endParaRPr lang="zh-CN" altLang="en-US" dirty="0"/>
          </a:p>
        </p:txBody>
      </p:sp>
      <p:sp>
        <p:nvSpPr>
          <p:cNvPr id="2" name="标题 1"/>
          <p:cNvSpPr>
            <a:spLocks noGrp="1"/>
          </p:cNvSpPr>
          <p:nvPr>
            <p:ph type="title"/>
          </p:nvPr>
        </p:nvSpPr>
        <p:spPr/>
        <p:txBody>
          <a:bodyPr>
            <a:normAutofit fontScale="90000"/>
          </a:bodyPr>
          <a:lstStyle/>
          <a:p>
            <a:r>
              <a:rPr lang="zh-CN" altLang="en-US" dirty="0"/>
              <a:t>目录</a:t>
            </a:r>
          </a:p>
        </p:txBody>
      </p:sp>
    </p:spTree>
    <p:extLst>
      <p:ext uri="{BB962C8B-B14F-4D97-AF65-F5344CB8AC3E}">
        <p14:creationId xmlns:p14="http://schemas.microsoft.com/office/powerpoint/2010/main" val="962165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性能测试工具选型</Template>
  <TotalTime>2107</TotalTime>
  <Words>2483</Words>
  <Application>Microsoft Office PowerPoint</Application>
  <PresentationFormat>全屏显示(16:9)</PresentationFormat>
  <Paragraphs>261</Paragraphs>
  <Slides>39</Slides>
  <Notes>9</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moban</vt:lpstr>
      <vt:lpstr>11 JMeter基础 </vt:lpstr>
      <vt:lpstr>目录</vt:lpstr>
      <vt:lpstr>JMeter简介</vt:lpstr>
      <vt:lpstr>JMeter简介</vt:lpstr>
      <vt:lpstr>LoadRunner   VS  JMeter</vt:lpstr>
      <vt:lpstr>JMeter特点</vt:lpstr>
      <vt:lpstr>目录</vt:lpstr>
      <vt:lpstr>为什么选择JMeter</vt:lpstr>
      <vt:lpstr>目录</vt:lpstr>
      <vt:lpstr>JMeter安装</vt:lpstr>
      <vt:lpstr>目录</vt:lpstr>
      <vt:lpstr>JMeter目录结构分析</vt:lpstr>
      <vt:lpstr>JMeter目录结构分析</vt:lpstr>
      <vt:lpstr>JMeter工作区介绍</vt:lpstr>
      <vt:lpstr>JMeter工作区介绍</vt:lpstr>
      <vt:lpstr>目录</vt:lpstr>
      <vt:lpstr>JMeter常用功能</vt:lpstr>
      <vt:lpstr>JMeter常用功能</vt:lpstr>
      <vt:lpstr>目录</vt:lpstr>
      <vt:lpstr>JMeter运行原理</vt:lpstr>
      <vt:lpstr>JMeter工作原理</vt:lpstr>
      <vt:lpstr>目录</vt:lpstr>
      <vt:lpstr>JMeter使用初体验</vt:lpstr>
      <vt:lpstr>JMeter使用初体验—测试计划</vt:lpstr>
      <vt:lpstr>JMeter使用初体验—测试计划</vt:lpstr>
      <vt:lpstr>JMeter使用初体验—线程组</vt:lpstr>
      <vt:lpstr>Http请求设置-保持默认</vt:lpstr>
      <vt:lpstr>Http请求设置</vt:lpstr>
      <vt:lpstr>Http请求设置</vt:lpstr>
      <vt:lpstr>线程组设置</vt:lpstr>
      <vt:lpstr>线程组设置</vt:lpstr>
      <vt:lpstr>JMeter使用初体验—添加监听器</vt:lpstr>
      <vt:lpstr>监听器-聚合报告</vt:lpstr>
      <vt:lpstr>JMeter使用初体验—添加监听器</vt:lpstr>
      <vt:lpstr>JMeter使用初体验—添加监听器</vt:lpstr>
      <vt:lpstr>录制方式产生脚本—使用Badboy录制</vt:lpstr>
      <vt:lpstr>JMeter两种录制脚本方法-badboy</vt:lpstr>
      <vt:lpstr>录制方式产生脚本—使用代理方式录制</vt:lpstr>
      <vt:lpstr>第一个Demo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242</cp:revision>
  <dcterms:created xsi:type="dcterms:W3CDTF">2017-03-16T04:59:09Z</dcterms:created>
  <dcterms:modified xsi:type="dcterms:W3CDTF">2019-10-29T07:41:56Z</dcterms:modified>
</cp:coreProperties>
</file>