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2"/>
  </p:notesMasterIdLst>
  <p:sldIdLst>
    <p:sldId id="256" r:id="rId2"/>
    <p:sldId id="323" r:id="rId3"/>
    <p:sldId id="307" r:id="rId4"/>
    <p:sldId id="308" r:id="rId5"/>
    <p:sldId id="309" r:id="rId6"/>
    <p:sldId id="310" r:id="rId7"/>
    <p:sldId id="324" r:id="rId8"/>
    <p:sldId id="277" r:id="rId9"/>
    <p:sldId id="278" r:id="rId10"/>
    <p:sldId id="279" r:id="rId11"/>
    <p:sldId id="280" r:id="rId12"/>
    <p:sldId id="281" r:id="rId13"/>
    <p:sldId id="290" r:id="rId14"/>
    <p:sldId id="314" r:id="rId15"/>
    <p:sldId id="315" r:id="rId16"/>
    <p:sldId id="316" r:id="rId17"/>
    <p:sldId id="317" r:id="rId18"/>
    <p:sldId id="318" r:id="rId19"/>
    <p:sldId id="319" r:id="rId20"/>
    <p:sldId id="320" r:id="rId21"/>
    <p:sldId id="321" r:id="rId22"/>
    <p:sldId id="322" r:id="rId23"/>
    <p:sldId id="312" r:id="rId24"/>
    <p:sldId id="291" r:id="rId25"/>
    <p:sldId id="292" r:id="rId26"/>
    <p:sldId id="293" r:id="rId27"/>
    <p:sldId id="294" r:id="rId28"/>
    <p:sldId id="295" r:id="rId29"/>
    <p:sldId id="296" r:id="rId30"/>
    <p:sldId id="29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5" autoAdjust="0"/>
  </p:normalViewPr>
  <p:slideViewPr>
    <p:cSldViewPr>
      <p:cViewPr varScale="1">
        <p:scale>
          <a:sx n="71" d="100"/>
          <a:sy n="71" d="100"/>
        </p:scale>
        <p:origin x="-112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2017/4/11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a:t>
            </a:fld>
            <a:endParaRPr lang="zh-CN" altLang="en-US"/>
          </a:p>
        </p:txBody>
      </p:sp>
    </p:spTree>
    <p:extLst>
      <p:ext uri="{BB962C8B-B14F-4D97-AF65-F5344CB8AC3E}">
        <p14:creationId xmlns:p14="http://schemas.microsoft.com/office/powerpoint/2010/main" val="125326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被关联图相关的最相近的五个对象；用户量增加，相似度增加，</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20</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可以自动定位瓶颈，通过图与图之间的关系，确认系统资源与用户关联的关系，关联大，瓶颈就能分析出来</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22</a:t>
            </a:fld>
            <a:endParaRPr lang="zh-CN" altLang="en-US"/>
          </a:p>
        </p:txBody>
      </p:sp>
    </p:spTree>
    <p:extLst>
      <p:ext uri="{BB962C8B-B14F-4D97-AF65-F5344CB8AC3E}">
        <p14:creationId xmlns:p14="http://schemas.microsoft.com/office/powerpoint/2010/main" val="372425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需要修改</a:t>
            </a:r>
            <a:r>
              <a:rPr lang="en-US" altLang="zh-CN" dirty="0" err="1" smtClean="0"/>
              <a:t>sla</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30</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Arial" charset="0"/>
                <a:ea typeface="+mn-ea"/>
                <a:cs typeface="+mn-cs"/>
              </a:rPr>
              <a:t>①选择</a:t>
            </a:r>
            <a:r>
              <a:rPr lang="x-none" altLang="zh-CN" sz="1200" kern="1200" dirty="0" smtClean="0">
                <a:solidFill>
                  <a:schemeClr val="tx1"/>
                </a:solidFill>
                <a:effectLst/>
                <a:latin typeface="Arial" charset="0"/>
                <a:ea typeface="+mn-ea"/>
                <a:cs typeface="+mn-cs"/>
              </a:rPr>
              <a:t>Suggestions</a:t>
            </a:r>
            <a:r>
              <a:rPr lang="zh-CN" altLang="zh-CN" sz="1200" kern="1200" dirty="0" smtClean="0">
                <a:solidFill>
                  <a:schemeClr val="tx1"/>
                </a:solidFill>
                <a:effectLst/>
                <a:latin typeface="Arial" charset="0"/>
                <a:ea typeface="+mn-ea"/>
                <a:cs typeface="+mn-cs"/>
              </a:rPr>
              <a:t>，</a:t>
            </a:r>
            <a:r>
              <a:rPr lang="x-none" altLang="zh-CN" sz="1200" kern="1200" dirty="0" smtClean="0">
                <a:solidFill>
                  <a:schemeClr val="tx1"/>
                </a:solidFill>
                <a:effectLst/>
                <a:latin typeface="Arial" charset="0"/>
                <a:ea typeface="+mn-ea"/>
                <a:cs typeface="+mn-cs"/>
              </a:rPr>
              <a:t>显示整体测试场景中的事务和时间段；</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②选择</a:t>
            </a:r>
            <a:r>
              <a:rPr lang="x-none" altLang="zh-CN" sz="1200" kern="1200" dirty="0" smtClean="0">
                <a:solidFill>
                  <a:schemeClr val="tx1"/>
                </a:solidFill>
                <a:effectLst/>
                <a:latin typeface="Arial" charset="0"/>
                <a:ea typeface="+mn-ea"/>
                <a:cs typeface="+mn-cs"/>
              </a:rPr>
              <a:t>SLA violations</a:t>
            </a:r>
            <a:r>
              <a:rPr lang="zh-CN" altLang="zh-CN" sz="1200" kern="1200" dirty="0" smtClean="0">
                <a:solidFill>
                  <a:schemeClr val="tx1"/>
                </a:solidFill>
                <a:effectLst/>
                <a:latin typeface="Arial" charset="0"/>
                <a:ea typeface="+mn-ea"/>
                <a:cs typeface="+mn-cs"/>
              </a:rPr>
              <a:t>，</a:t>
            </a:r>
            <a:r>
              <a:rPr lang="x-none" altLang="zh-CN" sz="1200" kern="1200" dirty="0" smtClean="0">
                <a:solidFill>
                  <a:schemeClr val="tx1"/>
                </a:solidFill>
                <a:effectLst/>
                <a:latin typeface="Arial" charset="0"/>
                <a:ea typeface="+mn-ea"/>
                <a:cs typeface="+mn-cs"/>
              </a:rPr>
              <a:t>显示超出SLA的部分。</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8</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b="1" kern="1200" dirty="0" smtClean="0">
              <a:solidFill>
                <a:schemeClr val="tx1"/>
              </a:solidFill>
              <a:latin typeface="Arial" charset="0"/>
              <a:ea typeface="+mn-ea"/>
              <a:cs typeface="+mn-cs"/>
            </a:endParaRPr>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259633" y="1666818"/>
            <a:ext cx="7488832"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a:solidFill>
                  <a:schemeClr val="bg1"/>
                </a:solidFill>
              </a:rPr>
              <a:t>Analysis</a:t>
            </a:r>
            <a:r>
              <a:rPr lang="zh-CN" altLang="en-US" sz="4800" b="1" dirty="0">
                <a:solidFill>
                  <a:schemeClr val="bg1"/>
                </a:solidFill>
              </a:rPr>
              <a:t>常用操作及配置</a:t>
            </a:r>
            <a:endParaRPr lang="zh-CN" altLang="zh-CN" sz="4800" b="1" dirty="0" smtClean="0">
              <a:solidFill>
                <a:schemeClr val="bg1"/>
              </a:solidFill>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21"/>
          <p:cNvPicPr>
            <a:picLocks noChangeAspect="1" noChangeArrowheads="1"/>
          </p:cNvPicPr>
          <p:nvPr/>
        </p:nvPicPr>
        <p:blipFill>
          <a:blip r:embed="rId3"/>
          <a:srcRect/>
          <a:stretch>
            <a:fillRect/>
          </a:stretch>
        </p:blipFill>
        <p:spPr bwMode="auto">
          <a:xfrm>
            <a:off x="431322" y="1708030"/>
            <a:ext cx="2938398" cy="3347049"/>
          </a:xfrm>
          <a:prstGeom prst="rect">
            <a:avLst/>
          </a:prstGeom>
          <a:noFill/>
          <a:ln w="9525">
            <a:noFill/>
            <a:miter lim="800000"/>
            <a:headEnd/>
            <a:tailEnd/>
          </a:ln>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合并图配置概述（续）</a:t>
            </a:r>
          </a:p>
        </p:txBody>
      </p:sp>
      <p:cxnSp>
        <p:nvCxnSpPr>
          <p:cNvPr id="9" name="直接箭头连接符 8"/>
          <p:cNvCxnSpPr/>
          <p:nvPr/>
        </p:nvCxnSpPr>
        <p:spPr bwMode="auto">
          <a:xfrm flipV="1">
            <a:off x="1071892" y="1740310"/>
            <a:ext cx="2629953" cy="1566489"/>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cxnSp>
        <p:nvCxnSpPr>
          <p:cNvPr id="11" name="直接箭头连接符 10"/>
          <p:cNvCxnSpPr/>
          <p:nvPr/>
        </p:nvCxnSpPr>
        <p:spPr bwMode="auto">
          <a:xfrm flipV="1">
            <a:off x="1073472" y="3141406"/>
            <a:ext cx="2598876" cy="382406"/>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cxnSp>
        <p:nvCxnSpPr>
          <p:cNvPr id="13" name="直接箭头连接符 12"/>
          <p:cNvCxnSpPr/>
          <p:nvPr/>
        </p:nvCxnSpPr>
        <p:spPr bwMode="auto">
          <a:xfrm>
            <a:off x="1061884" y="3743984"/>
            <a:ext cx="2595716" cy="1311095"/>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sp>
        <p:nvSpPr>
          <p:cNvPr id="15" name="TextBox 14"/>
          <p:cNvSpPr txBox="1"/>
          <p:nvPr/>
        </p:nvSpPr>
        <p:spPr>
          <a:xfrm>
            <a:off x="6788716" y="1232688"/>
            <a:ext cx="2031325" cy="923330"/>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共用</a:t>
            </a:r>
            <a:r>
              <a:rPr lang="en-US" altLang="zh-CN" dirty="0" smtClean="0">
                <a:latin typeface="华文楷体" panose="02010600040101010101" pitchFamily="2" charset="-122"/>
                <a:ea typeface="华文楷体" panose="02010600040101010101" pitchFamily="2" charset="-122"/>
              </a:rPr>
              <a:t>X</a:t>
            </a:r>
            <a:r>
              <a:rPr lang="zh-CN" altLang="en-US" dirty="0" smtClean="0">
                <a:latin typeface="华文楷体" panose="02010600040101010101" pitchFamily="2" charset="-122"/>
                <a:ea typeface="华文楷体" panose="02010600040101010101" pitchFamily="2" charset="-122"/>
              </a:rPr>
              <a:t>轴；</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Y</a:t>
            </a:r>
            <a:r>
              <a:rPr lang="zh-CN" altLang="en-US" dirty="0" smtClean="0">
                <a:latin typeface="华文楷体" panose="02010600040101010101" pitchFamily="2" charset="-122"/>
                <a:ea typeface="华文楷体" panose="02010600040101010101" pitchFamily="2" charset="-122"/>
              </a:rPr>
              <a:t>轴变更；</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叠加数量无限制。</a:t>
            </a:r>
            <a:endParaRPr lang="zh-CN" altLang="en-US" dirty="0">
              <a:latin typeface="华文楷体" panose="02010600040101010101" pitchFamily="2" charset="-122"/>
              <a:ea typeface="华文楷体" panose="02010600040101010101" pitchFamily="2" charset="-122"/>
            </a:endParaRPr>
          </a:p>
        </p:txBody>
      </p:sp>
      <p:sp>
        <p:nvSpPr>
          <p:cNvPr id="18" name="矩形 17"/>
          <p:cNvSpPr/>
          <p:nvPr/>
        </p:nvSpPr>
        <p:spPr>
          <a:xfrm>
            <a:off x="6808165" y="3093828"/>
            <a:ext cx="1504336" cy="646331"/>
          </a:xfrm>
          <a:prstGeom prst="rect">
            <a:avLst/>
          </a:prstGeom>
        </p:spPr>
        <p:txBody>
          <a:bodyPr wrap="square">
            <a:spAutoFit/>
          </a:bodyPr>
          <a:lstStyle/>
          <a:p>
            <a:r>
              <a:rPr lang="zh-CN" altLang="en-US" dirty="0" smtClean="0">
                <a:latin typeface="华文楷体" panose="02010600040101010101" pitchFamily="2" charset="-122"/>
                <a:ea typeface="华文楷体" panose="02010600040101010101" pitchFamily="2" charset="-122"/>
              </a:rPr>
              <a:t>共</a:t>
            </a:r>
            <a:r>
              <a:rPr lang="zh-CN" altLang="en-US" dirty="0">
                <a:latin typeface="华文楷体" panose="02010600040101010101" pitchFamily="2" charset="-122"/>
                <a:ea typeface="华文楷体" panose="02010600040101010101" pitchFamily="2" charset="-122"/>
              </a:rPr>
              <a:t>用 </a:t>
            </a:r>
            <a:r>
              <a:rPr lang="en-US" altLang="zh-CN" dirty="0">
                <a:latin typeface="华文楷体" panose="02010600040101010101" pitchFamily="2" charset="-122"/>
                <a:ea typeface="华文楷体" panose="02010600040101010101" pitchFamily="2" charset="-122"/>
              </a:rPr>
              <a:t>X </a:t>
            </a:r>
            <a:r>
              <a:rPr lang="zh-CN" altLang="en-US" dirty="0">
                <a:latin typeface="华文楷体" panose="02010600040101010101" pitchFamily="2" charset="-122"/>
                <a:ea typeface="华文楷体" panose="02010600040101010101" pitchFamily="2" charset="-122"/>
              </a:rPr>
              <a:t>轴；</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上下分布。</a:t>
            </a:r>
          </a:p>
        </p:txBody>
      </p:sp>
      <p:sp>
        <p:nvSpPr>
          <p:cNvPr id="19" name="矩形 18"/>
          <p:cNvSpPr/>
          <p:nvPr/>
        </p:nvSpPr>
        <p:spPr>
          <a:xfrm>
            <a:off x="6818466" y="4902318"/>
            <a:ext cx="4572000" cy="1200329"/>
          </a:xfrm>
          <a:prstGeom prst="rect">
            <a:avLst/>
          </a:prstGeom>
        </p:spPr>
        <p:txBody>
          <a:bodyPr>
            <a:spAutoFit/>
          </a:bodyPr>
          <a:lstStyle/>
          <a:p>
            <a:r>
              <a:rPr lang="zh-CN" altLang="en-US" dirty="0">
                <a:latin typeface="华文楷体" panose="02010600040101010101" pitchFamily="2" charset="-122"/>
                <a:ea typeface="华文楷体" panose="02010600040101010101" pitchFamily="2" charset="-122"/>
              </a:rPr>
              <a:t>当前图的</a:t>
            </a:r>
            <a:r>
              <a:rPr lang="en-US" dirty="0">
                <a:latin typeface="华文楷体" panose="02010600040101010101" pitchFamily="2" charset="-122"/>
                <a:ea typeface="华文楷体" panose="02010600040101010101" pitchFamily="2" charset="-122"/>
              </a:rPr>
              <a:t> Y </a:t>
            </a:r>
            <a:r>
              <a:rPr lang="zh-CN" altLang="en-US" dirty="0">
                <a:latin typeface="华文楷体" panose="02010600040101010101" pitchFamily="2" charset="-122"/>
                <a:ea typeface="华文楷体" panose="02010600040101010101" pitchFamily="2" charset="-122"/>
              </a:rPr>
              <a:t>轴变</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为合并图的</a:t>
            </a:r>
            <a:r>
              <a:rPr lang="en-US" dirty="0">
                <a:latin typeface="华文楷体" panose="02010600040101010101" pitchFamily="2" charset="-122"/>
                <a:ea typeface="华文楷体" panose="02010600040101010101" pitchFamily="2" charset="-122"/>
              </a:rPr>
              <a:t> X </a:t>
            </a:r>
            <a:r>
              <a:rPr lang="zh-CN" altLang="en-US" dirty="0">
                <a:latin typeface="华文楷体" panose="02010600040101010101" pitchFamily="2" charset="-122"/>
                <a:ea typeface="华文楷体" panose="02010600040101010101" pitchFamily="2" charset="-122"/>
              </a:rPr>
              <a:t>轴。</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被合并图的</a:t>
            </a:r>
            <a:r>
              <a:rPr lang="en-US" dirty="0">
                <a:latin typeface="华文楷体" panose="02010600040101010101" pitchFamily="2" charset="-122"/>
                <a:ea typeface="华文楷体" panose="02010600040101010101" pitchFamily="2" charset="-122"/>
              </a:rPr>
              <a:t> Y </a:t>
            </a:r>
            <a:r>
              <a:rPr lang="zh-CN" altLang="en-US" dirty="0">
                <a:latin typeface="华文楷体" panose="02010600040101010101" pitchFamily="2" charset="-122"/>
                <a:ea typeface="华文楷体" panose="02010600040101010101" pitchFamily="2" charset="-122"/>
              </a:rPr>
              <a:t>轴</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作为当前图的</a:t>
            </a:r>
            <a:r>
              <a:rPr lang="en-US" dirty="0">
                <a:latin typeface="华文楷体" panose="02010600040101010101" pitchFamily="2" charset="-122"/>
                <a:ea typeface="华文楷体" panose="02010600040101010101" pitchFamily="2" charset="-122"/>
              </a:rPr>
              <a:t> Y </a:t>
            </a:r>
            <a:r>
              <a:rPr lang="zh-CN" altLang="en-US" dirty="0">
                <a:latin typeface="华文楷体" panose="02010600040101010101" pitchFamily="2" charset="-122"/>
                <a:ea typeface="华文楷体" panose="02010600040101010101" pitchFamily="2" charset="-122"/>
              </a:rPr>
              <a:t>轴。</a:t>
            </a:r>
          </a:p>
        </p:txBody>
      </p:sp>
      <p:pic>
        <p:nvPicPr>
          <p:cNvPr id="20481" name="图片 2"/>
          <p:cNvPicPr>
            <a:picLocks noChangeAspect="1" noChangeArrowheads="1"/>
          </p:cNvPicPr>
          <p:nvPr/>
        </p:nvPicPr>
        <p:blipFill>
          <a:blip r:embed="rId4"/>
          <a:srcRect/>
          <a:stretch>
            <a:fillRect/>
          </a:stretch>
        </p:blipFill>
        <p:spPr bwMode="auto">
          <a:xfrm>
            <a:off x="3708683" y="938419"/>
            <a:ext cx="3019246" cy="1576126"/>
          </a:xfrm>
          <a:prstGeom prst="rect">
            <a:avLst/>
          </a:prstGeom>
          <a:noFill/>
          <a:ln w="9525">
            <a:noFill/>
            <a:miter lim="800000"/>
            <a:headEnd/>
            <a:tailEnd/>
          </a:ln>
        </p:spPr>
      </p:pic>
      <p:pic>
        <p:nvPicPr>
          <p:cNvPr id="20482" name="图片 5"/>
          <p:cNvPicPr>
            <a:picLocks noChangeAspect="1" noChangeArrowheads="1"/>
          </p:cNvPicPr>
          <p:nvPr/>
        </p:nvPicPr>
        <p:blipFill>
          <a:blip r:embed="rId5"/>
          <a:srcRect/>
          <a:stretch>
            <a:fillRect/>
          </a:stretch>
        </p:blipFill>
        <p:spPr bwMode="auto">
          <a:xfrm>
            <a:off x="3691430" y="2560180"/>
            <a:ext cx="3036498" cy="1967469"/>
          </a:xfrm>
          <a:prstGeom prst="rect">
            <a:avLst/>
          </a:prstGeom>
          <a:noFill/>
          <a:ln w="9525">
            <a:noFill/>
            <a:miter lim="800000"/>
            <a:headEnd/>
            <a:tailEnd/>
          </a:ln>
        </p:spPr>
      </p:pic>
      <p:pic>
        <p:nvPicPr>
          <p:cNvPr id="20483" name="图片 15"/>
          <p:cNvPicPr>
            <a:picLocks noChangeAspect="1" noChangeArrowheads="1"/>
          </p:cNvPicPr>
          <p:nvPr/>
        </p:nvPicPr>
        <p:blipFill>
          <a:blip r:embed="rId6"/>
          <a:srcRect/>
          <a:stretch>
            <a:fillRect/>
          </a:stretch>
        </p:blipFill>
        <p:spPr bwMode="auto">
          <a:xfrm>
            <a:off x="3688554" y="4586519"/>
            <a:ext cx="3039374" cy="1976736"/>
          </a:xfrm>
          <a:prstGeom prst="rect">
            <a:avLst/>
          </a:prstGeom>
          <a:noFill/>
          <a:ln w="9525">
            <a:noFill/>
            <a:miter lim="800000"/>
            <a:headEnd/>
            <a:tailEnd/>
          </a:ln>
        </p:spPr>
      </p:pic>
    </p:spTree>
    <p:extLst>
      <p:ext uri="{BB962C8B-B14F-4D97-AF65-F5344CB8AC3E}">
        <p14:creationId xmlns:p14="http://schemas.microsoft.com/office/powerpoint/2010/main" val="2912413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281138" cy="565820"/>
          </a:xfrm>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合并图实例分析</a:t>
            </a:r>
            <a:r>
              <a:rPr lang="en-US" altLang="zh-CN" b="1" dirty="0">
                <a:solidFill>
                  <a:schemeClr val="bg1"/>
                </a:solidFill>
              </a:rPr>
              <a:t>1</a:t>
            </a:r>
            <a:endParaRPr lang="zh-CN" altLang="en-US" b="1" dirty="0">
              <a:solidFill>
                <a:schemeClr val="bg1"/>
              </a:solidFill>
            </a:endParaRPr>
          </a:p>
        </p:txBody>
      </p:sp>
      <p:sp>
        <p:nvSpPr>
          <p:cNvPr id="3" name="内容占位符 2"/>
          <p:cNvSpPr>
            <a:spLocks noGrp="1"/>
          </p:cNvSpPr>
          <p:nvPr>
            <p:ph idx="1"/>
          </p:nvPr>
        </p:nvSpPr>
        <p:spPr>
          <a:xfrm>
            <a:off x="611560" y="836712"/>
            <a:ext cx="8229600" cy="4525963"/>
          </a:xfrm>
        </p:spPr>
        <p:txBody>
          <a:bodyPr/>
          <a:lstStyle/>
          <a:p>
            <a:r>
              <a:rPr lang="zh-CN" altLang="en-US" dirty="0">
                <a:latin typeface="华文楷体" panose="02010600040101010101" pitchFamily="2" charset="-122"/>
                <a:ea typeface="华文楷体" panose="02010600040101010101" pitchFamily="2" charset="-122"/>
              </a:rPr>
              <a:t>吞吐量</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虚拟用户数</a:t>
            </a:r>
          </a:p>
        </p:txBody>
      </p:sp>
      <p:pic>
        <p:nvPicPr>
          <p:cNvPr id="18433" name="图片 45"/>
          <p:cNvPicPr>
            <a:picLocks noChangeAspect="1" noChangeArrowheads="1"/>
          </p:cNvPicPr>
          <p:nvPr/>
        </p:nvPicPr>
        <p:blipFill>
          <a:blip r:embed="rId3"/>
          <a:srcRect/>
          <a:stretch>
            <a:fillRect/>
          </a:stretch>
        </p:blipFill>
        <p:spPr bwMode="auto">
          <a:xfrm>
            <a:off x="828136" y="1807145"/>
            <a:ext cx="7556739" cy="3920163"/>
          </a:xfrm>
          <a:prstGeom prst="rect">
            <a:avLst/>
          </a:prstGeom>
          <a:noFill/>
          <a:ln w="9525">
            <a:noFill/>
            <a:miter lim="800000"/>
            <a:headEnd/>
            <a:tailEnd/>
          </a:ln>
        </p:spPr>
      </p:pic>
    </p:spTree>
    <p:extLst>
      <p:ext uri="{BB962C8B-B14F-4D97-AF65-F5344CB8AC3E}">
        <p14:creationId xmlns:p14="http://schemas.microsoft.com/office/powerpoint/2010/main" val="12553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994267" cy="565820"/>
          </a:xfrm>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合并图实例分析</a:t>
            </a:r>
            <a:r>
              <a:rPr lang="en-US" altLang="zh-CN" b="1" dirty="0">
                <a:solidFill>
                  <a:schemeClr val="bg1"/>
                </a:solidFill>
              </a:rPr>
              <a:t>2</a:t>
            </a:r>
            <a:endParaRPr lang="zh-CN" altLang="en-US" b="1" dirty="0">
              <a:solidFill>
                <a:schemeClr val="bg1"/>
              </a:solidFill>
            </a:endParaRPr>
          </a:p>
        </p:txBody>
      </p:sp>
      <p:sp>
        <p:nvSpPr>
          <p:cNvPr id="3" name="内容占位符 2"/>
          <p:cNvSpPr>
            <a:spLocks noGrp="1"/>
          </p:cNvSpPr>
          <p:nvPr>
            <p:ph idx="1"/>
          </p:nvPr>
        </p:nvSpPr>
        <p:spPr>
          <a:xfrm>
            <a:off x="479616" y="908720"/>
            <a:ext cx="8229600" cy="4525963"/>
          </a:xfrm>
        </p:spPr>
        <p:txBody>
          <a:bodyPr/>
          <a:lstStyle/>
          <a:p>
            <a:r>
              <a:rPr lang="zh-CN" altLang="en-US" dirty="0">
                <a:latin typeface="华文楷体" panose="02010600040101010101" pitchFamily="2" charset="-122"/>
                <a:ea typeface="华文楷体" panose="02010600040101010101" pitchFamily="2" charset="-122"/>
              </a:rPr>
              <a:t>平均事务响应时间</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虚拟用户数</a:t>
            </a:r>
          </a:p>
        </p:txBody>
      </p:sp>
      <p:pic>
        <p:nvPicPr>
          <p:cNvPr id="16385" name="图片 42"/>
          <p:cNvPicPr>
            <a:picLocks noChangeAspect="1" noChangeArrowheads="1"/>
          </p:cNvPicPr>
          <p:nvPr/>
        </p:nvPicPr>
        <p:blipFill>
          <a:blip r:embed="rId3"/>
          <a:srcRect/>
          <a:stretch>
            <a:fillRect/>
          </a:stretch>
        </p:blipFill>
        <p:spPr bwMode="auto">
          <a:xfrm>
            <a:off x="821208" y="1807817"/>
            <a:ext cx="7546416" cy="3889562"/>
          </a:xfrm>
          <a:prstGeom prst="rect">
            <a:avLst/>
          </a:prstGeom>
          <a:noFill/>
          <a:ln w="9525">
            <a:noFill/>
            <a:miter lim="800000"/>
            <a:headEnd/>
            <a:tailEnd/>
          </a:ln>
        </p:spPr>
      </p:pic>
    </p:spTree>
    <p:extLst>
      <p:ext uri="{BB962C8B-B14F-4D97-AF65-F5344CB8AC3E}">
        <p14:creationId xmlns:p14="http://schemas.microsoft.com/office/powerpoint/2010/main" val="409207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之合并图配置</a:t>
            </a:r>
          </a:p>
          <a:p>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之事务分析选项</a:t>
            </a:r>
            <a:r>
              <a:rPr lang="zh-CN" altLang="en-US" dirty="0" smtClean="0">
                <a:latin typeface="华文楷体" panose="02010600040101010101" pitchFamily="2" charset="-122"/>
                <a:ea typeface="华文楷体" panose="02010600040101010101" pitchFamily="2" charset="-122"/>
              </a:rPr>
              <a:t>配置</a:t>
            </a:r>
            <a:endParaRPr lang="en-US" altLang="zh-CN" dirty="0" smtClean="0">
              <a:latin typeface="华文楷体" panose="02010600040101010101" pitchFamily="2" charset="-122"/>
              <a:ea typeface="华文楷体" panose="02010600040101010101" pitchFamily="2" charset="-122"/>
            </a:endParaRPr>
          </a:p>
          <a:p>
            <a:r>
              <a:rPr lang="en-US" altLang="zh-CN" dirty="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之自动关联与数据筛选</a:t>
            </a:r>
          </a:p>
          <a:p>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之信息查看与结果比较</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009952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设置详解</a:t>
            </a:r>
            <a:endParaRPr lang="en-US" altLang="zh-CN" b="1" dirty="0">
              <a:solidFill>
                <a:schemeClr val="bg1"/>
              </a:solidFill>
            </a:endParaRPr>
          </a:p>
        </p:txBody>
      </p:sp>
      <p:pic>
        <p:nvPicPr>
          <p:cNvPr id="3" name="图片 5"/>
          <p:cNvPicPr>
            <a:picLocks noChangeAspect="1" noChangeArrowheads="1"/>
          </p:cNvPicPr>
          <p:nvPr/>
        </p:nvPicPr>
        <p:blipFill>
          <a:blip r:embed="rId3"/>
          <a:srcRect/>
          <a:stretch>
            <a:fillRect/>
          </a:stretch>
        </p:blipFill>
        <p:spPr bwMode="auto">
          <a:xfrm>
            <a:off x="672860" y="1086930"/>
            <a:ext cx="7955518" cy="4796287"/>
          </a:xfrm>
          <a:prstGeom prst="rect">
            <a:avLst/>
          </a:prstGeom>
          <a:noFill/>
          <a:ln w="9525">
            <a:noFill/>
            <a:miter lim="800000"/>
            <a:headEnd/>
            <a:tailEnd/>
          </a:ln>
        </p:spPr>
      </p:pic>
      <p:sp>
        <p:nvSpPr>
          <p:cNvPr id="4" name="圆角矩形 3"/>
          <p:cNvSpPr/>
          <p:nvPr/>
        </p:nvSpPr>
        <p:spPr bwMode="auto">
          <a:xfrm>
            <a:off x="2617694" y="2603119"/>
            <a:ext cx="6010684" cy="105448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91525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自动关联配置</a:t>
            </a:r>
          </a:p>
        </p:txBody>
      </p:sp>
      <p:sp>
        <p:nvSpPr>
          <p:cNvPr id="8" name="内容占位符 7"/>
          <p:cNvSpPr>
            <a:spLocks noGrp="1"/>
          </p:cNvSpPr>
          <p:nvPr>
            <p:ph idx="1"/>
          </p:nvPr>
        </p:nvSpPr>
        <p:spPr>
          <a:xfrm>
            <a:off x="564773" y="888009"/>
            <a:ext cx="8229600" cy="4525963"/>
          </a:xfrm>
        </p:spPr>
        <p:txBody>
          <a:bodyPr/>
          <a:lstStyle/>
          <a:p>
            <a:r>
              <a:rPr lang="en-US" altLang="zh-CN" dirty="0" smtClean="0"/>
              <a:t>Analysis</a:t>
            </a:r>
            <a:r>
              <a:rPr lang="zh-CN" altLang="en-US" dirty="0" smtClean="0"/>
              <a:t>能够</a:t>
            </a:r>
            <a:r>
              <a:rPr lang="zh-CN" altLang="en-US" dirty="0" smtClean="0">
                <a:solidFill>
                  <a:srgbClr val="FF0000"/>
                </a:solidFill>
              </a:rPr>
              <a:t>自动将待</a:t>
            </a:r>
            <a:r>
              <a:rPr lang="zh-CN" altLang="en-US" dirty="0">
                <a:solidFill>
                  <a:srgbClr val="FF0000"/>
                </a:solidFill>
              </a:rPr>
              <a:t>分析</a:t>
            </a:r>
            <a:r>
              <a:rPr lang="zh-CN" altLang="en-US" dirty="0" smtClean="0">
                <a:solidFill>
                  <a:srgbClr val="FF0000"/>
                </a:solidFill>
              </a:rPr>
              <a:t>图中的指标同其他图的指标关联起来</a:t>
            </a:r>
            <a:r>
              <a:rPr lang="zh-CN" altLang="en-US" dirty="0" smtClean="0"/>
              <a:t>并进行综合分析，通过观察各指标间的匹配程度（即相互依赖程度）来确定它们对系统性能的影响程度。</a:t>
            </a:r>
            <a:endParaRPr lang="en-US" altLang="zh-CN" dirty="0" smtClean="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53" y="4218352"/>
            <a:ext cx="3062754" cy="239124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5" name="矩形 4"/>
          <p:cNvSpPr/>
          <p:nvPr/>
        </p:nvSpPr>
        <p:spPr>
          <a:xfrm>
            <a:off x="1227346" y="3254199"/>
            <a:ext cx="6904455" cy="923330"/>
          </a:xfrm>
          <a:prstGeom prst="rect">
            <a:avLst/>
          </a:prstGeom>
          <a:noFill/>
        </p:spPr>
        <p:txBody>
          <a:bodyPr wrap="none" lIns="91440" tIns="45720" rIns="91440" bIns="45720">
            <a:spAutoFit/>
          </a:bodyPr>
          <a:lstStyle/>
          <a:p>
            <a:pPr algn="ctr"/>
            <a:r>
              <a:rPr lang="zh-CN" altLang="en-US" sz="40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更关注</a:t>
            </a:r>
            <a:r>
              <a:rPr lang="zh-CN" altLang="en-US" sz="5400" b="1" cap="none" spc="0"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整体</a:t>
            </a:r>
            <a:r>
              <a:rPr lang="zh-CN" altLang="en-US" sz="40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曲线</a:t>
            </a:r>
            <a:r>
              <a:rPr lang="zh-CN" altLang="en-US" sz="5400" b="1" cap="none" spc="0"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华文行楷" pitchFamily="2" charset="-122"/>
                <a:ea typeface="华文行楷" pitchFamily="2" charset="-122"/>
              </a:rPr>
              <a:t>变化趋势</a:t>
            </a:r>
          </a:p>
        </p:txBody>
      </p:sp>
    </p:spTree>
    <p:extLst>
      <p:ext uri="{BB962C8B-B14F-4D97-AF65-F5344CB8AC3E}">
        <p14:creationId xmlns:p14="http://schemas.microsoft.com/office/powerpoint/2010/main" val="154861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自动关联配置（续）</a:t>
            </a:r>
          </a:p>
        </p:txBody>
      </p:sp>
      <p:sp>
        <p:nvSpPr>
          <p:cNvPr id="8" name="内容占位符 7"/>
          <p:cNvSpPr>
            <a:spLocks noGrp="1"/>
          </p:cNvSpPr>
          <p:nvPr>
            <p:ph idx="1"/>
          </p:nvPr>
        </p:nvSpPr>
        <p:spPr/>
        <p:txBody>
          <a:bodyPr/>
          <a:lstStyle/>
          <a:p>
            <a:endParaRPr lang="en-US" altLang="zh-CN" dirty="0" smtClean="0">
              <a:solidFill>
                <a:srgbClr val="FF0000"/>
              </a:solidFill>
            </a:endParaRPr>
          </a:p>
        </p:txBody>
      </p:sp>
      <p:pic>
        <p:nvPicPr>
          <p:cNvPr id="10241" name="图片 3"/>
          <p:cNvPicPr>
            <a:picLocks noChangeAspect="1" noChangeArrowheads="1"/>
          </p:cNvPicPr>
          <p:nvPr/>
        </p:nvPicPr>
        <p:blipFill>
          <a:blip r:embed="rId3"/>
          <a:srcRect/>
          <a:stretch>
            <a:fillRect/>
          </a:stretch>
        </p:blipFill>
        <p:spPr bwMode="auto">
          <a:xfrm>
            <a:off x="5346021" y="967426"/>
            <a:ext cx="3036497" cy="2806460"/>
          </a:xfrm>
          <a:prstGeom prst="rect">
            <a:avLst/>
          </a:prstGeom>
          <a:noFill/>
          <a:ln w="9525">
            <a:noFill/>
            <a:miter lim="800000"/>
            <a:headEnd/>
            <a:tailEnd/>
          </a:ln>
        </p:spPr>
      </p:pic>
      <p:pic>
        <p:nvPicPr>
          <p:cNvPr id="10242" name="图片 6"/>
          <p:cNvPicPr>
            <a:picLocks noChangeAspect="1" noChangeArrowheads="1"/>
          </p:cNvPicPr>
          <p:nvPr/>
        </p:nvPicPr>
        <p:blipFill>
          <a:blip r:embed="rId4"/>
          <a:srcRect/>
          <a:stretch>
            <a:fillRect/>
          </a:stretch>
        </p:blipFill>
        <p:spPr bwMode="auto">
          <a:xfrm>
            <a:off x="5328769" y="3882891"/>
            <a:ext cx="3074171" cy="2842158"/>
          </a:xfrm>
          <a:prstGeom prst="rect">
            <a:avLst/>
          </a:prstGeom>
          <a:noFill/>
          <a:ln w="9525">
            <a:noFill/>
            <a:miter lim="800000"/>
            <a:headEnd/>
            <a:tailEnd/>
          </a:ln>
        </p:spPr>
      </p:pic>
      <p:pic>
        <p:nvPicPr>
          <p:cNvPr id="10243" name="图片 9"/>
          <p:cNvPicPr>
            <a:picLocks noChangeAspect="1" noChangeArrowheads="1"/>
          </p:cNvPicPr>
          <p:nvPr/>
        </p:nvPicPr>
        <p:blipFill>
          <a:blip r:embed="rId5"/>
          <a:srcRect/>
          <a:stretch>
            <a:fillRect/>
          </a:stretch>
        </p:blipFill>
        <p:spPr bwMode="auto">
          <a:xfrm>
            <a:off x="754341" y="2321608"/>
            <a:ext cx="4426668" cy="1965562"/>
          </a:xfrm>
          <a:prstGeom prst="rect">
            <a:avLst/>
          </a:prstGeom>
          <a:noFill/>
          <a:ln w="9525">
            <a:noFill/>
            <a:miter lim="800000"/>
            <a:headEnd/>
            <a:tailEnd/>
          </a:ln>
        </p:spPr>
      </p:pic>
    </p:spTree>
    <p:extLst>
      <p:ext uri="{BB962C8B-B14F-4D97-AF65-F5344CB8AC3E}">
        <p14:creationId xmlns:p14="http://schemas.microsoft.com/office/powerpoint/2010/main" val="855358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0241"/>
                                        </p:tgtEl>
                                        <p:attrNameLst>
                                          <p:attrName>style.visibility</p:attrName>
                                        </p:attrNameLst>
                                      </p:cBhvr>
                                      <p:to>
                                        <p:strVal val="visible"/>
                                      </p:to>
                                    </p:set>
                                    <p:animEffect transition="in" filter="checkerboard(across)">
                                      <p:cBhvr>
                                        <p:cTn id="15" dur="500"/>
                                        <p:tgtEl>
                                          <p:spTgt spid="10241"/>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10242"/>
                                        </p:tgtEl>
                                        <p:attrNameLst>
                                          <p:attrName>style.visibility</p:attrName>
                                        </p:attrNameLst>
                                      </p:cBhvr>
                                      <p:to>
                                        <p:strVal val="visible"/>
                                      </p:to>
                                    </p:set>
                                    <p:anim calcmode="lin" valueType="num">
                                      <p:cBhvr>
                                        <p:cTn id="20" dur="500" fill="hold"/>
                                        <p:tgtEl>
                                          <p:spTgt spid="10242"/>
                                        </p:tgtEl>
                                        <p:attrNameLst>
                                          <p:attrName>ppt_w</p:attrName>
                                        </p:attrNameLst>
                                      </p:cBhvr>
                                      <p:tavLst>
                                        <p:tav tm="0">
                                          <p:val>
                                            <p:fltVal val="0"/>
                                          </p:val>
                                        </p:tav>
                                        <p:tav tm="100000">
                                          <p:val>
                                            <p:strVal val="#ppt_w"/>
                                          </p:val>
                                        </p:tav>
                                      </p:tavLst>
                                    </p:anim>
                                    <p:anim calcmode="lin" valueType="num">
                                      <p:cBhvr>
                                        <p:cTn id="21" dur="500" fill="hold"/>
                                        <p:tgtEl>
                                          <p:spTgt spid="10242"/>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10243"/>
                                        </p:tgtEl>
                                        <p:attrNameLst>
                                          <p:attrName>style.visibility</p:attrName>
                                        </p:attrNameLst>
                                      </p:cBhvr>
                                      <p:to>
                                        <p:strVal val="visible"/>
                                      </p:to>
                                    </p:set>
                                    <p:anim calcmode="lin" valueType="num">
                                      <p:cBhvr>
                                        <p:cTn id="26" dur="500" fill="hold"/>
                                        <p:tgtEl>
                                          <p:spTgt spid="10243"/>
                                        </p:tgtEl>
                                        <p:attrNameLst>
                                          <p:attrName>ppt_w</p:attrName>
                                        </p:attrNameLst>
                                      </p:cBhvr>
                                      <p:tavLst>
                                        <p:tav tm="0">
                                          <p:val>
                                            <p:fltVal val="0"/>
                                          </p:val>
                                        </p:tav>
                                        <p:tav tm="100000">
                                          <p:val>
                                            <p:strVal val="#ppt_w"/>
                                          </p:val>
                                        </p:tav>
                                      </p:tavLst>
                                    </p:anim>
                                    <p:anim calcmode="lin" valueType="num">
                                      <p:cBhvr>
                                        <p:cTn id="27" dur="500" fill="hold"/>
                                        <p:tgtEl>
                                          <p:spTgt spid="102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自动关联</a:t>
            </a:r>
            <a:r>
              <a:rPr lang="en-US" altLang="zh-CN" b="1" dirty="0">
                <a:solidFill>
                  <a:schemeClr val="bg1"/>
                </a:solidFill>
              </a:rPr>
              <a:t>&amp;</a:t>
            </a:r>
            <a:r>
              <a:rPr lang="zh-CN" altLang="en-US" b="1" dirty="0">
                <a:solidFill>
                  <a:schemeClr val="bg1"/>
                </a:solidFill>
              </a:rPr>
              <a:t>合并图区别</a:t>
            </a:r>
          </a:p>
        </p:txBody>
      </p:sp>
      <p:sp>
        <p:nvSpPr>
          <p:cNvPr id="8" name="内容占位符 7"/>
          <p:cNvSpPr>
            <a:spLocks noGrp="1"/>
          </p:cNvSpPr>
          <p:nvPr>
            <p:ph idx="1"/>
          </p:nvPr>
        </p:nvSpPr>
        <p:spPr>
          <a:xfrm>
            <a:off x="475873" y="1052736"/>
            <a:ext cx="8229600" cy="4525963"/>
          </a:xfrm>
        </p:spPr>
        <p:txBody>
          <a:bodyPr/>
          <a:lstStyle/>
          <a:p>
            <a:r>
              <a:rPr lang="zh-CN" altLang="en-US" dirty="0" smtClean="0">
                <a:latin typeface="华文楷体" panose="02010600040101010101" pitchFamily="2" charset="-122"/>
                <a:ea typeface="华文楷体" panose="02010600040101010101" pitchFamily="2" charset="-122"/>
              </a:rPr>
              <a:t>合并图</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不能“选定特定的时间进行切片”</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没有关联匹配值</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一次只能对一张图做合并</a:t>
            </a:r>
            <a:endParaRPr lang="en-US" altLang="zh-CN" dirty="0" smtClean="0">
              <a:solidFill>
                <a:schemeClr val="tx1"/>
              </a:solidFill>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自动关联</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反之</a:t>
            </a:r>
            <a:endParaRPr lang="zh-CN" altLang="en-US" dirty="0">
              <a:latin typeface="华文楷体" panose="02010600040101010101" pitchFamily="2" charset="-122"/>
              <a:ea typeface="华文楷体" panose="02010600040101010101" pitchFamily="2" charset="-122"/>
            </a:endParaRPr>
          </a:p>
        </p:txBody>
      </p:sp>
      <p:sp>
        <p:nvSpPr>
          <p:cNvPr id="11" name="矩形 10"/>
          <p:cNvSpPr/>
          <p:nvPr/>
        </p:nvSpPr>
        <p:spPr>
          <a:xfrm>
            <a:off x="394653" y="4105879"/>
            <a:ext cx="8392041" cy="1661993"/>
          </a:xfrm>
          <a:prstGeom prst="rect">
            <a:avLst/>
          </a:prstGeom>
          <a:blipFill>
            <a:blip r:embed="rId3"/>
            <a:tile tx="0" ty="0" sx="100000" sy="100000" flip="none" algn="tl"/>
          </a:blipFill>
        </p:spPr>
        <p:txBody>
          <a:bodyPr wrap="none" lIns="91440" tIns="45720" rIns="91440" bIns="45720">
            <a:spAutoFit/>
          </a:bodyPr>
          <a:lstStyle/>
          <a:p>
            <a:pPr algn="ctr"/>
            <a:r>
              <a:rPr lang="zh-CN" altLang="en-US" sz="5400" dirty="0" smtClean="0">
                <a:ln w="1905"/>
                <a:solidFill>
                  <a:srgbClr val="FF0000"/>
                </a:solidFill>
                <a:effectLst>
                  <a:innerShdw blurRad="69850" dist="43180" dir="5400000">
                    <a:srgbClr val="000000">
                      <a:alpha val="65000"/>
                    </a:srgbClr>
                  </a:innerShdw>
                </a:effectLst>
                <a:latin typeface="华文行楷" pitchFamily="2" charset="-122"/>
                <a:ea typeface="华文行楷" pitchFamily="2" charset="-122"/>
              </a:rPr>
              <a:t>合并图</a:t>
            </a:r>
            <a:r>
              <a:rPr lang="zh-CN" alt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先看图的整体趋势、分析全局，</a:t>
            </a:r>
            <a:endParaRPr lang="en-US" altLang="zh-CN"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endParaRPr>
          </a:p>
          <a:p>
            <a:pPr algn="ctr"/>
            <a:r>
              <a:rPr lang="zh-CN" alt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选定</a:t>
            </a:r>
            <a:r>
              <a:rPr lang="zh-CN" alt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位置后，再用</a:t>
            </a:r>
            <a:r>
              <a:rPr lang="zh-CN" altLang="en-US" sz="4800" dirty="0" smtClean="0">
                <a:ln w="1905"/>
                <a:solidFill>
                  <a:srgbClr val="FF0000"/>
                </a:solidFill>
                <a:effectLst>
                  <a:innerShdw blurRad="69850" dist="43180" dir="5400000">
                    <a:srgbClr val="000000">
                      <a:alpha val="65000"/>
                    </a:srgbClr>
                  </a:innerShdw>
                </a:effectLst>
                <a:latin typeface="华文行楷" pitchFamily="2" charset="-122"/>
                <a:ea typeface="华文行楷" pitchFamily="2" charset="-122"/>
              </a:rPr>
              <a:t>自动关联</a:t>
            </a:r>
            <a:r>
              <a:rPr lang="zh-CN" altLang="en-US" sz="3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rPr>
              <a:t>进一步分析。</a:t>
            </a:r>
            <a:endParaRPr lang="zh-CN" alt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行楷" pitchFamily="2" charset="-122"/>
              <a:ea typeface="华文行楷" pitchFamily="2" charset="-122"/>
            </a:endParaRPr>
          </a:p>
        </p:txBody>
      </p:sp>
    </p:spTree>
    <p:extLst>
      <p:ext uri="{BB962C8B-B14F-4D97-AF65-F5344CB8AC3E}">
        <p14:creationId xmlns:p14="http://schemas.microsoft.com/office/powerpoint/2010/main" val="390514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数据的过滤筛选</a:t>
            </a:r>
          </a:p>
        </p:txBody>
      </p:sp>
      <p:sp>
        <p:nvSpPr>
          <p:cNvPr id="4" name="内容占位符 3"/>
          <p:cNvSpPr>
            <a:spLocks noGrp="1"/>
          </p:cNvSpPr>
          <p:nvPr>
            <p:ph idx="1"/>
          </p:nvPr>
        </p:nvSpPr>
        <p:spPr/>
        <p:txBody>
          <a:bodyPr/>
          <a:lstStyle/>
          <a:p>
            <a:pPr lvl="0"/>
            <a:r>
              <a:rPr lang="en-US" altLang="zh-CN" dirty="0" smtClean="0"/>
              <a:t>Analysis</a:t>
            </a:r>
            <a:r>
              <a:rPr lang="zh-CN" altLang="en-US" dirty="0" smtClean="0"/>
              <a:t>提供的多种图和报告中，呈现出太多的信息。读者需具备图的筛选能力，有助于定位所关注的内容。修改全局过滤选项。</a:t>
            </a:r>
            <a:endParaRPr lang="en-US" altLang="zh-CN" dirty="0" smtClean="0"/>
          </a:p>
          <a:p>
            <a:pPr lvl="1"/>
            <a:r>
              <a:rPr lang="zh-CN" altLang="en-US" dirty="0" smtClean="0">
                <a:solidFill>
                  <a:schemeClr val="tx1"/>
                </a:solidFill>
              </a:rPr>
              <a:t>全局筛选</a:t>
            </a:r>
            <a:endParaRPr lang="en-US" altLang="zh-CN" dirty="0" smtClean="0">
              <a:solidFill>
                <a:schemeClr val="tx1"/>
              </a:solidFill>
            </a:endParaRPr>
          </a:p>
          <a:p>
            <a:pPr lvl="1"/>
            <a:r>
              <a:rPr lang="zh-CN" altLang="en-US" dirty="0" smtClean="0">
                <a:solidFill>
                  <a:schemeClr val="tx1"/>
                </a:solidFill>
              </a:rPr>
              <a:t>概要报告筛选</a:t>
            </a:r>
            <a:endParaRPr lang="en-US" altLang="zh-CN" dirty="0" smtClean="0">
              <a:solidFill>
                <a:schemeClr val="tx1"/>
              </a:solidFill>
            </a:endParaRPr>
          </a:p>
          <a:p>
            <a:pPr lvl="1"/>
            <a:r>
              <a:rPr lang="zh-CN" altLang="en-US" dirty="0" smtClean="0">
                <a:solidFill>
                  <a:schemeClr val="tx1"/>
                </a:solidFill>
              </a:rPr>
              <a:t>单个图筛选</a:t>
            </a:r>
            <a:endParaRPr lang="en-US" altLang="zh-CN" dirty="0" smtClean="0">
              <a:solidFill>
                <a:schemeClr val="tx1"/>
              </a:solidFill>
            </a:endParaRPr>
          </a:p>
        </p:txBody>
      </p:sp>
      <p:pic>
        <p:nvPicPr>
          <p:cNvPr id="4100" name="图片 3"/>
          <p:cNvPicPr>
            <a:picLocks noChangeAspect="1" noChangeArrowheads="1"/>
          </p:cNvPicPr>
          <p:nvPr/>
        </p:nvPicPr>
        <p:blipFill>
          <a:blip r:embed="rId3"/>
          <a:srcRect/>
          <a:stretch>
            <a:fillRect/>
          </a:stretch>
        </p:blipFill>
        <p:spPr bwMode="auto">
          <a:xfrm>
            <a:off x="2896446" y="3638533"/>
            <a:ext cx="258792" cy="245852"/>
          </a:xfrm>
          <a:prstGeom prst="rect">
            <a:avLst/>
          </a:prstGeom>
          <a:noFill/>
          <a:ln w="9525">
            <a:noFill/>
            <a:miter lim="800000"/>
            <a:headEnd/>
            <a:tailEnd/>
          </a:ln>
        </p:spPr>
      </p:pic>
      <p:pic>
        <p:nvPicPr>
          <p:cNvPr id="4101" name="图片 18"/>
          <p:cNvPicPr>
            <a:picLocks noChangeAspect="1" noChangeArrowheads="1"/>
          </p:cNvPicPr>
          <p:nvPr/>
        </p:nvPicPr>
        <p:blipFill>
          <a:blip r:embed="rId4"/>
          <a:srcRect/>
          <a:stretch>
            <a:fillRect/>
          </a:stretch>
        </p:blipFill>
        <p:spPr bwMode="auto">
          <a:xfrm>
            <a:off x="3613879" y="4293096"/>
            <a:ext cx="249208" cy="224287"/>
          </a:xfrm>
          <a:prstGeom prst="rect">
            <a:avLst/>
          </a:prstGeom>
          <a:noFill/>
          <a:ln w="9525">
            <a:noFill/>
            <a:miter lim="800000"/>
            <a:headEnd/>
            <a:tailEnd/>
          </a:ln>
        </p:spPr>
      </p:pic>
      <p:pic>
        <p:nvPicPr>
          <p:cNvPr id="4103" name="图片 12"/>
          <p:cNvPicPr>
            <a:picLocks noChangeAspect="1" noChangeArrowheads="1"/>
          </p:cNvPicPr>
          <p:nvPr/>
        </p:nvPicPr>
        <p:blipFill>
          <a:blip r:embed="rId5"/>
          <a:srcRect/>
          <a:stretch>
            <a:fillRect/>
          </a:stretch>
        </p:blipFill>
        <p:spPr bwMode="auto">
          <a:xfrm>
            <a:off x="3312988" y="4900241"/>
            <a:ext cx="272413" cy="258792"/>
          </a:xfrm>
          <a:prstGeom prst="rect">
            <a:avLst/>
          </a:prstGeom>
          <a:noFill/>
          <a:ln w="9525">
            <a:noFill/>
            <a:miter lim="800000"/>
            <a:headEnd/>
            <a:tailEnd/>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0046" y="3883936"/>
            <a:ext cx="2155264" cy="261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47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数据的过滤筛选（续）</a:t>
            </a:r>
            <a:r>
              <a:rPr lang="en-US" altLang="zh-CN" b="1" dirty="0">
                <a:solidFill>
                  <a:schemeClr val="bg1"/>
                </a:solidFill>
              </a:rPr>
              <a:t>——</a:t>
            </a:r>
            <a:r>
              <a:rPr lang="zh-CN" altLang="en-US" b="1" dirty="0">
                <a:solidFill>
                  <a:srgbClr val="FFFF00"/>
                </a:solidFill>
              </a:rPr>
              <a:t>全局筛选</a:t>
            </a:r>
          </a:p>
        </p:txBody>
      </p:sp>
      <p:sp>
        <p:nvSpPr>
          <p:cNvPr id="4" name="内容占位符 3"/>
          <p:cNvSpPr>
            <a:spLocks noGrp="1"/>
          </p:cNvSpPr>
          <p:nvPr>
            <p:ph idx="1"/>
          </p:nvPr>
        </p:nvSpPr>
        <p:spPr/>
        <p:txBody>
          <a:bodyPr/>
          <a:lstStyle/>
          <a:p>
            <a:endParaRPr lang="en-US" altLang="zh-CN" dirty="0" smtClean="0"/>
          </a:p>
        </p:txBody>
      </p:sp>
      <p:pic>
        <p:nvPicPr>
          <p:cNvPr id="4099" name="图片 6"/>
          <p:cNvPicPr>
            <a:picLocks noChangeAspect="1" noChangeArrowheads="1"/>
          </p:cNvPicPr>
          <p:nvPr/>
        </p:nvPicPr>
        <p:blipFill>
          <a:blip r:embed="rId3"/>
          <a:srcRect/>
          <a:stretch>
            <a:fillRect/>
          </a:stretch>
        </p:blipFill>
        <p:spPr bwMode="auto">
          <a:xfrm>
            <a:off x="775010" y="1362635"/>
            <a:ext cx="7567595" cy="4320988"/>
          </a:xfrm>
          <a:prstGeom prst="rect">
            <a:avLst/>
          </a:prstGeom>
          <a:noFill/>
          <a:ln w="9525">
            <a:noFill/>
            <a:miter lim="800000"/>
            <a:headEnd/>
            <a:tailEnd/>
          </a:ln>
        </p:spPr>
      </p:pic>
      <p:pic>
        <p:nvPicPr>
          <p:cNvPr id="4100" name="图片 3"/>
          <p:cNvPicPr>
            <a:picLocks noChangeAspect="1" noChangeArrowheads="1"/>
          </p:cNvPicPr>
          <p:nvPr/>
        </p:nvPicPr>
        <p:blipFill>
          <a:blip r:embed="rId4"/>
          <a:srcRect/>
          <a:stretch>
            <a:fillRect/>
          </a:stretch>
        </p:blipFill>
        <p:spPr bwMode="auto">
          <a:xfrm>
            <a:off x="7676155" y="6099029"/>
            <a:ext cx="412020" cy="391418"/>
          </a:xfrm>
          <a:prstGeom prst="rect">
            <a:avLst/>
          </a:prstGeom>
          <a:noFill/>
          <a:ln w="9525">
            <a:noFill/>
            <a:miter lim="800000"/>
            <a:headEnd/>
            <a:tailEnd/>
          </a:ln>
        </p:spPr>
      </p:pic>
    </p:spTree>
    <p:extLst>
      <p:ext uri="{BB962C8B-B14F-4D97-AF65-F5344CB8AC3E}">
        <p14:creationId xmlns:p14="http://schemas.microsoft.com/office/powerpoint/2010/main" val="8261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heckerboard(across)">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之事务分析选项配置</a:t>
            </a:r>
            <a:endParaRPr lang="en-US" altLang="zh-CN" dirty="0">
              <a:solidFill>
                <a:srgbClr val="FF0000"/>
              </a:solidFill>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之合并图配置</a:t>
            </a:r>
          </a:p>
          <a:p>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之自动关联与数据筛选</a:t>
            </a:r>
          </a:p>
          <a:p>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之信息查看与结果比较</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555968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数据的过滤筛选（续）</a:t>
            </a:r>
            <a:r>
              <a:rPr lang="en-US" altLang="zh-CN" b="1" dirty="0">
                <a:solidFill>
                  <a:schemeClr val="bg1"/>
                </a:solidFill>
              </a:rPr>
              <a:t>——</a:t>
            </a:r>
            <a:r>
              <a:rPr lang="zh-CN" altLang="en-US" b="1" dirty="0">
                <a:solidFill>
                  <a:srgbClr val="FFFF00"/>
                </a:solidFill>
              </a:rPr>
              <a:t>单个图筛选</a:t>
            </a:r>
          </a:p>
        </p:txBody>
      </p:sp>
      <p:sp>
        <p:nvSpPr>
          <p:cNvPr id="4" name="内容占位符 3"/>
          <p:cNvSpPr>
            <a:spLocks noGrp="1"/>
          </p:cNvSpPr>
          <p:nvPr>
            <p:ph idx="1"/>
          </p:nvPr>
        </p:nvSpPr>
        <p:spPr/>
        <p:txBody>
          <a:bodyPr/>
          <a:lstStyle/>
          <a:p>
            <a:endParaRPr lang="en-US" altLang="zh-CN" dirty="0" smtClean="0"/>
          </a:p>
        </p:txBody>
      </p:sp>
      <p:pic>
        <p:nvPicPr>
          <p:cNvPr id="7" name="图片 15"/>
          <p:cNvPicPr>
            <a:picLocks noChangeAspect="1" noChangeArrowheads="1"/>
          </p:cNvPicPr>
          <p:nvPr/>
        </p:nvPicPr>
        <p:blipFill>
          <a:blip r:embed="rId3"/>
          <a:srcRect/>
          <a:stretch>
            <a:fillRect/>
          </a:stretch>
        </p:blipFill>
        <p:spPr bwMode="auto">
          <a:xfrm>
            <a:off x="1545645" y="1119758"/>
            <a:ext cx="5984701" cy="4495118"/>
          </a:xfrm>
          <a:prstGeom prst="rect">
            <a:avLst/>
          </a:prstGeom>
          <a:noFill/>
          <a:ln w="9525">
            <a:noFill/>
            <a:miter lim="800000"/>
            <a:headEnd/>
            <a:tailEnd/>
          </a:ln>
        </p:spPr>
      </p:pic>
      <p:pic>
        <p:nvPicPr>
          <p:cNvPr id="8" name="图片 12"/>
          <p:cNvPicPr>
            <a:picLocks noChangeAspect="1" noChangeArrowheads="1"/>
          </p:cNvPicPr>
          <p:nvPr/>
        </p:nvPicPr>
        <p:blipFill>
          <a:blip r:embed="rId4"/>
          <a:srcRect/>
          <a:stretch>
            <a:fillRect/>
          </a:stretch>
        </p:blipFill>
        <p:spPr bwMode="auto">
          <a:xfrm>
            <a:off x="7622715" y="6081104"/>
            <a:ext cx="412020" cy="391418"/>
          </a:xfrm>
          <a:prstGeom prst="rect">
            <a:avLst/>
          </a:prstGeom>
          <a:noFill/>
          <a:ln w="9525">
            <a:noFill/>
            <a:miter lim="800000"/>
            <a:headEnd/>
            <a:tailEnd/>
          </a:ln>
        </p:spPr>
      </p:pic>
    </p:spTree>
    <p:extLst>
      <p:ext uri="{BB962C8B-B14F-4D97-AF65-F5344CB8AC3E}">
        <p14:creationId xmlns:p14="http://schemas.microsoft.com/office/powerpoint/2010/main" val="278127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404607" cy="565820"/>
          </a:xfrm>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数据的过滤筛选（续）</a:t>
            </a:r>
            <a:r>
              <a:rPr lang="en-US" altLang="zh-CN" b="1" dirty="0">
                <a:solidFill>
                  <a:schemeClr val="bg1"/>
                </a:solidFill>
              </a:rPr>
              <a:t>——</a:t>
            </a:r>
            <a:r>
              <a:rPr lang="zh-CN" altLang="en-US" b="1" dirty="0">
                <a:solidFill>
                  <a:srgbClr val="FFFF00"/>
                </a:solidFill>
              </a:rPr>
              <a:t>概要报告筛选</a:t>
            </a:r>
          </a:p>
        </p:txBody>
      </p:sp>
      <p:sp>
        <p:nvSpPr>
          <p:cNvPr id="4" name="内容占位符 3"/>
          <p:cNvSpPr>
            <a:spLocks noGrp="1"/>
          </p:cNvSpPr>
          <p:nvPr>
            <p:ph idx="1"/>
          </p:nvPr>
        </p:nvSpPr>
        <p:spPr/>
        <p:txBody>
          <a:bodyPr/>
          <a:lstStyle/>
          <a:p>
            <a:endParaRPr lang="en-US" altLang="zh-CN" dirty="0" smtClean="0"/>
          </a:p>
        </p:txBody>
      </p:sp>
      <p:pic>
        <p:nvPicPr>
          <p:cNvPr id="7" name="图片 21"/>
          <p:cNvPicPr>
            <a:picLocks noChangeAspect="1" noChangeArrowheads="1"/>
          </p:cNvPicPr>
          <p:nvPr/>
        </p:nvPicPr>
        <p:blipFill>
          <a:blip r:embed="rId3"/>
          <a:srcRect/>
          <a:stretch>
            <a:fillRect/>
          </a:stretch>
        </p:blipFill>
        <p:spPr bwMode="auto">
          <a:xfrm>
            <a:off x="646327" y="1631572"/>
            <a:ext cx="7852212" cy="3711388"/>
          </a:xfrm>
          <a:prstGeom prst="rect">
            <a:avLst/>
          </a:prstGeom>
          <a:noFill/>
          <a:ln w="9525">
            <a:noFill/>
            <a:miter lim="800000"/>
            <a:headEnd/>
            <a:tailEnd/>
          </a:ln>
        </p:spPr>
      </p:pic>
      <p:pic>
        <p:nvPicPr>
          <p:cNvPr id="8" name="图片 18"/>
          <p:cNvPicPr>
            <a:picLocks noChangeAspect="1" noChangeArrowheads="1"/>
          </p:cNvPicPr>
          <p:nvPr/>
        </p:nvPicPr>
        <p:blipFill>
          <a:blip r:embed="rId4"/>
          <a:srcRect/>
          <a:stretch>
            <a:fillRect/>
          </a:stretch>
        </p:blipFill>
        <p:spPr bwMode="auto">
          <a:xfrm>
            <a:off x="7719971" y="6116958"/>
            <a:ext cx="410091" cy="369082"/>
          </a:xfrm>
          <a:prstGeom prst="rect">
            <a:avLst/>
          </a:prstGeom>
          <a:noFill/>
          <a:ln w="9525">
            <a:noFill/>
            <a:miter lim="800000"/>
            <a:headEnd/>
            <a:tailEnd/>
          </a:ln>
        </p:spPr>
      </p:pic>
    </p:spTree>
    <p:extLst>
      <p:ext uri="{BB962C8B-B14F-4D97-AF65-F5344CB8AC3E}">
        <p14:creationId xmlns:p14="http://schemas.microsoft.com/office/powerpoint/2010/main" val="23430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之合并图配置</a:t>
            </a:r>
          </a:p>
          <a:p>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之事务分析选项</a:t>
            </a:r>
            <a:r>
              <a:rPr lang="zh-CN" altLang="en-US" dirty="0" smtClean="0">
                <a:latin typeface="华文楷体" panose="02010600040101010101" pitchFamily="2" charset="-122"/>
                <a:ea typeface="华文楷体" panose="02010600040101010101" pitchFamily="2" charset="-122"/>
              </a:rPr>
              <a:t>配置</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之自动关联与数据筛选</a:t>
            </a:r>
          </a:p>
          <a:p>
            <a:r>
              <a:rPr lang="en-US" altLang="zh-CN" dirty="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之信息查看与结果比较</a:t>
            </a:r>
            <a:endParaRPr lang="en-US" altLang="zh-CN" dirty="0">
              <a:solidFill>
                <a:srgbClr val="FF0000"/>
              </a:solidFill>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631863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相关设置</a:t>
            </a:r>
            <a:endParaRPr lang="en-US" altLang="zh-CN" b="1" dirty="0">
              <a:solidFill>
                <a:schemeClr val="bg1"/>
              </a:solidFill>
            </a:endParaRPr>
          </a:p>
        </p:txBody>
      </p:sp>
      <p:pic>
        <p:nvPicPr>
          <p:cNvPr id="3" name="图片 5"/>
          <p:cNvPicPr>
            <a:picLocks noChangeAspect="1" noChangeArrowheads="1"/>
          </p:cNvPicPr>
          <p:nvPr/>
        </p:nvPicPr>
        <p:blipFill>
          <a:blip r:embed="rId3"/>
          <a:srcRect/>
          <a:stretch>
            <a:fillRect/>
          </a:stretch>
        </p:blipFill>
        <p:spPr bwMode="auto">
          <a:xfrm>
            <a:off x="672860" y="1086930"/>
            <a:ext cx="7955518" cy="4796287"/>
          </a:xfrm>
          <a:prstGeom prst="rect">
            <a:avLst/>
          </a:prstGeom>
          <a:noFill/>
          <a:ln w="9525">
            <a:noFill/>
            <a:miter lim="800000"/>
            <a:headEnd/>
            <a:tailEnd/>
          </a:ln>
        </p:spPr>
      </p:pic>
      <p:sp>
        <p:nvSpPr>
          <p:cNvPr id="4" name="圆角矩形 3"/>
          <p:cNvSpPr/>
          <p:nvPr/>
        </p:nvSpPr>
        <p:spPr bwMode="auto">
          <a:xfrm>
            <a:off x="2617694" y="3682292"/>
            <a:ext cx="6010684" cy="220092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91099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bg1"/>
                </a:solidFill>
              </a:rPr>
              <a:t>场景及</a:t>
            </a:r>
            <a:r>
              <a:rPr lang="en-US" altLang="zh-CN" b="1" dirty="0">
                <a:solidFill>
                  <a:schemeClr val="bg1"/>
                </a:solidFill>
              </a:rPr>
              <a:t>Analysis</a:t>
            </a:r>
            <a:r>
              <a:rPr lang="zh-CN" altLang="en-US" b="1" dirty="0">
                <a:solidFill>
                  <a:schemeClr val="bg1"/>
                </a:solidFill>
              </a:rPr>
              <a:t>配置</a:t>
            </a:r>
            <a:r>
              <a:rPr lang="zh-CN" altLang="en-US" b="1" dirty="0" smtClean="0">
                <a:solidFill>
                  <a:schemeClr val="bg1"/>
                </a:solidFill>
              </a:rPr>
              <a:t>查看</a:t>
            </a:r>
            <a:endParaRPr lang="zh-CN" altLang="en-US" b="1" dirty="0">
              <a:solidFill>
                <a:schemeClr val="bg1"/>
              </a:solidFill>
            </a:endParaRPr>
          </a:p>
        </p:txBody>
      </p:sp>
      <p:sp>
        <p:nvSpPr>
          <p:cNvPr id="3" name="内容占位符 2"/>
          <p:cNvSpPr>
            <a:spLocks noGrp="1"/>
          </p:cNvSpPr>
          <p:nvPr>
            <p:ph idx="1"/>
          </p:nvPr>
        </p:nvSpPr>
        <p:spPr/>
        <p:txBody>
          <a:bodyPr>
            <a:normAutofit lnSpcReduction="10000"/>
          </a:bodyPr>
          <a:lstStyle/>
          <a:p>
            <a:r>
              <a:rPr lang="en-US" altLang="zh-CN" dirty="0" smtClean="0">
                <a:latin typeface="华文楷体" panose="02010600040101010101" pitchFamily="2" charset="-122"/>
                <a:ea typeface="华文楷体" panose="02010600040101010101" pitchFamily="2" charset="-122"/>
              </a:rPr>
              <a:t>Analysis</a:t>
            </a:r>
            <a:r>
              <a:rPr lang="zh-CN" altLang="en-US" dirty="0" smtClean="0">
                <a:latin typeface="华文楷体" panose="02010600040101010101" pitchFamily="2" charset="-122"/>
                <a:ea typeface="华文楷体" panose="02010600040101010101" pitchFamily="2" charset="-122"/>
              </a:rPr>
              <a:t>中进行结果分析，</a:t>
            </a:r>
            <a:r>
              <a:rPr lang="zh-CN" altLang="en-US" dirty="0" smtClean="0">
                <a:solidFill>
                  <a:srgbClr val="FF0000"/>
                </a:solidFill>
                <a:latin typeface="华文楷体" panose="02010600040101010101" pitchFamily="2" charset="-122"/>
                <a:ea typeface="华文楷体" panose="02010600040101010101" pitchFamily="2" charset="-122"/>
              </a:rPr>
              <a:t>常需要查看生成当前图的原始数据</a:t>
            </a:r>
            <a:r>
              <a:rPr lang="zh-CN" altLang="en-US" dirty="0" smtClean="0">
                <a:latin typeface="华文楷体" panose="02010600040101010101" pitchFamily="2" charset="-122"/>
                <a:ea typeface="华文楷体" panose="02010600040101010101" pitchFamily="2" charset="-122"/>
              </a:rPr>
              <a:t>（即测试场景执行期间收集的各项数据）及</a:t>
            </a:r>
            <a:r>
              <a:rPr lang="en-US" altLang="zh-CN" dirty="0" smtClean="0">
                <a:latin typeface="华文楷体" panose="02010600040101010101" pitchFamily="2" charset="-122"/>
                <a:ea typeface="华文楷体" panose="02010600040101010101" pitchFamily="2" charset="-122"/>
              </a:rPr>
              <a:t>Analysis</a:t>
            </a:r>
            <a:r>
              <a:rPr lang="zh-CN" altLang="en-US" dirty="0" smtClean="0">
                <a:latin typeface="华文楷体" panose="02010600040101010101" pitchFamily="2" charset="-122"/>
                <a:ea typeface="华文楷体" panose="02010600040101010101" pitchFamily="2" charset="-122"/>
              </a:rPr>
              <a:t>中的配置属性信息，便于结合实际场景信息确定测试结果的正确性和合理性。</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原始数据查看（右侧）</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场景运行时配置查看（</a:t>
            </a:r>
            <a:r>
              <a:rPr lang="en-US" altLang="zh-CN" dirty="0" smtClean="0">
                <a:solidFill>
                  <a:schemeClr val="tx1"/>
                </a:solidFill>
                <a:latin typeface="华文楷体" panose="02010600040101010101" pitchFamily="2" charset="-122"/>
                <a:ea typeface="华文楷体" panose="02010600040101010101" pitchFamily="2" charset="-122"/>
              </a:rPr>
              <a:t>file</a:t>
            </a:r>
            <a:r>
              <a:rPr lang="zh-CN" altLang="en-US" dirty="0" smtClean="0">
                <a:solidFill>
                  <a:schemeClr val="tx1"/>
                </a:solidFill>
                <a:latin typeface="华文楷体" panose="02010600040101010101" pitchFamily="2" charset="-122"/>
                <a:ea typeface="华文楷体" panose="02010600040101010101" pitchFamily="2" charset="-122"/>
              </a:rPr>
              <a:t>）</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场景输出消息查看（</a:t>
            </a:r>
            <a:r>
              <a:rPr lang="en-US" altLang="zh-CN" dirty="0" smtClean="0">
                <a:solidFill>
                  <a:schemeClr val="tx1"/>
                </a:solidFill>
                <a:latin typeface="华文楷体" panose="02010600040101010101" pitchFamily="2" charset="-122"/>
                <a:ea typeface="华文楷体" panose="02010600040101010101" pitchFamily="2" charset="-122"/>
              </a:rPr>
              <a:t>windows</a:t>
            </a:r>
            <a:r>
              <a:rPr lang="zh-CN" altLang="en-US" dirty="0" smtClean="0">
                <a:solidFill>
                  <a:schemeClr val="tx1"/>
                </a:solidFill>
                <a:latin typeface="华文楷体" panose="02010600040101010101" pitchFamily="2" charset="-122"/>
                <a:ea typeface="华文楷体" panose="02010600040101010101" pitchFamily="2" charset="-122"/>
              </a:rPr>
              <a:t>）</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en-US" dirty="0" smtClean="0">
                <a:solidFill>
                  <a:schemeClr val="tx1"/>
                </a:solidFill>
                <a:latin typeface="华文楷体" panose="02010600040101010101" pitchFamily="2" charset="-122"/>
                <a:ea typeface="华文楷体" panose="02010600040101010101" pitchFamily="2" charset="-122"/>
              </a:rPr>
              <a:t>Analysis</a:t>
            </a:r>
            <a:r>
              <a:rPr lang="zh-CN" altLang="en-US" dirty="0" smtClean="0">
                <a:solidFill>
                  <a:schemeClr val="tx1"/>
                </a:solidFill>
                <a:latin typeface="华文楷体" panose="02010600040101010101" pitchFamily="2" charset="-122"/>
                <a:ea typeface="华文楷体" panose="02010600040101010101" pitchFamily="2" charset="-122"/>
              </a:rPr>
              <a:t>当前配置</a:t>
            </a:r>
            <a:r>
              <a:rPr lang="zh-CN" altLang="en-US" dirty="0">
                <a:solidFill>
                  <a:schemeClr val="tx1"/>
                </a:solidFill>
                <a:latin typeface="华文楷体" panose="02010600040101010101" pitchFamily="2" charset="-122"/>
                <a:ea typeface="华文楷体" panose="02010600040101010101" pitchFamily="2" charset="-122"/>
              </a:rPr>
              <a:t>查看（</a:t>
            </a:r>
            <a:r>
              <a:rPr lang="en-US" altLang="zh-CN" dirty="0">
                <a:solidFill>
                  <a:schemeClr val="tx1"/>
                </a:solidFill>
                <a:latin typeface="华文楷体" panose="02010600040101010101" pitchFamily="2" charset="-122"/>
                <a:ea typeface="华文楷体" panose="02010600040101010101" pitchFamily="2" charset="-122"/>
              </a:rPr>
              <a:t>file</a:t>
            </a:r>
            <a:r>
              <a:rPr lang="zh-CN" altLang="en-US" dirty="0" smtClean="0">
                <a:solidFill>
                  <a:schemeClr val="tx1"/>
                </a:solidFill>
                <a:latin typeface="华文楷体" panose="02010600040101010101" pitchFamily="2" charset="-122"/>
                <a:ea typeface="华文楷体" panose="02010600040101010101" pitchFamily="2" charset="-122"/>
              </a:rPr>
              <a:t>）</a:t>
            </a:r>
            <a:endParaRPr lang="en-US" altLang="zh-CN" dirty="0">
              <a:solidFill>
                <a:schemeClr val="tx1"/>
              </a:solidFill>
              <a:latin typeface="华文楷体" panose="02010600040101010101" pitchFamily="2" charset="-122"/>
              <a:ea typeface="华文楷体" panose="02010600040101010101" pitchFamily="2"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7467" y="4454945"/>
            <a:ext cx="2646581" cy="212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2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原始数据查看</a:t>
            </a:r>
            <a:br>
              <a:rPr lang="zh-CN" altLang="en-US" b="1" dirty="0">
                <a:solidFill>
                  <a:schemeClr val="bg1"/>
                </a:solidFill>
              </a:rPr>
            </a:br>
            <a:endParaRPr lang="zh-CN" altLang="en-US" b="1" dirty="0">
              <a:solidFill>
                <a:schemeClr val="bg1"/>
              </a:solidFill>
            </a:endParaRPr>
          </a:p>
        </p:txBody>
      </p:sp>
      <p:pic>
        <p:nvPicPr>
          <p:cNvPr id="125954" name="图片 9"/>
          <p:cNvPicPr>
            <a:picLocks noChangeAspect="1" noChangeArrowheads="1"/>
          </p:cNvPicPr>
          <p:nvPr/>
        </p:nvPicPr>
        <p:blipFill>
          <a:blip r:embed="rId3"/>
          <a:srcRect/>
          <a:stretch>
            <a:fillRect/>
          </a:stretch>
        </p:blipFill>
        <p:spPr bwMode="auto">
          <a:xfrm>
            <a:off x="323528" y="2492896"/>
            <a:ext cx="3181472" cy="3792484"/>
          </a:xfrm>
          <a:prstGeom prst="rect">
            <a:avLst/>
          </a:prstGeom>
          <a:noFill/>
          <a:ln w="9525">
            <a:noFill/>
            <a:miter lim="800000"/>
            <a:headEnd/>
            <a:tailEnd/>
          </a:ln>
        </p:spPr>
      </p:pic>
      <p:pic>
        <p:nvPicPr>
          <p:cNvPr id="2050" name="图片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339" y="2636912"/>
            <a:ext cx="43148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5280" y="1124744"/>
            <a:ext cx="8085112" cy="1766637"/>
          </a:xfrm>
          <a:prstGeom prst="rect">
            <a:avLst/>
          </a:prstGeom>
          <a:noFill/>
        </p:spPr>
        <p:txBody>
          <a:bodyPr wrap="square" rtlCol="0">
            <a:spAutoFit/>
          </a:bodyPr>
          <a:lstStyle/>
          <a:p>
            <a:pPr marL="342900" indent="-342900">
              <a:spcBef>
                <a:spcPct val="20000"/>
              </a:spcBef>
              <a:buFont typeface="Arial" pitchFamily="34" charset="0"/>
              <a:buChar char="•"/>
            </a:pPr>
            <a:r>
              <a:rPr lang="en-US" altLang="zh-CN" sz="3200" dirty="0"/>
              <a:t>windows-&gt;Graph </a:t>
            </a:r>
            <a:r>
              <a:rPr lang="en-US" altLang="zh-CN" sz="3200" dirty="0" smtClean="0"/>
              <a:t>data </a:t>
            </a:r>
            <a:r>
              <a:rPr lang="zh-CN" altLang="en-US" sz="3200" dirty="0" smtClean="0"/>
              <a:t>结果的查看</a:t>
            </a:r>
            <a:endParaRPr lang="en-US" altLang="zh-CN" sz="3200" dirty="0"/>
          </a:p>
          <a:p>
            <a:pPr marL="342900" indent="-342900">
              <a:spcBef>
                <a:spcPct val="20000"/>
              </a:spcBef>
              <a:buFont typeface="Arial" pitchFamily="34" charset="0"/>
              <a:buChar char="•"/>
            </a:pPr>
            <a:r>
              <a:rPr lang="en-US" altLang="zh-CN" sz="3200" dirty="0"/>
              <a:t>windows-</a:t>
            </a:r>
            <a:r>
              <a:rPr lang="en-US" altLang="zh-CN" sz="3200" dirty="0"/>
              <a:t>&gt;Raw </a:t>
            </a:r>
            <a:r>
              <a:rPr lang="en-US" altLang="zh-CN" sz="3200" dirty="0" smtClean="0"/>
              <a:t>data </a:t>
            </a:r>
            <a:r>
              <a:rPr lang="zh-CN" altLang="en-US" sz="3200" dirty="0" smtClean="0"/>
              <a:t>执行过程的查看</a:t>
            </a:r>
            <a:endParaRPr lang="zh-CN" altLang="en-US" sz="3200" dirty="0"/>
          </a:p>
          <a:p>
            <a:pPr marL="342900" indent="-342900">
              <a:spcBef>
                <a:spcPct val="20000"/>
              </a:spcBef>
              <a:buFont typeface="Arial" pitchFamily="34" charset="0"/>
              <a:buChar char="•"/>
            </a:pPr>
            <a:endParaRPr lang="zh-CN" altLang="en-US" sz="3200" dirty="0"/>
          </a:p>
        </p:txBody>
      </p:sp>
    </p:spTree>
    <p:extLst>
      <p:ext uri="{BB962C8B-B14F-4D97-AF65-F5344CB8AC3E}">
        <p14:creationId xmlns:p14="http://schemas.microsoft.com/office/powerpoint/2010/main" val="244474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checkerboard(across)">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场景运行时配置查看</a:t>
            </a:r>
            <a:br>
              <a:rPr lang="zh-CN" altLang="en-US" b="1" dirty="0">
                <a:solidFill>
                  <a:schemeClr val="bg1"/>
                </a:solidFill>
              </a:rPr>
            </a:br>
            <a:endParaRPr lang="zh-CN" altLang="en-US" b="1" dirty="0">
              <a:solidFill>
                <a:schemeClr val="bg1"/>
              </a:solidFill>
            </a:endParaRPr>
          </a:p>
        </p:txBody>
      </p:sp>
      <p:sp>
        <p:nvSpPr>
          <p:cNvPr id="3" name="内容占位符 2"/>
          <p:cNvSpPr>
            <a:spLocks noGrp="1"/>
          </p:cNvSpPr>
          <p:nvPr>
            <p:ph idx="1"/>
          </p:nvPr>
        </p:nvSpPr>
        <p:spPr>
          <a:xfrm>
            <a:off x="424421" y="1062321"/>
            <a:ext cx="8229600" cy="1430575"/>
          </a:xfrm>
        </p:spPr>
        <p:txBody>
          <a:bodyPr/>
          <a:lstStyle/>
          <a:p>
            <a:r>
              <a:rPr lang="zh-CN" altLang="en-US" dirty="0" smtClean="0"/>
              <a:t>工具栏直接查看</a:t>
            </a:r>
            <a:endParaRPr lang="en-US" altLang="zh-CN"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472" y="1772816"/>
            <a:ext cx="7273178" cy="486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38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zh-CN" altLang="en-US" b="1" dirty="0">
                <a:solidFill>
                  <a:schemeClr val="bg1"/>
                </a:solidFill>
              </a:rPr>
              <a:t>场景输出消息查看</a:t>
            </a:r>
            <a:br>
              <a:rPr lang="zh-CN" altLang="en-US" b="1" dirty="0">
                <a:solidFill>
                  <a:schemeClr val="bg1"/>
                </a:solidFill>
              </a:rPr>
            </a:br>
            <a:endParaRPr lang="zh-CN" altLang="en-US" b="1" dirty="0">
              <a:solidFill>
                <a:schemeClr val="bg1"/>
              </a:solidFill>
            </a:endParaRPr>
          </a:p>
        </p:txBody>
      </p:sp>
      <p:sp>
        <p:nvSpPr>
          <p:cNvPr id="3" name="内容占位符 2"/>
          <p:cNvSpPr>
            <a:spLocks noGrp="1"/>
          </p:cNvSpPr>
          <p:nvPr>
            <p:ph idx="1"/>
          </p:nvPr>
        </p:nvSpPr>
        <p:spPr>
          <a:xfrm>
            <a:off x="467544" y="908720"/>
            <a:ext cx="8229600" cy="1468760"/>
          </a:xfrm>
        </p:spPr>
        <p:txBody>
          <a:bodyPr/>
          <a:lstStyle/>
          <a:p>
            <a:r>
              <a:rPr lang="en-US" altLang="zh-CN" dirty="0" smtClean="0">
                <a:solidFill>
                  <a:schemeClr val="tx1"/>
                </a:solidFill>
              </a:rPr>
              <a:t>tools-&gt;option</a:t>
            </a:r>
          </a:p>
          <a:p>
            <a:r>
              <a:rPr lang="en-US" altLang="zh-CN" dirty="0" smtClean="0"/>
              <a:t>windows-&gt;</a:t>
            </a:r>
            <a:r>
              <a:rPr lang="en-US" altLang="zh-CN" dirty="0" err="1" smtClean="0"/>
              <a:t>contoller</a:t>
            </a:r>
            <a:r>
              <a:rPr lang="en-US" altLang="zh-CN" dirty="0" smtClean="0"/>
              <a:t> out message</a:t>
            </a:r>
            <a:endParaRPr lang="en-US" altLang="zh-CN" dirty="0">
              <a:solidFill>
                <a:schemeClr val="tx1"/>
              </a:solidFill>
            </a:endParaRPr>
          </a:p>
        </p:txBody>
      </p:sp>
      <p:pic>
        <p:nvPicPr>
          <p:cNvPr id="4098"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76872"/>
            <a:ext cx="3263967" cy="386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46" y="2696130"/>
            <a:ext cx="4321584" cy="111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12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randombar(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Analysis</a:t>
            </a:r>
            <a:r>
              <a:rPr lang="zh-CN" altLang="en-US" b="1" dirty="0">
                <a:solidFill>
                  <a:schemeClr val="bg1"/>
                </a:solidFill>
              </a:rPr>
              <a:t>当前配置查看</a:t>
            </a:r>
            <a:br>
              <a:rPr lang="zh-CN" altLang="en-US" b="1" dirty="0">
                <a:solidFill>
                  <a:schemeClr val="bg1"/>
                </a:solidFill>
              </a:rPr>
            </a:br>
            <a:endParaRPr lang="zh-CN" altLang="en-US" b="1" dirty="0">
              <a:solidFill>
                <a:schemeClr val="bg1"/>
              </a:solidFill>
            </a:endParaRPr>
          </a:p>
        </p:txBody>
      </p:sp>
      <p:pic>
        <p:nvPicPr>
          <p:cNvPr id="5123"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07" y="1625103"/>
            <a:ext cx="3778250" cy="482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27584" y="904364"/>
            <a:ext cx="6408712" cy="584775"/>
          </a:xfrm>
          <a:prstGeom prst="rect">
            <a:avLst/>
          </a:prstGeom>
          <a:noFill/>
        </p:spPr>
        <p:txBody>
          <a:bodyPr wrap="square" rtlCol="0">
            <a:spAutoFit/>
          </a:bodyPr>
          <a:lstStyle/>
          <a:p>
            <a:pPr>
              <a:spcBef>
                <a:spcPct val="20000"/>
              </a:spcBef>
            </a:pPr>
            <a:r>
              <a:rPr lang="en-US" altLang="zh-CN" sz="3200" dirty="0" smtClean="0"/>
              <a:t>File-&gt;  Session Information</a:t>
            </a:r>
            <a:endParaRPr lang="zh-CN" altLang="en-US" sz="3200" dirty="0"/>
          </a:p>
        </p:txBody>
      </p:sp>
    </p:spTree>
    <p:extLst>
      <p:ext uri="{BB962C8B-B14F-4D97-AF65-F5344CB8AC3E}">
        <p14:creationId xmlns:p14="http://schemas.microsoft.com/office/powerpoint/2010/main" val="2758864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思考？</a:t>
            </a:r>
          </a:p>
        </p:txBody>
      </p:sp>
      <p:sp>
        <p:nvSpPr>
          <p:cNvPr id="3" name="矩形 2"/>
          <p:cNvSpPr/>
          <p:nvPr/>
        </p:nvSpPr>
        <p:spPr>
          <a:xfrm>
            <a:off x="1879442" y="2554959"/>
            <a:ext cx="5851282" cy="1446550"/>
          </a:xfrm>
          <a:prstGeom prst="rect">
            <a:avLst/>
          </a:prstGeom>
          <a:noFill/>
        </p:spPr>
        <p:txBody>
          <a:bodyPr wrap="none" lIns="91440" tIns="45720" rIns="91440" bIns="45720">
            <a:spAutoFit/>
          </a:bodyPr>
          <a:lstStyle/>
          <a:p>
            <a:pPr algn="ctr"/>
            <a:r>
              <a:rPr lang="zh-CN" altLang="en-US" sz="8800" b="1" cap="none" spc="0" dirty="0" smtClean="0">
                <a:ln w="10541" cmpd="sng">
                  <a:solidFill>
                    <a:schemeClr val="accent1">
                      <a:shade val="88000"/>
                      <a:satMod val="110000"/>
                    </a:schemeClr>
                  </a:solidFill>
                  <a:prstDash val="solid"/>
                </a:ln>
                <a:solidFill>
                  <a:srgbClr val="FF0000"/>
                </a:solidFill>
                <a:effectLst/>
                <a:latin typeface="方正舒体" pitchFamily="2" charset="-122"/>
                <a:ea typeface="方正舒体" pitchFamily="2" charset="-122"/>
              </a:rPr>
              <a:t>回归测试！</a:t>
            </a:r>
            <a:endParaRPr lang="zh-CN" altLang="en-US" sz="8800" b="1" cap="none" spc="0" dirty="0">
              <a:ln w="10541" cmpd="sng">
                <a:solidFill>
                  <a:schemeClr val="accent1">
                    <a:shade val="88000"/>
                    <a:satMod val="110000"/>
                  </a:schemeClr>
                </a:solidFill>
                <a:prstDash val="solid"/>
              </a:ln>
              <a:solidFill>
                <a:srgbClr val="FF0000"/>
              </a:solidFill>
              <a:effectLst/>
              <a:latin typeface="方正舒体" pitchFamily="2" charset="-122"/>
              <a:ea typeface="方正舒体" pitchFamily="2" charset="-122"/>
            </a:endParaRPr>
          </a:p>
        </p:txBody>
      </p:sp>
    </p:spTree>
    <p:extLst>
      <p:ext uri="{BB962C8B-B14F-4D97-AF65-F5344CB8AC3E}">
        <p14:creationId xmlns:p14="http://schemas.microsoft.com/office/powerpoint/2010/main" val="349614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为什么要进行</a:t>
            </a:r>
            <a:r>
              <a:rPr lang="en-US" altLang="zh-CN" b="1" dirty="0">
                <a:solidFill>
                  <a:schemeClr val="bg1"/>
                </a:solidFill>
              </a:rPr>
              <a:t>Analysis</a:t>
            </a:r>
            <a:r>
              <a:rPr lang="zh-CN" altLang="en-US" b="1" dirty="0">
                <a:solidFill>
                  <a:schemeClr val="bg1"/>
                </a:solidFill>
              </a:rPr>
              <a:t>设置</a:t>
            </a:r>
            <a:r>
              <a:rPr lang="en-US" altLang="zh-CN" b="1" dirty="0">
                <a:solidFill>
                  <a:schemeClr val="bg1"/>
                </a:solidFill>
              </a:rPr>
              <a:t>?</a:t>
            </a:r>
          </a:p>
        </p:txBody>
      </p:sp>
      <p:pic>
        <p:nvPicPr>
          <p:cNvPr id="3" name="图片 5"/>
          <p:cNvPicPr>
            <a:picLocks noChangeAspect="1" noChangeArrowheads="1"/>
          </p:cNvPicPr>
          <p:nvPr/>
        </p:nvPicPr>
        <p:blipFill>
          <a:blip r:embed="rId3"/>
          <a:srcRect/>
          <a:stretch>
            <a:fillRect/>
          </a:stretch>
        </p:blipFill>
        <p:spPr bwMode="auto">
          <a:xfrm>
            <a:off x="672860" y="1086930"/>
            <a:ext cx="7955518" cy="4796287"/>
          </a:xfrm>
          <a:prstGeom prst="rect">
            <a:avLst/>
          </a:prstGeom>
          <a:noFill/>
          <a:ln w="9525">
            <a:noFill/>
            <a:miter lim="800000"/>
            <a:headEnd/>
            <a:tailEnd/>
          </a:ln>
        </p:spPr>
      </p:pic>
      <p:sp>
        <p:nvSpPr>
          <p:cNvPr id="6" name="圆角矩形 5"/>
          <p:cNvSpPr/>
          <p:nvPr/>
        </p:nvSpPr>
        <p:spPr bwMode="auto">
          <a:xfrm>
            <a:off x="2617694" y="1535154"/>
            <a:ext cx="6010684" cy="58050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39971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场景结果的比较</a:t>
            </a:r>
          </a:p>
        </p:txBody>
      </p:sp>
      <p:sp>
        <p:nvSpPr>
          <p:cNvPr id="11" name="内容占位符 10"/>
          <p:cNvSpPr>
            <a:spLocks noGrp="1"/>
          </p:cNvSpPr>
          <p:nvPr>
            <p:ph idx="1"/>
          </p:nvPr>
        </p:nvSpPr>
        <p:spPr>
          <a:xfrm>
            <a:off x="539552" y="825179"/>
            <a:ext cx="8229600" cy="4525963"/>
          </a:xfrm>
        </p:spPr>
        <p:txBody>
          <a:bodyPr/>
          <a:lstStyle/>
          <a:p>
            <a:r>
              <a:rPr lang="zh-CN" altLang="en-US" dirty="0" smtClean="0"/>
              <a:t>对系统进行调整后，需要再次运行相同场景以验证问题是否解决并确认没有引起新的问题</a:t>
            </a:r>
            <a:r>
              <a:rPr lang="zh-CN" altLang="en-US" dirty="0" smtClean="0"/>
              <a:t>。</a:t>
            </a:r>
            <a:endParaRPr lang="en-US" altLang="zh-CN" dirty="0" smtClean="0"/>
          </a:p>
          <a:p>
            <a:r>
              <a:rPr lang="en-US" altLang="zh-CN" dirty="0" smtClean="0"/>
              <a:t>File-&gt;Cross with result</a:t>
            </a:r>
            <a:endParaRPr lang="zh-CN" altLang="en-US" dirty="0"/>
          </a:p>
        </p:txBody>
      </p:sp>
      <p:pic>
        <p:nvPicPr>
          <p:cNvPr id="107521" name="图片 51"/>
          <p:cNvPicPr>
            <a:picLocks noChangeAspect="1" noChangeArrowheads="1"/>
          </p:cNvPicPr>
          <p:nvPr/>
        </p:nvPicPr>
        <p:blipFill>
          <a:blip r:embed="rId3"/>
          <a:srcRect/>
          <a:stretch>
            <a:fillRect/>
          </a:stretch>
        </p:blipFill>
        <p:spPr bwMode="auto">
          <a:xfrm>
            <a:off x="467544" y="3356992"/>
            <a:ext cx="5332617" cy="2656247"/>
          </a:xfrm>
          <a:prstGeom prst="rect">
            <a:avLst/>
          </a:prstGeom>
          <a:noFill/>
          <a:ln w="9525">
            <a:noFill/>
            <a:miter lim="800000"/>
            <a:headEnd/>
            <a:tailEnd/>
          </a:ln>
        </p:spPr>
      </p:pic>
      <p:pic>
        <p:nvPicPr>
          <p:cNvPr id="107522" name="图片 54"/>
          <p:cNvPicPr>
            <a:picLocks noChangeAspect="1" noChangeArrowheads="1"/>
          </p:cNvPicPr>
          <p:nvPr/>
        </p:nvPicPr>
        <p:blipFill>
          <a:blip r:embed="rId4"/>
          <a:srcRect/>
          <a:stretch>
            <a:fillRect/>
          </a:stretch>
        </p:blipFill>
        <p:spPr bwMode="auto">
          <a:xfrm>
            <a:off x="2987824" y="3645023"/>
            <a:ext cx="6006502" cy="2884179"/>
          </a:xfrm>
          <a:prstGeom prst="rect">
            <a:avLst/>
          </a:prstGeom>
          <a:noFill/>
          <a:ln w="9525">
            <a:noFill/>
            <a:miter lim="800000"/>
            <a:headEnd/>
            <a:tailEnd/>
          </a:ln>
        </p:spPr>
      </p:pic>
    </p:spTree>
    <p:extLst>
      <p:ext uri="{BB962C8B-B14F-4D97-AF65-F5344CB8AC3E}">
        <p14:creationId xmlns:p14="http://schemas.microsoft.com/office/powerpoint/2010/main" val="46529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7521"/>
                                        </p:tgtEl>
                                        <p:attrNameLst>
                                          <p:attrName>style.visibility</p:attrName>
                                        </p:attrNameLst>
                                      </p:cBhvr>
                                      <p:to>
                                        <p:strVal val="visible"/>
                                      </p:to>
                                    </p:set>
                                    <p:animEffect transition="in" filter="checkerboard(across)">
                                      <p:cBhvr>
                                        <p:cTn id="7" dur="500"/>
                                        <p:tgtEl>
                                          <p:spTgt spid="1075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7522"/>
                                        </p:tgtEl>
                                        <p:attrNameLst>
                                          <p:attrName>style.visibility</p:attrName>
                                        </p:attrNameLst>
                                      </p:cBhvr>
                                      <p:to>
                                        <p:strVal val="visible"/>
                                      </p:to>
                                    </p:set>
                                    <p:animEffect transition="in" filter="randombar(horizontal)">
                                      <p:cBhvr>
                                        <p:cTn id="12" dur="5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事务分析选项配置概述</a:t>
            </a:r>
          </a:p>
        </p:txBody>
      </p:sp>
      <p:sp>
        <p:nvSpPr>
          <p:cNvPr id="3" name="内容占位符 2"/>
          <p:cNvSpPr>
            <a:spLocks noGrp="1"/>
          </p:cNvSpPr>
          <p:nvPr>
            <p:ph idx="1"/>
          </p:nvPr>
        </p:nvSpPr>
        <p:spPr>
          <a:xfrm>
            <a:off x="467544" y="1340768"/>
            <a:ext cx="8928992" cy="4525963"/>
          </a:xfrm>
        </p:spPr>
        <p:txBody>
          <a:bodyPr>
            <a:noAutofit/>
          </a:bodyPr>
          <a:lstStyle/>
          <a:p>
            <a:r>
              <a:rPr lang="en-US" altLang="zh-CN" sz="3600" dirty="0" smtClean="0">
                <a:latin typeface="华文楷体" panose="02010600040101010101" pitchFamily="2" charset="-122"/>
                <a:ea typeface="华文楷体" panose="02010600040101010101" pitchFamily="2" charset="-122"/>
              </a:rPr>
              <a:t>Analysis</a:t>
            </a:r>
            <a:r>
              <a:rPr lang="x-none" sz="3600" dirty="0" smtClean="0">
                <a:latin typeface="华文楷体" panose="02010600040101010101" pitchFamily="2" charset="-122"/>
                <a:ea typeface="华文楷体" panose="02010600040101010101" pitchFamily="2" charset="-122"/>
              </a:rPr>
              <a:t>提供了强大的事务分析功能，通过“事务报告及分析事务工具”可对脚本中的各事务进行更全面、灵活的分析。</a:t>
            </a:r>
            <a:endParaRPr lang="zh-CN" altLang="en-US" sz="3600" dirty="0" smtClean="0">
              <a:latin typeface="华文楷体" panose="02010600040101010101" pitchFamily="2" charset="-122"/>
              <a:ea typeface="华文楷体" panose="02010600040101010101" pitchFamily="2" charset="-122"/>
            </a:endParaRPr>
          </a:p>
          <a:p>
            <a:pPr lvl="1"/>
            <a:r>
              <a:rPr lang="zh-CN" altLang="en-US" sz="3200" dirty="0" smtClean="0">
                <a:solidFill>
                  <a:schemeClr val="tx1"/>
                </a:solidFill>
                <a:latin typeface="华文楷体" panose="02010600040101010101" pitchFamily="2" charset="-122"/>
                <a:ea typeface="华文楷体" panose="02010600040101010101" pitchFamily="2" charset="-122"/>
              </a:rPr>
              <a:t>启动方式：</a:t>
            </a:r>
            <a:endParaRPr lang="en-US" altLang="zh-CN" sz="3200" dirty="0" smtClean="0">
              <a:solidFill>
                <a:schemeClr val="tx1"/>
              </a:solidFill>
              <a:latin typeface="华文楷体" panose="02010600040101010101" pitchFamily="2" charset="-122"/>
              <a:ea typeface="华文楷体" panose="02010600040101010101" pitchFamily="2" charset="-122"/>
            </a:endParaRPr>
          </a:p>
          <a:p>
            <a:pPr lvl="2"/>
            <a:r>
              <a:rPr lang="zh-CN" altLang="en-US" sz="2800" dirty="0" smtClean="0">
                <a:solidFill>
                  <a:schemeClr val="tx1"/>
                </a:solidFill>
                <a:latin typeface="华文楷体" panose="02010600040101010101" pitchFamily="2" charset="-122"/>
                <a:ea typeface="华文楷体" panose="02010600040101010101" pitchFamily="2" charset="-122"/>
              </a:rPr>
              <a:t>通过</a:t>
            </a:r>
            <a:r>
              <a:rPr lang="en-US" altLang="zh-CN" sz="2800" dirty="0" smtClean="0">
                <a:solidFill>
                  <a:schemeClr val="tx1"/>
                </a:solidFill>
                <a:latin typeface="华文楷体" panose="02010600040101010101" pitchFamily="2" charset="-122"/>
                <a:ea typeface="华文楷体" panose="02010600040101010101" pitchFamily="2" charset="-122"/>
              </a:rPr>
              <a:t>【Report】</a:t>
            </a:r>
            <a:r>
              <a:rPr lang="x-none"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【Analyze Transaction】</a:t>
            </a:r>
            <a:r>
              <a:rPr lang="x-none" sz="2800" dirty="0" smtClean="0">
                <a:solidFill>
                  <a:schemeClr val="tx1"/>
                </a:solidFill>
                <a:latin typeface="华文楷体" panose="02010600040101010101" pitchFamily="2" charset="-122"/>
                <a:ea typeface="华文楷体" panose="02010600040101010101" pitchFamily="2" charset="-122"/>
              </a:rPr>
              <a:t>开启</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en-US" sz="2800" dirty="0" smtClean="0">
              <a:solidFill>
                <a:schemeClr val="tx1"/>
              </a:solidFill>
              <a:latin typeface="华文楷体" panose="02010600040101010101" pitchFamily="2" charset="-122"/>
              <a:ea typeface="华文楷体" panose="02010600040101010101" pitchFamily="2" charset="-122"/>
            </a:endParaRPr>
          </a:p>
          <a:p>
            <a:pPr lvl="2"/>
            <a:r>
              <a:rPr lang="x-none" sz="2800" dirty="0" smtClean="0">
                <a:solidFill>
                  <a:schemeClr val="tx1"/>
                </a:solidFill>
                <a:latin typeface="华文楷体" panose="02010600040101010101" pitchFamily="2" charset="-122"/>
                <a:ea typeface="华文楷体" panose="02010600040101010101" pitchFamily="2" charset="-122"/>
              </a:rPr>
              <a:t>通过工具栏上的</a:t>
            </a:r>
            <a:r>
              <a:rPr lang="en-US" sz="2800" dirty="0" smtClean="0">
                <a:solidFill>
                  <a:schemeClr val="tx1"/>
                </a:solidFill>
                <a:latin typeface="华文楷体" panose="02010600040101010101" pitchFamily="2" charset="-122"/>
                <a:ea typeface="华文楷体" panose="02010600040101010101" pitchFamily="2" charset="-122"/>
              </a:rPr>
              <a:t>     </a:t>
            </a:r>
            <a:r>
              <a:rPr lang="x-none" sz="2800" dirty="0" smtClean="0">
                <a:solidFill>
                  <a:schemeClr val="tx1"/>
                </a:solidFill>
                <a:latin typeface="华文楷体" panose="02010600040101010101" pitchFamily="2" charset="-122"/>
                <a:ea typeface="华文楷体" panose="02010600040101010101" pitchFamily="2" charset="-122"/>
              </a:rPr>
              <a:t>开启</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en-US" sz="2800" dirty="0" smtClean="0">
              <a:solidFill>
                <a:schemeClr val="tx1"/>
              </a:solidFill>
              <a:latin typeface="华文楷体" panose="02010600040101010101" pitchFamily="2" charset="-122"/>
              <a:ea typeface="华文楷体" panose="02010600040101010101" pitchFamily="2" charset="-122"/>
            </a:endParaRPr>
          </a:p>
          <a:p>
            <a:pPr lvl="2"/>
            <a:r>
              <a:rPr lang="x-none" sz="2800" dirty="0" smtClean="0">
                <a:solidFill>
                  <a:schemeClr val="tx1"/>
                </a:solidFill>
                <a:latin typeface="华文楷体" panose="02010600040101010101" pitchFamily="2" charset="-122"/>
                <a:ea typeface="华文楷体" panose="02010600040101010101" pitchFamily="2" charset="-122"/>
              </a:rPr>
              <a:t>在分析概要的主窗口中右键单击【</a:t>
            </a:r>
            <a:r>
              <a:rPr lang="en-US" altLang="zh-CN" sz="2800" dirty="0" smtClean="0">
                <a:solidFill>
                  <a:schemeClr val="tx1"/>
                </a:solidFill>
                <a:latin typeface="华文楷体" panose="02010600040101010101" pitchFamily="2" charset="-122"/>
                <a:ea typeface="华文楷体" panose="02010600040101010101" pitchFamily="2" charset="-122"/>
              </a:rPr>
              <a:t>Analyze Transaction</a:t>
            </a:r>
            <a:r>
              <a:rPr lang="x-none" sz="2800" dirty="0" smtClean="0">
                <a:solidFill>
                  <a:schemeClr val="tx1"/>
                </a:solidFill>
                <a:latin typeface="华文楷体" panose="02010600040101010101" pitchFamily="2" charset="-122"/>
                <a:ea typeface="华文楷体" panose="02010600040101010101" pitchFamily="2" charset="-122"/>
              </a:rPr>
              <a:t>】开启</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221088"/>
            <a:ext cx="347371" cy="36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998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事务分析选项配置详解</a:t>
            </a:r>
            <a:r>
              <a:rPr lang="en-US" altLang="zh-CN" b="1" dirty="0">
                <a:solidFill>
                  <a:schemeClr val="bg1"/>
                </a:solidFill>
              </a:rPr>
              <a:t>——</a:t>
            </a:r>
            <a:r>
              <a:rPr lang="zh-CN" altLang="en-US" b="1" dirty="0">
                <a:solidFill>
                  <a:schemeClr val="bg1"/>
                </a:solidFill>
              </a:rPr>
              <a:t>操作</a:t>
            </a:r>
          </a:p>
        </p:txBody>
      </p:sp>
      <p:sp>
        <p:nvSpPr>
          <p:cNvPr id="4" name="内容占位符 3"/>
          <p:cNvSpPr>
            <a:spLocks noGrp="1"/>
          </p:cNvSpPr>
          <p:nvPr>
            <p:ph idx="1"/>
          </p:nvPr>
        </p:nvSpPr>
        <p:spPr/>
        <p:txBody>
          <a:bodyPr/>
          <a:lstStyle/>
          <a:p>
            <a:endParaRPr lang="zh-CN" altLang="en-US"/>
          </a:p>
        </p:txBody>
      </p:sp>
      <p:pic>
        <p:nvPicPr>
          <p:cNvPr id="122882" name="图片 9"/>
          <p:cNvPicPr>
            <a:picLocks noChangeAspect="1" noChangeArrowheads="1"/>
          </p:cNvPicPr>
          <p:nvPr/>
        </p:nvPicPr>
        <p:blipFill>
          <a:blip r:embed="rId3"/>
          <a:srcRect/>
          <a:stretch>
            <a:fillRect/>
          </a:stretch>
        </p:blipFill>
        <p:spPr bwMode="auto">
          <a:xfrm>
            <a:off x="638354" y="948905"/>
            <a:ext cx="6362139" cy="3433313"/>
          </a:xfrm>
          <a:prstGeom prst="rect">
            <a:avLst/>
          </a:prstGeom>
          <a:noFill/>
          <a:ln w="9525">
            <a:noFill/>
            <a:miter lim="800000"/>
            <a:headEnd/>
            <a:tailEnd/>
          </a:ln>
        </p:spPr>
      </p:pic>
      <p:pic>
        <p:nvPicPr>
          <p:cNvPr id="122883" name="图片 15"/>
          <p:cNvPicPr>
            <a:picLocks noChangeAspect="1" noChangeArrowheads="1"/>
          </p:cNvPicPr>
          <p:nvPr/>
        </p:nvPicPr>
        <p:blipFill>
          <a:blip r:embed="rId4"/>
          <a:srcRect/>
          <a:stretch>
            <a:fillRect/>
          </a:stretch>
        </p:blipFill>
        <p:spPr bwMode="auto">
          <a:xfrm>
            <a:off x="5115968" y="2777706"/>
            <a:ext cx="3471628" cy="3379577"/>
          </a:xfrm>
          <a:prstGeom prst="rect">
            <a:avLst/>
          </a:prstGeom>
          <a:noFill/>
          <a:ln w="9525">
            <a:noFill/>
            <a:miter lim="800000"/>
            <a:headEnd/>
            <a:tailEnd/>
          </a:ln>
        </p:spPr>
      </p:pic>
    </p:spTree>
    <p:extLst>
      <p:ext uri="{BB962C8B-B14F-4D97-AF65-F5344CB8AC3E}">
        <p14:creationId xmlns:p14="http://schemas.microsoft.com/office/powerpoint/2010/main" val="75377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checkerboard(across)">
                                      <p:cBhvr>
                                        <p:cTn id="7" dur="5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事务分析选项配置详解（续）</a:t>
            </a:r>
            <a:r>
              <a:rPr lang="en-US" altLang="zh-CN" b="1" dirty="0">
                <a:solidFill>
                  <a:schemeClr val="bg1"/>
                </a:solidFill>
              </a:rPr>
              <a:t>——</a:t>
            </a:r>
            <a:r>
              <a:rPr lang="zh-CN" altLang="en-US" b="1" dirty="0">
                <a:solidFill>
                  <a:schemeClr val="bg1"/>
                </a:solidFill>
              </a:rPr>
              <a:t>报告</a:t>
            </a:r>
          </a:p>
        </p:txBody>
      </p:sp>
      <p:sp>
        <p:nvSpPr>
          <p:cNvPr id="4" name="内容占位符 3"/>
          <p:cNvSpPr>
            <a:spLocks noGrp="1"/>
          </p:cNvSpPr>
          <p:nvPr>
            <p:ph idx="1"/>
          </p:nvPr>
        </p:nvSpPr>
        <p:spPr/>
        <p:txBody>
          <a:bodyPr/>
          <a:lstStyle/>
          <a:p>
            <a:endParaRPr lang="zh-CN" altLang="en-US"/>
          </a:p>
        </p:txBody>
      </p:sp>
      <p:pic>
        <p:nvPicPr>
          <p:cNvPr id="123906" name="图片 30"/>
          <p:cNvPicPr>
            <a:picLocks noChangeAspect="1" noChangeArrowheads="1"/>
          </p:cNvPicPr>
          <p:nvPr/>
        </p:nvPicPr>
        <p:blipFill>
          <a:blip r:embed="rId3"/>
          <a:srcRect/>
          <a:stretch>
            <a:fillRect/>
          </a:stretch>
        </p:blipFill>
        <p:spPr bwMode="auto">
          <a:xfrm>
            <a:off x="728001" y="1012957"/>
            <a:ext cx="3195755" cy="4832029"/>
          </a:xfrm>
          <a:prstGeom prst="rect">
            <a:avLst/>
          </a:prstGeom>
          <a:noFill/>
          <a:ln w="9525">
            <a:noFill/>
            <a:miter lim="800000"/>
            <a:headEnd/>
            <a:tailEnd/>
          </a:ln>
        </p:spPr>
      </p:pic>
      <p:pic>
        <p:nvPicPr>
          <p:cNvPr id="123907" name="图片 48"/>
          <p:cNvPicPr>
            <a:picLocks noChangeAspect="1" noChangeArrowheads="1"/>
          </p:cNvPicPr>
          <p:nvPr/>
        </p:nvPicPr>
        <p:blipFill>
          <a:blip r:embed="rId4"/>
          <a:srcRect b="9184"/>
          <a:stretch>
            <a:fillRect/>
          </a:stretch>
        </p:blipFill>
        <p:spPr bwMode="auto">
          <a:xfrm>
            <a:off x="4599744" y="934356"/>
            <a:ext cx="3812875" cy="2580577"/>
          </a:xfrm>
          <a:prstGeom prst="rect">
            <a:avLst/>
          </a:prstGeom>
          <a:noFill/>
          <a:ln w="9525">
            <a:noFill/>
            <a:miter lim="800000"/>
            <a:headEnd/>
            <a:tailEnd/>
          </a:ln>
        </p:spPr>
      </p:pic>
      <p:pic>
        <p:nvPicPr>
          <p:cNvPr id="123908" name="图片 39"/>
          <p:cNvPicPr>
            <a:picLocks noChangeAspect="1" noChangeArrowheads="1"/>
          </p:cNvPicPr>
          <p:nvPr/>
        </p:nvPicPr>
        <p:blipFill>
          <a:blip r:embed="rId5"/>
          <a:srcRect b="9142"/>
          <a:stretch>
            <a:fillRect/>
          </a:stretch>
        </p:blipFill>
        <p:spPr bwMode="auto">
          <a:xfrm>
            <a:off x="4599744" y="3587913"/>
            <a:ext cx="3798240" cy="2570672"/>
          </a:xfrm>
          <a:prstGeom prst="rect">
            <a:avLst/>
          </a:prstGeom>
          <a:noFill/>
          <a:ln w="9525">
            <a:noFill/>
            <a:miter lim="800000"/>
            <a:headEnd/>
            <a:tailEnd/>
          </a:ln>
        </p:spPr>
      </p:pic>
    </p:spTree>
    <p:extLst>
      <p:ext uri="{BB962C8B-B14F-4D97-AF65-F5344CB8AC3E}">
        <p14:creationId xmlns:p14="http://schemas.microsoft.com/office/powerpoint/2010/main" val="3975959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之事务分析选项配置</a:t>
            </a:r>
            <a:endParaRPr lang="en-US" altLang="zh-CN" dirty="0">
              <a:latin typeface="华文楷体" panose="02010600040101010101" pitchFamily="2" charset="-122"/>
              <a:ea typeface="华文楷体" panose="02010600040101010101" pitchFamily="2" charset="-122"/>
            </a:endParaRPr>
          </a:p>
          <a:p>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之合并图配置</a:t>
            </a:r>
          </a:p>
          <a:p>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之自动关联与数据筛选</a:t>
            </a:r>
          </a:p>
          <a:p>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之信息查看与结果比较</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145771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相关设置</a:t>
            </a:r>
            <a:endParaRPr lang="en-US" altLang="zh-CN" b="1" dirty="0">
              <a:solidFill>
                <a:schemeClr val="bg1"/>
              </a:solidFill>
            </a:endParaRPr>
          </a:p>
        </p:txBody>
      </p:sp>
      <p:pic>
        <p:nvPicPr>
          <p:cNvPr id="3" name="图片 5"/>
          <p:cNvPicPr>
            <a:picLocks noChangeAspect="1" noChangeArrowheads="1"/>
          </p:cNvPicPr>
          <p:nvPr/>
        </p:nvPicPr>
        <p:blipFill>
          <a:blip r:embed="rId3"/>
          <a:srcRect/>
          <a:stretch>
            <a:fillRect/>
          </a:stretch>
        </p:blipFill>
        <p:spPr bwMode="auto">
          <a:xfrm>
            <a:off x="672860" y="1086930"/>
            <a:ext cx="7955518" cy="4796287"/>
          </a:xfrm>
          <a:prstGeom prst="rect">
            <a:avLst/>
          </a:prstGeom>
          <a:noFill/>
          <a:ln w="9525">
            <a:noFill/>
            <a:miter lim="800000"/>
            <a:headEnd/>
            <a:tailEnd/>
          </a:ln>
        </p:spPr>
      </p:pic>
      <p:sp>
        <p:nvSpPr>
          <p:cNvPr id="6" name="圆角矩形 5"/>
          <p:cNvSpPr/>
          <p:nvPr/>
        </p:nvSpPr>
        <p:spPr bwMode="auto">
          <a:xfrm>
            <a:off x="2617694" y="2073024"/>
            <a:ext cx="6010684" cy="53230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90375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合并图配置概述</a:t>
            </a:r>
          </a:p>
        </p:txBody>
      </p:sp>
      <p:sp>
        <p:nvSpPr>
          <p:cNvPr id="3" name="内容占位符 2"/>
          <p:cNvSpPr>
            <a:spLocks noGrp="1"/>
          </p:cNvSpPr>
          <p:nvPr>
            <p:ph idx="1"/>
          </p:nvPr>
        </p:nvSpPr>
        <p:spPr/>
        <p:txBody>
          <a:bodyPr/>
          <a:lstStyle/>
          <a:p>
            <a:r>
              <a:rPr lang="zh-CN" altLang="en-US" dirty="0" smtClean="0">
                <a:solidFill>
                  <a:schemeClr val="tx1">
                    <a:lumMod val="10000"/>
                  </a:schemeClr>
                </a:solidFill>
                <a:latin typeface="华文楷体" panose="02010600040101010101" pitchFamily="2" charset="-122"/>
                <a:ea typeface="华文楷体" panose="02010600040101010101" pitchFamily="2" charset="-122"/>
              </a:rPr>
              <a:t>使用“合并图”对话框可以将两个图合并为一个图。</a:t>
            </a:r>
            <a:endParaRPr lang="en-US" altLang="zh-CN" dirty="0" smtClean="0">
              <a:solidFill>
                <a:schemeClr val="tx1">
                  <a:lumMod val="10000"/>
                </a:schemeClr>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叠加</a:t>
            </a:r>
            <a:r>
              <a:rPr lang="en-US" altLang="zh-CN" dirty="0" err="1" smtClean="0">
                <a:solidFill>
                  <a:schemeClr val="tx1"/>
                </a:solidFill>
                <a:latin typeface="华文楷体" panose="02010600040101010101" pitchFamily="2" charset="-122"/>
                <a:ea typeface="华文楷体" panose="02010600040101010101" pitchFamily="2" charset="-122"/>
              </a:rPr>
              <a:t>OverLay</a:t>
            </a:r>
            <a:endParaRPr lang="en-US" altLang="zh-CN" dirty="0" smtClean="0">
              <a:solidFill>
                <a:schemeClr val="tx1"/>
              </a:solidFill>
              <a:latin typeface="华文楷体" panose="02010600040101010101" pitchFamily="2" charset="-122"/>
              <a:ea typeface="华文楷体" panose="02010600040101010101" pitchFamily="2" charset="-122"/>
            </a:endParaRPr>
          </a:p>
          <a:p>
            <a:pPr lvl="1"/>
            <a:r>
              <a:rPr lang="zh-CN" altLang="en-US" dirty="0" smtClean="0">
                <a:solidFill>
                  <a:schemeClr val="tx1"/>
                </a:solidFill>
                <a:latin typeface="华文楷体" panose="02010600040101010101" pitchFamily="2" charset="-122"/>
                <a:ea typeface="华文楷体" panose="02010600040101010101" pitchFamily="2" charset="-122"/>
              </a:rPr>
              <a:t>平铺</a:t>
            </a:r>
            <a:r>
              <a:rPr lang="en-US" altLang="zh-CN" dirty="0" smtClean="0">
                <a:solidFill>
                  <a:schemeClr val="tx1"/>
                </a:solidFill>
                <a:latin typeface="华文楷体" panose="02010600040101010101" pitchFamily="2" charset="-122"/>
                <a:ea typeface="华文楷体" panose="02010600040101010101" pitchFamily="2" charset="-122"/>
              </a:rPr>
              <a:t>Tile</a:t>
            </a:r>
          </a:p>
          <a:p>
            <a:pPr lvl="1"/>
            <a:r>
              <a:rPr lang="zh-CN" altLang="en-US" dirty="0" smtClean="0">
                <a:solidFill>
                  <a:schemeClr val="tx1"/>
                </a:solidFill>
                <a:latin typeface="华文楷体" panose="02010600040101010101" pitchFamily="2" charset="-122"/>
                <a:ea typeface="华文楷体" panose="02010600040101010101" pitchFamily="2" charset="-122"/>
              </a:rPr>
              <a:t>关联</a:t>
            </a:r>
            <a:r>
              <a:rPr lang="en-US" altLang="zh-CN" dirty="0" smtClean="0">
                <a:solidFill>
                  <a:schemeClr val="tx1"/>
                </a:solidFill>
                <a:latin typeface="华文楷体" panose="02010600040101010101" pitchFamily="2" charset="-122"/>
                <a:ea typeface="华文楷体" panose="02010600040101010101" pitchFamily="2" charset="-122"/>
              </a:rPr>
              <a:t>Correlate</a:t>
            </a:r>
            <a:endParaRPr lang="zh-CN" altLang="en-US" dirty="0">
              <a:solidFill>
                <a:schemeClr val="tx1"/>
              </a:solidFill>
              <a:latin typeface="华文楷体" panose="02010600040101010101" pitchFamily="2" charset="-122"/>
              <a:ea typeface="华文楷体" panose="02010600040101010101" pitchFamily="2" charset="-122"/>
            </a:endParaRPr>
          </a:p>
        </p:txBody>
      </p:sp>
      <p:pic>
        <p:nvPicPr>
          <p:cNvPr id="124931" name="图片 21"/>
          <p:cNvPicPr>
            <a:picLocks noChangeAspect="1" noChangeArrowheads="1"/>
          </p:cNvPicPr>
          <p:nvPr/>
        </p:nvPicPr>
        <p:blipFill>
          <a:blip r:embed="rId3"/>
          <a:srcRect/>
          <a:stretch>
            <a:fillRect/>
          </a:stretch>
        </p:blipFill>
        <p:spPr bwMode="auto">
          <a:xfrm>
            <a:off x="4958328" y="2278388"/>
            <a:ext cx="3650279" cy="4157933"/>
          </a:xfrm>
          <a:prstGeom prst="rect">
            <a:avLst/>
          </a:prstGeom>
          <a:noFill/>
          <a:ln w="9525">
            <a:noFill/>
            <a:miter lim="800000"/>
            <a:headEnd/>
            <a:tailEnd/>
          </a:ln>
        </p:spPr>
      </p:pic>
    </p:spTree>
    <p:extLst>
      <p:ext uri="{BB962C8B-B14F-4D97-AF65-F5344CB8AC3E}">
        <p14:creationId xmlns:p14="http://schemas.microsoft.com/office/powerpoint/2010/main" val="41717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923</TotalTime>
  <Words>724</Words>
  <Application>Microsoft Office PowerPoint</Application>
  <PresentationFormat>全屏显示(4:3)</PresentationFormat>
  <Paragraphs>125</Paragraphs>
  <Slides>30</Slides>
  <Notes>27</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moban</vt:lpstr>
      <vt:lpstr>PowerPoint 演示文稿</vt:lpstr>
      <vt:lpstr>本章大纲</vt:lpstr>
      <vt:lpstr>为什么要进行Analysis设置?</vt:lpstr>
      <vt:lpstr>事务分析选项配置概述</vt:lpstr>
      <vt:lpstr>事务分析选项配置详解——操作</vt:lpstr>
      <vt:lpstr>事务分析选项配置详解（续）——报告</vt:lpstr>
      <vt:lpstr>本章大纲</vt:lpstr>
      <vt:lpstr>Analysis相关设置</vt:lpstr>
      <vt:lpstr>合并图配置概述</vt:lpstr>
      <vt:lpstr>合并图配置概述（续）</vt:lpstr>
      <vt:lpstr>合并图实例分析1</vt:lpstr>
      <vt:lpstr>合并图实例分析2</vt:lpstr>
      <vt:lpstr>本章大纲</vt:lpstr>
      <vt:lpstr>Analysis设置详解</vt:lpstr>
      <vt:lpstr>自动关联配置</vt:lpstr>
      <vt:lpstr>自动关联配置（续）</vt:lpstr>
      <vt:lpstr>自动关联&amp;合并图区别</vt:lpstr>
      <vt:lpstr>数据的过滤筛选</vt:lpstr>
      <vt:lpstr>数据的过滤筛选（续）——全局筛选</vt:lpstr>
      <vt:lpstr>数据的过滤筛选（续）——单个图筛选</vt:lpstr>
      <vt:lpstr>数据的过滤筛选（续）——概要报告筛选</vt:lpstr>
      <vt:lpstr>本章大纲</vt:lpstr>
      <vt:lpstr>Analysis相关设置</vt:lpstr>
      <vt:lpstr>场景及Analysis配置查看</vt:lpstr>
      <vt:lpstr>原始数据查看 </vt:lpstr>
      <vt:lpstr>场景运行时配置查看 </vt:lpstr>
      <vt:lpstr>场景输出消息查看 </vt:lpstr>
      <vt:lpstr>Analysis当前配置查看 </vt:lpstr>
      <vt:lpstr>思考？</vt:lpstr>
      <vt:lpstr>场景结果的比较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27</cp:revision>
  <dcterms:created xsi:type="dcterms:W3CDTF">2017-03-16T04:59:09Z</dcterms:created>
  <dcterms:modified xsi:type="dcterms:W3CDTF">2017-04-11T07:17:11Z</dcterms:modified>
</cp:coreProperties>
</file>