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256" r:id="rId2"/>
    <p:sldId id="301" r:id="rId3"/>
    <p:sldId id="281" r:id="rId4"/>
    <p:sldId id="282" r:id="rId5"/>
    <p:sldId id="279" r:id="rId6"/>
    <p:sldId id="283" r:id="rId7"/>
    <p:sldId id="284" r:id="rId8"/>
    <p:sldId id="285" r:id="rId9"/>
    <p:sldId id="286" r:id="rId10"/>
    <p:sldId id="287" r:id="rId11"/>
    <p:sldId id="288" r:id="rId12"/>
    <p:sldId id="292" r:id="rId13"/>
    <p:sldId id="289" r:id="rId14"/>
    <p:sldId id="290" r:id="rId15"/>
    <p:sldId id="302" r:id="rId16"/>
    <p:sldId id="293" r:id="rId17"/>
    <p:sldId id="294" r:id="rId18"/>
    <p:sldId id="296" r:id="rId19"/>
    <p:sldId id="299" r:id="rId20"/>
    <p:sldId id="300" r:id="rId21"/>
    <p:sldId id="297" r:id="rId22"/>
    <p:sldId id="29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996" autoAdjust="0"/>
  </p:normalViewPr>
  <p:slideViewPr>
    <p:cSldViewPr>
      <p:cViewPr varScale="1">
        <p:scale>
          <a:sx n="71" d="100"/>
          <a:sy n="71" d="100"/>
        </p:scale>
        <p:origin x="-11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2017/4/13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楷体" panose="02010600040101010101" pitchFamily="2" charset="-122"/>
                <a:ea typeface="华文楷体" panose="02010600040101010101" pitchFamily="2" charset="-122"/>
              </a:rPr>
              <a:t>它可以用来测试静态和动态资源的性能，例如：静态文件，</a:t>
            </a:r>
            <a:r>
              <a:rPr lang="en-US" altLang="zh-CN" dirty="0" smtClean="0">
                <a:latin typeface="华文楷体" panose="02010600040101010101" pitchFamily="2" charset="-122"/>
                <a:ea typeface="华文楷体" panose="02010600040101010101" pitchFamily="2" charset="-122"/>
              </a:rPr>
              <a:t>Java </a:t>
            </a:r>
            <a:r>
              <a:rPr lang="en-US" altLang="zh-CN" dirty="0" err="1" smtClean="0">
                <a:latin typeface="华文楷体" panose="02010600040101010101" pitchFamily="2" charset="-122"/>
                <a:ea typeface="华文楷体" panose="02010600040101010101" pitchFamily="2" charset="-122"/>
              </a:rPr>
              <a:t>Servlet,CGI</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Scripts,Java</a:t>
            </a:r>
            <a:r>
              <a:rPr lang="en-US" altLang="zh-CN" dirty="0" smtClean="0">
                <a:latin typeface="华文楷体" panose="02010600040101010101" pitchFamily="2" charset="-122"/>
                <a:ea typeface="华文楷体" panose="02010600040101010101" pitchFamily="2" charset="-122"/>
              </a:rPr>
              <a:t> Object,</a:t>
            </a:r>
            <a:r>
              <a:rPr lang="zh-CN" altLang="en-US" dirty="0" smtClean="0">
                <a:latin typeface="华文楷体" panose="02010600040101010101" pitchFamily="2" charset="-122"/>
                <a:ea typeface="华文楷体" panose="02010600040101010101" pitchFamily="2" charset="-122"/>
              </a:rPr>
              <a:t>数据库和</a:t>
            </a:r>
            <a:r>
              <a:rPr lang="en-US" altLang="zh-CN" dirty="0" smtClean="0">
                <a:latin typeface="华文楷体" panose="02010600040101010101" pitchFamily="2" charset="-122"/>
                <a:ea typeface="华文楷体" panose="02010600040101010101" pitchFamily="2" charset="-122"/>
              </a:rPr>
              <a:t>FTP</a:t>
            </a:r>
            <a:r>
              <a:rPr lang="zh-CN" altLang="en-US" dirty="0" smtClean="0">
                <a:latin typeface="华文楷体" panose="02010600040101010101" pitchFamily="2" charset="-122"/>
                <a:ea typeface="华文楷体" panose="02010600040101010101" pitchFamily="2" charset="-122"/>
              </a:rPr>
              <a:t>服务器等等。</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可用于模拟大量负载来测试一台服务器，网络或者对象的健壮性或者分析不同负载下的整体性能。</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a:t>
            </a:fld>
            <a:endParaRPr lang="zh-CN" altLang="en-US"/>
          </a:p>
        </p:txBody>
      </p:sp>
    </p:spTree>
    <p:extLst>
      <p:ext uri="{BB962C8B-B14F-4D97-AF65-F5344CB8AC3E}">
        <p14:creationId xmlns:p14="http://schemas.microsoft.com/office/powerpoint/2010/main" val="15568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-Xms512m              </a:t>
            </a:r>
            <a:r>
              <a:rPr lang="zh-CN" altLang="en-US" dirty="0" smtClean="0"/>
              <a:t>（ </a:t>
            </a:r>
            <a:r>
              <a:rPr lang="en-US" altLang="zh-CN" sz="1200" b="1" u="none" strike="noStrike" kern="1200" dirty="0" smtClean="0">
                <a:solidFill>
                  <a:schemeClr val="tx1"/>
                </a:solidFill>
                <a:effectLst/>
                <a:latin typeface="+mn-lt"/>
                <a:ea typeface="+mn-ea"/>
                <a:cs typeface="+mn-cs"/>
              </a:rPr>
              <a:t>Java</a:t>
            </a:r>
            <a:r>
              <a:rPr lang="zh-CN" altLang="en-US" dirty="0" smtClean="0"/>
              <a:t>能够分配的内存）</a:t>
            </a:r>
            <a:br>
              <a:rPr lang="zh-CN" altLang="en-US" dirty="0" smtClean="0"/>
            </a:br>
            <a:r>
              <a:rPr lang="en-US" altLang="zh-CN" dirty="0" smtClean="0"/>
              <a:t>-Xmx512m              </a:t>
            </a:r>
            <a:r>
              <a:rPr lang="zh-CN" altLang="en-US" dirty="0" smtClean="0"/>
              <a:t>（</a:t>
            </a:r>
            <a:r>
              <a:rPr lang="en-US" altLang="zh-CN" sz="1200" b="1" u="none" strike="noStrike" kern="1200" dirty="0" smtClean="0">
                <a:solidFill>
                  <a:schemeClr val="tx1"/>
                </a:solidFill>
                <a:effectLst/>
                <a:latin typeface="+mn-lt"/>
                <a:ea typeface="+mn-ea"/>
                <a:cs typeface="+mn-cs"/>
              </a:rPr>
              <a:t>Java</a:t>
            </a:r>
            <a:r>
              <a:rPr lang="zh-CN" altLang="en-US" u="none" dirty="0" smtClean="0"/>
              <a:t>能够</a:t>
            </a:r>
            <a:r>
              <a:rPr lang="zh-CN" altLang="en-US" dirty="0" smtClean="0"/>
              <a:t>分配的最大内存）</a:t>
            </a:r>
            <a:endParaRPr lang="en-US" altLang="zh-CN" dirty="0" smtClean="0"/>
          </a:p>
          <a:p>
            <a:endParaRPr lang="en-US" altLang="zh-CN" dirty="0" smtClean="0"/>
          </a:p>
          <a:p>
            <a:r>
              <a:rPr lang="zh-CN" altLang="en-US" dirty="0" smtClean="0"/>
              <a:t>菜单</a:t>
            </a:r>
            <a:r>
              <a:rPr lang="zh-CN" altLang="en-US" baseline="0" dirty="0" smtClean="0"/>
              <a:t> 帮助</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7</a:t>
            </a:fld>
            <a:endParaRPr lang="zh-CN" altLang="en-US"/>
          </a:p>
        </p:txBody>
      </p:sp>
    </p:spTree>
    <p:extLst>
      <p:ext uri="{BB962C8B-B14F-4D97-AF65-F5344CB8AC3E}">
        <p14:creationId xmlns:p14="http://schemas.microsoft.com/office/powerpoint/2010/main" val="333443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jmeter</a:t>
            </a:r>
            <a:r>
              <a:rPr lang="zh-CN" altLang="en-US" sz="5500" dirty="0" smtClean="0">
                <a:latin typeface="华文楷体" panose="02010600040101010101" pitchFamily="2" charset="-122"/>
                <a:ea typeface="华文楷体" panose="02010600040101010101" pitchFamily="2" charset="-122"/>
              </a:rPr>
              <a:t>设计之初只是一个简单的</a:t>
            </a:r>
            <a:r>
              <a:rPr lang="en-US" altLang="zh-CN" sz="5500" dirty="0" smtClean="0">
                <a:latin typeface="华文楷体" panose="02010600040101010101" pitchFamily="2" charset="-122"/>
                <a:ea typeface="华文楷体" panose="02010600040101010101" pitchFamily="2" charset="-122"/>
              </a:rPr>
              <a:t>web</a:t>
            </a:r>
            <a:r>
              <a:rPr lang="zh-CN" altLang="en-US" sz="5500" dirty="0" smtClean="0">
                <a:latin typeface="华文楷体" panose="02010600040101010101" pitchFamily="2" charset="-122"/>
                <a:ea typeface="华文楷体" panose="02010600040101010101" pitchFamily="2" charset="-122"/>
              </a:rPr>
              <a:t>性能测试工具，但经过不段的更新扩展，现在可以完成数据库、</a:t>
            </a:r>
            <a:r>
              <a:rPr lang="en-US" altLang="zh-CN" sz="5500" dirty="0" smtClean="0">
                <a:latin typeface="华文楷体" panose="02010600040101010101" pitchFamily="2" charset="-122"/>
                <a:ea typeface="华文楷体" panose="02010600040101010101" pitchFamily="2" charset="-122"/>
              </a:rPr>
              <a:t>FTP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LDAP</a:t>
            </a:r>
            <a:r>
              <a:rPr lang="zh-CN" altLang="en-US" sz="5500" dirty="0" smtClean="0">
                <a:latin typeface="华文楷体" panose="02010600040101010101" pitchFamily="2" charset="-122"/>
                <a:ea typeface="华文楷体" panose="02010600040101010101" pitchFamily="2" charset="-122"/>
              </a:rPr>
              <a:t>、</a:t>
            </a:r>
            <a:r>
              <a:rPr lang="en-US" altLang="zh-CN" sz="5500" dirty="0" err="1" smtClean="0">
                <a:latin typeface="华文楷体" panose="02010600040101010101" pitchFamily="2" charset="-122"/>
                <a:ea typeface="华文楷体" panose="02010600040101010101" pitchFamily="2" charset="-122"/>
              </a:rPr>
              <a:t>WebService</a:t>
            </a:r>
            <a:r>
              <a:rPr lang="zh-CN" altLang="en-US" sz="5500" dirty="0" smtClean="0">
                <a:latin typeface="华文楷体" panose="02010600040101010101" pitchFamily="2" charset="-122"/>
                <a:ea typeface="华文楷体" panose="02010600040101010101" pitchFamily="2" charset="-122"/>
              </a:rPr>
              <a:t>等方面的测试。因为它的开源性，当然你也可以根据自己的需求扩展它的功能。</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353160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badboy.com.a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051720" y="2646031"/>
            <a:ext cx="3960440" cy="105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华文楷体" panose="02010600040101010101" pitchFamily="2" charset="-122"/>
                <a:ea typeface="华文楷体" panose="02010600040101010101" pitchFamily="2" charset="-122"/>
              </a:rPr>
              <a:t>认识</a:t>
            </a:r>
            <a:r>
              <a:rPr lang="en-US" altLang="zh-CN" sz="4800" b="1" dirty="0" err="1" smtClean="0">
                <a:solidFill>
                  <a:schemeClr val="bg1"/>
                </a:solidFill>
                <a:latin typeface="华文楷体" panose="02010600040101010101" pitchFamily="2" charset="-122"/>
                <a:ea typeface="华文楷体" panose="02010600040101010101" pitchFamily="2" charset="-122"/>
              </a:rPr>
              <a:t>jmeter</a:t>
            </a:r>
            <a:endParaRPr lang="zh-CN" altLang="zh-CN" sz="4800" b="1" dirty="0" smtClean="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229600" cy="4525963"/>
          </a:xfrm>
        </p:spPr>
        <p:txBody>
          <a:bodyPr>
            <a:normAutofit fontScale="92500" lnSpcReduction="10000"/>
          </a:bodyPr>
          <a:lstStyle/>
          <a:p>
            <a:r>
              <a:rPr lang="zh-CN" altLang="en-US" dirty="0" smtClean="0">
                <a:latin typeface="华文楷体" panose="02010600040101010101" pitchFamily="2" charset="-122"/>
                <a:ea typeface="华文楷体" panose="02010600040101010101" pitchFamily="2" charset="-122"/>
              </a:rPr>
              <a:t>测试计划：用来描述一个性能测试，所有内容都是基于这个计划的。</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线程（用户）</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一般线程组：可以理解为虚拟用户组（添加</a:t>
            </a:r>
            <a:r>
              <a:rPr lang="en-US" altLang="zh-CN" dirty="0" smtClean="0">
                <a:latin typeface="华文楷体" panose="02010600040101010101" pitchFamily="2" charset="-122"/>
                <a:ea typeface="华文楷体" panose="02010600040101010101" pitchFamily="2" charset="-122"/>
              </a:rPr>
              <a:t>/Threads/</a:t>
            </a:r>
            <a:r>
              <a:rPr lang="zh-CN" altLang="en-US" dirty="0" smtClean="0">
                <a:latin typeface="华文楷体" panose="02010600040101010101" pitchFamily="2" charset="-122"/>
                <a:ea typeface="华文楷体" panose="02010600040101010101" pitchFamily="2" charset="-122"/>
              </a:rPr>
              <a:t>线程组）</a:t>
            </a:r>
            <a:endParaRPr lang="en-US" altLang="zh-CN" dirty="0" smtClean="0">
              <a:latin typeface="华文楷体" panose="02010600040101010101" pitchFamily="2" charset="-122"/>
              <a:ea typeface="华文楷体" panose="02010600040101010101" pitchFamily="2" charset="-122"/>
            </a:endParaRPr>
          </a:p>
          <a:p>
            <a:pPr lvl="1"/>
            <a:r>
              <a:rPr lang="en-US" altLang="zh-CN" dirty="0" err="1">
                <a:latin typeface="华文楷体" panose="02010600040101010101" pitchFamily="2" charset="-122"/>
                <a:ea typeface="华文楷体" panose="02010600040101010101" pitchFamily="2" charset="-122"/>
              </a:rPr>
              <a:t>setUp</a:t>
            </a:r>
            <a:r>
              <a:rPr lang="en-US" altLang="zh-CN" dirty="0">
                <a:latin typeface="华文楷体" panose="02010600040101010101" pitchFamily="2" charset="-122"/>
                <a:ea typeface="华文楷体" panose="02010600040101010101" pitchFamily="2" charset="-122"/>
              </a:rPr>
              <a:t> Thread </a:t>
            </a:r>
            <a:r>
              <a:rPr lang="en-US" altLang="zh-CN" dirty="0" smtClean="0">
                <a:latin typeface="华文楷体" panose="02010600040101010101" pitchFamily="2" charset="-122"/>
                <a:ea typeface="华文楷体" panose="02010600040101010101" pitchFamily="2" charset="-122"/>
              </a:rPr>
              <a:t>Group</a:t>
            </a:r>
            <a:r>
              <a:rPr lang="zh-CN" altLang="en-US" dirty="0" smtClean="0">
                <a:latin typeface="华文楷体" panose="02010600040101010101" pitchFamily="2" charset="-122"/>
                <a:ea typeface="华文楷体" panose="02010600040101010101" pitchFamily="2" charset="-122"/>
              </a:rPr>
              <a:t>：可用于执行预测试操作。这些线程行为完全像一个正常的线程组元件。类似于</a:t>
            </a:r>
            <a:r>
              <a:rPr lang="en-US" altLang="zh-CN" dirty="0" err="1" smtClean="0">
                <a:latin typeface="华文楷体" panose="02010600040101010101" pitchFamily="2" charset="-122"/>
                <a:ea typeface="华文楷体" panose="02010600040101010101" pitchFamily="2" charset="-122"/>
              </a:rPr>
              <a:t>LR</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的</a:t>
            </a:r>
            <a:r>
              <a:rPr lang="en-US" altLang="zh-CN" dirty="0" err="1" smtClean="0">
                <a:latin typeface="华文楷体" panose="02010600040101010101" pitchFamily="2" charset="-122"/>
                <a:ea typeface="华文楷体" panose="02010600040101010101" pitchFamily="2" charset="-122"/>
              </a:rPr>
              <a:t>init</a:t>
            </a:r>
            <a:r>
              <a:rPr lang="zh-CN" altLang="en-US" dirty="0" smtClean="0">
                <a:latin typeface="华文楷体" panose="02010600040101010101" pitchFamily="2" charset="-122"/>
                <a:ea typeface="华文楷体" panose="02010600040101010101" pitchFamily="2" charset="-122"/>
              </a:rPr>
              <a:t>方法。</a:t>
            </a:r>
            <a:endParaRPr lang="en-US" altLang="zh-CN" dirty="0" smtClean="0">
              <a:latin typeface="华文楷体" panose="02010600040101010101" pitchFamily="2" charset="-122"/>
              <a:ea typeface="华文楷体" panose="02010600040101010101" pitchFamily="2" charset="-122"/>
            </a:endParaRPr>
          </a:p>
          <a:p>
            <a:pPr lvl="1"/>
            <a:r>
              <a:rPr lang="en-US" altLang="zh-CN" dirty="0" err="1">
                <a:latin typeface="华文楷体" panose="02010600040101010101" pitchFamily="2" charset="-122"/>
                <a:ea typeface="华文楷体" panose="02010600040101010101" pitchFamily="2" charset="-122"/>
              </a:rPr>
              <a:t>tearDown</a:t>
            </a:r>
            <a:r>
              <a:rPr lang="en-US" altLang="zh-CN" dirty="0">
                <a:latin typeface="华文楷体" panose="02010600040101010101" pitchFamily="2" charset="-122"/>
                <a:ea typeface="华文楷体" panose="02010600040101010101" pitchFamily="2" charset="-122"/>
              </a:rPr>
              <a:t> Thread </a:t>
            </a:r>
            <a:r>
              <a:rPr lang="en-US" altLang="zh-CN" dirty="0" smtClean="0">
                <a:latin typeface="华文楷体" panose="02010600040101010101" pitchFamily="2" charset="-122"/>
                <a:ea typeface="华文楷体" panose="02010600040101010101" pitchFamily="2" charset="-122"/>
              </a:rPr>
              <a:t>Group</a:t>
            </a:r>
            <a:r>
              <a:rPr lang="zh-CN" altLang="en-US" dirty="0" smtClean="0">
                <a:latin typeface="华文楷体" panose="02010600040101010101" pitchFamily="2" charset="-122"/>
                <a:ea typeface="华文楷体" panose="02010600040101010101" pitchFamily="2" charset="-122"/>
              </a:rPr>
              <a:t>：可用于执行测试后动作。这些线程的行为完全像一个正常的线程组元件。类似于</a:t>
            </a:r>
            <a:r>
              <a:rPr lang="en-US" altLang="zh-CN" dirty="0" err="1" smtClean="0">
                <a:latin typeface="华文楷体" panose="02010600040101010101" pitchFamily="2" charset="-122"/>
                <a:ea typeface="华文楷体" panose="02010600040101010101" pitchFamily="2" charset="-122"/>
              </a:rPr>
              <a:t>LR</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end</a:t>
            </a:r>
            <a:r>
              <a:rPr lang="zh-CN" altLang="en-US" dirty="0" smtClean="0">
                <a:latin typeface="华文楷体" panose="02010600040101010101" pitchFamily="2" charset="-122"/>
                <a:ea typeface="华文楷体" panose="02010600040101010101" pitchFamily="2" charset="-122"/>
              </a:rPr>
              <a:t>方法。</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smtClean="0"/>
              <a:t>Jmeter</a:t>
            </a:r>
            <a:r>
              <a:rPr lang="zh-CN" altLang="en-US" dirty="0" smtClean="0"/>
              <a:t>常用功能</a:t>
            </a:r>
            <a:endParaRPr lang="zh-CN" altLang="en-US" dirty="0"/>
          </a:p>
        </p:txBody>
      </p:sp>
    </p:spTree>
    <p:extLst>
      <p:ext uri="{BB962C8B-B14F-4D97-AF65-F5344CB8AC3E}">
        <p14:creationId xmlns:p14="http://schemas.microsoft.com/office/powerpoint/2010/main" val="380738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873248"/>
            <a:ext cx="8229600" cy="4525963"/>
          </a:xfrm>
        </p:spPr>
        <p:txBody>
          <a:bodyPr>
            <a:normAutofit fontScale="92500" lnSpcReduction="20000"/>
          </a:bodyPr>
          <a:lstStyle/>
          <a:p>
            <a:pPr marL="0" indent="0">
              <a:buNone/>
            </a:pP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创建一个线程组（右键“测试计划</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添加</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线程</a:t>
            </a:r>
            <a:r>
              <a:rPr lang="zh-CN" altLang="en-US" dirty="0">
                <a:latin typeface="华文楷体" panose="02010600040101010101" pitchFamily="2" charset="-122"/>
                <a:ea typeface="华文楷体" panose="02010600040101010101" pitchFamily="2" charset="-122"/>
              </a:rPr>
              <a:t>组</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添加</a:t>
            </a:r>
            <a:r>
              <a:rPr lang="en-US" altLang="zh-CN" dirty="0">
                <a:latin typeface="华文楷体" panose="02010600040101010101" pitchFamily="2" charset="-122"/>
                <a:ea typeface="华文楷体" panose="02010600040101010101" pitchFamily="2" charset="-122"/>
              </a:rPr>
              <a:t>HTTP</a:t>
            </a:r>
            <a:r>
              <a:rPr lang="zh-CN" altLang="en-US" dirty="0">
                <a:latin typeface="华文楷体" panose="02010600040101010101" pitchFamily="2" charset="-122"/>
                <a:ea typeface="华文楷体" panose="02010600040101010101" pitchFamily="2" charset="-122"/>
              </a:rPr>
              <a:t>代理服务</a:t>
            </a:r>
            <a:endParaRPr lang="en-US" altLang="zh-CN" dirty="0">
              <a:latin typeface="华文楷体" panose="02010600040101010101" pitchFamily="2" charset="-122"/>
              <a:ea typeface="华文楷体" panose="02010600040101010101" pitchFamily="2" charset="-122"/>
            </a:endParaRPr>
          </a:p>
          <a:p>
            <a:pPr marL="1714500" lvl="3" indent="-457200"/>
            <a:r>
              <a:rPr lang="zh-CN" altLang="en-US" sz="2800" dirty="0">
                <a:latin typeface="华文楷体" panose="02010600040101010101" pitchFamily="2" charset="-122"/>
                <a:ea typeface="华文楷体" panose="02010600040101010101" pitchFamily="2" charset="-122"/>
              </a:rPr>
              <a:t>在“工作台</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非测试元件</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添加</a:t>
            </a:r>
            <a:r>
              <a:rPr lang="en-US" altLang="zh-CN" sz="2800" dirty="0">
                <a:latin typeface="华文楷体" panose="02010600040101010101" pitchFamily="2" charset="-122"/>
                <a:ea typeface="华文楷体" panose="02010600040101010101" pitchFamily="2" charset="-122"/>
              </a:rPr>
              <a:t>Http</a:t>
            </a:r>
            <a:r>
              <a:rPr lang="zh-CN" altLang="en-US" sz="2800" dirty="0">
                <a:latin typeface="华文楷体" panose="02010600040101010101" pitchFamily="2" charset="-122"/>
                <a:ea typeface="华文楷体" panose="02010600040101010101" pitchFamily="2" charset="-122"/>
              </a:rPr>
              <a:t>代理服务器”</a:t>
            </a:r>
            <a:endParaRPr lang="en-US" altLang="zh-CN" sz="2800" dirty="0">
              <a:latin typeface="华文楷体" panose="02010600040101010101" pitchFamily="2" charset="-122"/>
              <a:ea typeface="华文楷体" panose="02010600040101010101" pitchFamily="2" charset="-122"/>
            </a:endParaRPr>
          </a:p>
          <a:p>
            <a:pPr marL="1714500" lvl="3" indent="-457200"/>
            <a:r>
              <a:rPr lang="zh-CN" altLang="en-US" sz="2800" dirty="0">
                <a:latin typeface="华文楷体" panose="02010600040101010101" pitchFamily="2" charset="-122"/>
                <a:ea typeface="华文楷体" panose="02010600040101010101" pitchFamily="2" charset="-122"/>
              </a:rPr>
              <a:t>代理服务器的端口，默认</a:t>
            </a:r>
            <a:r>
              <a:rPr lang="en-US" altLang="zh-CN" sz="2800" dirty="0">
                <a:latin typeface="华文楷体" panose="02010600040101010101" pitchFamily="2" charset="-122"/>
                <a:ea typeface="华文楷体" panose="02010600040101010101" pitchFamily="2" charset="-122"/>
              </a:rPr>
              <a:t>8888</a:t>
            </a:r>
            <a:r>
              <a:rPr lang="zh-CN" altLang="en-US" sz="2800" dirty="0">
                <a:latin typeface="华文楷体" panose="02010600040101010101" pitchFamily="2" charset="-122"/>
                <a:ea typeface="华文楷体" panose="02010600040101010101" pitchFamily="2" charset="-122"/>
              </a:rPr>
              <a:t>，可自行修改，但主要不要与其他应用端口冲突</a:t>
            </a:r>
            <a:endParaRPr lang="en-US" altLang="zh-CN" sz="2800" dirty="0">
              <a:latin typeface="华文楷体" panose="02010600040101010101" pitchFamily="2" charset="-122"/>
              <a:ea typeface="华文楷体" panose="02010600040101010101" pitchFamily="2" charset="-122"/>
            </a:endParaRPr>
          </a:p>
          <a:p>
            <a:pPr marL="1714500" lvl="3" indent="-457200"/>
            <a:r>
              <a:rPr lang="zh-CN" altLang="en-US" sz="2800" dirty="0">
                <a:latin typeface="华文楷体" panose="02010600040101010101" pitchFamily="2" charset="-122"/>
                <a:ea typeface="华文楷体" panose="02010600040101010101" pitchFamily="2" charset="-122"/>
              </a:rPr>
              <a:t>目标控制器：录制的脚本存放的位置，可选择为测试计划的线程组。</a:t>
            </a:r>
            <a:endParaRPr lang="en-US" altLang="zh-CN" sz="2800" dirty="0">
              <a:latin typeface="华文楷体" panose="02010600040101010101" pitchFamily="2" charset="-122"/>
              <a:ea typeface="华文楷体" panose="02010600040101010101" pitchFamily="2" charset="-122"/>
            </a:endParaRPr>
          </a:p>
          <a:p>
            <a:pPr marL="1714500" lvl="3" indent="-457200"/>
            <a:r>
              <a:rPr lang="zh-CN" altLang="en-US" sz="2800" dirty="0">
                <a:latin typeface="华文楷体" panose="02010600040101010101" pitchFamily="2" charset="-122"/>
                <a:ea typeface="华文楷体" panose="02010600040101010101" pitchFamily="2" charset="-122"/>
              </a:rPr>
              <a:t>分组：可对请求进行分组。“分组”是将一批请求汇总分组，可以把</a:t>
            </a:r>
            <a:r>
              <a:rPr lang="en-US" altLang="zh-CN" sz="2800" dirty="0" err="1">
                <a:latin typeface="华文楷体" panose="02010600040101010101" pitchFamily="2" charset="-122"/>
                <a:ea typeface="华文楷体" panose="02010600040101010101" pitchFamily="2" charset="-122"/>
              </a:rPr>
              <a:t>url</a:t>
            </a:r>
            <a:r>
              <a:rPr lang="zh-CN" altLang="en-US" sz="2800" dirty="0">
                <a:latin typeface="华文楷体" panose="02010600040101010101" pitchFamily="2" charset="-122"/>
                <a:ea typeface="华文楷体" panose="02010600040101010101" pitchFamily="2" charset="-122"/>
              </a:rPr>
              <a:t>请求理解为组。选择“每个组放入一个新的控制器”</a:t>
            </a:r>
          </a:p>
          <a:p>
            <a:pPr marL="0" indent="0">
              <a:buNone/>
            </a:pPr>
            <a:endParaRPr lang="en-US" altLang="zh-CN" sz="28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smtClean="0"/>
              <a:t>Jmeter</a:t>
            </a:r>
            <a:r>
              <a:rPr lang="zh-CN" altLang="en-US" dirty="0" smtClean="0"/>
              <a:t>两种录制脚本方法</a:t>
            </a:r>
            <a:r>
              <a:rPr lang="en-US" altLang="zh-CN" dirty="0" smtClean="0"/>
              <a:t>-</a:t>
            </a:r>
            <a:r>
              <a:rPr lang="zh-CN" altLang="en-US" dirty="0" smtClean="0"/>
              <a:t>代理（</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1014845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4525963"/>
          </a:xfrm>
        </p:spPr>
        <p:txBody>
          <a:bodyPr>
            <a:normAutofit fontScale="92500" lnSpcReduction="20000"/>
          </a:bodyPr>
          <a:lstStyle/>
          <a:p>
            <a:pPr marL="0" indent="0">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点击</a:t>
            </a:r>
            <a:r>
              <a:rPr lang="en-US" altLang="zh-CN" dirty="0" err="1">
                <a:latin typeface="华文楷体" panose="02010600040101010101" pitchFamily="2" charset="-122"/>
                <a:ea typeface="华文楷体" panose="02010600040101010101" pitchFamily="2" charset="-122"/>
              </a:rPr>
              <a:t>ie</a:t>
            </a:r>
            <a:r>
              <a:rPr lang="zh-CN" altLang="en-US" dirty="0">
                <a:latin typeface="华文楷体" panose="02010600040101010101" pitchFamily="2" charset="-122"/>
                <a:ea typeface="华文楷体" panose="02010600040101010101" pitchFamily="2" charset="-122"/>
              </a:rPr>
              <a:t>浏览器，“设置”</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ie</a:t>
            </a:r>
            <a:r>
              <a:rPr lang="zh-CN" altLang="en-US" dirty="0">
                <a:latin typeface="华文楷体" panose="02010600040101010101" pitchFamily="2" charset="-122"/>
                <a:ea typeface="华文楷体" panose="02010600040101010101" pitchFamily="2" charset="-122"/>
              </a:rPr>
              <a:t>选项”</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连接”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局域网设置”</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代理服务器”，端口号改为与</a:t>
            </a:r>
            <a:r>
              <a:rPr lang="en-US" altLang="zh-CN" dirty="0" err="1">
                <a:latin typeface="华文楷体" panose="02010600040101010101" pitchFamily="2" charset="-122"/>
                <a:ea typeface="华文楷体" panose="02010600040101010101" pitchFamily="2" charset="-122"/>
              </a:rPr>
              <a:t>jmeter</a:t>
            </a:r>
            <a:r>
              <a:rPr lang="zh-CN" altLang="en-US" dirty="0">
                <a:latin typeface="华文楷体" panose="02010600040101010101" pitchFamily="2" charset="-122"/>
                <a:ea typeface="华文楷体" panose="02010600040101010101" pitchFamily="2" charset="-122"/>
              </a:rPr>
              <a:t>配置的端口号一致，地址为本机</a:t>
            </a:r>
            <a:r>
              <a:rPr lang="en-US" altLang="zh-CN" dirty="0" err="1">
                <a:latin typeface="华文楷体" panose="02010600040101010101" pitchFamily="2" charset="-122"/>
                <a:ea typeface="华文楷体" panose="02010600040101010101" pitchFamily="2" charset="-122"/>
              </a:rPr>
              <a:t>ip</a:t>
            </a:r>
            <a:r>
              <a:rPr lang="zh-CN" altLang="en-US" dirty="0">
                <a:latin typeface="华文楷体" panose="02010600040101010101" pitchFamily="2" charset="-122"/>
                <a:ea typeface="华文楷体" panose="02010600040101010101" pitchFamily="2" charset="-122"/>
              </a:rPr>
              <a:t>地址，也可为</a:t>
            </a:r>
            <a:r>
              <a:rPr lang="en-US" altLang="zh-CN" dirty="0" err="1">
                <a:latin typeface="华文楷体" panose="02010600040101010101" pitchFamily="2" charset="-122"/>
                <a:ea typeface="华文楷体" panose="02010600040101010101" pitchFamily="2" charset="-122"/>
              </a:rPr>
              <a:t>localhost</a:t>
            </a:r>
            <a:r>
              <a:rPr lang="zh-CN" altLang="en-US" dirty="0">
                <a:latin typeface="华文楷体" panose="02010600040101010101" pitchFamily="2" charset="-122"/>
                <a:ea typeface="华文楷体" panose="02010600040101010101" pitchFamily="2" charset="-122"/>
              </a:rPr>
              <a:t>，点击确定。</a:t>
            </a:r>
          </a:p>
          <a:p>
            <a:pPr marL="0" indent="0">
              <a:buNone/>
            </a:pPr>
            <a:r>
              <a:rPr lang="en-US" altLang="zh-CN" dirty="0">
                <a:latin typeface="华文楷体" panose="02010600040101010101" pitchFamily="2" charset="-122"/>
                <a:ea typeface="华文楷体" panose="02010600040101010101" pitchFamily="2" charset="-122"/>
              </a:rPr>
              <a:t>4.jmeter</a:t>
            </a:r>
            <a:r>
              <a:rPr lang="zh-CN" altLang="en-US" dirty="0">
                <a:latin typeface="华文楷体" panose="02010600040101010101" pitchFamily="2" charset="-122"/>
                <a:ea typeface="华文楷体" panose="02010600040101010101" pitchFamily="2" charset="-122"/>
              </a:rPr>
              <a:t>启动代理服务器，在</a:t>
            </a:r>
            <a:r>
              <a:rPr lang="en-US" altLang="zh-CN" dirty="0" err="1">
                <a:latin typeface="华文楷体" panose="02010600040101010101" pitchFamily="2" charset="-122"/>
                <a:ea typeface="华文楷体" panose="02010600040101010101" pitchFamily="2" charset="-122"/>
              </a:rPr>
              <a:t>ie</a:t>
            </a:r>
            <a:r>
              <a:rPr lang="zh-CN" altLang="en-US" dirty="0">
                <a:latin typeface="华文楷体" panose="02010600040101010101" pitchFamily="2" charset="-122"/>
                <a:ea typeface="华文楷体" panose="02010600040101010101" pitchFamily="2" charset="-122"/>
              </a:rPr>
              <a:t>页面输入网址进行录制，录制结束后</a:t>
            </a:r>
            <a:r>
              <a:rPr lang="en-US" altLang="zh-CN" dirty="0" err="1">
                <a:latin typeface="华文楷体" panose="02010600040101010101" pitchFamily="2" charset="-122"/>
                <a:ea typeface="华文楷体" panose="02010600040101010101" pitchFamily="2" charset="-122"/>
              </a:rPr>
              <a:t>ie</a:t>
            </a:r>
            <a:r>
              <a:rPr lang="zh-CN" altLang="en-US" dirty="0">
                <a:latin typeface="华文楷体" panose="02010600040101010101" pitchFamily="2" charset="-122"/>
                <a:ea typeface="华文楷体" panose="02010600040101010101" pitchFamily="2" charset="-122"/>
              </a:rPr>
              <a:t>连接恢复默认，关闭</a:t>
            </a:r>
            <a:r>
              <a:rPr lang="en-US" altLang="zh-CN" dirty="0" err="1">
                <a:latin typeface="华文楷体" panose="02010600040101010101" pitchFamily="2" charset="-122"/>
                <a:ea typeface="华文楷体" panose="02010600040101010101" pitchFamily="2" charset="-122"/>
              </a:rPr>
              <a:t>jmeter</a:t>
            </a:r>
            <a:r>
              <a:rPr lang="zh-CN" altLang="en-US" dirty="0">
                <a:latin typeface="华文楷体" panose="02010600040101010101" pitchFamily="2" charset="-122"/>
                <a:ea typeface="华文楷体" panose="02010600040101010101" pitchFamily="2" charset="-122"/>
              </a:rPr>
              <a:t>代理服务器。（</a:t>
            </a:r>
            <a:r>
              <a:rPr lang="en-US" altLang="zh-CN" dirty="0" err="1">
                <a:latin typeface="华文楷体" panose="02010600040101010101" pitchFamily="2" charset="-122"/>
                <a:ea typeface="华文楷体" panose="02010600040101010101" pitchFamily="2" charset="-122"/>
              </a:rPr>
              <a:t>jmeter</a:t>
            </a:r>
            <a:r>
              <a:rPr lang="zh-CN" altLang="en-US" dirty="0">
                <a:latin typeface="华文楷体" panose="02010600040101010101" pitchFamily="2" charset="-122"/>
                <a:ea typeface="华文楷体" panose="02010600040101010101" pitchFamily="2" charset="-122"/>
              </a:rPr>
              <a:t>会记录下</a:t>
            </a:r>
            <a:r>
              <a:rPr lang="en-US" altLang="zh-CN" dirty="0" err="1">
                <a:latin typeface="华文楷体" panose="02010600040101010101" pitchFamily="2" charset="-122"/>
                <a:ea typeface="华文楷体" panose="02010600040101010101" pitchFamily="2" charset="-122"/>
              </a:rPr>
              <a:t>ie</a:t>
            </a:r>
            <a:r>
              <a:rPr lang="zh-CN" altLang="en-US" dirty="0">
                <a:latin typeface="华文楷体" panose="02010600040101010101" pitchFamily="2" charset="-122"/>
                <a:ea typeface="华文楷体" panose="02010600040101010101" pitchFamily="2" charset="-122"/>
              </a:rPr>
              <a:t>录制的脚本）</a:t>
            </a:r>
          </a:p>
          <a:p>
            <a:pPr marL="0" indent="0">
              <a:buNone/>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点击“线程组”，添加“监听器”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查看结果树，聚合报告等。</a:t>
            </a:r>
          </a:p>
          <a:p>
            <a:pPr marL="0" indent="0">
              <a:buNone/>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点击绿色向右的三角号，运行脚本，运行结束查看监听器即可。</a:t>
            </a:r>
          </a:p>
          <a:p>
            <a:endParaRPr lang="zh-CN" altLang="en-US" dirty="0"/>
          </a:p>
        </p:txBody>
      </p:sp>
      <p:sp>
        <p:nvSpPr>
          <p:cNvPr id="3" name="标题 2"/>
          <p:cNvSpPr>
            <a:spLocks noGrp="1"/>
          </p:cNvSpPr>
          <p:nvPr>
            <p:ph type="title"/>
          </p:nvPr>
        </p:nvSpPr>
        <p:spPr/>
        <p:txBody>
          <a:bodyPr/>
          <a:lstStyle/>
          <a:p>
            <a:r>
              <a:rPr lang="en-US" altLang="zh-CN" dirty="0" err="1"/>
              <a:t>Jmeter</a:t>
            </a:r>
            <a:r>
              <a:rPr lang="zh-CN" altLang="en-US" dirty="0"/>
              <a:t>两种录制脚本方法</a:t>
            </a:r>
            <a:r>
              <a:rPr lang="en-US" altLang="zh-CN" dirty="0"/>
              <a:t>-</a:t>
            </a:r>
            <a:r>
              <a:rPr lang="zh-CN" altLang="en-US" dirty="0"/>
              <a:t>代理</a:t>
            </a:r>
            <a:r>
              <a:rPr lang="zh-CN" altLang="en-US" dirty="0" smtClean="0"/>
              <a:t>（</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170914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610329"/>
            <a:ext cx="8229600" cy="4525963"/>
          </a:xfrm>
        </p:spPr>
        <p:txBody>
          <a:bodyPr>
            <a:normAutofit lnSpcReduction="10000"/>
          </a:bodyPr>
          <a:lstStyle/>
          <a:p>
            <a:r>
              <a:rPr lang="en-US" altLang="zh-CN" dirty="0" err="1" smtClean="0">
                <a:latin typeface="华文楷体" panose="02010600040101010101" pitchFamily="2" charset="-122"/>
                <a:ea typeface="华文楷体" panose="02010600040101010101" pitchFamily="2" charset="-122"/>
              </a:rPr>
              <a:t>badboy</a:t>
            </a:r>
            <a:r>
              <a:rPr lang="zh-CN" altLang="en-US" dirty="0" smtClean="0">
                <a:latin typeface="华文楷体" panose="02010600040101010101" pitchFamily="2" charset="-122"/>
                <a:ea typeface="华文楷体" panose="02010600040101010101" pitchFamily="2" charset="-122"/>
              </a:rPr>
              <a:t>下载：</a:t>
            </a:r>
            <a:r>
              <a:rPr lang="en-US" altLang="zh-CN" dirty="0" smtClean="0">
                <a:latin typeface="华文楷体" panose="02010600040101010101" pitchFamily="2" charset="-122"/>
                <a:ea typeface="华文楷体" panose="02010600040101010101" pitchFamily="2" charset="-122"/>
                <a:hlinkClick r:id="rId2"/>
              </a:rPr>
              <a:t>www.badboy.com.au</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点击工具栏上的红色原型按钮，在地址栏目输入被测地址。</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录制完成后，点击工具栏旁边的黑色按钮，结束录制。选择“文件”</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Export to </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打开</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工具，选择“文件”</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“打开”选择刚才保存的文件（</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jmx</a:t>
            </a:r>
            <a:r>
              <a:rPr lang="zh-CN" altLang="en-US" dirty="0" smtClean="0">
                <a:latin typeface="华文楷体" panose="02010600040101010101" pitchFamily="2" charset="-122"/>
                <a:ea typeface="华文楷体" panose="02010600040101010101" pitchFamily="2" charset="-122"/>
              </a:rPr>
              <a:t>类型），将文件导入</a:t>
            </a:r>
            <a:endParaRPr lang="en-US" altLang="zh-CN" dirty="0" smtClean="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err="1"/>
              <a:t>Jmeter</a:t>
            </a:r>
            <a:r>
              <a:rPr lang="zh-CN" altLang="en-US" dirty="0"/>
              <a:t>两种录制脚本</a:t>
            </a:r>
            <a:r>
              <a:rPr lang="zh-CN" altLang="en-US" dirty="0" smtClean="0"/>
              <a:t>方法</a:t>
            </a:r>
            <a:r>
              <a:rPr lang="en-US" altLang="zh-CN" dirty="0" smtClean="0"/>
              <a:t>-</a:t>
            </a:r>
            <a:r>
              <a:rPr lang="en-US" altLang="zh-CN" dirty="0" err="1" smtClean="0"/>
              <a:t>badboy</a:t>
            </a:r>
            <a:endParaRPr lang="zh-CN" altLang="en-US" dirty="0"/>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764704"/>
            <a:ext cx="2650713" cy="141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54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normAutofit/>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badboy</a:t>
            </a:r>
            <a:r>
              <a:rPr lang="zh-CN" altLang="en-US" dirty="0">
                <a:latin typeface="华文楷体" panose="02010600040101010101" pitchFamily="2" charset="-122"/>
                <a:ea typeface="华文楷体" panose="02010600040101010101" pitchFamily="2" charset="-122"/>
              </a:rPr>
              <a:t>自动化测试工具是一款强大</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测试工具，它被用于测试和开发复杂的动态应用，</a:t>
            </a:r>
            <a:r>
              <a:rPr lang="en-US" altLang="zh-CN" dirty="0" err="1">
                <a:latin typeface="华文楷体" panose="02010600040101010101" pitchFamily="2" charset="-122"/>
                <a:ea typeface="华文楷体" panose="02010600040101010101" pitchFamily="2" charset="-122"/>
              </a:rPr>
              <a:t>badboy</a:t>
            </a:r>
            <a:r>
              <a:rPr lang="zh-CN" altLang="en-US" dirty="0">
                <a:latin typeface="华文楷体" panose="02010600040101010101" pitchFamily="2" charset="-122"/>
                <a:ea typeface="华文楷体" panose="02010600040101010101" pitchFamily="2" charset="-122"/>
              </a:rPr>
              <a:t>测试工具提供 了强大的屏幕录制和回放功能，同时也提供了丰富的图形结果分析功能。</a:t>
            </a:r>
            <a:r>
              <a:rPr lang="en-US" altLang="zh-CN" dirty="0" err="1">
                <a:latin typeface="华文楷体" panose="02010600040101010101" pitchFamily="2" charset="-122"/>
                <a:ea typeface="华文楷体" panose="02010600040101010101" pitchFamily="2" charset="-122"/>
              </a:rPr>
              <a:t>badboy</a:t>
            </a:r>
            <a:r>
              <a:rPr lang="zh-CN" altLang="en-US" dirty="0">
                <a:latin typeface="华文楷体" panose="02010600040101010101" pitchFamily="2" charset="-122"/>
                <a:ea typeface="华文楷体" panose="02010600040101010101" pitchFamily="2" charset="-122"/>
              </a:rPr>
              <a:t>测试工具通过协议包进行数据交换，响应速度非常快，而且软件使用非常的简 介，安装环境不受任何限制，操作简单不需要输入代码，通过强大</a:t>
            </a:r>
            <a:r>
              <a:rPr lang="en-US" altLang="zh-CN" dirty="0">
                <a:latin typeface="华文楷体" panose="02010600040101010101" pitchFamily="2" charset="-122"/>
                <a:ea typeface="华文楷体" panose="02010600040101010101" pitchFamily="2" charset="-122"/>
              </a:rPr>
              <a:t>HTTPS</a:t>
            </a:r>
            <a:r>
              <a:rPr lang="zh-CN" altLang="en-US" dirty="0">
                <a:latin typeface="华文楷体" panose="02010600040101010101" pitchFamily="2" charset="-122"/>
                <a:ea typeface="华文楷体" panose="02010600040101010101" pitchFamily="2" charset="-122"/>
              </a:rPr>
              <a:t>加密进行模拟录制，使得测试和开发更加容易。</a:t>
            </a:r>
          </a:p>
        </p:txBody>
      </p:sp>
      <p:sp>
        <p:nvSpPr>
          <p:cNvPr id="3" name="标题 2"/>
          <p:cNvSpPr>
            <a:spLocks noGrp="1"/>
          </p:cNvSpPr>
          <p:nvPr>
            <p:ph type="title"/>
          </p:nvPr>
        </p:nvSpPr>
        <p:spPr/>
        <p:txBody>
          <a:bodyPr/>
          <a:lstStyle/>
          <a:p>
            <a:r>
              <a:rPr lang="en-US" altLang="zh-CN" dirty="0" err="1" smtClean="0"/>
              <a:t>badboy</a:t>
            </a:r>
            <a:r>
              <a:rPr lang="zh-CN" altLang="en-US" dirty="0" smtClean="0"/>
              <a:t>脚本开发</a:t>
            </a:r>
            <a:endParaRPr lang="zh-CN" altLang="en-US" dirty="0"/>
          </a:p>
        </p:txBody>
      </p:sp>
    </p:spTree>
    <p:extLst>
      <p:ext uri="{BB962C8B-B14F-4D97-AF65-F5344CB8AC3E}">
        <p14:creationId xmlns:p14="http://schemas.microsoft.com/office/powerpoint/2010/main" val="2218883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4959" y="1011499"/>
            <a:ext cx="8229600" cy="4525963"/>
          </a:xfrm>
        </p:spPr>
        <p:txBody>
          <a:bodyPr/>
          <a:lstStyle/>
          <a:p>
            <a:pPr marL="0" indent="0">
              <a:buNone/>
            </a:pPr>
            <a:r>
              <a:rPr lang="zh-CN" altLang="en-US" dirty="0" smtClean="0">
                <a:latin typeface="华文楷体" panose="02010600040101010101" pitchFamily="2" charset="-122"/>
                <a:ea typeface="华文楷体" panose="02010600040101010101" pitchFamily="2" charset="-122"/>
              </a:rPr>
              <a:t>添加检查点 ：</a:t>
            </a:r>
            <a:r>
              <a:rPr lang="en-US" altLang="zh-CN" dirty="0" err="1" smtClean="0">
                <a:latin typeface="华文楷体" panose="02010600040101010101" pitchFamily="2" charset="-122"/>
                <a:ea typeface="华文楷体" panose="02010600040101010101" pitchFamily="2" charset="-122"/>
              </a:rPr>
              <a:t>tools</a:t>
            </a:r>
            <a:r>
              <a:rPr lang="en-US" altLang="zh-CN" dirty="0" err="1" smtClean="0">
                <a:latin typeface="华文楷体" panose="02010600040101010101" pitchFamily="2" charset="-122"/>
                <a:ea typeface="华文楷体" panose="02010600040101010101" pitchFamily="2" charset="-122"/>
                <a:sym typeface="Wingdings" panose="05000000000000000000" pitchFamily="2" charset="2"/>
              </a:rPr>
              <a:t>add</a:t>
            </a:r>
            <a:r>
              <a:rPr lang="en-US" altLang="zh-CN" dirty="0" smtClean="0">
                <a:latin typeface="华文楷体" panose="02010600040101010101" pitchFamily="2" charset="-122"/>
                <a:ea typeface="华文楷体" panose="02010600040101010101" pitchFamily="2" charset="-122"/>
                <a:sym typeface="Wingdings" panose="05000000000000000000" pitchFamily="2" charset="2"/>
              </a:rPr>
              <a:t> assertion for selection</a:t>
            </a:r>
          </a:p>
          <a:p>
            <a:pPr marL="0" indent="0">
              <a:buNone/>
            </a:pPr>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（只能在录制过程中添加）</a:t>
            </a:r>
            <a:endParaRPr lang="en-US" altLang="zh-CN" dirty="0" smtClean="0">
              <a:latin typeface="华文楷体" panose="02010600040101010101" pitchFamily="2" charset="-122"/>
              <a:ea typeface="华文楷体" panose="02010600040101010101" pitchFamily="2" charset="-122"/>
              <a:sym typeface="Wingdings" panose="05000000000000000000" pitchFamily="2" charset="2"/>
            </a:endParaRPr>
          </a:p>
          <a:p>
            <a:pPr marL="0" indent="0">
              <a:buNone/>
            </a:pPr>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参数化：</a:t>
            </a:r>
            <a:endParaRPr lang="en-US" altLang="zh-CN" dirty="0" smtClean="0">
              <a:latin typeface="华文楷体" panose="02010600040101010101" pitchFamily="2" charset="-122"/>
              <a:ea typeface="华文楷体" panose="02010600040101010101" pitchFamily="2" charset="-122"/>
              <a:sym typeface="Wingdings" panose="05000000000000000000" pitchFamily="2" charset="2"/>
            </a:endParaRPr>
          </a:p>
          <a:p>
            <a:pPr lvl="1"/>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建立参数化列表</a:t>
            </a:r>
            <a:endParaRPr lang="en-US" altLang="zh-CN" dirty="0" smtClean="0">
              <a:latin typeface="华文楷体" panose="02010600040101010101" pitchFamily="2" charset="-122"/>
              <a:ea typeface="华文楷体" panose="02010600040101010101" pitchFamily="2" charset="-122"/>
              <a:sym typeface="Wingdings" panose="05000000000000000000" pitchFamily="2" charset="2"/>
            </a:endParaRPr>
          </a:p>
          <a:p>
            <a:pPr lvl="1"/>
            <a:r>
              <a:rPr lang="zh-CN" altLang="en-US" dirty="0">
                <a:latin typeface="华文楷体" panose="02010600040101010101" pitchFamily="2" charset="-122"/>
                <a:ea typeface="华文楷体" panose="02010600040101010101" pitchFamily="2" charset="-122"/>
                <a:sym typeface="Wingdings" panose="05000000000000000000" pitchFamily="2" charset="2"/>
              </a:rPr>
              <a:t>在</a:t>
            </a:r>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请求中替换</a:t>
            </a:r>
            <a:r>
              <a:rPr lang="en-US" altLang="zh-CN" dirty="0">
                <a:latin typeface="华文楷体" panose="02010600040101010101" pitchFamily="2" charset="-122"/>
                <a:ea typeface="华文楷体" panose="02010600040101010101" pitchFamily="2" charset="-122"/>
                <a:sym typeface="Wingdings" panose="05000000000000000000" pitchFamily="2" charset="2"/>
              </a:rPr>
              <a:t>$</a:t>
            </a:r>
            <a:r>
              <a:rPr lang="en-US" altLang="zh-CN" dirty="0" smtClean="0">
                <a:latin typeface="华文楷体" panose="02010600040101010101" pitchFamily="2" charset="-122"/>
                <a:ea typeface="华文楷体" panose="02010600040101010101" pitchFamily="2" charset="-122"/>
                <a:sym typeface="Wingdings" panose="05000000000000000000" pitchFamily="2" charset="2"/>
              </a:rPr>
              <a:t>{</a:t>
            </a:r>
            <a:r>
              <a:rPr lang="zh-CN" altLang="en-US" dirty="0">
                <a:latin typeface="华文楷体" panose="02010600040101010101" pitchFamily="2" charset="-122"/>
                <a:ea typeface="华文楷体" panose="02010600040101010101" pitchFamily="2" charset="-122"/>
                <a:sym typeface="Wingdings" panose="05000000000000000000" pitchFamily="2" charset="2"/>
              </a:rPr>
              <a:t>参数名称</a:t>
            </a:r>
            <a:r>
              <a:rPr lang="en-US" altLang="zh-CN" dirty="0" smtClean="0">
                <a:latin typeface="华文楷体" panose="02010600040101010101" pitchFamily="2" charset="-122"/>
                <a:ea typeface="华文楷体" panose="02010600040101010101" pitchFamily="2" charset="-122"/>
                <a:sym typeface="Wingdings" panose="05000000000000000000" pitchFamily="2" charset="2"/>
              </a:rPr>
              <a:t>}</a:t>
            </a:r>
          </a:p>
          <a:p>
            <a:pPr lvl="1"/>
            <a:r>
              <a:rPr lang="zh-CN" altLang="en-US" dirty="0" smtClean="0">
                <a:latin typeface="华文楷体" panose="02010600040101010101" pitchFamily="2" charset="-122"/>
                <a:ea typeface="华文楷体" panose="02010600040101010101" pitchFamily="2" charset="-122"/>
                <a:sym typeface="Wingdings" panose="05000000000000000000" pitchFamily="2" charset="2"/>
              </a:rPr>
              <a:t>中文可能有乱码，修改请求中的编码即可</a:t>
            </a:r>
            <a:endParaRPr lang="zh-CN" altLang="en-US" dirty="0">
              <a:latin typeface="华文楷体" panose="02010600040101010101" pitchFamily="2" charset="-122"/>
              <a:ea typeface="华文楷体" panose="02010600040101010101" pitchFamily="2" charset="-122"/>
            </a:endParaRPr>
          </a:p>
          <a:p>
            <a:pPr marL="0" indent="0">
              <a:buNone/>
            </a:pPr>
            <a:endParaRPr lang="en-US" altLang="zh-CN" dirty="0" smtClean="0">
              <a:sym typeface="Wingdings" panose="05000000000000000000" pitchFamily="2" charset="2"/>
            </a:endParaRPr>
          </a:p>
        </p:txBody>
      </p:sp>
      <p:sp>
        <p:nvSpPr>
          <p:cNvPr id="3" name="标题 2"/>
          <p:cNvSpPr>
            <a:spLocks noGrp="1"/>
          </p:cNvSpPr>
          <p:nvPr>
            <p:ph type="title"/>
          </p:nvPr>
        </p:nvSpPr>
        <p:spPr/>
        <p:txBody>
          <a:bodyPr/>
          <a:lstStyle/>
          <a:p>
            <a:r>
              <a:rPr lang="en-US" altLang="zh-CN" dirty="0" err="1"/>
              <a:t>badboy</a:t>
            </a:r>
            <a:r>
              <a:rPr lang="zh-CN" altLang="en-US" dirty="0"/>
              <a:t>脚本开发</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469606"/>
            <a:ext cx="3642519"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18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被测网址：</a:t>
            </a:r>
            <a:r>
              <a:rPr lang="en-US" altLang="zh-CN" sz="2400" dirty="0">
                <a:latin typeface="华文楷体" panose="02010600040101010101" pitchFamily="2" charset="-122"/>
                <a:ea typeface="华文楷体" panose="02010600040101010101" pitchFamily="2" charset="-122"/>
              </a:rPr>
              <a:t>http://localhost:8032/bugfree/Login.php</a:t>
            </a:r>
            <a:endParaRPr lang="en-US" altLang="zh-CN" sz="2400"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指标：响应时间以及错误率</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场景</a:t>
            </a:r>
          </a:p>
        </p:txBody>
      </p:sp>
      <p:sp>
        <p:nvSpPr>
          <p:cNvPr id="3" name="标题 2"/>
          <p:cNvSpPr>
            <a:spLocks noGrp="1"/>
          </p:cNvSpPr>
          <p:nvPr>
            <p:ph type="title"/>
          </p:nvPr>
        </p:nvSpPr>
        <p:spPr/>
        <p:txBody>
          <a:bodyPr/>
          <a:lstStyle/>
          <a:p>
            <a:r>
              <a:rPr lang="zh-CN" altLang="en-US" dirty="0" smtClean="0"/>
              <a:t>第一个</a:t>
            </a:r>
            <a:r>
              <a:rPr lang="en-US" altLang="zh-CN" dirty="0" smtClean="0"/>
              <a:t>Demo</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19023"/>
            <a:ext cx="48672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717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lnSpcReduction="10000"/>
          </a:bodyPr>
          <a:lstStyle/>
          <a:p>
            <a:pPr marL="0" indent="0">
              <a:buNone/>
            </a:pPr>
            <a:r>
              <a:rPr lang="zh-CN" altLang="en-US" dirty="0" smtClean="0">
                <a:latin typeface="华文楷体" panose="02010600040101010101" pitchFamily="2" charset="-122"/>
                <a:ea typeface="华文楷体" panose="02010600040101010101" pitchFamily="2" charset="-122"/>
              </a:rPr>
              <a:t>测试步骤</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dirty="0" smtClean="0">
                <a:latin typeface="华文楷体" panose="02010600040101010101" pitchFamily="2" charset="-122"/>
                <a:ea typeface="华文楷体" panose="02010600040101010101" pitchFamily="2" charset="-122"/>
              </a:rPr>
              <a:t>测试计划</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dirty="0" smtClean="0">
                <a:latin typeface="华文楷体" panose="02010600040101010101" pitchFamily="2" charset="-122"/>
                <a:ea typeface="华文楷体" panose="02010600040101010101" pitchFamily="2" charset="-122"/>
              </a:rPr>
              <a:t>线程组（右键 测试计划</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添加</a:t>
            </a:r>
            <a:r>
              <a:rPr lang="en-US" altLang="zh-CN" dirty="0" smtClean="0">
                <a:latin typeface="华文楷体" panose="02010600040101010101" pitchFamily="2" charset="-122"/>
                <a:ea typeface="华文楷体" panose="02010600040101010101" pitchFamily="2" charset="-122"/>
              </a:rPr>
              <a:t>/Threads/</a:t>
            </a:r>
            <a:r>
              <a:rPr lang="zh-CN" altLang="en-US" dirty="0" smtClean="0">
                <a:latin typeface="华文楷体" panose="02010600040101010101" pitchFamily="2" charset="-122"/>
                <a:ea typeface="华文楷体" panose="02010600040101010101" pitchFamily="2" charset="-122"/>
              </a:rPr>
              <a:t>线程组）</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请求</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dirty="0" smtClean="0">
                <a:latin typeface="华文楷体" panose="02010600040101010101" pitchFamily="2" charset="-122"/>
                <a:ea typeface="华文楷体" panose="02010600040101010101" pitchFamily="2" charset="-122"/>
              </a:rPr>
              <a:t>监听器</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dirty="0" smtClean="0">
                <a:latin typeface="华文楷体" panose="02010600040101010101" pitchFamily="2" charset="-122"/>
                <a:ea typeface="华文楷体" panose="02010600040101010101" pitchFamily="2" charset="-122"/>
              </a:rPr>
              <a:t>运行脚本</a:t>
            </a:r>
            <a:endParaRPr lang="en-US" altLang="zh-CN"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dirty="0" smtClean="0">
                <a:latin typeface="华文楷体" panose="02010600040101010101" pitchFamily="2" charset="-122"/>
                <a:ea typeface="华文楷体" panose="02010600040101010101" pitchFamily="2" charset="-122"/>
              </a:rPr>
              <a:t>查看报告</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a:t>第一个</a:t>
            </a:r>
            <a:r>
              <a:rPr lang="en-US" altLang="zh-CN" dirty="0"/>
              <a:t>Demo</a:t>
            </a:r>
            <a:endParaRPr lang="zh-CN" altLang="en-US" dirty="0"/>
          </a:p>
        </p:txBody>
      </p:sp>
    </p:spTree>
    <p:extLst>
      <p:ext uri="{BB962C8B-B14F-4D97-AF65-F5344CB8AC3E}">
        <p14:creationId xmlns:p14="http://schemas.microsoft.com/office/powerpoint/2010/main" val="30987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latin typeface="华文楷体" panose="02010600040101010101" pitchFamily="2" charset="-122"/>
                <a:ea typeface="华文楷体" panose="02010600040101010101" pitchFamily="2" charset="-122"/>
              </a:rPr>
              <a:t>名称：用于标识一个取样器，建议使用一个有意义的名称。</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注释：对于测试没有任何作用，仅记录用户可读的注释信息。</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端口号：目标服务器的端口号，默认</a:t>
            </a:r>
            <a:r>
              <a:rPr lang="en-US" altLang="zh-CN" dirty="0" smtClean="0">
                <a:latin typeface="华文楷体" panose="02010600040101010101" pitchFamily="2" charset="-122"/>
                <a:ea typeface="华文楷体" panose="02010600040101010101" pitchFamily="2" charset="-122"/>
              </a:rPr>
              <a:t>80</a:t>
            </a:r>
            <a:r>
              <a:rPr lang="zh-CN" altLang="en-US" dirty="0" smtClean="0">
                <a:latin typeface="华文楷体" panose="02010600040101010101" pitchFamily="2" charset="-122"/>
                <a:ea typeface="华文楷体" panose="02010600040101010101" pitchFamily="2" charset="-122"/>
              </a:rPr>
              <a:t>。超时定义可以不用填写。</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协议：向目标服务器发送</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请求时的协议，可以是</a:t>
            </a:r>
            <a:r>
              <a:rPr lang="en-US" altLang="zh-CN" dirty="0" smtClean="0">
                <a:latin typeface="华文楷体" panose="02010600040101010101" pitchFamily="2" charset="-122"/>
                <a:ea typeface="华文楷体" panose="02010600040101010101" pitchFamily="2" charset="-122"/>
              </a:rPr>
              <a:t>https</a:t>
            </a:r>
            <a:r>
              <a:rPr lang="zh-CN" altLang="en-US" dirty="0" smtClean="0">
                <a:latin typeface="华文楷体" panose="02010600040101010101" pitchFamily="2" charset="-122"/>
                <a:ea typeface="华文楷体" panose="02010600040101010101" pitchFamily="2" charset="-122"/>
              </a:rPr>
              <a:t>或者是</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，默认是</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方法：发送</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请求的方法，可用方法包括</a:t>
            </a:r>
            <a:r>
              <a:rPr lang="en-US" altLang="zh-CN" dirty="0" smtClean="0">
                <a:latin typeface="华文楷体" panose="02010600040101010101" pitchFamily="2" charset="-122"/>
                <a:ea typeface="华文楷体" panose="02010600040101010101" pitchFamily="2" charset="-122"/>
              </a:rPr>
              <a:t>GET</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HEAD</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POST</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PUT</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OPTIONS</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TRACE</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DELETE</a:t>
            </a:r>
            <a:r>
              <a:rPr lang="zh-CN" altLang="en-US" dirty="0" smtClean="0">
                <a:latin typeface="华文楷体" panose="02010600040101010101" pitchFamily="2" charset="-122"/>
                <a:ea typeface="华文楷体" panose="02010600040101010101" pitchFamily="2" charset="-122"/>
              </a:rPr>
              <a:t>等。</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Content encoding</a:t>
            </a:r>
            <a:r>
              <a:rPr lang="zh-CN" altLang="en-US" dirty="0" smtClean="0">
                <a:latin typeface="华文楷体" panose="02010600040101010101" pitchFamily="2" charset="-122"/>
                <a:ea typeface="华文楷体" panose="02010600040101010101" pitchFamily="2" charset="-122"/>
              </a:rPr>
              <a:t>：内容的编码方式。</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路径：目标</a:t>
            </a:r>
            <a:r>
              <a:rPr lang="en-US" altLang="zh-CN" dirty="0" smtClean="0">
                <a:latin typeface="华文楷体" panose="02010600040101010101" pitchFamily="2" charset="-122"/>
                <a:ea typeface="华文楷体" panose="02010600040101010101" pitchFamily="2" charset="-122"/>
              </a:rPr>
              <a:t>URL</a:t>
            </a:r>
            <a:r>
              <a:rPr lang="zh-CN" altLang="en-US" dirty="0" smtClean="0">
                <a:latin typeface="华文楷体" panose="02010600040101010101" pitchFamily="2" charset="-122"/>
                <a:ea typeface="华文楷体" panose="02010600040101010101" pitchFamily="2" charset="-122"/>
              </a:rPr>
              <a:t>路径（不包括服务器的地址和端口）</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自动重定向：如果选中该选项，当发送</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请求后得到的响应是</a:t>
            </a:r>
            <a:r>
              <a:rPr lang="en-US" altLang="zh-CN" dirty="0" smtClean="0">
                <a:latin typeface="华文楷体" panose="02010600040101010101" pitchFamily="2" charset="-122"/>
                <a:ea typeface="华文楷体" panose="02010600040101010101" pitchFamily="2" charset="-122"/>
              </a:rPr>
              <a:t>302/301</a:t>
            </a:r>
            <a:r>
              <a:rPr lang="zh-CN" altLang="en-US" dirty="0" smtClean="0">
                <a:latin typeface="华文楷体" panose="02010600040101010101" pitchFamily="2" charset="-122"/>
                <a:ea typeface="华文楷体" panose="02010600040101010101" pitchFamily="2" charset="-122"/>
              </a:rPr>
              <a:t>时，</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自动重定向到新的页面</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smtClean="0"/>
              <a:t>http</a:t>
            </a:r>
            <a:r>
              <a:rPr lang="zh-CN" altLang="en-US" dirty="0" smtClean="0"/>
              <a:t>请求设置</a:t>
            </a:r>
            <a:r>
              <a:rPr lang="en-US" altLang="zh-CN" dirty="0" smtClean="0"/>
              <a:t>-</a:t>
            </a:r>
            <a:r>
              <a:rPr lang="zh-CN" altLang="en-US" dirty="0" smtClean="0"/>
              <a:t>保持默认</a:t>
            </a:r>
            <a:endParaRPr lang="zh-CN" altLang="en-US" dirty="0"/>
          </a:p>
        </p:txBody>
      </p:sp>
    </p:spTree>
    <p:extLst>
      <p:ext uri="{BB962C8B-B14F-4D97-AF65-F5344CB8AC3E}">
        <p14:creationId xmlns:p14="http://schemas.microsoft.com/office/powerpoint/2010/main" val="3139999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5400600"/>
          </a:xfrm>
        </p:spPr>
        <p:txBody>
          <a:bodyPr>
            <a:normAutofit fontScale="70000" lnSpcReduction="20000"/>
          </a:bodyPr>
          <a:lstStyle/>
          <a:p>
            <a:pPr>
              <a:lnSpc>
                <a:spcPct val="170000"/>
              </a:lnSpc>
              <a:spcBef>
                <a:spcPts val="0"/>
              </a:spcBef>
            </a:pPr>
            <a:r>
              <a:rPr lang="en-US" altLang="zh-CN" dirty="0" smtClean="0">
                <a:latin typeface="华文楷体" panose="02010600040101010101" pitchFamily="2" charset="-122"/>
                <a:ea typeface="华文楷体" panose="02010600040101010101" pitchFamily="2" charset="-122"/>
              </a:rPr>
              <a:t>Use keep Alive</a:t>
            </a:r>
            <a:r>
              <a:rPr lang="zh-CN" altLang="en-US" dirty="0" smtClean="0">
                <a:latin typeface="华文楷体" panose="02010600040101010101" pitchFamily="2" charset="-122"/>
                <a:ea typeface="华文楷体" panose="02010600040101010101" pitchFamily="2" charset="-122"/>
              </a:rPr>
              <a:t>：当该选项被选中时，</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和目标服务器之间是有</a:t>
            </a:r>
            <a:r>
              <a:rPr lang="en-US" altLang="zh-CN" dirty="0" smtClean="0">
                <a:latin typeface="华文楷体" panose="02010600040101010101" pitchFamily="2" charset="-122"/>
                <a:ea typeface="华文楷体" panose="02010600040101010101" pitchFamily="2" charset="-122"/>
              </a:rPr>
              <a:t>Keep-Alive</a:t>
            </a:r>
            <a:r>
              <a:rPr lang="zh-CN" altLang="en-US" dirty="0" smtClean="0">
                <a:latin typeface="华文楷体" panose="02010600040101010101" pitchFamily="2" charset="-122"/>
                <a:ea typeface="华文楷体" panose="02010600040101010101" pitchFamily="2" charset="-122"/>
              </a:rPr>
              <a:t>方式进行</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通信，默认选中。</a:t>
            </a:r>
            <a:endParaRPr lang="en-US" altLang="zh-CN" dirty="0" smtClean="0">
              <a:latin typeface="华文楷体" panose="02010600040101010101" pitchFamily="2" charset="-122"/>
              <a:ea typeface="华文楷体" panose="02010600040101010101" pitchFamily="2" charset="-122"/>
            </a:endParaRPr>
          </a:p>
          <a:p>
            <a:pPr>
              <a:lnSpc>
                <a:spcPct val="170000"/>
              </a:lnSpc>
              <a:spcBef>
                <a:spcPts val="0"/>
              </a:spcBef>
            </a:pPr>
            <a:r>
              <a:rPr lang="en-US" altLang="zh-CN" dirty="0" smtClean="0">
                <a:latin typeface="华文楷体" panose="02010600040101010101" pitchFamily="2" charset="-122"/>
                <a:ea typeface="华文楷体" panose="02010600040101010101" pitchFamily="2" charset="-122"/>
              </a:rPr>
              <a:t>Use multipart/from-data for HTTP</a:t>
            </a:r>
            <a:r>
              <a:rPr lang="zh-CN" altLang="en-US"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POST</a:t>
            </a:r>
            <a:r>
              <a:rPr lang="zh-CN" altLang="en-US" dirty="0" smtClean="0">
                <a:latin typeface="华文楷体" panose="02010600040101010101" pitchFamily="2" charset="-122"/>
                <a:ea typeface="华文楷体" panose="02010600040101010101" pitchFamily="2" charset="-122"/>
              </a:rPr>
              <a:t>：当发送</a:t>
            </a:r>
            <a:r>
              <a:rPr lang="en-US" altLang="zh-CN" dirty="0" smtClean="0">
                <a:latin typeface="华文楷体" panose="02010600040101010101" pitchFamily="2" charset="-122"/>
                <a:ea typeface="华文楷体" panose="02010600040101010101" pitchFamily="2" charset="-122"/>
              </a:rPr>
              <a:t>HTTP POST </a:t>
            </a:r>
            <a:r>
              <a:rPr lang="zh-CN" altLang="en-US" dirty="0" smtClean="0">
                <a:latin typeface="华文楷体" panose="02010600040101010101" pitchFamily="2" charset="-122"/>
                <a:ea typeface="华文楷体" panose="02010600040101010101" pitchFamily="2" charset="-122"/>
              </a:rPr>
              <a:t>请求时，使用</a:t>
            </a:r>
            <a:r>
              <a:rPr lang="en-US" altLang="zh-CN" dirty="0" smtClean="0">
                <a:latin typeface="华文楷体" panose="02010600040101010101" pitchFamily="2" charset="-122"/>
                <a:ea typeface="华文楷体" panose="02010600040101010101" pitchFamily="2" charset="-122"/>
              </a:rPr>
              <a:t>Use </a:t>
            </a:r>
            <a:r>
              <a:rPr lang="en-US" altLang="zh-CN" dirty="0">
                <a:latin typeface="华文楷体" panose="02010600040101010101" pitchFamily="2" charset="-122"/>
                <a:ea typeface="华文楷体" panose="02010600040101010101" pitchFamily="2" charset="-122"/>
              </a:rPr>
              <a:t>multipart/from-data </a:t>
            </a:r>
            <a:r>
              <a:rPr lang="zh-CN" altLang="en-US" dirty="0" smtClean="0">
                <a:latin typeface="华文楷体" panose="02010600040101010101" pitchFamily="2" charset="-122"/>
                <a:ea typeface="华文楷体" panose="02010600040101010101" pitchFamily="2" charset="-122"/>
              </a:rPr>
              <a:t>发送，默认不选中。</a:t>
            </a:r>
            <a:endParaRPr lang="en-US" altLang="zh-CN" dirty="0" smtClean="0">
              <a:latin typeface="华文楷体" panose="02010600040101010101" pitchFamily="2" charset="-122"/>
              <a:ea typeface="华文楷体" panose="02010600040101010101" pitchFamily="2" charset="-122"/>
            </a:endParaRPr>
          </a:p>
          <a:p>
            <a:pPr>
              <a:lnSpc>
                <a:spcPct val="170000"/>
              </a:lnSpc>
              <a:spcBef>
                <a:spcPts val="0"/>
              </a:spcBef>
            </a:pPr>
            <a:r>
              <a:rPr lang="zh-CN" altLang="en-US" dirty="0" smtClean="0">
                <a:latin typeface="华文楷体" panose="02010600040101010101" pitchFamily="2" charset="-122"/>
                <a:ea typeface="华文楷体" panose="02010600040101010101" pitchFamily="2" charset="-122"/>
              </a:rPr>
              <a:t>同请求一起发送参数：在请求中发送</a:t>
            </a:r>
            <a:r>
              <a:rPr lang="en-US" altLang="zh-CN" dirty="0" smtClean="0">
                <a:latin typeface="华文楷体" panose="02010600040101010101" pitchFamily="2" charset="-122"/>
                <a:ea typeface="华文楷体" panose="02010600040101010101" pitchFamily="2" charset="-122"/>
              </a:rPr>
              <a:t>URL</a:t>
            </a:r>
            <a:r>
              <a:rPr lang="zh-CN" altLang="en-US" dirty="0" smtClean="0">
                <a:latin typeface="华文楷体" panose="02010600040101010101" pitchFamily="2" charset="-122"/>
                <a:ea typeface="华文楷体" panose="02010600040101010101" pitchFamily="2" charset="-122"/>
              </a:rPr>
              <a:t>参数，对于带参数的</a:t>
            </a:r>
            <a:r>
              <a:rPr lang="en-US" altLang="zh-CN" dirty="0" smtClean="0">
                <a:latin typeface="华文楷体" panose="02010600040101010101" pitchFamily="2" charset="-122"/>
                <a:ea typeface="华文楷体" panose="02010600040101010101" pitchFamily="2" charset="-122"/>
              </a:rPr>
              <a:t>URL</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提供了一个简单的对参数化的方法。用户可以将</a:t>
            </a:r>
            <a:r>
              <a:rPr lang="en-US" altLang="zh-CN" dirty="0" smtClean="0">
                <a:latin typeface="华文楷体" panose="02010600040101010101" pitchFamily="2" charset="-122"/>
                <a:ea typeface="华文楷体" panose="02010600040101010101" pitchFamily="2" charset="-122"/>
              </a:rPr>
              <a:t>URL</a:t>
            </a:r>
            <a:r>
              <a:rPr lang="zh-CN" altLang="en-US" dirty="0" smtClean="0">
                <a:latin typeface="华文楷体" panose="02010600040101010101" pitchFamily="2" charset="-122"/>
                <a:ea typeface="华文楷体" panose="02010600040101010101" pitchFamily="2" charset="-122"/>
              </a:rPr>
              <a:t>中所有参数设置在本表中，表中的每一行是一个参数值对（对应</a:t>
            </a:r>
            <a:r>
              <a:rPr lang="en-US" altLang="zh-CN" dirty="0" smtClean="0">
                <a:latin typeface="华文楷体" panose="02010600040101010101" pitchFamily="2" charset="-122"/>
                <a:ea typeface="华文楷体" panose="02010600040101010101" pitchFamily="2" charset="-122"/>
              </a:rPr>
              <a:t>URL</a:t>
            </a:r>
            <a:r>
              <a:rPr lang="zh-CN" altLang="en-US" dirty="0" smtClean="0">
                <a:latin typeface="华文楷体" panose="02010600040101010101" pitchFamily="2" charset="-122"/>
                <a:ea typeface="华文楷体" panose="02010600040101010101" pitchFamily="2" charset="-122"/>
              </a:rPr>
              <a:t>中的名称</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值</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70000"/>
              </a:lnSpc>
              <a:spcBef>
                <a:spcPts val="0"/>
              </a:spcBef>
            </a:pPr>
            <a:r>
              <a:rPr lang="zh-CN" altLang="en-US" dirty="0" smtClean="0">
                <a:latin typeface="华文楷体" panose="02010600040101010101" pitchFamily="2" charset="-122"/>
                <a:ea typeface="华文楷体" panose="02010600040101010101" pitchFamily="2" charset="-122"/>
              </a:rPr>
              <a:t>同请求一起发送文件：在请求中发送文件，通常，</a:t>
            </a:r>
            <a:r>
              <a:rPr lang="en-US" altLang="zh-CN" dirty="0" smtClean="0">
                <a:latin typeface="华文楷体" panose="02010600040101010101" pitchFamily="2" charset="-122"/>
                <a:ea typeface="华文楷体" panose="02010600040101010101" pitchFamily="2" charset="-122"/>
              </a:rPr>
              <a:t>HTTP</a:t>
            </a:r>
            <a:r>
              <a:rPr lang="zh-CN" altLang="en-US" dirty="0" smtClean="0">
                <a:latin typeface="华文楷体" panose="02010600040101010101" pitchFamily="2" charset="-122"/>
                <a:ea typeface="华文楷体" panose="02010600040101010101" pitchFamily="2" charset="-122"/>
              </a:rPr>
              <a:t>文件上传行为可以通过这种方式模拟。</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1831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Jmeter</a:t>
            </a:r>
            <a:r>
              <a:rPr lang="zh-CN" altLang="en-US" dirty="0" smtClean="0"/>
              <a:t>介绍</a:t>
            </a:r>
            <a:endParaRPr lang="en-US" altLang="zh-CN" dirty="0" smtClean="0"/>
          </a:p>
          <a:p>
            <a:r>
              <a:rPr lang="en-US" altLang="zh-CN" dirty="0" err="1" smtClean="0"/>
              <a:t>Jmeter</a:t>
            </a:r>
            <a:r>
              <a:rPr lang="zh-CN" altLang="en-US" dirty="0" smtClean="0"/>
              <a:t>录制的两种方式</a:t>
            </a:r>
            <a:endParaRPr lang="en-US" altLang="zh-CN" dirty="0" smtClean="0"/>
          </a:p>
          <a:p>
            <a:r>
              <a:rPr lang="zh-CN" altLang="en-US" dirty="0"/>
              <a:t>第一</a:t>
            </a:r>
            <a:r>
              <a:rPr lang="zh-CN" altLang="en-US" dirty="0" smtClean="0"/>
              <a:t>个</a:t>
            </a:r>
            <a:r>
              <a:rPr lang="en-US" altLang="zh-CN" dirty="0" smtClean="0"/>
              <a:t>Demo</a:t>
            </a:r>
            <a:endParaRPr lang="zh-CN" altLang="en-US" dirty="0"/>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79258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lnSpcReduction="10000"/>
          </a:bodyPr>
          <a:lstStyle/>
          <a:p>
            <a:r>
              <a:rPr lang="zh-CN" altLang="en-US" sz="2400" dirty="0" smtClean="0">
                <a:latin typeface="华文楷体" panose="02010600040101010101" pitchFamily="2" charset="-122"/>
                <a:ea typeface="华文楷体" panose="02010600040101010101" pitchFamily="2" charset="-122"/>
              </a:rPr>
              <a:t>从</a:t>
            </a:r>
            <a:r>
              <a:rPr lang="en-US" altLang="zh-CN" sz="2400" dirty="0" smtClean="0">
                <a:latin typeface="华文楷体" panose="02010600040101010101" pitchFamily="2" charset="-122"/>
                <a:ea typeface="华文楷体" panose="02010600040101010101" pitchFamily="2" charset="-122"/>
              </a:rPr>
              <a:t>HTML</a:t>
            </a:r>
            <a:r>
              <a:rPr lang="zh-CN" altLang="en-US" sz="2400" dirty="0" smtClean="0">
                <a:latin typeface="华文楷体" panose="02010600040101010101" pitchFamily="2" charset="-122"/>
                <a:ea typeface="华文楷体" panose="02010600040101010101" pitchFamily="2" charset="-122"/>
              </a:rPr>
              <a:t>文件获取所有内含的资源：选中时，</a:t>
            </a:r>
            <a:r>
              <a:rPr lang="en-US" altLang="zh-CN" sz="2400" dirty="0" err="1" smtClean="0">
                <a:latin typeface="华文楷体" panose="02010600040101010101" pitchFamily="2" charset="-122"/>
                <a:ea typeface="华文楷体" panose="02010600040101010101" pitchFamily="2" charset="-122"/>
              </a:rPr>
              <a:t>Jmeter</a:t>
            </a:r>
            <a:r>
              <a:rPr lang="zh-CN" altLang="en-US" sz="2400" dirty="0" smtClean="0">
                <a:latin typeface="华文楷体" panose="02010600040101010101" pitchFamily="2" charset="-122"/>
                <a:ea typeface="华文楷体" panose="02010600040101010101" pitchFamily="2" charset="-122"/>
              </a:rPr>
              <a:t>在发出</a:t>
            </a:r>
            <a:r>
              <a:rPr lang="en-US" altLang="zh-CN" sz="2400" dirty="0" smtClean="0">
                <a:latin typeface="华文楷体" panose="02010600040101010101" pitchFamily="2" charset="-122"/>
                <a:ea typeface="华文楷体" panose="02010600040101010101" pitchFamily="2" charset="-122"/>
              </a:rPr>
              <a:t>HTTP</a:t>
            </a:r>
            <a:r>
              <a:rPr lang="zh-CN" altLang="en-US" sz="2400" dirty="0" smtClean="0">
                <a:latin typeface="华文楷体" panose="02010600040101010101" pitchFamily="2" charset="-122"/>
                <a:ea typeface="华文楷体" panose="02010600040101010101" pitchFamily="2" charset="-122"/>
              </a:rPr>
              <a:t>请求并获得响应的</a:t>
            </a:r>
            <a:r>
              <a:rPr lang="en-US" altLang="zh-CN" sz="2400" dirty="0" smtClean="0">
                <a:latin typeface="华文楷体" panose="02010600040101010101" pitchFamily="2" charset="-122"/>
                <a:ea typeface="华文楷体" panose="02010600040101010101" pitchFamily="2" charset="-122"/>
              </a:rPr>
              <a:t>HTML</a:t>
            </a:r>
            <a:r>
              <a:rPr lang="zh-CN" altLang="en-US" sz="2400" dirty="0" smtClean="0">
                <a:latin typeface="华文楷体" panose="02010600040101010101" pitchFamily="2" charset="-122"/>
                <a:ea typeface="华文楷体" panose="02010600040101010101" pitchFamily="2" charset="-122"/>
              </a:rPr>
              <a:t>文件内容后，还对该</a:t>
            </a:r>
            <a:r>
              <a:rPr lang="en-US" altLang="zh-CN" sz="2400" dirty="0" smtClean="0">
                <a:latin typeface="华文楷体" panose="02010600040101010101" pitchFamily="2" charset="-122"/>
                <a:ea typeface="华文楷体" panose="02010600040101010101" pitchFamily="2" charset="-122"/>
              </a:rPr>
              <a:t>HTML</a:t>
            </a:r>
            <a:r>
              <a:rPr lang="zh-CN" altLang="en-US" sz="2400" dirty="0" smtClean="0">
                <a:latin typeface="华文楷体" panose="02010600040101010101" pitchFamily="2" charset="-122"/>
                <a:ea typeface="华文楷体" panose="02010600040101010101" pitchFamily="2" charset="-122"/>
              </a:rPr>
              <a:t>进行</a:t>
            </a:r>
            <a:r>
              <a:rPr lang="en-US" altLang="zh-CN" sz="2400" dirty="0" smtClean="0">
                <a:latin typeface="华文楷体" panose="02010600040101010101" pitchFamily="2" charset="-122"/>
                <a:ea typeface="华文楷体" panose="02010600040101010101" pitchFamily="2" charset="-122"/>
              </a:rPr>
              <a:t>Parse</a:t>
            </a:r>
            <a:r>
              <a:rPr lang="zh-CN" altLang="en-US" sz="2400" dirty="0" smtClean="0">
                <a:latin typeface="华文楷体" panose="02010600040101010101" pitchFamily="2" charset="-122"/>
                <a:ea typeface="华文楷体" panose="02010600040101010101" pitchFamily="2" charset="-122"/>
              </a:rPr>
              <a:t>并获取</a:t>
            </a:r>
            <a:r>
              <a:rPr lang="en-US" altLang="zh-CN" sz="2400" dirty="0">
                <a:latin typeface="华文楷体" panose="02010600040101010101" pitchFamily="2" charset="-122"/>
                <a:ea typeface="华文楷体" panose="02010600040101010101" pitchFamily="2" charset="-122"/>
              </a:rPr>
              <a:t>HTML</a:t>
            </a:r>
            <a:r>
              <a:rPr lang="zh-CN" altLang="en-US" sz="2400" dirty="0">
                <a:latin typeface="华文楷体" panose="02010600040101010101" pitchFamily="2" charset="-122"/>
                <a:ea typeface="华文楷体" panose="02010600040101010101" pitchFamily="2" charset="-122"/>
              </a:rPr>
              <a:t>中包含的资源。默认不选中，如果用户只需要获取页面中的特定资源，可以在下方中的</a:t>
            </a:r>
            <a:r>
              <a:rPr lang="en-US" altLang="zh-CN" sz="2400" dirty="0">
                <a:latin typeface="华文楷体" panose="02010600040101010101" pitchFamily="2" charset="-122"/>
                <a:ea typeface="华文楷体" panose="02010600040101010101" pitchFamily="2" charset="-122"/>
              </a:rPr>
              <a:t>URLs must match</a:t>
            </a:r>
            <a:r>
              <a:rPr lang="zh-CN" altLang="en-US" sz="2400" dirty="0">
                <a:latin typeface="华文楷体" panose="02010600040101010101" pitchFamily="2" charset="-122"/>
                <a:ea typeface="华文楷体" panose="02010600040101010101" pitchFamily="2" charset="-122"/>
              </a:rPr>
              <a:t>文本框中填入需要下载的特定资源表达式，这样，只有匹配成功的资源才会被</a:t>
            </a:r>
            <a:r>
              <a:rPr lang="zh-CN" altLang="en-US" sz="2400" dirty="0" smtClean="0">
                <a:latin typeface="华文楷体" panose="02010600040101010101" pitchFamily="2" charset="-122"/>
                <a:ea typeface="华文楷体" panose="02010600040101010101" pitchFamily="2" charset="-122"/>
              </a:rPr>
              <a:t>下载。</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用作监视器：此取样器被当成监视器，在</a:t>
            </a:r>
            <a:r>
              <a:rPr lang="en-US" altLang="zh-CN" sz="2400" dirty="0" smtClean="0">
                <a:latin typeface="华文楷体" panose="02010600040101010101" pitchFamily="2" charset="-122"/>
                <a:ea typeface="华文楷体" panose="02010600040101010101" pitchFamily="2" charset="-122"/>
              </a:rPr>
              <a:t>Monitor Results Listener</a:t>
            </a:r>
            <a:r>
              <a:rPr lang="zh-CN" altLang="en-US" sz="2400" dirty="0" smtClean="0">
                <a:latin typeface="华文楷体" panose="02010600040101010101" pitchFamily="2" charset="-122"/>
                <a:ea typeface="华文楷体" panose="02010600040101010101" pitchFamily="2" charset="-122"/>
              </a:rPr>
              <a:t>中可以直接看到基于该取样器的图形统计信息。默认不选中。</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Save response as MD5 hash</a:t>
            </a:r>
            <a:r>
              <a:rPr lang="zh-CN" altLang="en-US" sz="2400" dirty="0" smtClean="0">
                <a:latin typeface="华文楷体" panose="02010600040101010101" pitchFamily="2" charset="-122"/>
                <a:ea typeface="华文楷体" panose="02010600040101010101" pitchFamily="2" charset="-122"/>
              </a:rPr>
              <a:t>：选中时，在执行时仅记录服务器端响应数据的</a:t>
            </a:r>
            <a:r>
              <a:rPr lang="en-US" altLang="zh-CN" sz="2400" dirty="0" smtClean="0">
                <a:latin typeface="华文楷体" panose="02010600040101010101" pitchFamily="2" charset="-122"/>
                <a:ea typeface="华文楷体" panose="02010600040101010101" pitchFamily="2" charset="-122"/>
              </a:rPr>
              <a:t>MD5</a:t>
            </a:r>
            <a:r>
              <a:rPr lang="zh-CN" altLang="en-US" sz="2400" dirty="0" smtClean="0">
                <a:latin typeface="华文楷体" panose="02010600040101010101" pitchFamily="2" charset="-122"/>
                <a:ea typeface="华文楷体" panose="02010600040101010101" pitchFamily="2" charset="-122"/>
              </a:rPr>
              <a:t>值，而不记录完整的响应数据。在需要进行数据量大的测试时，建议选中该项以减少取样器记录响应数据的开销。</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113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525963"/>
          </a:xfrm>
        </p:spPr>
        <p:txBody>
          <a:bodyPr>
            <a:normAutofit fontScale="92500" lnSpcReduction="10000"/>
          </a:bodyPr>
          <a:lstStyle/>
          <a:p>
            <a:r>
              <a:rPr lang="zh-CN" altLang="en-US" dirty="0" smtClean="0">
                <a:latin typeface="华文楷体" panose="02010600040101010101" pitchFamily="2" charset="-122"/>
                <a:ea typeface="华文楷体" panose="02010600040101010101" pitchFamily="2" charset="-122"/>
              </a:rPr>
              <a:t>线程数：虚拟用户数</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ramp up period:</a:t>
            </a:r>
            <a:r>
              <a:rPr lang="zh-CN" altLang="en-US" dirty="0" smtClean="0">
                <a:latin typeface="华文楷体" panose="02010600040101010101" pitchFamily="2" charset="-122"/>
                <a:ea typeface="华文楷体" panose="02010600040101010101" pitchFamily="2" charset="-122"/>
              </a:rPr>
              <a:t>设置的虚拟用户需要多长时间全部启动。如果线程数为</a:t>
            </a:r>
            <a:r>
              <a:rPr lang="en-US" altLang="zh-CN" dirty="0" smtClean="0">
                <a:latin typeface="华文楷体" panose="02010600040101010101" pitchFamily="2" charset="-122"/>
                <a:ea typeface="华文楷体" panose="02010600040101010101" pitchFamily="2" charset="-122"/>
              </a:rPr>
              <a:t>20</a:t>
            </a:r>
            <a:r>
              <a:rPr lang="zh-CN" altLang="en-US" dirty="0" smtClean="0">
                <a:latin typeface="华文楷体" panose="02010600040101010101" pitchFamily="2" charset="-122"/>
                <a:ea typeface="华文楷体" panose="02010600040101010101" pitchFamily="2" charset="-122"/>
              </a:rPr>
              <a:t>，时间为</a:t>
            </a:r>
            <a:r>
              <a:rPr lang="en-US" altLang="zh-CN" dirty="0" smtClean="0">
                <a:latin typeface="华文楷体" panose="02010600040101010101" pitchFamily="2" charset="-122"/>
                <a:ea typeface="华文楷体" panose="02010600040101010101" pitchFamily="2" charset="-122"/>
              </a:rPr>
              <a:t>10</a:t>
            </a:r>
            <a:r>
              <a:rPr lang="zh-CN" altLang="en-US" dirty="0" smtClean="0">
                <a:latin typeface="华文楷体" panose="02010600040101010101" pitchFamily="2" charset="-122"/>
                <a:ea typeface="华文楷体" panose="02010600040101010101" pitchFamily="2" charset="-122"/>
              </a:rPr>
              <a:t>，也就是每秒钟启动</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个线程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循环次数：每个线程发送请求的次数。如果线程数为</a:t>
            </a:r>
            <a:r>
              <a:rPr lang="en-US" altLang="zh-CN" dirty="0" smtClean="0">
                <a:latin typeface="华文楷体" panose="02010600040101010101" pitchFamily="2" charset="-122"/>
                <a:ea typeface="华文楷体" panose="02010600040101010101" pitchFamily="2" charset="-122"/>
              </a:rPr>
              <a:t>20</a:t>
            </a:r>
            <a:r>
              <a:rPr lang="zh-CN" altLang="en-US" dirty="0" smtClean="0">
                <a:latin typeface="华文楷体" panose="02010600040101010101" pitchFamily="2" charset="-122"/>
                <a:ea typeface="华文楷体" panose="02010600040101010101" pitchFamily="2" charset="-122"/>
              </a:rPr>
              <a:t>，循环次数为</a:t>
            </a:r>
            <a:r>
              <a:rPr lang="en-US" altLang="zh-CN" dirty="0" smtClean="0">
                <a:latin typeface="华文楷体" panose="02010600040101010101" pitchFamily="2" charset="-122"/>
                <a:ea typeface="华文楷体" panose="02010600040101010101" pitchFamily="2" charset="-122"/>
              </a:rPr>
              <a:t>100</a:t>
            </a:r>
            <a:r>
              <a:rPr lang="zh-CN" altLang="en-US" dirty="0" smtClean="0">
                <a:latin typeface="华文楷体" panose="02010600040101010101" pitchFamily="2" charset="-122"/>
                <a:ea typeface="华文楷体" panose="02010600040101010101" pitchFamily="2" charset="-122"/>
              </a:rPr>
              <a:t>，那么每个线程发送</a:t>
            </a:r>
            <a:r>
              <a:rPr lang="en-US" altLang="zh-CN" dirty="0" smtClean="0">
                <a:latin typeface="华文楷体" panose="02010600040101010101" pitchFamily="2" charset="-122"/>
                <a:ea typeface="华文楷体" panose="02010600040101010101" pitchFamily="2" charset="-122"/>
              </a:rPr>
              <a:t>100</a:t>
            </a:r>
            <a:r>
              <a:rPr lang="zh-CN" altLang="en-US" dirty="0" smtClean="0">
                <a:latin typeface="华文楷体" panose="02010600040101010101" pitchFamily="2" charset="-122"/>
                <a:ea typeface="华文楷体" panose="02010600040101010101" pitchFamily="2" charset="-122"/>
              </a:rPr>
              <a:t>次请求。总请求数为</a:t>
            </a:r>
            <a:r>
              <a:rPr lang="en-US" altLang="zh-CN" dirty="0" smtClean="0">
                <a:latin typeface="华文楷体" panose="02010600040101010101" pitchFamily="2" charset="-122"/>
                <a:ea typeface="华文楷体" panose="02010600040101010101" pitchFamily="2" charset="-122"/>
              </a:rPr>
              <a:t>20</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100=2000</a:t>
            </a:r>
            <a:r>
              <a:rPr lang="zh-CN" altLang="en-US" dirty="0" smtClean="0">
                <a:latin typeface="华文楷体" panose="02010600040101010101" pitchFamily="2" charset="-122"/>
                <a:ea typeface="华文楷体" panose="02010600040101010101" pitchFamily="2" charset="-122"/>
              </a:rPr>
              <a:t>。如果勾选了“永远”，那么所有线程会一直发送请求，直到选择停止运行脚本。</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调度</a:t>
            </a:r>
            <a:r>
              <a:rPr lang="zh-CN" altLang="en-US" dirty="0" smtClean="0">
                <a:latin typeface="华文楷体" panose="02010600040101010101" pitchFamily="2" charset="-122"/>
                <a:ea typeface="华文楷体" panose="02010600040101010101" pitchFamily="2" charset="-122"/>
              </a:rPr>
              <a:t>器：可以灵活设置运行时间</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线程组设置</a:t>
            </a:r>
            <a:endParaRPr lang="zh-CN" altLang="en-US" dirty="0"/>
          </a:p>
        </p:txBody>
      </p:sp>
    </p:spTree>
    <p:extLst>
      <p:ext uri="{BB962C8B-B14F-4D97-AF65-F5344CB8AC3E}">
        <p14:creationId xmlns:p14="http://schemas.microsoft.com/office/powerpoint/2010/main" val="1812123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5257800"/>
          </a:xfrm>
        </p:spPr>
        <p:txBody>
          <a:bodyPr>
            <a:normAutofit fontScale="55000" lnSpcReduction="20000"/>
          </a:bodyPr>
          <a:lstStyle/>
          <a:p>
            <a:pPr marL="0" indent="0">
              <a:buNone/>
            </a:pPr>
            <a:r>
              <a:rPr lang="zh-CN" altLang="en-US" sz="3800" dirty="0" smtClean="0">
                <a:solidFill>
                  <a:srgbClr val="FF0000"/>
                </a:solidFill>
                <a:latin typeface="华文楷体" panose="02010600040101010101" pitchFamily="2" charset="-122"/>
                <a:ea typeface="华文楷体" panose="02010600040101010101" pitchFamily="2" charset="-122"/>
              </a:rPr>
              <a:t>注意：单位是毫秒，后缀是</a:t>
            </a:r>
            <a:r>
              <a:rPr lang="en-US" altLang="zh-CN" sz="3800" dirty="0" err="1" smtClean="0">
                <a:solidFill>
                  <a:srgbClr val="FF0000"/>
                </a:solidFill>
                <a:latin typeface="华文楷体" panose="02010600040101010101" pitchFamily="2" charset="-122"/>
                <a:ea typeface="华文楷体" panose="02010600040101010101" pitchFamily="2" charset="-122"/>
              </a:rPr>
              <a:t>jtl</a:t>
            </a:r>
            <a:endParaRPr lang="en-US" altLang="zh-CN" sz="3800" dirty="0">
              <a:solidFill>
                <a:srgbClr val="FF0000"/>
              </a:solidFill>
              <a:latin typeface="华文楷体" panose="02010600040101010101" pitchFamily="2" charset="-122"/>
              <a:ea typeface="华文楷体" panose="02010600040101010101" pitchFamily="2" charset="-122"/>
            </a:endParaRPr>
          </a:p>
          <a:p>
            <a:r>
              <a:rPr lang="en-US" altLang="zh-CN" sz="3800" dirty="0" smtClean="0">
                <a:latin typeface="华文楷体" panose="02010600040101010101" pitchFamily="2" charset="-122"/>
                <a:ea typeface="华文楷体" panose="02010600040101010101" pitchFamily="2" charset="-122"/>
              </a:rPr>
              <a:t>Label</a:t>
            </a:r>
            <a:r>
              <a:rPr lang="zh-CN" altLang="en-US" sz="3800" dirty="0" smtClean="0">
                <a:latin typeface="华文楷体" panose="02010600040101010101" pitchFamily="2" charset="-122"/>
                <a:ea typeface="华文楷体" panose="02010600040101010101" pitchFamily="2" charset="-122"/>
              </a:rPr>
              <a:t>：定义请求</a:t>
            </a:r>
            <a:r>
              <a:rPr lang="zh-CN" altLang="en-US" sz="3800" dirty="0">
                <a:latin typeface="华文楷体" panose="02010600040101010101" pitchFamily="2" charset="-122"/>
                <a:ea typeface="华文楷体" panose="02010600040101010101" pitchFamily="2" charset="-122"/>
              </a:rPr>
              <a:t>的名称，就是我们在进行测试的</a:t>
            </a:r>
            <a:r>
              <a:rPr lang="en-US" altLang="zh-CN" sz="3800" dirty="0" err="1">
                <a:latin typeface="华文楷体" panose="02010600040101010101" pitchFamily="2" charset="-122"/>
                <a:ea typeface="华文楷体" panose="02010600040101010101" pitchFamily="2" charset="-122"/>
              </a:rPr>
              <a:t>httprequest</a:t>
            </a:r>
            <a:r>
              <a:rPr lang="en-US" altLang="zh-CN" sz="3800" dirty="0">
                <a:latin typeface="华文楷体" panose="02010600040101010101" pitchFamily="2" charset="-122"/>
                <a:ea typeface="华文楷体" panose="02010600040101010101" pitchFamily="2" charset="-122"/>
              </a:rPr>
              <a:t> sampler</a:t>
            </a:r>
            <a:r>
              <a:rPr lang="zh-CN" altLang="en-US" sz="3800" dirty="0">
                <a:latin typeface="华文楷体" panose="02010600040101010101" pitchFamily="2" charset="-122"/>
                <a:ea typeface="华文楷体" panose="02010600040101010101" pitchFamily="2" charset="-122"/>
              </a:rPr>
              <a:t>的名称</a:t>
            </a:r>
          </a:p>
          <a:p>
            <a:r>
              <a:rPr lang="en-US" altLang="zh-CN" sz="3800" dirty="0" smtClean="0">
                <a:latin typeface="华文楷体" panose="02010600040101010101" pitchFamily="2" charset="-122"/>
                <a:ea typeface="华文楷体" panose="02010600040101010101" pitchFamily="2" charset="-122"/>
              </a:rPr>
              <a:t>Samples</a:t>
            </a:r>
            <a:r>
              <a:rPr lang="zh-CN" altLang="en-US" sz="3800" dirty="0" smtClean="0">
                <a:latin typeface="华文楷体" panose="02010600040101010101" pitchFamily="2" charset="-122"/>
                <a:ea typeface="华文楷体" panose="02010600040101010101" pitchFamily="2" charset="-122"/>
              </a:rPr>
              <a:t>：这次测试中一共发给</a:t>
            </a:r>
            <a:r>
              <a:rPr lang="zh-CN" altLang="en-US" sz="3800" dirty="0">
                <a:latin typeface="华文楷体" panose="02010600040101010101" pitchFamily="2" charset="-122"/>
                <a:ea typeface="华文楷体" panose="02010600040101010101" pitchFamily="2" charset="-122"/>
              </a:rPr>
              <a:t>服务器的请求数量</a:t>
            </a:r>
          </a:p>
          <a:p>
            <a:r>
              <a:rPr lang="en-US" altLang="zh-CN" sz="3800" dirty="0" smtClean="0">
                <a:latin typeface="华文楷体" panose="02010600040101010101" pitchFamily="2" charset="-122"/>
                <a:ea typeface="华文楷体" panose="02010600040101010101" pitchFamily="2" charset="-122"/>
              </a:rPr>
              <a:t>Average</a:t>
            </a:r>
            <a:r>
              <a:rPr lang="zh-CN" altLang="en-US" sz="3800" dirty="0" smtClean="0">
                <a:latin typeface="华文楷体" panose="02010600040101010101" pitchFamily="2" charset="-122"/>
                <a:ea typeface="华文楷体" panose="02010600040101010101" pitchFamily="2" charset="-122"/>
              </a:rPr>
              <a:t>：单个</a:t>
            </a:r>
            <a:r>
              <a:rPr lang="zh-CN" altLang="en-US" sz="3800" dirty="0">
                <a:latin typeface="华文楷体" panose="02010600040101010101" pitchFamily="2" charset="-122"/>
                <a:ea typeface="华文楷体" panose="02010600040101010101" pitchFamily="2" charset="-122"/>
              </a:rPr>
              <a:t>请求的平均响应时间，单位是</a:t>
            </a:r>
            <a:r>
              <a:rPr lang="zh-CN" altLang="en-US" sz="3800" dirty="0" smtClean="0">
                <a:latin typeface="华文楷体" panose="02010600040101010101" pitchFamily="2" charset="-122"/>
                <a:ea typeface="华文楷体" panose="02010600040101010101" pitchFamily="2" charset="-122"/>
              </a:rPr>
              <a:t>毫秒。当使用了</a:t>
            </a:r>
            <a:r>
              <a:rPr lang="en-US" altLang="zh-CN" sz="3800" dirty="0" smtClean="0">
                <a:latin typeface="华文楷体" panose="02010600040101010101" pitchFamily="2" charset="-122"/>
                <a:ea typeface="华文楷体" panose="02010600040101010101" pitchFamily="2" charset="-122"/>
              </a:rPr>
              <a:t>Transaction Controller</a:t>
            </a:r>
            <a:r>
              <a:rPr lang="zh-CN" altLang="en-US" sz="3800" dirty="0" smtClean="0">
                <a:latin typeface="华文楷体" panose="02010600040101010101" pitchFamily="2" charset="-122"/>
                <a:ea typeface="华文楷体" panose="02010600040101010101" pitchFamily="2" charset="-122"/>
              </a:rPr>
              <a:t>时，也可以以</a:t>
            </a:r>
            <a:r>
              <a:rPr lang="en-US" altLang="zh-CN" sz="3800" dirty="0" smtClean="0">
                <a:latin typeface="华文楷体" panose="02010600040101010101" pitchFamily="2" charset="-122"/>
                <a:ea typeface="华文楷体" panose="02010600040101010101" pitchFamily="2" charset="-122"/>
              </a:rPr>
              <a:t>Transaction </a:t>
            </a:r>
            <a:r>
              <a:rPr lang="zh-CN" altLang="en-US" sz="3800" dirty="0" smtClean="0">
                <a:latin typeface="华文楷体" panose="02010600040101010101" pitchFamily="2" charset="-122"/>
                <a:ea typeface="华文楷体" panose="02010600040101010101" pitchFamily="2" charset="-122"/>
              </a:rPr>
              <a:t>为单位显示平均响应时长。</a:t>
            </a:r>
            <a:endParaRPr lang="zh-CN" altLang="en-US" sz="3800" dirty="0">
              <a:latin typeface="华文楷体" panose="02010600040101010101" pitchFamily="2" charset="-122"/>
              <a:ea typeface="华文楷体" panose="02010600040101010101" pitchFamily="2" charset="-122"/>
            </a:endParaRPr>
          </a:p>
          <a:p>
            <a:r>
              <a:rPr lang="en-US" altLang="zh-CN" sz="3800" dirty="0" smtClean="0">
                <a:latin typeface="华文楷体" panose="02010600040101010101" pitchFamily="2" charset="-122"/>
                <a:ea typeface="华文楷体" panose="02010600040101010101" pitchFamily="2" charset="-122"/>
              </a:rPr>
              <a:t>Median</a:t>
            </a:r>
            <a:r>
              <a:rPr lang="zh-CN" altLang="en-US" sz="3800" dirty="0" smtClean="0">
                <a:latin typeface="华文楷体" panose="02010600040101010101" pitchFamily="2" charset="-122"/>
                <a:ea typeface="华文楷体" panose="02010600040101010101" pitchFamily="2" charset="-122"/>
              </a:rPr>
              <a:t>：中位数，</a:t>
            </a:r>
            <a:r>
              <a:rPr lang="en-US" altLang="zh-CN" sz="3800" dirty="0" smtClean="0">
                <a:latin typeface="华文楷体" panose="02010600040101010101" pitchFamily="2" charset="-122"/>
                <a:ea typeface="华文楷体" panose="02010600040101010101" pitchFamily="2" charset="-122"/>
              </a:rPr>
              <a:t>50</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的请求的响应时间</a:t>
            </a:r>
          </a:p>
          <a:p>
            <a:r>
              <a:rPr lang="en-US" altLang="zh-CN" sz="3800" dirty="0" smtClean="0">
                <a:latin typeface="华文楷体" panose="02010600040101010101" pitchFamily="2" charset="-122"/>
                <a:ea typeface="华文楷体" panose="02010600040101010101" pitchFamily="2" charset="-122"/>
              </a:rPr>
              <a:t>90%Line</a:t>
            </a:r>
            <a:r>
              <a:rPr lang="zh-CN" altLang="en-US" sz="3800" dirty="0" smtClean="0">
                <a:latin typeface="华文楷体" panose="02010600040101010101" pitchFamily="2" charset="-122"/>
                <a:ea typeface="华文楷体" panose="02010600040101010101" pitchFamily="2" charset="-122"/>
              </a:rPr>
              <a:t>：</a:t>
            </a:r>
            <a:r>
              <a:rPr lang="en-US" altLang="zh-CN" sz="3800" dirty="0" smtClean="0">
                <a:latin typeface="华文楷体" panose="02010600040101010101" pitchFamily="2" charset="-122"/>
                <a:ea typeface="华文楷体" panose="02010600040101010101" pitchFamily="2" charset="-122"/>
              </a:rPr>
              <a:t>90</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的请求的响应时间</a:t>
            </a:r>
          </a:p>
          <a:p>
            <a:r>
              <a:rPr lang="en-US" altLang="zh-CN" sz="3800" dirty="0" smtClean="0">
                <a:latin typeface="华文楷体" panose="02010600040101010101" pitchFamily="2" charset="-122"/>
                <a:ea typeface="华文楷体" panose="02010600040101010101" pitchFamily="2" charset="-122"/>
              </a:rPr>
              <a:t>95%Line</a:t>
            </a:r>
            <a:r>
              <a:rPr lang="zh-CN" altLang="en-US" sz="3800" dirty="0" smtClean="0">
                <a:latin typeface="华文楷体" panose="02010600040101010101" pitchFamily="2" charset="-122"/>
                <a:ea typeface="华文楷体" panose="02010600040101010101" pitchFamily="2" charset="-122"/>
              </a:rPr>
              <a:t>：</a:t>
            </a:r>
            <a:r>
              <a:rPr lang="en-US" altLang="zh-CN" sz="3800" dirty="0" smtClean="0">
                <a:latin typeface="华文楷体" panose="02010600040101010101" pitchFamily="2" charset="-122"/>
                <a:ea typeface="华文楷体" panose="02010600040101010101" pitchFamily="2" charset="-122"/>
              </a:rPr>
              <a:t>95</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的请求的响应时间</a:t>
            </a:r>
          </a:p>
          <a:p>
            <a:r>
              <a:rPr lang="en-US" altLang="zh-CN" sz="3800" dirty="0" smtClean="0">
                <a:latin typeface="华文楷体" panose="02010600040101010101" pitchFamily="2" charset="-122"/>
                <a:ea typeface="华文楷体" panose="02010600040101010101" pitchFamily="2" charset="-122"/>
              </a:rPr>
              <a:t>99%Line</a:t>
            </a:r>
            <a:r>
              <a:rPr lang="zh-CN" altLang="en-US" sz="3800" dirty="0" smtClean="0">
                <a:latin typeface="华文楷体" panose="02010600040101010101" pitchFamily="2" charset="-122"/>
                <a:ea typeface="华文楷体" panose="02010600040101010101" pitchFamily="2" charset="-122"/>
              </a:rPr>
              <a:t>：</a:t>
            </a:r>
            <a:r>
              <a:rPr lang="en-US" altLang="zh-CN" sz="3800" dirty="0" smtClean="0">
                <a:latin typeface="华文楷体" panose="02010600040101010101" pitchFamily="2" charset="-122"/>
                <a:ea typeface="华文楷体" panose="02010600040101010101" pitchFamily="2" charset="-122"/>
              </a:rPr>
              <a:t>99</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的请求的响应时间</a:t>
            </a:r>
          </a:p>
          <a:p>
            <a:r>
              <a:rPr lang="en-US" altLang="zh-CN" sz="3800" dirty="0" smtClean="0">
                <a:latin typeface="华文楷体" panose="02010600040101010101" pitchFamily="2" charset="-122"/>
                <a:ea typeface="华文楷体" panose="02010600040101010101" pitchFamily="2" charset="-122"/>
              </a:rPr>
              <a:t>Min</a:t>
            </a:r>
            <a:r>
              <a:rPr lang="zh-CN" altLang="en-US" sz="3800" dirty="0" smtClean="0">
                <a:latin typeface="华文楷体" panose="02010600040101010101" pitchFamily="2" charset="-122"/>
                <a:ea typeface="华文楷体" panose="02010600040101010101" pitchFamily="2" charset="-122"/>
              </a:rPr>
              <a:t>：访问页面最小</a:t>
            </a:r>
            <a:r>
              <a:rPr lang="zh-CN" altLang="en-US" sz="3800" dirty="0">
                <a:latin typeface="华文楷体" panose="02010600040101010101" pitchFamily="2" charset="-122"/>
                <a:ea typeface="华文楷体" panose="02010600040101010101" pitchFamily="2" charset="-122"/>
              </a:rPr>
              <a:t>的响应时间</a:t>
            </a:r>
          </a:p>
          <a:p>
            <a:r>
              <a:rPr lang="en-US" altLang="zh-CN" sz="3800" dirty="0" smtClean="0">
                <a:latin typeface="华文楷体" panose="02010600040101010101" pitchFamily="2" charset="-122"/>
                <a:ea typeface="华文楷体" panose="02010600040101010101" pitchFamily="2" charset="-122"/>
              </a:rPr>
              <a:t>Max</a:t>
            </a:r>
            <a:r>
              <a:rPr lang="zh-CN" altLang="en-US" sz="3800" dirty="0" smtClean="0">
                <a:latin typeface="华文楷体" panose="02010600040101010101" pitchFamily="2" charset="-122"/>
                <a:ea typeface="华文楷体" panose="02010600040101010101" pitchFamily="2" charset="-122"/>
              </a:rPr>
              <a:t>：访问页面最大</a:t>
            </a:r>
            <a:r>
              <a:rPr lang="zh-CN" altLang="en-US" sz="3800" dirty="0">
                <a:latin typeface="华文楷体" panose="02010600040101010101" pitchFamily="2" charset="-122"/>
                <a:ea typeface="华文楷体" panose="02010600040101010101" pitchFamily="2" charset="-122"/>
              </a:rPr>
              <a:t>的响应时间</a:t>
            </a:r>
          </a:p>
          <a:p>
            <a:r>
              <a:rPr lang="en-US" altLang="zh-CN" sz="3800" dirty="0">
                <a:latin typeface="华文楷体" panose="02010600040101010101" pitchFamily="2" charset="-122"/>
                <a:ea typeface="华文楷体" panose="02010600040101010101" pitchFamily="2" charset="-122"/>
              </a:rPr>
              <a:t>Error</a:t>
            </a:r>
            <a:r>
              <a:rPr lang="en-US" altLang="zh-CN" sz="3800" dirty="0" smtClean="0">
                <a:latin typeface="华文楷体" panose="02010600040101010101" pitchFamily="2" charset="-122"/>
                <a:ea typeface="华文楷体" panose="02010600040101010101" pitchFamily="2" charset="-122"/>
              </a:rPr>
              <a:t>%</a:t>
            </a:r>
            <a:r>
              <a:rPr lang="zh-CN" altLang="en-US" sz="3800" dirty="0" smtClean="0">
                <a:latin typeface="华文楷体" panose="02010600040101010101" pitchFamily="2" charset="-122"/>
                <a:ea typeface="华文楷体" panose="02010600040101010101" pitchFamily="2" charset="-122"/>
              </a:rPr>
              <a:t>：错误率</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错误的请求的数量</a:t>
            </a:r>
            <a:r>
              <a:rPr lang="en-US" altLang="zh-CN" sz="3800" dirty="0">
                <a:latin typeface="华文楷体" panose="02010600040101010101" pitchFamily="2" charset="-122"/>
                <a:ea typeface="华文楷体" panose="02010600040101010101" pitchFamily="2" charset="-122"/>
              </a:rPr>
              <a:t>/</a:t>
            </a:r>
            <a:r>
              <a:rPr lang="zh-CN" altLang="en-US" sz="3800" dirty="0">
                <a:latin typeface="华文楷体" panose="02010600040101010101" pitchFamily="2" charset="-122"/>
                <a:ea typeface="华文楷体" panose="02010600040101010101" pitchFamily="2" charset="-122"/>
              </a:rPr>
              <a:t>请求的总数</a:t>
            </a:r>
          </a:p>
          <a:p>
            <a:r>
              <a:rPr lang="en-US" altLang="zh-CN" sz="3800" dirty="0">
                <a:latin typeface="华文楷体" panose="02010600040101010101" pitchFamily="2" charset="-122"/>
                <a:ea typeface="华文楷体" panose="02010600040101010101" pitchFamily="2" charset="-122"/>
              </a:rPr>
              <a:t>Throughput</a:t>
            </a:r>
            <a:r>
              <a:rPr lang="en-US" altLang="zh-CN" sz="3800" dirty="0" smtClean="0">
                <a:latin typeface="华文楷体" panose="02010600040101010101" pitchFamily="2" charset="-122"/>
                <a:ea typeface="华文楷体" panose="02010600040101010101" pitchFamily="2" charset="-122"/>
              </a:rPr>
              <a:t>:</a:t>
            </a:r>
            <a:r>
              <a:rPr lang="zh-CN" altLang="en-US" sz="3800" dirty="0" smtClean="0">
                <a:latin typeface="华文楷体" panose="02010600040101010101" pitchFamily="2" charset="-122"/>
                <a:ea typeface="华文楷体" panose="02010600040101010101" pitchFamily="2" charset="-122"/>
              </a:rPr>
              <a:t>：吞吐量</a:t>
            </a:r>
            <a:r>
              <a:rPr lang="zh-CN" altLang="en-US" sz="3800" dirty="0">
                <a:latin typeface="华文楷体" panose="02010600040101010101" pitchFamily="2" charset="-122"/>
                <a:ea typeface="华文楷体" panose="02010600040101010101" pitchFamily="2" charset="-122"/>
              </a:rPr>
              <a:t>即表示每秒完成的请求</a:t>
            </a:r>
            <a:r>
              <a:rPr lang="zh-CN" altLang="en-US" sz="3800" dirty="0" smtClean="0">
                <a:latin typeface="华文楷体" panose="02010600040101010101" pitchFamily="2" charset="-122"/>
                <a:ea typeface="华文楷体" panose="02010600040101010101" pitchFamily="2" charset="-122"/>
              </a:rPr>
              <a:t>数。</a:t>
            </a:r>
            <a:r>
              <a:rPr lang="zh-CN" altLang="en-US" sz="3800" dirty="0">
                <a:latin typeface="华文楷体" panose="02010600040101010101" pitchFamily="2" charset="-122"/>
                <a:ea typeface="华文楷体" panose="02010600040101010101" pitchFamily="2" charset="-122"/>
              </a:rPr>
              <a:t>当使用了</a:t>
            </a:r>
            <a:r>
              <a:rPr lang="en-US" altLang="zh-CN" sz="3800" dirty="0">
                <a:latin typeface="华文楷体" panose="02010600040101010101" pitchFamily="2" charset="-122"/>
                <a:ea typeface="华文楷体" panose="02010600040101010101" pitchFamily="2" charset="-122"/>
              </a:rPr>
              <a:t>Transaction Controller</a:t>
            </a:r>
            <a:r>
              <a:rPr lang="zh-CN" altLang="en-US" sz="3800" dirty="0">
                <a:latin typeface="华文楷体" panose="02010600040101010101" pitchFamily="2" charset="-122"/>
                <a:ea typeface="华文楷体" panose="02010600040101010101" pitchFamily="2" charset="-122"/>
              </a:rPr>
              <a:t>时，也</a:t>
            </a:r>
            <a:r>
              <a:rPr lang="zh-CN" altLang="en-US" sz="3800" dirty="0" smtClean="0">
                <a:latin typeface="华文楷体" panose="02010600040101010101" pitchFamily="2" charset="-122"/>
                <a:ea typeface="华文楷体" panose="02010600040101010101" pitchFamily="2" charset="-122"/>
              </a:rPr>
              <a:t>可以表示</a:t>
            </a:r>
            <a:r>
              <a:rPr lang="en-US" altLang="zh-CN" sz="3800" dirty="0" smtClean="0">
                <a:latin typeface="华文楷体" panose="02010600040101010101" pitchFamily="2" charset="-122"/>
                <a:ea typeface="华文楷体" panose="02010600040101010101" pitchFamily="2" charset="-122"/>
              </a:rPr>
              <a:t>Transaction per Second</a:t>
            </a:r>
            <a:r>
              <a:rPr lang="zh-CN" altLang="en-US" sz="3800" dirty="0" smtClean="0">
                <a:latin typeface="华文楷体" panose="02010600040101010101" pitchFamily="2" charset="-122"/>
                <a:ea typeface="华文楷体" panose="02010600040101010101" pitchFamily="2" charset="-122"/>
              </a:rPr>
              <a:t>数。</a:t>
            </a:r>
            <a:endParaRPr lang="zh-CN" altLang="en-US" sz="3800" dirty="0">
              <a:latin typeface="华文楷体" panose="02010600040101010101" pitchFamily="2" charset="-122"/>
              <a:ea typeface="华文楷体" panose="02010600040101010101" pitchFamily="2" charset="-122"/>
            </a:endParaRPr>
          </a:p>
          <a:p>
            <a:r>
              <a:rPr lang="en-US" altLang="zh-CN" sz="3800" dirty="0" smtClean="0">
                <a:latin typeface="华文楷体" panose="02010600040101010101" pitchFamily="2" charset="-122"/>
                <a:ea typeface="华文楷体" panose="02010600040101010101" pitchFamily="2" charset="-122"/>
              </a:rPr>
              <a:t>Received KB/sec:</a:t>
            </a:r>
            <a:r>
              <a:rPr lang="zh-CN" altLang="en-US" sz="3800" dirty="0" smtClean="0">
                <a:latin typeface="华文楷体" panose="02010600040101010101" pitchFamily="2" charset="-122"/>
                <a:ea typeface="华文楷体" panose="02010600040101010101" pitchFamily="2" charset="-122"/>
              </a:rPr>
              <a:t>：每秒</a:t>
            </a:r>
            <a:r>
              <a:rPr lang="zh-CN" altLang="en-US" sz="3800" dirty="0">
                <a:latin typeface="华文楷体" panose="02010600040101010101" pitchFamily="2" charset="-122"/>
                <a:ea typeface="华文楷体" panose="02010600040101010101" pitchFamily="2" charset="-122"/>
              </a:rPr>
              <a:t>从服务器端接收到的数据量</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监听器</a:t>
            </a:r>
            <a:r>
              <a:rPr lang="en-US" altLang="zh-CN" dirty="0" smtClean="0"/>
              <a:t>-</a:t>
            </a:r>
            <a:r>
              <a:rPr lang="zh-CN" altLang="en-US" dirty="0" smtClean="0"/>
              <a:t>聚合报告</a:t>
            </a:r>
            <a:endParaRPr lang="zh-CN" altLang="en-US" dirty="0"/>
          </a:p>
        </p:txBody>
      </p:sp>
    </p:spTree>
    <p:extLst>
      <p:ext uri="{BB962C8B-B14F-4D97-AF65-F5344CB8AC3E}">
        <p14:creationId xmlns:p14="http://schemas.microsoft.com/office/powerpoint/2010/main" val="845812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latin typeface="华文楷体" panose="02010600040101010101" pitchFamily="2" charset="-122"/>
                <a:ea typeface="华文楷体" panose="02010600040101010101" pitchFamily="2" charset="-122"/>
              </a:rPr>
              <a:t>A</a:t>
            </a:r>
            <a:r>
              <a:rPr lang="en-US" altLang="zh-CN" dirty="0" smtClean="0">
                <a:latin typeface="华文楷体" panose="02010600040101010101" pitchFamily="2" charset="-122"/>
                <a:ea typeface="华文楷体" panose="02010600040101010101" pitchFamily="2" charset="-122"/>
              </a:rPr>
              <a:t>pache </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Apache </a:t>
            </a:r>
            <a:r>
              <a:rPr lang="zh-CN" altLang="en-US" dirty="0" smtClean="0">
                <a:latin typeface="华文楷体" panose="02010600040101010101" pitchFamily="2" charset="-122"/>
                <a:ea typeface="华文楷体" panose="02010600040101010101" pitchFamily="2" charset="-122"/>
              </a:rPr>
              <a:t>组织开发的基于</a:t>
            </a:r>
            <a:r>
              <a:rPr lang="en-US" altLang="zh-CN" dirty="0" smtClean="0">
                <a:latin typeface="华文楷体" panose="02010600040101010101" pitchFamily="2" charset="-122"/>
                <a:ea typeface="华文楷体" panose="02010600040101010101" pitchFamily="2" charset="-122"/>
              </a:rPr>
              <a:t>Java</a:t>
            </a:r>
            <a:r>
              <a:rPr lang="zh-CN" altLang="en-US" dirty="0" smtClean="0">
                <a:latin typeface="华文楷体" panose="02010600040101010101" pitchFamily="2" charset="-122"/>
                <a:ea typeface="华文楷体" panose="02010600040101010101" pitchFamily="2" charset="-122"/>
              </a:rPr>
              <a:t>的压力测试工具。</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可以用于对服务器、网络或对象模拟巨大的负载，来自不同压力类别下的测试它们的强度和分析整体性能。另外，</a:t>
            </a: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能够对应用程序做功能</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回归测试，通过创建带有断言的脚本来验证你的程序返回了你期望的结果。为了最大限度的灵活性，</a:t>
            </a: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允许使用正则表达式创建断言。</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a:t>Jmeter</a:t>
            </a:r>
            <a:r>
              <a:rPr lang="zh-CN" altLang="en-US" dirty="0"/>
              <a:t>介绍</a:t>
            </a:r>
          </a:p>
        </p:txBody>
      </p:sp>
    </p:spTree>
    <p:extLst>
      <p:ext uri="{BB962C8B-B14F-4D97-AF65-F5344CB8AC3E}">
        <p14:creationId xmlns:p14="http://schemas.microsoft.com/office/powerpoint/2010/main" val="377275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052736"/>
            <a:ext cx="8964488" cy="4525963"/>
          </a:xfrm>
        </p:spPr>
        <p:txBody>
          <a:bodyPr>
            <a:noAutofit/>
          </a:bodyPr>
          <a:lstStyle/>
          <a:p>
            <a:r>
              <a:rPr lang="zh-CN" altLang="en-US" dirty="0">
                <a:latin typeface="华文楷体" panose="02010600040101010101" pitchFamily="2" charset="-122"/>
                <a:ea typeface="华文楷体" panose="02010600040101010101" pitchFamily="2" charset="-122"/>
              </a:rPr>
              <a:t>能够对</a:t>
            </a:r>
            <a:r>
              <a:rPr lang="en-US" altLang="zh-CN" dirty="0">
                <a:latin typeface="华文楷体" panose="02010600040101010101" pitchFamily="2" charset="-122"/>
                <a:ea typeface="华文楷体" panose="02010600040101010101" pitchFamily="2" charset="-122"/>
              </a:rPr>
              <a:t>HTTP</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FTP</a:t>
            </a:r>
            <a:r>
              <a:rPr lang="zh-CN" altLang="en-US" dirty="0">
                <a:latin typeface="华文楷体" panose="02010600040101010101" pitchFamily="2" charset="-122"/>
                <a:ea typeface="华文楷体" panose="02010600040101010101" pitchFamily="2" charset="-122"/>
              </a:rPr>
              <a:t>服务器进行压力和性能测试，也可以对任何数据库进行同样的测试（通过</a:t>
            </a:r>
            <a:r>
              <a:rPr lang="en-US" altLang="zh-CN" dirty="0" err="1" smtClean="0">
                <a:latin typeface="华文楷体" panose="02010600040101010101" pitchFamily="2" charset="-122"/>
                <a:ea typeface="华文楷体" panose="02010600040101010101" pitchFamily="2" charset="-122"/>
              </a:rPr>
              <a:t>JDBC</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完全的可移植性和</a:t>
            </a:r>
            <a:r>
              <a:rPr lang="en-US" altLang="zh-CN" dirty="0">
                <a:latin typeface="华文楷体" panose="02010600040101010101" pitchFamily="2" charset="-122"/>
                <a:ea typeface="华文楷体" panose="02010600040101010101" pitchFamily="2" charset="-122"/>
              </a:rPr>
              <a:t>100%</a:t>
            </a:r>
            <a:r>
              <a:rPr lang="zh-CN" altLang="en-US" dirty="0">
                <a:latin typeface="华文楷体" panose="02010600040101010101" pitchFamily="2" charset="-122"/>
                <a:ea typeface="华文楷体" panose="02010600040101010101" pitchFamily="2" charset="-122"/>
              </a:rPr>
              <a:t>纯</a:t>
            </a:r>
            <a:r>
              <a:rPr lang="en-US" altLang="zh-CN" dirty="0">
                <a:latin typeface="华文楷体" panose="02010600040101010101" pitchFamily="2" charset="-122"/>
                <a:ea typeface="华文楷体" panose="02010600040101010101" pitchFamily="2" charset="-122"/>
              </a:rPr>
              <a:t>java</a:t>
            </a:r>
          </a:p>
          <a:p>
            <a:r>
              <a:rPr lang="zh-CN" altLang="en-US" dirty="0">
                <a:latin typeface="华文楷体" panose="02010600040101010101" pitchFamily="2" charset="-122"/>
                <a:ea typeface="华文楷体" panose="02010600040101010101" pitchFamily="2" charset="-122"/>
              </a:rPr>
              <a:t>完全多线程框架，允许通过多线程开发取样和通过单独的线程组对不同的功能同时取样</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各种负载统计表和可链接的计时器可供选择</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数据分析和可视化插件提供了很好的可扩展性以及个性化</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具有提供动态输入到测试的功能</a:t>
            </a:r>
            <a:endParaRPr lang="en-US" altLang="zh-CN"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smtClean="0"/>
              <a:t>Jmeter</a:t>
            </a:r>
            <a:r>
              <a:rPr lang="zh-CN" altLang="en-US" dirty="0"/>
              <a:t>特点</a:t>
            </a:r>
          </a:p>
        </p:txBody>
      </p:sp>
    </p:spTree>
    <p:extLst>
      <p:ext uri="{BB962C8B-B14F-4D97-AF65-F5344CB8AC3E}">
        <p14:creationId xmlns:p14="http://schemas.microsoft.com/office/powerpoint/2010/main" val="3254209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229600" cy="5184576"/>
          </a:xfrm>
        </p:spPr>
        <p:txBody>
          <a:bodyPr>
            <a:normAutofit fontScale="25000" lnSpcReduction="20000"/>
          </a:bodyPr>
          <a:lstStyle/>
          <a:p>
            <a:pPr marL="0" indent="0">
              <a:lnSpc>
                <a:spcPct val="120000"/>
              </a:lnSpc>
              <a:spcBef>
                <a:spcPts val="0"/>
              </a:spcBef>
              <a:buNone/>
            </a:pPr>
            <a:r>
              <a:rPr lang="en-US" altLang="zh-CN" sz="12800" dirty="0" smtClean="0">
                <a:latin typeface="华文楷体" panose="02010600040101010101" pitchFamily="2" charset="-122"/>
                <a:ea typeface="华文楷体" panose="02010600040101010101" pitchFamily="2" charset="-122"/>
              </a:rPr>
              <a:t>1</a:t>
            </a:r>
            <a:r>
              <a:rPr lang="en-US" altLang="zh-CN" sz="12800" dirty="0">
                <a:latin typeface="华文楷体" panose="02010600040101010101" pitchFamily="2" charset="-122"/>
                <a:ea typeface="华文楷体" panose="02010600040101010101" pitchFamily="2" charset="-122"/>
              </a:rPr>
              <a:t>. </a:t>
            </a:r>
            <a:r>
              <a:rPr lang="zh-CN" altLang="en-US" sz="12800" dirty="0">
                <a:latin typeface="华文楷体" panose="02010600040101010101" pitchFamily="2" charset="-122"/>
                <a:ea typeface="华文楷体" panose="02010600040101010101" pitchFamily="2" charset="-122"/>
              </a:rPr>
              <a:t>前置条件：安装</a:t>
            </a:r>
            <a:r>
              <a:rPr lang="en-US" altLang="zh-CN" sz="12800" dirty="0" err="1">
                <a:latin typeface="华文楷体" panose="02010600040101010101" pitchFamily="2" charset="-122"/>
                <a:ea typeface="华文楷体" panose="02010600040101010101" pitchFamily="2" charset="-122"/>
              </a:rPr>
              <a:t>jdk</a:t>
            </a:r>
            <a:r>
              <a:rPr lang="zh-CN" altLang="en-US" sz="12800" dirty="0">
                <a:latin typeface="华文楷体" panose="02010600040101010101" pitchFamily="2" charset="-122"/>
                <a:ea typeface="华文楷体" panose="02010600040101010101" pitchFamily="2" charset="-122"/>
              </a:rPr>
              <a:t>，配置环境变量</a:t>
            </a:r>
            <a:r>
              <a:rPr lang="en-US" altLang="zh-CN" sz="12800" dirty="0" err="1">
                <a:latin typeface="华文楷体" panose="02010600040101010101" pitchFamily="2" charset="-122"/>
                <a:ea typeface="华文楷体" panose="02010600040101010101" pitchFamily="2" charset="-122"/>
              </a:rPr>
              <a:t>JAVA_HOME</a:t>
            </a:r>
            <a:endParaRPr lang="en-US" altLang="zh-CN" sz="12800" dirty="0">
              <a:latin typeface="华文楷体" panose="02010600040101010101" pitchFamily="2" charset="-122"/>
              <a:ea typeface="华文楷体" panose="02010600040101010101" pitchFamily="2" charset="-122"/>
            </a:endParaRPr>
          </a:p>
          <a:p>
            <a:pPr marL="0" indent="0">
              <a:lnSpc>
                <a:spcPct val="120000"/>
              </a:lnSpc>
              <a:spcBef>
                <a:spcPts val="0"/>
              </a:spcBef>
              <a:buNone/>
            </a:pPr>
            <a:r>
              <a:rPr lang="en-US" altLang="zh-CN" sz="12800" dirty="0">
                <a:latin typeface="华文楷体" panose="02010600040101010101" pitchFamily="2" charset="-122"/>
                <a:ea typeface="华文楷体" panose="02010600040101010101" pitchFamily="2" charset="-122"/>
              </a:rPr>
              <a:t>2. </a:t>
            </a:r>
            <a:r>
              <a:rPr lang="zh-CN" altLang="en-US" sz="12800" dirty="0">
                <a:latin typeface="华文楷体" panose="02010600040101010101" pitchFamily="2" charset="-122"/>
                <a:ea typeface="华文楷体" panose="02010600040101010101" pitchFamily="2" charset="-122"/>
              </a:rPr>
              <a:t>下载地址 ：</a:t>
            </a:r>
            <a:r>
              <a:rPr lang="en-US" altLang="zh-CN" sz="12800" dirty="0">
                <a:latin typeface="华文楷体" panose="02010600040101010101" pitchFamily="2" charset="-122"/>
                <a:ea typeface="华文楷体" panose="02010600040101010101" pitchFamily="2" charset="-122"/>
              </a:rPr>
              <a:t>http://jmeter.apache.org/index.html</a:t>
            </a:r>
            <a:r>
              <a:rPr lang="zh-CN" altLang="en-US" sz="12800" dirty="0">
                <a:latin typeface="华文楷体" panose="02010600040101010101" pitchFamily="2" charset="-122"/>
                <a:ea typeface="华文楷体" panose="02010600040101010101" pitchFamily="2" charset="-122"/>
              </a:rPr>
              <a:t>下载最新版本的</a:t>
            </a:r>
            <a:r>
              <a:rPr lang="en-US" altLang="zh-CN" sz="12800" dirty="0" err="1">
                <a:latin typeface="华文楷体" panose="02010600040101010101" pitchFamily="2" charset="-122"/>
                <a:ea typeface="华文楷体" panose="02010600040101010101" pitchFamily="2" charset="-122"/>
              </a:rPr>
              <a:t>JMeter</a:t>
            </a:r>
            <a:r>
              <a:rPr lang="zh-CN" altLang="en-US" sz="12800" dirty="0">
                <a:latin typeface="华文楷体" panose="02010600040101010101" pitchFamily="2" charset="-122"/>
                <a:ea typeface="华文楷体" panose="02010600040101010101" pitchFamily="2" charset="-122"/>
              </a:rPr>
              <a:t>，解压文件到任意英文</a:t>
            </a:r>
            <a:r>
              <a:rPr lang="zh-CN" altLang="en-US" sz="12800" dirty="0" smtClean="0">
                <a:latin typeface="华文楷体" panose="02010600040101010101" pitchFamily="2" charset="-122"/>
                <a:ea typeface="华文楷体" panose="02010600040101010101" pitchFamily="2" charset="-122"/>
              </a:rPr>
              <a:t>目录（</a:t>
            </a:r>
            <a:r>
              <a:rPr lang="zh-CN" altLang="en-US" sz="12800" dirty="0">
                <a:latin typeface="华文楷体" panose="02010600040101010101" pitchFamily="2" charset="-122"/>
                <a:ea typeface="华文楷体" panose="02010600040101010101" pitchFamily="2" charset="-122"/>
              </a:rPr>
              <a:t>避免在一个有空格的路径安装</a:t>
            </a:r>
            <a:r>
              <a:rPr lang="en-US" altLang="zh-CN" sz="12800" dirty="0" err="1">
                <a:latin typeface="华文楷体" panose="02010600040101010101" pitchFamily="2" charset="-122"/>
                <a:ea typeface="华文楷体" panose="02010600040101010101" pitchFamily="2" charset="-122"/>
              </a:rPr>
              <a:t>JMeter</a:t>
            </a:r>
            <a:r>
              <a:rPr lang="zh-CN" altLang="en-US" sz="12800" dirty="0">
                <a:latin typeface="华文楷体" panose="02010600040101010101" pitchFamily="2" charset="-122"/>
                <a:ea typeface="华文楷体" panose="02010600040101010101" pitchFamily="2" charset="-122"/>
              </a:rPr>
              <a:t>，这将导致远程测试出现问题</a:t>
            </a:r>
            <a:r>
              <a:rPr lang="zh-CN" altLang="en-US" sz="12800" dirty="0" smtClean="0">
                <a:latin typeface="华文楷体" panose="02010600040101010101" pitchFamily="2" charset="-122"/>
                <a:ea typeface="华文楷体" panose="02010600040101010101" pitchFamily="2" charset="-122"/>
              </a:rPr>
              <a:t>）</a:t>
            </a:r>
            <a:endParaRPr lang="en-US" altLang="zh-CN" sz="12800" dirty="0">
              <a:latin typeface="华文楷体" panose="02010600040101010101" pitchFamily="2" charset="-122"/>
              <a:ea typeface="华文楷体" panose="02010600040101010101" pitchFamily="2" charset="-122"/>
            </a:endParaRPr>
          </a:p>
          <a:p>
            <a:pPr marL="0" indent="0">
              <a:lnSpc>
                <a:spcPct val="120000"/>
              </a:lnSpc>
              <a:spcBef>
                <a:spcPts val="0"/>
              </a:spcBef>
              <a:buNone/>
            </a:pPr>
            <a:r>
              <a:rPr lang="en-US" altLang="zh-CN" sz="12800" dirty="0">
                <a:latin typeface="华文楷体" panose="02010600040101010101" pitchFamily="2" charset="-122"/>
                <a:ea typeface="华文楷体" panose="02010600040101010101" pitchFamily="2" charset="-122"/>
              </a:rPr>
              <a:t>3.</a:t>
            </a:r>
            <a:r>
              <a:rPr lang="zh-CN" altLang="en-US" sz="12800" dirty="0">
                <a:latin typeface="华文楷体" panose="02010600040101010101" pitchFamily="2" charset="-122"/>
                <a:ea typeface="华文楷体" panose="02010600040101010101" pitchFamily="2" charset="-122"/>
              </a:rPr>
              <a:t>一般启动：双击  </a:t>
            </a:r>
            <a:r>
              <a:rPr lang="en-US" altLang="zh-CN" sz="12800" dirty="0">
                <a:latin typeface="华文楷体" panose="02010600040101010101" pitchFamily="2" charset="-122"/>
                <a:ea typeface="华文楷体" panose="02010600040101010101" pitchFamily="2" charset="-122"/>
              </a:rPr>
              <a:t>bin/jmeter.bat</a:t>
            </a:r>
            <a:br>
              <a:rPr lang="en-US" altLang="zh-CN" sz="12800" dirty="0">
                <a:latin typeface="华文楷体" panose="02010600040101010101" pitchFamily="2" charset="-122"/>
                <a:ea typeface="华文楷体" panose="02010600040101010101" pitchFamily="2" charset="-122"/>
              </a:rPr>
            </a:br>
            <a:r>
              <a:rPr lang="en-US" altLang="zh-CN" sz="12800" dirty="0">
                <a:latin typeface="华文楷体" panose="02010600040101010101" pitchFamily="2" charset="-122"/>
                <a:ea typeface="华文楷体" panose="02010600040101010101" pitchFamily="2" charset="-122"/>
              </a:rPr>
              <a:t>4.</a:t>
            </a:r>
            <a:r>
              <a:rPr lang="zh-CN" altLang="en-US" sz="12800" dirty="0">
                <a:latin typeface="华文楷体" panose="02010600040101010101" pitchFamily="2" charset="-122"/>
                <a:ea typeface="华文楷体" panose="02010600040101010101" pitchFamily="2" charset="-122"/>
              </a:rPr>
              <a:t>服务器模式启动：</a:t>
            </a:r>
            <a:r>
              <a:rPr lang="en-US" altLang="zh-CN" sz="12800" dirty="0">
                <a:latin typeface="华文楷体" panose="02010600040101010101" pitchFamily="2" charset="-122"/>
                <a:ea typeface="华文楷体" panose="02010600040101010101" pitchFamily="2" charset="-122"/>
              </a:rPr>
              <a:t>bin/jmeter-server.bat</a:t>
            </a:r>
            <a:br>
              <a:rPr lang="en-US" altLang="zh-CN" sz="12800" dirty="0">
                <a:latin typeface="华文楷体" panose="02010600040101010101" pitchFamily="2" charset="-122"/>
                <a:ea typeface="华文楷体" panose="02010600040101010101" pitchFamily="2" charset="-122"/>
              </a:rPr>
            </a:br>
            <a:r>
              <a:rPr lang="zh-CN" altLang="en-US" sz="12800" dirty="0">
                <a:latin typeface="华文楷体" panose="02010600040101010101" pitchFamily="2" charset="-122"/>
                <a:ea typeface="华文楷体" panose="02010600040101010101" pitchFamily="2" charset="-122"/>
              </a:rPr>
              <a:t>允许在远程节点上以服务器模式运行</a:t>
            </a:r>
            <a:r>
              <a:rPr lang="en-US" altLang="zh-CN" sz="12800" dirty="0" err="1">
                <a:latin typeface="华文楷体" panose="02010600040101010101" pitchFamily="2" charset="-122"/>
                <a:ea typeface="华文楷体" panose="02010600040101010101" pitchFamily="2" charset="-122"/>
              </a:rPr>
              <a:t>jmeter</a:t>
            </a:r>
            <a:r>
              <a:rPr lang="zh-CN" altLang="en-US" sz="12800" dirty="0">
                <a:latin typeface="华文楷体" panose="02010600040101010101" pitchFamily="2" charset="-122"/>
                <a:ea typeface="华文楷体" panose="02010600040101010101" pitchFamily="2" charset="-122"/>
              </a:rPr>
              <a:t>，并通过</a:t>
            </a:r>
            <a:r>
              <a:rPr lang="en-US" altLang="zh-CN" sz="12800" dirty="0" err="1">
                <a:latin typeface="华文楷体" panose="02010600040101010101" pitchFamily="2" charset="-122"/>
                <a:ea typeface="华文楷体" panose="02010600040101010101" pitchFamily="2" charset="-122"/>
              </a:rPr>
              <a:t>jmeter</a:t>
            </a:r>
            <a:r>
              <a:rPr lang="en-US" altLang="zh-CN" sz="12800" dirty="0">
                <a:latin typeface="华文楷体" panose="02010600040101010101" pitchFamily="2" charset="-122"/>
                <a:ea typeface="华文楷体" panose="02010600040101010101" pitchFamily="2" charset="-122"/>
              </a:rPr>
              <a:t> GUI</a:t>
            </a:r>
            <a:r>
              <a:rPr lang="zh-CN" altLang="en-US" sz="12800" dirty="0">
                <a:latin typeface="华文楷体" panose="02010600040101010101" pitchFamily="2" charset="-122"/>
                <a:ea typeface="华文楷体" panose="02010600040101010101" pitchFamily="2" charset="-122"/>
              </a:rPr>
              <a:t>来控制</a:t>
            </a:r>
            <a:endParaRPr lang="en-US" altLang="zh-CN" sz="12800" dirty="0">
              <a:latin typeface="华文楷体" panose="02010600040101010101" pitchFamily="2" charset="-122"/>
              <a:ea typeface="华文楷体" panose="02010600040101010101" pitchFamily="2" charset="-122"/>
            </a:endParaRPr>
          </a:p>
          <a:p>
            <a:pPr marL="0" indent="0">
              <a:buNone/>
            </a:pPr>
            <a:endParaRPr lang="zh-CN" altLang="en-US" dirty="0">
              <a:latin typeface="华文楷体" panose="02010600040101010101" pitchFamily="2" charset="-122"/>
              <a:ea typeface="华文楷体" panose="02010600040101010101" pitchFamily="2" charset="-122"/>
            </a:endParaRPr>
          </a:p>
          <a:p>
            <a:endParaRPr lang="zh-CN" altLang="en-US" dirty="0"/>
          </a:p>
        </p:txBody>
      </p:sp>
      <p:sp>
        <p:nvSpPr>
          <p:cNvPr id="3" name="标题 2"/>
          <p:cNvSpPr>
            <a:spLocks noGrp="1"/>
          </p:cNvSpPr>
          <p:nvPr>
            <p:ph type="title"/>
          </p:nvPr>
        </p:nvSpPr>
        <p:spPr/>
        <p:txBody>
          <a:bodyPr/>
          <a:lstStyle/>
          <a:p>
            <a:r>
              <a:rPr lang="en-US" altLang="zh-CN" dirty="0" err="1"/>
              <a:t>JMeter</a:t>
            </a:r>
            <a:r>
              <a:rPr lang="en-US" altLang="zh-CN" dirty="0"/>
              <a:t> </a:t>
            </a:r>
            <a:r>
              <a:rPr lang="zh-CN" altLang="en-US" dirty="0"/>
              <a:t>下载安装</a:t>
            </a:r>
          </a:p>
        </p:txBody>
      </p:sp>
    </p:spTree>
    <p:extLst>
      <p:ext uri="{BB962C8B-B14F-4D97-AF65-F5344CB8AC3E}">
        <p14:creationId xmlns:p14="http://schemas.microsoft.com/office/powerpoint/2010/main" val="398657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Jmeter</a:t>
            </a:r>
            <a:r>
              <a:rPr lang="zh-CN" altLang="en-US" dirty="0" smtClean="0"/>
              <a:t>工作原理</a:t>
            </a:r>
            <a:endParaRPr lang="zh-CN" altLang="en-US" dirty="0"/>
          </a:p>
        </p:txBody>
      </p:sp>
      <p:sp>
        <p:nvSpPr>
          <p:cNvPr id="4" name="圆角矩形 3"/>
          <p:cNvSpPr/>
          <p:nvPr/>
        </p:nvSpPr>
        <p:spPr>
          <a:xfrm>
            <a:off x="107504" y="2492896"/>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性能测试脚本</a:t>
            </a:r>
            <a:endParaRPr lang="zh-CN" altLang="en-US" dirty="0">
              <a:solidFill>
                <a:schemeClr val="tx1"/>
              </a:solidFill>
            </a:endParaRPr>
          </a:p>
        </p:txBody>
      </p:sp>
      <p:sp>
        <p:nvSpPr>
          <p:cNvPr id="6" name="圆角矩形 5"/>
          <p:cNvSpPr/>
          <p:nvPr/>
        </p:nvSpPr>
        <p:spPr>
          <a:xfrm>
            <a:off x="179512" y="4328967"/>
            <a:ext cx="1944216"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浏览器或者</a:t>
            </a:r>
            <a:r>
              <a:rPr lang="en-US" altLang="zh-CN" dirty="0" err="1" smtClean="0">
                <a:solidFill>
                  <a:schemeClr val="tx1"/>
                </a:solidFill>
              </a:rPr>
              <a:t>badboy</a:t>
            </a:r>
            <a:endParaRPr lang="zh-CN" altLang="en-US" dirty="0">
              <a:solidFill>
                <a:schemeClr val="tx1"/>
              </a:solidFill>
            </a:endParaRPr>
          </a:p>
        </p:txBody>
      </p:sp>
      <p:sp>
        <p:nvSpPr>
          <p:cNvPr id="7" name="圆角矩形 6"/>
          <p:cNvSpPr/>
          <p:nvPr/>
        </p:nvSpPr>
        <p:spPr>
          <a:xfrm>
            <a:off x="3131840" y="2471972"/>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Jmeter</a:t>
            </a:r>
            <a:endParaRPr lang="zh-CN" altLang="en-US" dirty="0">
              <a:solidFill>
                <a:schemeClr val="tx1"/>
              </a:solidFill>
            </a:endParaRPr>
          </a:p>
        </p:txBody>
      </p:sp>
      <p:sp>
        <p:nvSpPr>
          <p:cNvPr id="8" name="圆角矩形 7"/>
          <p:cNvSpPr/>
          <p:nvPr/>
        </p:nvSpPr>
        <p:spPr>
          <a:xfrm>
            <a:off x="3131840" y="4328967"/>
            <a:ext cx="121575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Jmeter</a:t>
            </a:r>
            <a:endParaRPr lang="zh-CN" altLang="en-US" dirty="0">
              <a:solidFill>
                <a:schemeClr val="tx1"/>
              </a:solidFill>
            </a:endParaRPr>
          </a:p>
        </p:txBody>
      </p:sp>
      <p:sp>
        <p:nvSpPr>
          <p:cNvPr id="5" name="椭圆 4"/>
          <p:cNvSpPr/>
          <p:nvPr/>
        </p:nvSpPr>
        <p:spPr>
          <a:xfrm>
            <a:off x="5292080" y="2204864"/>
            <a:ext cx="3672408" cy="2592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6336196" y="2540421"/>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web</a:t>
            </a:r>
            <a:r>
              <a:rPr lang="zh-CN" altLang="en-US" dirty="0" smtClean="0">
                <a:solidFill>
                  <a:schemeClr val="tx1"/>
                </a:solidFill>
              </a:rPr>
              <a:t>服务器</a:t>
            </a:r>
            <a:endParaRPr lang="zh-CN" altLang="en-US" dirty="0">
              <a:solidFill>
                <a:schemeClr val="tx1"/>
              </a:solidFill>
            </a:endParaRPr>
          </a:p>
        </p:txBody>
      </p:sp>
      <p:sp>
        <p:nvSpPr>
          <p:cNvPr id="11" name="矩形 10"/>
          <p:cNvSpPr/>
          <p:nvPr/>
        </p:nvSpPr>
        <p:spPr>
          <a:xfrm>
            <a:off x="6383988" y="3212909"/>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应用服务器</a:t>
            </a:r>
            <a:endParaRPr lang="zh-CN" altLang="en-US" dirty="0">
              <a:solidFill>
                <a:schemeClr val="tx1"/>
              </a:solidFill>
            </a:endParaRPr>
          </a:p>
        </p:txBody>
      </p:sp>
      <p:sp>
        <p:nvSpPr>
          <p:cNvPr id="12" name="矩形 11"/>
          <p:cNvSpPr/>
          <p:nvPr/>
        </p:nvSpPr>
        <p:spPr>
          <a:xfrm>
            <a:off x="6336196" y="4040935"/>
            <a:ext cx="158417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数据库服务器</a:t>
            </a:r>
            <a:endParaRPr lang="zh-CN" altLang="en-US" dirty="0">
              <a:solidFill>
                <a:schemeClr val="tx1"/>
              </a:solidFill>
            </a:endParaRPr>
          </a:p>
        </p:txBody>
      </p:sp>
      <p:sp>
        <p:nvSpPr>
          <p:cNvPr id="10" name="TextBox 9"/>
          <p:cNvSpPr txBox="1"/>
          <p:nvPr/>
        </p:nvSpPr>
        <p:spPr>
          <a:xfrm>
            <a:off x="2123728" y="1596024"/>
            <a:ext cx="4104456" cy="369332"/>
          </a:xfrm>
          <a:prstGeom prst="rect">
            <a:avLst/>
          </a:prstGeom>
          <a:noFill/>
        </p:spPr>
        <p:txBody>
          <a:bodyPr wrap="square" rtlCol="0">
            <a:spAutoFit/>
          </a:bodyPr>
          <a:lstStyle/>
          <a:p>
            <a:r>
              <a:rPr lang="zh-CN" altLang="en-US" dirty="0" smtClean="0"/>
              <a:t>通过多线程模拟服务器访问压力</a:t>
            </a:r>
            <a:endParaRPr lang="zh-CN" altLang="en-US" dirty="0"/>
          </a:p>
        </p:txBody>
      </p:sp>
      <p:cxnSp>
        <p:nvCxnSpPr>
          <p:cNvPr id="14" name="直接箭头连接符 13"/>
          <p:cNvCxnSpPr>
            <a:stCxn id="4" idx="3"/>
            <a:endCxn id="7" idx="1"/>
          </p:cNvCxnSpPr>
          <p:nvPr/>
        </p:nvCxnSpPr>
        <p:spPr>
          <a:xfrm flipV="1">
            <a:off x="2051720" y="2940024"/>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5" idx="2"/>
          </p:cNvCxnSpPr>
          <p:nvPr/>
        </p:nvCxnSpPr>
        <p:spPr>
          <a:xfrm>
            <a:off x="4347592" y="2940024"/>
            <a:ext cx="944488" cy="56091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123728" y="4797019"/>
            <a:ext cx="1080120" cy="2092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flipV="1">
            <a:off x="4347592" y="3846286"/>
            <a:ext cx="979151" cy="95073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911" y="3856269"/>
            <a:ext cx="2967271" cy="369332"/>
          </a:xfrm>
          <a:prstGeom prst="rect">
            <a:avLst/>
          </a:prstGeom>
          <a:noFill/>
        </p:spPr>
        <p:txBody>
          <a:bodyPr wrap="square" rtlCol="0">
            <a:spAutoFit/>
          </a:bodyPr>
          <a:lstStyle/>
          <a:p>
            <a:r>
              <a:rPr lang="zh-CN" altLang="en-US" dirty="0" smtClean="0"/>
              <a:t>通过代理方式录制脚本</a:t>
            </a:r>
            <a:endParaRPr lang="zh-CN" altLang="en-US" dirty="0"/>
          </a:p>
        </p:txBody>
      </p:sp>
    </p:spTree>
    <p:extLst>
      <p:ext uri="{BB962C8B-B14F-4D97-AF65-F5344CB8AC3E}">
        <p14:creationId xmlns:p14="http://schemas.microsoft.com/office/powerpoint/2010/main" val="2031646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dirty="0" smtClean="0">
                <a:latin typeface="华文楷体" panose="02010600040101010101" pitchFamily="2" charset="-122"/>
                <a:ea typeface="华文楷体" panose="02010600040101010101" pitchFamily="2" charset="-122"/>
              </a:rPr>
              <a:t>bin</a:t>
            </a:r>
            <a:r>
              <a:rPr lang="zh-CN" altLang="en-US" dirty="0" smtClean="0">
                <a:latin typeface="华文楷体" panose="02010600040101010101" pitchFamily="2" charset="-122"/>
                <a:ea typeface="华文楷体" panose="02010600040101010101" pitchFamily="2" charset="-122"/>
              </a:rPr>
              <a:t>目录是可执行文件，</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jmeter.bat</a:t>
            </a:r>
            <a:r>
              <a:rPr lang="zh-CN" altLang="en-US" dirty="0" smtClean="0">
                <a:latin typeface="华文楷体" panose="02010600040101010101" pitchFamily="2" charset="-122"/>
                <a:ea typeface="华文楷体" panose="02010600040101010101" pitchFamily="2" charset="-122"/>
              </a:rPr>
              <a:t>启动，可设置</a:t>
            </a:r>
            <a:r>
              <a:rPr lang="en-US" altLang="zh-CN" dirty="0" err="1" smtClean="0">
                <a:latin typeface="华文楷体" panose="02010600040101010101" pitchFamily="2" charset="-122"/>
                <a:ea typeface="华文楷体" panose="02010600040101010101" pitchFamily="2" charset="-122"/>
              </a:rPr>
              <a:t>jvm</a:t>
            </a:r>
            <a:r>
              <a:rPr lang="zh-CN" altLang="en-US" dirty="0" smtClean="0">
                <a:latin typeface="华文楷体" panose="02010600040101010101" pitchFamily="2" charset="-122"/>
                <a:ea typeface="华文楷体" panose="02010600040101010101" pitchFamily="2" charset="-122"/>
              </a:rPr>
              <a:t>参数</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heap</a:t>
            </a:r>
            <a:r>
              <a:rPr lang="zh-CN" altLang="en-US" dirty="0" smtClean="0">
                <a:latin typeface="华文楷体" panose="02010600040101010101" pitchFamily="2" charset="-122"/>
                <a:ea typeface="华文楷体" panose="02010600040101010101" pitchFamily="2" charset="-122"/>
              </a:rPr>
              <a:t>最多设置为物理内存的一半，默认设置为</a:t>
            </a:r>
            <a:r>
              <a:rPr lang="en-US" altLang="zh-CN" dirty="0" smtClean="0">
                <a:latin typeface="华文楷体" panose="02010600040101010101" pitchFamily="2" charset="-122"/>
                <a:ea typeface="华文楷体" panose="02010600040101010101" pitchFamily="2" charset="-122"/>
              </a:rPr>
              <a:t>512M</a:t>
            </a:r>
            <a:r>
              <a:rPr lang="zh-CN" altLang="en-US" dirty="0" smtClean="0">
                <a:latin typeface="华文楷体" panose="02010600040101010101" pitchFamily="2" charset="-122"/>
                <a:ea typeface="华文楷体" panose="02010600040101010101" pitchFamily="2" charset="-122"/>
              </a:rPr>
              <a:t>。如果</a:t>
            </a:r>
            <a:r>
              <a:rPr lang="en-US" altLang="zh-CN" dirty="0" err="1" smtClean="0">
                <a:latin typeface="华文楷体" panose="02010600040101010101" pitchFamily="2" charset="-122"/>
                <a:ea typeface="华文楷体" panose="02010600040101010101" pitchFamily="2" charset="-122"/>
              </a:rPr>
              <a:t>heep</a:t>
            </a:r>
            <a:r>
              <a:rPr lang="zh-CN" altLang="en-US" dirty="0" smtClean="0">
                <a:latin typeface="华文楷体" panose="02010600040101010101" pitchFamily="2" charset="-122"/>
                <a:ea typeface="华文楷体" panose="02010600040101010101" pitchFamily="2" charset="-122"/>
              </a:rPr>
              <a:t>超过物理内存的一半，可能运行</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会慢。设置出现内存溢出。</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日志在</a:t>
            </a:r>
            <a:r>
              <a:rPr lang="en-US" altLang="zh-CN" dirty="0" smtClean="0">
                <a:latin typeface="华文楷体" panose="02010600040101010101" pitchFamily="2" charset="-122"/>
                <a:ea typeface="华文楷体" panose="02010600040101010101" pitchFamily="2" charset="-122"/>
              </a:rPr>
              <a:t>jmeter.log</a:t>
            </a:r>
            <a:r>
              <a:rPr lang="zh-CN" altLang="en-US" dirty="0" smtClean="0">
                <a:latin typeface="华文楷体" panose="02010600040101010101" pitchFamily="2" charset="-122"/>
                <a:ea typeface="华文楷体" panose="02010600040101010101" pitchFamily="2" charset="-122"/>
              </a:rPr>
              <a:t>查看</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jmeter.properties</a:t>
            </a:r>
            <a:r>
              <a:rPr lang="zh-CN" altLang="en-US" dirty="0" smtClean="0">
                <a:latin typeface="华文楷体" panose="02010600040101010101" pitchFamily="2" charset="-122"/>
                <a:ea typeface="华文楷体" panose="02010600040101010101" pitchFamily="2" charset="-122"/>
              </a:rPr>
              <a:t>文件中有一个属性</a:t>
            </a:r>
            <a:r>
              <a:rPr lang="en-US" altLang="zh-CN" dirty="0" err="1" smtClean="0">
                <a:latin typeface="华文楷体" panose="02010600040101010101" pitchFamily="2" charset="-122"/>
                <a:ea typeface="华文楷体" panose="02010600040101010101" pitchFamily="2" charset="-122"/>
              </a:rPr>
              <a:t>log_level.jmeter</a:t>
            </a:r>
            <a:r>
              <a:rPr lang="zh-CN" altLang="en-US" dirty="0" smtClean="0">
                <a:latin typeface="华文楷体" panose="02010600040101010101" pitchFamily="2" charset="-122"/>
                <a:ea typeface="华文楷体" panose="02010600040101010101" pitchFamily="2" charset="-122"/>
              </a:rPr>
              <a:t>可以改变日志详细程度，默认是</a:t>
            </a:r>
            <a:r>
              <a:rPr lang="en-US" altLang="zh-CN" dirty="0" smtClean="0">
                <a:latin typeface="华文楷体" panose="02010600040101010101" pitchFamily="2" charset="-122"/>
                <a:ea typeface="华文楷体" panose="02010600040101010101" pitchFamily="2" charset="-122"/>
              </a:rPr>
              <a:t>info</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docs</a:t>
            </a:r>
            <a:r>
              <a:rPr lang="zh-CN" altLang="en-US" dirty="0" smtClean="0">
                <a:latin typeface="华文楷体" panose="02010600040101010101" pitchFamily="2" charset="-122"/>
                <a:ea typeface="华文楷体" panose="02010600040101010101" pitchFamily="2" charset="-122"/>
              </a:rPr>
              <a:t>下是</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java docs</a:t>
            </a:r>
          </a:p>
          <a:p>
            <a:r>
              <a:rPr lang="en-US" altLang="zh-CN" dirty="0" err="1" smtClean="0">
                <a:latin typeface="华文楷体" panose="02010600040101010101" pitchFamily="2" charset="-122"/>
                <a:ea typeface="华文楷体" panose="02010600040101010101" pitchFamily="2" charset="-122"/>
              </a:rPr>
              <a:t>printable_docs</a:t>
            </a:r>
            <a:r>
              <a:rPr lang="zh-CN" altLang="en-US" dirty="0" smtClean="0">
                <a:latin typeface="华文楷体" panose="02010600040101010101" pitchFamily="2" charset="-122"/>
                <a:ea typeface="华文楷体" panose="02010600040101010101" pitchFamily="2" charset="-122"/>
              </a:rPr>
              <a:t>下是</a:t>
            </a:r>
            <a:r>
              <a:rPr lang="en-US" altLang="zh-CN" dirty="0" err="1" smtClean="0">
                <a:latin typeface="华文楷体" panose="02010600040101010101" pitchFamily="2" charset="-122"/>
                <a:ea typeface="华文楷体" panose="02010600040101010101" pitchFamily="2" charset="-122"/>
              </a:rPr>
              <a:t>usermanual</a:t>
            </a:r>
            <a:r>
              <a:rPr lang="zh-CN" altLang="en-US" dirty="0" smtClean="0">
                <a:latin typeface="华文楷体" panose="02010600040101010101" pitchFamily="2" charset="-122"/>
                <a:ea typeface="华文楷体" panose="02010600040101010101" pitchFamily="2" charset="-122"/>
              </a:rPr>
              <a:t>子目录下是</a:t>
            </a:r>
            <a:r>
              <a:rPr lang="en-US" altLang="zh-CN" dirty="0" err="1" smtClean="0">
                <a:latin typeface="华文楷体" panose="02010600040101010101" pitchFamily="2" charset="-122"/>
                <a:ea typeface="华文楷体" panose="02010600040101010101" pitchFamily="2" charset="-122"/>
              </a:rPr>
              <a:t>jmeter</a:t>
            </a:r>
            <a:r>
              <a:rPr lang="zh-CN" altLang="en-US" dirty="0" smtClean="0">
                <a:latin typeface="华文楷体" panose="02010600040101010101" pitchFamily="2" charset="-122"/>
                <a:ea typeface="华文楷体" panose="02010600040101010101" pitchFamily="2" charset="-122"/>
              </a:rPr>
              <a:t>用户手册，其中</a:t>
            </a:r>
            <a:r>
              <a:rPr lang="en-US" altLang="zh-CN" dirty="0" smtClean="0">
                <a:latin typeface="华文楷体" panose="02010600040101010101" pitchFamily="2" charset="-122"/>
                <a:ea typeface="华文楷体" panose="02010600040101010101" pitchFamily="2" charset="-122"/>
              </a:rPr>
              <a:t>component_reference.html</a:t>
            </a:r>
            <a:r>
              <a:rPr lang="zh-CN" altLang="en-US" dirty="0" smtClean="0">
                <a:latin typeface="华文楷体" panose="02010600040101010101" pitchFamily="2" charset="-122"/>
                <a:ea typeface="华文楷体" panose="02010600040101010101" pitchFamily="2" charset="-122"/>
              </a:rPr>
              <a:t>是最常用的核心元件帮助手册</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err="1" smtClean="0"/>
              <a:t>Jmeter</a:t>
            </a:r>
            <a:r>
              <a:rPr lang="zh-CN" altLang="en-US" dirty="0" smtClean="0"/>
              <a:t>目录结构</a:t>
            </a:r>
            <a:endParaRPr lang="zh-CN" altLang="en-US" dirty="0"/>
          </a:p>
        </p:txBody>
      </p:sp>
    </p:spTree>
    <p:extLst>
      <p:ext uri="{BB962C8B-B14F-4D97-AF65-F5344CB8AC3E}">
        <p14:creationId xmlns:p14="http://schemas.microsoft.com/office/powerpoint/2010/main" val="3370650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extras</a:t>
            </a:r>
            <a:r>
              <a:rPr lang="zh-CN" altLang="en-US" dirty="0" smtClean="0"/>
              <a:t>目录下的文件提供了对</a:t>
            </a:r>
            <a:r>
              <a:rPr lang="en-US" altLang="zh-CN" dirty="0" smtClean="0"/>
              <a:t>ant</a:t>
            </a:r>
            <a:r>
              <a:rPr lang="zh-CN" altLang="en-US" dirty="0" smtClean="0"/>
              <a:t>的支持，可以使用</a:t>
            </a:r>
            <a:r>
              <a:rPr lang="en-US" altLang="zh-CN" dirty="0" smtClean="0"/>
              <a:t>ant</a:t>
            </a:r>
            <a:r>
              <a:rPr lang="zh-CN" altLang="en-US" dirty="0" smtClean="0"/>
              <a:t>来实现自动</a:t>
            </a:r>
            <a:r>
              <a:rPr lang="zh-CN" altLang="en-US" dirty="0"/>
              <a:t>化</a:t>
            </a:r>
            <a:r>
              <a:rPr lang="zh-CN" altLang="en-US" dirty="0" smtClean="0"/>
              <a:t>，例如批量执行脚本，产生</a:t>
            </a:r>
            <a:r>
              <a:rPr lang="en-US" altLang="zh-CN" dirty="0" smtClean="0"/>
              <a:t>html</a:t>
            </a:r>
            <a:r>
              <a:rPr lang="zh-CN" altLang="en-US" dirty="0" smtClean="0"/>
              <a:t>报告等。</a:t>
            </a:r>
            <a:endParaRPr lang="en-US" altLang="zh-CN" dirty="0" smtClean="0"/>
          </a:p>
          <a:p>
            <a:r>
              <a:rPr lang="zh-CN" altLang="en-US" dirty="0" smtClean="0"/>
              <a:t>运行</a:t>
            </a:r>
            <a:r>
              <a:rPr lang="en-US" altLang="zh-CN" dirty="0" err="1" smtClean="0"/>
              <a:t>jmeter</a:t>
            </a:r>
            <a:r>
              <a:rPr lang="zh-CN" altLang="en-US" dirty="0" smtClean="0"/>
              <a:t>的时候会产生一个</a:t>
            </a:r>
            <a:r>
              <a:rPr lang="en-US" altLang="zh-CN" dirty="0" err="1" smtClean="0"/>
              <a:t>jtl</a:t>
            </a:r>
            <a:r>
              <a:rPr lang="zh-CN" altLang="en-US" dirty="0" smtClean="0"/>
              <a:t>文件，把它放到</a:t>
            </a:r>
            <a:r>
              <a:rPr lang="en-US" altLang="zh-CN" dirty="0" smtClean="0"/>
              <a:t>extras</a:t>
            </a:r>
            <a:r>
              <a:rPr lang="zh-CN" altLang="en-US" dirty="0" smtClean="0"/>
              <a:t>下，运行</a:t>
            </a:r>
            <a:r>
              <a:rPr lang="en-US" altLang="zh-CN" dirty="0" smtClean="0"/>
              <a:t>ant –</a:t>
            </a:r>
            <a:r>
              <a:rPr lang="en-US" altLang="zh-CN" dirty="0" err="1" smtClean="0"/>
              <a:t>Dtest</a:t>
            </a:r>
            <a:r>
              <a:rPr lang="en-US" altLang="zh-CN" dirty="0" smtClean="0"/>
              <a:t>=</a:t>
            </a:r>
            <a:r>
              <a:rPr lang="zh-CN" altLang="en-US" dirty="0" smtClean="0"/>
              <a:t>文件名 </a:t>
            </a:r>
            <a:r>
              <a:rPr lang="en-US" altLang="zh-CN" dirty="0" smtClean="0"/>
              <a:t>report</a:t>
            </a:r>
            <a:r>
              <a:rPr lang="zh-CN" altLang="en-US" dirty="0" smtClean="0"/>
              <a:t>，就可以产生测试统计报表</a:t>
            </a:r>
            <a:endParaRPr lang="en-US" altLang="zh-CN" dirty="0" smtClean="0"/>
          </a:p>
          <a:p>
            <a:r>
              <a:rPr lang="en-US" altLang="zh-CN" dirty="0" smtClean="0"/>
              <a:t>lib</a:t>
            </a:r>
            <a:r>
              <a:rPr lang="zh-CN" altLang="en-US" dirty="0" smtClean="0"/>
              <a:t>目录下的</a:t>
            </a:r>
            <a:r>
              <a:rPr lang="en-US" altLang="zh-CN" dirty="0" err="1" smtClean="0"/>
              <a:t>ext</a:t>
            </a:r>
            <a:r>
              <a:rPr lang="zh-CN" altLang="en-US" dirty="0" smtClean="0"/>
              <a:t>子目录是</a:t>
            </a:r>
            <a:r>
              <a:rPr lang="en-US" altLang="zh-CN" dirty="0" err="1" smtClean="0"/>
              <a:t>jmeter</a:t>
            </a:r>
            <a:r>
              <a:rPr lang="zh-CN" altLang="en-US" dirty="0" smtClean="0"/>
              <a:t>的核心</a:t>
            </a:r>
            <a:r>
              <a:rPr lang="en-US" altLang="zh-CN" dirty="0" smtClean="0"/>
              <a:t>jar</a:t>
            </a:r>
            <a:r>
              <a:rPr lang="zh-CN" altLang="en-US" dirty="0" smtClean="0"/>
              <a:t>包；</a:t>
            </a:r>
            <a:r>
              <a:rPr lang="en-US" altLang="zh-CN" dirty="0" err="1" smtClean="0"/>
              <a:t>junit</a:t>
            </a:r>
            <a:r>
              <a:rPr lang="zh-CN" altLang="en-US" dirty="0" smtClean="0"/>
              <a:t>子目录是放</a:t>
            </a:r>
            <a:r>
              <a:rPr lang="en-US" altLang="zh-CN" dirty="0" err="1" smtClean="0"/>
              <a:t>junit</a:t>
            </a:r>
            <a:r>
              <a:rPr lang="zh-CN" altLang="en-US" dirty="0" smtClean="0"/>
              <a:t>脚本的。</a:t>
            </a:r>
            <a:endParaRPr lang="en-US" altLang="zh-CN" dirty="0" smtClean="0"/>
          </a:p>
          <a:p>
            <a:r>
              <a:rPr lang="zh-CN" altLang="en-US" dirty="0" smtClean="0"/>
              <a:t>用户扩展所依赖的包直接放到</a:t>
            </a:r>
            <a:r>
              <a:rPr lang="en-US" altLang="zh-CN" dirty="0" smtClean="0"/>
              <a:t>lib</a:t>
            </a:r>
            <a:r>
              <a:rPr lang="zh-CN" altLang="en-US" dirty="0" smtClean="0"/>
              <a:t>下即可，不要放到</a:t>
            </a:r>
            <a:r>
              <a:rPr lang="en-US" altLang="zh-CN" dirty="0" smtClean="0"/>
              <a:t>lib/</a:t>
            </a:r>
            <a:r>
              <a:rPr lang="en-US" altLang="zh-CN" dirty="0" err="1" smtClean="0"/>
              <a:t>ext</a:t>
            </a:r>
            <a:r>
              <a:rPr lang="zh-CN" altLang="en-US" dirty="0" smtClean="0"/>
              <a:t>下</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3887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99499207"/>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314600"/>
                <a:gridCol w="2592288"/>
                <a:gridCol w="3322712"/>
              </a:tblGrid>
              <a:tr h="370840">
                <a:tc>
                  <a:txBody>
                    <a:bodyPr/>
                    <a:lstStyle/>
                    <a:p>
                      <a:r>
                        <a:rPr lang="zh-CN" altLang="en-US" dirty="0" smtClean="0"/>
                        <a:t>对比项</a:t>
                      </a:r>
                      <a:endParaRPr lang="zh-CN" altLang="en-US" dirty="0"/>
                    </a:p>
                  </a:txBody>
                  <a:tcPr/>
                </a:tc>
                <a:tc>
                  <a:txBody>
                    <a:bodyPr/>
                    <a:lstStyle/>
                    <a:p>
                      <a:r>
                        <a:rPr lang="en-US" altLang="zh-CN" dirty="0" err="1" smtClean="0"/>
                        <a:t>Jmeter</a:t>
                      </a:r>
                      <a:endParaRPr lang="zh-CN" altLang="en-US" dirty="0"/>
                    </a:p>
                  </a:txBody>
                  <a:tcPr/>
                </a:tc>
                <a:tc>
                  <a:txBody>
                    <a:bodyPr/>
                    <a:lstStyle/>
                    <a:p>
                      <a:r>
                        <a:rPr lang="en-US" altLang="zh-CN" dirty="0" err="1" smtClean="0"/>
                        <a:t>LoadRunner</a:t>
                      </a:r>
                      <a:endParaRPr lang="zh-CN" altLang="en-US" dirty="0"/>
                    </a:p>
                  </a:txBody>
                  <a:tcPr/>
                </a:tc>
              </a:tr>
              <a:tr h="370840">
                <a:tc>
                  <a:txBody>
                    <a:bodyPr/>
                    <a:lstStyle/>
                    <a:p>
                      <a:r>
                        <a:rPr lang="zh-CN" altLang="en-US" dirty="0" smtClean="0"/>
                        <a:t>安装</a:t>
                      </a:r>
                      <a:endParaRPr lang="zh-CN" altLang="en-US" dirty="0"/>
                    </a:p>
                  </a:txBody>
                  <a:tcPr/>
                </a:tc>
                <a:tc>
                  <a:txBody>
                    <a:bodyPr/>
                    <a:lstStyle/>
                    <a:p>
                      <a:r>
                        <a:rPr lang="zh-CN" altLang="en-US" dirty="0" smtClean="0"/>
                        <a:t>下载，加压即可</a:t>
                      </a:r>
                      <a:endParaRPr lang="zh-CN" altLang="en-US" dirty="0"/>
                    </a:p>
                  </a:txBody>
                  <a:tcPr/>
                </a:tc>
                <a:tc>
                  <a:txBody>
                    <a:bodyPr/>
                    <a:lstStyle/>
                    <a:p>
                      <a:r>
                        <a:rPr lang="zh-CN" altLang="en-US" dirty="0" smtClean="0"/>
                        <a:t>复杂，</a:t>
                      </a:r>
                      <a:r>
                        <a:rPr lang="en-US" altLang="zh-CN" sz="1800" dirty="0" smtClean="0">
                          <a:latin typeface="华文楷体" panose="02010600040101010101" pitchFamily="2" charset="-122"/>
                          <a:ea typeface="华文楷体" panose="02010600040101010101" pitchFamily="2" charset="-122"/>
                        </a:rPr>
                        <a:t>LR11</a:t>
                      </a:r>
                      <a:r>
                        <a:rPr lang="zh-CN" altLang="en-US" sz="1800" dirty="0" smtClean="0">
                          <a:latin typeface="华文楷体" panose="02010600040101010101" pitchFamily="2" charset="-122"/>
                          <a:ea typeface="华文楷体" panose="02010600040101010101" pitchFamily="2" charset="-122"/>
                        </a:rPr>
                        <a:t>将近</a:t>
                      </a:r>
                      <a:r>
                        <a:rPr lang="en-US" altLang="zh-CN" sz="1800" dirty="0" smtClean="0">
                          <a:latin typeface="华文楷体" panose="02010600040101010101" pitchFamily="2" charset="-122"/>
                          <a:ea typeface="华文楷体" panose="02010600040101010101" pitchFamily="2" charset="-122"/>
                        </a:rPr>
                        <a:t>4GB</a:t>
                      </a:r>
                      <a:r>
                        <a:rPr lang="zh-CN" altLang="en-US" sz="1800" dirty="0" smtClean="0">
                          <a:latin typeface="华文楷体" panose="02010600040101010101" pitchFamily="2" charset="-122"/>
                          <a:ea typeface="华文楷体" panose="02010600040101010101" pitchFamily="2" charset="-122"/>
                        </a:rPr>
                        <a:t>，</a:t>
                      </a:r>
                      <a:r>
                        <a:rPr lang="zh-CN" altLang="en-US" dirty="0" smtClean="0"/>
                        <a:t>安装时间大于</a:t>
                      </a:r>
                      <a:r>
                        <a:rPr lang="en-US" altLang="zh-CN" dirty="0" smtClean="0"/>
                        <a:t>1</a:t>
                      </a:r>
                      <a:r>
                        <a:rPr lang="zh-CN" altLang="en-US" dirty="0" smtClean="0"/>
                        <a:t>小时</a:t>
                      </a:r>
                      <a:endParaRPr lang="zh-CN" altLang="en-US" dirty="0"/>
                    </a:p>
                  </a:txBody>
                  <a:tcPr/>
                </a:tc>
              </a:tr>
              <a:tr h="370840">
                <a:tc>
                  <a:txBody>
                    <a:bodyPr/>
                    <a:lstStyle/>
                    <a:p>
                      <a:r>
                        <a:rPr lang="zh-CN" altLang="en-US" dirty="0" smtClean="0"/>
                        <a:t>录制</a:t>
                      </a:r>
                      <a:r>
                        <a:rPr lang="en-US" altLang="zh-CN" dirty="0" smtClean="0"/>
                        <a:t>/</a:t>
                      </a:r>
                      <a:r>
                        <a:rPr lang="zh-CN" altLang="en-US" dirty="0" smtClean="0"/>
                        <a:t>回放模式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测试协议</a:t>
                      </a:r>
                      <a:endParaRPr lang="zh-CN" altLang="en-US" dirty="0"/>
                    </a:p>
                  </a:txBody>
                  <a:tcPr/>
                </a:tc>
                <a:tc>
                  <a:txBody>
                    <a:bodyPr/>
                    <a:lstStyle/>
                    <a:p>
                      <a:r>
                        <a:rPr lang="zh-CN" altLang="en-US" dirty="0" smtClean="0"/>
                        <a:t>偏少，用户可自行扩展</a:t>
                      </a:r>
                      <a:endParaRPr lang="zh-CN" altLang="en-US" dirty="0"/>
                    </a:p>
                  </a:txBody>
                  <a:tcPr/>
                </a:tc>
                <a:tc>
                  <a:txBody>
                    <a:bodyPr/>
                    <a:lstStyle/>
                    <a:p>
                      <a:r>
                        <a:rPr lang="zh-CN" altLang="en-US" dirty="0" smtClean="0"/>
                        <a:t>较多，可用户不能自行扩展</a:t>
                      </a:r>
                      <a:endParaRPr lang="zh-CN" altLang="en-US" dirty="0"/>
                    </a:p>
                  </a:txBody>
                  <a:tcPr/>
                </a:tc>
              </a:tr>
              <a:tr h="370840">
                <a:tc>
                  <a:txBody>
                    <a:bodyPr/>
                    <a:lstStyle/>
                    <a:p>
                      <a:r>
                        <a:rPr lang="zh-CN" altLang="en-US" dirty="0" smtClean="0"/>
                        <a:t>分布式</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en-US" altLang="zh-CN" dirty="0" smtClean="0">
                          <a:solidFill>
                            <a:srgbClr val="FF0000"/>
                          </a:solidFill>
                        </a:rPr>
                        <a:t>IP</a:t>
                      </a:r>
                      <a:r>
                        <a:rPr lang="zh-CN" altLang="en-US" dirty="0" smtClean="0">
                          <a:solidFill>
                            <a:srgbClr val="FF0000"/>
                          </a:solidFill>
                        </a:rPr>
                        <a:t>欺骗</a:t>
                      </a:r>
                      <a:endParaRPr lang="zh-CN" altLang="en-US" dirty="0">
                        <a:solidFill>
                          <a:srgbClr val="FF0000"/>
                        </a:solidFill>
                      </a:endParaRPr>
                    </a:p>
                  </a:txBody>
                  <a:tcPr/>
                </a:tc>
                <a:tc>
                  <a:txBody>
                    <a:bodyPr/>
                    <a:lstStyle/>
                    <a:p>
                      <a:r>
                        <a:rPr lang="zh-CN" altLang="en-US" dirty="0" smtClean="0">
                          <a:solidFill>
                            <a:srgbClr val="FF0000"/>
                          </a:solidFill>
                        </a:rPr>
                        <a:t>不支持</a:t>
                      </a:r>
                      <a:endParaRPr lang="zh-CN" altLang="en-US" dirty="0">
                        <a:solidFill>
                          <a:srgbClr val="FF0000"/>
                        </a:solidFill>
                      </a:endParaRPr>
                    </a:p>
                  </a:txBody>
                  <a:tcPr/>
                </a:tc>
                <a:tc>
                  <a:txBody>
                    <a:bodyPr/>
                    <a:lstStyle/>
                    <a:p>
                      <a:r>
                        <a:rPr lang="zh-CN" altLang="en-US" dirty="0" smtClean="0">
                          <a:solidFill>
                            <a:srgbClr val="FF0000"/>
                          </a:solidFill>
                        </a:rPr>
                        <a:t>支持</a:t>
                      </a:r>
                      <a:endParaRPr lang="zh-CN" altLang="en-US" dirty="0">
                        <a:solidFill>
                          <a:srgbClr val="FF0000"/>
                        </a:solidFill>
                      </a:endParaRPr>
                    </a:p>
                  </a:txBody>
                  <a:tcPr/>
                </a:tc>
              </a:tr>
              <a:tr h="370840">
                <a:tc>
                  <a:txBody>
                    <a:bodyPr/>
                    <a:lstStyle/>
                    <a:p>
                      <a:r>
                        <a:rPr lang="zh-CN" altLang="en-US" dirty="0" smtClean="0"/>
                        <a:t>图形报表</a:t>
                      </a:r>
                      <a:endParaRPr lang="zh-CN" altLang="en-US" dirty="0"/>
                    </a:p>
                  </a:txBody>
                  <a:tcPr/>
                </a:tc>
                <a:tc>
                  <a:txBody>
                    <a:bodyPr/>
                    <a:lstStyle/>
                    <a:p>
                      <a:r>
                        <a:rPr lang="zh-CN" altLang="en-US" dirty="0" smtClean="0"/>
                        <a:t>支持较弱</a:t>
                      </a:r>
                      <a:endParaRPr lang="zh-CN" altLang="en-US" dirty="0"/>
                    </a:p>
                  </a:txBody>
                  <a:tcPr/>
                </a:tc>
                <a:tc>
                  <a:txBody>
                    <a:bodyPr/>
                    <a:lstStyle/>
                    <a:p>
                      <a:r>
                        <a:rPr lang="zh-CN" altLang="en-US" dirty="0" smtClean="0"/>
                        <a:t>支持，较强</a:t>
                      </a:r>
                      <a:endParaRPr lang="zh-CN" altLang="en-US" dirty="0"/>
                    </a:p>
                  </a:txBody>
                  <a:tcPr/>
                </a:tc>
              </a:tr>
              <a:tr h="370840">
                <a:tc>
                  <a:txBody>
                    <a:bodyPr/>
                    <a:lstStyle/>
                    <a:p>
                      <a:r>
                        <a:rPr lang="zh-CN" altLang="en-US" dirty="0" smtClean="0"/>
                        <a:t>测试逻辑控制</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r h="370840">
                <a:tc>
                  <a:txBody>
                    <a:bodyPr/>
                    <a:lstStyle/>
                    <a:p>
                      <a:r>
                        <a:rPr lang="zh-CN" altLang="en-US" dirty="0" smtClean="0"/>
                        <a:t>监控服务器资源</a:t>
                      </a:r>
                      <a:endParaRPr lang="zh-CN" altLang="en-US" dirty="0"/>
                    </a:p>
                  </a:txBody>
                  <a:tcPr/>
                </a:tc>
                <a:tc>
                  <a:txBody>
                    <a:bodyPr/>
                    <a:lstStyle/>
                    <a:p>
                      <a:r>
                        <a:rPr lang="zh-CN" altLang="en-US" dirty="0" smtClean="0"/>
                        <a:t>支持</a:t>
                      </a:r>
                      <a:endParaRPr lang="zh-CN" altLang="en-US" dirty="0"/>
                    </a:p>
                  </a:txBody>
                  <a:tcPr/>
                </a:tc>
                <a:tc>
                  <a:txBody>
                    <a:bodyPr/>
                    <a:lstStyle/>
                    <a:p>
                      <a:r>
                        <a:rPr lang="zh-CN" altLang="en-US" dirty="0" smtClean="0"/>
                        <a:t>支持</a:t>
                      </a:r>
                      <a:endParaRPr lang="zh-CN" altLang="en-US" dirty="0"/>
                    </a:p>
                  </a:txBody>
                  <a:tcPr/>
                </a:tc>
              </a:tr>
            </a:tbl>
          </a:graphicData>
        </a:graphic>
      </p:graphicFrame>
      <p:sp>
        <p:nvSpPr>
          <p:cNvPr id="3" name="标题 2"/>
          <p:cNvSpPr>
            <a:spLocks noGrp="1"/>
          </p:cNvSpPr>
          <p:nvPr>
            <p:ph type="title"/>
          </p:nvPr>
        </p:nvSpPr>
        <p:spPr/>
        <p:txBody>
          <a:bodyPr/>
          <a:lstStyle/>
          <a:p>
            <a:r>
              <a:rPr lang="en-US" altLang="zh-CN" dirty="0" err="1" smtClean="0"/>
              <a:t>Jmeter</a:t>
            </a:r>
            <a:r>
              <a:rPr lang="en-US" altLang="zh-CN" dirty="0" smtClean="0"/>
              <a:t>  </a:t>
            </a:r>
            <a:r>
              <a:rPr lang="en-US" altLang="zh-CN" dirty="0" err="1" smtClean="0"/>
              <a:t>VS</a:t>
            </a:r>
            <a:r>
              <a:rPr lang="en-US" altLang="zh-CN" dirty="0" smtClean="0"/>
              <a:t>   </a:t>
            </a:r>
            <a:r>
              <a:rPr lang="en-US" altLang="zh-CN" dirty="0" err="1" smtClean="0"/>
              <a:t>LoadRuner</a:t>
            </a:r>
            <a:endParaRPr lang="zh-CN" altLang="en-US" dirty="0"/>
          </a:p>
        </p:txBody>
      </p:sp>
    </p:spTree>
    <p:extLst>
      <p:ext uri="{BB962C8B-B14F-4D97-AF65-F5344CB8AC3E}">
        <p14:creationId xmlns:p14="http://schemas.microsoft.com/office/powerpoint/2010/main" val="705386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747</TotalTime>
  <Words>1736</Words>
  <Application>Microsoft Office PowerPoint</Application>
  <PresentationFormat>全屏显示(4:3)</PresentationFormat>
  <Paragraphs>155</Paragraphs>
  <Slides>22</Slides>
  <Notes>3</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moban</vt:lpstr>
      <vt:lpstr>PowerPoint 演示文稿</vt:lpstr>
      <vt:lpstr>本章大纲</vt:lpstr>
      <vt:lpstr>Jmeter介绍</vt:lpstr>
      <vt:lpstr>Jmeter特点</vt:lpstr>
      <vt:lpstr>JMeter 下载安装</vt:lpstr>
      <vt:lpstr>Jmeter工作原理</vt:lpstr>
      <vt:lpstr>Jmeter目录结构</vt:lpstr>
      <vt:lpstr>PowerPoint 演示文稿</vt:lpstr>
      <vt:lpstr>Jmeter  VS   LoadRuner</vt:lpstr>
      <vt:lpstr>Jmeter常用功能</vt:lpstr>
      <vt:lpstr>Jmeter两种录制脚本方法-代理（1）</vt:lpstr>
      <vt:lpstr>Jmeter两种录制脚本方法-代理（2）</vt:lpstr>
      <vt:lpstr>Jmeter两种录制脚本方法-badboy</vt:lpstr>
      <vt:lpstr>badboy脚本开发</vt:lpstr>
      <vt:lpstr>badboy脚本开发</vt:lpstr>
      <vt:lpstr>第一个Demo</vt:lpstr>
      <vt:lpstr>第一个Demo</vt:lpstr>
      <vt:lpstr>http请求设置-保持默认</vt:lpstr>
      <vt:lpstr>PowerPoint 演示文稿</vt:lpstr>
      <vt:lpstr>PowerPoint 演示文稿</vt:lpstr>
      <vt:lpstr>线程组设置</vt:lpstr>
      <vt:lpstr>监听器-聚合报告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61</cp:revision>
  <dcterms:created xsi:type="dcterms:W3CDTF">2017-03-16T04:59:09Z</dcterms:created>
  <dcterms:modified xsi:type="dcterms:W3CDTF">2017-04-13T08:55:24Z</dcterms:modified>
</cp:coreProperties>
</file>