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9"/>
  </p:notesMasterIdLst>
  <p:sldIdLst>
    <p:sldId id="256" r:id="rId2"/>
    <p:sldId id="276" r:id="rId3"/>
    <p:sldId id="277" r:id="rId4"/>
    <p:sldId id="278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2" r:id="rId17"/>
    <p:sldId id="293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144" autoAdjust="0"/>
  </p:normalViewPr>
  <p:slideViewPr>
    <p:cSldViewPr>
      <p:cViewPr varScale="1">
        <p:scale>
          <a:sx n="64" d="100"/>
          <a:sy n="64" d="100"/>
        </p:scale>
        <p:origin x="-69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17036-4097-4A67-B82A-FD5C6195453D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130AA-67D2-4DB7-A4EE-A3ADA8CA7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208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3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多线程环境的主要优势是每个负载生成器都能运行多个 </a:t>
            </a:r>
            <a:r>
              <a:rPr lang="en-US" altLang="zh-CN" dirty="0" err="1" smtClean="0">
                <a:solidFill>
                  <a:srgbClr val="FF0000"/>
                </a:solidFill>
              </a:rPr>
              <a:t>Vuser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禁用了自动事务，仍可以在录制期间和录制之后手动插入事务。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12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网络运行时设置：要模拟网络上的速度，可为优化或测试环境设置调制解调器仿真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响应时间更加真实模拟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13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浏览器运行时设置：可以设置优化或测试环境的</a:t>
            </a:r>
            <a:r>
              <a:rPr lang="zh-CN" altLang="en-US" smtClean="0">
                <a:solidFill>
                  <a:srgbClr val="FF0000"/>
                </a:solidFill>
              </a:rPr>
              <a:t>浏览器属性，模拟浏览器缓存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endParaRPr lang="en-US" altLang="zh-CN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14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15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4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Block</a:t>
            </a:r>
            <a:r>
              <a:rPr lang="zh-CN" altLang="zh-CN" sz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：操作块，即脚本内的操作组。可将脚本中的某些操作存放于不同的</a:t>
            </a:r>
            <a:r>
              <a:rPr lang="en-US" altLang="zh-CN" sz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Block</a:t>
            </a:r>
            <a:r>
              <a:rPr lang="zh-CN" altLang="zh-CN" sz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中，并可单独设置每个</a:t>
            </a:r>
            <a:r>
              <a:rPr lang="en-US" altLang="zh-CN" sz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Block</a:t>
            </a:r>
            <a:r>
              <a:rPr lang="zh-CN" altLang="zh-CN" sz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的属性，例如块执行的顺序、迭代次数及权重。 </a:t>
            </a:r>
            <a:endParaRPr lang="zh-CN" altLang="en-US" sz="12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5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6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7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宋体" charset="-122"/>
              </a:rPr>
              <a:t>1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宋体" charset="-122"/>
              </a:rPr>
              <a:t>、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宋体" charset="-122"/>
              </a:rPr>
              <a:t>添加新操作块。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宋体" charset="-122"/>
            </a:endParaRPr>
          </a:p>
          <a:p>
            <a:pPr lvl="0"/>
            <a:r>
              <a:rPr lang="en-US" altLang="zh-CN" sz="1200" dirty="0" smtClean="0">
                <a:solidFill>
                  <a:srgbClr val="FF0000"/>
                </a:solidFill>
              </a:rPr>
              <a:t>2</a:t>
            </a:r>
            <a:r>
              <a:rPr lang="zh-CN" altLang="en-US" sz="1200" dirty="0" smtClean="0">
                <a:solidFill>
                  <a:srgbClr val="FF0000"/>
                </a:solidFill>
              </a:rPr>
              <a:t>、向块中添加操作。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pPr lvl="0"/>
            <a:r>
              <a:rPr lang="en-US" altLang="zh-CN" sz="1200" dirty="0" smtClean="0">
                <a:solidFill>
                  <a:srgbClr val="FF0000"/>
                </a:solidFill>
              </a:rPr>
              <a:t>3</a:t>
            </a:r>
            <a:r>
              <a:rPr lang="zh-CN" altLang="en-US" sz="1200" dirty="0" smtClean="0">
                <a:solidFill>
                  <a:srgbClr val="FF0000"/>
                </a:solidFill>
              </a:rPr>
              <a:t>、单击“属性”设置迭代次数和操作的运行逻辑。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pPr lvl="0"/>
            <a:r>
              <a:rPr lang="en-US" altLang="zh-CN" sz="1200" dirty="0" smtClean="0">
                <a:solidFill>
                  <a:srgbClr val="FF0000"/>
                </a:solidFill>
              </a:rPr>
              <a:t>4</a:t>
            </a:r>
            <a:r>
              <a:rPr lang="zh-CN" altLang="en-US" sz="1200" dirty="0" smtClean="0">
                <a:solidFill>
                  <a:srgbClr val="FF0000"/>
                </a:solidFill>
              </a:rPr>
              <a:t>、对于采用“随机”运行逻辑的块，请设置每个操作的权重。所有百分比的总和必须等于 </a:t>
            </a:r>
            <a:r>
              <a:rPr lang="en-US" altLang="zh-CN" sz="1200" dirty="0" smtClean="0">
                <a:solidFill>
                  <a:srgbClr val="FF0000"/>
                </a:solidFill>
              </a:rPr>
              <a:t>100</a:t>
            </a:r>
            <a:r>
              <a:rPr lang="zh-CN" altLang="en-US" sz="1200" dirty="0" smtClean="0">
                <a:solidFill>
                  <a:srgbClr val="FF0000"/>
                </a:solidFill>
              </a:rPr>
              <a:t>。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</a:b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dirty="0" smtClean="0">
                <a:solidFill>
                  <a:schemeClr val="tx1"/>
                </a:solidFill>
              </a:rPr>
              <a:t>迭代：除了设置整个 </a:t>
            </a:r>
            <a:r>
              <a:rPr lang="en-US" altLang="zh-CN" sz="1800" dirty="0" smtClean="0">
                <a:solidFill>
                  <a:schemeClr val="tx1"/>
                </a:solidFill>
              </a:rPr>
              <a:t>Run</a:t>
            </a:r>
            <a:r>
              <a:rPr lang="zh-CN" altLang="en-US" sz="1800" dirty="0" smtClean="0">
                <a:solidFill>
                  <a:schemeClr val="tx1"/>
                </a:solidFill>
              </a:rPr>
              <a:t> 部分的迭代次数外，还可以设置单个操作或操作块的迭代。该设置非常有用，例如，可以用来模拟一个商业站点，您在该站点执行了多次查询查找某个产品，但只进行了一次购买。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8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迭代时间间隔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r>
              <a:rPr lang="zh-CN" altLang="en-US" sz="1200" dirty="0" smtClean="0">
                <a:solidFill>
                  <a:srgbClr val="FF0000"/>
                </a:solidFill>
              </a:rPr>
              <a:t>如：模拟发一个帖子后等待</a:t>
            </a:r>
            <a:r>
              <a:rPr lang="en-US" altLang="zh-CN" sz="1200" dirty="0" smtClean="0">
                <a:solidFill>
                  <a:srgbClr val="FF0000"/>
                </a:solidFill>
              </a:rPr>
              <a:t>5</a:t>
            </a:r>
            <a:r>
              <a:rPr lang="zh-CN" altLang="en-US" sz="1200" dirty="0" smtClean="0">
                <a:solidFill>
                  <a:srgbClr val="FF0000"/>
                </a:solidFill>
              </a:rPr>
              <a:t>分钟再发下一个帖子，共发</a:t>
            </a:r>
            <a:r>
              <a:rPr lang="en-US" altLang="zh-CN" sz="1200" dirty="0" smtClean="0">
                <a:solidFill>
                  <a:srgbClr val="FF0000"/>
                </a:solidFill>
              </a:rPr>
              <a:t>50</a:t>
            </a:r>
            <a:r>
              <a:rPr lang="zh-CN" altLang="en-US" sz="1200" dirty="0" smtClean="0">
                <a:solidFill>
                  <a:srgbClr val="FF0000"/>
                </a:solidFill>
              </a:rPr>
              <a:t>个帖子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r>
              <a:rPr lang="zh-CN" altLang="en-US" sz="1200" dirty="0" smtClean="0">
                <a:solidFill>
                  <a:srgbClr val="FF0000"/>
                </a:solidFill>
              </a:rPr>
              <a:t>        模拟用户每隔</a:t>
            </a:r>
            <a:r>
              <a:rPr lang="en-US" altLang="zh-CN" sz="1200" dirty="0" smtClean="0">
                <a:solidFill>
                  <a:srgbClr val="FF0000"/>
                </a:solidFill>
              </a:rPr>
              <a:t>5</a:t>
            </a:r>
            <a:r>
              <a:rPr lang="zh-CN" altLang="en-US" sz="1200" dirty="0" smtClean="0">
                <a:solidFill>
                  <a:srgbClr val="FF0000"/>
                </a:solidFill>
              </a:rPr>
              <a:t>分钟发一个帖子，共发</a:t>
            </a:r>
            <a:r>
              <a:rPr lang="en-US" altLang="zh-CN" sz="1200" dirty="0" smtClean="0">
                <a:solidFill>
                  <a:srgbClr val="FF0000"/>
                </a:solidFill>
              </a:rPr>
              <a:t>50</a:t>
            </a:r>
            <a:r>
              <a:rPr lang="zh-CN" altLang="en-US" sz="1200" dirty="0" smtClean="0">
                <a:solidFill>
                  <a:srgbClr val="FF0000"/>
                </a:solidFill>
              </a:rPr>
              <a:t>个帖子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9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标准日志</a:t>
            </a:r>
            <a:r>
              <a:rPr lang="zh-CN" altLang="en-US" dirty="0" smtClean="0">
                <a:solidFill>
                  <a:srgbClr val="FF0000"/>
                </a:solidFill>
              </a:rPr>
              <a:t>：创建在脚本执行期间发送的函数和消息的标准日志，供调试时使用。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扩展日志：</a:t>
            </a:r>
            <a:r>
              <a:rPr lang="zh-CN" altLang="en-US" dirty="0" smtClean="0">
                <a:solidFill>
                  <a:srgbClr val="FF0000"/>
                </a:solidFill>
              </a:rPr>
              <a:t>创建扩展日志，包括警告和其他消息。</a:t>
            </a:r>
          </a:p>
          <a:p>
            <a:r>
              <a:rPr lang="zh-CN" altLang="en-US" sz="1200" dirty="0" smtClean="0">
                <a:solidFill>
                  <a:srgbClr val="FF0000"/>
                </a:solidFill>
              </a:rPr>
              <a:t>执行期间，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Vuser</a:t>
            </a:r>
            <a:r>
              <a:rPr lang="en-US" altLang="zh-CN" sz="1200" dirty="0" smtClean="0">
                <a:solidFill>
                  <a:srgbClr val="FF0000"/>
                </a:solidFill>
              </a:rPr>
              <a:t> </a:t>
            </a:r>
            <a:r>
              <a:rPr lang="zh-CN" altLang="en-US" sz="1200" dirty="0" smtClean="0">
                <a:solidFill>
                  <a:srgbClr val="FF0000"/>
                </a:solidFill>
              </a:rPr>
              <a:t>会记录有关它本身及其与服务器之间通信的信息。在 </a:t>
            </a:r>
            <a:r>
              <a:rPr lang="en-US" altLang="zh-CN" sz="1200" dirty="0" smtClean="0">
                <a:solidFill>
                  <a:srgbClr val="FF0000"/>
                </a:solidFill>
              </a:rPr>
              <a:t>Windows </a:t>
            </a:r>
            <a:r>
              <a:rPr lang="zh-CN" altLang="en-US" sz="1200" dirty="0" smtClean="0">
                <a:solidFill>
                  <a:srgbClr val="FF0000"/>
                </a:solidFill>
              </a:rPr>
              <a:t>环境中，该信息将存储在脚本目录下名为 </a:t>
            </a:r>
            <a:r>
              <a:rPr lang="en-US" altLang="zh-CN" sz="1200" i="1" dirty="0" smtClean="0">
                <a:solidFill>
                  <a:srgbClr val="FF0000"/>
                </a:solidFill>
              </a:rPr>
              <a:t>output.txt</a:t>
            </a:r>
            <a:r>
              <a:rPr lang="zh-CN" altLang="en-US" sz="1200" dirty="0" smtClean="0">
                <a:solidFill>
                  <a:srgbClr val="FF0000"/>
                </a:solidFill>
              </a:rPr>
              <a:t> 的文件中。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r>
              <a:rPr lang="zh-CN" altLang="en-US" sz="1200" dirty="0" smtClean="0">
                <a:solidFill>
                  <a:srgbClr val="FF0000"/>
                </a:solidFill>
              </a:rPr>
              <a:t>调试时，该日志信息非常有用。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参数替换，日志功能开启，会占用网络带宽，磁盘空间</a:t>
            </a:r>
            <a:endParaRPr lang="en-US" altLang="zh-CN" dirty="0" smtClean="0"/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lr_log_message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只是记会写到本地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vuser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里面。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lr_message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lr_output_message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基本相同，它们会同时写到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vuser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和发送到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里面，也就是说如果你在有很多压力客户 机，它们会把信息除了记录在本地的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vuser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之外，还要发送到远端的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中，这会浪费大量的网络带宽和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的资 源，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lr_output_message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多了一个输出信息语句在脚本中的位置。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10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11</a:t>
            </a:fld>
            <a:endParaRPr lang="en-US" altLang="ko-K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-1"/>
            <a:ext cx="902223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309320"/>
            <a:ext cx="1053058" cy="4264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539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411760" y="2780618"/>
            <a:ext cx="5112568" cy="1058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zh-CN" sz="4800" b="1" dirty="0" err="1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VuGen</a:t>
            </a:r>
            <a:r>
              <a:rPr lang="zh-CN" altLang="en-US" sz="4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相关设置</a:t>
            </a:r>
            <a:endParaRPr lang="zh-CN" altLang="zh-CN" sz="4800" b="1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798104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日志：</a:t>
            </a:r>
            <a:r>
              <a:rPr lang="en-US" altLang="zh-CN" b="1" dirty="0">
                <a:solidFill>
                  <a:schemeClr val="bg1"/>
                </a:solidFill>
              </a:rPr>
              <a:t>Log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3" y="1438425"/>
            <a:ext cx="3506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1045464" y="3994427"/>
            <a:ext cx="3770313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966788"/>
            <a:ext cx="6856413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41814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思考时间：</a:t>
            </a:r>
            <a:r>
              <a:rPr lang="en-US" altLang="zh-CN" b="1" dirty="0">
                <a:solidFill>
                  <a:schemeClr val="bg1"/>
                </a:solidFill>
              </a:rPr>
              <a:t>Think Time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339648" y="1438425"/>
            <a:ext cx="3506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1236849" y="3994427"/>
            <a:ext cx="3770313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39990" y="5364117"/>
            <a:ext cx="7042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VuGen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：默认忽略</a:t>
            </a:r>
            <a:r>
              <a:rPr lang="en-US" altLang="zh-CN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    Controller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：默认按照录制时记录</a:t>
            </a:r>
            <a:endParaRPr lang="zh-CN" altLang="en-US" sz="18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455" y="5766766"/>
            <a:ext cx="3178149" cy="976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679" y="928688"/>
            <a:ext cx="6865937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84168" y="928688"/>
            <a:ext cx="3744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勾选此项，回放时会忽略</a:t>
            </a:r>
            <a:r>
              <a:rPr lang="en-US" altLang="zh-CN" dirty="0" err="1" smtClean="0">
                <a:solidFill>
                  <a:srgbClr val="FF0000"/>
                </a:solidFill>
              </a:rPr>
              <a:t>lr_tink_time</a:t>
            </a:r>
            <a:r>
              <a:rPr lang="en-US" altLang="zh-CN" dirty="0" smtClean="0">
                <a:solidFill>
                  <a:srgbClr val="FF0000"/>
                </a:solidFill>
              </a:rPr>
              <a:t>()</a:t>
            </a:r>
            <a:r>
              <a:rPr lang="zh-CN" altLang="en-US" dirty="0" smtClean="0">
                <a:solidFill>
                  <a:srgbClr val="FF0000"/>
                </a:solidFill>
              </a:rPr>
              <a:t>函数，会给服务器造成更大压力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H="1">
            <a:off x="4788024" y="1390353"/>
            <a:ext cx="1296144" cy="2314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139952" y="2060848"/>
            <a:ext cx="3312368" cy="1512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28564" y="3776464"/>
            <a:ext cx="34556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1.</a:t>
            </a:r>
            <a:r>
              <a:rPr lang="zh-CN" altLang="en-US" dirty="0" smtClean="0">
                <a:solidFill>
                  <a:srgbClr val="FF0000"/>
                </a:solidFill>
              </a:rPr>
              <a:t>按照录制的时间回放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2.</a:t>
            </a:r>
            <a:r>
              <a:rPr lang="zh-CN" altLang="en-US" dirty="0" smtClean="0">
                <a:solidFill>
                  <a:srgbClr val="FF0000"/>
                </a:solidFill>
              </a:rPr>
              <a:t>按照录制时间倍数回放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3.</a:t>
            </a:r>
            <a:r>
              <a:rPr lang="zh-CN" altLang="en-US" dirty="0" smtClean="0">
                <a:solidFill>
                  <a:srgbClr val="FF0000"/>
                </a:solidFill>
              </a:rPr>
              <a:t>录制时间的随机百分比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4.</a:t>
            </a:r>
            <a:r>
              <a:rPr lang="zh-CN" altLang="en-US" dirty="0" smtClean="0">
                <a:solidFill>
                  <a:srgbClr val="FF0000"/>
                </a:solidFill>
              </a:rPr>
              <a:t>设定思考时间上限，低于上限，按照录制时间回放，高于上限，按照上限值回放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2363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其他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3" y="1480955"/>
            <a:ext cx="3506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1045464" y="4036957"/>
            <a:ext cx="3770313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255" y="1204784"/>
            <a:ext cx="6742113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58096" y="1851115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遇到错误的处理方式，一般不修改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89940" y="2711304"/>
            <a:ext cx="2642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确定运行方式是多线程还是多进程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7645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网络：速度模拟</a:t>
            </a: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3" y="1459690"/>
            <a:ext cx="3506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1045464" y="4015692"/>
            <a:ext cx="3770313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34" y="1393366"/>
            <a:ext cx="6761163" cy="486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97997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浏览器：浏览器仿真</a:t>
            </a: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3" y="1395895"/>
            <a:ext cx="3506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1045464" y="3951897"/>
            <a:ext cx="3770313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3" y="1004888"/>
            <a:ext cx="6770687" cy="484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88185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Internet</a:t>
            </a:r>
            <a:r>
              <a:rPr lang="zh-CN" altLang="en-US" b="1" dirty="0">
                <a:solidFill>
                  <a:schemeClr val="bg1"/>
                </a:solidFill>
              </a:rPr>
              <a:t>协议</a:t>
            </a: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3" y="1480955"/>
            <a:ext cx="3506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1045464" y="4036957"/>
            <a:ext cx="3770313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95" y="836712"/>
            <a:ext cx="5180253" cy="3682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452" y="2276871"/>
            <a:ext cx="4958915" cy="3648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845" y="3849252"/>
            <a:ext cx="4213621" cy="3100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31715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2A1C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配置“运行时设置”</a:t>
            </a:r>
          </a:p>
          <a:p>
            <a:r>
              <a: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配置</a:t>
            </a:r>
            <a:r>
              <a:rPr lang="zh-CN" altLang="en-US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“常规选项”</a:t>
            </a:r>
            <a:endParaRPr lang="zh-CN" altLang="en-US" dirty="0">
              <a:solidFill>
                <a:srgbClr val="2A1C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0712" y="0"/>
            <a:ext cx="9164712" cy="836712"/>
          </a:xfrm>
        </p:spPr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628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配置常规选项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268" y="1052736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参数化：提供参数化边界设置</a:t>
            </a:r>
            <a:endParaRPr lang="en-US" altLang="zh-CN" dirty="0" smtClean="0">
              <a:solidFill>
                <a:schemeClr val="tx1">
                  <a:lumMod val="1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回放：设置脚本回放</a:t>
            </a:r>
            <a:endParaRPr lang="en-US" altLang="zh-CN" dirty="0" smtClean="0">
              <a:solidFill>
                <a:schemeClr val="tx1">
                  <a:lumMod val="1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环境：提供对开发环境的一些简单设置</a:t>
            </a:r>
            <a:endParaRPr lang="en-US" altLang="zh-CN" dirty="0" smtClean="0">
              <a:solidFill>
                <a:schemeClr val="tx1">
                  <a:lumMod val="1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显示：对脚本回放时和回放后进行设置</a:t>
            </a:r>
            <a:endParaRPr lang="en-US" altLang="zh-CN" dirty="0" smtClean="0">
              <a:solidFill>
                <a:schemeClr val="tx1">
                  <a:lumMod val="1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关联：关联相关设置</a:t>
            </a:r>
            <a:endParaRPr lang="en-US" altLang="zh-CN" dirty="0" smtClean="0">
              <a:solidFill>
                <a:schemeClr val="tx1">
                  <a:lumMod val="1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6056" y="4390183"/>
            <a:ext cx="3584905" cy="2467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7506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2A1C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配置“运行时设置”</a:t>
            </a: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配置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“常规选项”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运行时逻辑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日志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思考时间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zh-CN" altLang="en-US" dirty="0">
              <a:solidFill>
                <a:srgbClr val="2A1C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0712" y="0"/>
            <a:ext cx="9164712" cy="836712"/>
          </a:xfrm>
        </p:spPr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850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7971482" cy="565820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配置</a:t>
            </a:r>
            <a:r>
              <a:rPr lang="zh-CN" altLang="en-US" b="1" dirty="0" smtClean="0">
                <a:solidFill>
                  <a:schemeClr val="bg1"/>
                </a:solidFill>
              </a:rPr>
              <a:t>“运行时设置”</a:t>
            </a:r>
            <a:r>
              <a:rPr lang="zh-CN" altLang="en-US" b="1" dirty="0">
                <a:solidFill>
                  <a:schemeClr val="bg1"/>
                </a:solidFill>
              </a:rPr>
              <a:t>（</a:t>
            </a:r>
            <a:r>
              <a:rPr lang="en-US" altLang="zh-CN" b="1" dirty="0" smtClean="0">
                <a:solidFill>
                  <a:schemeClr val="bg1"/>
                </a:solidFill>
              </a:rPr>
              <a:t>Run—time Setting</a:t>
            </a:r>
            <a:r>
              <a:rPr lang="zh-CN" altLang="en-US" b="1" dirty="0" smtClean="0">
                <a:solidFill>
                  <a:schemeClr val="bg1"/>
                </a:solidFill>
              </a:rPr>
              <a:t>）选项</a:t>
            </a:r>
            <a:r>
              <a:rPr lang="zh-CN" altLang="en-US" b="1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233477" name="Rectangle 5"/>
          <p:cNvSpPr>
            <a:spLocks noGrp="1" noChangeArrowheads="1"/>
          </p:cNvSpPr>
          <p:nvPr>
            <p:ph idx="1"/>
          </p:nvPr>
        </p:nvSpPr>
        <p:spPr>
          <a:xfrm>
            <a:off x="452788" y="1052736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录制 </a:t>
            </a:r>
            <a:r>
              <a:rPr lang="en-US" altLang="zh-CN" dirty="0" err="1" smtClean="0"/>
              <a:t>Vuser</a:t>
            </a:r>
            <a:r>
              <a:rPr lang="en-US" altLang="zh-CN" dirty="0" smtClean="0"/>
              <a:t> </a:t>
            </a:r>
            <a:r>
              <a:rPr lang="zh-CN" altLang="en-US" dirty="0" smtClean="0"/>
              <a:t>脚本后，需要配置该脚本的运行时设置。这些设置指定脚本运行时的行为方式。</a:t>
            </a:r>
            <a:endParaRPr lang="en-US" altLang="zh-CN" dirty="0" smtClean="0"/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3" y="1863725"/>
            <a:ext cx="3506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1045464" y="4419727"/>
            <a:ext cx="3770313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708920"/>
            <a:ext cx="7304087" cy="370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40707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Run—time Setting</a:t>
            </a:r>
            <a:r>
              <a:rPr lang="zh-CN" altLang="en-US" b="1" dirty="0" smtClean="0">
                <a:solidFill>
                  <a:schemeClr val="bg1"/>
                </a:solidFill>
              </a:rPr>
              <a:t>选项（续）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3" y="1863725"/>
            <a:ext cx="3506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1045464" y="4419727"/>
            <a:ext cx="3770313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71550"/>
            <a:ext cx="6808787" cy="491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3831708" y="1378795"/>
            <a:ext cx="51102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Vuser</a:t>
            </a:r>
            <a:r>
              <a:rPr 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将按指定的次数重复执行所有 </a:t>
            </a:r>
            <a:r>
              <a:rPr 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Actions。</a:t>
            </a:r>
            <a:endParaRPr lang="zh-CN" altLang="en-US" sz="1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73924" y="4635413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每次重复称为一次迭代。 </a:t>
            </a:r>
          </a:p>
          <a:p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运行多次迭代时，将不会重复执行 </a:t>
            </a:r>
            <a:r>
              <a:rPr lang="en-US" sz="16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Vuser</a:t>
            </a:r>
            <a:r>
              <a:rPr 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脚本的 </a:t>
            </a:r>
            <a:r>
              <a:rPr 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vuser_init 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vuser_end 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部分。</a:t>
            </a:r>
            <a:endParaRPr lang="zh-CN" altLang="en-US" sz="1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00554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运行逻辑：场景模拟（</a:t>
            </a:r>
            <a:r>
              <a:rPr lang="en-US" altLang="zh-CN" b="1" dirty="0" smtClean="0">
                <a:solidFill>
                  <a:schemeClr val="bg1"/>
                </a:solidFill>
              </a:rPr>
              <a:t>1</a:t>
            </a:r>
            <a:r>
              <a:rPr lang="zh-CN" altLang="en-US" b="1" dirty="0" smtClean="0">
                <a:solidFill>
                  <a:schemeClr val="bg1"/>
                </a:solidFill>
              </a:rPr>
              <a:t>）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5" name="内容占位符 14"/>
          <p:cNvSpPr>
            <a:spLocks noGrp="1"/>
          </p:cNvSpPr>
          <p:nvPr>
            <p:ph idx="1"/>
          </p:nvPr>
        </p:nvSpPr>
        <p:spPr>
          <a:xfrm>
            <a:off x="326327" y="126876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飞机订票系统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登录</a:t>
            </a:r>
            <a:r>
              <a:rPr lang="en-US" altLang="zh-CN" dirty="0" smtClean="0">
                <a:solidFill>
                  <a:schemeClr val="tx1"/>
                </a:solidFill>
              </a:rPr>
              <a:t>——</a:t>
            </a:r>
            <a:r>
              <a:rPr lang="zh-CN" altLang="en-US" dirty="0" smtClean="0">
                <a:solidFill>
                  <a:schemeClr val="tx1"/>
                </a:solidFill>
              </a:rPr>
              <a:t>查询路线</a:t>
            </a:r>
            <a:r>
              <a:rPr lang="en-US" altLang="zh-CN" dirty="0" smtClean="0">
                <a:solidFill>
                  <a:schemeClr val="tx1"/>
                </a:solidFill>
              </a:rPr>
              <a:t>5</a:t>
            </a:r>
            <a:r>
              <a:rPr lang="zh-CN" altLang="en-US" dirty="0" smtClean="0">
                <a:solidFill>
                  <a:schemeClr val="tx1"/>
                </a:solidFill>
              </a:rPr>
              <a:t>次</a:t>
            </a:r>
            <a:r>
              <a:rPr lang="en-US" altLang="zh-CN" dirty="0" smtClean="0">
                <a:solidFill>
                  <a:schemeClr val="tx1"/>
                </a:solidFill>
              </a:rPr>
              <a:t>——</a:t>
            </a:r>
            <a:r>
              <a:rPr lang="zh-CN" altLang="en-US" dirty="0" smtClean="0">
                <a:solidFill>
                  <a:schemeClr val="tx1"/>
                </a:solidFill>
              </a:rPr>
              <a:t>退出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altLang="zh-CN" dirty="0" err="1" smtClean="0">
                <a:solidFill>
                  <a:schemeClr val="tx1"/>
                </a:solidFill>
              </a:rPr>
              <a:t>Init</a:t>
            </a:r>
            <a:r>
              <a:rPr lang="en-US" altLang="zh-CN" dirty="0" smtClean="0">
                <a:solidFill>
                  <a:schemeClr val="tx1"/>
                </a:solidFill>
              </a:rPr>
              <a:t>           action*5          end</a:t>
            </a:r>
          </a:p>
          <a:p>
            <a:r>
              <a:rPr lang="en-US" altLang="zh-CN" dirty="0" err="1" smtClean="0"/>
              <a:t>Bugfree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登录</a:t>
            </a:r>
            <a:r>
              <a:rPr lang="en-US" altLang="zh-CN" dirty="0" smtClean="0">
                <a:solidFill>
                  <a:schemeClr val="tx1"/>
                </a:solidFill>
              </a:rPr>
              <a:t>——</a:t>
            </a:r>
            <a:r>
              <a:rPr lang="zh-CN" altLang="en-US" dirty="0" smtClean="0">
                <a:solidFill>
                  <a:schemeClr val="tx1"/>
                </a:solidFill>
              </a:rPr>
              <a:t>查询</a:t>
            </a:r>
            <a:r>
              <a:rPr lang="en-US" altLang="zh-CN" dirty="0" smtClean="0">
                <a:solidFill>
                  <a:schemeClr val="tx1"/>
                </a:solidFill>
              </a:rPr>
              <a:t>bug2</a:t>
            </a:r>
            <a:r>
              <a:rPr lang="zh-CN" altLang="en-US" dirty="0" smtClean="0">
                <a:solidFill>
                  <a:schemeClr val="tx1"/>
                </a:solidFill>
              </a:rPr>
              <a:t>次</a:t>
            </a:r>
            <a:r>
              <a:rPr lang="en-US" altLang="zh-CN" dirty="0" smtClean="0">
                <a:solidFill>
                  <a:schemeClr val="tx1"/>
                </a:solidFill>
              </a:rPr>
              <a:t>——</a:t>
            </a:r>
            <a:r>
              <a:rPr lang="zh-CN" altLang="en-US" dirty="0" smtClean="0">
                <a:solidFill>
                  <a:schemeClr val="tx1"/>
                </a:solidFill>
              </a:rPr>
              <a:t>提交</a:t>
            </a:r>
            <a:r>
              <a:rPr lang="en-US" altLang="zh-CN" dirty="0" smtClean="0">
                <a:solidFill>
                  <a:schemeClr val="tx1"/>
                </a:solidFill>
              </a:rPr>
              <a:t>bug1</a:t>
            </a:r>
            <a:r>
              <a:rPr lang="zh-CN" altLang="en-US" dirty="0" smtClean="0">
                <a:solidFill>
                  <a:schemeClr val="tx1"/>
                </a:solidFill>
              </a:rPr>
              <a:t>次</a:t>
            </a:r>
            <a:r>
              <a:rPr lang="en-US" altLang="zh-CN" dirty="0" smtClean="0">
                <a:solidFill>
                  <a:schemeClr val="tx1"/>
                </a:solidFill>
              </a:rPr>
              <a:t>——</a:t>
            </a:r>
            <a:r>
              <a:rPr lang="zh-CN" altLang="en-US" dirty="0" smtClean="0">
                <a:solidFill>
                  <a:schemeClr val="tx1"/>
                </a:solidFill>
              </a:rPr>
              <a:t>退出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Init    action*2      action1       end    </a:t>
            </a:r>
            <a:r>
              <a:rPr lang="zh-CN" altLang="en-US" dirty="0" smtClean="0">
                <a:solidFill>
                  <a:schemeClr val="tx1"/>
                </a:solidFill>
              </a:rPr>
              <a:t>可行吗？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Init    block*2       action1       end </a:t>
            </a:r>
          </a:p>
          <a:p>
            <a:r>
              <a:rPr lang="zh-CN" altLang="en-US" dirty="0" smtClean="0"/>
              <a:t>飞机订票系统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70%</a:t>
            </a:r>
            <a:r>
              <a:rPr lang="zh-CN" altLang="en-US" dirty="0" smtClean="0">
                <a:solidFill>
                  <a:schemeClr val="tx1"/>
                </a:solidFill>
              </a:rPr>
              <a:t>人员进行点击</a:t>
            </a:r>
            <a:r>
              <a:rPr lang="en-US" altLang="zh-CN" dirty="0" smtClean="0">
                <a:solidFill>
                  <a:schemeClr val="tx1"/>
                </a:solidFill>
              </a:rPr>
              <a:t>administration</a:t>
            </a:r>
            <a:r>
              <a:rPr lang="zh-CN" altLang="en-US" dirty="0" smtClean="0">
                <a:solidFill>
                  <a:schemeClr val="tx1"/>
                </a:solidFill>
              </a:rPr>
              <a:t>操作，</a:t>
            </a:r>
            <a:r>
              <a:rPr lang="en-US" altLang="zh-CN" dirty="0" smtClean="0">
                <a:solidFill>
                  <a:schemeClr val="tx1"/>
                </a:solidFill>
              </a:rPr>
              <a:t>30%</a:t>
            </a:r>
            <a:r>
              <a:rPr lang="zh-CN" altLang="en-US" dirty="0" smtClean="0">
                <a:solidFill>
                  <a:schemeClr val="tx1"/>
                </a:solidFill>
              </a:rPr>
              <a:t>进行登录操作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action</a:t>
            </a:r>
            <a:r>
              <a:rPr lang="zh-CN" altLang="en-US" dirty="0" smtClean="0">
                <a:solidFill>
                  <a:schemeClr val="tx1"/>
                </a:solidFill>
              </a:rPr>
              <a:t>随机</a:t>
            </a:r>
            <a:r>
              <a:rPr lang="en-US" altLang="zh-CN" dirty="0" smtClean="0">
                <a:solidFill>
                  <a:schemeClr val="tx1"/>
                </a:solidFill>
              </a:rPr>
              <a:t>70%                       action1</a:t>
            </a:r>
            <a:r>
              <a:rPr lang="zh-CN" altLang="en-US" dirty="0" smtClean="0">
                <a:solidFill>
                  <a:schemeClr val="tx1"/>
                </a:solidFill>
              </a:rPr>
              <a:t>随机</a:t>
            </a:r>
            <a:r>
              <a:rPr lang="en-US" altLang="zh-CN" dirty="0" smtClean="0">
                <a:solidFill>
                  <a:schemeClr val="tx1"/>
                </a:solidFill>
              </a:rPr>
              <a:t>30%</a:t>
            </a:r>
          </a:p>
          <a:p>
            <a:pPr lvl="1">
              <a:lnSpc>
                <a:spcPct val="100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运行</a:t>
            </a:r>
            <a:r>
              <a:rPr lang="en-US" altLang="zh-CN" dirty="0" smtClean="0">
                <a:solidFill>
                  <a:schemeClr val="tx1"/>
                </a:solidFill>
              </a:rPr>
              <a:t>10</a:t>
            </a:r>
            <a:r>
              <a:rPr lang="zh-CN" altLang="en-US" dirty="0" smtClean="0">
                <a:solidFill>
                  <a:schemeClr val="tx1"/>
                </a:solidFill>
              </a:rPr>
              <a:t>次查看结果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3" y="1863725"/>
            <a:ext cx="3506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1045464" y="4419727"/>
            <a:ext cx="3770313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61794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运行逻辑：场景模拟（</a:t>
            </a:r>
            <a:r>
              <a:rPr lang="en-US" altLang="zh-CN" b="1" dirty="0">
                <a:solidFill>
                  <a:schemeClr val="bg1"/>
                </a:solidFill>
              </a:rPr>
              <a:t>2</a:t>
            </a:r>
            <a:r>
              <a:rPr lang="zh-CN" altLang="en-US" b="1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3" y="1863725"/>
            <a:ext cx="3506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1045464" y="4419727"/>
            <a:ext cx="3770313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978" y="1462831"/>
            <a:ext cx="5267687" cy="1717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53685" y="3845448"/>
            <a:ext cx="2834045" cy="199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组合 16"/>
          <p:cNvGrpSpPr/>
          <p:nvPr/>
        </p:nvGrpSpPr>
        <p:grpSpPr>
          <a:xfrm>
            <a:off x="172530" y="3837614"/>
            <a:ext cx="5541484" cy="1616731"/>
            <a:chOff x="172530" y="4135914"/>
            <a:chExt cx="5541484" cy="1616731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72530" y="4135914"/>
              <a:ext cx="5541484" cy="1616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441136" y="4692770"/>
              <a:ext cx="1235046" cy="498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815021"/>
            <a:ext cx="3352800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37393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运行逻辑：场景模拟（</a:t>
            </a:r>
            <a:r>
              <a:rPr lang="en-US" altLang="zh-CN" b="1" dirty="0">
                <a:solidFill>
                  <a:schemeClr val="bg1"/>
                </a:solidFill>
              </a:rPr>
              <a:t>3</a:t>
            </a:r>
            <a:r>
              <a:rPr lang="zh-CN" altLang="en-US" b="1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3" y="1863725"/>
            <a:ext cx="3506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508" y="1048048"/>
            <a:ext cx="7928865" cy="179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60147" y="3056774"/>
            <a:ext cx="4135865" cy="2938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634983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运行逻辑：</a:t>
            </a:r>
            <a:r>
              <a:rPr lang="en-US" altLang="zh-CN" b="1" dirty="0">
                <a:solidFill>
                  <a:schemeClr val="bg1"/>
                </a:solidFill>
              </a:rPr>
              <a:t>Run Logic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683568" y="1052736"/>
            <a:ext cx="8137703" cy="4641850"/>
          </a:xfrm>
        </p:spPr>
        <p:txBody>
          <a:bodyPr/>
          <a:lstStyle/>
          <a:p>
            <a:r>
              <a:rPr lang="zh-CN" altLang="en-US" sz="2400" dirty="0" smtClean="0"/>
              <a:t>操作块：</a:t>
            </a:r>
            <a:endParaRPr lang="en-US" altLang="zh-CN" sz="2400" dirty="0" smtClean="0"/>
          </a:p>
          <a:p>
            <a:pPr lvl="1"/>
            <a:r>
              <a:rPr lang="zh-CN" altLang="en-US" sz="1800" dirty="0" smtClean="0">
                <a:solidFill>
                  <a:schemeClr val="tx1"/>
                </a:solidFill>
              </a:rPr>
              <a:t>脚本内的</a:t>
            </a:r>
            <a:r>
              <a:rPr lang="zh-CN" altLang="en-US" sz="1800" dirty="0" smtClean="0">
                <a:solidFill>
                  <a:srgbClr val="FF0000"/>
                </a:solidFill>
              </a:rPr>
              <a:t>操作组</a:t>
            </a:r>
            <a:r>
              <a:rPr lang="zh-CN" altLang="en-US" sz="1800" dirty="0" smtClean="0">
                <a:solidFill>
                  <a:schemeClr val="tx1"/>
                </a:solidFill>
              </a:rPr>
              <a:t>。可以单独设置每个块的属性 </a:t>
            </a:r>
            <a:r>
              <a:rPr lang="en-US" altLang="zh-CN" sz="1800" dirty="0" smtClean="0">
                <a:solidFill>
                  <a:schemeClr val="tx1"/>
                </a:solidFill>
              </a:rPr>
              <a:t>- </a:t>
            </a:r>
            <a:r>
              <a:rPr lang="zh-CN" altLang="en-US" sz="1800" dirty="0" smtClean="0">
                <a:solidFill>
                  <a:schemeClr val="tx1"/>
                </a:solidFill>
              </a:rPr>
              <a:t>其顺序、迭代和权重。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zh-CN" altLang="en-US" sz="1800" dirty="0">
                <a:solidFill>
                  <a:srgbClr val="FF0000"/>
                </a:solidFill>
              </a:rPr>
              <a:t>顺序：</a:t>
            </a:r>
            <a:r>
              <a:rPr lang="zh-CN" altLang="en-US" sz="1800" dirty="0" smtClean="0">
                <a:solidFill>
                  <a:schemeClr val="tx1"/>
                </a:solidFill>
              </a:rPr>
              <a:t>可设置</a:t>
            </a:r>
            <a:r>
              <a:rPr lang="zh-CN" altLang="en-US" sz="1800" dirty="0">
                <a:solidFill>
                  <a:schemeClr val="tx1"/>
                </a:solidFill>
              </a:rPr>
              <a:t>脚本内的操作顺序</a:t>
            </a:r>
            <a:r>
              <a:rPr lang="zh-CN" altLang="en-US" sz="1800" dirty="0" smtClean="0">
                <a:solidFill>
                  <a:schemeClr val="tx1"/>
                </a:solidFill>
              </a:rPr>
              <a:t>。</a:t>
            </a:r>
            <a:r>
              <a:rPr lang="zh-CN" altLang="en-US" sz="1800" dirty="0" smtClean="0">
                <a:solidFill>
                  <a:srgbClr val="FF0000"/>
                </a:solidFill>
              </a:rPr>
              <a:t>按顺序</a:t>
            </a:r>
            <a:r>
              <a:rPr lang="en-US" altLang="zh-CN" sz="1800" dirty="0" smtClean="0">
                <a:solidFill>
                  <a:srgbClr val="FF0000"/>
                </a:solidFill>
              </a:rPr>
              <a:t>OR</a:t>
            </a:r>
            <a:r>
              <a:rPr lang="zh-CN" altLang="en-US" sz="1800" dirty="0" smtClean="0">
                <a:solidFill>
                  <a:srgbClr val="FF0000"/>
                </a:solidFill>
              </a:rPr>
              <a:t>随机执行。 </a:t>
            </a:r>
            <a:endParaRPr lang="zh-CN" altLang="en-US" sz="1800" dirty="0">
              <a:solidFill>
                <a:srgbClr val="FF0000"/>
              </a:solidFill>
            </a:endParaRPr>
          </a:p>
          <a:p>
            <a:pPr lvl="1"/>
            <a:r>
              <a:rPr lang="zh-CN" altLang="en-US" sz="1800" dirty="0" smtClean="0">
                <a:solidFill>
                  <a:schemeClr val="tx1"/>
                </a:solidFill>
              </a:rPr>
              <a:t>迭代：设置整个 </a:t>
            </a:r>
            <a:r>
              <a:rPr lang="en-US" altLang="zh-CN" sz="1800" dirty="0" smtClean="0">
                <a:solidFill>
                  <a:schemeClr val="tx1"/>
                </a:solidFill>
              </a:rPr>
              <a:t>Run</a:t>
            </a:r>
            <a:r>
              <a:rPr lang="zh-CN" altLang="en-US" sz="1800" dirty="0" smtClean="0">
                <a:solidFill>
                  <a:schemeClr val="tx1"/>
                </a:solidFill>
              </a:rPr>
              <a:t> 部分的迭代次数，还可设置单个操作或操作块的迭代。</a:t>
            </a:r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175975" y="3322638"/>
            <a:ext cx="4573587" cy="318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3" y="1863725"/>
            <a:ext cx="3506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371696" y="4227222"/>
            <a:ext cx="3770313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27017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步：</a:t>
            </a:r>
            <a:r>
              <a:rPr lang="en-US" altLang="zh-CN" b="1" dirty="0">
                <a:solidFill>
                  <a:schemeClr val="bg1"/>
                </a:solidFill>
              </a:rPr>
              <a:t>Pacing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3" y="1566015"/>
            <a:ext cx="3506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1045464" y="4122017"/>
            <a:ext cx="3770313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464" y="1631229"/>
            <a:ext cx="6799263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67744" y="908720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设置迭代的时间间隔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45551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 Android测试点</Template>
  <TotalTime>249</TotalTime>
  <Words>737</Words>
  <Application>Microsoft Office PowerPoint</Application>
  <PresentationFormat>全屏显示(4:3)</PresentationFormat>
  <Paragraphs>90</Paragraphs>
  <Slides>17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moban</vt:lpstr>
      <vt:lpstr>PowerPoint 演示文稿</vt:lpstr>
      <vt:lpstr>本章大纲</vt:lpstr>
      <vt:lpstr>配置“运行时设置”（Run—time Setting）选项）</vt:lpstr>
      <vt:lpstr>Run—time Setting选项（续）</vt:lpstr>
      <vt:lpstr>运行逻辑：场景模拟（1）</vt:lpstr>
      <vt:lpstr>运行逻辑：场景模拟（2）</vt:lpstr>
      <vt:lpstr>运行逻辑：场景模拟（3）</vt:lpstr>
      <vt:lpstr>运行逻辑：Run Logic</vt:lpstr>
      <vt:lpstr>步：Pacing</vt:lpstr>
      <vt:lpstr>日志：Log</vt:lpstr>
      <vt:lpstr>思考时间：Think Time</vt:lpstr>
      <vt:lpstr>其他</vt:lpstr>
      <vt:lpstr>网络：速度模拟</vt:lpstr>
      <vt:lpstr>浏览器：浏览器仿真</vt:lpstr>
      <vt:lpstr>Internet协议</vt:lpstr>
      <vt:lpstr>本章大纲</vt:lpstr>
      <vt:lpstr>配置常规选项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26</cp:revision>
  <dcterms:created xsi:type="dcterms:W3CDTF">2017-03-16T04:59:09Z</dcterms:created>
  <dcterms:modified xsi:type="dcterms:W3CDTF">2017-03-28T02:20:02Z</dcterms:modified>
</cp:coreProperties>
</file>