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9"/>
  </p:notesMasterIdLst>
  <p:sldIdLst>
    <p:sldId id="256" r:id="rId2"/>
    <p:sldId id="276" r:id="rId3"/>
    <p:sldId id="278" r:id="rId4"/>
    <p:sldId id="279" r:id="rId5"/>
    <p:sldId id="335" r:id="rId6"/>
    <p:sldId id="281" r:id="rId7"/>
    <p:sldId id="282" r:id="rId8"/>
    <p:sldId id="283" r:id="rId9"/>
    <p:sldId id="331" r:id="rId10"/>
    <p:sldId id="354" r:id="rId11"/>
    <p:sldId id="355" r:id="rId12"/>
    <p:sldId id="284" r:id="rId13"/>
    <p:sldId id="333" r:id="rId14"/>
    <p:sldId id="285" r:id="rId15"/>
    <p:sldId id="286" r:id="rId16"/>
    <p:sldId id="332" r:id="rId17"/>
    <p:sldId id="334" r:id="rId18"/>
    <p:sldId id="288" r:id="rId19"/>
    <p:sldId id="289" r:id="rId20"/>
    <p:sldId id="290" r:id="rId21"/>
    <p:sldId id="336" r:id="rId22"/>
    <p:sldId id="292" r:id="rId23"/>
    <p:sldId id="337" r:id="rId24"/>
    <p:sldId id="293" r:id="rId25"/>
    <p:sldId id="338" r:id="rId26"/>
    <p:sldId id="294" r:id="rId27"/>
    <p:sldId id="356" r:id="rId28"/>
    <p:sldId id="357" r:id="rId29"/>
    <p:sldId id="358" r:id="rId30"/>
    <p:sldId id="340" r:id="rId31"/>
    <p:sldId id="341" r:id="rId32"/>
    <p:sldId id="342" r:id="rId33"/>
    <p:sldId id="343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44" r:id="rId42"/>
    <p:sldId id="304" r:id="rId43"/>
    <p:sldId id="305" r:id="rId44"/>
    <p:sldId id="306" r:id="rId45"/>
    <p:sldId id="307" r:id="rId46"/>
    <p:sldId id="345" r:id="rId47"/>
    <p:sldId id="309" r:id="rId48"/>
    <p:sldId id="310" r:id="rId49"/>
    <p:sldId id="311" r:id="rId50"/>
    <p:sldId id="312" r:id="rId51"/>
    <p:sldId id="352" r:id="rId52"/>
    <p:sldId id="346" r:id="rId53"/>
    <p:sldId id="314" r:id="rId54"/>
    <p:sldId id="349" r:id="rId55"/>
    <p:sldId id="350" r:id="rId56"/>
    <p:sldId id="330" r:id="rId57"/>
    <p:sldId id="316" r:id="rId58"/>
    <p:sldId id="317" r:id="rId59"/>
    <p:sldId id="318" r:id="rId60"/>
    <p:sldId id="347" r:id="rId61"/>
    <p:sldId id="320" r:id="rId62"/>
    <p:sldId id="351" r:id="rId63"/>
    <p:sldId id="321" r:id="rId64"/>
    <p:sldId id="322" r:id="rId65"/>
    <p:sldId id="323" r:id="rId66"/>
    <p:sldId id="324" r:id="rId67"/>
    <p:sldId id="353" r:id="rId6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406" autoAdjust="0"/>
  </p:normalViewPr>
  <p:slideViewPr>
    <p:cSldViewPr>
      <p:cViewPr varScale="1">
        <p:scale>
          <a:sx n="95" d="100"/>
          <a:sy n="95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增强的意义，</a:t>
            </a:r>
            <a:r>
              <a:rPr lang="en-US" altLang="zh-CN" b="1" dirty="0" smtClean="0">
                <a:solidFill>
                  <a:srgbClr val="7030A0"/>
                </a:solidFill>
              </a:rPr>
              <a:t>why</a:t>
            </a:r>
            <a:r>
              <a:rPr lang="en-US" altLang="zh-CN" b="1" baseline="0" dirty="0" smtClean="0">
                <a:solidFill>
                  <a:srgbClr val="7030A0"/>
                </a:solidFill>
              </a:rPr>
              <a:t> how</a:t>
            </a: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1.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看不到多长时间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2.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无法同时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3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。使用不同的用户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首先假定我们先录制了这样的一个脚本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脚本描述的业务是</a:t>
            </a:r>
            <a:r>
              <a:rPr lang="en-US" altLang="zh-CN" dirty="0" smtClean="0"/>
              <a:t>…   </a:t>
            </a:r>
            <a:r>
              <a:rPr lang="zh-CN" altLang="en-US" dirty="0" smtClean="0"/>
              <a:t>那现在要进行性能测试 检验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人同时进行上述操作时系统性能是否正常</a:t>
            </a:r>
            <a:r>
              <a:rPr lang="zh-CN" altLang="en-US" baseline="0" dirty="0" smtClean="0"/>
              <a:t>  那我们是不是可以这样设置，设置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个用户让他们同一时间开始执行上面的这个脚本  那大家思考一下这样的方式是否能真正实现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人真实的模拟上述业务呢？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打开几个问题</a:t>
            </a:r>
            <a:endParaRPr lang="en-US" altLang="zh-CN" baseline="0" dirty="0" smtClean="0"/>
          </a:p>
          <a:p>
            <a:r>
              <a:rPr lang="zh-CN" altLang="en-US" baseline="0" dirty="0" smtClean="0"/>
              <a:t>答案肯定是不能够很真实的模拟  比如</a:t>
            </a:r>
            <a:r>
              <a:rPr lang="en-US" altLang="zh-CN" baseline="0" dirty="0" smtClean="0"/>
              <a:t>……  </a:t>
            </a:r>
          </a:p>
          <a:p>
            <a:r>
              <a:rPr lang="zh-CN" altLang="en-US" baseline="0" dirty="0" smtClean="0"/>
              <a:t>显然真实情况不是这样的  我们需要让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个用户用不同的测试数据来进行操作  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那有人说很简单 录制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个不同的脚本吧 呵呵 这样是不是太复杂并且效率太低了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基于上面的介绍，我们既想让脚本真实模拟业务，又想让脚本简单化，这样就要对已经录制好的脚本进行参数化操作了</a:t>
            </a:r>
            <a:endParaRPr lang="en-US" altLang="zh-CN" baseline="0" dirty="0" smtClean="0"/>
          </a:p>
          <a:p>
            <a:r>
              <a:rPr lang="zh-CN" altLang="en-US" dirty="0" smtClean="0"/>
              <a:t>现在大家已经对参数化有些理解啦</a:t>
            </a:r>
            <a:r>
              <a:rPr lang="zh-CN" altLang="en-US" baseline="0" dirty="0" smtClean="0"/>
              <a:t>  下面就来给大家点透  让大家更清楚认识 到底什么是参数化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实质为用参数替代常量。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参数，即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LoadRunner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自带的高级变量。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换句话讲“参数化是变量替代常量，变量是来自于参数表中的值”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例如登录飞机订票系统的用户名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该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常量使用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设定好的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“参数表”替代，在“参数表”中可存放多个的实际用户名。在脚本每次运行时，可调用“参数表”中的值替换常量（即固定值）“</a:t>
            </a:r>
            <a:r>
              <a:rPr lang="en-US" altLang="zh-CN" sz="1200" b="1" kern="1200" dirty="0" err="1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en-US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/bean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”，从而更加真实地模拟实际业务操作。</a:t>
            </a:r>
            <a:endParaRPr lang="en-US" altLang="zh-CN" sz="1200" b="1" kern="1200" dirty="0" smtClean="0">
              <a:solidFill>
                <a:srgbClr val="FF0000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baseline="0" dirty="0" smtClean="0"/>
              <a:t>这样是不是就更真实了  并且只是在脚本里简单修改 脚本长度也没有过多变化 </a:t>
            </a:r>
            <a:endParaRPr lang="en-US" altLang="zh-CN" baseline="0" dirty="0" smtClean="0"/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采用刚才咱们使用过的登录  这里呢就是刚才输入的用户名和密码  现在咱们要对这里进行参数化</a:t>
            </a:r>
            <a:endParaRPr lang="en-US" altLang="zh-CN" dirty="0" smtClean="0"/>
          </a:p>
          <a:p>
            <a:r>
              <a:rPr lang="zh-CN" altLang="en-US" dirty="0" smtClean="0"/>
              <a:t>对用户名使用第一种</a:t>
            </a:r>
            <a:r>
              <a:rPr lang="zh-CN" altLang="en-US" baseline="0" dirty="0" smtClean="0"/>
              <a:t>  右键参数化的形式  首先选中需要参数化的常量 点击鼠标右键  会打开，，， 填写名称 好记好理解为主  设置类型 很多种依据实际进行选择  如对日期型的常量进行参数化时可采用日期型  等等还有其它类型  十分类似这里不再赘述 可查看实验手册  这里咱们选用</a:t>
            </a:r>
            <a:r>
              <a:rPr lang="en-US" altLang="zh-CN" baseline="0" dirty="0" smtClean="0"/>
              <a:t>file</a:t>
            </a:r>
            <a:r>
              <a:rPr lang="zh-CN" altLang="en-US" baseline="0" dirty="0" smtClean="0"/>
              <a:t>型进行演示  这里注意初始值的显示  这是刚才提到了一个区别  这里想一下另外一种形式就应该是不显示初始值  所有值都要再次输入  点击属性 进入参数化列表页面  其实随着刚才命名已经给咱们自动创建了参数表  点击</a:t>
            </a:r>
            <a:r>
              <a:rPr lang="en-US" altLang="zh-CN" baseline="0" dirty="0" err="1" smtClean="0"/>
              <a:t>creat</a:t>
            </a:r>
            <a:r>
              <a:rPr lang="en-US" altLang="zh-CN" baseline="0" dirty="0" smtClean="0"/>
              <a:t> table </a:t>
            </a:r>
            <a:r>
              <a:rPr lang="zh-CN" altLang="en-US" baseline="0" dirty="0" smtClean="0"/>
              <a:t>可以添加行和列   这里可以把刚才说的所有的需要参数化的地方都写在一张表里  也可以分别写在不同的表里  这里注意</a:t>
            </a:r>
            <a:r>
              <a:rPr lang="en-US" altLang="zh-CN" baseline="0" dirty="0" smtClean="0"/>
              <a:t>table</a:t>
            </a:r>
            <a:r>
              <a:rPr lang="zh-CN" altLang="en-US" baseline="0" dirty="0" smtClean="0"/>
              <a:t>中只能显示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行数据  超过的需要在文件里编辑  另外要说明的是参数化数据可以这样手动创建 也可以从数据库中进行批量导入  用这个按钮 但是具体怎样操作留作课下思考题  下次课继续讲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下面解释一下字段含义  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列分隔符 含义是列和列之间用什么来分隔 逗号还是空格等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第一行数据  刚才选择了列  这里是要确定一下第一行数据是哪个 从哪个数据作为第一次执行的数据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选择下一行 是在确定了第一行数据之后 当第二次执行这个脚本时 来看一下要选择哪一行数据来使用 可以。。。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更新时间  有个前提 比如说在这个脚本中 登录的时候用到了用户名  进入系统后订票时填写订票人姓名又用到了姓名这个参数表 这里就是要设置一下对于这个参数表数据更新的时间 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下面对密码使用创建参数化列表形式进行参数化  首先点击图表打开参数化列表页面  这里没有初始值  我们要先创建一张参数表  然后再表里添加数据同刚才  唯一要说的一点是：选择下一行中  如果有用户名三个  密码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 很可能就会使用户名和密码选择的不对应 而导致不能登陆进去系统 所以为了解决这个问题   这里可以选择。。。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 之后选中要替换的常量  点击右键选择使用现有参数替换即可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然后运行一下脚本吧  查看结果发现只是迭代了一次 也就是默认情况下</a:t>
            </a:r>
            <a:r>
              <a:rPr lang="en-US" altLang="zh-CN" baseline="0" dirty="0" err="1" smtClean="0"/>
              <a:t>lr</a:t>
            </a:r>
            <a:r>
              <a:rPr lang="zh-CN" altLang="en-US" baseline="0" dirty="0" smtClean="0"/>
              <a:t>脚本只执行了一次 即只执行了一个用户名密码  所以这里就要注意提醒大家的 要想让参数化生效就一定要设置迭代次数  方法是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然后再运行脚本  看到确实迭代了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   那咱们预期应该每一次迭代都使用不同的用户名和密码  但是咱们不能确定  所以要使用这样的一个输出函数来进行回放日志的查看   复制过来函数  回放一下查看回放日志</a:t>
            </a:r>
            <a:endParaRPr lang="en-US" altLang="zh-CN" dirty="0" smtClean="0"/>
          </a:p>
          <a:p>
            <a:r>
              <a:rPr lang="zh-CN" altLang="en-US" dirty="0" smtClean="0"/>
              <a:t>参数化之后要修改  </a:t>
            </a:r>
            <a:r>
              <a:rPr lang="en-US" altLang="zh-CN" dirty="0" smtClean="0"/>
              <a:t>run</a:t>
            </a:r>
            <a:r>
              <a:rPr lang="en-US" altLang="zh-CN" baseline="0" dirty="0" smtClean="0"/>
              <a:t> time setting  </a:t>
            </a:r>
            <a:r>
              <a:rPr lang="zh-CN" altLang="en-US" baseline="0" dirty="0" smtClean="0"/>
              <a:t>次数为</a:t>
            </a:r>
            <a:r>
              <a:rPr lang="en-US" altLang="zh-CN" baseline="0" dirty="0" smtClean="0"/>
              <a:t>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LR</a:t>
            </a:r>
            <a:r>
              <a:rPr lang="zh-CN" altLang="en-US" dirty="0" smtClean="0"/>
              <a:t>默认是从协议层进行判断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，失败的业务可以设置代码返回</a:t>
            </a:r>
            <a:r>
              <a:rPr lang="en-US" altLang="zh-CN" dirty="0" smtClean="0"/>
              <a:t>200</a:t>
            </a:r>
            <a:r>
              <a:rPr lang="zh-CN" altLang="en-US" smtClean="0"/>
              <a:t>，业务层的判断需要从检查点进行判断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75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15369208291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从新录一遍脚本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LR</a:t>
            </a:r>
            <a:r>
              <a:rPr lang="zh-CN" altLang="en-US" dirty="0" smtClean="0"/>
              <a:t>事务四种状态，在默认情况下使用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来作为事务状态： 　</a:t>
            </a:r>
            <a:endParaRPr lang="en-US" altLang="zh-CN" dirty="0" smtClean="0"/>
          </a:p>
          <a:p>
            <a:r>
              <a:rPr lang="zh-CN" altLang="en-US" b="1" dirty="0" smtClean="0"/>
              <a:t>　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LR_AUTO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是指事务的状态有系统自动根据默认规则来判断，结果为</a:t>
            </a:r>
            <a:r>
              <a:rPr lang="en-US" altLang="zh-CN" dirty="0" smtClean="0"/>
              <a:t>PASS/FAIL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LR_PASS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LR_PASS</a:t>
            </a:r>
            <a:r>
              <a:rPr lang="zh-CN" altLang="en-US" dirty="0" smtClean="0"/>
              <a:t>是指事务是以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状态通过的，说明该事务正确的完成了，并且记录下对应的时间，这个时间就是指做这件事情所需要消耗的响应时间。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LR_FAIL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LR_FAIL</a:t>
            </a:r>
            <a:r>
              <a:rPr lang="zh-CN" altLang="en-US" dirty="0" smtClean="0"/>
              <a:t>是指事务以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状态结束，该事务是一个失败的事务，没有完成事务中脚本应该达到的效果，得到的时间不是正确操作的时间，这个时间在后期的统计中将被独立统计。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LR_STOP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LR_STOP</a:t>
            </a:r>
            <a:r>
              <a:rPr lang="zh-CN" altLang="en-US" dirty="0" smtClean="0"/>
              <a:t>将事务以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状态停止。事务的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状态会在场景的对应计数器中记录，包括通过的次数和事务的响应时间，方便后期分析该事务的吞吐量以及响应时间的变化情况。</a:t>
            </a:r>
          </a:p>
          <a:p>
            <a:r>
              <a:rPr lang="zh-CN" altLang="en-US" dirty="0" smtClean="0"/>
              <a:t>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http://www.360doc.com/content/14/0521/16/17255096_379655934.shtml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5.gif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383618"/>
            <a:ext cx="7488832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>
                <a:solidFill>
                  <a:schemeClr val="bg1"/>
                </a:solidFill>
                <a:latin typeface="+mn-ea"/>
                <a:ea typeface="+mn-ea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脚本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增强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LR_AUTO</a:t>
            </a:r>
            <a:r>
              <a:rPr lang="zh-CN" altLang="en-US" dirty="0" smtClean="0"/>
              <a:t>是指事务的状态有系统自动根据默认规则来判断，结果为</a:t>
            </a:r>
            <a:r>
              <a:rPr lang="en-US" altLang="zh-CN" dirty="0" smtClean="0"/>
              <a:t>PASS/FAIL</a:t>
            </a:r>
            <a:endParaRPr lang="zh-CN" altLang="en-US" dirty="0" smtClean="0"/>
          </a:p>
          <a:p>
            <a:r>
              <a:rPr lang="en-US" altLang="zh-CN" dirty="0" smtClean="0"/>
              <a:t>LR_PASS</a:t>
            </a:r>
            <a:r>
              <a:rPr lang="zh-CN" altLang="en-US" dirty="0" smtClean="0"/>
              <a:t>是指事务是以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状态通过的，说明该事务正确的完成了，并且记录下对应的时间，这个时间就是指做这件事情所需要消耗的时间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75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LR_FAIL</a:t>
            </a:r>
            <a:r>
              <a:rPr lang="zh-CN" altLang="en-US" dirty="0" smtClean="0"/>
              <a:t>是指事务以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状态结束，该事务是一个失败的事务，没有完成事务中脚本应该达到的效果，得到的时间不是正确操作的时间，这个时间在后期的统计中将被独立统计</a:t>
            </a:r>
          </a:p>
          <a:p>
            <a:r>
              <a:rPr lang="en-US" altLang="zh-CN" dirty="0" smtClean="0"/>
              <a:t>LR_STOP</a:t>
            </a:r>
            <a:r>
              <a:rPr lang="zh-CN" altLang="en-US" dirty="0" smtClean="0"/>
              <a:t>将事务以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状态停止。事务的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状态会在场景的对应计数器中记录，包括通过的次数和事务的响应时间，方便后期分析该事务的吞吐量以及响应时间的变化情况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6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706407"/>
            <a:ext cx="3817938" cy="35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300" y="742950"/>
            <a:ext cx="3911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544247" y="4454910"/>
            <a:ext cx="2395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思考时间的位置</a:t>
            </a:r>
            <a:endParaRPr lang="zh-CN" altLang="en-U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9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zh-CN" altLang="en-US" dirty="0"/>
              <a:t>中不要插入日志函数</a:t>
            </a:r>
          </a:p>
          <a:p>
            <a:r>
              <a:rPr lang="zh-CN" altLang="en-US" dirty="0" smtClean="0"/>
              <a:t>事务中不要</a:t>
            </a:r>
            <a:r>
              <a:rPr lang="zh-CN" altLang="en-US" dirty="0"/>
              <a:t>插入集合点函数</a:t>
            </a:r>
          </a:p>
          <a:p>
            <a:r>
              <a:rPr lang="zh-CN" altLang="en-US" dirty="0" smtClean="0"/>
              <a:t>事务中尽量</a:t>
            </a:r>
            <a:r>
              <a:rPr lang="zh-CN" altLang="en-US" dirty="0"/>
              <a:t>不要插入思考时间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插入事务（续）</a:t>
            </a:r>
          </a:p>
        </p:txBody>
      </p:sp>
    </p:spTree>
    <p:extLst>
      <p:ext uri="{BB962C8B-B14F-4D97-AF65-F5344CB8AC3E}">
        <p14:creationId xmlns:p14="http://schemas.microsoft.com/office/powerpoint/2010/main" val="971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74184" y="774080"/>
            <a:ext cx="8229600" cy="339447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能够对事务进行单独分析，更便于查看“一系列操作”的响应时间指标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：脚本回放后，通过回放日志查看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Controller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Analysis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中，查看生成的响应时间图。</a:t>
            </a:r>
          </a:p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27954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7814"/>
            <a:ext cx="3290139" cy="185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60" y="2947847"/>
            <a:ext cx="431482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16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插入事务的作用与优势（续）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27954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" y="989618"/>
            <a:ext cx="8562975" cy="3271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90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lr_get_transaction_status</a:t>
            </a:r>
            <a:r>
              <a:rPr lang="zh-CN" altLang="en-US" sz="2800" b="1" dirty="0">
                <a:latin typeface="+mn-ea"/>
              </a:rPr>
              <a:t>用于获取事务的状态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+mn-ea"/>
              </a:rPr>
              <a:t>lr_get_transaction_duration</a:t>
            </a:r>
            <a:r>
              <a:rPr lang="en-US" altLang="zh-CN" sz="2800" b="1" dirty="0">
                <a:latin typeface="+mn-ea"/>
              </a:rPr>
              <a:t> </a:t>
            </a:r>
            <a:r>
              <a:rPr lang="zh-CN" altLang="en-US" sz="2800" b="1" dirty="0">
                <a:latin typeface="+mn-ea"/>
              </a:rPr>
              <a:t>用于获取事务所消耗的</a:t>
            </a:r>
            <a:r>
              <a:rPr lang="zh-CN" altLang="en-US" sz="2800" b="1" dirty="0" smtClean="0">
                <a:latin typeface="+mn-ea"/>
              </a:rPr>
              <a:t>时间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+mn-ea"/>
              </a:rPr>
              <a:t>lr_set_transaction_instance_status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用于设置事务的状态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事务常用的函数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增强之集合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689145"/>
            <a:ext cx="7465724" cy="377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1325887"/>
            <a:ext cx="5373128" cy="50291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846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插入集合点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27954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745" y="891436"/>
            <a:ext cx="5219700" cy="216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652121" y="2085696"/>
            <a:ext cx="3224471" cy="156966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插入集合点方式：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1472" y="873082"/>
            <a:ext cx="484729" cy="36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23529" y="3385530"/>
            <a:ext cx="608371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）只能在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action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中插入，不能在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init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end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2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）一定要插入到某操作的前面 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3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）要插入到事务之外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24" y="855282"/>
            <a:ext cx="476529" cy="36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64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插入集合点拓展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25450" y="897565"/>
            <a:ext cx="8229600" cy="3394472"/>
          </a:xfrm>
        </p:spPr>
        <p:txBody>
          <a:bodyPr/>
          <a:lstStyle/>
          <a:p>
            <a:r>
              <a:rPr lang="en-US" altLang="zh-CN" dirty="0" err="1">
                <a:latin typeface="+mn-ea"/>
              </a:rPr>
              <a:t>LoadRunner</a:t>
            </a:r>
            <a:r>
              <a:rPr lang="zh-CN" altLang="en-US" dirty="0">
                <a:latin typeface="+mn-ea"/>
              </a:rPr>
              <a:t>允许测试人员对集合点的执行过程进行更详细的</a:t>
            </a:r>
            <a:r>
              <a:rPr lang="zh-CN" altLang="en-US" dirty="0" smtClean="0">
                <a:latin typeface="+mn-ea"/>
              </a:rPr>
              <a:t>设定。</a:t>
            </a:r>
            <a:endParaRPr lang="zh-CN" altLang="en-US" dirty="0">
              <a:latin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27954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5" y="2211710"/>
            <a:ext cx="3136775" cy="26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0" y="2671132"/>
            <a:ext cx="4302223" cy="124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261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增强之参数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化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313383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脚本：</a:t>
            </a:r>
            <a:r>
              <a:rPr lang="zh-CN" altLang="en-US" dirty="0" smtClean="0">
                <a:latin typeface="+mn-ea"/>
              </a:rPr>
              <a:t>用户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登录飞机订票系统，订了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张</a:t>
            </a:r>
            <a:r>
              <a:rPr lang="en-US" altLang="zh-CN" dirty="0" smtClean="0">
                <a:latin typeface="+mn-ea"/>
              </a:rPr>
              <a:t>2019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11</a:t>
            </a:r>
            <a:r>
              <a:rPr lang="zh-CN" altLang="en-US" dirty="0" smtClean="0">
                <a:latin typeface="+mn-ea"/>
              </a:rPr>
              <a:t>月</a:t>
            </a:r>
            <a:r>
              <a:rPr lang="en-US" altLang="zh-CN" dirty="0" smtClean="0">
                <a:latin typeface="+mn-ea"/>
              </a:rPr>
              <a:t>25</a:t>
            </a:r>
            <a:r>
              <a:rPr lang="zh-CN" altLang="en-US" dirty="0" smtClean="0">
                <a:latin typeface="+mn-ea"/>
              </a:rPr>
              <a:t>日从</a:t>
            </a:r>
            <a:r>
              <a:rPr lang="zh-CN" altLang="en-US" dirty="0">
                <a:latin typeface="+mn-ea"/>
              </a:rPr>
              <a:t>伦敦</a:t>
            </a:r>
            <a:r>
              <a:rPr lang="zh-CN" altLang="en-US" dirty="0" smtClean="0">
                <a:latin typeface="+mn-ea"/>
              </a:rPr>
              <a:t>始发、终点为</a:t>
            </a:r>
            <a:r>
              <a:rPr lang="zh-CN" altLang="en-US" dirty="0">
                <a:latin typeface="+mn-ea"/>
              </a:rPr>
              <a:t>巴黎</a:t>
            </a:r>
            <a:r>
              <a:rPr lang="zh-CN" altLang="en-US" dirty="0" smtClean="0">
                <a:latin typeface="+mn-ea"/>
              </a:rPr>
              <a:t>的票，且为经济舱中靠窗户的一个座位。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个用户使用同一用户名、密码登录？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个用户每次都订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张票？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2019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个用户都是订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伦敦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始发、到达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巴黎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个用户都订经济舱？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个用户都订靠窗户的座位？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LR</a:t>
            </a:r>
            <a:r>
              <a:rPr lang="zh-CN" altLang="en-US" dirty="0" smtClean="0">
                <a:latin typeface="+mn-ea"/>
              </a:rPr>
              <a:t>的参数化功能是为了更加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真实</a:t>
            </a:r>
            <a:r>
              <a:rPr lang="zh-CN" altLang="en-US" dirty="0" smtClean="0">
                <a:latin typeface="+mn-ea"/>
              </a:rPr>
              <a:t>的模拟实际用户操作而设置的，并且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简化</a:t>
            </a:r>
            <a:r>
              <a:rPr lang="zh-CN" altLang="en-US" dirty="0" smtClean="0">
                <a:latin typeface="+mn-ea"/>
              </a:rPr>
              <a:t>脚本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7414" y="1"/>
            <a:ext cx="9022231" cy="61415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为什么要参数化？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图片 5" descr="BQ200951317403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7769" y="2240852"/>
            <a:ext cx="1357608" cy="101820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4572001" y="677699"/>
            <a:ext cx="6226175" cy="42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</a:rPr>
              <a:t>更真实！更简化！   </a:t>
            </a:r>
          </a:p>
        </p:txBody>
      </p:sp>
      <p:sp>
        <p:nvSpPr>
          <p:cNvPr id="3" name="矩形 2"/>
          <p:cNvSpPr/>
          <p:nvPr/>
        </p:nvSpPr>
        <p:spPr>
          <a:xfrm>
            <a:off x="6897510" y="1548355"/>
            <a:ext cx="1933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500</a:t>
            </a:r>
            <a:r>
              <a:rPr lang="zh-CN" altLang="en-U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人</a:t>
            </a:r>
            <a:endParaRPr lang="zh-CN" alt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652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脚本开发遇到的问题：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+mn-ea"/>
              </a:rPr>
              <a:t>被</a:t>
            </a:r>
            <a:r>
              <a:rPr lang="zh-CN" altLang="en-US" sz="2000" dirty="0">
                <a:latin typeface="+mn-ea"/>
              </a:rPr>
              <a:t>业务场景所迫： 所有用户都输入相同的数据，不能体现出真实的业务环境。（</a:t>
            </a:r>
            <a:r>
              <a:rPr lang="zh-CN" altLang="en-US" sz="2000" dirty="0" smtClean="0">
                <a:latin typeface="+mn-ea"/>
              </a:rPr>
              <a:t>搜索操作</a:t>
            </a:r>
            <a:r>
              <a:rPr lang="zh-CN" altLang="en-US" sz="2000" dirty="0">
                <a:latin typeface="+mn-ea"/>
              </a:rPr>
              <a:t>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+mn-ea"/>
              </a:rPr>
              <a:t>被</a:t>
            </a:r>
            <a:r>
              <a:rPr lang="zh-CN" altLang="en-US" sz="2000" dirty="0">
                <a:latin typeface="+mn-ea"/>
              </a:rPr>
              <a:t>系统体系所迫： 存在缓存，不能体现出真正的性能。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+mn-ea"/>
              </a:rPr>
              <a:t>被</a:t>
            </a:r>
            <a:r>
              <a:rPr lang="zh-CN" altLang="en-US" sz="2000" dirty="0">
                <a:latin typeface="+mn-ea"/>
              </a:rPr>
              <a:t>系统业务约束所迫： 有些系统禁止一个用户多次登陆的</a:t>
            </a:r>
            <a:r>
              <a:rPr lang="zh-CN" altLang="en-US" sz="2000" dirty="0" smtClean="0">
                <a:latin typeface="+mn-ea"/>
              </a:rPr>
              <a:t>系统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也</a:t>
            </a:r>
            <a:r>
              <a:rPr lang="zh-CN" altLang="en-US" sz="2000" dirty="0">
                <a:latin typeface="+mn-ea"/>
              </a:rPr>
              <a:t>就严重到无法测试</a:t>
            </a:r>
            <a:r>
              <a:rPr lang="zh-CN" altLang="en-US" sz="2000" dirty="0" smtClean="0">
                <a:latin typeface="+mn-ea"/>
              </a:rPr>
              <a:t>的地步</a:t>
            </a:r>
            <a:r>
              <a:rPr lang="zh-CN" altLang="en-US" sz="2000" dirty="0">
                <a:latin typeface="+mn-ea"/>
              </a:rPr>
              <a:t>了。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err="1">
                <a:latin typeface="+mn-ea"/>
              </a:rPr>
              <a:t>Loadrunner</a:t>
            </a:r>
            <a:r>
              <a:rPr lang="zh-CN" altLang="en-US" sz="2000" dirty="0">
                <a:latin typeface="+mn-ea"/>
              </a:rPr>
              <a:t>中提供一种机制帮助解决上述问题， 叫参数化（</a:t>
            </a:r>
            <a:r>
              <a:rPr lang="en-US" altLang="zh-CN" sz="2000" dirty="0">
                <a:latin typeface="+mn-ea"/>
              </a:rPr>
              <a:t>parameterization</a:t>
            </a:r>
            <a:r>
              <a:rPr lang="zh-CN" altLang="en-US" sz="2000" dirty="0">
                <a:latin typeface="+mn-ea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为什么要参数化？</a:t>
            </a:r>
          </a:p>
        </p:txBody>
      </p:sp>
    </p:spTree>
    <p:extLst>
      <p:ext uri="{BB962C8B-B14F-4D97-AF65-F5344CB8AC3E}">
        <p14:creationId xmlns:p14="http://schemas.microsoft.com/office/powerpoint/2010/main" val="36454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502265" y="884056"/>
            <a:ext cx="8229600" cy="417197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>
                <a:latin typeface="+mn-ea"/>
              </a:rPr>
              <a:t>实质：用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dirty="0" smtClean="0">
                <a:latin typeface="+mn-ea"/>
              </a:rPr>
              <a:t>替代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常量 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说明：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dirty="0">
                <a:latin typeface="+mn-ea"/>
              </a:rPr>
              <a:t>即</a:t>
            </a:r>
            <a:r>
              <a:rPr lang="en-US" altLang="zh-CN" dirty="0">
                <a:latin typeface="+mn-ea"/>
              </a:rPr>
              <a:t>LoadRunner</a:t>
            </a:r>
            <a:r>
              <a:rPr lang="zh-CN" altLang="zh-CN" dirty="0">
                <a:latin typeface="+mn-ea"/>
              </a:rPr>
              <a:t>自带的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高级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</a:rPr>
              <a:t>变量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实例</a:t>
            </a:r>
            <a:r>
              <a:rPr lang="zh-CN" altLang="en-US" dirty="0">
                <a:latin typeface="+mn-ea"/>
              </a:rPr>
              <a:t>：常量</a:t>
            </a:r>
            <a:r>
              <a:rPr lang="zh-CN" altLang="en-US" dirty="0" smtClean="0">
                <a:latin typeface="+mn-ea"/>
              </a:rPr>
              <a:t>“</a:t>
            </a:r>
            <a:r>
              <a:rPr lang="zh-CN" altLang="zh-CN" dirty="0" smtClean="0">
                <a:latin typeface="+mn-ea"/>
              </a:rPr>
              <a:t>用户名</a:t>
            </a:r>
            <a:r>
              <a:rPr lang="zh-CN" altLang="en-US" dirty="0" smtClean="0">
                <a:latin typeface="+mn-ea"/>
              </a:rPr>
              <a:t>”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sz="3600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个用户使用同一用户名、密码登录？           用户名、密码</a:t>
            </a:r>
            <a:endParaRPr lang="en-US" altLang="zh-CN" sz="3600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个用户每次都订</a:t>
            </a: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张票？                              数量</a:t>
            </a:r>
            <a:endParaRPr lang="en-US" altLang="zh-CN" sz="3600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个用户都订</a:t>
            </a: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2010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的票？</a:t>
            </a: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日期               </a:t>
            </a:r>
            <a:endParaRPr lang="en-US" altLang="zh-CN" sz="3600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个用户都是订中国始发、到达伦敦的票？     始发地、到达地  </a:t>
            </a:r>
            <a:endParaRPr lang="en-US" altLang="zh-CN" sz="3600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个用户都订经济舱？                                   机票类型</a:t>
            </a:r>
            <a:endParaRPr lang="en-US" altLang="zh-CN" sz="3600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</a:rPr>
              <a:t>个用户都订靠窗户的座位？                         位置    </a:t>
            </a:r>
            <a:endParaRPr lang="en-US" altLang="zh-CN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什么是参数化？      </a:t>
            </a:r>
            <a:r>
              <a:rPr lang="zh-CN" altLang="en-US" b="1" dirty="0">
                <a:solidFill>
                  <a:srgbClr val="FFFF00"/>
                </a:solidFill>
              </a:rPr>
              <a:t>替代！</a:t>
            </a:r>
            <a:br>
              <a:rPr lang="zh-CN" altLang="en-US" b="1" dirty="0">
                <a:solidFill>
                  <a:srgbClr val="FFFF00"/>
                </a:solidFill>
              </a:rPr>
            </a:b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753854" y="2018979"/>
            <a:ext cx="320842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13" y="983479"/>
            <a:ext cx="1619253" cy="108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09901" y="2065089"/>
            <a:ext cx="239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次循环！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多次替代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4015" y="2209358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Arial" charset="0"/>
              </a:rPr>
              <a:t>{username}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0" y="1791196"/>
            <a:ext cx="3106576" cy="13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6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34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7574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大部分</a:t>
            </a:r>
            <a:r>
              <a:rPr lang="zh-CN" altLang="en-US" dirty="0"/>
              <a:t>情况下只有</a:t>
            </a:r>
            <a:r>
              <a:rPr lang="zh-CN" altLang="en-US" dirty="0">
                <a:solidFill>
                  <a:srgbClr val="FF0000"/>
                </a:solidFill>
              </a:rPr>
              <a:t>函数的参数</a:t>
            </a:r>
            <a:r>
              <a:rPr lang="zh-CN" altLang="en-US" dirty="0"/>
              <a:t>才能参数化</a:t>
            </a:r>
            <a:r>
              <a:rPr lang="zh-CN" altLang="en-US" dirty="0" smtClean="0"/>
              <a:t>，需要</a:t>
            </a:r>
            <a:r>
              <a:rPr lang="zh-CN" altLang="en-US" dirty="0"/>
              <a:t>参数化</a:t>
            </a:r>
            <a:r>
              <a:rPr lang="zh-CN" altLang="en-US" dirty="0" smtClean="0"/>
              <a:t>的，但不是所有函数的参数都可以参数化。</a:t>
            </a:r>
            <a:endParaRPr lang="en-US" altLang="zh-CN" dirty="0" smtClean="0"/>
          </a:p>
          <a:p>
            <a:r>
              <a:rPr lang="zh-CN" altLang="en-US" dirty="0" smtClean="0"/>
              <a:t>需要参数化的：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登陆认证信息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与时间</a:t>
            </a:r>
            <a:r>
              <a:rPr lang="zh-CN" altLang="en-US" dirty="0"/>
              <a:t>相关的，违反时间约束的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受</a:t>
            </a:r>
            <a:r>
              <a:rPr lang="zh-CN" altLang="en-US" dirty="0"/>
              <a:t>其他字段约束的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来自</a:t>
            </a:r>
            <a:r>
              <a:rPr lang="zh-CN" altLang="en-US" dirty="0"/>
              <a:t>于其他数据源（例如数据库的）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其他</a:t>
            </a:r>
            <a:r>
              <a:rPr lang="zh-CN" altLang="en-US" dirty="0"/>
              <a:t>在运行过程中需要变动的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263" y="1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zh-CN" altLang="en-US" b="0" dirty="0"/>
              <a:t>哪些需要参数化？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581434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+mn-ea"/>
              </a:rPr>
              <a:t>参数化方式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右键参数化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——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先替换常量再建参数化列表、保存默认值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建参数化列表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——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先建表再替换、不保存默认值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本质区别：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是否默认显示脚本中初始值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演示对用户名、密码进行参数化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en-US" altLang="zh-CN" sz="2200" dirty="0" err="1" smtClean="0">
                <a:solidFill>
                  <a:schemeClr val="tx1"/>
                </a:solidFill>
                <a:latin typeface="+mn-ea"/>
              </a:rPr>
              <a:t>jojo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/bean       </a:t>
            </a:r>
            <a:r>
              <a:rPr lang="en-US" altLang="zh-CN" sz="2200" dirty="0" smtClean="0">
                <a:latin typeface="+mn-ea"/>
              </a:rPr>
              <a:t>tom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/123456 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+mn-ea"/>
              </a:rPr>
              <a:t>zhangsan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2200" dirty="0" err="1" smtClean="0">
                <a:solidFill>
                  <a:schemeClr val="tx1"/>
                </a:solidFill>
                <a:latin typeface="+mn-ea"/>
              </a:rPr>
              <a:t>zhangsan</a:t>
            </a:r>
            <a:endParaRPr lang="en-US" altLang="zh-CN" sz="2200" dirty="0" smtClean="0">
              <a:latin typeface="+mn-ea"/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如何进行参数化？</a:t>
            </a:r>
          </a:p>
        </p:txBody>
      </p:sp>
      <p:sp>
        <p:nvSpPr>
          <p:cNvPr id="10" name="矩形 9"/>
          <p:cNvSpPr/>
          <p:nvPr/>
        </p:nvSpPr>
        <p:spPr>
          <a:xfrm>
            <a:off x="683568" y="3219822"/>
            <a:ext cx="7372272" cy="166199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：设置迭代次数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运行时设置”</a:t>
            </a:r>
            <a:endParaRPr lang="en-US" altLang="zh-CN" sz="24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回放查看结果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“输出函数”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扩展日志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用户名为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:%s",lr_eval_string("{username}"));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密码为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:%s",lr_eval_string("{password}"));</a:t>
            </a:r>
          </a:p>
        </p:txBody>
      </p:sp>
    </p:spTree>
    <p:extLst>
      <p:ext uri="{BB962C8B-B14F-4D97-AF65-F5344CB8AC3E}">
        <p14:creationId xmlns:p14="http://schemas.microsoft.com/office/powerpoint/2010/main" val="156033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815" y="681978"/>
            <a:ext cx="8229600" cy="37800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n-ea"/>
              </a:rPr>
              <a:t>参数类型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err="1" smtClean="0">
                <a:latin typeface="+mn-ea"/>
              </a:rPr>
              <a:t>DateTime</a:t>
            </a:r>
            <a:r>
              <a:rPr lang="zh-CN" altLang="en-US" dirty="0" smtClean="0">
                <a:latin typeface="+mn-ea"/>
              </a:rPr>
              <a:t>：需要输入日期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时间的地方，使用</a:t>
            </a:r>
            <a:r>
              <a:rPr lang="en-US" altLang="zh-CN" dirty="0" err="1" smtClean="0">
                <a:latin typeface="+mn-ea"/>
              </a:rPr>
              <a:t>DateTime</a:t>
            </a:r>
            <a:r>
              <a:rPr lang="zh-CN" altLang="en-US" dirty="0" smtClean="0">
                <a:latin typeface="+mn-ea"/>
              </a:rPr>
              <a:t>来替代。选择一种格式或定制格式即可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+mn-ea"/>
              </a:rPr>
              <a:t>用</a:t>
            </a:r>
            <a:r>
              <a:rPr lang="en-US" altLang="zh-CN" dirty="0" err="1">
                <a:latin typeface="+mn-ea"/>
              </a:rPr>
              <a:t>Vuser</a:t>
            </a:r>
            <a:r>
              <a:rPr lang="zh-CN" altLang="en-US" dirty="0">
                <a:latin typeface="+mn-ea"/>
              </a:rPr>
              <a:t>组的名称替换参数。创建方案时，要指定</a:t>
            </a:r>
            <a:r>
              <a:rPr lang="en-US" altLang="zh-CN" dirty="0" err="1">
                <a:latin typeface="+mn-ea"/>
              </a:rPr>
              <a:t>Vuser</a:t>
            </a:r>
            <a:r>
              <a:rPr lang="zh-CN" altLang="en-US" dirty="0">
                <a:latin typeface="+mn-ea"/>
              </a:rPr>
              <a:t>组的名称，否则运行</a:t>
            </a: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的脚本时，组名始终为“无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2900" dirty="0">
                <a:latin typeface="+mn-ea"/>
              </a:rPr>
              <a:t>Load Generator Name</a:t>
            </a:r>
            <a:r>
              <a:rPr lang="zh-CN" altLang="en-US" sz="2900" dirty="0">
                <a:latin typeface="+mn-ea"/>
              </a:rPr>
              <a:t>： 在实际运行中，</a:t>
            </a:r>
            <a:r>
              <a:rPr lang="en-US" altLang="zh-CN" sz="2900" dirty="0" err="1">
                <a:latin typeface="+mn-ea"/>
              </a:rPr>
              <a:t>LoadRunner</a:t>
            </a:r>
            <a:r>
              <a:rPr lang="en-US" altLang="zh-CN" sz="2900" dirty="0">
                <a:latin typeface="+mn-ea"/>
              </a:rPr>
              <a:t> </a:t>
            </a:r>
            <a:r>
              <a:rPr lang="zh-CN" altLang="en-US" sz="2900" dirty="0">
                <a:latin typeface="+mn-ea"/>
              </a:rPr>
              <a:t>使用该虚拟用户所在</a:t>
            </a:r>
            <a:r>
              <a:rPr lang="en-US" altLang="zh-CN" sz="2900" dirty="0">
                <a:latin typeface="+mn-ea"/>
              </a:rPr>
              <a:t>Load Generator </a:t>
            </a:r>
            <a:r>
              <a:rPr lang="zh-CN" altLang="en-US" sz="2900" dirty="0">
                <a:latin typeface="+mn-ea"/>
              </a:rPr>
              <a:t>的机器名来代替</a:t>
            </a:r>
          </a:p>
          <a:p>
            <a:pPr lvl="1">
              <a:lnSpc>
                <a:spcPct val="140000"/>
              </a:lnSpc>
            </a:pPr>
            <a:r>
              <a:rPr lang="en-US" altLang="zh-CN" sz="2900" dirty="0">
                <a:latin typeface="+mn-ea"/>
              </a:rPr>
              <a:t>Iteration Number</a:t>
            </a:r>
            <a:r>
              <a:rPr lang="zh-CN" altLang="en-US" sz="2900" dirty="0">
                <a:latin typeface="+mn-ea"/>
              </a:rPr>
              <a:t>：</a:t>
            </a:r>
            <a:r>
              <a:rPr lang="zh-CN" altLang="en-US" sz="2900" dirty="0">
                <a:latin typeface="+mn-ea"/>
              </a:rPr>
              <a:t>用当前的迭代编号替换参数，迭代编号的格式可以自己设置</a:t>
            </a:r>
            <a:endParaRPr lang="en-US" altLang="zh-CN" sz="2900" dirty="0">
              <a:latin typeface="+mn-ea"/>
            </a:endParaRPr>
          </a:p>
          <a:p>
            <a:pPr lvl="1"/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5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815" y="897482"/>
            <a:ext cx="8229600" cy="3780015"/>
          </a:xfrm>
        </p:spPr>
        <p:txBody>
          <a:bodyPr/>
          <a:lstStyle/>
          <a:p>
            <a:pPr lvl="1"/>
            <a:r>
              <a:rPr lang="en-US" altLang="zh-CN" sz="2400" dirty="0">
                <a:latin typeface="+mn-ea"/>
              </a:rPr>
              <a:t>Random Number</a:t>
            </a:r>
            <a:r>
              <a:rPr lang="zh-CN" altLang="en-US" sz="2400" dirty="0">
                <a:latin typeface="+mn-ea"/>
              </a:rPr>
              <a:t>： 随机数</a:t>
            </a:r>
            <a:r>
              <a:rPr lang="zh-CN" altLang="en-US" sz="2400" dirty="0" smtClean="0">
                <a:latin typeface="+mn-ea"/>
              </a:rPr>
              <a:t>。在</a:t>
            </a:r>
            <a:r>
              <a:rPr lang="zh-CN" altLang="en-US" sz="2400" dirty="0">
                <a:latin typeface="+mn-ea"/>
              </a:rPr>
              <a:t>属性设置中可以设置产生随机数的范围</a:t>
            </a:r>
          </a:p>
          <a:p>
            <a:pPr lvl="1"/>
            <a:r>
              <a:rPr lang="en-US" altLang="zh-CN" sz="2400" dirty="0">
                <a:latin typeface="+mn-ea"/>
              </a:rPr>
              <a:t>Unique Number</a:t>
            </a:r>
            <a:r>
              <a:rPr lang="zh-CN" altLang="en-US" sz="2400" dirty="0"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用一个随机生成的整数替换参数，可以通过指定最小和最大值，设置随机数的</a:t>
            </a:r>
            <a:r>
              <a:rPr lang="zh-CN" altLang="en-US" sz="2400" dirty="0">
                <a:latin typeface="+mn-ea"/>
              </a:rPr>
              <a:t>范围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 err="1">
                <a:latin typeface="+mn-ea"/>
              </a:rPr>
              <a:t>Vuser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ID</a:t>
            </a:r>
            <a:r>
              <a:rPr lang="zh-CN" altLang="en-US" sz="2400" dirty="0"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使用该虚拟用户的</a:t>
            </a:r>
            <a:r>
              <a:rPr lang="en-US" altLang="zh-CN" sz="2400" dirty="0">
                <a:latin typeface="+mn-ea"/>
              </a:rPr>
              <a:t>ID</a:t>
            </a:r>
            <a:r>
              <a:rPr lang="zh-CN" altLang="en-US" sz="2400" dirty="0">
                <a:latin typeface="+mn-ea"/>
              </a:rPr>
              <a:t>来代替参数值，该</a:t>
            </a:r>
            <a:r>
              <a:rPr lang="en-US" altLang="zh-CN" sz="2400" dirty="0">
                <a:latin typeface="+mn-ea"/>
              </a:rPr>
              <a:t>ID</a:t>
            </a:r>
            <a:r>
              <a:rPr lang="zh-CN" altLang="en-US" sz="2400" dirty="0">
                <a:latin typeface="+mn-ea"/>
              </a:rPr>
              <a:t>由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>
                <a:latin typeface="+mn-ea"/>
              </a:rPr>
              <a:t>来控制。在</a:t>
            </a:r>
            <a:r>
              <a:rPr lang="en-US" altLang="zh-CN" sz="2400" dirty="0" err="1">
                <a:latin typeface="+mn-ea"/>
              </a:rPr>
              <a:t>VuGen</a:t>
            </a:r>
            <a:r>
              <a:rPr lang="zh-CN" altLang="en-US" sz="2400" dirty="0">
                <a:latin typeface="+mn-ea"/>
              </a:rPr>
              <a:t>中运行脚本时，</a:t>
            </a:r>
            <a:r>
              <a:rPr lang="en-US" altLang="zh-CN" sz="2400" dirty="0" err="1">
                <a:latin typeface="+mn-ea"/>
              </a:rPr>
              <a:t>VuGen</a:t>
            </a:r>
            <a:r>
              <a:rPr lang="zh-CN" altLang="en-US" sz="2400" dirty="0">
                <a:latin typeface="+mn-ea"/>
              </a:rPr>
              <a:t>将会是</a:t>
            </a:r>
            <a:r>
              <a:rPr lang="en-US" altLang="zh-CN" sz="2400" dirty="0">
                <a:latin typeface="+mn-ea"/>
              </a:rPr>
              <a:t>-1</a:t>
            </a:r>
            <a:endParaRPr lang="zh-CN" altLang="en-US" sz="24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8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815" y="897482"/>
            <a:ext cx="8229600" cy="3780015"/>
          </a:xfrm>
        </p:spPr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</a:t>
            </a:r>
            <a:r>
              <a:rPr lang="zh-CN" altLang="en-US" dirty="0"/>
              <a:t>在参数属性中编辑参数文件，也可以</a:t>
            </a:r>
            <a:r>
              <a:rPr lang="zh-CN" altLang="en-US" dirty="0"/>
              <a:t>直接选择已编辑好的参数文件，还可以从现成的数据库中提取，这是最常用的一种参数化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en-US" altLang="zh-CN" dirty="0"/>
              <a:t>User </a:t>
            </a:r>
            <a:r>
              <a:rPr lang="en-US" altLang="zh-CN" dirty="0"/>
              <a:t>Defined Function</a:t>
            </a:r>
            <a:r>
              <a:rPr lang="zh-CN" altLang="en-US" dirty="0"/>
              <a:t>： 从用户开发的</a:t>
            </a:r>
            <a:r>
              <a:rPr lang="en-US" altLang="zh-CN" dirty="0" err="1"/>
              <a:t>dll</a:t>
            </a:r>
            <a:r>
              <a:rPr lang="en-US" altLang="zh-CN" dirty="0"/>
              <a:t> </a:t>
            </a:r>
            <a:r>
              <a:rPr lang="zh-CN" altLang="en-US" dirty="0"/>
              <a:t>文件提取</a:t>
            </a:r>
            <a:r>
              <a:rPr lang="zh-CN" altLang="en-US" dirty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6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9176" y="1495270"/>
            <a:ext cx="4039167" cy="277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云形标注 11"/>
          <p:cNvSpPr/>
          <p:nvPr/>
        </p:nvSpPr>
        <p:spPr bwMode="auto">
          <a:xfrm>
            <a:off x="59961" y="2758361"/>
            <a:ext cx="2733116" cy="650471"/>
          </a:xfrm>
          <a:prstGeom prst="cloudCallout">
            <a:avLst>
              <a:gd name="adj1" fmla="val 61209"/>
              <a:gd name="adj2" fmla="val -24820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云形标注 12"/>
          <p:cNvSpPr/>
          <p:nvPr/>
        </p:nvSpPr>
        <p:spPr bwMode="auto">
          <a:xfrm>
            <a:off x="377252" y="3553672"/>
            <a:ext cx="2788171" cy="888167"/>
          </a:xfrm>
          <a:prstGeom prst="cloudCallout">
            <a:avLst>
              <a:gd name="adj1" fmla="val 58832"/>
              <a:gd name="adj2" fmla="val -3154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云形标注 13"/>
          <p:cNvSpPr/>
          <p:nvPr/>
        </p:nvSpPr>
        <p:spPr bwMode="auto">
          <a:xfrm>
            <a:off x="6160959" y="3575154"/>
            <a:ext cx="2683239" cy="820712"/>
          </a:xfrm>
          <a:prstGeom prst="cloudCallout">
            <a:avLst>
              <a:gd name="adj1" fmla="val -74206"/>
              <a:gd name="adj2" fmla="val -15548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6850504" y="2046161"/>
            <a:ext cx="2203554" cy="923769"/>
          </a:xfrm>
          <a:prstGeom prst="cloudCallout">
            <a:avLst>
              <a:gd name="adj1" fmla="val -67913"/>
              <a:gd name="adj2" fmla="val 3183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6523224" y="867573"/>
            <a:ext cx="2203554" cy="923769"/>
          </a:xfrm>
          <a:prstGeom prst="cloudCallout">
            <a:avLst>
              <a:gd name="adj1" fmla="val -67913"/>
              <a:gd name="adj2" fmla="val 40351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419726" y="978108"/>
            <a:ext cx="2728209" cy="888167"/>
          </a:xfrm>
          <a:prstGeom prst="cloudCallout">
            <a:avLst>
              <a:gd name="adj1" fmla="val 57124"/>
              <a:gd name="adj2" fmla="val 18196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74" name="矩形 10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为什么要增强脚本？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1" name="AutoShape 6"/>
          <p:cNvSpPr>
            <a:spLocks noChangeArrowheads="1"/>
          </p:cNvSpPr>
          <p:nvPr/>
        </p:nvSpPr>
        <p:spPr bwMode="auto">
          <a:xfrm>
            <a:off x="4002368" y="2147341"/>
            <a:ext cx="1424069" cy="13153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2A1C00"/>
                </a:solidFill>
              </a:rPr>
              <a:t> 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Action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（）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{</a:t>
            </a: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登录；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查询；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订票；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退出；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}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endParaRPr lang="zh-TW" altLang="en-US" sz="1600" dirty="0">
              <a:solidFill>
                <a:srgbClr val="C0C0C0"/>
              </a:solidFill>
              <a:latin typeface="Courier"/>
              <a:ea typeface="標楷體"/>
              <a:cs typeface="Tahoma" pitchFamily="34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548715" y="1182462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人完全</a:t>
            </a:r>
            <a:r>
              <a:rPr lang="zh-CN" altLang="en-US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同时订票</a:t>
            </a:r>
            <a:endParaRPr lang="zh-CN" altLang="en-US" sz="2000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7002850" y="2146805"/>
            <a:ext cx="19912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每次执行用的</a:t>
            </a:r>
            <a:endParaRPr lang="en-US" altLang="zh-CN" sz="20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哪个用户名呢？</a:t>
            </a:r>
            <a:endParaRPr lang="zh-CN" altLang="en-US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274854" y="3647115"/>
            <a:ext cx="2507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刚录制的脚本</a:t>
            </a:r>
            <a:endParaRPr lang="en-US" altLang="zh-CN" sz="2000" b="1" cap="none" spc="0" dirty="0" smtClean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dirty="0" smtClean="0">
                <a:ln w="50800"/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怎么回放就出错呢</a:t>
            </a:r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？</a:t>
            </a:r>
            <a:endParaRPr lang="zh-CN" altLang="en-US" sz="2000" b="1" cap="none" spc="0" dirty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773220" y="1146210"/>
            <a:ext cx="22493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秒</a:t>
            </a:r>
            <a:endParaRPr lang="en-US" altLang="zh-CN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可以完成</a:t>
            </a:r>
            <a:r>
              <a:rPr lang="zh-CN" alt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订票吗？</a:t>
            </a:r>
            <a:endParaRPr lang="zh-CN" alt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40509" y="3836893"/>
            <a:ext cx="2507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dirty="0" smtClean="0">
                <a:ln w="11430"/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打开的页面正确吗？</a:t>
            </a:r>
            <a:endParaRPr lang="zh-CN" altLang="en-US" sz="2000" b="1" cap="none" spc="0" dirty="0">
              <a:ln w="11430"/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86054" y="2775373"/>
            <a:ext cx="26372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人难道都用</a:t>
            </a:r>
            <a:endParaRPr lang="en-US" altLang="zh-CN" sz="2000" b="1" cap="none" spc="0" dirty="0" smtClean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同一个用户名</a:t>
            </a:r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密码？</a:t>
            </a:r>
            <a:endParaRPr lang="zh-CN" altLang="en-US" sz="2000" b="1" cap="none" spc="0" dirty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1" grpId="0" animBg="1"/>
      <p:bldP spid="222" grpId="0"/>
      <p:bldP spid="223" grpId="0"/>
      <p:bldP spid="224" grpId="0"/>
      <p:bldP spid="225" grpId="0"/>
      <p:bldP spid="226" grpId="0"/>
      <p:bldP spid="2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030" y="699542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参数化取值方法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select next row : </a:t>
            </a:r>
            <a:r>
              <a:rPr lang="zh-CN" altLang="en-US" sz="2400" dirty="0"/>
              <a:t>获取下一行数据的方式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update value on : </a:t>
            </a:r>
            <a:r>
              <a:rPr lang="zh-CN" altLang="en-US" sz="2400" dirty="0"/>
              <a:t>重新获取下一个参数的</a:t>
            </a:r>
            <a:r>
              <a:rPr lang="zh-CN" altLang="en-US" sz="2400" dirty="0" smtClean="0"/>
              <a:t>时机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参数化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1" y="2283718"/>
            <a:ext cx="5172075" cy="233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316581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顺序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随机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与某一个参数对应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08104" y="1005577"/>
            <a:ext cx="3250704" cy="3394472"/>
          </a:xfrm>
        </p:spPr>
        <p:txBody>
          <a:bodyPr/>
          <a:lstStyle/>
          <a:p>
            <a:r>
              <a:rPr lang="zh-CN" altLang="en-US" dirty="0" smtClean="0"/>
              <a:t>每次迭代</a:t>
            </a:r>
            <a:endParaRPr lang="en-US" altLang="zh-CN" dirty="0" smtClean="0"/>
          </a:p>
          <a:p>
            <a:r>
              <a:rPr lang="zh-CN" altLang="en-US" dirty="0" smtClean="0"/>
              <a:t>每次出现</a:t>
            </a:r>
            <a:endParaRPr lang="en-US" altLang="zh-CN" dirty="0" smtClean="0"/>
          </a:p>
          <a:p>
            <a:r>
              <a:rPr lang="zh-CN" altLang="en-US" dirty="0" smtClean="0"/>
              <a:t>一直不变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参数化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97564"/>
            <a:ext cx="5105400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2844054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实验：针对订票程序实现注册的参数化操作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从数据库中提取数据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8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97564"/>
            <a:ext cx="8229600" cy="3718508"/>
          </a:xfrm>
        </p:spPr>
        <p:txBody>
          <a:bodyPr/>
          <a:lstStyle/>
          <a:p>
            <a:r>
              <a:rPr lang="zh-CN" altLang="en-US" dirty="0" smtClean="0"/>
              <a:t>变量和参数化的区别：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sz="2800" dirty="0" smtClean="0"/>
              <a:t>参数</a:t>
            </a:r>
            <a:r>
              <a:rPr lang="zh-CN" altLang="en-US" sz="2800" dirty="0"/>
              <a:t>作用域远远大于局部变量，在一个</a:t>
            </a:r>
            <a:r>
              <a:rPr lang="en-US" altLang="zh-CN" sz="2800" dirty="0"/>
              <a:t>action</a:t>
            </a:r>
            <a:r>
              <a:rPr lang="zh-CN" altLang="en-US" sz="2800" dirty="0"/>
              <a:t>中的参数可以再另一个函数使用，而局部变量不行，</a:t>
            </a:r>
            <a:r>
              <a:rPr lang="zh-CN" altLang="en-US" sz="2800" dirty="0" smtClean="0"/>
              <a:t>除非</a:t>
            </a:r>
            <a:r>
              <a:rPr lang="zh-CN" altLang="en-US" sz="2800" dirty="0"/>
              <a:t>是全局变量。</a:t>
            </a:r>
          </a:p>
          <a:p>
            <a:r>
              <a:rPr lang="zh-CN" altLang="en-US" dirty="0" smtClean="0"/>
              <a:t>参数</a:t>
            </a:r>
            <a:r>
              <a:rPr lang="zh-CN" altLang="en-US" dirty="0"/>
              <a:t>和变量的转换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参数转换</a:t>
            </a:r>
            <a:r>
              <a:rPr lang="zh-CN" altLang="en-US" dirty="0"/>
              <a:t>成变量 </a:t>
            </a:r>
            <a:r>
              <a:rPr lang="en-US" altLang="zh-CN" dirty="0" err="1"/>
              <a:t>lr_eval_string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变量</a:t>
            </a:r>
            <a:r>
              <a:rPr lang="zh-CN" altLang="en-US" dirty="0"/>
              <a:t>转换成参数 </a:t>
            </a:r>
            <a:r>
              <a:rPr lang="en-US" altLang="zh-CN" dirty="0" err="1"/>
              <a:t>lr_save_string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参数化和变量</a:t>
            </a:r>
          </a:p>
        </p:txBody>
      </p:sp>
    </p:spTree>
    <p:extLst>
      <p:ext uri="{BB962C8B-B14F-4D97-AF65-F5344CB8AC3E}">
        <p14:creationId xmlns:p14="http://schemas.microsoft.com/office/powerpoint/2010/main" val="2280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增强之输出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函数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689145"/>
            <a:ext cx="7465724" cy="377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2361287"/>
            <a:ext cx="4996608" cy="7853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109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脚本增强方式</a:t>
            </a:r>
            <a:r>
              <a:rPr lang="en-US" altLang="zh-CN" b="1" dirty="0" smtClean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789552"/>
            <a:ext cx="8209411" cy="34813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将信息发送到输出窗口和日志文件。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带有脚本的</a:t>
            </a:r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行号的消息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发送到输出窗口和日志文件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消息发送到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日志文件，而不是发送到输出窗口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其实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还有很多类似函数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5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3963118"/>
            <a:ext cx="5125237" cy="69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485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789552"/>
            <a:ext cx="7971482" cy="3481388"/>
          </a:xfrm>
        </p:spPr>
        <p:txBody>
          <a:bodyPr/>
          <a:lstStyle/>
          <a:p>
            <a:r>
              <a:rPr lang="en-US" altLang="zh-CN" dirty="0" err="1" smtClean="0"/>
              <a:t>lr_message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5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498739"/>
            <a:ext cx="7605246" cy="2464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7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789552"/>
            <a:ext cx="7971482" cy="3481388"/>
          </a:xfrm>
        </p:spPr>
        <p:txBody>
          <a:bodyPr/>
          <a:lstStyle/>
          <a:p>
            <a:r>
              <a:rPr lang="en-US" altLang="zh-CN" dirty="0" err="1"/>
              <a:t>lr_output_message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5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498739"/>
            <a:ext cx="7605246" cy="2464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32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15804" y="681540"/>
            <a:ext cx="7971482" cy="3481388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</a:p>
          <a:p>
            <a:pPr lvl="1"/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用户名为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("{username}"));</a:t>
            </a:r>
          </a:p>
          <a:p>
            <a:pPr lvl="1"/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密码为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("{password}"));</a:t>
            </a:r>
          </a:p>
          <a:p>
            <a:pPr lvl="1"/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5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图片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09" y="2653270"/>
            <a:ext cx="4042827" cy="24777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lr_save_string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32046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用于将非空字符串保存到指定的参数中，可以在某些关联场景中将处理过的字符串保存起来，便于后面进行参数化。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将常量赋值给参数。</a:t>
            </a:r>
            <a:endParaRPr lang="en-US" altLang="zh-CN" sz="28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173" y="2211710"/>
            <a:ext cx="6792969" cy="171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779662"/>
            <a:ext cx="3479558" cy="157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31640" y="4245936"/>
            <a:ext cx="829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lr_save_string</a:t>
            </a:r>
            <a:r>
              <a:rPr lang="en-US" dirty="0" smtClean="0"/>
              <a:t>("http://software.hebtu.edu.cn/","website"); </a:t>
            </a:r>
            <a:r>
              <a:rPr lang="en-US" dirty="0" err="1" smtClean="0"/>
              <a:t>web_url</a:t>
            </a:r>
            <a:r>
              <a:rPr lang="en-US" dirty="0" smtClean="0"/>
              <a:t>("</a:t>
            </a:r>
            <a:r>
              <a:rPr lang="en-US" dirty="0" err="1" smtClean="0"/>
              <a:t>software","URL</a:t>
            </a:r>
            <a:r>
              <a:rPr lang="en-US" dirty="0" smtClean="0"/>
              <a:t>={website}",LAST);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什么是脚本增强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函数！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509" y="683715"/>
            <a:ext cx="7591665" cy="383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189437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460432" cy="42436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lr_eval_string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65725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n-ea"/>
              </a:rPr>
              <a:t>用于返回参数中的实际字符串值，可使用该函数查看参数化取值是否正确。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提取参数值。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如：</a:t>
            </a:r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用户名为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:%s",lr_eval_string("{username}"));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密码为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:%s",lr_eval_string("{password}"));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之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web_find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脚本增强之</a:t>
            </a:r>
            <a:r>
              <a:rPr lang="en-US" altLang="zh-CN" dirty="0" err="1" smtClean="0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3552"/>
            <a:ext cx="8229600" cy="3394472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思考：回放结果是否通过？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6"/>
          <a:stretch/>
        </p:blipFill>
        <p:spPr bwMode="auto">
          <a:xfrm>
            <a:off x="828113" y="1472863"/>
            <a:ext cx="3385293" cy="28789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59203"/>
            <a:ext cx="3546100" cy="1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81" y="3122719"/>
            <a:ext cx="3546100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4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9" y="195486"/>
            <a:ext cx="8783161" cy="42436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4866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5" y="2965670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012" y="976240"/>
            <a:ext cx="251643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9300" y="972774"/>
            <a:ext cx="329973" cy="24748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750" y="739587"/>
            <a:ext cx="46101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9050" y="1915014"/>
            <a:ext cx="4762500" cy="267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032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9" y="195486"/>
            <a:ext cx="8783161" cy="42436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温馨提示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4866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5" y="2965670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/>
          <a:stretch/>
        </p:blipFill>
        <p:spPr bwMode="auto">
          <a:xfrm>
            <a:off x="1264025" y="692944"/>
            <a:ext cx="6716339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420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60839" y="123478"/>
            <a:ext cx="8783161" cy="42436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ea"/>
              </a:rPr>
              <a:t>函数作用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页面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中查找相应的内容。</a:t>
            </a:r>
          </a:p>
          <a:p>
            <a:r>
              <a:rPr lang="zh-CN" altLang="en-US" dirty="0">
                <a:latin typeface="+mn-ea"/>
              </a:rPr>
              <a:t>函数用法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web_find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函数用于查找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页面中的内容，故须放在待查找内容的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后面</a:t>
            </a:r>
            <a:r>
              <a:rPr lang="zh-CN" altLang="en-US" dirty="0">
                <a:latin typeface="+mn-ea"/>
              </a:rPr>
              <a:t>。</a:t>
            </a:r>
          </a:p>
          <a:p>
            <a:r>
              <a:rPr lang="zh-CN" altLang="en-US" dirty="0">
                <a:latin typeface="+mn-ea"/>
              </a:rPr>
              <a:t>参数</a:t>
            </a:r>
            <a:r>
              <a:rPr lang="zh-CN" altLang="en-US" dirty="0" smtClean="0">
                <a:latin typeface="+mn-ea"/>
              </a:rPr>
              <a:t>举例：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("web_find","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RighOf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=a","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LeftOf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b","What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",LAST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);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4866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185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web_reg_find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</a:t>
            </a:r>
            <a:r>
              <a:rPr lang="zh-CN" altLang="en-US" b="1" dirty="0">
                <a:solidFill>
                  <a:srgbClr val="FFFF00"/>
                </a:solidFill>
              </a:rPr>
              <a:t>类型</a:t>
            </a:r>
            <a:r>
              <a:rPr lang="zh-CN" altLang="en-US" b="1" dirty="0">
                <a:solidFill>
                  <a:schemeClr val="bg1"/>
                </a:solidFill>
              </a:rPr>
              <a:t>与方式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检查点类型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文本检查点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web_find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web_reg_find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图像检查点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web_image_check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4" y="3086311"/>
            <a:ext cx="2714625" cy="182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</a:t>
            </a:r>
            <a:r>
              <a:rPr lang="zh-CN" altLang="en-US" b="1" dirty="0">
                <a:solidFill>
                  <a:srgbClr val="FFFF00"/>
                </a:solidFill>
              </a:rPr>
              <a:t>方式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78693" y="789553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录制中加入检查点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鼠标右键插入检查点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插入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>
                <a:latin typeface="+mn-ea"/>
              </a:rPr>
              <a:t>新建步骤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>
                <a:latin typeface="+mn-ea"/>
              </a:rPr>
              <a:t>插入检查点</a:t>
            </a:r>
            <a:r>
              <a:rPr lang="en-US" altLang="zh-CN" sz="2400" dirty="0" err="1" smtClean="0">
                <a:latin typeface="+mn-ea"/>
              </a:rPr>
              <a:t>web_find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插入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>
                <a:latin typeface="+mn-ea"/>
              </a:rPr>
              <a:t>新建步骤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>
                <a:latin typeface="+mn-ea"/>
              </a:rPr>
              <a:t>服务</a:t>
            </a:r>
            <a:r>
              <a:rPr lang="en-US" altLang="zh-CN" sz="2400" dirty="0" smtClean="0">
                <a:latin typeface="+mn-ea"/>
              </a:rPr>
              <a:t>—</a:t>
            </a:r>
            <a:r>
              <a:rPr lang="en-US" altLang="zh-CN" sz="2400" dirty="0" err="1" smtClean="0">
                <a:latin typeface="+mn-ea"/>
              </a:rPr>
              <a:t>web_reg_find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树形视图下直接插入检查点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5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127" y="3175339"/>
            <a:ext cx="6124732" cy="1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0157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714376"/>
            <a:ext cx="3429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" y="685801"/>
            <a:ext cx="3638550" cy="18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9" y="195486"/>
            <a:ext cx="8747303" cy="42436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web_reg_find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210763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5" y="3127764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0843" y="3415521"/>
            <a:ext cx="329973" cy="247480"/>
          </a:xfrm>
          <a:prstGeom prst="rect">
            <a:avLst/>
          </a:prstGeom>
          <a:noFill/>
        </p:spPr>
      </p:pic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9936" y="2714425"/>
            <a:ext cx="3710178" cy="15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4780" y="3227131"/>
            <a:ext cx="195262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4981" y="4110114"/>
            <a:ext cx="329973" cy="247480"/>
          </a:xfrm>
          <a:prstGeom prst="rect">
            <a:avLst/>
          </a:prstGeom>
          <a:noFill/>
        </p:spPr>
      </p:pic>
      <p:pic>
        <p:nvPicPr>
          <p:cNvPr id="20" name="图片 19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26031" y="3955244"/>
            <a:ext cx="20859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6894" y="1609897"/>
            <a:ext cx="447307" cy="32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90339" y="1198306"/>
            <a:ext cx="384104" cy="30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49372" y="3443094"/>
            <a:ext cx="484676" cy="33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618900" y="3034518"/>
            <a:ext cx="527904" cy="38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6510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脚本增强之事务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783161" cy="42436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web_reg_find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5450" y="1048669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+mn-ea"/>
              </a:rPr>
              <a:t>函数作用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的源文件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中查找所需内容。较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方式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（）方式查找的更加精确。</a:t>
            </a:r>
          </a:p>
          <a:p>
            <a:r>
              <a:rPr lang="zh-CN" altLang="en-US" dirty="0" smtClean="0">
                <a:latin typeface="+mn-ea"/>
              </a:rPr>
              <a:t>函数</a:t>
            </a:r>
            <a:r>
              <a:rPr lang="zh-CN" altLang="en-US" dirty="0">
                <a:latin typeface="+mn-ea"/>
              </a:rPr>
              <a:t>用法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（）函数是在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的源文件中查找相应的内容，故需插入在待查找内容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之前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参数举例：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web_reg_find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("Search=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","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SaveCount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name",LAST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lvl="1"/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4866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尽量使用</a:t>
            </a:r>
            <a:r>
              <a:rPr lang="en-US" altLang="zh-CN" dirty="0" err="1" smtClean="0"/>
              <a:t>web_reg_find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检查的字符尽量不要是中文，避免不必要的麻烦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时设置总的检查点选项对注册函数无效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检查点总结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7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增强之关联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基础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2626" y="195486"/>
            <a:ext cx="8282080" cy="42436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为何进行脚本</a:t>
            </a:r>
            <a:r>
              <a:rPr lang="zh-CN" altLang="en-US" b="1" dirty="0" smtClean="0">
                <a:solidFill>
                  <a:schemeClr val="bg1"/>
                </a:solidFill>
              </a:rPr>
              <a:t>关联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07" y="1329612"/>
            <a:ext cx="7123113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936" y="3502264"/>
            <a:ext cx="752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回放时，登录失败，怎么办？原因：</a:t>
            </a:r>
            <a:r>
              <a:rPr lang="en-US" altLang="zh-CN" sz="2400" dirty="0" smtClean="0">
                <a:latin typeface="+mn-ea"/>
              </a:rPr>
              <a:t>Session</a:t>
            </a:r>
            <a:r>
              <a:rPr lang="zh-CN" altLang="en-US" sz="2400" dirty="0" smtClean="0">
                <a:latin typeface="+mn-ea"/>
              </a:rPr>
              <a:t>过期。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关联是为了获取服务器动态的信息，且</a:t>
            </a:r>
            <a:r>
              <a:rPr lang="zh-CN" altLang="en-US" sz="2400" dirty="0">
                <a:latin typeface="+mn-ea"/>
              </a:rPr>
              <a:t>对业务有影响的</a:t>
            </a:r>
          </a:p>
        </p:txBody>
      </p:sp>
    </p:spTree>
    <p:extLst>
      <p:ext uri="{BB962C8B-B14F-4D97-AF65-F5344CB8AC3E}">
        <p14:creationId xmlns:p14="http://schemas.microsoft.com/office/powerpoint/2010/main" val="2742038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5576"/>
            <a:ext cx="8229600" cy="3585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 smtClean="0">
                <a:latin typeface="+mn-ea"/>
              </a:rPr>
              <a:t>关联</a:t>
            </a:r>
            <a:r>
              <a:rPr lang="zh-CN" altLang="en-US" sz="3000" dirty="0">
                <a:latin typeface="+mn-ea"/>
              </a:rPr>
              <a:t>（</a:t>
            </a:r>
            <a:r>
              <a:rPr lang="en-US" altLang="zh-CN" sz="3000" dirty="0">
                <a:latin typeface="+mn-ea"/>
              </a:rPr>
              <a:t>correlation</a:t>
            </a:r>
            <a:r>
              <a:rPr lang="zh-CN" altLang="en-US" sz="3000" dirty="0">
                <a:latin typeface="+mn-ea"/>
              </a:rPr>
              <a:t>）：脚本回放过程中，客户端发出请求，通过关联函数所定义的左右边界值（也就是关联规则），</a:t>
            </a:r>
            <a:r>
              <a:rPr lang="zh-CN" altLang="en-US" sz="3000" dirty="0">
                <a:solidFill>
                  <a:srgbClr val="FF0000"/>
                </a:solidFill>
                <a:latin typeface="+mn-ea"/>
              </a:rPr>
              <a:t>在服务器所响应的内容中查找，得到相应的值</a:t>
            </a:r>
            <a:r>
              <a:rPr lang="zh-CN" altLang="en-US" sz="3000" dirty="0" smtClean="0">
                <a:solidFill>
                  <a:srgbClr val="FF0000"/>
                </a:solidFill>
                <a:latin typeface="+mn-ea"/>
              </a:rPr>
              <a:t>，以变量</a:t>
            </a:r>
            <a:r>
              <a:rPr lang="zh-CN" altLang="en-US" sz="3000" dirty="0">
                <a:solidFill>
                  <a:srgbClr val="FF0000"/>
                </a:solidFill>
                <a:latin typeface="+mn-ea"/>
              </a:rPr>
              <a:t>的形式替换录制时的静态值，从而向服务器发出正确的请求，这种动态获得服务器响应内容的方法被称作关联</a:t>
            </a:r>
            <a:r>
              <a:rPr lang="zh-CN" altLang="en-US" sz="3000" dirty="0" smtClean="0">
                <a:latin typeface="+mn-ea"/>
              </a:rPr>
              <a:t>。</a:t>
            </a:r>
            <a:endParaRPr lang="en-US" altLang="zh-CN" sz="3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600" dirty="0" smtClean="0"/>
              <a:t>也</a:t>
            </a:r>
            <a:r>
              <a:rPr lang="zh-CN" altLang="en-US" sz="2600" dirty="0"/>
              <a:t>是把脚本中</a:t>
            </a:r>
            <a:r>
              <a:rPr lang="zh-CN" altLang="en-US" sz="2600" dirty="0" smtClean="0"/>
              <a:t>某些</a:t>
            </a:r>
            <a:r>
              <a:rPr lang="zh-CN" altLang="en-US" sz="2600" dirty="0"/>
              <a:t>固定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数据，转变成动态的数据。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6126" y="1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79" y="681540"/>
            <a:ext cx="9144000" cy="42999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什么内容需要</a:t>
            </a:r>
            <a:r>
              <a:rPr lang="zh-CN" altLang="en-US" dirty="0" smtClean="0"/>
              <a:t>关联？</a:t>
            </a:r>
            <a:endParaRPr lang="en-US" altLang="zh-CN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脚本中的数据每次回放都发生变化时，并且这个</a:t>
            </a:r>
            <a:r>
              <a:rPr lang="zh-CN" altLang="en-US" dirty="0">
                <a:solidFill>
                  <a:srgbClr val="FF0000"/>
                </a:solidFill>
              </a:rPr>
              <a:t>动态数据在后面的请求中需要</a:t>
            </a:r>
            <a:r>
              <a:rPr lang="zh-CN" altLang="en-US" dirty="0"/>
              <a:t>发送给服务器，那么这个内容需要通过关联来询问服务器，获得该数据的变化结果。例如：</a:t>
            </a:r>
            <a:br>
              <a:rPr lang="zh-CN" altLang="en-US" dirty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登录字符串。带有会话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或时间戳等动态数据的登录字符串。</a:t>
            </a:r>
            <a:br>
              <a:rPr lang="zh-CN" altLang="en-US" dirty="0" smtClean="0"/>
            </a:br>
            <a:r>
              <a:rPr lang="en-US" altLang="zh-CN" dirty="0" smtClean="0"/>
              <a:t>	2.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时间戳。使用日期或时间戳或者其他用户凭据的任意字符串。</a:t>
            </a:r>
            <a:br>
              <a:rPr lang="zh-CN" altLang="en-US" dirty="0" smtClean="0"/>
            </a:br>
            <a:r>
              <a:rPr lang="en-US" altLang="zh-CN" dirty="0" smtClean="0"/>
              <a:t>	3.</a:t>
            </a:r>
            <a:r>
              <a:rPr lang="zh-CN" altLang="en-US" dirty="0" smtClean="0"/>
              <a:t>常见前缀。后跟字符串的常见前缀，如 </a:t>
            </a:r>
            <a:r>
              <a:rPr lang="en-US" altLang="zh-CN" dirty="0" err="1" smtClean="0"/>
              <a:t>SessionID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CustomerID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关联</a:t>
            </a:r>
          </a:p>
        </p:txBody>
      </p:sp>
    </p:spTree>
    <p:extLst>
      <p:ext uri="{BB962C8B-B14F-4D97-AF65-F5344CB8AC3E}">
        <p14:creationId xmlns:p14="http://schemas.microsoft.com/office/powerpoint/2010/main" val="18980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客户端与服务器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653648"/>
            <a:ext cx="2448272" cy="2916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28184" y="1653648"/>
            <a:ext cx="2592288" cy="2916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84355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55576" y="224771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5576" y="294979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5576" y="370587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59832" y="1971818"/>
            <a:ext cx="3024336" cy="5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5824" y="1734316"/>
            <a:ext cx="199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向服务器发送登录请求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157570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用户名，密码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059832" y="2571750"/>
            <a:ext cx="3168352" cy="5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5824" y="2462771"/>
            <a:ext cx="211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sessionID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43808" y="3381840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5823" y="32156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订票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311181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sessionID</a:t>
            </a:r>
            <a:r>
              <a:rPr lang="zh-CN" altLang="en-US" dirty="0" smtClean="0"/>
              <a:t>发送新的请求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843808" y="3921900"/>
            <a:ext cx="40324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0922" y="392190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获得服务器的返回值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2034" y="111022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7"/>
          <p:cNvSpPr txBox="1">
            <a:spLocks/>
          </p:cNvSpPr>
          <p:nvPr/>
        </p:nvSpPr>
        <p:spPr bwMode="auto">
          <a:xfrm>
            <a:off x="683569" y="789552"/>
            <a:ext cx="7666037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err="1" smtClean="0">
                <a:latin typeface="+mn-ea"/>
                <a:ea typeface="+mn-ea"/>
              </a:rPr>
              <a:t>Ord</a:t>
            </a:r>
            <a:r>
              <a:rPr lang="en-US" altLang="zh-CN" dirty="0" smtClean="0">
                <a:latin typeface="+mn-ea"/>
                <a:ea typeface="+mn-ea"/>
              </a:rPr>
              <a:t>=1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All</a:t>
            </a:r>
            <a:r>
              <a:rPr lang="zh-CN" altLang="en-US" dirty="0" smtClean="0">
                <a:latin typeface="+mn-ea"/>
                <a:ea typeface="+mn-ea"/>
              </a:rPr>
              <a:t>含义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某个具体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数值，例如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表示在获取动态数据中，取得第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的数据；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=All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，获取所有匹配的动态数据，并以参数数组形式进行动态数据存放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脚本关联函数解析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135950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6" y="3052952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图片 6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949" y="1051785"/>
            <a:ext cx="7959819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4705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n-ea"/>
              </a:rPr>
              <a:t>自动关联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手动关联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zh-CN" altLang="en-US" dirty="0" smtClean="0">
                <a:latin typeface="+mn-ea"/>
              </a:rPr>
              <a:t>一边录制一边关联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6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200" y="1730416"/>
            <a:ext cx="588352" cy="60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663805"/>
            <a:ext cx="588352" cy="60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7016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一边录制一边关联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57200" y="1028700"/>
            <a:ext cx="82296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7640" y="934701"/>
            <a:ext cx="6253718" cy="335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583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689145"/>
            <a:ext cx="7465724" cy="377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脚本增强的方式</a:t>
            </a:r>
            <a:r>
              <a:rPr lang="en-US" altLang="zh-CN" b="1">
                <a:solidFill>
                  <a:schemeClr val="bg1"/>
                </a:solidFill>
              </a:rPr>
              <a:t>——how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680443"/>
            <a:ext cx="4996608" cy="685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0469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增强之自动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关联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95536" y="1005577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n-ea"/>
              </a:rPr>
              <a:t>自动关联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手动关联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zh-CN" altLang="en-US" dirty="0" smtClean="0">
                <a:latin typeface="+mn-ea"/>
              </a:rPr>
              <a:t>一边录制一边关联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6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33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675409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3600" dirty="0" smtClean="0">
                <a:latin typeface="+mn-ea"/>
              </a:rPr>
              <a:t>1</a:t>
            </a:r>
            <a:r>
              <a:rPr lang="zh-CN" altLang="en-US" sz="3600" dirty="0" smtClean="0">
                <a:latin typeface="+mn-ea"/>
              </a:rPr>
              <a:t>、确定要捕获的数据</a:t>
            </a:r>
            <a:endParaRPr lang="en-US" altLang="zh-CN" sz="3600" dirty="0" smtClean="0">
              <a:latin typeface="+mn-ea"/>
            </a:endParaRPr>
          </a:p>
          <a:p>
            <a:pPr lvl="1"/>
            <a:r>
              <a:rPr lang="zh-CN" altLang="en-US" sz="3100" dirty="0" smtClean="0">
                <a:solidFill>
                  <a:schemeClr val="tx1"/>
                </a:solidFill>
                <a:latin typeface="+mn-ea"/>
              </a:rPr>
              <a:t>回放脚本出错</a:t>
            </a:r>
            <a:r>
              <a:rPr lang="en-US" altLang="zh-CN" sz="3100" dirty="0" smtClean="0">
                <a:solidFill>
                  <a:schemeClr val="tx1"/>
                </a:solidFill>
                <a:latin typeface="+mn-ea"/>
              </a:rPr>
              <a:t>\</a:t>
            </a:r>
            <a:r>
              <a:rPr lang="zh-CN" altLang="en-US" sz="3100" dirty="0" smtClean="0">
                <a:solidFill>
                  <a:schemeClr val="tx1"/>
                </a:solidFill>
                <a:latin typeface="+mn-ea"/>
              </a:rPr>
              <a:t>使用“工具</a:t>
            </a:r>
            <a:r>
              <a:rPr lang="en-US" altLang="zh-CN" sz="3100" dirty="0" smtClean="0">
                <a:solidFill>
                  <a:schemeClr val="tx1"/>
                </a:solidFill>
                <a:latin typeface="+mn-ea"/>
              </a:rPr>
              <a:t>——</a:t>
            </a:r>
            <a:r>
              <a:rPr lang="en-US" altLang="zh-CN" sz="3100" dirty="0" err="1" smtClean="0">
                <a:solidFill>
                  <a:schemeClr val="tx1"/>
                </a:solidFill>
                <a:latin typeface="+mn-ea"/>
              </a:rPr>
              <a:t>Vuser</a:t>
            </a:r>
            <a:r>
              <a:rPr lang="zh-CN" altLang="en-US" sz="3100" dirty="0" smtClean="0">
                <a:solidFill>
                  <a:schemeClr val="tx1"/>
                </a:solidFill>
                <a:latin typeface="+mn-ea"/>
              </a:rPr>
              <a:t>比较”</a:t>
            </a:r>
            <a:endParaRPr lang="en-US" altLang="zh-CN" sz="31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zh-CN" sz="3600" dirty="0" smtClean="0">
                <a:latin typeface="+mn-ea"/>
              </a:rPr>
              <a:t>2</a:t>
            </a:r>
            <a:r>
              <a:rPr lang="zh-CN" altLang="en-US" sz="3600" dirty="0" smtClean="0">
                <a:latin typeface="+mn-ea"/>
              </a:rPr>
              <a:t>、找到要捕获数据的左右边界</a:t>
            </a:r>
            <a:endParaRPr lang="en-US" altLang="zh-CN" sz="3600" dirty="0" smtClean="0">
              <a:latin typeface="+mn-ea"/>
            </a:endParaRPr>
          </a:p>
          <a:p>
            <a:pPr lvl="1"/>
            <a:r>
              <a:rPr lang="zh-CN" altLang="en-US" sz="3100" dirty="0" smtClean="0">
                <a:solidFill>
                  <a:schemeClr val="tx1"/>
                </a:solidFill>
                <a:latin typeface="+mn-ea"/>
              </a:rPr>
              <a:t>查看服务器返回数据</a:t>
            </a:r>
            <a:r>
              <a:rPr lang="en-US" altLang="zh-CN" sz="3100" dirty="0" smtClean="0">
                <a:solidFill>
                  <a:schemeClr val="tx1"/>
                </a:solidFill>
                <a:latin typeface="+mn-ea"/>
              </a:rPr>
              <a:t>——</a:t>
            </a:r>
            <a:r>
              <a:rPr lang="zh-CN" altLang="en-US" sz="3100" dirty="0" smtClean="0">
                <a:solidFill>
                  <a:schemeClr val="tx1"/>
                </a:solidFill>
                <a:latin typeface="+mn-ea"/>
              </a:rPr>
              <a:t>“日志类型”</a:t>
            </a:r>
            <a:r>
              <a:rPr lang="en-US" altLang="zh-CN" sz="3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3100" dirty="0" smtClean="0">
                <a:solidFill>
                  <a:schemeClr val="tx1"/>
                </a:solidFill>
                <a:latin typeface="+mn-ea"/>
              </a:rPr>
              <a:t>树视图</a:t>
            </a:r>
            <a:endParaRPr lang="en-US" altLang="zh-CN" sz="31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zh-CN" sz="3600" dirty="0" smtClean="0">
                <a:latin typeface="+mn-ea"/>
              </a:rPr>
              <a:t>3</a:t>
            </a:r>
            <a:r>
              <a:rPr lang="zh-CN" altLang="en-US" sz="3600" dirty="0" smtClean="0">
                <a:latin typeface="+mn-ea"/>
              </a:rPr>
              <a:t>、添加关联函数</a:t>
            </a:r>
            <a:endParaRPr lang="en-US" altLang="zh-CN" sz="3600" dirty="0" smtClean="0">
              <a:latin typeface="+mn-ea"/>
            </a:endParaRPr>
          </a:p>
          <a:p>
            <a:pPr lvl="1"/>
            <a:r>
              <a:rPr lang="zh-CN" altLang="en-US" sz="3100" dirty="0" smtClean="0">
                <a:solidFill>
                  <a:schemeClr val="tx1"/>
                </a:solidFill>
                <a:latin typeface="+mn-ea"/>
              </a:rPr>
              <a:t>手动添加</a:t>
            </a:r>
            <a:r>
              <a:rPr lang="en-US" altLang="zh-CN" sz="3100" dirty="0" smtClean="0">
                <a:solidFill>
                  <a:schemeClr val="tx1"/>
                </a:solidFill>
                <a:latin typeface="+mn-ea"/>
              </a:rPr>
              <a:t>\</a:t>
            </a:r>
            <a:r>
              <a:rPr lang="zh-CN" altLang="en-US" sz="3100" dirty="0" smtClean="0">
                <a:solidFill>
                  <a:schemeClr val="tx1"/>
                </a:solidFill>
                <a:latin typeface="+mn-ea"/>
              </a:rPr>
              <a:t>通过“添加步骤”</a:t>
            </a:r>
            <a:endParaRPr lang="en-US" altLang="zh-CN" sz="31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zh-CN" sz="3600" dirty="0" smtClean="0">
                <a:latin typeface="+mn-ea"/>
              </a:rPr>
              <a:t>4</a:t>
            </a:r>
            <a:r>
              <a:rPr lang="zh-CN" altLang="en-US" sz="3600" dirty="0" smtClean="0">
                <a:latin typeface="+mn-ea"/>
              </a:rPr>
              <a:t>、将动态数据替换</a:t>
            </a:r>
            <a:endParaRPr lang="en-US" altLang="zh-CN" sz="3600" dirty="0" smtClean="0">
              <a:latin typeface="+mn-ea"/>
            </a:endParaRPr>
          </a:p>
          <a:p>
            <a:pPr lvl="1"/>
            <a:r>
              <a:rPr lang="en-US" altLang="zh-CN" sz="3100" dirty="0" smtClean="0">
                <a:solidFill>
                  <a:schemeClr val="tx1"/>
                </a:solidFill>
                <a:latin typeface="+mn-ea"/>
              </a:rPr>
              <a:t>{</a:t>
            </a:r>
            <a:r>
              <a:rPr lang="zh-CN" altLang="en-US" sz="3100" dirty="0" smtClean="0">
                <a:solidFill>
                  <a:schemeClr val="tx1"/>
                </a:solidFill>
                <a:latin typeface="+mn-ea"/>
              </a:rPr>
              <a:t>变量名</a:t>
            </a:r>
            <a:r>
              <a:rPr lang="en-US" altLang="zh-CN" sz="31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zh-CN" sz="3100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53" y="2301720"/>
            <a:ext cx="4678001" cy="25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49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手动</a:t>
            </a:r>
            <a:r>
              <a:rPr lang="zh-CN" altLang="en-US" b="1" dirty="0">
                <a:solidFill>
                  <a:schemeClr val="bg1"/>
                </a:solidFill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</a:rPr>
              <a:t>的应用（续）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924" y="1221600"/>
            <a:ext cx="8229600" cy="3394472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动态数据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左右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边界分别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1" y="989613"/>
            <a:ext cx="4295775" cy="216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700" y="1284727"/>
            <a:ext cx="431482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3746199"/>
            <a:ext cx="6220463" cy="18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700" y="4264123"/>
            <a:ext cx="3563007" cy="1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81" y="4046329"/>
            <a:ext cx="134027" cy="21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31" name="图片 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84" y="848632"/>
            <a:ext cx="6096557" cy="358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关联注意事项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203317" y="625242"/>
            <a:ext cx="8229600" cy="3394472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可以去掉脚本中的思考时间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录制脚本类型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仅包含明确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关联函数一定写在请求前面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5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7585" y="765370"/>
            <a:ext cx="3445619" cy="184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3972" y="2841780"/>
            <a:ext cx="3493297" cy="186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17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9"/>
            <a:ext cx="9083352" cy="33944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脚本开发原则：简单、正确、高效</a:t>
            </a:r>
            <a:endParaRPr lang="en-US" altLang="zh-CN" dirty="0" smtClean="0"/>
          </a:p>
          <a:p>
            <a:r>
              <a:rPr lang="zh-CN" altLang="en-US" dirty="0" smtClean="0"/>
              <a:t>脚本编译通过，不报错（</a:t>
            </a:r>
            <a:r>
              <a:rPr lang="en-US" altLang="zh-CN" dirty="0" err="1" smtClean="0"/>
              <a:t>VUG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单用户循环一次，不报错</a:t>
            </a:r>
            <a:r>
              <a:rPr lang="zh-CN" altLang="en-US" dirty="0"/>
              <a:t>（</a:t>
            </a:r>
            <a:r>
              <a:rPr lang="en-US" altLang="zh-CN" dirty="0" err="1"/>
              <a:t>VUG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单用户循环多次，不报错（参数，设置迭代）</a:t>
            </a:r>
            <a:endParaRPr lang="en-US" altLang="zh-CN" dirty="0" smtClean="0"/>
          </a:p>
          <a:p>
            <a:r>
              <a:rPr lang="zh-CN" altLang="en-US" dirty="0" smtClean="0"/>
              <a:t>多用户循环一次，不报错（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多用户</a:t>
            </a:r>
            <a:r>
              <a:rPr lang="zh-CN" altLang="en-US" dirty="0" smtClean="0"/>
              <a:t>循环多次</a:t>
            </a:r>
            <a:r>
              <a:rPr lang="zh-CN" altLang="en-US" dirty="0"/>
              <a:t>，不报错（</a:t>
            </a:r>
            <a:r>
              <a:rPr lang="en-US" altLang="zh-CN" dirty="0"/>
              <a:t>controller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关键性的业务添加业务正确性判断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脚本调试的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7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022837"/>
            <a:ext cx="5295900" cy="232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</a:t>
            </a:r>
          </a:p>
        </p:txBody>
      </p:sp>
      <p:sp>
        <p:nvSpPr>
          <p:cNvPr id="7" name="矩形 6"/>
          <p:cNvSpPr/>
          <p:nvPr/>
        </p:nvSpPr>
        <p:spPr>
          <a:xfrm>
            <a:off x="5627326" y="2684934"/>
            <a:ext cx="2871537" cy="249299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插入事务方式：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录制时插入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脚本视图插入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树视图插入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6006" y="1051321"/>
            <a:ext cx="1052894" cy="32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66" y="1648115"/>
            <a:ext cx="1067834" cy="36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849612"/>
            <a:ext cx="5655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n-ea"/>
              </a:rPr>
              <a:t>lr_start_transaction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事务名称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en-US" sz="2400" dirty="0">
                <a:latin typeface="+mn-ea"/>
              </a:rPr>
              <a:t>：事务</a:t>
            </a:r>
            <a:r>
              <a:rPr lang="zh-CN" altLang="en-US" sz="2400" dirty="0" smtClean="0">
                <a:latin typeface="+mn-ea"/>
              </a:rPr>
              <a:t>开始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lr_end_transaction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事务名称</a:t>
            </a:r>
            <a:r>
              <a:rPr lang="en-US" altLang="zh-CN" sz="2400" dirty="0">
                <a:latin typeface="+mn-ea"/>
              </a:rPr>
              <a:t>","</a:t>
            </a:r>
            <a:r>
              <a:rPr lang="zh-CN" altLang="en-US" sz="2400" dirty="0">
                <a:latin typeface="+mn-ea"/>
              </a:rPr>
              <a:t>事务状态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en-US" sz="2400" dirty="0">
                <a:latin typeface="+mn-ea"/>
              </a:rPr>
              <a:t>：事务结束，结束状态</a:t>
            </a:r>
          </a:p>
        </p:txBody>
      </p:sp>
    </p:spTree>
    <p:extLst>
      <p:ext uri="{BB962C8B-B14F-4D97-AF65-F5344CB8AC3E}">
        <p14:creationId xmlns:p14="http://schemas.microsoft.com/office/powerpoint/2010/main" val="320798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148264" y="1111013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498476" y="718948"/>
            <a:ext cx="7961313" cy="29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/>
              <a:t>在需要定义事务的操作前面事务的“开始点” ，通过菜单或者工具栏插入。</a:t>
            </a:r>
            <a:endParaRPr lang="en-US" altLang="zh-CN" sz="13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16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479424" y="2765982"/>
            <a:ext cx="8713788" cy="27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/>
              <a:t>插入事务的开始点后，</a:t>
            </a:r>
            <a:r>
              <a:rPr lang="zh-CN" altLang="en-US" sz="1300" dirty="0"/>
              <a:t>在</a:t>
            </a:r>
            <a:r>
              <a:rPr lang="zh-CN" altLang="zh-CN" sz="1300" dirty="0"/>
              <a:t>需要定义事务的操作后面插入事务的“结束点”。同样可以通过菜单或者工具栏插</a:t>
            </a:r>
            <a:r>
              <a:rPr lang="zh-CN" altLang="en-US" sz="1300" dirty="0"/>
              <a:t>入。</a:t>
            </a:r>
            <a:endParaRPr lang="zh-CN" altLang="zh-CN" sz="1300" dirty="0"/>
          </a:p>
        </p:txBody>
      </p:sp>
      <p:pic>
        <p:nvPicPr>
          <p:cNvPr id="24065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75" y="3199789"/>
            <a:ext cx="4794250" cy="12692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5365750" y="1122919"/>
            <a:ext cx="3289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输入事务的名称。注意：事务的名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称最好要有意义，能够清楚的说明该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事务完成的动作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4140201" y="3041016"/>
            <a:ext cx="48244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默认情况下，事务的名称列出最近的一个事务名称。一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般情况下，事务名称不用修改。事务的状态默认情况下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是LR_AUTO。一般情况下，我们也不需要修</a:t>
            </a:r>
            <a:r>
              <a:rPr lang="zh-CN" altLang="en-US" sz="1300" dirty="0">
                <a:solidFill>
                  <a:srgbClr val="FF0000"/>
                </a:solidFill>
              </a:rPr>
              <a:t>改。</a:t>
            </a:r>
            <a:endParaRPr lang="zh-CN" altLang="zh-CN" sz="1300" dirty="0">
              <a:solidFill>
                <a:srgbClr val="FF0000"/>
              </a:solidFill>
            </a:endParaRPr>
          </a:p>
        </p:txBody>
      </p:sp>
      <p:pic>
        <p:nvPicPr>
          <p:cNvPr id="24066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2799" y="1799194"/>
            <a:ext cx="3676650" cy="828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40664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5825" y="3631986"/>
            <a:ext cx="3598863" cy="862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036" y="1169493"/>
            <a:ext cx="4467225" cy="1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2787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4" grpId="0"/>
      <p:bldP spid="2406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LR_AUTO</a:t>
            </a:r>
            <a:r>
              <a:rPr lang="zh-CN" altLang="en-US" dirty="0"/>
              <a:t>：自动返回检测到的状态。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LR_PASS</a:t>
            </a:r>
            <a:r>
              <a:rPr lang="zh-CN" altLang="en-US" dirty="0"/>
              <a:t>：返回“</a:t>
            </a:r>
            <a:r>
              <a:rPr lang="en-US" altLang="zh-CN" dirty="0"/>
              <a:t>pass”</a:t>
            </a:r>
            <a:r>
              <a:rPr lang="zh-CN" altLang="en-US" dirty="0"/>
              <a:t>返回代码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LR_FAIL</a:t>
            </a:r>
            <a:r>
              <a:rPr lang="zh-CN" altLang="en-US" dirty="0"/>
              <a:t>：返回“</a:t>
            </a:r>
            <a:r>
              <a:rPr lang="en-US" altLang="zh-CN" dirty="0"/>
              <a:t>Fail”</a:t>
            </a:r>
            <a:r>
              <a:rPr lang="zh-CN" altLang="en-US" dirty="0"/>
              <a:t>返回代码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LR_STOP</a:t>
            </a:r>
            <a:r>
              <a:rPr lang="zh-CN" altLang="en-US" dirty="0"/>
              <a:t>：返回“</a:t>
            </a:r>
            <a:r>
              <a:rPr lang="en-US" altLang="zh-CN" dirty="0"/>
              <a:t>stop”</a:t>
            </a:r>
            <a:r>
              <a:rPr lang="zh-CN" altLang="en-US" dirty="0"/>
              <a:t>返回代码；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注意：事务名称不允许使用</a:t>
            </a:r>
            <a:r>
              <a:rPr lang="en-US" altLang="zh-CN" dirty="0" smtClean="0"/>
              <a:t>.”/\</a:t>
            </a:r>
            <a:r>
              <a:rPr lang="zh-CN" altLang="en-US" dirty="0" smtClean="0"/>
              <a:t>等特殊字符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插入事务（续）</a:t>
            </a:r>
          </a:p>
        </p:txBody>
      </p:sp>
    </p:spTree>
    <p:extLst>
      <p:ext uri="{BB962C8B-B14F-4D97-AF65-F5344CB8AC3E}">
        <p14:creationId xmlns:p14="http://schemas.microsoft.com/office/powerpoint/2010/main" val="32992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2532</TotalTime>
  <Words>4451</Words>
  <Application>Microsoft Office PowerPoint</Application>
  <PresentationFormat>全屏显示(16:9)</PresentationFormat>
  <Paragraphs>543</Paragraphs>
  <Slides>67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moban</vt:lpstr>
      <vt:lpstr>PowerPoint 演示文稿</vt:lpstr>
      <vt:lpstr>本章大纲</vt:lpstr>
      <vt:lpstr>为什么要增强脚本？</vt:lpstr>
      <vt:lpstr>什么是脚本增强——函数！</vt:lpstr>
      <vt:lpstr>本章大纲</vt:lpstr>
      <vt:lpstr>脚本增强的方式——how</vt:lpstr>
      <vt:lpstr>脚本增强方式——插入事务</vt:lpstr>
      <vt:lpstr>脚本增强方式——插入事务（续）</vt:lpstr>
      <vt:lpstr>脚本增强方式——插入事务（续）</vt:lpstr>
      <vt:lpstr>脚本增强方式——插入事务（续）</vt:lpstr>
      <vt:lpstr>脚本增强方式——插入事务（续）</vt:lpstr>
      <vt:lpstr>脚本增强方式——插入事务（续）</vt:lpstr>
      <vt:lpstr>脚本增强方式——插入事务（续）</vt:lpstr>
      <vt:lpstr>插入事务的作用与优势</vt:lpstr>
      <vt:lpstr>插入事务的作用与优势（续）</vt:lpstr>
      <vt:lpstr>事务常用的函数</vt:lpstr>
      <vt:lpstr>本章大纲</vt:lpstr>
      <vt:lpstr>脚本增强的方式——how</vt:lpstr>
      <vt:lpstr>脚本增强方式——插入集合点</vt:lpstr>
      <vt:lpstr>插入集合点拓展</vt:lpstr>
      <vt:lpstr>本章大纲</vt:lpstr>
      <vt:lpstr>为什么要参数化？</vt:lpstr>
      <vt:lpstr>为什么要参数化？</vt:lpstr>
      <vt:lpstr>什么是参数化？      替代！ </vt:lpstr>
      <vt:lpstr>哪些需要参数化？</vt:lpstr>
      <vt:lpstr>如何进行参数化？</vt:lpstr>
      <vt:lpstr>怎样进行参数化</vt:lpstr>
      <vt:lpstr>怎样进行参数化</vt:lpstr>
      <vt:lpstr>怎样进行参数化</vt:lpstr>
      <vt:lpstr>参数化</vt:lpstr>
      <vt:lpstr>参数化</vt:lpstr>
      <vt:lpstr>参数化和变量</vt:lpstr>
      <vt:lpstr>本章大纲</vt:lpstr>
      <vt:lpstr>脚本增强的方式——how</vt:lpstr>
      <vt:lpstr>脚本增强方式——插入输出函数</vt:lpstr>
      <vt:lpstr>脚本增强方式——插入输出函数（续）</vt:lpstr>
      <vt:lpstr>脚本增强方式——插入输出函数（续）</vt:lpstr>
      <vt:lpstr>脚本增强方式——插入输出函数（续）</vt:lpstr>
      <vt:lpstr>相关函数拓展——lr_save_string</vt:lpstr>
      <vt:lpstr>相关函数拓展（续）——lr_eval_string</vt:lpstr>
      <vt:lpstr>本章大纲</vt:lpstr>
      <vt:lpstr>检查点插入的原因</vt:lpstr>
      <vt:lpstr>检查点插入的类型与方式——web_find</vt:lpstr>
      <vt:lpstr>温馨提示</vt:lpstr>
      <vt:lpstr>web_find函数总结</vt:lpstr>
      <vt:lpstr>本章大纲</vt:lpstr>
      <vt:lpstr>检查点插入的类型与方式</vt:lpstr>
      <vt:lpstr>检查点插入的类型与方式</vt:lpstr>
      <vt:lpstr>检查点插入的类型与方式——web_reg_find</vt:lpstr>
      <vt:lpstr>web_reg_find函数总结</vt:lpstr>
      <vt:lpstr>检查点总结</vt:lpstr>
      <vt:lpstr>本章大纲</vt:lpstr>
      <vt:lpstr>为何进行脚本关联</vt:lpstr>
      <vt:lpstr>什么是关联</vt:lpstr>
      <vt:lpstr>关联</vt:lpstr>
      <vt:lpstr>客户端与服务器</vt:lpstr>
      <vt:lpstr>脚本关联函数解析</vt:lpstr>
      <vt:lpstr>脚本关联方式综述</vt:lpstr>
      <vt:lpstr>一边录制一边关联</vt:lpstr>
      <vt:lpstr>本章大纲</vt:lpstr>
      <vt:lpstr>脚本关联方式综述</vt:lpstr>
      <vt:lpstr>本章大纲</vt:lpstr>
      <vt:lpstr>手动关联的应用</vt:lpstr>
      <vt:lpstr>手动关联的应用（续）</vt:lpstr>
      <vt:lpstr>手动关联的应用（续）</vt:lpstr>
      <vt:lpstr>关联注意事项</vt:lpstr>
      <vt:lpstr>脚本调试的步骤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136</cp:revision>
  <dcterms:created xsi:type="dcterms:W3CDTF">2017-03-16T04:59:09Z</dcterms:created>
  <dcterms:modified xsi:type="dcterms:W3CDTF">2019-10-16T08:34:18Z</dcterms:modified>
</cp:coreProperties>
</file>