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40" r:id="rId2"/>
    <p:sldId id="306" r:id="rId3"/>
    <p:sldId id="294" r:id="rId4"/>
    <p:sldId id="301" r:id="rId5"/>
    <p:sldId id="302" r:id="rId6"/>
    <p:sldId id="307" r:id="rId7"/>
    <p:sldId id="291" r:id="rId8"/>
    <p:sldId id="309" r:id="rId9"/>
    <p:sldId id="293" r:id="rId10"/>
    <p:sldId id="310" r:id="rId11"/>
    <p:sldId id="300" r:id="rId12"/>
    <p:sldId id="308" r:id="rId13"/>
    <p:sldId id="262" r:id="rId14"/>
    <p:sldId id="263" r:id="rId15"/>
    <p:sldId id="311" r:id="rId16"/>
    <p:sldId id="312" r:id="rId17"/>
    <p:sldId id="341" r:id="rId18"/>
    <p:sldId id="313" r:id="rId19"/>
    <p:sldId id="314" r:id="rId20"/>
    <p:sldId id="325" r:id="rId21"/>
    <p:sldId id="328" r:id="rId22"/>
    <p:sldId id="326" r:id="rId23"/>
    <p:sldId id="329" r:id="rId24"/>
    <p:sldId id="330" r:id="rId25"/>
    <p:sldId id="342" r:id="rId26"/>
    <p:sldId id="331" r:id="rId27"/>
    <p:sldId id="322" r:id="rId28"/>
    <p:sldId id="318" r:id="rId29"/>
    <p:sldId id="277" r:id="rId30"/>
    <p:sldId id="278" r:id="rId31"/>
    <p:sldId id="279" r:id="rId32"/>
    <p:sldId id="280" r:id="rId33"/>
    <p:sldId id="281" r:id="rId34"/>
    <p:sldId id="282" r:id="rId35"/>
    <p:sldId id="323" r:id="rId36"/>
    <p:sldId id="332" r:id="rId37"/>
    <p:sldId id="334" r:id="rId38"/>
    <p:sldId id="333" r:id="rId39"/>
    <p:sldId id="337" r:id="rId40"/>
    <p:sldId id="338" r:id="rId41"/>
    <p:sldId id="335" r:id="rId42"/>
    <p:sldId id="336" r:id="rId43"/>
    <p:sldId id="324" r:id="rId44"/>
    <p:sldId id="28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7085" autoAdjust="0"/>
  </p:normalViewPr>
  <p:slideViewPr>
    <p:cSldViewPr>
      <p:cViewPr varScale="1">
        <p:scale>
          <a:sx n="61" d="100"/>
          <a:sy n="61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03C8-E992-4FC0-ADF4-E42BE61EB1A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7E7D-0580-47C7-BB94-83EBABB63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3860-3AC2-4219-B539-27D24453CDC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9948-2D21-47C8-91F7-C1A736D05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4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28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9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2383"/>
            <a:ext cx="5057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04" y="1556792"/>
            <a:ext cx="46767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60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自动化测试的分层模型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4948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的分层模型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2492896"/>
            <a:ext cx="766834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性能自动化测试优势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x-none" dirty="0">
                <a:solidFill>
                  <a:schemeClr val="bg1"/>
                </a:solidFill>
              </a:rPr>
              <a:t>性能手工测试弊端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64" y="1000111"/>
            <a:ext cx="7818864" cy="50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性能自动化测试优势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412478"/>
            <a:ext cx="7643866" cy="501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8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性能测试概念与分类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4641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性能测试是通过自动化的测试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模拟</a:t>
            </a:r>
            <a:r>
              <a:rPr lang="zh-CN" altLang="en-US" dirty="0" smtClean="0">
                <a:solidFill>
                  <a:srgbClr val="FF0000"/>
                </a:solidFill>
              </a:rPr>
              <a:t>多种</a:t>
            </a:r>
            <a:r>
              <a:rPr lang="zh-CN" altLang="en-US" dirty="0" smtClean="0"/>
              <a:t>正常、峰值以及异常负载条件来对系统的各项</a:t>
            </a:r>
            <a:r>
              <a:rPr lang="zh-CN" altLang="en-US" dirty="0" smtClean="0">
                <a:solidFill>
                  <a:srgbClr val="FF0000"/>
                </a:solidFill>
              </a:rPr>
              <a:t>性能指标</a:t>
            </a:r>
            <a:r>
              <a:rPr lang="zh-CN" altLang="en-US" dirty="0" smtClean="0"/>
              <a:t>进行测试。</a:t>
            </a:r>
            <a:endParaRPr lang="en-US" altLang="zh-CN" dirty="0" smtClean="0"/>
          </a:p>
          <a:p>
            <a:r>
              <a:rPr lang="zh-CN" altLang="en-US" dirty="0" smtClean="0"/>
              <a:t>性能测试关注：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性能测试通常在功能测试基本完成后进行。  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性能测试计划、测试方案和测试用例大多情况统一在一文档中。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性能测试环境应尽可能同用户生产环境保持一致。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性能测试工作的重点和难点在于前期数据设计和后期数据分析。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性能测试用例通常基于系统整体架构进行设计，往往具备高复用性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33256"/>
            <a:ext cx="8320109" cy="1569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320109" cy="1569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818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082644" y="2365460"/>
            <a:ext cx="3103563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082644" y="15351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gray">
          <a:xfrm>
            <a:off x="857224" y="1666960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gray">
          <a:xfrm>
            <a:off x="857224" y="2498810"/>
            <a:ext cx="681033" cy="493713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1082644" y="40370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1082644" y="3202073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gray">
          <a:xfrm>
            <a:off x="857224" y="3333835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gray">
          <a:xfrm>
            <a:off x="857224" y="4170448"/>
            <a:ext cx="681033" cy="493712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gray">
          <a:xfrm>
            <a:off x="1516032" y="1749512"/>
            <a:ext cx="2468562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性能测试（狭义）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1531934" y="2535330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可靠性测试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1531934" y="3459705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负载测试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1531934" y="4316961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压力测试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5045505" y="1463760"/>
            <a:ext cx="3241271" cy="3378439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性能测试（狭义）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负载测试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压力测试（强度测试）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配置测试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可靠性测试（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稳定性测试）</a:t>
            </a:r>
          </a:p>
        </p:txBody>
      </p:sp>
      <p:sp>
        <p:nvSpPr>
          <p:cNvPr id="21" name="矩形 20"/>
          <p:cNvSpPr/>
          <p:nvPr/>
        </p:nvSpPr>
        <p:spPr>
          <a:xfrm>
            <a:off x="642354" y="5178536"/>
            <a:ext cx="7945838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个人并发访问</a:t>
            </a:r>
            <a:r>
              <a:rPr lang="en-US" dirty="0" err="1" smtClean="0">
                <a:latin typeface="黑体" pitchFamily="2" charset="-122"/>
                <a:ea typeface="黑体" pitchFamily="2" charset="-122"/>
              </a:rPr>
              <a:t>Discuz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论坛时，系统运行良好，各项指标正常；当逐渐增加并发用户数时，系统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，响应时间不能超过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83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</a:t>
            </a:r>
            <a:r>
              <a:rPr lang="zh-CN" altLang="en-US" dirty="0" smtClean="0">
                <a:solidFill>
                  <a:schemeClr val="bg1"/>
                </a:solidFill>
              </a:rPr>
              <a:t>测试（狭义）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方法：通过模拟生产运行的业务压力力量和使用场景场合，测试系统的性能是否满足生产性能要求。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目的：验证系统是否有系统宣城具有的能力</a:t>
            </a:r>
          </a:p>
        </p:txBody>
      </p:sp>
    </p:spTree>
    <p:extLst>
      <p:ext uri="{BB962C8B-B14F-4D97-AF65-F5344CB8AC3E}">
        <p14:creationId xmlns:p14="http://schemas.microsoft.com/office/powerpoint/2010/main" val="545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>
                <a:latin typeface="+mn-ea"/>
                <a:ea typeface="+mn-ea"/>
              </a:rPr>
              <a:t>01 </a:t>
            </a:r>
            <a:r>
              <a:rPr lang="zh-CN" altLang="en-US" sz="4800" smtClean="0">
                <a:latin typeface="+mn-ea"/>
                <a:ea typeface="+mn-ea"/>
              </a:rPr>
              <a:t>性能</a:t>
            </a:r>
            <a:r>
              <a:rPr lang="zh-CN" altLang="en-US" sz="4800" dirty="0" smtClean="0">
                <a:latin typeface="+mn-ea"/>
                <a:ea typeface="+mn-ea"/>
              </a:rPr>
              <a:t>测试基础知识</a:t>
            </a:r>
            <a:endParaRPr lang="zh-CN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负载测试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268" y="98072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方法：在一定的软件、硬件及网络环境下，运行一种或多种业务，在不同虚拟用户数量的情况下，测试服务器性能指标是否在用户的要求范围内，以此确定系统所能承载的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最大用户数</a:t>
            </a:r>
            <a:r>
              <a:rPr lang="zh-CN" altLang="en-US" sz="2800" dirty="0">
                <a:latin typeface="+mn-ea"/>
              </a:rPr>
              <a:t>、以及不同用户数下的系统响应时间及服务器资源利用率等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目的</a:t>
            </a:r>
            <a:r>
              <a:rPr lang="zh-CN" altLang="en-US" sz="2800" dirty="0">
                <a:latin typeface="+mn-ea"/>
              </a:rPr>
              <a:t>：找到系统处理能力的极限</a:t>
            </a:r>
          </a:p>
        </p:txBody>
      </p:sp>
    </p:spTree>
    <p:extLst>
      <p:ext uri="{BB962C8B-B14F-4D97-AF65-F5344CB8AC3E}">
        <p14:creationId xmlns:p14="http://schemas.microsoft.com/office/powerpoint/2010/main" val="196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压力测试（强度测试）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</a:t>
            </a:r>
            <a:r>
              <a:rPr lang="zh-CN" altLang="en-US" sz="3200" dirty="0">
                <a:latin typeface="+mn-ea"/>
              </a:rPr>
              <a:t>指在一定的软件、硬件及网络环境下，模拟大量的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虚拟用户</a:t>
            </a:r>
            <a:r>
              <a:rPr lang="zh-CN" altLang="en-US" sz="3200" dirty="0">
                <a:latin typeface="+mn-ea"/>
              </a:rPr>
              <a:t>使服务器产生负载，使服务器资源处于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极限状态下并长时间连续运行</a:t>
            </a:r>
            <a:r>
              <a:rPr lang="zh-CN" altLang="en-US" sz="3200" dirty="0">
                <a:latin typeface="+mn-ea"/>
              </a:rPr>
              <a:t>，以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测试服务器在高负载情况下是否能够稳定工作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目的：检查系统处于压力性能下时，应用的表现。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并发测试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：通过模拟用户并发访问，测试多用户并发访问同一个应用、模块或者数据记录时是否存在死锁或者其他性能问题。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：发现系统中可能隐藏的并发访问时的问题。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配置测试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：通过对被测系统的软硬件环境的调整，了解各种不同对系统的性能影响的程度，从而找到系统各项资源的最优分配原则。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目的：了解各种不同因素对系统性能影响的程度。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可靠性测试（稳定性测试）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：在给系统加载一定业务压力的情况下，使系统运行一段时间，以此检测系统是否稳定。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目的：验证系统是否支持长期稳定的运行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容量测试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7269"/>
            <a:ext cx="8507288" cy="504002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方法：在一定的软件、硬件及网络环境下，在数据库中构造不同</a:t>
            </a:r>
            <a:r>
              <a:rPr lang="zh-CN" altLang="en-US" dirty="0" smtClean="0">
                <a:solidFill>
                  <a:srgbClr val="FF0000"/>
                </a:solidFill>
              </a:rPr>
              <a:t>数量级别</a:t>
            </a:r>
            <a:r>
              <a:rPr lang="zh-CN" altLang="en-US" dirty="0" smtClean="0"/>
              <a:t>的数据记录，在一定</a:t>
            </a:r>
            <a:r>
              <a:rPr lang="zh-CN" altLang="en-US" dirty="0" smtClean="0">
                <a:solidFill>
                  <a:srgbClr val="FF0000"/>
                </a:solidFill>
              </a:rPr>
              <a:t>虚拟用户数量</a:t>
            </a:r>
            <a:r>
              <a:rPr lang="zh-CN" altLang="en-US" dirty="0" smtClean="0"/>
              <a:t>的情况下运行一种或多种业务，获取</a:t>
            </a:r>
            <a:r>
              <a:rPr lang="zh-CN" altLang="en-US" dirty="0" smtClean="0">
                <a:solidFill>
                  <a:srgbClr val="FF0000"/>
                </a:solidFill>
              </a:rPr>
              <a:t>不同数量级别的服务器性能指标</a:t>
            </a:r>
            <a:r>
              <a:rPr lang="zh-CN" altLang="en-US" dirty="0" smtClean="0"/>
              <a:t>，以确定数据库的</a:t>
            </a:r>
            <a:r>
              <a:rPr lang="zh-CN" altLang="en-US" dirty="0" smtClean="0">
                <a:solidFill>
                  <a:srgbClr val="FF0000"/>
                </a:solidFill>
              </a:rPr>
              <a:t>最佳容量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最大容量（包含对未来几年的处理能力及扩展能力）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目的</a:t>
            </a:r>
            <a:r>
              <a:rPr lang="zh-CN" altLang="en-US" dirty="0" smtClean="0"/>
              <a:t>：确定容量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性能测试（狭义）</a:t>
            </a:r>
            <a:endParaRPr lang="en-US" altLang="zh-CN" dirty="0" smtClean="0"/>
          </a:p>
          <a:p>
            <a:r>
              <a:rPr lang="zh-CN" altLang="en-US" dirty="0" smtClean="0"/>
              <a:t>负载测试</a:t>
            </a:r>
            <a:endParaRPr lang="en-US" altLang="zh-CN" dirty="0" smtClean="0"/>
          </a:p>
          <a:p>
            <a:r>
              <a:rPr lang="zh-CN" altLang="en-US" dirty="0" smtClean="0"/>
              <a:t>压力测试（强度测试）</a:t>
            </a:r>
            <a:endParaRPr lang="en-US" altLang="zh-CN" dirty="0" smtClean="0"/>
          </a:p>
          <a:p>
            <a:r>
              <a:rPr lang="zh-CN" altLang="en-US" dirty="0" smtClean="0"/>
              <a:t>并发测试</a:t>
            </a:r>
            <a:endParaRPr lang="en-US" altLang="zh-CN" dirty="0" smtClean="0"/>
          </a:p>
          <a:p>
            <a:r>
              <a:rPr lang="zh-CN" altLang="en-US" dirty="0" smtClean="0"/>
              <a:t>配置测试</a:t>
            </a:r>
            <a:endParaRPr lang="en-US" altLang="zh-CN" dirty="0" smtClean="0"/>
          </a:p>
          <a:p>
            <a:r>
              <a:rPr lang="zh-CN" altLang="en-US" dirty="0" smtClean="0"/>
              <a:t>可靠性测试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性能测试常见分类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性能测试术语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3643306" y="2143116"/>
            <a:ext cx="5072066" cy="3429024"/>
            <a:chOff x="3434027" y="3000372"/>
            <a:chExt cx="5371855" cy="3098079"/>
          </a:xfrm>
        </p:grpSpPr>
        <p:sp>
          <p:nvSpPr>
            <p:cNvPr id="11" name="圆角矩形 10"/>
            <p:cNvSpPr/>
            <p:nvPr/>
          </p:nvSpPr>
          <p:spPr>
            <a:xfrm>
              <a:off x="3434027" y="3194002"/>
              <a:ext cx="5371855" cy="2904449"/>
            </a:xfrm>
            <a:prstGeom prst="roundRect">
              <a:avLst>
                <a:gd name="adj" fmla="val 7123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系统允许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个用户并发访问系统</a:t>
              </a: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系统支持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个用户并发进行登录操作</a:t>
              </a:r>
              <a:endParaRPr lang="en-US" altLang="zh-CN" sz="20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并发：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大量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用户且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同时对服务器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操作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系统用户数：系统可有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个使用用户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在线用户数：系统允许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个用户同时在线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参考公式  使用系统的用户数量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*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5%~20%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endParaRPr lang="en-US" altLang="zh-CN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6786578" y="3000372"/>
              <a:ext cx="184781" cy="193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2000" b="1" dirty="0">
                <a:solidFill>
                  <a:srgbClr val="FF0000"/>
                </a:solidFill>
                <a:latin typeface="Berlin Sans FB Demi" pitchFamily="34" charset="0"/>
                <a:ea typeface="宋体" pitchFamily="2" charset="-122"/>
              </a:endParaRPr>
            </a:p>
          </p:txBody>
        </p:sp>
      </p:grpSp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5786446" y="4000504"/>
            <a:ext cx="6429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Berlin Sans FB Demi" pitchFamily="34" charset="0"/>
              </a:rPr>
              <a:t>×</a:t>
            </a:r>
            <a:endParaRPr lang="zh-CN" altLang="en-US" sz="72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19" name="WordArt 25"/>
          <p:cNvSpPr>
            <a:spLocks noChangeArrowheads="1" noChangeShapeType="1" noTextEdit="1"/>
          </p:cNvSpPr>
          <p:nvPr/>
        </p:nvSpPr>
        <p:spPr bwMode="auto">
          <a:xfrm>
            <a:off x="6107917" y="1373792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500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43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pic>
        <p:nvPicPr>
          <p:cNvPr id="4098" name="图片 11"/>
          <p:cNvPicPr>
            <a:picLocks noChangeAspect="1" noChangeArrowheads="1"/>
          </p:cNvPicPr>
          <p:nvPr/>
        </p:nvPicPr>
        <p:blipFill>
          <a:blip r:embed="rId3"/>
          <a:srcRect b="10365"/>
          <a:stretch>
            <a:fillRect/>
          </a:stretch>
        </p:blipFill>
        <p:spPr bwMode="auto">
          <a:xfrm>
            <a:off x="700554" y="4769783"/>
            <a:ext cx="7818465" cy="15529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786182" y="1501524"/>
            <a:ext cx="4714908" cy="2873821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请求响应时间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从客户端发出请求到得到响应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的整个过程的时间，单位通常为“秒”或“毫秒”。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网络响应时间 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服务器端响应时间 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TTLB(Time to last byte)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事务响应时间：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完成该事务所用的时间。其包含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一个或多个“请求响应时间”。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事务相应时间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&gt;=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请求响应时间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什么是事务？完成一件事情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8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性能测试与功能测试关系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每秒事务数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500430" y="4143380"/>
            <a:ext cx="5072098" cy="135732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TPS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指每秒钟系统能够处理的交易或事务的数量。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取款业务成功率达到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吞吐量、吞吐率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81314" y="4231078"/>
            <a:ext cx="7781368" cy="2384873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吞吐量：单次业务中，客户端与服务器端进行的数据交互总量。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通常，该参数受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服务器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性能和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性能的影响。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吞吐率：吞吐量除以传输时间。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吞吐量也被称为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（单位时间内能完成的事物数）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exa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个用户登录需要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秒，支持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个用户登录，且响应时间为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则系统吞吐率为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2165986"/>
            <a:ext cx="178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页面数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访问人数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业务数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小时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3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635602" y="4231309"/>
            <a:ext cx="6060162" cy="159570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指每秒钟内，用户向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服务器提交的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请求数。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点击率越大，表明对服务器产生的压力也越大。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性能计数器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99252" y="2797315"/>
            <a:ext cx="7835148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一系列用于描述各类服务器或操作系统性能的指标，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在进行资源监控和系统瓶颈分析中起着重要的作用。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Windows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任务管理器中使用的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内存数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Memory In Usage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使用率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%Processor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进程时间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Total Process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资源利用率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286116" y="4143380"/>
            <a:ext cx="5286412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用户并发进行登录操作时，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内存占有率不超过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10%”</a:t>
            </a: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流程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性能测试的流程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552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测试计划阶段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436510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测试设计阶段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68453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测试开发阶段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2846" y="4376428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测试执行阶段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8224" y="116218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测试结果分析阶段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8224" y="444943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测试报告阶段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1655676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21913" y="2569387"/>
            <a:ext cx="1584176" cy="22322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17641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/>
        </p:nvCxnSpPr>
        <p:spPr>
          <a:xfrm flipV="1">
            <a:off x="5652120" y="2391435"/>
            <a:ext cx="1263009" cy="22617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704348" y="263720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17259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明确测试对象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定义测试目标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定义测试通过的标准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规划测试进度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、测试计划阶段的工作内容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484784"/>
            <a:ext cx="4752528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规划测试参与</a:t>
            </a:r>
            <a:r>
              <a:rPr lang="zh-CN" altLang="en-US" sz="3200" dirty="0" smtClean="0">
                <a:latin typeface="+mn-ea"/>
              </a:rPr>
              <a:t>人员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需求、开发、测试、运维和配置）</a:t>
            </a:r>
            <a:endParaRPr lang="en-US" altLang="zh-CN" sz="20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申请测试资源</a:t>
            </a:r>
            <a:endParaRPr lang="en-US" altLang="zh-CN" sz="32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风险控制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设计测试用例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设计测试数据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、测试设计阶段的工作内容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2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测试环境搭建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测试过程文档定义以及配置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测试脚本开发、调试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测试数据准备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基准测试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、测试开发阶段的工作内容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性能测试与功能测试关系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zh-CN" altLang="en-US" dirty="0" smtClean="0"/>
              <a:t>什么是功能？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什么是功能测试？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什么是性能测试？</a:t>
            </a:r>
            <a:endParaRPr lang="en-US" altLang="zh-CN" dirty="0" smtClean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33" y="3963076"/>
            <a:ext cx="1612242" cy="1589210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1" y="3660416"/>
            <a:ext cx="3106338" cy="205599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283782" y="4450317"/>
            <a:ext cx="1172308" cy="49237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6340" y="1447499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能做什么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98795" y="2093830"/>
            <a:ext cx="2229389" cy="398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58490" y="2881986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做得如何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64953" y="3363726"/>
            <a:ext cx="2428892" cy="2966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131840" y="1751462"/>
            <a:ext cx="2797482" cy="826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3782" y="3008124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执行测试用例模型，包括执行脚本和场景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测试过程监控，包括查看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、监控服务器资源、数据库和中间件等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、测试执行阶段的工作内容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根据测试结果</a:t>
            </a:r>
            <a:r>
              <a:rPr lang="zh-CN" altLang="en-US" dirty="0" smtClean="0"/>
              <a:t>和监控</a:t>
            </a:r>
            <a:r>
              <a:rPr lang="zh-CN" altLang="en-US" dirty="0"/>
              <a:t>结果进行测试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根据性能测试目标，分析出系统存在的性能瓶颈，并给出优化建议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、测试结果分析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6262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/>
              <a:t>测试范围</a:t>
            </a:r>
            <a:endParaRPr lang="en-US" altLang="zh-CN" sz="2800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测试执行以及参与人员</a:t>
            </a:r>
            <a:endParaRPr lang="en-US" altLang="zh-CN" sz="2800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基准测试数据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、测试报告的内容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149108"/>
            <a:ext cx="424847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zh-CN" altLang="en-US" sz="2800" dirty="0">
                <a:latin typeface="+mn-ea"/>
              </a:rPr>
              <a:t>测试执行的详细</a:t>
            </a:r>
            <a:r>
              <a:rPr lang="zh-CN" altLang="en-US" sz="2800" dirty="0" smtClean="0">
                <a:latin typeface="+mn-ea"/>
              </a:rPr>
              <a:t>步骤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+mn-ea"/>
              </a:rPr>
              <a:t>（</a:t>
            </a:r>
            <a:r>
              <a:rPr lang="zh-CN" altLang="en-US" sz="2800" dirty="0">
                <a:latin typeface="+mn-ea"/>
              </a:rPr>
              <a:t>场景设计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测试数据记录、监控结果</a:t>
            </a:r>
            <a:endParaRPr lang="en-US" altLang="zh-CN" sz="28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测试结果对比以及总结性评价</a:t>
            </a:r>
          </a:p>
        </p:txBody>
      </p:sp>
    </p:spTree>
    <p:extLst>
      <p:ext uri="{BB962C8B-B14F-4D97-AF65-F5344CB8AC3E}">
        <p14:creationId xmlns:p14="http://schemas.microsoft.com/office/powerpoint/2010/main" val="30018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lnSpc>
                <a:spcPct val="170000"/>
              </a:lnSpc>
            </a:pPr>
            <a:r>
              <a:rPr lang="zh-CN" altLang="en-US" dirty="0"/>
              <a:t>导致性能瓶颈的</a:t>
            </a:r>
            <a:r>
              <a:rPr lang="zh-CN" altLang="en-US" dirty="0" smtClean="0"/>
              <a:t>可能性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性能测试与功能测试关系（续）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549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“功能测试”与“性能测试”关系如何？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功能测试是性能测试的“前提”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执行依据基本相同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测试目的相同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侧重点不同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执行时间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理论上：无先后顺序，同步开展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实际工作中：先功能后性能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Freeform 24"/>
          <p:cNvSpPr>
            <a:spLocks/>
          </p:cNvSpPr>
          <p:nvPr/>
        </p:nvSpPr>
        <p:spPr bwMode="gray">
          <a:xfrm rot="5400000" flipH="1">
            <a:off x="3899385" y="1903748"/>
            <a:ext cx="3128587" cy="597058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3642" y="582576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功能基础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669" y="3850717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性能提升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WordArt 25"/>
          <p:cNvSpPr>
            <a:spLocks noChangeArrowheads="1" noChangeShapeType="1" noTextEdit="1"/>
          </p:cNvSpPr>
          <p:nvPr/>
        </p:nvSpPr>
        <p:spPr bwMode="auto">
          <a:xfrm>
            <a:off x="7020211" y="2572578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质量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74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性能测试目的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压测系统看系统的</a:t>
            </a:r>
            <a:r>
              <a:rPr lang="zh-CN" altLang="en-US" sz="2800" dirty="0" smtClean="0">
                <a:solidFill>
                  <a:srgbClr val="FF0000"/>
                </a:solidFill>
              </a:rPr>
              <a:t>前端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后端</a:t>
            </a:r>
            <a:r>
              <a:rPr lang="zh-CN" altLang="en-US" sz="2800" dirty="0" smtClean="0"/>
              <a:t>是否满足预期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压</a:t>
            </a:r>
            <a:r>
              <a:rPr lang="zh-CN" altLang="en-US" sz="2800" dirty="0" smtClean="0"/>
              <a:t>测系统看系统在长时间运行下是否可以承受的最佳压力和最大压力，来判断系统的承受极限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压</a:t>
            </a:r>
            <a:r>
              <a:rPr lang="zh-CN" altLang="en-US" sz="2800" dirty="0" smtClean="0"/>
              <a:t>测系统看系统在长时间运行下是否可以正常处理请求（疲劳测试）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容量规划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2275565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33874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26996" y="2988568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0262" y="1949098"/>
            <a:ext cx="30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前端优化 </a:t>
            </a:r>
            <a:r>
              <a:rPr lang="en-US" altLang="zh-CN" dirty="0" err="1" smtClean="0"/>
              <a:t>yslow,httpwatch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8326" y="177281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2271" y="3149758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8" y="450073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695" y="3699356"/>
            <a:ext cx="17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8255" y="436510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3922" y="4526294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37714" y="466192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25003" y="541966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01226" y="558085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单元级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6110106" y="3813509"/>
            <a:ext cx="682445" cy="20661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3154210" y="1973099"/>
            <a:ext cx="864096" cy="29381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0</TotalTime>
  <Words>1972</Words>
  <Application>Microsoft Office PowerPoint</Application>
  <PresentationFormat>全屏显示(4:3)</PresentationFormat>
  <Paragraphs>388</Paragraphs>
  <Slides>44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moban</vt:lpstr>
      <vt:lpstr>PowerPoint 演示文稿</vt:lpstr>
      <vt:lpstr>01 性能测试基础知识</vt:lpstr>
      <vt:lpstr>本章大纲</vt:lpstr>
      <vt:lpstr>性能测试与功能测试关系</vt:lpstr>
      <vt:lpstr>性能测试与功能测试关系（续）</vt:lpstr>
      <vt:lpstr>本章大纲</vt:lpstr>
      <vt:lpstr>性能测试的目的</vt:lpstr>
      <vt:lpstr>本章大纲</vt:lpstr>
      <vt:lpstr>性能测试分层模型</vt:lpstr>
      <vt:lpstr>本章大纲</vt:lpstr>
      <vt:lpstr>自动化测试的分层模型</vt:lpstr>
      <vt:lpstr>本章大纲</vt:lpstr>
      <vt:lpstr>性能手工测试弊端</vt:lpstr>
      <vt:lpstr>性能自动化测试优势</vt:lpstr>
      <vt:lpstr>本章大纲</vt:lpstr>
      <vt:lpstr>性能测试概念</vt:lpstr>
      <vt:lpstr>性能测试概念</vt:lpstr>
      <vt:lpstr>性能测试分类</vt:lpstr>
      <vt:lpstr>性能测试（狭义）</vt:lpstr>
      <vt:lpstr>负载测试</vt:lpstr>
      <vt:lpstr>压力测试（强度测试）</vt:lpstr>
      <vt:lpstr>并发测试</vt:lpstr>
      <vt:lpstr>配置测试</vt:lpstr>
      <vt:lpstr>可靠性测试（稳定性测试）</vt:lpstr>
      <vt:lpstr>容量测试</vt:lpstr>
      <vt:lpstr>性能测试常见分类</vt:lpstr>
      <vt:lpstr>本章大纲</vt:lpstr>
      <vt:lpstr>性能测试术语</vt:lpstr>
      <vt:lpstr>性能测试术语（续）</vt:lpstr>
      <vt:lpstr>性能测试术语（续）</vt:lpstr>
      <vt:lpstr>性能测试术语（续）</vt:lpstr>
      <vt:lpstr>性能测试术语（续）</vt:lpstr>
      <vt:lpstr>性能测试术语（续）</vt:lpstr>
      <vt:lpstr>性能测试术语（7）</vt:lpstr>
      <vt:lpstr>本章大纲</vt:lpstr>
      <vt:lpstr>性能测试的流程</vt:lpstr>
      <vt:lpstr>1、测试计划阶段的工作内容</vt:lpstr>
      <vt:lpstr>2、测试设计阶段的工作内容</vt:lpstr>
      <vt:lpstr>3、测试开发阶段的工作内容</vt:lpstr>
      <vt:lpstr>4、测试执行阶段的工作内容</vt:lpstr>
      <vt:lpstr>5、测试结果分析</vt:lpstr>
      <vt:lpstr>6、测试报告的内容</vt:lpstr>
      <vt:lpstr>本章大纲</vt:lpstr>
      <vt:lpstr>导致性能瓶颈的可能性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2018-01-03T08:29:02Z</dcterms:created>
  <dcterms:modified xsi:type="dcterms:W3CDTF">2019-10-09T05:44:25Z</dcterms:modified>
</cp:coreProperties>
</file>