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4"/>
  </p:notesMasterIdLst>
  <p:sldIdLst>
    <p:sldId id="296" r:id="rId2"/>
    <p:sldId id="390" r:id="rId3"/>
    <p:sldId id="297" r:id="rId4"/>
    <p:sldId id="298" r:id="rId5"/>
    <p:sldId id="365" r:id="rId6"/>
    <p:sldId id="350" r:id="rId7"/>
    <p:sldId id="301" r:id="rId8"/>
    <p:sldId id="302" r:id="rId9"/>
    <p:sldId id="303" r:id="rId10"/>
    <p:sldId id="351" r:id="rId11"/>
    <p:sldId id="352" r:id="rId12"/>
    <p:sldId id="354" r:id="rId13"/>
    <p:sldId id="355" r:id="rId14"/>
    <p:sldId id="356" r:id="rId15"/>
    <p:sldId id="310" r:id="rId16"/>
    <p:sldId id="311" r:id="rId17"/>
    <p:sldId id="312" r:id="rId18"/>
    <p:sldId id="368" r:id="rId19"/>
    <p:sldId id="369" r:id="rId20"/>
    <p:sldId id="313" r:id="rId21"/>
    <p:sldId id="314" r:id="rId22"/>
    <p:sldId id="370" r:id="rId23"/>
    <p:sldId id="318" r:id="rId24"/>
    <p:sldId id="371" r:id="rId25"/>
    <p:sldId id="372" r:id="rId26"/>
    <p:sldId id="359" r:id="rId27"/>
    <p:sldId id="360" r:id="rId28"/>
    <p:sldId id="361" r:id="rId29"/>
    <p:sldId id="362" r:id="rId30"/>
    <p:sldId id="366" r:id="rId31"/>
    <p:sldId id="367" r:id="rId32"/>
    <p:sldId id="329" r:id="rId33"/>
    <p:sldId id="330" r:id="rId34"/>
    <p:sldId id="331" r:id="rId35"/>
    <p:sldId id="332" r:id="rId36"/>
    <p:sldId id="334" r:id="rId37"/>
    <p:sldId id="373" r:id="rId38"/>
    <p:sldId id="374" r:id="rId39"/>
    <p:sldId id="375" r:id="rId40"/>
    <p:sldId id="376" r:id="rId41"/>
    <p:sldId id="377" r:id="rId42"/>
    <p:sldId id="378" r:id="rId43"/>
    <p:sldId id="379" r:id="rId44"/>
    <p:sldId id="380" r:id="rId45"/>
    <p:sldId id="381" r:id="rId46"/>
    <p:sldId id="382" r:id="rId47"/>
    <p:sldId id="383" r:id="rId48"/>
    <p:sldId id="384" r:id="rId49"/>
    <p:sldId id="385" r:id="rId50"/>
    <p:sldId id="386" r:id="rId51"/>
    <p:sldId id="387" r:id="rId52"/>
    <p:sldId id="388" r:id="rId53"/>
  </p:sldIdLst>
  <p:sldSz cx="9144000" cy="5143500" type="screen16x9"/>
  <p:notesSz cx="6858000" cy="9144000"/>
  <p:defaultTextStyle>
    <a:defPPr>
      <a:defRPr lang="zh-CN"/>
    </a:defPPr>
    <a:lvl1pPr marL="0" algn="l" defTabSz="816337" rtl="0" eaLnBrk="1" latinLnBrk="0" hangingPunct="1">
      <a:defRPr sz="1600" kern="1200">
        <a:solidFill>
          <a:schemeClr val="tx1"/>
        </a:solidFill>
        <a:latin typeface="+mn-lt"/>
        <a:ea typeface="+mn-ea"/>
        <a:cs typeface="+mn-cs"/>
      </a:defRPr>
    </a:lvl1pPr>
    <a:lvl2pPr marL="408169" algn="l" defTabSz="816337" rtl="0" eaLnBrk="1" latinLnBrk="0" hangingPunct="1">
      <a:defRPr sz="1600" kern="1200">
        <a:solidFill>
          <a:schemeClr val="tx1"/>
        </a:solidFill>
        <a:latin typeface="+mn-lt"/>
        <a:ea typeface="+mn-ea"/>
        <a:cs typeface="+mn-cs"/>
      </a:defRPr>
    </a:lvl2pPr>
    <a:lvl3pPr marL="816337" algn="l" defTabSz="816337" rtl="0" eaLnBrk="1" latinLnBrk="0" hangingPunct="1">
      <a:defRPr sz="1600" kern="1200">
        <a:solidFill>
          <a:schemeClr val="tx1"/>
        </a:solidFill>
        <a:latin typeface="+mn-lt"/>
        <a:ea typeface="+mn-ea"/>
        <a:cs typeface="+mn-cs"/>
      </a:defRPr>
    </a:lvl3pPr>
    <a:lvl4pPr marL="1224507" algn="l" defTabSz="816337" rtl="0" eaLnBrk="1" latinLnBrk="0" hangingPunct="1">
      <a:defRPr sz="1600" kern="1200">
        <a:solidFill>
          <a:schemeClr val="tx1"/>
        </a:solidFill>
        <a:latin typeface="+mn-lt"/>
        <a:ea typeface="+mn-ea"/>
        <a:cs typeface="+mn-cs"/>
      </a:defRPr>
    </a:lvl4pPr>
    <a:lvl5pPr marL="1632675" algn="l" defTabSz="816337" rtl="0" eaLnBrk="1" latinLnBrk="0" hangingPunct="1">
      <a:defRPr sz="1600" kern="1200">
        <a:solidFill>
          <a:schemeClr val="tx1"/>
        </a:solidFill>
        <a:latin typeface="+mn-lt"/>
        <a:ea typeface="+mn-ea"/>
        <a:cs typeface="+mn-cs"/>
      </a:defRPr>
    </a:lvl5pPr>
    <a:lvl6pPr marL="2040844" algn="l" defTabSz="816337" rtl="0" eaLnBrk="1" latinLnBrk="0" hangingPunct="1">
      <a:defRPr sz="1600" kern="1200">
        <a:solidFill>
          <a:schemeClr val="tx1"/>
        </a:solidFill>
        <a:latin typeface="+mn-lt"/>
        <a:ea typeface="+mn-ea"/>
        <a:cs typeface="+mn-cs"/>
      </a:defRPr>
    </a:lvl6pPr>
    <a:lvl7pPr marL="2449013" algn="l" defTabSz="816337" rtl="0" eaLnBrk="1" latinLnBrk="0" hangingPunct="1">
      <a:defRPr sz="1600" kern="1200">
        <a:solidFill>
          <a:schemeClr val="tx1"/>
        </a:solidFill>
        <a:latin typeface="+mn-lt"/>
        <a:ea typeface="+mn-ea"/>
        <a:cs typeface="+mn-cs"/>
      </a:defRPr>
    </a:lvl7pPr>
    <a:lvl8pPr marL="2857182" algn="l" defTabSz="816337" rtl="0" eaLnBrk="1" latinLnBrk="0" hangingPunct="1">
      <a:defRPr sz="1600" kern="1200">
        <a:solidFill>
          <a:schemeClr val="tx1"/>
        </a:solidFill>
        <a:latin typeface="+mn-lt"/>
        <a:ea typeface="+mn-ea"/>
        <a:cs typeface="+mn-cs"/>
      </a:defRPr>
    </a:lvl8pPr>
    <a:lvl9pPr marL="3265351" algn="l" defTabSz="816337"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75" autoAdjust="0"/>
  </p:normalViewPr>
  <p:slideViewPr>
    <p:cSldViewPr>
      <p:cViewPr varScale="1">
        <p:scale>
          <a:sx n="85" d="100"/>
          <a:sy n="85" d="100"/>
        </p:scale>
        <p:origin x="-684"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17036-4097-4A67-B82A-FD5C6195453D}" type="datetimeFigureOut">
              <a:rPr lang="zh-CN" altLang="en-US" smtClean="0"/>
              <a:t>2019/10/21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130AA-67D2-4DB7-A4EE-A3ADA8CA71A6}" type="slidenum">
              <a:rPr lang="zh-CN" altLang="en-US" smtClean="0"/>
              <a:t>‹#›</a:t>
            </a:fld>
            <a:endParaRPr lang="zh-CN" altLang="en-US"/>
          </a:p>
        </p:txBody>
      </p:sp>
    </p:spTree>
    <p:extLst>
      <p:ext uri="{BB962C8B-B14F-4D97-AF65-F5344CB8AC3E}">
        <p14:creationId xmlns:p14="http://schemas.microsoft.com/office/powerpoint/2010/main" val="1287208241"/>
      </p:ext>
    </p:extLst>
  </p:cSld>
  <p:clrMap bg1="lt1" tx1="dk1" bg2="lt2" tx2="dk2" accent1="accent1" accent2="accent2" accent3="accent3" accent4="accent4" accent5="accent5" accent6="accent6" hlink="hlink" folHlink="folHlink"/>
  <p:notesStyle>
    <a:lvl1pPr marL="0" algn="l" defTabSz="816337" rtl="0" eaLnBrk="1" latinLnBrk="0" hangingPunct="1">
      <a:defRPr sz="1100" kern="1200">
        <a:solidFill>
          <a:schemeClr val="tx1"/>
        </a:solidFill>
        <a:latin typeface="+mn-lt"/>
        <a:ea typeface="+mn-ea"/>
        <a:cs typeface="+mn-cs"/>
      </a:defRPr>
    </a:lvl1pPr>
    <a:lvl2pPr marL="408169" algn="l" defTabSz="816337" rtl="0" eaLnBrk="1" latinLnBrk="0" hangingPunct="1">
      <a:defRPr sz="1100" kern="1200">
        <a:solidFill>
          <a:schemeClr val="tx1"/>
        </a:solidFill>
        <a:latin typeface="+mn-lt"/>
        <a:ea typeface="+mn-ea"/>
        <a:cs typeface="+mn-cs"/>
      </a:defRPr>
    </a:lvl2pPr>
    <a:lvl3pPr marL="816337" algn="l" defTabSz="816337" rtl="0" eaLnBrk="1" latinLnBrk="0" hangingPunct="1">
      <a:defRPr sz="1100" kern="1200">
        <a:solidFill>
          <a:schemeClr val="tx1"/>
        </a:solidFill>
        <a:latin typeface="+mn-lt"/>
        <a:ea typeface="+mn-ea"/>
        <a:cs typeface="+mn-cs"/>
      </a:defRPr>
    </a:lvl3pPr>
    <a:lvl4pPr marL="1224507" algn="l" defTabSz="816337" rtl="0" eaLnBrk="1" latinLnBrk="0" hangingPunct="1">
      <a:defRPr sz="1100" kern="1200">
        <a:solidFill>
          <a:schemeClr val="tx1"/>
        </a:solidFill>
        <a:latin typeface="+mn-lt"/>
        <a:ea typeface="+mn-ea"/>
        <a:cs typeface="+mn-cs"/>
      </a:defRPr>
    </a:lvl4pPr>
    <a:lvl5pPr marL="1632675" algn="l" defTabSz="816337" rtl="0" eaLnBrk="1" latinLnBrk="0" hangingPunct="1">
      <a:defRPr sz="1100" kern="1200">
        <a:solidFill>
          <a:schemeClr val="tx1"/>
        </a:solidFill>
        <a:latin typeface="+mn-lt"/>
        <a:ea typeface="+mn-ea"/>
        <a:cs typeface="+mn-cs"/>
      </a:defRPr>
    </a:lvl5pPr>
    <a:lvl6pPr marL="2040844" algn="l" defTabSz="816337" rtl="0" eaLnBrk="1" latinLnBrk="0" hangingPunct="1">
      <a:defRPr sz="1100" kern="1200">
        <a:solidFill>
          <a:schemeClr val="tx1"/>
        </a:solidFill>
        <a:latin typeface="+mn-lt"/>
        <a:ea typeface="+mn-ea"/>
        <a:cs typeface="+mn-cs"/>
      </a:defRPr>
    </a:lvl6pPr>
    <a:lvl7pPr marL="2449013" algn="l" defTabSz="816337" rtl="0" eaLnBrk="1" latinLnBrk="0" hangingPunct="1">
      <a:defRPr sz="1100" kern="1200">
        <a:solidFill>
          <a:schemeClr val="tx1"/>
        </a:solidFill>
        <a:latin typeface="+mn-lt"/>
        <a:ea typeface="+mn-ea"/>
        <a:cs typeface="+mn-cs"/>
      </a:defRPr>
    </a:lvl7pPr>
    <a:lvl8pPr marL="2857182" algn="l" defTabSz="816337" rtl="0" eaLnBrk="1" latinLnBrk="0" hangingPunct="1">
      <a:defRPr sz="1100" kern="1200">
        <a:solidFill>
          <a:schemeClr val="tx1"/>
        </a:solidFill>
        <a:latin typeface="+mn-lt"/>
        <a:ea typeface="+mn-ea"/>
        <a:cs typeface="+mn-cs"/>
      </a:defRPr>
    </a:lvl8pPr>
    <a:lvl9pPr marL="3265351" algn="l" defTabSz="816337"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a:t>
            </a:fld>
            <a:endParaRPr lang="zh-CN" altLang="en-US"/>
          </a:p>
        </p:txBody>
      </p:sp>
    </p:spTree>
    <p:extLst>
      <p:ext uri="{BB962C8B-B14F-4D97-AF65-F5344CB8AC3E}">
        <p14:creationId xmlns:p14="http://schemas.microsoft.com/office/powerpoint/2010/main" val="1218369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14</a:t>
            </a:fld>
            <a:endParaRPr lang="zh-CN" altLang="en-US"/>
          </a:p>
        </p:txBody>
      </p:sp>
    </p:spTree>
    <p:extLst>
      <p:ext uri="{BB962C8B-B14F-4D97-AF65-F5344CB8AC3E}">
        <p14:creationId xmlns:p14="http://schemas.microsoft.com/office/powerpoint/2010/main" val="406698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手动场景：</a:t>
            </a:r>
            <a:endParaRPr lang="en-US" altLang="zh-CN" dirty="0" smtClean="0"/>
          </a:p>
          <a:p>
            <a:pPr lvl="1"/>
            <a:r>
              <a:rPr lang="zh-CN" altLang="en-US" dirty="0" smtClean="0"/>
              <a:t>如果要建立手动场景，请选择此方法。该方法通过</a:t>
            </a:r>
            <a:r>
              <a:rPr lang="zh-CN" altLang="en-US" b="1" dirty="0" smtClean="0"/>
              <a:t>创建组并指定脚本、负载生成器和每组中包括的 </a:t>
            </a:r>
            <a:r>
              <a:rPr lang="en-US" altLang="zh-CN" b="1" dirty="0" err="1" smtClean="0"/>
              <a:t>Vuser</a:t>
            </a:r>
            <a:r>
              <a:rPr lang="en-US" altLang="zh-CN" b="1" dirty="0" smtClean="0"/>
              <a:t> </a:t>
            </a:r>
            <a:r>
              <a:rPr lang="zh-CN" altLang="en-US" b="1" dirty="0" smtClean="0"/>
              <a:t>数</a:t>
            </a:r>
            <a:r>
              <a:rPr lang="zh-CN" altLang="en-US" dirty="0" smtClean="0"/>
              <a:t>建立手动场景。 </a:t>
            </a:r>
          </a:p>
          <a:p>
            <a:pPr lvl="1"/>
            <a:r>
              <a:rPr lang="zh-CN" altLang="en-US" b="1" dirty="0" smtClean="0"/>
              <a:t>使用百分比模式</a:t>
            </a:r>
            <a:r>
              <a:rPr lang="zh-CN" altLang="en-US" dirty="0" smtClean="0"/>
              <a:t>在脚本间分配 </a:t>
            </a:r>
            <a:r>
              <a:rPr lang="en-US" altLang="zh-CN" dirty="0" err="1" smtClean="0"/>
              <a:t>Vuser</a:t>
            </a:r>
            <a:r>
              <a:rPr lang="zh-CN" altLang="en-US" dirty="0" smtClean="0"/>
              <a:t>：如果要通过指定多个要在选定 </a:t>
            </a:r>
            <a:r>
              <a:rPr lang="en-US" altLang="zh-CN" dirty="0" err="1" smtClean="0"/>
              <a:t>Vuser</a:t>
            </a:r>
            <a:r>
              <a:rPr lang="en-US" altLang="zh-CN" dirty="0" smtClean="0"/>
              <a:t> </a:t>
            </a:r>
            <a:r>
              <a:rPr lang="zh-CN" altLang="en-US" dirty="0" smtClean="0"/>
              <a:t>脚本间分配的 </a:t>
            </a:r>
            <a:r>
              <a:rPr lang="en-US" altLang="zh-CN" dirty="0" err="1" smtClean="0"/>
              <a:t>Vuser</a:t>
            </a:r>
            <a:r>
              <a:rPr lang="en-US" altLang="zh-CN" dirty="0" smtClean="0"/>
              <a:t> </a:t>
            </a:r>
            <a:r>
              <a:rPr lang="zh-CN" altLang="en-US" dirty="0" smtClean="0"/>
              <a:t>来建立手动场景，请选择此选项。</a:t>
            </a:r>
          </a:p>
          <a:p>
            <a:r>
              <a:rPr lang="zh-CN" altLang="en-US" dirty="0" smtClean="0"/>
              <a:t>面向目标的场景：</a:t>
            </a:r>
            <a:endParaRPr lang="en-US" altLang="zh-CN" dirty="0" smtClean="0"/>
          </a:p>
          <a:p>
            <a:pPr lvl="1"/>
            <a:r>
              <a:rPr lang="zh-CN" altLang="en-US" dirty="0" smtClean="0"/>
              <a:t>选择此方法可以使 </a:t>
            </a:r>
            <a:r>
              <a:rPr lang="en-US" altLang="zh-CN" dirty="0" err="1" smtClean="0"/>
              <a:t>LoadRunner</a:t>
            </a:r>
            <a:r>
              <a:rPr lang="en-US" altLang="zh-CN" dirty="0" smtClean="0"/>
              <a:t> </a:t>
            </a:r>
            <a:r>
              <a:rPr lang="zh-CN" altLang="en-US" dirty="0" smtClean="0"/>
              <a:t>为您建立场景。在面向目标的场景中，可以定义您希望实现的测试目标，</a:t>
            </a:r>
            <a:r>
              <a:rPr lang="en-US" altLang="zh-CN" dirty="0" err="1" smtClean="0"/>
              <a:t>LoadRunner</a:t>
            </a:r>
            <a:r>
              <a:rPr lang="en-US" altLang="zh-CN" dirty="0" smtClean="0"/>
              <a:t> </a:t>
            </a:r>
            <a:r>
              <a:rPr lang="zh-CN" altLang="en-US" dirty="0" smtClean="0"/>
              <a:t>将根据定义的目标自动为您建立一个场景。 </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15</a:t>
            </a:fld>
            <a:endParaRPr lang="en-US" altLang="zh-CN"/>
          </a:p>
        </p:txBody>
      </p:sp>
    </p:spTree>
    <p:extLst>
      <p:ext uri="{BB962C8B-B14F-4D97-AF65-F5344CB8AC3E}">
        <p14:creationId xmlns:p14="http://schemas.microsoft.com/office/powerpoint/2010/main" val="3094413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en-US" altLang="zh-CN" sz="1200" b="1" kern="1200" dirty="0" smtClean="0">
              <a:solidFill>
                <a:schemeClr val="tx1"/>
              </a:solidFill>
              <a:latin typeface="Arial" charset="0"/>
              <a:ea typeface="+mn-ea"/>
              <a:cs typeface="+mn-cs"/>
            </a:endParaRPr>
          </a:p>
          <a:p>
            <a:endParaRPr lang="zh-CN" altLang="en-US" sz="1200" b="1" kern="1200" dirty="0" smtClean="0">
              <a:solidFill>
                <a:schemeClr val="tx1"/>
              </a:solidFill>
              <a:latin typeface="Arial" charset="0"/>
              <a:ea typeface="+mn-ea"/>
              <a:cs typeface="+mn-cs"/>
            </a:endParaRPr>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16</a:t>
            </a:fld>
            <a:endParaRPr lang="en-US" altLang="zh-CN"/>
          </a:p>
        </p:txBody>
      </p:sp>
    </p:spTree>
    <p:extLst>
      <p:ext uri="{BB962C8B-B14F-4D97-AF65-F5344CB8AC3E}">
        <p14:creationId xmlns:p14="http://schemas.microsoft.com/office/powerpoint/2010/main" val="3844636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17</a:t>
            </a:fld>
            <a:endParaRPr lang="en-US" altLang="zh-CN"/>
          </a:p>
        </p:txBody>
      </p:sp>
    </p:spTree>
    <p:extLst>
      <p:ext uri="{BB962C8B-B14F-4D97-AF65-F5344CB8AC3E}">
        <p14:creationId xmlns:p14="http://schemas.microsoft.com/office/powerpoint/2010/main" val="3202189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18</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19</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22</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每个小朋友抄</a:t>
            </a:r>
            <a:r>
              <a:rPr lang="en-US" altLang="zh-CN" dirty="0" smtClean="0"/>
              <a:t>50</a:t>
            </a:r>
            <a:r>
              <a:rPr lang="zh-CN" altLang="en-US" dirty="0" smtClean="0"/>
              <a:t>次课文，迭代</a:t>
            </a:r>
            <a:r>
              <a:rPr lang="en-US" altLang="zh-CN" dirty="0" smtClean="0"/>
              <a:t>50</a:t>
            </a:r>
            <a:r>
              <a:rPr lang="zh-CN" altLang="en-US" dirty="0" smtClean="0"/>
              <a:t>次，</a:t>
            </a:r>
            <a:r>
              <a:rPr lang="en-US" altLang="zh-CN" dirty="0" smtClean="0"/>
              <a:t>Run until completion(</a:t>
            </a:r>
            <a:r>
              <a:rPr lang="zh-CN" altLang="en-US" dirty="0" smtClean="0"/>
              <a:t>抄完回家</a:t>
            </a:r>
            <a:r>
              <a:rPr lang="en-US" altLang="zh-CN" dirty="0" smtClean="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Run for……</a:t>
            </a:r>
            <a:r>
              <a:rPr lang="zh-CN" altLang="en-US" dirty="0" smtClean="0"/>
              <a:t>：持续跑多长时间：</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         </a:t>
            </a:r>
            <a:r>
              <a:rPr lang="zh-CN" altLang="en-US" dirty="0" smtClean="0"/>
              <a:t>如果一个用户跑一次需要</a:t>
            </a:r>
            <a:r>
              <a:rPr lang="en-US" altLang="zh-CN" dirty="0" smtClean="0"/>
              <a:t>1</a:t>
            </a:r>
            <a:r>
              <a:rPr lang="zh-CN" altLang="en-US" dirty="0" smtClean="0"/>
              <a:t>分钟，</a:t>
            </a:r>
            <a:r>
              <a:rPr lang="en-US" altLang="zh-CN" dirty="0" smtClean="0"/>
              <a:t>5</a:t>
            </a:r>
            <a:r>
              <a:rPr lang="zh-CN" altLang="en-US" dirty="0" smtClean="0"/>
              <a:t>分钟能跑多少用户？</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          </a:t>
            </a:r>
            <a:r>
              <a:rPr lang="zh-CN" altLang="en-US" dirty="0" smtClean="0"/>
              <a:t>如果一个用户跑一次需要</a:t>
            </a:r>
            <a:r>
              <a:rPr lang="en-US" altLang="zh-CN" dirty="0" smtClean="0"/>
              <a:t>0.1</a:t>
            </a:r>
            <a:r>
              <a:rPr lang="zh-CN" altLang="en-US" dirty="0" smtClean="0"/>
              <a:t>分钟，</a:t>
            </a:r>
            <a:r>
              <a:rPr lang="en-US" altLang="zh-CN" dirty="0" smtClean="0"/>
              <a:t>5</a:t>
            </a:r>
            <a:r>
              <a:rPr lang="zh-CN" altLang="en-US" dirty="0" smtClean="0"/>
              <a:t>分钟能跑多少用户（</a:t>
            </a:r>
            <a:r>
              <a:rPr lang="en-US" altLang="zh-CN" dirty="0" smtClean="0"/>
              <a:t>50</a:t>
            </a:r>
            <a:r>
              <a:rPr lang="zh-CN" altLang="en-US" dirty="0" smtClean="0"/>
              <a:t>个）</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23</a:t>
            </a:fld>
            <a:endParaRPr lang="zh-CN" altLang="en-US"/>
          </a:p>
        </p:txBody>
      </p:sp>
    </p:spTree>
    <p:extLst>
      <p:ext uri="{BB962C8B-B14F-4D97-AF65-F5344CB8AC3E}">
        <p14:creationId xmlns:p14="http://schemas.microsoft.com/office/powerpoint/2010/main" val="4247131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24</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25</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目标是否达成</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26</a:t>
            </a:fld>
            <a:endParaRPr lang="zh-CN" altLang="en-US"/>
          </a:p>
        </p:txBody>
      </p:sp>
    </p:spTree>
    <p:extLst>
      <p:ext uri="{BB962C8B-B14F-4D97-AF65-F5344CB8AC3E}">
        <p14:creationId xmlns:p14="http://schemas.microsoft.com/office/powerpoint/2010/main" val="1266946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fontScale="55000" lnSpcReduction="20000"/>
          </a:bodyPr>
          <a:lstStyle/>
          <a:p>
            <a:r>
              <a:rPr lang="zh-CN" altLang="en-US" b="1" dirty="0" smtClean="0"/>
              <a:t>注意：要定义每秒事务数或事务响应时间目标类型，脚本中必须包含事务。</a:t>
            </a:r>
            <a:endParaRPr lang="en-US" altLang="zh-CN" b="1"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您可以在一个面向目标的场景中定义希望场景达到的下列五种类型的目标</a:t>
            </a:r>
            <a:r>
              <a:rPr lang="zh-CN" altLang="en-US" dirty="0" smtClean="0"/>
              <a:t>：虚拟用户数、每秒点击次数（仅 </a:t>
            </a:r>
            <a:r>
              <a:rPr lang="en-US" altLang="zh-CN" dirty="0" smtClean="0"/>
              <a:t>Web </a:t>
            </a:r>
            <a:r>
              <a:rPr lang="en-US" altLang="zh-CN" dirty="0" err="1" smtClean="0"/>
              <a:t>Vuser</a:t>
            </a:r>
            <a:r>
              <a:rPr lang="zh-CN" altLang="en-US" dirty="0" smtClean="0"/>
              <a:t>）、每秒事务数、每分钟页面数（仅 </a:t>
            </a:r>
            <a:r>
              <a:rPr lang="en-US" altLang="zh-CN" dirty="0" smtClean="0"/>
              <a:t>Web </a:t>
            </a:r>
            <a:r>
              <a:rPr lang="en-US" altLang="zh-CN" dirty="0" err="1" smtClean="0"/>
              <a:t>Vuser</a:t>
            </a:r>
            <a:r>
              <a:rPr lang="zh-CN" altLang="en-US" dirty="0" smtClean="0"/>
              <a:t>）或事务响应时间。</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按照以往经验，如果知道了用户总数，则选面向目标的方案模式来测试“并发的用户数”等性能指标；如果知道了服务器处理能力，则选面向目标的方案模式来测试“每秒点击次数”、“每秒事务数”和“每分钟页面数”；如果期望得到完成一个事务所需要的时间，则可以选择“方案的事务响应时间”模式测试其响应时间（假设业务需要登录时间不超过</a:t>
            </a:r>
            <a:r>
              <a:rPr lang="en-US" altLang="zh-CN" b="1" dirty="0" smtClean="0"/>
              <a:t>5</a:t>
            </a:r>
            <a:r>
              <a:rPr lang="zh-CN" altLang="en-US" b="1" dirty="0" smtClean="0"/>
              <a:t>秒，则可以设定最大接受事务响应时间为</a:t>
            </a:r>
            <a:r>
              <a:rPr lang="en-US" altLang="zh-CN" b="1" dirty="0" smtClean="0"/>
              <a:t>5</a:t>
            </a:r>
            <a:r>
              <a:rPr lang="zh-CN" altLang="en-US" b="1" dirty="0" smtClean="0"/>
              <a:t>秒钟，来测试这段时间内可以有多少用户成功登录）。</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r>
              <a:rPr lang="zh-CN" altLang="en-US" b="1" dirty="0" smtClean="0"/>
              <a:t>虚拟用户目标类型：</a:t>
            </a:r>
            <a:endParaRPr lang="en-US" altLang="zh-CN"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如果想要测试您的应用程序可以同时运行多少个 </a:t>
            </a:r>
            <a:r>
              <a:rPr lang="en-US" altLang="zh-CN" dirty="0" err="1" smtClean="0"/>
              <a:t>Vuser</a:t>
            </a:r>
            <a:r>
              <a:rPr lang="zh-CN" altLang="en-US" dirty="0" smtClean="0"/>
              <a:t>，建议您定义虚拟用户目标类型。控制台将尽量使用最少数量的</a:t>
            </a:r>
            <a:r>
              <a:rPr lang="en-US" altLang="zh-CN" dirty="0" err="1" smtClean="0"/>
              <a:t>Vuser</a:t>
            </a:r>
            <a:r>
              <a:rPr lang="zh-CN" altLang="en-US" dirty="0" smtClean="0"/>
              <a:t>来达到所定义的目标。如果使用最小</a:t>
            </a:r>
            <a:r>
              <a:rPr lang="en-US" altLang="zh-CN" dirty="0" err="1" smtClean="0"/>
              <a:t>Vuser</a:t>
            </a:r>
            <a:r>
              <a:rPr lang="zh-CN" altLang="en-US" dirty="0" smtClean="0"/>
              <a:t>数不能达到该目标，则控制台将逐渐增加</a:t>
            </a:r>
            <a:r>
              <a:rPr lang="en-US" altLang="zh-CN" dirty="0" err="1" smtClean="0"/>
              <a:t>Vuser</a:t>
            </a:r>
            <a:r>
              <a:rPr lang="zh-CN" altLang="en-US" dirty="0" smtClean="0"/>
              <a:t>数，直到达到所定义的最大数。如果使用所指定的最大</a:t>
            </a:r>
            <a:r>
              <a:rPr lang="en-US" altLang="zh-CN" dirty="0" err="1" smtClean="0"/>
              <a:t>Vuser</a:t>
            </a:r>
            <a:r>
              <a:rPr lang="zh-CN" altLang="en-US" dirty="0" smtClean="0"/>
              <a:t>数仍不能达到事先指定的目标，控制台将增加</a:t>
            </a:r>
            <a:r>
              <a:rPr lang="en-US" altLang="zh-CN" dirty="0" err="1" smtClean="0"/>
              <a:t>Vuser</a:t>
            </a:r>
            <a:r>
              <a:rPr lang="zh-CN" altLang="en-US" dirty="0" smtClean="0"/>
              <a:t>数，并再次执行方案。</a:t>
            </a:r>
          </a:p>
          <a:p>
            <a:endParaRPr lang="en-US" altLang="zh-CN" dirty="0" smtClean="0"/>
          </a:p>
          <a:p>
            <a:r>
              <a:rPr lang="zh-CN" altLang="en-US" b="1" dirty="0" smtClean="0"/>
              <a:t>每分钟页面数和每秒点击次数</a:t>
            </a:r>
            <a:r>
              <a:rPr lang="en-US" altLang="zh-CN" b="1" dirty="0" smtClean="0"/>
              <a:t>/</a:t>
            </a:r>
            <a:r>
              <a:rPr lang="zh-CN" altLang="en-US" b="1" dirty="0" smtClean="0"/>
              <a:t>事务数目标类型 </a:t>
            </a:r>
          </a:p>
          <a:p>
            <a:r>
              <a:rPr lang="zh-CN" altLang="en-US" dirty="0" smtClean="0"/>
              <a:t>如果想要测试服务器的稳定性，建议您定义每秒点击次数、每分钟页面数或每秒事务数目标类型。定义此类目标需要指定 </a:t>
            </a:r>
            <a:r>
              <a:rPr lang="en-US" altLang="zh-CN" dirty="0" err="1" smtClean="0"/>
              <a:t>LoadRunner</a:t>
            </a:r>
            <a:r>
              <a:rPr lang="en-US" altLang="zh-CN" dirty="0" smtClean="0"/>
              <a:t> </a:t>
            </a:r>
            <a:r>
              <a:rPr lang="zh-CN" altLang="en-US" dirty="0" smtClean="0"/>
              <a:t>要运行的 </a:t>
            </a:r>
            <a:r>
              <a:rPr lang="en-US" altLang="zh-CN" dirty="0" err="1" smtClean="0"/>
              <a:t>Vuser</a:t>
            </a:r>
            <a:r>
              <a:rPr lang="en-US" altLang="zh-CN" dirty="0" smtClean="0"/>
              <a:t> </a:t>
            </a:r>
            <a:r>
              <a:rPr lang="zh-CN" altLang="en-US" dirty="0" smtClean="0"/>
              <a:t>的范围（最大值和最小值）以及每秒事务数目标类型的“事务名”。 </a:t>
            </a:r>
            <a:endParaRPr lang="en-US" altLang="zh-CN" dirty="0" smtClean="0"/>
          </a:p>
          <a:p>
            <a:r>
              <a:rPr lang="en-US" altLang="zh-CN" dirty="0" smtClean="0"/>
              <a:t>Controller </a:t>
            </a:r>
            <a:r>
              <a:rPr lang="zh-CN" altLang="en-US" dirty="0" smtClean="0"/>
              <a:t>使用最少数量的 </a:t>
            </a:r>
            <a:r>
              <a:rPr lang="en-US" altLang="zh-CN" dirty="0" err="1" smtClean="0"/>
              <a:t>Vuser</a:t>
            </a:r>
            <a:r>
              <a:rPr lang="en-US" altLang="zh-CN" dirty="0" smtClean="0"/>
              <a:t> </a:t>
            </a:r>
            <a:r>
              <a:rPr lang="zh-CN" altLang="en-US" dirty="0" smtClean="0"/>
              <a:t>来尝试达到定义的目标。如果使用最少数量的 </a:t>
            </a:r>
            <a:r>
              <a:rPr lang="en-US" altLang="zh-CN" dirty="0" err="1" smtClean="0"/>
              <a:t>Vuser</a:t>
            </a:r>
            <a:r>
              <a:rPr lang="en-US" altLang="zh-CN" dirty="0" smtClean="0"/>
              <a:t> </a:t>
            </a:r>
            <a:r>
              <a:rPr lang="zh-CN" altLang="en-US" dirty="0" smtClean="0"/>
              <a:t>不能达到该目标，则 </a:t>
            </a:r>
            <a:r>
              <a:rPr lang="en-US" altLang="zh-CN" dirty="0" smtClean="0"/>
              <a:t>Controller </a:t>
            </a:r>
            <a:r>
              <a:rPr lang="zh-CN" altLang="en-US" dirty="0" smtClean="0"/>
              <a:t>将逐渐增加 </a:t>
            </a:r>
            <a:r>
              <a:rPr lang="en-US" altLang="zh-CN" dirty="0" err="1" smtClean="0"/>
              <a:t>Vuser</a:t>
            </a:r>
            <a:r>
              <a:rPr lang="en-US" altLang="zh-CN" dirty="0" smtClean="0"/>
              <a:t> </a:t>
            </a:r>
            <a:r>
              <a:rPr lang="zh-CN" altLang="en-US" dirty="0" smtClean="0"/>
              <a:t>数，增加到定义的最大数为止。如果使用指定的最大数量的 </a:t>
            </a:r>
            <a:r>
              <a:rPr lang="en-US" altLang="zh-CN" dirty="0" err="1" smtClean="0"/>
              <a:t>Vuser</a:t>
            </a:r>
            <a:r>
              <a:rPr lang="en-US" altLang="zh-CN" dirty="0" smtClean="0"/>
              <a:t> </a:t>
            </a:r>
            <a:r>
              <a:rPr lang="zh-CN" altLang="en-US" dirty="0" smtClean="0"/>
              <a:t>仍不能达到定义的目标，</a:t>
            </a:r>
            <a:r>
              <a:rPr lang="en-US" altLang="zh-CN" dirty="0" smtClean="0"/>
              <a:t>Controller </a:t>
            </a:r>
            <a:r>
              <a:rPr lang="zh-CN" altLang="en-US" dirty="0" smtClean="0"/>
              <a:t>将增加该数值，并再次执行场景。</a:t>
            </a:r>
            <a:endParaRPr lang="en-US" altLang="zh-CN" dirty="0" smtClean="0"/>
          </a:p>
          <a:p>
            <a:r>
              <a:rPr lang="zh-CN" altLang="en-US" b="1" dirty="0" smtClean="0"/>
              <a:t>事务响应时间目标类型 </a:t>
            </a:r>
          </a:p>
          <a:p>
            <a:r>
              <a:rPr lang="zh-CN" altLang="en-US" dirty="0" smtClean="0"/>
              <a:t>如果要测试在期望的事务响应时间内可以同时运行多少个 </a:t>
            </a:r>
            <a:r>
              <a:rPr lang="en-US" altLang="zh-CN" dirty="0" err="1" smtClean="0"/>
              <a:t>Vuser</a:t>
            </a:r>
            <a:r>
              <a:rPr lang="zh-CN" altLang="en-US" dirty="0" smtClean="0"/>
              <a:t>，建议您定义事务响应时间目标类型。定义此类目标需要指定脚本中要测试的事务的名称以及 </a:t>
            </a:r>
            <a:r>
              <a:rPr lang="en-US" altLang="zh-CN" dirty="0" err="1" smtClean="0"/>
              <a:t>LoadRunner</a:t>
            </a:r>
            <a:r>
              <a:rPr lang="en-US" altLang="zh-CN" dirty="0" smtClean="0"/>
              <a:t> </a:t>
            </a:r>
            <a:r>
              <a:rPr lang="zh-CN" altLang="en-US" dirty="0" smtClean="0"/>
              <a:t>要运行的 </a:t>
            </a:r>
            <a:r>
              <a:rPr lang="en-US" altLang="zh-CN" dirty="0" err="1" smtClean="0"/>
              <a:t>Vuser</a:t>
            </a:r>
            <a:r>
              <a:rPr lang="en-US" altLang="zh-CN" dirty="0" smtClean="0"/>
              <a:t> </a:t>
            </a:r>
            <a:r>
              <a:rPr lang="zh-CN" altLang="en-US" dirty="0" smtClean="0"/>
              <a:t>的范围（最大值和最小值）。您指定的事务响应时间应该是一个</a:t>
            </a:r>
            <a:r>
              <a:rPr lang="zh-CN" altLang="en-US" b="1" i="1" dirty="0" smtClean="0"/>
              <a:t>预定义的阈值</a:t>
            </a:r>
            <a:r>
              <a:rPr lang="zh-CN" altLang="en-US" dirty="0" smtClean="0"/>
              <a:t>。例如，如果您希望用户在五秒钟之内登录到您的电子商务站点，请将可接受的最长事务响应时间指定为五秒，并将最大和最小 </a:t>
            </a:r>
            <a:r>
              <a:rPr lang="en-US" altLang="zh-CN" dirty="0" err="1" smtClean="0"/>
              <a:t>Vuser</a:t>
            </a:r>
            <a:r>
              <a:rPr lang="en-US" altLang="zh-CN" dirty="0" smtClean="0"/>
              <a:t> </a:t>
            </a:r>
            <a:r>
              <a:rPr lang="zh-CN" altLang="en-US" dirty="0" smtClean="0"/>
              <a:t>数分别设置为您希望能够同时服务的最大和最小客户数。</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27</a:t>
            </a:fld>
            <a:endParaRPr lang="en-US" altLang="zh-CN"/>
          </a:p>
        </p:txBody>
      </p:sp>
    </p:spTree>
    <p:extLst>
      <p:ext uri="{BB962C8B-B14F-4D97-AF65-F5344CB8AC3E}">
        <p14:creationId xmlns:p14="http://schemas.microsoft.com/office/powerpoint/2010/main" val="24591124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fontScale="55000" lnSpcReduction="20000"/>
          </a:bodyPr>
          <a:lstStyle/>
          <a:p>
            <a:r>
              <a:rPr lang="zh-CN" altLang="en-US" b="1" dirty="0" smtClean="0"/>
              <a:t>注意：要定义每秒事务数或事务响应时间目标类型，脚本中必须包含事务。</a:t>
            </a:r>
            <a:endParaRPr lang="en-US" altLang="zh-CN" b="1" dirty="0" smtClean="0"/>
          </a:p>
          <a:p>
            <a:r>
              <a:rPr lang="zh-CN" altLang="en-US" b="1" dirty="0" smtClean="0"/>
              <a:t>这里需要给大家演示</a:t>
            </a:r>
            <a:r>
              <a:rPr lang="en-US" altLang="zh-CN" b="1" dirty="0" smtClean="0"/>
              <a:t>5</a:t>
            </a:r>
            <a:r>
              <a:rPr lang="zh-CN" altLang="en-US" b="1" dirty="0" smtClean="0"/>
              <a:t>种类型</a:t>
            </a:r>
            <a:r>
              <a:rPr lang="zh-CN" altLang="en-US" b="1" baseline="0" dirty="0" smtClean="0"/>
              <a:t>  参考</a:t>
            </a:r>
            <a:r>
              <a:rPr lang="en-US" altLang="zh-CN" b="1" baseline="0" dirty="0" smtClean="0"/>
              <a:t>	</a:t>
            </a:r>
            <a:r>
              <a:rPr lang="zh-CN" altLang="en-US" b="1" baseline="0" dirty="0" smtClean="0"/>
              <a:t>新书</a:t>
            </a:r>
            <a:r>
              <a:rPr lang="en-US" altLang="zh-CN" b="1" baseline="0" dirty="0" smtClean="0"/>
              <a:t>P171</a:t>
            </a:r>
            <a:endParaRPr lang="en-US" altLang="zh-CN" b="1"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您可以在一个面向目标的场景中定义希望场景达到的下列五种类型的目标</a:t>
            </a:r>
            <a:r>
              <a:rPr lang="zh-CN" altLang="en-US" dirty="0" smtClean="0"/>
              <a:t>：虚拟用户数、每秒点击次数（仅 </a:t>
            </a:r>
            <a:r>
              <a:rPr lang="en-US" altLang="zh-CN" dirty="0" smtClean="0"/>
              <a:t>Web </a:t>
            </a:r>
            <a:r>
              <a:rPr lang="en-US" altLang="zh-CN" dirty="0" err="1" smtClean="0"/>
              <a:t>Vuser</a:t>
            </a:r>
            <a:r>
              <a:rPr lang="zh-CN" altLang="en-US" dirty="0" smtClean="0"/>
              <a:t>）、每秒事务数、每分钟页面数（仅 </a:t>
            </a:r>
            <a:r>
              <a:rPr lang="en-US" altLang="zh-CN" dirty="0" smtClean="0"/>
              <a:t>Web </a:t>
            </a:r>
            <a:r>
              <a:rPr lang="en-US" altLang="zh-CN" dirty="0" err="1" smtClean="0"/>
              <a:t>Vuser</a:t>
            </a:r>
            <a:r>
              <a:rPr lang="zh-CN" altLang="en-US" dirty="0" smtClean="0"/>
              <a:t>）或事务响应时间。</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按照以往经验，如果知道了用户总数，则选面向目标的方案模式来测试“并发的用户数”等性能指标；如果知道了服务器处理能力，则选面向目标的方案模式来测试“每秒点击次数”、“每秒事务数”和“每分钟页面数”；如果期望得到完成一个事务所需要的时间，则可以选择“方案的事务响应时间”模式测试其响应时间（假设业务需要登录时间不超过</a:t>
            </a:r>
            <a:r>
              <a:rPr lang="en-US" altLang="zh-CN" b="1" dirty="0" smtClean="0"/>
              <a:t>5</a:t>
            </a:r>
            <a:r>
              <a:rPr lang="zh-CN" altLang="en-US" b="1" dirty="0" smtClean="0"/>
              <a:t>秒，则可以设定最大接受事务响应时间为</a:t>
            </a:r>
            <a:r>
              <a:rPr lang="en-US" altLang="zh-CN" b="1" dirty="0" smtClean="0"/>
              <a:t>5</a:t>
            </a:r>
            <a:r>
              <a:rPr lang="zh-CN" altLang="en-US" b="1" dirty="0" smtClean="0"/>
              <a:t>秒钟，来测试这段时间内可以有多少用户成功登录）。</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r>
              <a:rPr lang="zh-CN" altLang="en-US" b="1" dirty="0" smtClean="0"/>
              <a:t>虚拟用户目标类型：</a:t>
            </a:r>
            <a:endParaRPr lang="en-US" altLang="zh-CN"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如果想要测试您的应用程序可以同时运行多少个 </a:t>
            </a:r>
            <a:r>
              <a:rPr lang="en-US" altLang="zh-CN" dirty="0" err="1" smtClean="0"/>
              <a:t>Vuser</a:t>
            </a:r>
            <a:r>
              <a:rPr lang="zh-CN" altLang="en-US" dirty="0" smtClean="0"/>
              <a:t>，建议您定义虚拟用户目标类型。控制台将尽量使用最少数量的</a:t>
            </a:r>
            <a:r>
              <a:rPr lang="en-US" altLang="zh-CN" dirty="0" err="1" smtClean="0"/>
              <a:t>Vuser</a:t>
            </a:r>
            <a:r>
              <a:rPr lang="zh-CN" altLang="en-US" dirty="0" smtClean="0"/>
              <a:t>来达到所定义的目标。如果使用最小</a:t>
            </a:r>
            <a:r>
              <a:rPr lang="en-US" altLang="zh-CN" dirty="0" err="1" smtClean="0"/>
              <a:t>Vuser</a:t>
            </a:r>
            <a:r>
              <a:rPr lang="zh-CN" altLang="en-US" dirty="0" smtClean="0"/>
              <a:t>数不能达到该目标，则控制台将逐渐增加</a:t>
            </a:r>
            <a:r>
              <a:rPr lang="en-US" altLang="zh-CN" dirty="0" err="1" smtClean="0"/>
              <a:t>Vuser</a:t>
            </a:r>
            <a:r>
              <a:rPr lang="zh-CN" altLang="en-US" dirty="0" smtClean="0"/>
              <a:t>数，直到达到所定义的最大数。如果使用所指定的最大</a:t>
            </a:r>
            <a:r>
              <a:rPr lang="en-US" altLang="zh-CN" dirty="0" err="1" smtClean="0"/>
              <a:t>Vuser</a:t>
            </a:r>
            <a:r>
              <a:rPr lang="zh-CN" altLang="en-US" dirty="0" smtClean="0"/>
              <a:t>数仍不能达到事先指定的目标，控制台将增加</a:t>
            </a:r>
            <a:r>
              <a:rPr lang="en-US" altLang="zh-CN" dirty="0" err="1" smtClean="0"/>
              <a:t>Vuser</a:t>
            </a:r>
            <a:r>
              <a:rPr lang="zh-CN" altLang="en-US" dirty="0" smtClean="0"/>
              <a:t>数，并再次执行方案。</a:t>
            </a:r>
          </a:p>
          <a:p>
            <a:endParaRPr lang="en-US" altLang="zh-CN" dirty="0" smtClean="0"/>
          </a:p>
          <a:p>
            <a:r>
              <a:rPr lang="zh-CN" altLang="en-US" b="1" dirty="0" smtClean="0"/>
              <a:t>每分钟页面数和每秒点击次数</a:t>
            </a:r>
            <a:r>
              <a:rPr lang="en-US" altLang="zh-CN" b="1" dirty="0" smtClean="0"/>
              <a:t>/</a:t>
            </a:r>
            <a:r>
              <a:rPr lang="zh-CN" altLang="en-US" b="1" dirty="0" smtClean="0"/>
              <a:t>事务数目标类型 </a:t>
            </a:r>
          </a:p>
          <a:p>
            <a:r>
              <a:rPr lang="zh-CN" altLang="en-US" dirty="0" smtClean="0"/>
              <a:t>如果想要测试服务器的稳定性，建议您定义每秒点击次数、每分钟页面数或每秒事务数目标类型。定义此类目标需要指定 </a:t>
            </a:r>
            <a:r>
              <a:rPr lang="en-US" altLang="zh-CN" dirty="0" err="1" smtClean="0"/>
              <a:t>LoadRunner</a:t>
            </a:r>
            <a:r>
              <a:rPr lang="en-US" altLang="zh-CN" dirty="0" smtClean="0"/>
              <a:t> </a:t>
            </a:r>
            <a:r>
              <a:rPr lang="zh-CN" altLang="en-US" dirty="0" smtClean="0"/>
              <a:t>要运行的 </a:t>
            </a:r>
            <a:r>
              <a:rPr lang="en-US" altLang="zh-CN" dirty="0" err="1" smtClean="0"/>
              <a:t>Vuser</a:t>
            </a:r>
            <a:r>
              <a:rPr lang="en-US" altLang="zh-CN" dirty="0" smtClean="0"/>
              <a:t> </a:t>
            </a:r>
            <a:r>
              <a:rPr lang="zh-CN" altLang="en-US" dirty="0" smtClean="0"/>
              <a:t>的范围（最大值和最小值）以及每秒事务数目标类型的“事务名”。 </a:t>
            </a:r>
            <a:endParaRPr lang="en-US" altLang="zh-CN" dirty="0" smtClean="0"/>
          </a:p>
          <a:p>
            <a:r>
              <a:rPr lang="en-US" altLang="zh-CN" dirty="0" smtClean="0"/>
              <a:t>Controller </a:t>
            </a:r>
            <a:r>
              <a:rPr lang="zh-CN" altLang="en-US" dirty="0" smtClean="0"/>
              <a:t>使用最少数量的 </a:t>
            </a:r>
            <a:r>
              <a:rPr lang="en-US" altLang="zh-CN" dirty="0" err="1" smtClean="0"/>
              <a:t>Vuser</a:t>
            </a:r>
            <a:r>
              <a:rPr lang="en-US" altLang="zh-CN" dirty="0" smtClean="0"/>
              <a:t> </a:t>
            </a:r>
            <a:r>
              <a:rPr lang="zh-CN" altLang="en-US" dirty="0" smtClean="0"/>
              <a:t>来尝试达到定义的目标。如果使用最少数量的 </a:t>
            </a:r>
            <a:r>
              <a:rPr lang="en-US" altLang="zh-CN" dirty="0" err="1" smtClean="0"/>
              <a:t>Vuser</a:t>
            </a:r>
            <a:r>
              <a:rPr lang="en-US" altLang="zh-CN" dirty="0" smtClean="0"/>
              <a:t> </a:t>
            </a:r>
            <a:r>
              <a:rPr lang="zh-CN" altLang="en-US" dirty="0" smtClean="0"/>
              <a:t>不能达到该目标，则 </a:t>
            </a:r>
            <a:r>
              <a:rPr lang="en-US" altLang="zh-CN" dirty="0" smtClean="0"/>
              <a:t>Controller </a:t>
            </a:r>
            <a:r>
              <a:rPr lang="zh-CN" altLang="en-US" dirty="0" smtClean="0"/>
              <a:t>将逐渐增加 </a:t>
            </a:r>
            <a:r>
              <a:rPr lang="en-US" altLang="zh-CN" dirty="0" err="1" smtClean="0"/>
              <a:t>Vuser</a:t>
            </a:r>
            <a:r>
              <a:rPr lang="en-US" altLang="zh-CN" dirty="0" smtClean="0"/>
              <a:t> </a:t>
            </a:r>
            <a:r>
              <a:rPr lang="zh-CN" altLang="en-US" dirty="0" smtClean="0"/>
              <a:t>数，增加到定义的最大数为止。如果使用指定的最大数量的 </a:t>
            </a:r>
            <a:r>
              <a:rPr lang="en-US" altLang="zh-CN" dirty="0" err="1" smtClean="0"/>
              <a:t>Vuser</a:t>
            </a:r>
            <a:r>
              <a:rPr lang="en-US" altLang="zh-CN" dirty="0" smtClean="0"/>
              <a:t> </a:t>
            </a:r>
            <a:r>
              <a:rPr lang="zh-CN" altLang="en-US" dirty="0" smtClean="0"/>
              <a:t>仍不能达到定义的目标，</a:t>
            </a:r>
            <a:r>
              <a:rPr lang="en-US" altLang="zh-CN" dirty="0" smtClean="0"/>
              <a:t>Controller </a:t>
            </a:r>
            <a:r>
              <a:rPr lang="zh-CN" altLang="en-US" dirty="0" smtClean="0"/>
              <a:t>将增加该数值，并再次执行场景。</a:t>
            </a:r>
            <a:endParaRPr lang="en-US" altLang="zh-CN" dirty="0" smtClean="0"/>
          </a:p>
          <a:p>
            <a:r>
              <a:rPr lang="zh-CN" altLang="en-US" b="1" dirty="0" smtClean="0"/>
              <a:t>事务响应时间目标类型 </a:t>
            </a:r>
          </a:p>
          <a:p>
            <a:r>
              <a:rPr lang="zh-CN" altLang="en-US" dirty="0" smtClean="0"/>
              <a:t>如果要测试在期望的事务响应时间内可以同时运行多少个 </a:t>
            </a:r>
            <a:r>
              <a:rPr lang="en-US" altLang="zh-CN" dirty="0" err="1" smtClean="0"/>
              <a:t>Vuser</a:t>
            </a:r>
            <a:r>
              <a:rPr lang="zh-CN" altLang="en-US" dirty="0" smtClean="0"/>
              <a:t>，建议您定义事务响应时间目标类型。定义此类目标需要指定脚本中要测试的事务的名称以及 </a:t>
            </a:r>
            <a:r>
              <a:rPr lang="en-US" altLang="zh-CN" dirty="0" err="1" smtClean="0"/>
              <a:t>LoadRunner</a:t>
            </a:r>
            <a:r>
              <a:rPr lang="en-US" altLang="zh-CN" dirty="0" smtClean="0"/>
              <a:t> </a:t>
            </a:r>
            <a:r>
              <a:rPr lang="zh-CN" altLang="en-US" dirty="0" smtClean="0"/>
              <a:t>要运行的 </a:t>
            </a:r>
            <a:r>
              <a:rPr lang="en-US" altLang="zh-CN" dirty="0" err="1" smtClean="0"/>
              <a:t>Vuser</a:t>
            </a:r>
            <a:r>
              <a:rPr lang="en-US" altLang="zh-CN" dirty="0" smtClean="0"/>
              <a:t> </a:t>
            </a:r>
            <a:r>
              <a:rPr lang="zh-CN" altLang="en-US" dirty="0" smtClean="0"/>
              <a:t>的范围（最大值和最小值）。您指定的事务响应时间应该是一个</a:t>
            </a:r>
            <a:r>
              <a:rPr lang="zh-CN" altLang="en-US" b="1" i="1" dirty="0" smtClean="0"/>
              <a:t>预定义的阈值</a:t>
            </a:r>
            <a:r>
              <a:rPr lang="zh-CN" altLang="en-US" dirty="0" smtClean="0"/>
              <a:t>。例如，如果您希望用户在五秒钟之内登录到您的电子商务站点，请将可接受的最长事务响应时间指定为五秒，并将最大和最小 </a:t>
            </a:r>
            <a:r>
              <a:rPr lang="en-US" altLang="zh-CN" dirty="0" err="1" smtClean="0"/>
              <a:t>Vuser</a:t>
            </a:r>
            <a:r>
              <a:rPr lang="en-US" altLang="zh-CN" dirty="0" smtClean="0"/>
              <a:t> </a:t>
            </a:r>
            <a:r>
              <a:rPr lang="zh-CN" altLang="en-US" dirty="0" smtClean="0"/>
              <a:t>数分别设置为您希望能够同时服务的最大和最小客户数。</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29</a:t>
            </a:fld>
            <a:endParaRPr lang="en-US" altLang="zh-CN"/>
          </a:p>
        </p:txBody>
      </p:sp>
    </p:spTree>
    <p:extLst>
      <p:ext uri="{BB962C8B-B14F-4D97-AF65-F5344CB8AC3E}">
        <p14:creationId xmlns:p14="http://schemas.microsoft.com/office/powerpoint/2010/main" val="2828242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目标场景是定性型场景，目标达到并不代表系统就满足了用户需求，还需要进行一段时间的稳定性测试，确保该指标能够在一段时间内达到。</a:t>
            </a:r>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30</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31</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安装代理服务 （</a:t>
            </a:r>
            <a:r>
              <a:rPr lang="en-US" altLang="zh-CN" dirty="0" err="1" smtClean="0"/>
              <a:t>LoadRunner</a:t>
            </a:r>
            <a:r>
              <a:rPr lang="en-US" altLang="zh-CN" dirty="0" smtClean="0"/>
              <a:t> Agent service</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33</a:t>
            </a:fld>
            <a:endParaRPr lang="zh-CN" altLang="en-US"/>
          </a:p>
        </p:txBody>
      </p:sp>
    </p:spTree>
    <p:extLst>
      <p:ext uri="{BB962C8B-B14F-4D97-AF65-F5344CB8AC3E}">
        <p14:creationId xmlns:p14="http://schemas.microsoft.com/office/powerpoint/2010/main" val="1744789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37</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38</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39</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40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fontScale="62500" lnSpcReduction="20000"/>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怎么做？同时在做一件事情</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分发模拟：通过</a:t>
            </a:r>
            <a:r>
              <a:rPr lang="en-US" altLang="zh-CN" dirty="0" smtClean="0"/>
              <a:t>Controller</a:t>
            </a:r>
            <a:r>
              <a:rPr lang="zh-CN" altLang="en-US" dirty="0" smtClean="0"/>
              <a:t>控制测试机</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把脚本分发给各个测试机</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监控服务器的性能</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场景包含有关如何模拟实际用户的信息：</a:t>
            </a:r>
            <a:r>
              <a:rPr lang="zh-CN" altLang="en-US" dirty="0" smtClean="0">
                <a:solidFill>
                  <a:srgbClr val="FF0000"/>
                </a:solidFill>
              </a:rPr>
              <a:t>虚拟用户数量</a:t>
            </a:r>
            <a:r>
              <a:rPr lang="zh-CN" altLang="en-US" dirty="0" smtClean="0">
                <a:solidFill>
                  <a:schemeClr val="tx1">
                    <a:lumMod val="10000"/>
                  </a:schemeClr>
                </a:solidFill>
              </a:rPr>
              <a:t>、</a:t>
            </a:r>
            <a:r>
              <a:rPr lang="en-US" altLang="zh-CN" dirty="0" err="1" smtClean="0">
                <a:solidFill>
                  <a:schemeClr val="tx1">
                    <a:lumMod val="10000"/>
                  </a:schemeClr>
                </a:solidFill>
              </a:rPr>
              <a:t>Vuser</a:t>
            </a:r>
            <a:r>
              <a:rPr lang="en-US" altLang="zh-CN" dirty="0" smtClean="0">
                <a:solidFill>
                  <a:schemeClr val="tx1">
                    <a:lumMod val="10000"/>
                  </a:schemeClr>
                </a:solidFill>
              </a:rPr>
              <a:t> </a:t>
            </a:r>
            <a:r>
              <a:rPr lang="zh-CN" altLang="en-US" dirty="0" smtClean="0">
                <a:solidFill>
                  <a:schemeClr val="tx1">
                    <a:lumMod val="10000"/>
                  </a:schemeClr>
                </a:solidFill>
              </a:rPr>
              <a:t>将运行的</a:t>
            </a:r>
            <a:r>
              <a:rPr lang="zh-CN" altLang="en-US" dirty="0" smtClean="0">
                <a:solidFill>
                  <a:srgbClr val="FF0000"/>
                </a:solidFill>
              </a:rPr>
              <a:t>测试脚本</a:t>
            </a:r>
            <a:r>
              <a:rPr lang="zh-CN" altLang="en-US" dirty="0" smtClean="0">
                <a:solidFill>
                  <a:schemeClr val="tx1">
                    <a:lumMod val="10000"/>
                  </a:schemeClr>
                </a:solidFill>
              </a:rPr>
              <a:t>以及</a:t>
            </a:r>
            <a:r>
              <a:rPr lang="zh-CN" altLang="en-US" dirty="0" smtClean="0">
                <a:solidFill>
                  <a:srgbClr val="FF0000"/>
                </a:solidFill>
              </a:rPr>
              <a:t>脚本运行方式、</a:t>
            </a:r>
            <a:r>
              <a:rPr lang="zh-CN" altLang="en-US" dirty="0" smtClean="0">
                <a:solidFill>
                  <a:schemeClr val="tx1">
                    <a:lumMod val="10000"/>
                  </a:schemeClr>
                </a:solidFill>
              </a:rPr>
              <a:t>用于运行这些脚本的</a:t>
            </a:r>
            <a:r>
              <a:rPr lang="zh-CN" altLang="en-US" dirty="0" smtClean="0">
                <a:solidFill>
                  <a:srgbClr val="FF0000"/>
                </a:solidFill>
              </a:rPr>
              <a:t>负载生成器</a:t>
            </a:r>
            <a:r>
              <a:rPr lang="zh-CN" altLang="en-US" dirty="0" smtClean="0">
                <a:solidFill>
                  <a:schemeClr val="tx1">
                    <a:lumMod val="10000"/>
                  </a:schemeClr>
                </a:solidFill>
              </a:rPr>
              <a:t>计算机等等。 </a:t>
            </a:r>
          </a:p>
          <a:p>
            <a:endParaRPr lang="en-US" altLang="zh-CN" b="1" dirty="0" smtClean="0"/>
          </a:p>
          <a:p>
            <a:r>
              <a:rPr lang="zh-CN" altLang="en-US" b="1" dirty="0" smtClean="0"/>
              <a:t>设计场景在工具上并没有什么复杂的，关键在于需求和性能测试的目标，设计的场景到底为了测试什么东西实在场景设计前要好好考虑的。一般通过在场景中运行一种用户行为可以对某一个功能点进行性能测试和分析，如果需要对整个系统的运行情况进行性能测试和分析，就需要同时运行多个脚本。如果在场景中加载了多个脚本，并分别设置其加载方式，就能完成真是情况下的负载模拟</a:t>
            </a:r>
            <a:endParaRPr lang="en-US" altLang="zh-CN" b="1" dirty="0" smtClean="0"/>
          </a:p>
          <a:p>
            <a:endParaRPr lang="en-US" altLang="zh-CN" dirty="0" smtClean="0"/>
          </a:p>
          <a:p>
            <a:endParaRPr lang="en-US" altLang="zh-CN" dirty="0" smtClean="0"/>
          </a:p>
          <a:p>
            <a:endParaRPr lang="en-US" altLang="zh-CN" dirty="0" smtClean="0"/>
          </a:p>
          <a:p>
            <a:r>
              <a:rPr lang="zh-CN" altLang="en-US" dirty="0" smtClean="0"/>
              <a:t>要使用 </a:t>
            </a:r>
            <a:r>
              <a:rPr lang="en-US" altLang="zh-CN" dirty="0" err="1" smtClean="0"/>
              <a:t>LoadRunner</a:t>
            </a:r>
            <a:r>
              <a:rPr lang="en-US" altLang="zh-CN" dirty="0" smtClean="0"/>
              <a:t> </a:t>
            </a:r>
            <a:r>
              <a:rPr lang="zh-CN" altLang="en-US" dirty="0" smtClean="0"/>
              <a:t>测试系统，必须创建一个场景 </a:t>
            </a:r>
            <a:r>
              <a:rPr lang="en-US" altLang="zh-CN" dirty="0" smtClean="0"/>
              <a:t>- </a:t>
            </a:r>
            <a:r>
              <a:rPr lang="zh-CN" altLang="en-US" dirty="0" smtClean="0"/>
              <a:t>包含关于测试会话信息的文件。场景是一种模拟实际用户的方式。场景包含有关如何模拟实际用户的信息：虚拟用户 </a:t>
            </a:r>
            <a:r>
              <a:rPr lang="en-US" altLang="zh-CN" dirty="0" smtClean="0"/>
              <a:t>(</a:t>
            </a:r>
            <a:r>
              <a:rPr lang="en-US" altLang="zh-CN" dirty="0" err="1" smtClean="0"/>
              <a:t>Vuser</a:t>
            </a:r>
            <a:r>
              <a:rPr lang="en-US" altLang="zh-CN" dirty="0" smtClean="0"/>
              <a:t>) </a:t>
            </a:r>
            <a:r>
              <a:rPr lang="zh-CN" altLang="en-US" dirty="0" smtClean="0"/>
              <a:t>组、</a:t>
            </a:r>
            <a:r>
              <a:rPr lang="en-US" altLang="zh-CN" dirty="0" err="1" smtClean="0"/>
              <a:t>Vuser</a:t>
            </a:r>
            <a:r>
              <a:rPr lang="en-US" altLang="zh-CN" dirty="0" smtClean="0"/>
              <a:t> </a:t>
            </a:r>
            <a:r>
              <a:rPr lang="zh-CN" altLang="en-US" dirty="0" smtClean="0"/>
              <a:t>将运行的测试脚本以及用于运行这些脚本的负载生成器计算机。 </a:t>
            </a:r>
            <a:endParaRPr lang="en-US" altLang="zh-CN" dirty="0" smtClean="0"/>
          </a:p>
          <a:p>
            <a:r>
              <a:rPr lang="zh-CN" altLang="en-US" dirty="0" smtClean="0"/>
              <a:t>使用</a:t>
            </a:r>
            <a:r>
              <a:rPr lang="en-US" altLang="zh-CN" dirty="0" smtClean="0"/>
              <a:t>Controller</a:t>
            </a:r>
            <a:r>
              <a:rPr lang="zh-CN" altLang="en-US" dirty="0" smtClean="0"/>
              <a:t>可以管理和维护方案</a:t>
            </a:r>
          </a:p>
          <a:p>
            <a:r>
              <a:rPr lang="zh-CN" altLang="en-US" dirty="0" smtClean="0"/>
              <a:t>教材</a:t>
            </a:r>
            <a:r>
              <a:rPr lang="en-US" altLang="zh-CN" dirty="0" smtClean="0"/>
              <a:t>P88</a:t>
            </a:r>
          </a:p>
          <a:p>
            <a:r>
              <a:rPr lang="zh-CN" altLang="en-US" sz="1200" b="1" kern="1200" dirty="0" smtClean="0">
                <a:solidFill>
                  <a:schemeClr val="tx1"/>
                </a:solidFill>
                <a:latin typeface="Arial" charset="0"/>
                <a:ea typeface="+mn-ea"/>
                <a:cs typeface="+mn-cs"/>
              </a:rPr>
              <a:t>控制器</a:t>
            </a:r>
            <a:r>
              <a:rPr lang="en-US" sz="1200" b="1" kern="1200" dirty="0" smtClean="0">
                <a:solidFill>
                  <a:schemeClr val="tx1"/>
                </a:solidFill>
                <a:latin typeface="Arial" charset="0"/>
                <a:ea typeface="+mn-ea"/>
                <a:cs typeface="+mn-cs"/>
              </a:rPr>
              <a:t>  </a:t>
            </a:r>
            <a:r>
              <a:rPr lang="zh-CN" altLang="en-US" sz="1200" b="1" kern="1200" dirty="0" smtClean="0">
                <a:solidFill>
                  <a:schemeClr val="tx1"/>
                </a:solidFill>
                <a:latin typeface="Arial" charset="0"/>
                <a:ea typeface="+mn-ea"/>
                <a:cs typeface="+mn-cs"/>
              </a:rPr>
              <a:t>可以控制所有的</a:t>
            </a:r>
            <a:r>
              <a:rPr lang="en-US" sz="1200" b="1" kern="1200" dirty="0" err="1" smtClean="0">
                <a:solidFill>
                  <a:schemeClr val="tx1"/>
                </a:solidFill>
                <a:latin typeface="Arial" charset="0"/>
                <a:ea typeface="+mn-ea"/>
                <a:cs typeface="+mn-cs"/>
              </a:rPr>
              <a:t>vuser</a:t>
            </a:r>
            <a:endParaRPr lang="zh-CN" altLang="en-US" sz="1200" b="1" kern="1200" dirty="0" smtClean="0">
              <a:solidFill>
                <a:schemeClr val="tx1"/>
              </a:solidFill>
              <a:latin typeface="Arial" charset="0"/>
              <a:ea typeface="+mn-ea"/>
              <a:cs typeface="+mn-cs"/>
            </a:endParaRPr>
          </a:p>
          <a:p>
            <a:r>
              <a:rPr lang="zh-CN" altLang="en-US" sz="1200" b="1" kern="1200" dirty="0" smtClean="0">
                <a:solidFill>
                  <a:schemeClr val="tx1"/>
                </a:solidFill>
                <a:latin typeface="Arial" charset="0"/>
                <a:ea typeface="+mn-ea"/>
                <a:cs typeface="+mn-cs"/>
              </a:rPr>
              <a:t>演示启动该组件</a:t>
            </a:r>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4</a:t>
            </a:fld>
            <a:endParaRPr lang="en-US" altLang="zh-CN"/>
          </a:p>
        </p:txBody>
      </p:sp>
    </p:spTree>
    <p:extLst>
      <p:ext uri="{BB962C8B-B14F-4D97-AF65-F5344CB8AC3E}">
        <p14:creationId xmlns:p14="http://schemas.microsoft.com/office/powerpoint/2010/main" val="1805259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41</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42</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43</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44</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45</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46</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47</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48</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49</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5</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51</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52</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fontScale="40000" lnSpcReduction="20000"/>
          </a:bodyPr>
          <a:lstStyle/>
          <a:p>
            <a:pPr marL="342900" indent="-342900">
              <a:spcBef>
                <a:spcPct val="20000"/>
              </a:spcBef>
              <a:buClr>
                <a:schemeClr val="bg2"/>
              </a:buClr>
              <a:buSzPct val="70000"/>
              <a:buFont typeface="Wingdings" pitchFamily="2" charset="2"/>
              <a:buNone/>
            </a:pPr>
            <a:r>
              <a:rPr lang="zh-CN" altLang="zh-CN" sz="1200" dirty="0" smtClean="0">
                <a:solidFill>
                  <a:schemeClr val="tx1">
                    <a:lumMod val="10000"/>
                  </a:schemeClr>
                </a:solidFill>
                <a:latin typeface="宋体" pitchFamily="2" charset="-122"/>
              </a:rPr>
              <a:t>在新建场景的窗口，选择一种场景类型</a:t>
            </a:r>
            <a:r>
              <a:rPr lang="zh-CN" altLang="en-US" sz="1200" dirty="0" smtClean="0">
                <a:solidFill>
                  <a:schemeClr val="tx1">
                    <a:lumMod val="10000"/>
                  </a:schemeClr>
                </a:solidFill>
                <a:latin typeface="宋体" pitchFamily="2" charset="-122"/>
              </a:rPr>
              <a:t>：</a:t>
            </a:r>
          </a:p>
          <a:p>
            <a:pPr marL="342900" indent="-342900">
              <a:spcBef>
                <a:spcPct val="20000"/>
              </a:spcBef>
              <a:buClr>
                <a:schemeClr val="accent2"/>
              </a:buClr>
              <a:buSzPct val="70000"/>
              <a:buFont typeface="Wingdings" pitchFamily="2" charset="2"/>
              <a:buChar char="v"/>
            </a:pPr>
            <a:r>
              <a:rPr lang="en-US" altLang="zh-CN" sz="1200" dirty="0" smtClean="0">
                <a:solidFill>
                  <a:schemeClr val="tx2">
                    <a:lumMod val="60000"/>
                    <a:lumOff val="40000"/>
                  </a:schemeClr>
                </a:solidFill>
                <a:latin typeface="宋体" pitchFamily="2" charset="-122"/>
              </a:rPr>
              <a:t>Manual </a:t>
            </a:r>
            <a:r>
              <a:rPr lang="en-US" altLang="zh-CN" sz="1200" dirty="0" smtClean="0">
                <a:solidFill>
                  <a:srgbClr val="FF0000"/>
                </a:solidFill>
                <a:latin typeface="宋体" pitchFamily="2" charset="-122"/>
              </a:rPr>
              <a:t>Scenario:</a:t>
            </a:r>
            <a:r>
              <a:rPr lang="zh-CN" altLang="zh-CN" sz="1200" dirty="0" smtClean="0">
                <a:solidFill>
                  <a:srgbClr val="FF0000"/>
                </a:solidFill>
                <a:latin typeface="宋体" pitchFamily="2" charset="-122"/>
              </a:rPr>
              <a:t>手动设置场</a:t>
            </a:r>
            <a:r>
              <a:rPr lang="zh-CN" altLang="en-US" sz="1200" dirty="0" smtClean="0">
                <a:solidFill>
                  <a:srgbClr val="FF0000"/>
                </a:solidFill>
                <a:latin typeface="宋体" pitchFamily="2" charset="-122"/>
              </a:rPr>
              <a:t>景</a:t>
            </a:r>
            <a:r>
              <a:rPr lang="en-US" altLang="zh-CN" sz="1200" dirty="0" smtClean="0">
                <a:solidFill>
                  <a:srgbClr val="FF0000"/>
                </a:solidFill>
                <a:latin typeface="宋体" pitchFamily="2" charset="-122"/>
              </a:rPr>
              <a:t>(</a:t>
            </a:r>
            <a:r>
              <a:rPr lang="zh-CN" altLang="en-US" sz="1200" b="1" dirty="0" smtClean="0">
                <a:solidFill>
                  <a:srgbClr val="FF0000"/>
                </a:solidFill>
                <a:latin typeface="宋体" pitchFamily="2" charset="-122"/>
              </a:rPr>
              <a:t>1</a:t>
            </a:r>
            <a:r>
              <a:rPr lang="en-US" altLang="zh-CN" sz="1200" dirty="0" smtClean="0">
                <a:solidFill>
                  <a:srgbClr val="FF0000"/>
                </a:solidFill>
                <a:latin typeface="宋体" pitchFamily="2" charset="-122"/>
              </a:rPr>
              <a:t>)</a:t>
            </a:r>
          </a:p>
          <a:p>
            <a:pPr marL="342900" indent="-342900">
              <a:spcBef>
                <a:spcPct val="20000"/>
              </a:spcBef>
              <a:buClr>
                <a:schemeClr val="accent2"/>
              </a:buClr>
              <a:buSzPct val="70000"/>
              <a:buFont typeface="Wingdings" pitchFamily="2" charset="2"/>
              <a:buChar char="v"/>
            </a:pPr>
            <a:r>
              <a:rPr lang="zh-CN" altLang="zh-CN" sz="1200" dirty="0" smtClean="0">
                <a:solidFill>
                  <a:srgbClr val="FF0000"/>
                </a:solidFill>
                <a:latin typeface="宋体" pitchFamily="2" charset="-122"/>
              </a:rPr>
              <a:t>Manual Scenario with Percentage Mode</a:t>
            </a:r>
            <a:r>
              <a:rPr lang="zh-CN" altLang="en-US" sz="1200" dirty="0" smtClean="0">
                <a:solidFill>
                  <a:srgbClr val="FF0000"/>
                </a:solidFill>
                <a:latin typeface="宋体" pitchFamily="2" charset="-122"/>
              </a:rPr>
              <a:t>(</a:t>
            </a:r>
            <a:r>
              <a:rPr lang="zh-CN" altLang="en-US" sz="1200" b="1" dirty="0" smtClean="0">
                <a:solidFill>
                  <a:srgbClr val="FF0000"/>
                </a:solidFill>
                <a:latin typeface="宋体" pitchFamily="2" charset="-122"/>
              </a:rPr>
              <a:t>1</a:t>
            </a:r>
            <a:r>
              <a:rPr lang="en-US" altLang="zh-CN" sz="1200" b="1" dirty="0" smtClean="0">
                <a:solidFill>
                  <a:srgbClr val="FF0000"/>
                </a:solidFill>
                <a:latin typeface="宋体" pitchFamily="2" charset="-122"/>
              </a:rPr>
              <a:t>.1</a:t>
            </a:r>
            <a:r>
              <a:rPr lang="en-US" altLang="zh-CN" sz="1200" dirty="0" smtClean="0">
                <a:solidFill>
                  <a:srgbClr val="FF0000"/>
                </a:solidFill>
                <a:latin typeface="宋体" pitchFamily="2" charset="-122"/>
              </a:rPr>
              <a:t>)</a:t>
            </a:r>
            <a:r>
              <a:rPr lang="zh-CN" altLang="zh-CN" sz="1200" dirty="0" smtClean="0">
                <a:solidFill>
                  <a:srgbClr val="FF0000"/>
                </a:solidFill>
                <a:latin typeface="宋体" pitchFamily="2" charset="-122"/>
              </a:rPr>
              <a:t>：</a:t>
            </a:r>
            <a:endParaRPr lang="zh-CN" altLang="en-US" sz="1200" dirty="0" smtClean="0">
              <a:solidFill>
                <a:srgbClr val="FF0000"/>
              </a:solidFill>
              <a:latin typeface="宋体" pitchFamily="2" charset="-122"/>
            </a:endParaRPr>
          </a:p>
          <a:p>
            <a:pPr marL="342900" indent="-342900">
              <a:spcBef>
                <a:spcPct val="20000"/>
              </a:spcBef>
              <a:buClr>
                <a:schemeClr val="accent2"/>
              </a:buClr>
              <a:buSzPct val="70000"/>
              <a:buFont typeface="Wingdings" pitchFamily="2" charset="2"/>
              <a:buNone/>
            </a:pPr>
            <a:r>
              <a:rPr lang="zh-CN" altLang="en-US" sz="1200" dirty="0" smtClean="0">
                <a:solidFill>
                  <a:schemeClr val="tx1">
                    <a:lumMod val="10000"/>
                  </a:schemeClr>
                </a:solidFill>
                <a:latin typeface="宋体" pitchFamily="2" charset="-122"/>
              </a:rPr>
              <a:t>　　</a:t>
            </a:r>
            <a:r>
              <a:rPr lang="zh-CN" altLang="zh-CN" sz="1200" dirty="0" smtClean="0">
                <a:solidFill>
                  <a:schemeClr val="tx1">
                    <a:lumMod val="10000"/>
                  </a:schemeClr>
                </a:solidFill>
                <a:latin typeface="宋体" pitchFamily="2" charset="-122"/>
              </a:rPr>
              <a:t>该项只有在“Manual Scenario”选中的情况下才能选择。选择该项后，在场景中我们需要定义要使用的虚拟用户的</a:t>
            </a:r>
            <a:r>
              <a:rPr lang="zh-CN" altLang="zh-CN" sz="1200" dirty="0" smtClean="0">
                <a:solidFill>
                  <a:srgbClr val="FF0000"/>
                </a:solidFill>
                <a:latin typeface="宋体" pitchFamily="2" charset="-122"/>
              </a:rPr>
              <a:t>总数</a:t>
            </a:r>
            <a:r>
              <a:rPr lang="zh-CN" altLang="zh-CN" sz="1200" dirty="0" smtClean="0">
                <a:solidFill>
                  <a:schemeClr val="tx1">
                    <a:lumMod val="10000"/>
                  </a:schemeClr>
                </a:solidFill>
                <a:latin typeface="宋体" pitchFamily="2" charset="-122"/>
              </a:rPr>
              <a:t>，Load Generator machine </a:t>
            </a:r>
            <a:r>
              <a:rPr lang="zh-CN" altLang="zh-CN" sz="1200" dirty="0" smtClean="0">
                <a:solidFill>
                  <a:srgbClr val="FF0000"/>
                </a:solidFill>
                <a:latin typeface="宋体" pitchFamily="2" charset="-122"/>
              </a:rPr>
              <a:t>机器集</a:t>
            </a:r>
            <a:r>
              <a:rPr lang="zh-CN" altLang="zh-CN" sz="1200" dirty="0" smtClean="0">
                <a:solidFill>
                  <a:schemeClr val="tx1">
                    <a:lumMod val="10000"/>
                  </a:schemeClr>
                </a:solidFill>
                <a:latin typeface="宋体" pitchFamily="2" charset="-122"/>
              </a:rPr>
              <a:t>，然后我们为每一个脚本分配要运行的虚拟用户的</a:t>
            </a:r>
            <a:r>
              <a:rPr lang="zh-CN" altLang="zh-CN" sz="1200" dirty="0" smtClean="0">
                <a:solidFill>
                  <a:srgbClr val="FF0000"/>
                </a:solidFill>
                <a:latin typeface="宋体" pitchFamily="2" charset="-122"/>
              </a:rPr>
              <a:t>百分</a:t>
            </a:r>
            <a:r>
              <a:rPr lang="zh-CN" altLang="en-US" sz="1200" dirty="0" smtClean="0">
                <a:solidFill>
                  <a:srgbClr val="FF0000"/>
                </a:solidFill>
                <a:latin typeface="宋体" pitchFamily="2" charset="-122"/>
              </a:rPr>
              <a:t>比</a:t>
            </a:r>
            <a:r>
              <a:rPr lang="zh-CN" altLang="en-US" sz="1200" dirty="0" smtClean="0">
                <a:solidFill>
                  <a:schemeClr val="tx1">
                    <a:lumMod val="10000"/>
                  </a:schemeClr>
                </a:solidFill>
                <a:latin typeface="宋体" pitchFamily="2" charset="-122"/>
              </a:rPr>
              <a:t>。</a:t>
            </a:r>
          </a:p>
          <a:p>
            <a:pPr marL="342900" indent="-342900">
              <a:spcBef>
                <a:spcPct val="20000"/>
              </a:spcBef>
              <a:buClr>
                <a:schemeClr val="accent2"/>
              </a:buClr>
              <a:buSzPct val="70000"/>
              <a:buFont typeface="Wingdings" pitchFamily="2" charset="2"/>
              <a:buChar char="v"/>
            </a:pPr>
            <a:r>
              <a:rPr lang="zh-CN" altLang="zh-CN" sz="1200" dirty="0" smtClean="0">
                <a:solidFill>
                  <a:schemeClr val="tx2">
                    <a:lumMod val="60000"/>
                    <a:lumOff val="40000"/>
                  </a:schemeClr>
                </a:solidFill>
                <a:latin typeface="宋体" pitchFamily="2" charset="-122"/>
              </a:rPr>
              <a:t>Goal—Oriented Scenario</a:t>
            </a:r>
            <a:r>
              <a:rPr lang="zh-CN" altLang="en-US" sz="1200" dirty="0" smtClean="0">
                <a:solidFill>
                  <a:schemeClr val="tx2">
                    <a:lumMod val="60000"/>
                    <a:lumOff val="40000"/>
                  </a:schemeClr>
                </a:solidFill>
                <a:latin typeface="宋体" pitchFamily="2" charset="-122"/>
              </a:rPr>
              <a:t>(</a:t>
            </a:r>
            <a:r>
              <a:rPr lang="zh-CN" altLang="en-US" sz="1200" b="1" dirty="0" smtClean="0">
                <a:solidFill>
                  <a:schemeClr val="tx2">
                    <a:lumMod val="60000"/>
                    <a:lumOff val="40000"/>
                  </a:schemeClr>
                </a:solidFill>
                <a:latin typeface="宋体" pitchFamily="2" charset="-122"/>
              </a:rPr>
              <a:t>2</a:t>
            </a:r>
            <a:r>
              <a:rPr lang="en-US" altLang="zh-CN" sz="1200" dirty="0" smtClean="0">
                <a:solidFill>
                  <a:schemeClr val="tx2">
                    <a:lumMod val="60000"/>
                    <a:lumOff val="40000"/>
                  </a:schemeClr>
                </a:solidFill>
                <a:latin typeface="宋体" pitchFamily="2" charset="-122"/>
              </a:rPr>
              <a:t>)</a:t>
            </a:r>
            <a:r>
              <a:rPr lang="zh-CN" altLang="zh-CN" sz="1200" dirty="0" smtClean="0">
                <a:solidFill>
                  <a:schemeClr val="tx2">
                    <a:lumMod val="60000"/>
                    <a:lumOff val="40000"/>
                  </a:schemeClr>
                </a:solidFill>
                <a:latin typeface="宋体" pitchFamily="2" charset="-122"/>
              </a:rPr>
              <a:t>： </a:t>
            </a:r>
            <a:endParaRPr lang="en-US" altLang="zh-CN" sz="1200" dirty="0" smtClean="0">
              <a:solidFill>
                <a:schemeClr val="tx2">
                  <a:lumMod val="60000"/>
                  <a:lumOff val="40000"/>
                </a:schemeClr>
              </a:solidFill>
              <a:latin typeface="宋体" pitchFamily="2" charset="-122"/>
            </a:endParaRPr>
          </a:p>
          <a:p>
            <a:pPr marL="342900" indent="-342900">
              <a:spcBef>
                <a:spcPct val="20000"/>
              </a:spcBef>
              <a:buClr>
                <a:schemeClr val="accent2"/>
              </a:buClr>
              <a:buSzPct val="70000"/>
            </a:pPr>
            <a:r>
              <a:rPr lang="en-US" altLang="zh-CN" sz="1200" dirty="0" smtClean="0">
                <a:solidFill>
                  <a:schemeClr val="tx1">
                    <a:lumMod val="10000"/>
                  </a:schemeClr>
                </a:solidFill>
                <a:latin typeface="宋体" pitchFamily="2" charset="-122"/>
              </a:rPr>
              <a:t>    </a:t>
            </a:r>
            <a:r>
              <a:rPr lang="zh-CN" altLang="zh-CN" sz="1200" dirty="0" smtClean="0">
                <a:solidFill>
                  <a:schemeClr val="tx1">
                    <a:lumMod val="10000"/>
                  </a:schemeClr>
                </a:solidFill>
                <a:latin typeface="宋体" pitchFamily="2" charset="-122"/>
              </a:rPr>
              <a:t>在测试计划中，一般都</a:t>
            </a:r>
            <a:r>
              <a:rPr lang="zh-CN" altLang="zh-CN" sz="1200" dirty="0" smtClean="0">
                <a:solidFill>
                  <a:srgbClr val="FF0000"/>
                </a:solidFill>
                <a:latin typeface="宋体" pitchFamily="2" charset="-122"/>
              </a:rPr>
              <a:t>包括性能测试要达到的目标</a:t>
            </a:r>
            <a:r>
              <a:rPr lang="zh-CN" altLang="zh-CN" sz="1200" dirty="0" smtClean="0">
                <a:solidFill>
                  <a:schemeClr val="tx1">
                    <a:lumMod val="10000"/>
                  </a:schemeClr>
                </a:solidFill>
                <a:latin typeface="宋体" pitchFamily="2" charset="-122"/>
              </a:rPr>
              <a:t>。选择该项后，LoadRunner 基于这个目标，</a:t>
            </a:r>
            <a:r>
              <a:rPr lang="zh-CN" altLang="zh-CN" sz="1200" dirty="0" smtClean="0">
                <a:solidFill>
                  <a:srgbClr val="FF0000"/>
                </a:solidFill>
                <a:latin typeface="宋体" pitchFamily="2" charset="-122"/>
              </a:rPr>
              <a:t>自动</a:t>
            </a:r>
            <a:r>
              <a:rPr lang="zh-CN" altLang="zh-CN" sz="1200" dirty="0" smtClean="0">
                <a:solidFill>
                  <a:schemeClr val="tx1">
                    <a:lumMod val="10000"/>
                  </a:schemeClr>
                </a:solidFill>
                <a:latin typeface="宋体" pitchFamily="2" charset="-122"/>
              </a:rPr>
              <a:t>为你创建一个场景</a:t>
            </a:r>
            <a:r>
              <a:rPr lang="zh-CN" altLang="en-US" sz="1200" dirty="0" smtClean="0">
                <a:solidFill>
                  <a:schemeClr val="tx1">
                    <a:lumMod val="10000"/>
                  </a:schemeClr>
                </a:solidFill>
                <a:latin typeface="宋体" pitchFamily="2" charset="-122"/>
              </a:rPr>
              <a:t>。</a:t>
            </a:r>
            <a:r>
              <a:rPr lang="zh-CN" altLang="zh-CN" sz="1200" dirty="0" smtClean="0">
                <a:solidFill>
                  <a:schemeClr val="tx1">
                    <a:lumMod val="10000"/>
                  </a:schemeClr>
                </a:solidFill>
                <a:latin typeface="宋体" pitchFamily="2" charset="-122"/>
              </a:rPr>
              <a:t>在场景中，我们只要定义好我们的目标即可</a:t>
            </a:r>
            <a:r>
              <a:rPr lang="zh-CN" altLang="en-US" sz="1200" dirty="0" smtClean="0">
                <a:solidFill>
                  <a:schemeClr val="tx1">
                    <a:lumMod val="10000"/>
                  </a:schemeClr>
                </a:solidFill>
                <a:latin typeface="宋体" pitchFamily="2" charset="-122"/>
              </a:rPr>
              <a:t>。</a:t>
            </a:r>
            <a:endParaRPr lang="zh-CN" altLang="zh-CN" sz="1200" dirty="0" smtClean="0">
              <a:solidFill>
                <a:schemeClr val="tx1">
                  <a:lumMod val="10000"/>
                </a:schemeClr>
              </a:solidFill>
            </a:endParaRPr>
          </a:p>
          <a:p>
            <a:endParaRPr lang="en-US" altLang="zh-CN" dirty="0" smtClean="0"/>
          </a:p>
          <a:p>
            <a:endParaRPr lang="en-US" altLang="zh-CN" dirty="0" smtClean="0"/>
          </a:p>
          <a:p>
            <a:endParaRPr lang="en-US" altLang="zh-CN" dirty="0" smtClean="0"/>
          </a:p>
          <a:p>
            <a:r>
              <a:rPr lang="zh-CN" altLang="en-US" dirty="0" smtClean="0"/>
              <a:t>选择脚本 </a:t>
            </a:r>
          </a:p>
          <a:p>
            <a:pPr lvl="1"/>
            <a:r>
              <a:rPr lang="zh-CN" altLang="en-US" b="1" dirty="0" smtClean="0"/>
              <a:t>从“可用脚本”列表中选择脚本。选定的脚本会显示在“场景中的脚本”窗格中。 </a:t>
            </a:r>
          </a:p>
          <a:p>
            <a:r>
              <a:rPr lang="zh-CN" altLang="en-US" b="1" dirty="0" smtClean="0"/>
              <a:t>可用脚本：默认情况下，显示五十个最近使用过的脚本的列表。 </a:t>
            </a:r>
          </a:p>
          <a:p>
            <a:pPr lvl="1"/>
            <a:r>
              <a:rPr lang="zh-CN" altLang="en-US" b="1" dirty="0" smtClean="0"/>
              <a:t>注意：您可以通过修改以下注册表项来更改“可用脚本”列表中显示的最大脚本数：</a:t>
            </a:r>
            <a:r>
              <a:rPr lang="zh-CN" altLang="en-US" dirty="0" smtClean="0"/>
              <a:t/>
            </a:r>
            <a:br>
              <a:rPr lang="zh-CN" altLang="en-US" dirty="0" smtClean="0"/>
            </a:br>
            <a:r>
              <a:rPr lang="en-US" altLang="zh-CN" dirty="0" smtClean="0"/>
              <a:t>HKEY_CURRENT_USER\Software\Mercury Interactive\</a:t>
            </a:r>
            <a:r>
              <a:rPr lang="en-US" altLang="zh-CN" dirty="0" err="1" smtClean="0"/>
              <a:t>RecentScripts</a:t>
            </a:r>
            <a:r>
              <a:rPr lang="en-US" altLang="zh-CN" dirty="0" smtClean="0"/>
              <a:t>\</a:t>
            </a:r>
            <a:r>
              <a:rPr lang="en-US" altLang="zh-CN" dirty="0" err="1" smtClean="0"/>
              <a:t>max_num_of_scripts</a:t>
            </a:r>
            <a:r>
              <a:rPr lang="zh-CN" altLang="en-US" dirty="0" smtClean="0"/>
              <a:t> </a:t>
            </a:r>
            <a:endParaRPr lang="en-US" altLang="zh-CN" dirty="0" smtClean="0"/>
          </a:p>
          <a:p>
            <a:pPr lvl="1"/>
            <a:endParaRPr lang="en-US" altLang="zh-CN" dirty="0" smtClean="0"/>
          </a:p>
          <a:p>
            <a:r>
              <a:rPr lang="zh-CN" altLang="en-US" b="1" dirty="0" smtClean="0"/>
              <a:t>默认情况下，</a:t>
            </a:r>
            <a:r>
              <a:rPr lang="en-US" altLang="zh-CN" b="1" dirty="0" smtClean="0"/>
              <a:t>Controller </a:t>
            </a:r>
            <a:r>
              <a:rPr lang="zh-CN" altLang="en-US" b="1" dirty="0" smtClean="0"/>
              <a:t>打开时将显示“新建场景”对话框。注意，如果您清除了“启动时显示”复选框，或者选择“视图”</a:t>
            </a:r>
            <a:r>
              <a:rPr lang="en-US" altLang="zh-CN" b="1" dirty="0" smtClean="0"/>
              <a:t>&gt;“</a:t>
            </a:r>
            <a:r>
              <a:rPr lang="zh-CN" altLang="en-US" b="1" dirty="0" smtClean="0"/>
              <a:t>显示新建场景对话框”（清除复选标记），则启动时将不打开“新建场景”对话框。要在启动时显示“新建场景”对话框，请选择“启动时显示”，或者选择“视图”</a:t>
            </a:r>
            <a:r>
              <a:rPr lang="en-US" altLang="zh-CN" b="1" dirty="0" smtClean="0"/>
              <a:t>&gt;“</a:t>
            </a:r>
            <a:r>
              <a:rPr lang="zh-CN" altLang="en-US" b="1" dirty="0" smtClean="0"/>
              <a:t>显示新建场景对话框”（显示复选标记）。 </a:t>
            </a:r>
          </a:p>
          <a:p>
            <a:r>
              <a:rPr lang="zh-CN" altLang="en-US" b="1" dirty="0" smtClean="0"/>
              <a:t>如果启动时没有打开“新建场景”对话框，可以选择“文件”</a:t>
            </a:r>
            <a:r>
              <a:rPr lang="en-US" altLang="zh-CN" b="1" dirty="0" smtClean="0"/>
              <a:t>&gt;“</a:t>
            </a:r>
            <a:r>
              <a:rPr lang="zh-CN" altLang="en-US" b="1" dirty="0" smtClean="0"/>
              <a:t>新建”，或者单击 </a:t>
            </a:r>
            <a:r>
              <a:rPr lang="en-US" altLang="zh-CN" b="1" dirty="0" smtClean="0"/>
              <a:t>Controller </a:t>
            </a:r>
            <a:r>
              <a:rPr lang="zh-CN" altLang="en-US" b="1" dirty="0" smtClean="0"/>
              <a:t>工具栏上的“新建”按钮 将其打开。</a:t>
            </a:r>
            <a:r>
              <a:rPr lang="zh-CN" altLang="en-US" dirty="0" smtClean="0"/>
              <a:t/>
            </a:r>
            <a:br>
              <a:rPr lang="zh-CN" altLang="en-US" dirty="0" smtClean="0"/>
            </a:br>
            <a:endParaRPr lang="zh-CN" altLang="en-US" dirty="0" smtClean="0"/>
          </a:p>
          <a:p>
            <a:pPr lvl="1"/>
            <a:endParaRPr lang="zh-CN" altLang="en-US" dirty="0" smtClean="0"/>
          </a:p>
          <a:p>
            <a:r>
              <a:rPr lang="zh-CN" altLang="en-US" dirty="0" smtClean="0"/>
              <a:t>添加：向场景中添加脚本。 </a:t>
            </a:r>
          </a:p>
          <a:p>
            <a:r>
              <a:rPr lang="zh-CN" altLang="en-US" dirty="0" smtClean="0"/>
              <a:t>删除：从场景中删除脚本。 </a:t>
            </a:r>
          </a:p>
          <a:p>
            <a:r>
              <a:rPr lang="zh-CN" altLang="en-US" dirty="0" smtClean="0"/>
              <a:t>浏览：从其他目录中选择脚本。要选择 </a:t>
            </a:r>
            <a:r>
              <a:rPr lang="en-US" altLang="zh-CN" dirty="0" smtClean="0"/>
              <a:t>VB </a:t>
            </a:r>
            <a:r>
              <a:rPr lang="en-US" altLang="zh-CN" dirty="0" err="1" smtClean="0"/>
              <a:t>Vuser</a:t>
            </a:r>
            <a:r>
              <a:rPr lang="zh-CN" altLang="en-US" dirty="0" smtClean="0"/>
              <a:t>脚本，需要通过浏览查找 </a:t>
            </a:r>
            <a:r>
              <a:rPr lang="en-US" altLang="zh-CN" dirty="0" smtClean="0"/>
              <a:t>.</a:t>
            </a:r>
            <a:r>
              <a:rPr lang="en-US" altLang="zh-CN" dirty="0" err="1" smtClean="0"/>
              <a:t>usr</a:t>
            </a:r>
            <a:r>
              <a:rPr lang="zh-CN" altLang="en-US" dirty="0" smtClean="0"/>
              <a:t> 文件。 </a:t>
            </a:r>
          </a:p>
          <a:p>
            <a:endParaRPr lang="en-US" altLang="zh-CN" dirty="0" smtClean="0"/>
          </a:p>
          <a:p>
            <a:r>
              <a:rPr lang="zh-CN" altLang="en-US" dirty="0" smtClean="0"/>
              <a:t>录制：打开“虚拟用户生成器”以便可以录制脚本。有关录制脚本的详细信息，请参阅</a:t>
            </a:r>
            <a:r>
              <a:rPr lang="en-US" altLang="zh-CN" dirty="0" smtClean="0"/>
              <a:t>《Mercury </a:t>
            </a:r>
            <a:r>
              <a:rPr lang="zh-CN" altLang="en-US" dirty="0" smtClean="0"/>
              <a:t>虚拟用户生成器用户指南</a:t>
            </a:r>
            <a:r>
              <a:rPr lang="en-US" altLang="zh-CN" dirty="0" smtClean="0"/>
              <a:t>》</a:t>
            </a:r>
            <a:r>
              <a:rPr lang="zh-CN" altLang="en-US" dirty="0" smtClean="0"/>
              <a:t>。 </a:t>
            </a:r>
          </a:p>
          <a:p>
            <a:r>
              <a:rPr lang="en-US" altLang="zh-CN" dirty="0" smtClean="0"/>
              <a:t>Quality Center</a:t>
            </a:r>
            <a:r>
              <a:rPr lang="zh-CN" altLang="en-US" dirty="0" smtClean="0"/>
              <a:t>：</a:t>
            </a:r>
            <a:endParaRPr lang="en-US" altLang="zh-CN" dirty="0" smtClean="0"/>
          </a:p>
          <a:p>
            <a:pPr lvl="1"/>
            <a:r>
              <a:rPr lang="zh-CN" altLang="en-US" dirty="0" smtClean="0"/>
              <a:t>打开“连接到 </a:t>
            </a:r>
            <a:r>
              <a:rPr lang="en-US" altLang="zh-CN" dirty="0" smtClean="0"/>
              <a:t>Quality Center”</a:t>
            </a:r>
            <a:r>
              <a:rPr lang="zh-CN" altLang="en-US" dirty="0" smtClean="0"/>
              <a:t>对话框以便可以打开与 </a:t>
            </a:r>
            <a:r>
              <a:rPr lang="en-US" altLang="zh-CN" dirty="0" smtClean="0"/>
              <a:t>Quality Center </a:t>
            </a:r>
            <a:r>
              <a:rPr lang="zh-CN" altLang="en-US" dirty="0" smtClean="0"/>
              <a:t>项目的连接。 </a:t>
            </a:r>
          </a:p>
          <a:p>
            <a:r>
              <a:rPr lang="zh-CN" altLang="en-US" dirty="0" smtClean="0"/>
              <a:t>场景中的脚本：</a:t>
            </a:r>
            <a:endParaRPr lang="en-US" altLang="zh-CN" dirty="0" smtClean="0"/>
          </a:p>
          <a:p>
            <a:pPr lvl="1"/>
            <a:r>
              <a:rPr lang="zh-CN" altLang="en-US" dirty="0" smtClean="0"/>
              <a:t>显示要在场景中使用的脚本。 </a:t>
            </a:r>
          </a:p>
          <a:p>
            <a:r>
              <a:rPr lang="zh-CN" altLang="en-US" dirty="0" smtClean="0"/>
              <a:t>在启动时显示：</a:t>
            </a:r>
            <a:endParaRPr lang="en-US" altLang="zh-CN" dirty="0" smtClean="0"/>
          </a:p>
          <a:p>
            <a:pPr lvl="1"/>
            <a:r>
              <a:rPr lang="zh-CN" altLang="en-US" dirty="0" smtClean="0"/>
              <a:t>选中该选项后，</a:t>
            </a:r>
            <a:r>
              <a:rPr lang="en-US" altLang="zh-CN" dirty="0" err="1" smtClean="0"/>
              <a:t>LoadRunner</a:t>
            </a:r>
            <a:r>
              <a:rPr lang="en-US" altLang="zh-CN" dirty="0" smtClean="0"/>
              <a:t> </a:t>
            </a:r>
            <a:r>
              <a:rPr lang="zh-CN" altLang="en-US" dirty="0" smtClean="0"/>
              <a:t>将在您每次打开 </a:t>
            </a:r>
            <a:r>
              <a:rPr lang="en-US" altLang="zh-CN" dirty="0" smtClean="0"/>
              <a:t>Controller </a:t>
            </a:r>
            <a:r>
              <a:rPr lang="zh-CN" altLang="en-US" dirty="0" smtClean="0"/>
              <a:t>时显示“新建场景”对话框。 </a:t>
            </a:r>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7</a:t>
            </a:fld>
            <a:endParaRPr lang="en-US" altLang="zh-CN"/>
          </a:p>
        </p:txBody>
      </p:sp>
    </p:spTree>
    <p:extLst>
      <p:ext uri="{BB962C8B-B14F-4D97-AF65-F5344CB8AC3E}">
        <p14:creationId xmlns:p14="http://schemas.microsoft.com/office/powerpoint/2010/main" val="786412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标题栏：显示当前正在使用的场景的名称</a:t>
            </a:r>
            <a:endParaRPr lang="en-US" altLang="zh-CN" dirty="0" smtClean="0"/>
          </a:p>
          <a:p>
            <a:r>
              <a:rPr lang="zh-CN" altLang="en-US" dirty="0" smtClean="0"/>
              <a:t>菜单栏：显示用于从中选择命令的菜单</a:t>
            </a:r>
            <a:endParaRPr lang="en-US" altLang="zh-CN" dirty="0" smtClean="0"/>
          </a:p>
          <a:p>
            <a:r>
              <a:rPr lang="zh-CN" altLang="en-US" dirty="0" smtClean="0"/>
              <a:t>工具栏：提供用于选择命令的快捷方式。单击按钮就可以执行命</a:t>
            </a:r>
            <a:endParaRPr lang="en-US" altLang="zh-CN" dirty="0" smtClean="0"/>
          </a:p>
          <a:p>
            <a:r>
              <a:rPr lang="zh-CN" altLang="en-US" dirty="0" smtClean="0"/>
              <a:t>状态栏：显示</a:t>
            </a:r>
            <a:r>
              <a:rPr lang="en-US" altLang="zh-CN" dirty="0" err="1" smtClean="0"/>
              <a:t>Controlle</a:t>
            </a:r>
            <a:r>
              <a:rPr lang="zh-CN" altLang="en-US" dirty="0" smtClean="0"/>
              <a:t>菜单项以及下列菜单项（如果已启用）的工具提示。</a:t>
            </a:r>
            <a:r>
              <a:rPr lang="en-US" altLang="zh-CN" dirty="0" smtClean="0"/>
              <a:t>IP</a:t>
            </a:r>
            <a:r>
              <a:rPr lang="zh-CN" altLang="en-US" dirty="0" smtClean="0"/>
              <a:t>欺骗、自动加载分析、自动整理结果、</a:t>
            </a:r>
            <a:r>
              <a:rPr lang="en-US" altLang="zh-CN" dirty="0" smtClean="0"/>
              <a:t>QC</a:t>
            </a:r>
            <a:r>
              <a:rPr lang="zh-CN" altLang="en-US" dirty="0" smtClean="0"/>
              <a:t>连接、</a:t>
            </a:r>
            <a:r>
              <a:rPr lang="en-US" altLang="zh-CN" dirty="0" smtClean="0"/>
              <a:t>wan</a:t>
            </a:r>
            <a:r>
              <a:rPr lang="zh-CN" altLang="en-US" dirty="0" smtClean="0"/>
              <a:t>仿真</a:t>
            </a:r>
            <a:endParaRPr lang="en-US" altLang="zh-CN" dirty="0" smtClean="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8</a:t>
            </a:fld>
            <a:endParaRPr lang="en-US" altLang="zh-CN"/>
          </a:p>
        </p:txBody>
      </p:sp>
    </p:spTree>
    <p:extLst>
      <p:ext uri="{BB962C8B-B14F-4D97-AF65-F5344CB8AC3E}">
        <p14:creationId xmlns:p14="http://schemas.microsoft.com/office/powerpoint/2010/main" val="222264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可以指示</a:t>
            </a:r>
            <a:r>
              <a:rPr lang="en-US" altLang="zh-CN" dirty="0" smtClean="0"/>
              <a:t>LR</a:t>
            </a:r>
            <a:r>
              <a:rPr lang="zh-CN" altLang="en-US" dirty="0" smtClean="0"/>
              <a:t>允许单个</a:t>
            </a:r>
            <a:r>
              <a:rPr lang="en-US" altLang="zh-CN" dirty="0" err="1" smtClean="0"/>
              <a:t>Vuser</a:t>
            </a:r>
            <a:r>
              <a:rPr lang="zh-CN" altLang="en-US" dirty="0" smtClean="0"/>
              <a:t>或组中的</a:t>
            </a:r>
            <a:r>
              <a:rPr lang="en-US" altLang="zh-CN" dirty="0" err="1" smtClean="0"/>
              <a:t>Vuser</a:t>
            </a:r>
            <a:r>
              <a:rPr lang="zh-CN" altLang="en-US" dirty="0" smtClean="0"/>
              <a:t>在停止前完成它们正在进行的迭代、在停止前完成它们正在运行的操作或者立即停止运行。</a:t>
            </a:r>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9</a:t>
            </a:fld>
            <a:endParaRPr lang="en-US" altLang="zh-CN"/>
          </a:p>
        </p:txBody>
      </p:sp>
    </p:spTree>
    <p:extLst>
      <p:ext uri="{BB962C8B-B14F-4D97-AF65-F5344CB8AC3E}">
        <p14:creationId xmlns:p14="http://schemas.microsoft.com/office/powerpoint/2010/main" val="4292515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增加负载的意义：系统会随着负载的增加而逐渐暴露出资源瓶颈，可以观察随着负载增加系统资源的变化情况，从而得到系统的峰值处理能力</a:t>
            </a:r>
            <a:endParaRPr lang="en-US" altLang="zh-CN" dirty="0" smtClean="0"/>
          </a:p>
          <a:p>
            <a:r>
              <a:rPr lang="zh-CN" altLang="en-US" dirty="0" smtClean="0"/>
              <a:t>手动场景：</a:t>
            </a:r>
            <a:endParaRPr lang="en-US" altLang="zh-CN" dirty="0" smtClean="0"/>
          </a:p>
          <a:p>
            <a:pPr lvl="1"/>
            <a:r>
              <a:rPr lang="zh-CN" altLang="en-US" dirty="0" smtClean="0"/>
              <a:t>如果要建立手动场景，请选择此方法。该方法通过</a:t>
            </a:r>
            <a:r>
              <a:rPr lang="zh-CN" altLang="en-US" b="1" dirty="0" smtClean="0"/>
              <a:t>创建组并指定脚本、负载生成器和每组中包括的 </a:t>
            </a:r>
            <a:r>
              <a:rPr lang="en-US" altLang="zh-CN" b="1" dirty="0" err="1" smtClean="0"/>
              <a:t>Vuser</a:t>
            </a:r>
            <a:r>
              <a:rPr lang="en-US" altLang="zh-CN" b="1" dirty="0" smtClean="0"/>
              <a:t> </a:t>
            </a:r>
            <a:r>
              <a:rPr lang="zh-CN" altLang="en-US" b="1" dirty="0" smtClean="0"/>
              <a:t>数</a:t>
            </a:r>
            <a:r>
              <a:rPr lang="zh-CN" altLang="en-US" dirty="0" smtClean="0"/>
              <a:t>建立手动场景。 </a:t>
            </a:r>
          </a:p>
          <a:p>
            <a:pPr lvl="1"/>
            <a:r>
              <a:rPr lang="zh-CN" altLang="en-US" b="1" dirty="0" smtClean="0"/>
              <a:t>使用百分比模式</a:t>
            </a:r>
            <a:r>
              <a:rPr lang="zh-CN" altLang="en-US" dirty="0" smtClean="0"/>
              <a:t>在脚本间分配 </a:t>
            </a:r>
            <a:r>
              <a:rPr lang="en-US" altLang="zh-CN" dirty="0" err="1" smtClean="0"/>
              <a:t>Vuser</a:t>
            </a:r>
            <a:r>
              <a:rPr lang="zh-CN" altLang="en-US" dirty="0" smtClean="0"/>
              <a:t>：如果要通过指定多个要在选定 </a:t>
            </a:r>
            <a:r>
              <a:rPr lang="en-US" altLang="zh-CN" dirty="0" err="1" smtClean="0"/>
              <a:t>Vuser</a:t>
            </a:r>
            <a:r>
              <a:rPr lang="en-US" altLang="zh-CN" dirty="0" smtClean="0"/>
              <a:t> </a:t>
            </a:r>
            <a:r>
              <a:rPr lang="zh-CN" altLang="en-US" dirty="0" smtClean="0"/>
              <a:t>脚本间分配的 </a:t>
            </a:r>
            <a:r>
              <a:rPr lang="en-US" altLang="zh-CN" dirty="0" err="1" smtClean="0"/>
              <a:t>Vuser</a:t>
            </a:r>
            <a:r>
              <a:rPr lang="en-US" altLang="zh-CN" dirty="0" smtClean="0"/>
              <a:t> </a:t>
            </a:r>
            <a:r>
              <a:rPr lang="zh-CN" altLang="en-US" dirty="0" smtClean="0"/>
              <a:t>来建立手动场景，请选择此选项。</a:t>
            </a:r>
          </a:p>
          <a:p>
            <a:r>
              <a:rPr lang="zh-CN" altLang="en-US" dirty="0" smtClean="0"/>
              <a:t>面向目标的场景：</a:t>
            </a:r>
            <a:endParaRPr lang="en-US" altLang="zh-CN" dirty="0" smtClean="0"/>
          </a:p>
          <a:p>
            <a:pPr lvl="1"/>
            <a:r>
              <a:rPr lang="zh-CN" altLang="en-US" dirty="0" smtClean="0"/>
              <a:t>选择此方法可以使 </a:t>
            </a:r>
            <a:r>
              <a:rPr lang="en-US" altLang="zh-CN" dirty="0" err="1" smtClean="0"/>
              <a:t>LoadRunner</a:t>
            </a:r>
            <a:r>
              <a:rPr lang="en-US" altLang="zh-CN" dirty="0" smtClean="0"/>
              <a:t> </a:t>
            </a:r>
            <a:r>
              <a:rPr lang="zh-CN" altLang="en-US" dirty="0" smtClean="0"/>
              <a:t>为您建立场景。在面向目标的场景中，可以定义您希望实现的测试目标，</a:t>
            </a:r>
            <a:r>
              <a:rPr lang="en-US" altLang="zh-CN" dirty="0" err="1" smtClean="0"/>
              <a:t>LoadRunner</a:t>
            </a:r>
            <a:r>
              <a:rPr lang="en-US" altLang="zh-CN" dirty="0" smtClean="0"/>
              <a:t> </a:t>
            </a:r>
            <a:r>
              <a:rPr lang="zh-CN" altLang="en-US" dirty="0" smtClean="0"/>
              <a:t>将根据定义的目标自动为您建立一个场景。 </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12</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r>
              <a:rPr lang="zh-CN" altLang="en-US" dirty="0" smtClean="0"/>
              <a:t>手动场景：</a:t>
            </a:r>
            <a:endParaRPr lang="en-US" altLang="zh-CN" dirty="0" smtClean="0"/>
          </a:p>
          <a:p>
            <a:pPr lvl="1"/>
            <a:r>
              <a:rPr lang="zh-CN" altLang="en-US" dirty="0" smtClean="0"/>
              <a:t>如果要建立手动场景，请选择此方法。该方法通过</a:t>
            </a:r>
            <a:r>
              <a:rPr lang="zh-CN" altLang="en-US" b="1" dirty="0" smtClean="0"/>
              <a:t>创建组并指定脚本、负载生成器和每组中包括的 </a:t>
            </a:r>
            <a:r>
              <a:rPr lang="en-US" altLang="zh-CN" b="1" dirty="0" err="1" smtClean="0"/>
              <a:t>Vuser</a:t>
            </a:r>
            <a:r>
              <a:rPr lang="en-US" altLang="zh-CN" b="1" dirty="0" smtClean="0"/>
              <a:t> </a:t>
            </a:r>
            <a:r>
              <a:rPr lang="zh-CN" altLang="en-US" b="1" dirty="0" smtClean="0"/>
              <a:t>数</a:t>
            </a:r>
            <a:r>
              <a:rPr lang="zh-CN" altLang="en-US" dirty="0" smtClean="0"/>
              <a:t>建立手动场景。 </a:t>
            </a:r>
          </a:p>
          <a:p>
            <a:pPr lvl="1"/>
            <a:r>
              <a:rPr lang="zh-CN" altLang="en-US" b="1" dirty="0" smtClean="0"/>
              <a:t>使用百分比模式</a:t>
            </a:r>
            <a:r>
              <a:rPr lang="zh-CN" altLang="en-US" dirty="0" smtClean="0"/>
              <a:t>在脚本间分配 </a:t>
            </a:r>
            <a:r>
              <a:rPr lang="en-US" altLang="zh-CN" dirty="0" err="1" smtClean="0"/>
              <a:t>Vuser</a:t>
            </a:r>
            <a:r>
              <a:rPr lang="zh-CN" altLang="en-US" dirty="0" smtClean="0"/>
              <a:t>：如果要通过指定多个要在选定 </a:t>
            </a:r>
            <a:r>
              <a:rPr lang="en-US" altLang="zh-CN" dirty="0" err="1" smtClean="0"/>
              <a:t>Vuser</a:t>
            </a:r>
            <a:r>
              <a:rPr lang="en-US" altLang="zh-CN" dirty="0" smtClean="0"/>
              <a:t> </a:t>
            </a:r>
            <a:r>
              <a:rPr lang="zh-CN" altLang="en-US" dirty="0" smtClean="0"/>
              <a:t>脚本间分配的 </a:t>
            </a:r>
            <a:r>
              <a:rPr lang="en-US" altLang="zh-CN" dirty="0" err="1" smtClean="0"/>
              <a:t>Vuser</a:t>
            </a:r>
            <a:r>
              <a:rPr lang="en-US" altLang="zh-CN" dirty="0" smtClean="0"/>
              <a:t> </a:t>
            </a:r>
            <a:r>
              <a:rPr lang="zh-CN" altLang="en-US" dirty="0" smtClean="0"/>
              <a:t>来建立手动场景，请选择此选项。</a:t>
            </a:r>
          </a:p>
          <a:p>
            <a:r>
              <a:rPr lang="zh-CN" altLang="en-US" dirty="0" smtClean="0"/>
              <a:t>面向目标的场景：</a:t>
            </a:r>
            <a:endParaRPr lang="en-US" altLang="zh-CN" dirty="0" smtClean="0"/>
          </a:p>
          <a:p>
            <a:pPr lvl="1"/>
            <a:r>
              <a:rPr lang="zh-CN" altLang="en-US" dirty="0" smtClean="0"/>
              <a:t>选择此方法可以使 </a:t>
            </a:r>
            <a:r>
              <a:rPr lang="en-US" altLang="zh-CN" dirty="0" err="1" smtClean="0"/>
              <a:t>LoadRunner</a:t>
            </a:r>
            <a:r>
              <a:rPr lang="en-US" altLang="zh-CN" dirty="0" smtClean="0"/>
              <a:t> </a:t>
            </a:r>
            <a:r>
              <a:rPr lang="zh-CN" altLang="en-US" dirty="0" smtClean="0"/>
              <a:t>为您建立场景。在面向目标的场景中，可以定义您希望实现的测试目标，</a:t>
            </a:r>
            <a:r>
              <a:rPr lang="en-US" altLang="zh-CN" dirty="0" err="1" smtClean="0"/>
              <a:t>LoadRunner</a:t>
            </a:r>
            <a:r>
              <a:rPr lang="en-US" altLang="zh-CN" dirty="0" smtClean="0"/>
              <a:t> </a:t>
            </a:r>
            <a:r>
              <a:rPr lang="zh-CN" altLang="en-US" dirty="0" smtClean="0"/>
              <a:t>将根据定义的目标自动为您建立一个场景。 </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13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614150"/>
            <a:ext cx="9144000" cy="4658166"/>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lIns="81634" tIns="40817" rIns="81634" bIns="40817"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lIns="81634" tIns="40817" rIns="81634" bIns="40817" rtlCol="0" anchor="ctr"/>
          <a:lstStyle/>
          <a:p>
            <a:pPr algn="ctr"/>
            <a:endParaRPr lang="zh-CN" altLang="en-US" dirty="0"/>
          </a:p>
        </p:txBody>
      </p:sp>
      <p:sp>
        <p:nvSpPr>
          <p:cNvPr id="2" name="标题 1"/>
          <p:cNvSpPr>
            <a:spLocks noGrp="1"/>
          </p:cNvSpPr>
          <p:nvPr>
            <p:ph type="ctrTitle"/>
          </p:nvPr>
        </p:nvSpPr>
        <p:spPr>
          <a:xfrm>
            <a:off x="685800" y="1597820"/>
            <a:ext cx="7772400" cy="1102519"/>
          </a:xfrm>
        </p:spPr>
        <p:txBody>
          <a:bodyPr>
            <a:normAutofit/>
          </a:bodyPr>
          <a:lstStyle>
            <a:lvl1pPr>
              <a:defRPr sz="39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1" y="2914650"/>
            <a:ext cx="6400800" cy="1314450"/>
          </a:xfrm>
        </p:spPr>
        <p:txBody>
          <a:bodyPr/>
          <a:lstStyle>
            <a:lvl1pPr marL="0" indent="0" algn="ctr">
              <a:buNone/>
              <a:defRPr>
                <a:solidFill>
                  <a:schemeClr val="tx1">
                    <a:tint val="75000"/>
                  </a:schemeClr>
                </a:solidFill>
              </a:defRPr>
            </a:lvl1pPr>
            <a:lvl2pPr marL="408169" indent="0" algn="ctr">
              <a:buNone/>
              <a:defRPr>
                <a:solidFill>
                  <a:schemeClr val="tx1">
                    <a:tint val="75000"/>
                  </a:schemeClr>
                </a:solidFill>
              </a:defRPr>
            </a:lvl2pPr>
            <a:lvl3pPr marL="816337" indent="0" algn="ctr">
              <a:buNone/>
              <a:defRPr>
                <a:solidFill>
                  <a:schemeClr val="tx1">
                    <a:tint val="75000"/>
                  </a:schemeClr>
                </a:solidFill>
              </a:defRPr>
            </a:lvl3pPr>
            <a:lvl4pPr marL="1224507" indent="0" algn="ctr">
              <a:buNone/>
              <a:defRPr>
                <a:solidFill>
                  <a:schemeClr val="tx1">
                    <a:tint val="75000"/>
                  </a:schemeClr>
                </a:solidFill>
              </a:defRPr>
            </a:lvl4pPr>
            <a:lvl5pPr marL="1632675" indent="0" algn="ctr">
              <a:buNone/>
              <a:defRPr>
                <a:solidFill>
                  <a:schemeClr val="tx1">
                    <a:tint val="75000"/>
                  </a:schemeClr>
                </a:solidFill>
              </a:defRPr>
            </a:lvl5pPr>
            <a:lvl6pPr marL="2040844" indent="0" algn="ctr">
              <a:buNone/>
              <a:defRPr>
                <a:solidFill>
                  <a:schemeClr val="tx1">
                    <a:tint val="75000"/>
                  </a:schemeClr>
                </a:solidFill>
              </a:defRPr>
            </a:lvl6pPr>
            <a:lvl7pPr marL="2449013" indent="0" algn="ctr">
              <a:buNone/>
              <a:defRPr>
                <a:solidFill>
                  <a:schemeClr val="tx1">
                    <a:tint val="75000"/>
                  </a:schemeClr>
                </a:solidFill>
              </a:defRPr>
            </a:lvl7pPr>
            <a:lvl8pPr marL="2857182" indent="0" algn="ctr">
              <a:buNone/>
              <a:defRPr>
                <a:solidFill>
                  <a:schemeClr val="tx1">
                    <a:tint val="75000"/>
                  </a:schemeClr>
                </a:solidFill>
              </a:defRPr>
            </a:lvl8pPr>
            <a:lvl9pPr marL="3265351"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lIns="81634" tIns="40817" rIns="81634" bIns="40817" rtlCol="0" anchor="ctr"/>
          <a:lstStyle/>
          <a:p>
            <a:pPr algn="ctr"/>
            <a:endParaRPr lang="zh-CN" altLang="en-US" dirty="0"/>
          </a:p>
        </p:txBody>
      </p:sp>
      <p:sp>
        <p:nvSpPr>
          <p:cNvPr id="2" name="标题 1"/>
          <p:cNvSpPr>
            <a:spLocks noGrp="1"/>
          </p:cNvSpPr>
          <p:nvPr>
            <p:ph type="title"/>
          </p:nvPr>
        </p:nvSpPr>
        <p:spPr>
          <a:xfrm>
            <a:off x="14266" y="0"/>
            <a:ext cx="9022231" cy="614150"/>
          </a:xfrm>
        </p:spPr>
        <p:txBody>
          <a:bodyPr>
            <a:normAutofit/>
          </a:bodyPr>
          <a:lstStyle>
            <a:lvl1pPr>
              <a:defRPr sz="36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81634" tIns="40817" rIns="81634" bIns="40817"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00151"/>
            <a:ext cx="8229600" cy="3394472"/>
          </a:xfrm>
          <a:prstGeom prst="rect">
            <a:avLst/>
          </a:prstGeom>
        </p:spPr>
        <p:txBody>
          <a:bodyPr vert="horz" lIns="81634" tIns="40817" rIns="81634" bIns="40817"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81634" tIns="40817" rIns="81634" bIns="40817" rtlCol="0" anchor="ctr"/>
          <a:lstStyle>
            <a:lvl1pPr algn="l">
              <a:defRPr sz="1100">
                <a:solidFill>
                  <a:schemeClr val="tx1">
                    <a:tint val="75000"/>
                  </a:schemeClr>
                </a:solidFill>
              </a:defRPr>
            </a:lvl1pPr>
          </a:lstStyle>
          <a:p>
            <a:fld id="{530820CF-B880-4189-942D-D702A7CBA730}" type="datetimeFigureOut">
              <a:rPr lang="zh-CN" altLang="en-US" smtClean="0"/>
              <a:t>2019/10/21</a:t>
            </a:fld>
            <a:endParaRPr lang="zh-CN" altLang="en-US"/>
          </a:p>
        </p:txBody>
      </p:sp>
      <p:sp>
        <p:nvSpPr>
          <p:cNvPr id="5" name="页脚占位符 4"/>
          <p:cNvSpPr>
            <a:spLocks noGrp="1"/>
          </p:cNvSpPr>
          <p:nvPr>
            <p:ph type="ftr" sz="quarter" idx="3"/>
          </p:nvPr>
        </p:nvSpPr>
        <p:spPr>
          <a:xfrm>
            <a:off x="3124201" y="4767263"/>
            <a:ext cx="2895600" cy="273844"/>
          </a:xfrm>
          <a:prstGeom prst="rect">
            <a:avLst/>
          </a:prstGeom>
        </p:spPr>
        <p:txBody>
          <a:bodyPr vert="horz" lIns="81634" tIns="40817" rIns="81634" bIns="40817"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81634" tIns="40817" rIns="81634" bIns="40817" rtlCol="0" anchor="ctr"/>
          <a:lstStyle>
            <a:lvl1pPr algn="r">
              <a:defRPr sz="11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txStyles>
    <p:titleStyle>
      <a:lvl1pPr algn="ctr" defTabSz="816337" rtl="0" eaLnBrk="1" latinLnBrk="0" hangingPunct="1">
        <a:spcBef>
          <a:spcPct val="0"/>
        </a:spcBef>
        <a:buNone/>
        <a:defRPr sz="3900" kern="1200">
          <a:solidFill>
            <a:schemeClr val="tx1"/>
          </a:solidFill>
          <a:latin typeface="+mj-lt"/>
          <a:ea typeface="+mj-ea"/>
          <a:cs typeface="+mj-cs"/>
        </a:defRPr>
      </a:lvl1pPr>
    </p:titleStyle>
    <p:bodyStyle>
      <a:lvl1pPr marL="306126" indent="-306126" algn="l" defTabSz="816337"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63274" indent="-255106" algn="l" defTabSz="816337"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20422" indent="-204084" algn="l" defTabSz="816337"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28591" indent="-204084" algn="l" defTabSz="81633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36760" indent="-204084" algn="l" defTabSz="81633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44928" indent="-204084" algn="l" defTabSz="816337"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3098" indent="-204084" algn="l" defTabSz="816337"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1267" indent="-204084" algn="l" defTabSz="816337"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9435" indent="-204084" algn="l" defTabSz="816337"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16337" rtl="0" eaLnBrk="1" latinLnBrk="0" hangingPunct="1">
        <a:defRPr sz="1600" kern="1200">
          <a:solidFill>
            <a:schemeClr val="tx1"/>
          </a:solidFill>
          <a:latin typeface="+mn-lt"/>
          <a:ea typeface="+mn-ea"/>
          <a:cs typeface="+mn-cs"/>
        </a:defRPr>
      </a:lvl1pPr>
      <a:lvl2pPr marL="408169" algn="l" defTabSz="816337" rtl="0" eaLnBrk="1" latinLnBrk="0" hangingPunct="1">
        <a:defRPr sz="1600" kern="1200">
          <a:solidFill>
            <a:schemeClr val="tx1"/>
          </a:solidFill>
          <a:latin typeface="+mn-lt"/>
          <a:ea typeface="+mn-ea"/>
          <a:cs typeface="+mn-cs"/>
        </a:defRPr>
      </a:lvl2pPr>
      <a:lvl3pPr marL="816337" algn="l" defTabSz="816337" rtl="0" eaLnBrk="1" latinLnBrk="0" hangingPunct="1">
        <a:defRPr sz="1600" kern="1200">
          <a:solidFill>
            <a:schemeClr val="tx1"/>
          </a:solidFill>
          <a:latin typeface="+mn-lt"/>
          <a:ea typeface="+mn-ea"/>
          <a:cs typeface="+mn-cs"/>
        </a:defRPr>
      </a:lvl3pPr>
      <a:lvl4pPr marL="1224507" algn="l" defTabSz="816337" rtl="0" eaLnBrk="1" latinLnBrk="0" hangingPunct="1">
        <a:defRPr sz="1600" kern="1200">
          <a:solidFill>
            <a:schemeClr val="tx1"/>
          </a:solidFill>
          <a:latin typeface="+mn-lt"/>
          <a:ea typeface="+mn-ea"/>
          <a:cs typeface="+mn-cs"/>
        </a:defRPr>
      </a:lvl4pPr>
      <a:lvl5pPr marL="1632675" algn="l" defTabSz="816337" rtl="0" eaLnBrk="1" latinLnBrk="0" hangingPunct="1">
        <a:defRPr sz="1600" kern="1200">
          <a:solidFill>
            <a:schemeClr val="tx1"/>
          </a:solidFill>
          <a:latin typeface="+mn-lt"/>
          <a:ea typeface="+mn-ea"/>
          <a:cs typeface="+mn-cs"/>
        </a:defRPr>
      </a:lvl5pPr>
      <a:lvl6pPr marL="2040844" algn="l" defTabSz="816337" rtl="0" eaLnBrk="1" latinLnBrk="0" hangingPunct="1">
        <a:defRPr sz="1600" kern="1200">
          <a:solidFill>
            <a:schemeClr val="tx1"/>
          </a:solidFill>
          <a:latin typeface="+mn-lt"/>
          <a:ea typeface="+mn-ea"/>
          <a:cs typeface="+mn-cs"/>
        </a:defRPr>
      </a:lvl6pPr>
      <a:lvl7pPr marL="2449013" algn="l" defTabSz="816337" rtl="0" eaLnBrk="1" latinLnBrk="0" hangingPunct="1">
        <a:defRPr sz="1600" kern="1200">
          <a:solidFill>
            <a:schemeClr val="tx1"/>
          </a:solidFill>
          <a:latin typeface="+mn-lt"/>
          <a:ea typeface="+mn-ea"/>
          <a:cs typeface="+mn-cs"/>
        </a:defRPr>
      </a:lvl7pPr>
      <a:lvl8pPr marL="2857182" algn="l" defTabSz="816337" rtl="0" eaLnBrk="1" latinLnBrk="0" hangingPunct="1">
        <a:defRPr sz="1600" kern="1200">
          <a:solidFill>
            <a:schemeClr val="tx1"/>
          </a:solidFill>
          <a:latin typeface="+mn-lt"/>
          <a:ea typeface="+mn-ea"/>
          <a:cs typeface="+mn-cs"/>
        </a:defRPr>
      </a:lvl8pPr>
      <a:lvl9pPr marL="3265351" algn="l" defTabSz="816337"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gif"/></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4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557794" y="964768"/>
            <a:ext cx="7992888" cy="2731871"/>
          </a:xfrm>
        </p:spPr>
        <p:txBody>
          <a:bodyPr>
            <a:normAutofit/>
          </a:bodyPr>
          <a:lstStyle/>
          <a:p>
            <a:pPr>
              <a:lnSpc>
                <a:spcPct val="150000"/>
              </a:lnSpc>
            </a:pPr>
            <a:r>
              <a:rPr lang="en-US" altLang="zh-CN" sz="4500" dirty="0" smtClean="0">
                <a:latin typeface="+mn-ea"/>
              </a:rPr>
              <a:t>08 Controller</a:t>
            </a:r>
            <a:r>
              <a:rPr lang="zh-CN" altLang="en-US" sz="4500" dirty="0">
                <a:latin typeface="+mn-ea"/>
              </a:rPr>
              <a:t>的使用</a:t>
            </a:r>
            <a:endParaRPr lang="zh-CN" altLang="en-US" sz="2400" dirty="0">
              <a:solidFill>
                <a:schemeClr val="bg1">
                  <a:lumMod val="50000"/>
                </a:schemeClr>
              </a:solidFill>
            </a:endParaRPr>
          </a:p>
        </p:txBody>
      </p:sp>
    </p:spTree>
    <p:extLst>
      <p:ext uri="{BB962C8B-B14F-4D97-AF65-F5344CB8AC3E}">
        <p14:creationId xmlns:p14="http://schemas.microsoft.com/office/powerpoint/2010/main" val="15483159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Controller</a:t>
            </a:r>
            <a:r>
              <a:rPr lang="zh-CN" altLang="en-US" dirty="0"/>
              <a:t>简介</a:t>
            </a:r>
            <a:endParaRPr lang="en-US" altLang="zh-CN" dirty="0"/>
          </a:p>
          <a:p>
            <a:r>
              <a:rPr lang="zh-CN" altLang="en-US" dirty="0" smtClean="0">
                <a:solidFill>
                  <a:srgbClr val="FF0000"/>
                </a:solidFill>
              </a:rPr>
              <a:t>场景设计</a:t>
            </a:r>
            <a:endParaRPr lang="en-US" altLang="zh-CN" dirty="0" smtClean="0">
              <a:solidFill>
                <a:srgbClr val="FF0000"/>
              </a:solidFill>
            </a:endParaRPr>
          </a:p>
          <a:p>
            <a:r>
              <a:rPr lang="zh-CN" altLang="en-US" dirty="0" smtClean="0"/>
              <a:t>多</a:t>
            </a:r>
            <a:r>
              <a:rPr lang="zh-CN" altLang="en-US" dirty="0"/>
              <a:t>机负载</a:t>
            </a:r>
            <a:endParaRPr lang="en-US" altLang="zh-CN" dirty="0"/>
          </a:p>
          <a:p>
            <a:r>
              <a:rPr lang="zh-CN" altLang="en-US" dirty="0"/>
              <a:t>资源监控</a:t>
            </a:r>
          </a:p>
          <a:p>
            <a:endParaRPr lang="zh-CN" altLang="en-US" dirty="0"/>
          </a:p>
        </p:txBody>
      </p:sp>
      <p:sp>
        <p:nvSpPr>
          <p:cNvPr id="2" name="标题 1"/>
          <p:cNvSpPr>
            <a:spLocks noGrp="1"/>
          </p:cNvSpPr>
          <p:nvPr>
            <p:ph type="title"/>
          </p:nvPr>
        </p:nvSpPr>
        <p:spPr/>
        <p:txBody>
          <a:bodyPr>
            <a:normAutofit fontScale="90000"/>
          </a:bodyPr>
          <a:lstStyle/>
          <a:p>
            <a:r>
              <a:rPr lang="zh-CN" altLang="en-US" dirty="0"/>
              <a:t>目录</a:t>
            </a:r>
          </a:p>
        </p:txBody>
      </p:sp>
    </p:spTree>
    <p:extLst>
      <p:ext uri="{BB962C8B-B14F-4D97-AF65-F5344CB8AC3E}">
        <p14:creationId xmlns:p14="http://schemas.microsoft.com/office/powerpoint/2010/main" val="2327949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668097"/>
            <a:ext cx="8229600" cy="3394472"/>
          </a:xfrm>
        </p:spPr>
        <p:txBody>
          <a:bodyPr/>
          <a:lstStyle/>
          <a:p>
            <a:pPr marL="0" indent="0">
              <a:buNone/>
            </a:pPr>
            <a:r>
              <a:rPr lang="zh-CN" altLang="en-US" dirty="0" smtClean="0"/>
              <a:t>场景设计分为：手动场景和面向目标的场景</a:t>
            </a:r>
            <a:endParaRPr lang="zh-CN" altLang="en-US" dirty="0"/>
          </a:p>
        </p:txBody>
      </p:sp>
      <p:sp>
        <p:nvSpPr>
          <p:cNvPr id="3" name="标题 2"/>
          <p:cNvSpPr>
            <a:spLocks noGrp="1"/>
          </p:cNvSpPr>
          <p:nvPr>
            <p:ph type="title"/>
          </p:nvPr>
        </p:nvSpPr>
        <p:spPr/>
        <p:txBody>
          <a:bodyPr>
            <a:normAutofit fontScale="90000"/>
          </a:bodyPr>
          <a:lstStyle/>
          <a:p>
            <a:r>
              <a:rPr lang="zh-CN" altLang="en-US" dirty="0" smtClean="0"/>
              <a:t>场景设计</a:t>
            </a:r>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347614"/>
            <a:ext cx="4343185" cy="3251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2988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642878" y="509464"/>
            <a:ext cx="7929650" cy="3911231"/>
          </a:xfrm>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smtClean="0">
                <a:solidFill>
                  <a:schemeClr val="bg1"/>
                </a:solidFill>
              </a:rPr>
              <a:t>场景设计</a:t>
            </a:r>
            <a:endParaRPr lang="zh-CN" altLang="en-US" b="1" dirty="0">
              <a:solidFill>
                <a:schemeClr val="bg1"/>
              </a:solidFill>
            </a:endParaRPr>
          </a:p>
        </p:txBody>
      </p:sp>
      <p:pic>
        <p:nvPicPr>
          <p:cNvPr id="5" name="图片 4" descr="2.jpg"/>
          <p:cNvPicPr>
            <a:picLocks noChangeAspect="1"/>
          </p:cNvPicPr>
          <p:nvPr/>
        </p:nvPicPr>
        <p:blipFill>
          <a:blip r:embed="rId3"/>
          <a:stretch>
            <a:fillRect/>
          </a:stretch>
        </p:blipFill>
        <p:spPr>
          <a:xfrm>
            <a:off x="6525305" y="1054458"/>
            <a:ext cx="1683691" cy="1942721"/>
          </a:xfrm>
          <a:prstGeom prst="rect">
            <a:avLst/>
          </a:prstGeom>
        </p:spPr>
      </p:pic>
      <p:sp>
        <p:nvSpPr>
          <p:cNvPr id="11" name="矩形 10"/>
          <p:cNvSpPr/>
          <p:nvPr/>
        </p:nvSpPr>
        <p:spPr>
          <a:xfrm>
            <a:off x="2944993" y="3441189"/>
            <a:ext cx="5652509" cy="830997"/>
          </a:xfrm>
          <a:prstGeom prst="rect">
            <a:avLst/>
          </a:prstGeom>
        </p:spPr>
        <p:txBody>
          <a:bodyPr wrap="none">
            <a:spAutoFit/>
          </a:bodyPr>
          <a:lstStyle/>
          <a:p>
            <a:r>
              <a:rPr lang="zh-CN" altLang="en-US" sz="2400" dirty="0" smtClean="0">
                <a:solidFill>
                  <a:schemeClr val="tx1">
                    <a:lumMod val="10000"/>
                  </a:schemeClr>
                </a:solidFill>
                <a:latin typeface="+mn-ea"/>
              </a:rPr>
              <a:t>能否扛起</a:t>
            </a:r>
            <a:r>
              <a:rPr lang="en-US" altLang="zh-CN" sz="2400" dirty="0" smtClean="0">
                <a:solidFill>
                  <a:schemeClr val="tx1">
                    <a:lumMod val="10000"/>
                  </a:schemeClr>
                </a:solidFill>
                <a:latin typeface="+mn-ea"/>
              </a:rPr>
              <a:t>200</a:t>
            </a:r>
            <a:r>
              <a:rPr lang="zh-CN" altLang="en-US" sz="2400" dirty="0" smtClean="0">
                <a:solidFill>
                  <a:schemeClr val="tx1">
                    <a:lumMod val="10000"/>
                  </a:schemeClr>
                </a:solidFill>
                <a:latin typeface="+mn-ea"/>
              </a:rPr>
              <a:t>公斤杠铃，只给一次机会，</a:t>
            </a:r>
            <a:endParaRPr lang="en-US" altLang="zh-CN" sz="2400" dirty="0" smtClean="0">
              <a:solidFill>
                <a:schemeClr val="tx1">
                  <a:lumMod val="10000"/>
                </a:schemeClr>
              </a:solidFill>
              <a:latin typeface="+mn-ea"/>
            </a:endParaRPr>
          </a:p>
          <a:p>
            <a:r>
              <a:rPr lang="zh-CN" altLang="en-US" sz="2400" dirty="0" smtClean="0">
                <a:solidFill>
                  <a:schemeClr val="tx1">
                    <a:lumMod val="10000"/>
                  </a:schemeClr>
                </a:solidFill>
                <a:latin typeface="+mn-ea"/>
              </a:rPr>
              <a:t>举起来则达标，否则不达标</a:t>
            </a:r>
            <a:endParaRPr lang="en-US" altLang="zh-CN" sz="2400" dirty="0" smtClean="0">
              <a:solidFill>
                <a:schemeClr val="tx1">
                  <a:lumMod val="10000"/>
                </a:schemeClr>
              </a:solidFill>
              <a:latin typeface="+mn-ea"/>
            </a:endParaRPr>
          </a:p>
        </p:txBody>
      </p:sp>
      <p:sp>
        <p:nvSpPr>
          <p:cNvPr id="12" name="矩形 11"/>
          <p:cNvSpPr/>
          <p:nvPr/>
        </p:nvSpPr>
        <p:spPr>
          <a:xfrm>
            <a:off x="825660" y="843558"/>
            <a:ext cx="5109091" cy="1569660"/>
          </a:xfrm>
          <a:prstGeom prst="rect">
            <a:avLst/>
          </a:prstGeom>
        </p:spPr>
        <p:txBody>
          <a:bodyPr wrap="none">
            <a:spAutoFit/>
          </a:bodyPr>
          <a:lstStyle/>
          <a:p>
            <a:r>
              <a:rPr lang="zh-CN" altLang="en-US" sz="2400" dirty="0" smtClean="0">
                <a:solidFill>
                  <a:schemeClr val="tx1">
                    <a:lumMod val="10000"/>
                  </a:schemeClr>
                </a:solidFill>
                <a:latin typeface="+mn-ea"/>
              </a:rPr>
              <a:t>了解其能举起多重的杠铃，</a:t>
            </a:r>
            <a:endParaRPr lang="en-US" altLang="zh-CN" sz="2400" dirty="0" smtClean="0">
              <a:solidFill>
                <a:schemeClr val="tx1">
                  <a:lumMod val="10000"/>
                </a:schemeClr>
              </a:solidFill>
              <a:latin typeface="+mn-ea"/>
            </a:endParaRPr>
          </a:p>
          <a:p>
            <a:r>
              <a:rPr lang="zh-CN" altLang="en-US" sz="2400" dirty="0" smtClean="0">
                <a:solidFill>
                  <a:schemeClr val="tx1">
                    <a:lumMod val="10000"/>
                  </a:schemeClr>
                </a:solidFill>
                <a:latin typeface="+mn-ea"/>
              </a:rPr>
              <a:t>可先给一个轻的（</a:t>
            </a:r>
            <a:r>
              <a:rPr lang="en-US" altLang="zh-CN" sz="2400" dirty="0" smtClean="0">
                <a:solidFill>
                  <a:schemeClr val="tx1">
                    <a:lumMod val="10000"/>
                  </a:schemeClr>
                </a:solidFill>
                <a:latin typeface="+mn-ea"/>
              </a:rPr>
              <a:t>10</a:t>
            </a:r>
            <a:r>
              <a:rPr lang="zh-CN" altLang="en-US" sz="2400" dirty="0" smtClean="0">
                <a:solidFill>
                  <a:schemeClr val="tx1">
                    <a:lumMod val="10000"/>
                  </a:schemeClr>
                </a:solidFill>
                <a:latin typeface="+mn-ea"/>
              </a:rPr>
              <a:t>公斤），</a:t>
            </a:r>
            <a:endParaRPr lang="en-US" altLang="zh-CN" sz="2400" dirty="0" smtClean="0">
              <a:solidFill>
                <a:schemeClr val="tx1">
                  <a:lumMod val="10000"/>
                </a:schemeClr>
              </a:solidFill>
              <a:latin typeface="+mn-ea"/>
            </a:endParaRPr>
          </a:p>
          <a:p>
            <a:r>
              <a:rPr lang="zh-CN" altLang="en-US" sz="2400" dirty="0" smtClean="0">
                <a:solidFill>
                  <a:schemeClr val="tx1">
                    <a:lumMod val="10000"/>
                  </a:schemeClr>
                </a:solidFill>
                <a:latin typeface="+mn-ea"/>
              </a:rPr>
              <a:t>如果可以举起，再增加</a:t>
            </a:r>
            <a:r>
              <a:rPr lang="en-US" altLang="zh-CN" sz="2400" dirty="0" smtClean="0">
                <a:solidFill>
                  <a:schemeClr val="tx1">
                    <a:lumMod val="10000"/>
                  </a:schemeClr>
                </a:solidFill>
                <a:latin typeface="+mn-ea"/>
              </a:rPr>
              <a:t>5</a:t>
            </a:r>
            <a:r>
              <a:rPr lang="zh-CN" altLang="en-US" sz="2400" dirty="0" smtClean="0">
                <a:solidFill>
                  <a:schemeClr val="tx1">
                    <a:lumMod val="10000"/>
                  </a:schemeClr>
                </a:solidFill>
                <a:latin typeface="+mn-ea"/>
              </a:rPr>
              <a:t>公斤，</a:t>
            </a:r>
            <a:endParaRPr lang="en-US" altLang="zh-CN" sz="2400" dirty="0" smtClean="0">
              <a:solidFill>
                <a:schemeClr val="tx1">
                  <a:lumMod val="10000"/>
                </a:schemeClr>
              </a:solidFill>
              <a:latin typeface="+mn-ea"/>
            </a:endParaRPr>
          </a:p>
          <a:p>
            <a:r>
              <a:rPr lang="zh-CN" altLang="en-US" sz="2400" dirty="0" smtClean="0">
                <a:solidFill>
                  <a:schemeClr val="tx1">
                    <a:lumMod val="10000"/>
                  </a:schemeClr>
                </a:solidFill>
                <a:latin typeface="+mn-ea"/>
              </a:rPr>
              <a:t>重新试举，如此往复至无法举起为止</a:t>
            </a:r>
            <a:endParaRPr lang="en-US" altLang="zh-CN" sz="2400" dirty="0" smtClean="0">
              <a:solidFill>
                <a:schemeClr val="tx1">
                  <a:lumMod val="10000"/>
                </a:schemeClr>
              </a:solidFill>
              <a:latin typeface="+mn-ea"/>
            </a:endParaRPr>
          </a:p>
        </p:txBody>
      </p:sp>
      <p:pic>
        <p:nvPicPr>
          <p:cNvPr id="13" name="图片 12" descr="1.jpg"/>
          <p:cNvPicPr>
            <a:picLocks noChangeAspect="1"/>
          </p:cNvPicPr>
          <p:nvPr/>
        </p:nvPicPr>
        <p:blipFill>
          <a:blip r:embed="rId4"/>
          <a:stretch>
            <a:fillRect/>
          </a:stretch>
        </p:blipFill>
        <p:spPr>
          <a:xfrm>
            <a:off x="850765" y="2960543"/>
            <a:ext cx="1795159" cy="1317518"/>
          </a:xfrm>
          <a:prstGeom prst="rect">
            <a:avLst/>
          </a:prstGeom>
        </p:spPr>
      </p:pic>
    </p:spTree>
    <p:extLst>
      <p:ext uri="{BB962C8B-B14F-4D97-AF65-F5344CB8AC3E}">
        <p14:creationId xmlns:p14="http://schemas.microsoft.com/office/powerpoint/2010/main" val="1875689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681541"/>
            <a:ext cx="8229600" cy="3913082"/>
          </a:xfrm>
        </p:spPr>
        <p:txBody>
          <a:bodyPr>
            <a:normAutofit fontScale="77500" lnSpcReduction="20000"/>
          </a:bodyPr>
          <a:lstStyle/>
          <a:p>
            <a:r>
              <a:rPr lang="zh-CN" altLang="en-US" dirty="0" smtClean="0"/>
              <a:t>手动场景：</a:t>
            </a:r>
            <a:endParaRPr lang="en-US" altLang="zh-CN" dirty="0" smtClean="0"/>
          </a:p>
          <a:p>
            <a:pPr lvl="1">
              <a:lnSpc>
                <a:spcPct val="100000"/>
              </a:lnSpc>
            </a:pPr>
            <a:r>
              <a:rPr lang="zh-CN" altLang="en-US" dirty="0" smtClean="0">
                <a:solidFill>
                  <a:schemeClr val="tx1"/>
                </a:solidFill>
              </a:rPr>
              <a:t>自己设置虚拟用户的变化，通过设计用户的添加和减少过程，来模拟真实的用户请求模型，完成负载的生成</a:t>
            </a:r>
            <a:endParaRPr lang="en-US" altLang="zh-CN" dirty="0" smtClean="0">
              <a:solidFill>
                <a:schemeClr val="tx1"/>
              </a:solidFill>
            </a:endParaRPr>
          </a:p>
          <a:p>
            <a:pPr lvl="1">
              <a:lnSpc>
                <a:spcPct val="100000"/>
              </a:lnSpc>
            </a:pPr>
            <a:r>
              <a:rPr lang="zh-CN" altLang="en-US" dirty="0" smtClean="0">
                <a:solidFill>
                  <a:srgbClr val="FF0000"/>
                </a:solidFill>
              </a:rPr>
              <a:t>定量型</a:t>
            </a:r>
            <a:r>
              <a:rPr lang="zh-CN" altLang="en-US" dirty="0" smtClean="0">
                <a:solidFill>
                  <a:schemeClr val="tx1"/>
                </a:solidFill>
              </a:rPr>
              <a:t>性能测试</a:t>
            </a:r>
            <a:endParaRPr lang="en-US" altLang="zh-CN" dirty="0" smtClean="0">
              <a:solidFill>
                <a:schemeClr val="tx1"/>
              </a:solidFill>
            </a:endParaRPr>
          </a:p>
          <a:p>
            <a:pPr lvl="1">
              <a:lnSpc>
                <a:spcPct val="100000"/>
              </a:lnSpc>
            </a:pPr>
            <a:r>
              <a:rPr lang="zh-CN" altLang="en-US" dirty="0" smtClean="0">
                <a:solidFill>
                  <a:schemeClr val="tx1"/>
                </a:solidFill>
              </a:rPr>
              <a:t>定位性能瓶颈并了解系统处理能力</a:t>
            </a:r>
            <a:endParaRPr lang="en-US" altLang="zh-CN" dirty="0" smtClean="0">
              <a:solidFill>
                <a:schemeClr val="tx1"/>
              </a:solidFill>
            </a:endParaRPr>
          </a:p>
          <a:p>
            <a:pPr lvl="1">
              <a:lnSpc>
                <a:spcPct val="100000"/>
              </a:lnSpc>
            </a:pPr>
            <a:r>
              <a:rPr lang="zh-CN" altLang="en-US" dirty="0" smtClean="0">
                <a:solidFill>
                  <a:schemeClr val="tx1"/>
                </a:solidFill>
              </a:rPr>
              <a:t>类型：</a:t>
            </a:r>
            <a:r>
              <a:rPr lang="zh-CN" altLang="en-US" dirty="0" smtClean="0">
                <a:solidFill>
                  <a:srgbClr val="FF0000"/>
                </a:solidFill>
              </a:rPr>
              <a:t>用户组模式</a:t>
            </a:r>
            <a:r>
              <a:rPr lang="en-US" altLang="zh-CN" dirty="0" smtClean="0">
                <a:solidFill>
                  <a:srgbClr val="FF0000"/>
                </a:solidFill>
              </a:rPr>
              <a:t>/</a:t>
            </a:r>
            <a:r>
              <a:rPr lang="zh-CN" altLang="en-US" dirty="0" smtClean="0">
                <a:solidFill>
                  <a:srgbClr val="FF0000"/>
                </a:solidFill>
              </a:rPr>
              <a:t>百分比模式</a:t>
            </a:r>
            <a:endParaRPr lang="en-US" altLang="zh-CN" dirty="0" smtClean="0">
              <a:solidFill>
                <a:srgbClr val="FF0000"/>
              </a:solidFill>
            </a:endParaRPr>
          </a:p>
          <a:p>
            <a:r>
              <a:rPr lang="zh-CN" altLang="en-US" dirty="0" smtClean="0"/>
              <a:t>目标场景：</a:t>
            </a:r>
            <a:endParaRPr lang="en-US" altLang="zh-CN" dirty="0" smtClean="0"/>
          </a:p>
          <a:p>
            <a:pPr lvl="1">
              <a:lnSpc>
                <a:spcPct val="100000"/>
              </a:lnSpc>
            </a:pPr>
            <a:r>
              <a:rPr lang="zh-CN" altLang="en-US" dirty="0" smtClean="0">
                <a:solidFill>
                  <a:schemeClr val="tx1"/>
                </a:solidFill>
              </a:rPr>
              <a:t>设置一个运行目标，通过</a:t>
            </a:r>
            <a:r>
              <a:rPr lang="en-US" altLang="zh-CN" dirty="0" smtClean="0">
                <a:solidFill>
                  <a:schemeClr val="tx1"/>
                </a:solidFill>
              </a:rPr>
              <a:t>Controller</a:t>
            </a:r>
            <a:r>
              <a:rPr lang="zh-CN" altLang="en-US" dirty="0" smtClean="0">
                <a:solidFill>
                  <a:schemeClr val="tx1"/>
                </a:solidFill>
              </a:rPr>
              <a:t>的</a:t>
            </a:r>
            <a:r>
              <a:rPr lang="en-US" altLang="zh-CN" dirty="0" smtClean="0">
                <a:solidFill>
                  <a:schemeClr val="tx1"/>
                </a:solidFill>
              </a:rPr>
              <a:t>Auto Load</a:t>
            </a:r>
            <a:r>
              <a:rPr lang="zh-CN" altLang="en-US" dirty="0" smtClean="0">
                <a:solidFill>
                  <a:schemeClr val="tx1"/>
                </a:solidFill>
              </a:rPr>
              <a:t>功能进行自动化负载，如果测试的结果达到目标，则说明性能符合目标，否则</a:t>
            </a:r>
            <a:r>
              <a:rPr lang="en-US" altLang="zh-CN" dirty="0" smtClean="0">
                <a:solidFill>
                  <a:schemeClr val="tx1"/>
                </a:solidFill>
              </a:rPr>
              <a:t>LR</a:t>
            </a:r>
            <a:r>
              <a:rPr lang="zh-CN" altLang="en-US" dirty="0" smtClean="0">
                <a:solidFill>
                  <a:schemeClr val="tx1"/>
                </a:solidFill>
              </a:rPr>
              <a:t>提示无法达到目标</a:t>
            </a:r>
            <a:endParaRPr lang="en-US" altLang="zh-CN" dirty="0" smtClean="0">
              <a:solidFill>
                <a:schemeClr val="tx1"/>
              </a:solidFill>
            </a:endParaRPr>
          </a:p>
          <a:p>
            <a:pPr lvl="1">
              <a:lnSpc>
                <a:spcPct val="100000"/>
              </a:lnSpc>
            </a:pPr>
            <a:r>
              <a:rPr lang="zh-CN" altLang="en-US" dirty="0" smtClean="0">
                <a:solidFill>
                  <a:srgbClr val="FF0000"/>
                </a:solidFill>
              </a:rPr>
              <a:t>定性型</a:t>
            </a:r>
            <a:r>
              <a:rPr lang="zh-CN" altLang="en-US" dirty="0" smtClean="0">
                <a:solidFill>
                  <a:schemeClr val="tx1"/>
                </a:solidFill>
              </a:rPr>
              <a:t>性能测试</a:t>
            </a:r>
          </a:p>
          <a:p>
            <a:pPr lvl="1">
              <a:lnSpc>
                <a:spcPct val="100000"/>
              </a:lnSpc>
            </a:pPr>
            <a:r>
              <a:rPr lang="zh-CN" altLang="en-US" dirty="0" smtClean="0">
                <a:solidFill>
                  <a:schemeClr val="tx1"/>
                </a:solidFill>
              </a:rPr>
              <a:t>验证系统能否达到目标，验收测试常用</a:t>
            </a:r>
            <a:endParaRPr lang="en-US" altLang="zh-CN" dirty="0" smtClean="0">
              <a:solidFill>
                <a:schemeClr val="tx1"/>
              </a:solidFill>
            </a:endParaRPr>
          </a:p>
          <a:p>
            <a:pPr lvl="1">
              <a:lnSpc>
                <a:spcPct val="100000"/>
              </a:lnSpc>
            </a:pPr>
            <a:r>
              <a:rPr lang="zh-CN" altLang="en-US" dirty="0" smtClean="0">
                <a:solidFill>
                  <a:srgbClr val="FF0000"/>
                </a:solidFill>
              </a:rPr>
              <a:t>注意：</a:t>
            </a:r>
            <a:r>
              <a:rPr lang="zh-CN" altLang="en-US" dirty="0" smtClean="0">
                <a:solidFill>
                  <a:schemeClr val="tx1"/>
                </a:solidFill>
              </a:rPr>
              <a:t>无法设置集合点策略，系统自动形成并发负载</a:t>
            </a:r>
            <a:endParaRPr lang="en-US" altLang="zh-CN" dirty="0" smtClean="0">
              <a:solidFill>
                <a:schemeClr val="tx1"/>
              </a:solidFill>
            </a:endParaRPr>
          </a:p>
          <a:p>
            <a:endParaRPr lang="en-US" altLang="zh-CN" dirty="0" smtClean="0"/>
          </a:p>
          <a:p>
            <a:endParaRPr lang="en-US" altLang="zh-CN" dirty="0" smtClean="0"/>
          </a:p>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smtClean="0">
                <a:solidFill>
                  <a:schemeClr val="bg1"/>
                </a:solidFill>
              </a:rPr>
              <a:t>场景设计</a:t>
            </a:r>
            <a:endParaRPr lang="zh-CN" altLang="en-US" b="1" dirty="0">
              <a:solidFill>
                <a:schemeClr val="bg1"/>
              </a:solidFill>
            </a:endParaRPr>
          </a:p>
        </p:txBody>
      </p:sp>
    </p:spTree>
    <p:extLst>
      <p:ext uri="{BB962C8B-B14F-4D97-AF65-F5344CB8AC3E}">
        <p14:creationId xmlns:p14="http://schemas.microsoft.com/office/powerpoint/2010/main" val="27235034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059909769"/>
              </p:ext>
            </p:extLst>
          </p:nvPr>
        </p:nvGraphicFramePr>
        <p:xfrm>
          <a:off x="457200" y="1200150"/>
          <a:ext cx="8229600" cy="3169920"/>
        </p:xfrm>
        <a:graphic>
          <a:graphicData uri="http://schemas.openxmlformats.org/drawingml/2006/table">
            <a:tbl>
              <a:tblPr firstRow="1" bandRow="1">
                <a:tableStyleId>{5C22544A-7EE6-4342-B048-85BDC9FD1C3A}</a:tableStyleId>
              </a:tblPr>
              <a:tblGrid>
                <a:gridCol w="1162472"/>
                <a:gridCol w="1296144"/>
                <a:gridCol w="2479144"/>
                <a:gridCol w="1645920"/>
                <a:gridCol w="1645920"/>
              </a:tblGrid>
              <a:tr h="370840">
                <a:tc>
                  <a:txBody>
                    <a:bodyPr/>
                    <a:lstStyle/>
                    <a:p>
                      <a:endParaRPr lang="zh-CN" altLang="en-US" sz="19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900" kern="1200" dirty="0" smtClean="0">
                          <a:solidFill>
                            <a:schemeClr val="tx1"/>
                          </a:solidFill>
                          <a:latin typeface="+mn-lt"/>
                          <a:ea typeface="+mn-ea"/>
                          <a:cs typeface="+mn-cs"/>
                        </a:rPr>
                        <a:t>特点</a:t>
                      </a:r>
                      <a:endParaRPr lang="zh-CN" altLang="en-US" sz="19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900" kern="1200" dirty="0" smtClean="0">
                          <a:solidFill>
                            <a:schemeClr val="tx1"/>
                          </a:solidFill>
                          <a:latin typeface="+mn-lt"/>
                          <a:ea typeface="+mn-ea"/>
                          <a:cs typeface="+mn-cs"/>
                        </a:rPr>
                        <a:t>作用</a:t>
                      </a:r>
                      <a:endParaRPr lang="zh-CN" altLang="en-US" sz="19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900" kern="1200" dirty="0" smtClean="0">
                          <a:solidFill>
                            <a:schemeClr val="tx1"/>
                          </a:solidFill>
                          <a:latin typeface="+mn-lt"/>
                          <a:ea typeface="+mn-ea"/>
                          <a:cs typeface="+mn-cs"/>
                        </a:rPr>
                        <a:t>适合场合</a:t>
                      </a:r>
                      <a:endParaRPr lang="zh-CN" altLang="en-US" sz="19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900" kern="1200" dirty="0" smtClean="0">
                          <a:solidFill>
                            <a:schemeClr val="tx1"/>
                          </a:solidFill>
                          <a:latin typeface="+mn-lt"/>
                          <a:ea typeface="+mn-ea"/>
                          <a:cs typeface="+mn-cs"/>
                        </a:rPr>
                        <a:t>注意</a:t>
                      </a:r>
                      <a:endParaRPr lang="zh-CN" altLang="en-US" sz="19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sz="1900" kern="1200" dirty="0" smtClean="0">
                          <a:solidFill>
                            <a:schemeClr val="tx1"/>
                          </a:solidFill>
                          <a:latin typeface="+mn-lt"/>
                          <a:ea typeface="+mn-ea"/>
                          <a:cs typeface="+mn-cs"/>
                        </a:rPr>
                        <a:t>手工场景</a:t>
                      </a:r>
                      <a:endParaRPr lang="zh-CN" altLang="en-US" sz="19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900" kern="1200" dirty="0" smtClean="0">
                          <a:solidFill>
                            <a:schemeClr val="tx1"/>
                          </a:solidFill>
                          <a:latin typeface="+mn-lt"/>
                          <a:ea typeface="+mn-ea"/>
                          <a:cs typeface="+mn-cs"/>
                        </a:rPr>
                        <a:t>灵活</a:t>
                      </a:r>
                      <a:endParaRPr lang="zh-CN" altLang="en-US" sz="19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900" kern="1200" dirty="0" smtClean="0">
                          <a:solidFill>
                            <a:schemeClr val="tx1"/>
                          </a:solidFill>
                          <a:latin typeface="+mn-lt"/>
                          <a:ea typeface="+mn-ea"/>
                          <a:cs typeface="+mn-cs"/>
                        </a:rPr>
                        <a:t>整体了解系统处理能力及性能问题，从而确定系统瓶颈</a:t>
                      </a:r>
                      <a:endParaRPr lang="zh-CN" altLang="en-US" sz="19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900" kern="1200" dirty="0" smtClean="0">
                          <a:solidFill>
                            <a:schemeClr val="tx1"/>
                          </a:solidFill>
                          <a:latin typeface="+mn-lt"/>
                          <a:ea typeface="+mn-ea"/>
                          <a:cs typeface="+mn-cs"/>
                        </a:rPr>
                        <a:t>需要对系统性能多项指标进行验证，分析系统整体性能情况</a:t>
                      </a:r>
                      <a:endParaRPr lang="zh-CN" altLang="en-US" sz="19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kern="1200" dirty="0" err="1" smtClean="0">
                          <a:solidFill>
                            <a:schemeClr val="tx1"/>
                          </a:solidFill>
                          <a:latin typeface="+mn-lt"/>
                          <a:ea typeface="+mn-ea"/>
                          <a:cs typeface="+mn-cs"/>
                        </a:rPr>
                        <a:t>Vuser</a:t>
                      </a:r>
                      <a:r>
                        <a:rPr lang="zh-CN" altLang="en-US" sz="1900" kern="1200" dirty="0" smtClean="0">
                          <a:solidFill>
                            <a:schemeClr val="tx1"/>
                          </a:solidFill>
                          <a:latin typeface="+mn-lt"/>
                          <a:ea typeface="+mn-ea"/>
                          <a:cs typeface="+mn-cs"/>
                        </a:rPr>
                        <a:t>支持以数据值或百分比模式显示</a:t>
                      </a:r>
                      <a:endParaRPr lang="zh-CN" altLang="en-US" sz="19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sz="1900" kern="1200" dirty="0" smtClean="0">
                          <a:solidFill>
                            <a:schemeClr val="tx1"/>
                          </a:solidFill>
                          <a:latin typeface="+mn-lt"/>
                          <a:ea typeface="+mn-ea"/>
                          <a:cs typeface="+mn-cs"/>
                        </a:rPr>
                        <a:t>面向目标的场景</a:t>
                      </a:r>
                      <a:endParaRPr lang="zh-CN" altLang="en-US" sz="19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900" kern="1200" dirty="0" smtClean="0">
                          <a:solidFill>
                            <a:schemeClr val="tx1"/>
                          </a:solidFill>
                          <a:latin typeface="+mn-lt"/>
                          <a:ea typeface="+mn-ea"/>
                          <a:cs typeface="+mn-cs"/>
                        </a:rPr>
                        <a:t>简易</a:t>
                      </a:r>
                      <a:endParaRPr lang="zh-CN" altLang="en-US" sz="19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900" kern="1200" dirty="0" smtClean="0">
                          <a:solidFill>
                            <a:schemeClr val="tx1"/>
                          </a:solidFill>
                          <a:latin typeface="+mn-lt"/>
                          <a:ea typeface="+mn-ea"/>
                          <a:cs typeface="+mn-cs"/>
                        </a:rPr>
                        <a:t>验证系统能否达到预期目标，从而确定系统瓶颈</a:t>
                      </a:r>
                      <a:endParaRPr lang="zh-CN" altLang="en-US" sz="19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900" kern="1200" dirty="0" smtClean="0">
                          <a:solidFill>
                            <a:schemeClr val="tx1"/>
                          </a:solidFill>
                          <a:latin typeface="+mn-lt"/>
                          <a:ea typeface="+mn-ea"/>
                          <a:cs typeface="+mn-cs"/>
                        </a:rPr>
                        <a:t>有明确目标的情况，如：验收测试</a:t>
                      </a:r>
                      <a:endParaRPr lang="zh-CN" altLang="en-US" sz="19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kern="1200" dirty="0" smtClean="0">
                          <a:solidFill>
                            <a:schemeClr val="tx1"/>
                          </a:solidFill>
                          <a:latin typeface="+mn-lt"/>
                          <a:ea typeface="+mn-ea"/>
                          <a:cs typeface="+mn-cs"/>
                        </a:rPr>
                        <a:t>Controller</a:t>
                      </a:r>
                      <a:r>
                        <a:rPr lang="zh-CN" altLang="en-US" sz="1900" kern="1200" dirty="0" smtClean="0">
                          <a:solidFill>
                            <a:schemeClr val="tx1"/>
                          </a:solidFill>
                          <a:latin typeface="+mn-lt"/>
                          <a:ea typeface="+mn-ea"/>
                          <a:cs typeface="+mn-cs"/>
                        </a:rPr>
                        <a:t>自动形成并发负载，无法设置集合点策略。</a:t>
                      </a:r>
                      <a:endParaRPr lang="zh-CN" altLang="en-US" sz="19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 name="标题 1"/>
          <p:cNvSpPr>
            <a:spLocks noGrp="1"/>
          </p:cNvSpPr>
          <p:nvPr>
            <p:ph type="title"/>
          </p:nvPr>
        </p:nvSpPr>
        <p:spPr/>
        <p:txBody>
          <a:bodyPr>
            <a:normAutofit fontScale="90000"/>
          </a:bodyPr>
          <a:lstStyle/>
          <a:p>
            <a:r>
              <a:rPr lang="zh-CN" altLang="en-US" dirty="0" smtClean="0"/>
              <a:t>场景设计</a:t>
            </a:r>
            <a:endParaRPr lang="zh-CN" altLang="en-US" dirty="0"/>
          </a:p>
        </p:txBody>
      </p:sp>
    </p:spTree>
    <p:extLst>
      <p:ext uri="{BB962C8B-B14F-4D97-AF65-F5344CB8AC3E}">
        <p14:creationId xmlns:p14="http://schemas.microsoft.com/office/powerpoint/2010/main" val="4279339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323528" y="699542"/>
            <a:ext cx="8229600" cy="3394472"/>
          </a:xfrm>
        </p:spPr>
        <p:txBody>
          <a:bodyPr/>
          <a:lstStyle/>
          <a:p>
            <a:r>
              <a:rPr lang="zh-CN" altLang="en-US" dirty="0" smtClean="0"/>
              <a:t>手动场景设计分为：</a:t>
            </a:r>
            <a:r>
              <a:rPr lang="zh-CN" altLang="en-US" dirty="0" smtClean="0">
                <a:solidFill>
                  <a:srgbClr val="FF0000"/>
                </a:solidFill>
              </a:rPr>
              <a:t>用户组模式和百分比模式</a:t>
            </a:r>
            <a:endParaRPr lang="en-US" altLang="zh-CN" dirty="0" smtClean="0">
              <a:solidFill>
                <a:srgbClr val="FF0000"/>
              </a:solidFill>
            </a:endParaRPr>
          </a:p>
        </p:txBody>
      </p:sp>
      <p:sp>
        <p:nvSpPr>
          <p:cNvPr id="2" name="标题 1"/>
          <p:cNvSpPr>
            <a:spLocks noGrp="1"/>
          </p:cNvSpPr>
          <p:nvPr>
            <p:ph type="title"/>
          </p:nvPr>
        </p:nvSpPr>
        <p:spPr/>
        <p:txBody>
          <a:bodyPr>
            <a:normAutofit fontScale="90000"/>
          </a:bodyPr>
          <a:lstStyle/>
          <a:p>
            <a:r>
              <a:rPr lang="zh-CN" altLang="en-US" dirty="0" smtClean="0"/>
              <a:t>设置手动场景</a:t>
            </a:r>
            <a:endParaRPr lang="zh-CN" altLang="en-US" dirty="0"/>
          </a:p>
        </p:txBody>
      </p:sp>
      <p:pic>
        <p:nvPicPr>
          <p:cNvPr id="7" name="图片 41"/>
          <p:cNvPicPr>
            <a:picLocks noChangeAspect="1" noChangeArrowheads="1"/>
          </p:cNvPicPr>
          <p:nvPr/>
        </p:nvPicPr>
        <p:blipFill>
          <a:blip r:embed="rId3"/>
          <a:srcRect/>
          <a:stretch>
            <a:fillRect/>
          </a:stretch>
        </p:blipFill>
        <p:spPr bwMode="auto">
          <a:xfrm>
            <a:off x="2051720" y="1203598"/>
            <a:ext cx="5888787" cy="3719926"/>
          </a:xfrm>
          <a:prstGeom prst="rect">
            <a:avLst/>
          </a:prstGeom>
          <a:noFill/>
          <a:ln w="9525">
            <a:noFill/>
            <a:miter lim="800000"/>
            <a:headEnd/>
            <a:tailEnd/>
          </a:ln>
        </p:spPr>
      </p:pic>
    </p:spTree>
    <p:extLst>
      <p:ext uri="{BB962C8B-B14F-4D97-AF65-F5344CB8AC3E}">
        <p14:creationId xmlns:p14="http://schemas.microsoft.com/office/powerpoint/2010/main" val="3090354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endParaRPr lang="en-US" altLang="zh-CN" smtClean="0"/>
          </a:p>
          <a:p>
            <a:endParaRPr lang="en-US" altLang="zh-CN" smtClean="0"/>
          </a:p>
          <a:p>
            <a:endParaRPr lang="en-US" altLang="zh-CN" smtClean="0"/>
          </a:p>
          <a:p>
            <a:endParaRPr lang="en-US" altLang="zh-CN" dirty="0" smtClean="0"/>
          </a:p>
        </p:txBody>
      </p:sp>
      <p:sp>
        <p:nvSpPr>
          <p:cNvPr id="2" name="标题 1"/>
          <p:cNvSpPr>
            <a:spLocks noGrp="1"/>
          </p:cNvSpPr>
          <p:nvPr>
            <p:ph type="title"/>
          </p:nvPr>
        </p:nvSpPr>
        <p:spPr/>
        <p:txBody>
          <a:bodyPr>
            <a:normAutofit fontScale="90000"/>
          </a:bodyPr>
          <a:lstStyle/>
          <a:p>
            <a:r>
              <a:rPr lang="zh-CN" altLang="en-US" dirty="0" smtClean="0"/>
              <a:t>手动测试场景</a:t>
            </a:r>
            <a:r>
              <a:rPr lang="en-US" altLang="zh-CN" dirty="0" smtClean="0"/>
              <a:t>——</a:t>
            </a:r>
            <a:r>
              <a:rPr lang="zh-CN" altLang="en-US" dirty="0" smtClean="0"/>
              <a:t>用户组模式</a:t>
            </a:r>
            <a:endParaRPr lang="zh-CN" altLang="en-US" dirty="0"/>
          </a:p>
        </p:txBody>
      </p:sp>
      <p:pic>
        <p:nvPicPr>
          <p:cNvPr id="11" name="图片 10"/>
          <p:cNvPicPr/>
          <p:nvPr/>
        </p:nvPicPr>
        <p:blipFill>
          <a:blip r:embed="rId3"/>
          <a:srcRect/>
          <a:stretch>
            <a:fillRect/>
          </a:stretch>
        </p:blipFill>
        <p:spPr bwMode="auto">
          <a:xfrm>
            <a:off x="3255175" y="897952"/>
            <a:ext cx="5632810" cy="3689999"/>
          </a:xfrm>
          <a:prstGeom prst="rect">
            <a:avLst/>
          </a:prstGeom>
          <a:noFill/>
          <a:ln w="9525">
            <a:noFill/>
            <a:miter lim="800000"/>
            <a:headEnd/>
            <a:tailEnd/>
          </a:ln>
        </p:spPr>
      </p:pic>
      <p:sp>
        <p:nvSpPr>
          <p:cNvPr id="5" name="内容占位符 2"/>
          <p:cNvSpPr txBox="1">
            <a:spLocks/>
          </p:cNvSpPr>
          <p:nvPr/>
        </p:nvSpPr>
        <p:spPr bwMode="auto">
          <a:xfrm>
            <a:off x="471816" y="789495"/>
            <a:ext cx="2643540" cy="3780015"/>
          </a:xfrm>
          <a:prstGeom prst="rect">
            <a:avLst/>
          </a:prstGeom>
          <a:noFill/>
          <a:ln w="9525">
            <a:noFill/>
            <a:miter lim="800000"/>
            <a:headEnd/>
            <a:tailEnd/>
          </a:ln>
        </p:spPr>
        <p:txBody>
          <a:bodyPr vert="horz" wrap="square" lIns="81622" tIns="40811" rIns="81622" bIns="40811" numCol="1" anchor="t" anchorCtr="0" compatLnSpc="1">
            <a:prstTxWarp prst="textNoShape">
              <a:avLst/>
            </a:prstTxWarp>
          </a:bodyPr>
          <a:lstStyle>
            <a:lvl1pPr marL="408497" indent="-408497" algn="l" rtl="0" eaLnBrk="0" fontAlgn="base" hangingPunct="0">
              <a:lnSpc>
                <a:spcPct val="150000"/>
              </a:lnSpc>
              <a:spcBef>
                <a:spcPct val="20000"/>
              </a:spcBef>
              <a:spcAft>
                <a:spcPct val="0"/>
              </a:spcAft>
              <a:buClr>
                <a:schemeClr val="accent4">
                  <a:lumMod val="50000"/>
                </a:schemeClr>
              </a:buClr>
              <a:buFont typeface="Wingdings" pitchFamily="2" charset="2"/>
              <a:buChar char="n"/>
              <a:defRPr sz="2800" b="1" kern="1200" baseline="0">
                <a:solidFill>
                  <a:schemeClr val="tx1"/>
                </a:solidFill>
                <a:latin typeface="Times New Roman" panose="02020603050405020304" pitchFamily="18" charset="0"/>
                <a:ea typeface="楷体" panose="02010609060101010101" pitchFamily="49" charset="-122"/>
                <a:cs typeface="+mn-cs"/>
              </a:defRPr>
            </a:lvl1pPr>
            <a:lvl2pPr marL="885076" indent="-340414" algn="l" rtl="0" eaLnBrk="0" fontAlgn="base" hangingPunct="0">
              <a:lnSpc>
                <a:spcPct val="150000"/>
              </a:lnSpc>
              <a:spcBef>
                <a:spcPct val="20000"/>
              </a:spcBef>
              <a:spcAft>
                <a:spcPct val="0"/>
              </a:spcAft>
              <a:buClr>
                <a:srgbClr val="2F6231"/>
              </a:buClr>
              <a:buFont typeface="Arial"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2pPr>
            <a:lvl3pPr marL="1361656" indent="-272331" algn="l" rtl="0" eaLnBrk="0" fontAlgn="base" hangingPunct="0">
              <a:lnSpc>
                <a:spcPct val="150000"/>
              </a:lnSpc>
              <a:spcBef>
                <a:spcPct val="20000"/>
              </a:spcBef>
              <a:spcAft>
                <a:spcPct val="0"/>
              </a:spcAft>
              <a:buClr>
                <a:srgbClr val="2F6231"/>
              </a:buClr>
              <a:buFont typeface="Arial"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906318"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4pPr>
            <a:lvl5pPr marL="2450981"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5pPr>
            <a:lvl6pPr marL="2995643"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40305"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4968"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9630"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nSpc>
                <a:spcPct val="130000"/>
              </a:lnSpc>
            </a:pPr>
            <a:r>
              <a:rPr lang="zh-CN" altLang="en-US" sz="1800" dirty="0" smtClean="0">
                <a:latin typeface="+mn-ea"/>
                <a:ea typeface="+mn-ea"/>
              </a:rPr>
              <a:t>什么时候用</a:t>
            </a:r>
            <a:r>
              <a:rPr lang="en-US" altLang="zh-CN" sz="1800" dirty="0" smtClean="0">
                <a:latin typeface="+mn-ea"/>
                <a:ea typeface="+mn-ea"/>
              </a:rPr>
              <a:t>Group</a:t>
            </a:r>
          </a:p>
          <a:p>
            <a:pPr lvl="1">
              <a:lnSpc>
                <a:spcPct val="130000"/>
              </a:lnSpc>
            </a:pPr>
            <a:r>
              <a:rPr lang="zh-CN" altLang="en-US" sz="1800" dirty="0">
                <a:latin typeface="+mn-ea"/>
                <a:ea typeface="+mn-ea"/>
              </a:rPr>
              <a:t>多</a:t>
            </a:r>
            <a:r>
              <a:rPr lang="zh-CN" altLang="en-US" sz="1800" dirty="0" smtClean="0">
                <a:latin typeface="+mn-ea"/>
                <a:ea typeface="+mn-ea"/>
              </a:rPr>
              <a:t>个脚本，它们负载的用户不成正比，独立核算</a:t>
            </a:r>
            <a:endParaRPr lang="en-US" altLang="zh-CN" sz="1800" dirty="0" smtClean="0">
              <a:latin typeface="+mn-ea"/>
              <a:ea typeface="+mn-ea"/>
            </a:endParaRPr>
          </a:p>
          <a:p>
            <a:pPr>
              <a:lnSpc>
                <a:spcPct val="130000"/>
              </a:lnSpc>
            </a:pPr>
            <a:r>
              <a:rPr lang="zh-CN" altLang="en-US" sz="1800" dirty="0" smtClean="0">
                <a:latin typeface="+mn-ea"/>
                <a:ea typeface="+mn-ea"/>
              </a:rPr>
              <a:t>举例：</a:t>
            </a:r>
            <a:endParaRPr lang="en-US" altLang="zh-CN" sz="1800" dirty="0" smtClean="0">
              <a:latin typeface="+mn-ea"/>
              <a:ea typeface="+mn-ea"/>
            </a:endParaRPr>
          </a:p>
          <a:p>
            <a:pPr lvl="1">
              <a:lnSpc>
                <a:spcPct val="130000"/>
              </a:lnSpc>
            </a:pPr>
            <a:r>
              <a:rPr lang="zh-CN" altLang="en-US" sz="1800" dirty="0" smtClean="0">
                <a:latin typeface="+mn-ea"/>
                <a:ea typeface="+mn-ea"/>
              </a:rPr>
              <a:t>超市管理系统，一个脚本做卖货记录，一个脚本做盘库</a:t>
            </a:r>
            <a:endParaRPr lang="zh-CN" altLang="en-US" sz="1800" dirty="0">
              <a:latin typeface="+mn-ea"/>
              <a:ea typeface="+mn-ea"/>
            </a:endParaRPr>
          </a:p>
        </p:txBody>
      </p:sp>
    </p:spTree>
    <p:extLst>
      <p:ext uri="{BB962C8B-B14F-4D97-AF65-F5344CB8AC3E}">
        <p14:creationId xmlns:p14="http://schemas.microsoft.com/office/powerpoint/2010/main" val="224153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endParaRPr lang="zh-CN" altLang="en-US" dirty="0"/>
          </a:p>
        </p:txBody>
      </p:sp>
      <p:sp>
        <p:nvSpPr>
          <p:cNvPr id="2" name="标题 1"/>
          <p:cNvSpPr>
            <a:spLocks noGrp="1"/>
          </p:cNvSpPr>
          <p:nvPr>
            <p:ph type="title"/>
          </p:nvPr>
        </p:nvSpPr>
        <p:spPr/>
        <p:txBody>
          <a:bodyPr>
            <a:normAutofit fontScale="90000"/>
          </a:bodyPr>
          <a:lstStyle/>
          <a:p>
            <a:r>
              <a:rPr lang="zh-CN" altLang="en-US" dirty="0"/>
              <a:t>手动测试场景</a:t>
            </a:r>
            <a:r>
              <a:rPr lang="en-US" altLang="zh-CN" dirty="0"/>
              <a:t>——</a:t>
            </a:r>
            <a:r>
              <a:rPr lang="zh-CN" altLang="en-US" dirty="0"/>
              <a:t>用户组模式</a:t>
            </a:r>
          </a:p>
        </p:txBody>
      </p:sp>
      <p:pic>
        <p:nvPicPr>
          <p:cNvPr id="4" name="图片 3"/>
          <p:cNvPicPr/>
          <p:nvPr/>
        </p:nvPicPr>
        <p:blipFill>
          <a:blip r:embed="rId3"/>
          <a:srcRect/>
          <a:stretch>
            <a:fillRect/>
          </a:stretch>
        </p:blipFill>
        <p:spPr bwMode="auto">
          <a:xfrm>
            <a:off x="1658712" y="789965"/>
            <a:ext cx="5664729" cy="3887532"/>
          </a:xfrm>
          <a:prstGeom prst="rect">
            <a:avLst/>
          </a:prstGeom>
          <a:noFill/>
          <a:ln w="9525">
            <a:noFill/>
            <a:miter lim="800000"/>
            <a:headEnd/>
            <a:tailEnd/>
          </a:ln>
        </p:spPr>
      </p:pic>
    </p:spTree>
    <p:extLst>
      <p:ext uri="{BB962C8B-B14F-4D97-AF65-F5344CB8AC3E}">
        <p14:creationId xmlns:p14="http://schemas.microsoft.com/office/powerpoint/2010/main" val="4246033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719571"/>
            <a:ext cx="8229600" cy="3394472"/>
          </a:xfrm>
        </p:spPr>
        <p:txBody>
          <a:bodyPr/>
          <a:lstStyle/>
          <a:p>
            <a:r>
              <a:rPr lang="zh-CN" altLang="en-US" dirty="0" smtClean="0">
                <a:latin typeface="+mn-ea"/>
              </a:rPr>
              <a:t>支持</a:t>
            </a:r>
            <a:r>
              <a:rPr lang="en-US" altLang="zh-CN" dirty="0" smtClean="0">
                <a:latin typeface="+mn-ea"/>
              </a:rPr>
              <a:t>【Scenario】</a:t>
            </a:r>
            <a:r>
              <a:rPr lang="zh-CN" altLang="en-US" dirty="0" smtClean="0">
                <a:latin typeface="+mn-ea"/>
              </a:rPr>
              <a:t>和</a:t>
            </a:r>
            <a:r>
              <a:rPr lang="en-US" altLang="zh-CN" dirty="0" smtClean="0">
                <a:latin typeface="+mn-ea"/>
              </a:rPr>
              <a:t>【Group】</a:t>
            </a:r>
            <a:r>
              <a:rPr lang="zh-CN" altLang="en-US" dirty="0" smtClean="0">
                <a:latin typeface="+mn-ea"/>
              </a:rPr>
              <a:t>两种计划方式</a:t>
            </a:r>
            <a:endParaRPr lang="en-US" altLang="zh-CN" dirty="0" smtClean="0">
              <a:latin typeface="+mn-ea"/>
            </a:endParaRPr>
          </a:p>
          <a:p>
            <a:pPr lvl="1"/>
            <a:r>
              <a:rPr lang="zh-CN" altLang="zh-CN" dirty="0">
                <a:solidFill>
                  <a:schemeClr val="tx1"/>
                </a:solidFill>
                <a:latin typeface="+mn-ea"/>
              </a:rPr>
              <a:t>Scenario方式：将所有启用的测试脚本“封装”为一个</a:t>
            </a:r>
            <a:r>
              <a:rPr lang="zh-CN" altLang="zh-CN" dirty="0">
                <a:solidFill>
                  <a:srgbClr val="FF0000"/>
                </a:solidFill>
                <a:latin typeface="+mn-ea"/>
              </a:rPr>
              <a:t>整体</a:t>
            </a:r>
            <a:r>
              <a:rPr lang="zh-CN" altLang="zh-CN" dirty="0">
                <a:solidFill>
                  <a:schemeClr val="tx1"/>
                </a:solidFill>
                <a:latin typeface="+mn-ea"/>
              </a:rPr>
              <a:t>，进行整体场景的</a:t>
            </a:r>
            <a:r>
              <a:rPr lang="zh-CN" altLang="zh-CN" dirty="0">
                <a:solidFill>
                  <a:srgbClr val="FF0000"/>
                </a:solidFill>
                <a:latin typeface="+mn-ea"/>
              </a:rPr>
              <a:t>统一</a:t>
            </a:r>
            <a:r>
              <a:rPr lang="zh-CN" altLang="zh-CN" dirty="0">
                <a:solidFill>
                  <a:schemeClr val="tx1"/>
                </a:solidFill>
                <a:latin typeface="+mn-ea"/>
              </a:rPr>
              <a:t>设计和运行。</a:t>
            </a:r>
          </a:p>
          <a:p>
            <a:pPr lvl="1"/>
            <a:r>
              <a:rPr lang="zh-CN" altLang="zh-CN" dirty="0">
                <a:solidFill>
                  <a:schemeClr val="tx1"/>
                </a:solidFill>
                <a:latin typeface="+mn-ea"/>
              </a:rPr>
              <a:t>Group</a:t>
            </a:r>
            <a:r>
              <a:rPr lang="x-none" altLang="zh-CN" dirty="0">
                <a:solidFill>
                  <a:schemeClr val="tx1"/>
                </a:solidFill>
                <a:latin typeface="+mn-ea"/>
              </a:rPr>
              <a:t>方式：较</a:t>
            </a:r>
            <a:r>
              <a:rPr lang="zh-CN" altLang="zh-CN" dirty="0">
                <a:solidFill>
                  <a:schemeClr val="tx1"/>
                </a:solidFill>
                <a:latin typeface="+mn-ea"/>
              </a:rPr>
              <a:t>Scenario</a:t>
            </a:r>
            <a:r>
              <a:rPr lang="x-none" altLang="zh-CN" dirty="0">
                <a:solidFill>
                  <a:schemeClr val="tx1"/>
                </a:solidFill>
                <a:latin typeface="+mn-ea"/>
              </a:rPr>
              <a:t>方式而言，该方式的设计</a:t>
            </a:r>
            <a:r>
              <a:rPr lang="x-none" altLang="zh-CN" dirty="0">
                <a:solidFill>
                  <a:srgbClr val="FF0000"/>
                </a:solidFill>
                <a:latin typeface="+mn-ea"/>
              </a:rPr>
              <a:t>更加灵活和实用</a:t>
            </a:r>
            <a:r>
              <a:rPr lang="x-none" altLang="zh-CN" dirty="0">
                <a:solidFill>
                  <a:schemeClr val="tx1"/>
                </a:solidFill>
                <a:latin typeface="+mn-ea"/>
              </a:rPr>
              <a:t>。可分别针对</a:t>
            </a:r>
            <a:r>
              <a:rPr lang="x-none" altLang="zh-CN" dirty="0">
                <a:solidFill>
                  <a:srgbClr val="FF0000"/>
                </a:solidFill>
                <a:latin typeface="+mn-ea"/>
              </a:rPr>
              <a:t>每个脚本</a:t>
            </a:r>
            <a:r>
              <a:rPr lang="x-none" altLang="zh-CN" dirty="0">
                <a:solidFill>
                  <a:schemeClr val="tx1"/>
                </a:solidFill>
                <a:latin typeface="+mn-ea"/>
              </a:rPr>
              <a:t>进行测试场景的设计，以及设置每个脚本（别称：组）开始执行的时间。</a:t>
            </a:r>
            <a:endParaRPr lang="zh-CN" altLang="zh-CN" dirty="0">
              <a:solidFill>
                <a:schemeClr val="tx1"/>
              </a:solidFill>
              <a:latin typeface="+mn-ea"/>
            </a:endParaRPr>
          </a:p>
          <a:p>
            <a:pPr lvl="1"/>
            <a:endParaRPr lang="zh-CN" altLang="en-US" dirty="0">
              <a:latin typeface="+mn-ea"/>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dirty="0"/>
              <a:t>手动测试场景</a:t>
            </a:r>
            <a:r>
              <a:rPr lang="en-US" altLang="zh-CN" dirty="0"/>
              <a:t>——</a:t>
            </a:r>
            <a:r>
              <a:rPr lang="zh-CN" altLang="en-US" dirty="0"/>
              <a:t>用户组模式</a:t>
            </a:r>
            <a:endParaRPr lang="zh-CN" altLang="en-US" b="1" dirty="0">
              <a:solidFill>
                <a:srgbClr val="FFFF00"/>
              </a:solidFill>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11" y="3543858"/>
            <a:ext cx="8258364" cy="114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12899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987574"/>
            <a:ext cx="9011344" cy="3394472"/>
          </a:xfrm>
        </p:spPr>
        <p:txBody>
          <a:bodyPr>
            <a:normAutofit fontScale="47500" lnSpcReduction="20000"/>
          </a:bodyPr>
          <a:lstStyle/>
          <a:p>
            <a:pPr>
              <a:lnSpc>
                <a:spcPct val="160000"/>
              </a:lnSpc>
            </a:pPr>
            <a:r>
              <a:rPr lang="zh-CN" altLang="en-US" sz="5100" dirty="0" smtClean="0"/>
              <a:t>支持</a:t>
            </a:r>
            <a:r>
              <a:rPr lang="en-US" altLang="zh-CN" sz="5100" dirty="0" smtClean="0"/>
              <a:t>【</a:t>
            </a:r>
            <a:r>
              <a:rPr lang="en-US" altLang="zh-CN" sz="5100" dirty="0"/>
              <a:t>Real-world schedule】</a:t>
            </a:r>
            <a:r>
              <a:rPr lang="zh-CN" altLang="en-US" sz="5100" dirty="0"/>
              <a:t>和</a:t>
            </a:r>
            <a:r>
              <a:rPr lang="en-US" altLang="zh-CN" sz="5100" dirty="0"/>
              <a:t>【Basic schedule</a:t>
            </a:r>
            <a:r>
              <a:rPr lang="en-US" altLang="zh-CN" sz="5100" dirty="0" smtClean="0"/>
              <a:t>】</a:t>
            </a:r>
            <a:r>
              <a:rPr lang="zh-CN" altLang="en-US" sz="5100" dirty="0" smtClean="0"/>
              <a:t>两种运行</a:t>
            </a:r>
            <a:r>
              <a:rPr lang="zh-CN" altLang="en-US" sz="5100" dirty="0"/>
              <a:t>模式</a:t>
            </a:r>
          </a:p>
          <a:p>
            <a:pPr lvl="1">
              <a:lnSpc>
                <a:spcPct val="160000"/>
              </a:lnSpc>
            </a:pPr>
            <a:r>
              <a:rPr lang="zh-CN" altLang="zh-CN" sz="3800" dirty="0">
                <a:solidFill>
                  <a:schemeClr val="tx1"/>
                </a:solidFill>
              </a:rPr>
              <a:t>Real-world schedule运行模式：可设计Vuser初始化方式、加压方式、场景持续运行时间及减压方式等。可</a:t>
            </a:r>
            <a:r>
              <a:rPr lang="zh-CN" altLang="zh-CN" sz="3800" dirty="0" smtClean="0">
                <a:solidFill>
                  <a:schemeClr val="tx1"/>
                </a:solidFill>
              </a:rPr>
              <a:t>通过</a:t>
            </a:r>
            <a:r>
              <a:rPr lang="en-US" altLang="zh-CN" sz="3800" dirty="0" smtClean="0">
                <a:solidFill>
                  <a:schemeClr val="tx1"/>
                </a:solidFill>
              </a:rPr>
              <a:t>                    </a:t>
            </a:r>
            <a:r>
              <a:rPr lang="zh-CN" altLang="zh-CN" sz="3800" dirty="0" smtClean="0">
                <a:solidFill>
                  <a:schemeClr val="tx1"/>
                </a:solidFill>
              </a:rPr>
              <a:t>，</a:t>
            </a:r>
            <a:r>
              <a:rPr lang="en-US" altLang="zh-CN" sz="3800" dirty="0" smtClean="0">
                <a:solidFill>
                  <a:schemeClr val="tx1"/>
                </a:solidFill>
              </a:rPr>
              <a:t>     </a:t>
            </a:r>
            <a:r>
              <a:rPr lang="zh-CN" altLang="zh-CN" sz="3800" dirty="0" smtClean="0">
                <a:solidFill>
                  <a:schemeClr val="tx1"/>
                </a:solidFill>
              </a:rPr>
              <a:t>进行</a:t>
            </a:r>
            <a:r>
              <a:rPr lang="zh-CN" altLang="zh-CN" sz="3800" dirty="0">
                <a:solidFill>
                  <a:schemeClr val="tx1"/>
                </a:solidFill>
              </a:rPr>
              <a:t>Action的添加、编辑、删除、上移及下移等操作。通过对Action的设置可</a:t>
            </a:r>
            <a:r>
              <a:rPr lang="zh-CN" altLang="zh-CN" sz="3800" dirty="0">
                <a:solidFill>
                  <a:srgbClr val="FF0000"/>
                </a:solidFill>
              </a:rPr>
              <a:t>更加真实</a:t>
            </a:r>
            <a:r>
              <a:rPr lang="zh-CN" altLang="zh-CN" sz="3800" dirty="0">
                <a:solidFill>
                  <a:schemeClr val="tx1"/>
                </a:solidFill>
              </a:rPr>
              <a:t>的模拟实际用户业务场景。</a:t>
            </a:r>
          </a:p>
          <a:p>
            <a:pPr lvl="1">
              <a:lnSpc>
                <a:spcPct val="160000"/>
              </a:lnSpc>
            </a:pPr>
            <a:r>
              <a:rPr lang="zh-CN" altLang="zh-CN" sz="3800" dirty="0">
                <a:solidFill>
                  <a:schemeClr val="tx1"/>
                </a:solidFill>
              </a:rPr>
              <a:t>Basic schedule运行模式：较Real-world schedule而言，可进行Vuser各项设置，但</a:t>
            </a:r>
            <a:r>
              <a:rPr lang="zh-CN" altLang="zh-CN" sz="3800" dirty="0">
                <a:solidFill>
                  <a:srgbClr val="FF0000"/>
                </a:solidFill>
              </a:rPr>
              <a:t>不支持</a:t>
            </a:r>
            <a:r>
              <a:rPr lang="zh-CN" altLang="zh-CN" sz="3800" dirty="0">
                <a:solidFill>
                  <a:schemeClr val="tx1"/>
                </a:solidFill>
              </a:rPr>
              <a:t>Action的添加、删除、上移及下移操作。换言之，该模式下</a:t>
            </a:r>
            <a:r>
              <a:rPr lang="zh-CN" altLang="zh-CN" sz="3800" dirty="0">
                <a:solidFill>
                  <a:srgbClr val="FF0000"/>
                </a:solidFill>
              </a:rPr>
              <a:t>仅可对现有</a:t>
            </a:r>
            <a:r>
              <a:rPr lang="zh-CN" altLang="zh-CN" sz="3800" dirty="0">
                <a:solidFill>
                  <a:schemeClr val="tx1"/>
                </a:solidFill>
              </a:rPr>
              <a:t>的Action进行编辑。</a:t>
            </a:r>
          </a:p>
          <a:p>
            <a:pPr lvl="1"/>
            <a:endParaRPr lang="zh-CN" altLang="en-US" dirty="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dirty="0"/>
              <a:t>手动测试场景</a:t>
            </a:r>
            <a:r>
              <a:rPr lang="en-US" altLang="zh-CN" dirty="0"/>
              <a:t>——</a:t>
            </a:r>
            <a:r>
              <a:rPr lang="zh-CN" altLang="en-US" dirty="0"/>
              <a:t>用户组模式</a:t>
            </a:r>
            <a:endParaRPr lang="zh-CN" altLang="en-US" b="1" dirty="0">
              <a:solidFill>
                <a:srgbClr val="FFFF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146839"/>
            <a:ext cx="1085850"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374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直接箭头连接符 83"/>
          <p:cNvCxnSpPr/>
          <p:nvPr/>
        </p:nvCxnSpPr>
        <p:spPr bwMode="auto">
          <a:xfrm flipV="1">
            <a:off x="4595001" y="949221"/>
            <a:ext cx="2021383" cy="6235"/>
          </a:xfrm>
          <a:prstGeom prst="straightConnector1">
            <a:avLst/>
          </a:prstGeom>
          <a:solidFill>
            <a:schemeClr val="accent1"/>
          </a:solidFill>
          <a:ln w="28575" cap="flat" cmpd="sng" algn="ctr">
            <a:solidFill>
              <a:srgbClr val="FF0000"/>
            </a:solidFill>
            <a:prstDash val="dash"/>
            <a:round/>
            <a:headEnd type="arrow"/>
            <a:tailEnd type="arrow"/>
          </a:ln>
          <a:effectLst/>
        </p:spPr>
      </p:cxnSp>
      <p:sp>
        <p:nvSpPr>
          <p:cNvPr id="16" name="椭圆 15"/>
          <p:cNvSpPr/>
          <p:nvPr/>
        </p:nvSpPr>
        <p:spPr bwMode="auto">
          <a:xfrm>
            <a:off x="5423508" y="1886480"/>
            <a:ext cx="3322320" cy="1543050"/>
          </a:xfrm>
          <a:prstGeom prst="ellipse">
            <a:avLst/>
          </a:prstGeom>
          <a:solidFill>
            <a:schemeClr val="bg1"/>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p:txBody>
          <a:bodyPr>
            <a:normAutofit fontScale="90000"/>
          </a:bodyPr>
          <a:lstStyle/>
          <a:p>
            <a:r>
              <a:rPr lang="en-US" altLang="zh-CN" dirty="0" smtClean="0">
                <a:solidFill>
                  <a:schemeClr val="bg1"/>
                </a:solidFill>
                <a:latin typeface="+mn-ea"/>
                <a:ea typeface="+mn-ea"/>
              </a:rPr>
              <a:t>LoadRunner</a:t>
            </a:r>
            <a:r>
              <a:rPr lang="zh-CN" altLang="en-US" dirty="0" smtClean="0">
                <a:solidFill>
                  <a:schemeClr val="bg1"/>
                </a:solidFill>
                <a:latin typeface="+mn-ea"/>
                <a:ea typeface="+mn-ea"/>
              </a:rPr>
              <a:t>原理与工作</a:t>
            </a:r>
            <a:r>
              <a:rPr lang="zh-CN" altLang="en-US" dirty="0" smtClean="0">
                <a:solidFill>
                  <a:schemeClr val="bg1"/>
                </a:solidFill>
                <a:latin typeface="+mn-ea"/>
                <a:ea typeface="+mn-ea"/>
              </a:rPr>
              <a:t>流程</a:t>
            </a:r>
            <a:endParaRPr lang="en-US" altLang="zh-CN" dirty="0" smtClean="0">
              <a:solidFill>
                <a:schemeClr val="bg1"/>
              </a:solidFill>
              <a:latin typeface="+mn-ea"/>
              <a:ea typeface="+mn-ea"/>
            </a:endParaRPr>
          </a:p>
        </p:txBody>
      </p:sp>
      <p:pic>
        <p:nvPicPr>
          <p:cNvPr id="1026" name="Picture 2"/>
          <p:cNvPicPr>
            <a:picLocks noChangeAspect="1" noChangeArrowheads="1"/>
          </p:cNvPicPr>
          <p:nvPr/>
        </p:nvPicPr>
        <p:blipFill>
          <a:blip r:embed="rId3"/>
          <a:srcRect/>
          <a:stretch>
            <a:fillRect/>
          </a:stretch>
        </p:blipFill>
        <p:spPr bwMode="auto">
          <a:xfrm>
            <a:off x="6511792" y="4019971"/>
            <a:ext cx="797142" cy="527894"/>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b="22926"/>
          <a:stretch>
            <a:fillRect/>
          </a:stretch>
        </p:blipFill>
        <p:spPr bwMode="auto">
          <a:xfrm>
            <a:off x="2496173" y="2972330"/>
            <a:ext cx="886264" cy="67437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4289218" y="642924"/>
            <a:ext cx="800099" cy="591740"/>
          </a:xfrm>
          <a:prstGeom prst="rect">
            <a:avLst/>
          </a:prstGeom>
          <a:noFill/>
          <a:ln w="9525">
            <a:noFill/>
            <a:miter lim="800000"/>
            <a:headEnd/>
            <a:tailEnd/>
          </a:ln>
          <a:effectLst/>
        </p:spPr>
      </p:pic>
      <p:pic>
        <p:nvPicPr>
          <p:cNvPr id="22" name="Picture 4"/>
          <p:cNvPicPr>
            <a:picLocks noChangeAspect="1" noChangeArrowheads="1"/>
          </p:cNvPicPr>
          <p:nvPr/>
        </p:nvPicPr>
        <p:blipFill>
          <a:blip r:embed="rId5"/>
          <a:srcRect/>
          <a:stretch>
            <a:fillRect/>
          </a:stretch>
        </p:blipFill>
        <p:spPr bwMode="auto">
          <a:xfrm>
            <a:off x="4413315" y="3834096"/>
            <a:ext cx="854528" cy="631994"/>
          </a:xfrm>
          <a:prstGeom prst="rect">
            <a:avLst/>
          </a:prstGeom>
          <a:noFill/>
          <a:ln w="9525">
            <a:noFill/>
            <a:miter lim="800000"/>
            <a:headEnd/>
            <a:tailEnd/>
          </a:ln>
          <a:effectLst/>
        </p:spPr>
      </p:pic>
      <p:sp>
        <p:nvSpPr>
          <p:cNvPr id="26" name="TextBox 25"/>
          <p:cNvSpPr txBox="1"/>
          <p:nvPr/>
        </p:nvSpPr>
        <p:spPr>
          <a:xfrm>
            <a:off x="6491422" y="3121738"/>
            <a:ext cx="1370486" cy="338554"/>
          </a:xfrm>
          <a:prstGeom prst="rect">
            <a:avLst/>
          </a:prstGeom>
          <a:noFill/>
        </p:spPr>
        <p:txBody>
          <a:bodyPr wrap="square" rtlCol="0">
            <a:spAutoFit/>
          </a:bodyPr>
          <a:lstStyle/>
          <a:p>
            <a:r>
              <a:rPr lang="zh-CN" altLang="en-US" sz="1600" dirty="0" smtClean="0">
                <a:solidFill>
                  <a:srgbClr val="FF0000"/>
                </a:solidFill>
              </a:rPr>
              <a:t>被测试系统</a:t>
            </a:r>
            <a:endParaRPr lang="zh-CN" altLang="en-US" sz="1600" dirty="0">
              <a:solidFill>
                <a:srgbClr val="FF0000"/>
              </a:solidFill>
            </a:endParaRPr>
          </a:p>
        </p:txBody>
      </p:sp>
      <p:pic>
        <p:nvPicPr>
          <p:cNvPr id="3" name="Picture 2"/>
          <p:cNvPicPr>
            <a:picLocks noChangeAspect="1" noChangeArrowheads="1"/>
          </p:cNvPicPr>
          <p:nvPr/>
        </p:nvPicPr>
        <p:blipFill>
          <a:blip r:embed="rId6"/>
          <a:srcRect/>
          <a:stretch>
            <a:fillRect/>
          </a:stretch>
        </p:blipFill>
        <p:spPr bwMode="auto">
          <a:xfrm>
            <a:off x="5760693" y="2207949"/>
            <a:ext cx="2647950" cy="842963"/>
          </a:xfrm>
          <a:prstGeom prst="rect">
            <a:avLst/>
          </a:prstGeom>
          <a:noFill/>
          <a:ln w="9525">
            <a:noFill/>
            <a:miter lim="800000"/>
            <a:headEnd/>
            <a:tailEnd/>
          </a:ln>
          <a:effectLst/>
        </p:spPr>
      </p:pic>
      <p:cxnSp>
        <p:nvCxnSpPr>
          <p:cNvPr id="19" name="直接箭头连接符 18"/>
          <p:cNvCxnSpPr/>
          <p:nvPr/>
        </p:nvCxnSpPr>
        <p:spPr bwMode="auto">
          <a:xfrm flipV="1">
            <a:off x="5164428" y="4183912"/>
            <a:ext cx="1432560" cy="34289"/>
          </a:xfrm>
          <a:prstGeom prst="straightConnector1">
            <a:avLst/>
          </a:prstGeom>
          <a:solidFill>
            <a:schemeClr val="accent1"/>
          </a:solidFill>
          <a:ln w="28575" cap="flat" cmpd="sng" algn="ctr">
            <a:solidFill>
              <a:srgbClr val="FF0000"/>
            </a:solidFill>
            <a:prstDash val="solid"/>
            <a:round/>
            <a:headEnd type="arrow"/>
            <a:tailEnd type="arrow"/>
          </a:ln>
          <a:effectLst/>
        </p:spPr>
      </p:cxnSp>
      <p:cxnSp>
        <p:nvCxnSpPr>
          <p:cNvPr id="27" name="直接箭头连接符 26"/>
          <p:cNvCxnSpPr/>
          <p:nvPr/>
        </p:nvCxnSpPr>
        <p:spPr bwMode="auto">
          <a:xfrm rot="5400000" flipH="1" flipV="1">
            <a:off x="4949164" y="3023365"/>
            <a:ext cx="1032911" cy="785261"/>
          </a:xfrm>
          <a:prstGeom prst="straightConnector1">
            <a:avLst/>
          </a:prstGeom>
          <a:solidFill>
            <a:schemeClr val="accent1"/>
          </a:solidFill>
          <a:ln w="28575" cap="flat" cmpd="sng" algn="ctr">
            <a:solidFill>
              <a:srgbClr val="FF0000"/>
            </a:solidFill>
            <a:prstDash val="solid"/>
            <a:round/>
            <a:headEnd type="arrow"/>
            <a:tailEnd type="arrow"/>
          </a:ln>
          <a:effectLst/>
        </p:spPr>
      </p:cxnSp>
      <p:pic>
        <p:nvPicPr>
          <p:cNvPr id="34" name="Picture 3"/>
          <p:cNvPicPr>
            <a:picLocks noChangeAspect="1" noChangeArrowheads="1"/>
          </p:cNvPicPr>
          <p:nvPr/>
        </p:nvPicPr>
        <p:blipFill>
          <a:blip r:embed="rId4"/>
          <a:srcRect b="22926"/>
          <a:stretch>
            <a:fillRect/>
          </a:stretch>
        </p:blipFill>
        <p:spPr bwMode="auto">
          <a:xfrm>
            <a:off x="2480933" y="2172230"/>
            <a:ext cx="886264" cy="674370"/>
          </a:xfrm>
          <a:prstGeom prst="rect">
            <a:avLst/>
          </a:prstGeom>
          <a:noFill/>
          <a:ln w="9525">
            <a:noFill/>
            <a:miter lim="800000"/>
            <a:headEnd/>
            <a:tailEnd/>
          </a:ln>
          <a:effectLst/>
        </p:spPr>
      </p:pic>
      <p:pic>
        <p:nvPicPr>
          <p:cNvPr id="35" name="Picture 3"/>
          <p:cNvPicPr>
            <a:picLocks noChangeAspect="1" noChangeArrowheads="1"/>
          </p:cNvPicPr>
          <p:nvPr/>
        </p:nvPicPr>
        <p:blipFill>
          <a:blip r:embed="rId4"/>
          <a:srcRect b="22926"/>
          <a:stretch>
            <a:fillRect/>
          </a:stretch>
        </p:blipFill>
        <p:spPr bwMode="auto">
          <a:xfrm>
            <a:off x="2496173" y="1406420"/>
            <a:ext cx="886264" cy="674370"/>
          </a:xfrm>
          <a:prstGeom prst="rect">
            <a:avLst/>
          </a:prstGeom>
          <a:noFill/>
          <a:ln w="9525">
            <a:noFill/>
            <a:miter lim="800000"/>
            <a:headEnd/>
            <a:tailEnd/>
          </a:ln>
          <a:effectLst/>
        </p:spPr>
      </p:pic>
      <p:sp>
        <p:nvSpPr>
          <p:cNvPr id="37" name="云形标注 36"/>
          <p:cNvSpPr/>
          <p:nvPr/>
        </p:nvSpPr>
        <p:spPr bwMode="auto">
          <a:xfrm>
            <a:off x="851508" y="1189250"/>
            <a:ext cx="1386840" cy="880110"/>
          </a:xfrm>
          <a:prstGeom prst="cloudCallout">
            <a:avLst>
              <a:gd name="adj1" fmla="val 75834"/>
              <a:gd name="adj2" fmla="val 20172"/>
            </a:avLst>
          </a:prstGeom>
          <a:solidFill>
            <a:srgbClr val="F8F8F8"/>
          </a:solidFill>
          <a:ln w="9525" cap="flat" cmpd="sng" algn="ctr">
            <a:solidFill>
              <a:srgbClr val="33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42" name="云形标注 41"/>
          <p:cNvSpPr/>
          <p:nvPr/>
        </p:nvSpPr>
        <p:spPr bwMode="auto">
          <a:xfrm>
            <a:off x="805788" y="2149370"/>
            <a:ext cx="1386840" cy="880110"/>
          </a:xfrm>
          <a:prstGeom prst="cloudCallout">
            <a:avLst>
              <a:gd name="adj1" fmla="val 81329"/>
              <a:gd name="adj2" fmla="val -1906"/>
            </a:avLst>
          </a:prstGeom>
          <a:solidFill>
            <a:srgbClr val="F8F8F8"/>
          </a:solidFill>
          <a:ln w="9525" cap="flat" cmpd="sng" algn="ctr">
            <a:solidFill>
              <a:srgbClr val="33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46" name="云形标注 45"/>
          <p:cNvSpPr/>
          <p:nvPr/>
        </p:nvSpPr>
        <p:spPr bwMode="auto">
          <a:xfrm>
            <a:off x="714348" y="3098060"/>
            <a:ext cx="1524000" cy="948690"/>
          </a:xfrm>
          <a:prstGeom prst="cloudCallout">
            <a:avLst>
              <a:gd name="adj1" fmla="val 80230"/>
              <a:gd name="adj2" fmla="val -18789"/>
            </a:avLst>
          </a:prstGeom>
          <a:solidFill>
            <a:srgbClr val="F8F8F8"/>
          </a:solidFill>
          <a:ln w="9525" cap="flat" cmpd="sng" algn="ctr">
            <a:solidFill>
              <a:srgbClr val="33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pic>
        <p:nvPicPr>
          <p:cNvPr id="52" name="Picture 3"/>
          <p:cNvPicPr>
            <a:picLocks noChangeAspect="1" noChangeArrowheads="1"/>
          </p:cNvPicPr>
          <p:nvPr/>
        </p:nvPicPr>
        <p:blipFill>
          <a:blip r:embed="rId7"/>
          <a:srcRect t="30568" r="80671" b="11231"/>
          <a:stretch>
            <a:fillRect/>
          </a:stretch>
        </p:blipFill>
        <p:spPr bwMode="auto">
          <a:xfrm>
            <a:off x="4235031" y="892070"/>
            <a:ext cx="456958" cy="308610"/>
          </a:xfrm>
          <a:prstGeom prst="rect">
            <a:avLst/>
          </a:prstGeom>
          <a:noFill/>
          <a:ln w="9525">
            <a:noFill/>
            <a:miter lim="800000"/>
            <a:headEnd/>
            <a:tailEnd/>
          </a:ln>
          <a:effectLst/>
        </p:spPr>
      </p:pic>
      <p:pic>
        <p:nvPicPr>
          <p:cNvPr id="53" name="Picture 3"/>
          <p:cNvPicPr>
            <a:picLocks noChangeAspect="1" noChangeArrowheads="1"/>
          </p:cNvPicPr>
          <p:nvPr/>
        </p:nvPicPr>
        <p:blipFill>
          <a:blip r:embed="rId7"/>
          <a:srcRect l="29643" t="-4352"/>
          <a:stretch>
            <a:fillRect/>
          </a:stretch>
        </p:blipFill>
        <p:spPr bwMode="auto">
          <a:xfrm>
            <a:off x="3228948" y="777770"/>
            <a:ext cx="1039602" cy="307406"/>
          </a:xfrm>
          <a:prstGeom prst="rect">
            <a:avLst/>
          </a:prstGeom>
          <a:noFill/>
          <a:ln w="9525">
            <a:noFill/>
            <a:miter lim="800000"/>
            <a:headEnd/>
            <a:tailEnd/>
          </a:ln>
          <a:effectLst/>
        </p:spPr>
      </p:pic>
      <p:cxnSp>
        <p:nvCxnSpPr>
          <p:cNvPr id="57" name="肘形连接符 56"/>
          <p:cNvCxnSpPr/>
          <p:nvPr/>
        </p:nvCxnSpPr>
        <p:spPr bwMode="auto">
          <a:xfrm rot="10800000">
            <a:off x="3228950" y="988624"/>
            <a:ext cx="1184367" cy="3218620"/>
          </a:xfrm>
          <a:prstGeom prst="bentConnector3">
            <a:avLst>
              <a:gd name="adj1" fmla="val 330330"/>
            </a:avLst>
          </a:prstGeom>
          <a:solidFill>
            <a:schemeClr val="accent1"/>
          </a:solidFill>
          <a:ln w="28575" cap="flat" cmpd="sng" algn="ctr">
            <a:solidFill>
              <a:srgbClr val="FF0000"/>
            </a:solidFill>
            <a:prstDash val="dash"/>
            <a:round/>
            <a:headEnd type="none" w="med" len="med"/>
            <a:tailEnd type="arrow"/>
          </a:ln>
          <a:effectLst/>
        </p:spPr>
      </p:cxnSp>
      <p:cxnSp>
        <p:nvCxnSpPr>
          <p:cNvPr id="65" name="直接箭头连接符 64"/>
          <p:cNvCxnSpPr>
            <a:stCxn id="35" idx="3"/>
          </p:cNvCxnSpPr>
          <p:nvPr/>
        </p:nvCxnSpPr>
        <p:spPr bwMode="auto">
          <a:xfrm flipV="1">
            <a:off x="3382438" y="1223540"/>
            <a:ext cx="1065711" cy="520065"/>
          </a:xfrm>
          <a:prstGeom prst="straightConnector1">
            <a:avLst/>
          </a:prstGeom>
          <a:solidFill>
            <a:schemeClr val="accent1"/>
          </a:solidFill>
          <a:ln w="28575" cap="flat" cmpd="sng" algn="ctr">
            <a:solidFill>
              <a:srgbClr val="FF0000"/>
            </a:solidFill>
            <a:prstDash val="dash"/>
            <a:round/>
            <a:headEnd type="arrow"/>
            <a:tailEnd type="arrow"/>
          </a:ln>
          <a:effectLst/>
        </p:spPr>
      </p:cxnSp>
      <p:cxnSp>
        <p:nvCxnSpPr>
          <p:cNvPr id="67" name="直接箭头连接符 66"/>
          <p:cNvCxnSpPr>
            <a:stCxn id="34" idx="3"/>
            <a:endCxn id="52" idx="2"/>
          </p:cNvCxnSpPr>
          <p:nvPr/>
        </p:nvCxnSpPr>
        <p:spPr bwMode="auto">
          <a:xfrm flipV="1">
            <a:off x="3367198" y="1200680"/>
            <a:ext cx="1096313" cy="1308735"/>
          </a:xfrm>
          <a:prstGeom prst="straightConnector1">
            <a:avLst/>
          </a:prstGeom>
          <a:solidFill>
            <a:schemeClr val="accent1"/>
          </a:solidFill>
          <a:ln w="28575" cap="flat" cmpd="sng" algn="ctr">
            <a:solidFill>
              <a:srgbClr val="FF0000"/>
            </a:solidFill>
            <a:prstDash val="dash"/>
            <a:round/>
            <a:headEnd type="arrow"/>
            <a:tailEnd type="arrow"/>
          </a:ln>
          <a:effectLst/>
        </p:spPr>
      </p:cxnSp>
      <p:cxnSp>
        <p:nvCxnSpPr>
          <p:cNvPr id="70" name="直接箭头连接符 69"/>
          <p:cNvCxnSpPr>
            <a:stCxn id="1027" idx="3"/>
          </p:cNvCxnSpPr>
          <p:nvPr/>
        </p:nvCxnSpPr>
        <p:spPr bwMode="auto">
          <a:xfrm flipV="1">
            <a:off x="3382438" y="1269260"/>
            <a:ext cx="1065711" cy="2040255"/>
          </a:xfrm>
          <a:prstGeom prst="straightConnector1">
            <a:avLst/>
          </a:prstGeom>
          <a:solidFill>
            <a:schemeClr val="accent1"/>
          </a:solidFill>
          <a:ln w="28575" cap="flat" cmpd="sng" algn="ctr">
            <a:solidFill>
              <a:srgbClr val="FF0000"/>
            </a:solidFill>
            <a:prstDash val="dash"/>
            <a:round/>
            <a:headEnd type="arrow"/>
            <a:tailEnd type="arrow"/>
          </a:ln>
          <a:effectLst/>
        </p:spPr>
      </p:cxnSp>
      <p:cxnSp>
        <p:nvCxnSpPr>
          <p:cNvPr id="73" name="直接箭头连接符 72"/>
          <p:cNvCxnSpPr>
            <a:endCxn id="16" idx="2"/>
          </p:cNvCxnSpPr>
          <p:nvPr/>
        </p:nvCxnSpPr>
        <p:spPr bwMode="auto">
          <a:xfrm>
            <a:off x="3457548" y="1737890"/>
            <a:ext cx="1965960" cy="920115"/>
          </a:xfrm>
          <a:prstGeom prst="straightConnector1">
            <a:avLst/>
          </a:prstGeom>
          <a:solidFill>
            <a:schemeClr val="accent1"/>
          </a:solidFill>
          <a:ln w="28575" cap="flat" cmpd="sng" algn="ctr">
            <a:solidFill>
              <a:srgbClr val="FF0000"/>
            </a:solidFill>
            <a:prstDash val="solid"/>
            <a:round/>
            <a:headEnd type="arrow"/>
            <a:tailEnd type="arrow"/>
          </a:ln>
          <a:effectLst/>
        </p:spPr>
      </p:cxnSp>
      <p:cxnSp>
        <p:nvCxnSpPr>
          <p:cNvPr id="76" name="直接箭头连接符 75"/>
          <p:cNvCxnSpPr>
            <a:stCxn id="34" idx="3"/>
            <a:endCxn id="16" idx="2"/>
          </p:cNvCxnSpPr>
          <p:nvPr/>
        </p:nvCxnSpPr>
        <p:spPr bwMode="auto">
          <a:xfrm>
            <a:off x="3367198" y="2509415"/>
            <a:ext cx="2056311" cy="148590"/>
          </a:xfrm>
          <a:prstGeom prst="straightConnector1">
            <a:avLst/>
          </a:prstGeom>
          <a:solidFill>
            <a:schemeClr val="accent1"/>
          </a:solidFill>
          <a:ln w="28575" cap="flat" cmpd="sng" algn="ctr">
            <a:solidFill>
              <a:srgbClr val="FF0000"/>
            </a:solidFill>
            <a:prstDash val="solid"/>
            <a:round/>
            <a:headEnd type="arrow"/>
            <a:tailEnd type="arrow"/>
          </a:ln>
          <a:effectLst/>
        </p:spPr>
      </p:cxnSp>
      <p:cxnSp>
        <p:nvCxnSpPr>
          <p:cNvPr id="79" name="直接箭头连接符 78"/>
          <p:cNvCxnSpPr>
            <a:stCxn id="1027" idx="3"/>
          </p:cNvCxnSpPr>
          <p:nvPr/>
        </p:nvCxnSpPr>
        <p:spPr bwMode="auto">
          <a:xfrm flipV="1">
            <a:off x="3382438" y="2686580"/>
            <a:ext cx="2010591" cy="622935"/>
          </a:xfrm>
          <a:prstGeom prst="straightConnector1">
            <a:avLst/>
          </a:prstGeom>
          <a:solidFill>
            <a:schemeClr val="accent1"/>
          </a:solidFill>
          <a:ln w="28575" cap="flat" cmpd="sng" algn="ctr">
            <a:solidFill>
              <a:srgbClr val="FF0000"/>
            </a:solidFill>
            <a:prstDash val="solid"/>
            <a:round/>
            <a:headEnd type="arrow"/>
            <a:tailEnd type="arrow"/>
          </a:ln>
          <a:effectLst/>
        </p:spPr>
      </p:cxnSp>
      <p:pic>
        <p:nvPicPr>
          <p:cNvPr id="83" name="Picture 4"/>
          <p:cNvPicPr>
            <a:picLocks noChangeAspect="1" noChangeArrowheads="1"/>
          </p:cNvPicPr>
          <p:nvPr/>
        </p:nvPicPr>
        <p:blipFill>
          <a:blip r:embed="rId5"/>
          <a:srcRect/>
          <a:stretch>
            <a:fillRect/>
          </a:stretch>
        </p:blipFill>
        <p:spPr bwMode="auto">
          <a:xfrm>
            <a:off x="6727618" y="654355"/>
            <a:ext cx="800099" cy="591740"/>
          </a:xfrm>
          <a:prstGeom prst="rect">
            <a:avLst/>
          </a:prstGeom>
          <a:noFill/>
          <a:ln w="9525">
            <a:noFill/>
            <a:miter lim="800000"/>
            <a:headEnd/>
            <a:tailEnd/>
          </a:ln>
          <a:effectLst/>
        </p:spPr>
      </p:pic>
      <p:pic>
        <p:nvPicPr>
          <p:cNvPr id="87" name="Picture 4"/>
          <p:cNvPicPr>
            <a:picLocks noChangeAspect="1" noChangeArrowheads="1"/>
          </p:cNvPicPr>
          <p:nvPr/>
        </p:nvPicPr>
        <p:blipFill>
          <a:blip r:embed="rId8"/>
          <a:srcRect t="12682" r="73160" b="7163"/>
          <a:stretch>
            <a:fillRect/>
          </a:stretch>
        </p:blipFill>
        <p:spPr bwMode="auto">
          <a:xfrm>
            <a:off x="6645414" y="898688"/>
            <a:ext cx="515454" cy="362852"/>
          </a:xfrm>
          <a:prstGeom prst="rect">
            <a:avLst/>
          </a:prstGeom>
          <a:noFill/>
          <a:ln w="9525">
            <a:noFill/>
            <a:miter lim="800000"/>
            <a:headEnd/>
            <a:tailEnd/>
          </a:ln>
          <a:effectLst/>
        </p:spPr>
      </p:pic>
      <p:pic>
        <p:nvPicPr>
          <p:cNvPr id="88" name="Picture 4"/>
          <p:cNvPicPr>
            <a:picLocks noChangeAspect="1" noChangeArrowheads="1"/>
          </p:cNvPicPr>
          <p:nvPr/>
        </p:nvPicPr>
        <p:blipFill>
          <a:blip r:embed="rId8"/>
          <a:srcRect l="31543" t="17999"/>
          <a:stretch>
            <a:fillRect/>
          </a:stretch>
        </p:blipFill>
        <p:spPr bwMode="auto">
          <a:xfrm>
            <a:off x="7511389" y="846350"/>
            <a:ext cx="887127" cy="250481"/>
          </a:xfrm>
          <a:prstGeom prst="rect">
            <a:avLst/>
          </a:prstGeom>
          <a:noFill/>
          <a:ln w="9525">
            <a:noFill/>
            <a:miter lim="800000"/>
            <a:headEnd/>
            <a:tailEnd/>
          </a:ln>
          <a:effectLst/>
        </p:spPr>
      </p:pic>
      <p:sp>
        <p:nvSpPr>
          <p:cNvPr id="92" name="TextBox 91"/>
          <p:cNvSpPr txBox="1"/>
          <p:nvPr/>
        </p:nvSpPr>
        <p:spPr>
          <a:xfrm>
            <a:off x="2207868" y="3669560"/>
            <a:ext cx="1767840" cy="338554"/>
          </a:xfrm>
          <a:prstGeom prst="rect">
            <a:avLst/>
          </a:prstGeom>
          <a:noFill/>
        </p:spPr>
        <p:txBody>
          <a:bodyPr wrap="square" rtlCol="0">
            <a:spAutoFit/>
          </a:bodyPr>
          <a:lstStyle/>
          <a:p>
            <a:r>
              <a:rPr lang="en-US" altLang="zh-CN" sz="1600" dirty="0" smtClean="0">
                <a:solidFill>
                  <a:schemeClr val="tx1">
                    <a:lumMod val="10000"/>
                  </a:schemeClr>
                </a:solidFill>
              </a:rPr>
              <a:t>Load  Generator</a:t>
            </a:r>
            <a:endParaRPr lang="zh-CN" altLang="en-US" sz="1600" dirty="0">
              <a:solidFill>
                <a:schemeClr val="tx1">
                  <a:lumMod val="10000"/>
                </a:schemeClr>
              </a:solidFill>
            </a:endParaRPr>
          </a:p>
        </p:txBody>
      </p:sp>
      <p:sp>
        <p:nvSpPr>
          <p:cNvPr id="93" name="TextBox 92"/>
          <p:cNvSpPr txBox="1"/>
          <p:nvPr/>
        </p:nvSpPr>
        <p:spPr>
          <a:xfrm>
            <a:off x="4539588" y="4435370"/>
            <a:ext cx="1767840" cy="338554"/>
          </a:xfrm>
          <a:prstGeom prst="rect">
            <a:avLst/>
          </a:prstGeom>
          <a:noFill/>
        </p:spPr>
        <p:txBody>
          <a:bodyPr wrap="square" rtlCol="0">
            <a:spAutoFit/>
          </a:bodyPr>
          <a:lstStyle/>
          <a:p>
            <a:r>
              <a:rPr lang="en-US" altLang="zh-CN" sz="1600" dirty="0" smtClean="0">
                <a:solidFill>
                  <a:schemeClr val="tx1">
                    <a:lumMod val="10000"/>
                  </a:schemeClr>
                </a:solidFill>
              </a:rPr>
              <a:t>VuGen</a:t>
            </a:r>
            <a:endParaRPr lang="zh-CN" altLang="en-US" sz="1600" dirty="0">
              <a:solidFill>
                <a:schemeClr val="tx1">
                  <a:lumMod val="10000"/>
                </a:schemeClr>
              </a:solidFill>
            </a:endParaRPr>
          </a:p>
        </p:txBody>
      </p:sp>
      <p:cxnSp>
        <p:nvCxnSpPr>
          <p:cNvPr id="94" name="直接箭头连接符 93"/>
          <p:cNvCxnSpPr/>
          <p:nvPr/>
        </p:nvCxnSpPr>
        <p:spPr bwMode="auto">
          <a:xfrm rot="16200000" flipH="1">
            <a:off x="5569034" y="3172718"/>
            <a:ext cx="1312187" cy="765833"/>
          </a:xfrm>
          <a:prstGeom prst="straightConnector1">
            <a:avLst/>
          </a:prstGeom>
          <a:solidFill>
            <a:schemeClr val="accent1"/>
          </a:solidFill>
          <a:ln w="28575" cap="flat" cmpd="sng" algn="ctr">
            <a:solidFill>
              <a:srgbClr val="FFC000"/>
            </a:solidFill>
            <a:prstDash val="solid"/>
            <a:round/>
            <a:headEnd type="arrow"/>
            <a:tailEnd type="arrow"/>
          </a:ln>
          <a:effectLst/>
        </p:spPr>
      </p:cxnSp>
      <p:sp>
        <p:nvSpPr>
          <p:cNvPr id="98" name="乘号 97"/>
          <p:cNvSpPr/>
          <p:nvPr/>
        </p:nvSpPr>
        <p:spPr bwMode="auto">
          <a:xfrm>
            <a:off x="5941668" y="3498110"/>
            <a:ext cx="579120" cy="274320"/>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pic>
        <p:nvPicPr>
          <p:cNvPr id="99" name="图片 98" descr="u=729551530,1354921537&amp;fm=0&amp;gp=0.gif"/>
          <p:cNvPicPr>
            <a:picLocks noChangeAspect="1"/>
          </p:cNvPicPr>
          <p:nvPr/>
        </p:nvPicPr>
        <p:blipFill>
          <a:blip r:embed="rId9"/>
          <a:stretch>
            <a:fillRect/>
          </a:stretch>
        </p:blipFill>
        <p:spPr>
          <a:xfrm>
            <a:off x="1556358" y="1394991"/>
            <a:ext cx="589280" cy="331470"/>
          </a:xfrm>
          <a:prstGeom prst="rect">
            <a:avLst/>
          </a:prstGeom>
        </p:spPr>
      </p:pic>
      <p:pic>
        <p:nvPicPr>
          <p:cNvPr id="102" name="图片 101" descr="u=729551530,1354921537&amp;fm=0&amp;gp=0.gif"/>
          <p:cNvPicPr>
            <a:picLocks noChangeAspect="1"/>
          </p:cNvPicPr>
          <p:nvPr/>
        </p:nvPicPr>
        <p:blipFill>
          <a:blip r:embed="rId9"/>
          <a:stretch>
            <a:fillRect/>
          </a:stretch>
        </p:blipFill>
        <p:spPr>
          <a:xfrm>
            <a:off x="1495398" y="2355111"/>
            <a:ext cx="589280" cy="331470"/>
          </a:xfrm>
          <a:prstGeom prst="rect">
            <a:avLst/>
          </a:prstGeom>
        </p:spPr>
      </p:pic>
      <p:pic>
        <p:nvPicPr>
          <p:cNvPr id="108" name="图片 107" descr="u=729551530,1354921537&amp;fm=0&amp;gp=0.gif"/>
          <p:cNvPicPr>
            <a:picLocks noChangeAspect="1"/>
          </p:cNvPicPr>
          <p:nvPr/>
        </p:nvPicPr>
        <p:blipFill>
          <a:blip r:embed="rId9"/>
          <a:stretch>
            <a:fillRect/>
          </a:stretch>
        </p:blipFill>
        <p:spPr>
          <a:xfrm>
            <a:off x="1083918" y="1326411"/>
            <a:ext cx="589280" cy="331470"/>
          </a:xfrm>
          <a:prstGeom prst="rect">
            <a:avLst/>
          </a:prstGeom>
        </p:spPr>
      </p:pic>
      <p:pic>
        <p:nvPicPr>
          <p:cNvPr id="109" name="图片 108" descr="u=729551530,1354921537&amp;fm=0&amp;gp=0.gif"/>
          <p:cNvPicPr>
            <a:picLocks noChangeAspect="1"/>
          </p:cNvPicPr>
          <p:nvPr/>
        </p:nvPicPr>
        <p:blipFill>
          <a:blip r:embed="rId9"/>
          <a:stretch>
            <a:fillRect/>
          </a:stretch>
        </p:blipFill>
        <p:spPr>
          <a:xfrm>
            <a:off x="1099158" y="1623591"/>
            <a:ext cx="589280" cy="331470"/>
          </a:xfrm>
          <a:prstGeom prst="rect">
            <a:avLst/>
          </a:prstGeom>
        </p:spPr>
      </p:pic>
      <p:pic>
        <p:nvPicPr>
          <p:cNvPr id="110" name="图片 109" descr="u=729551530,1354921537&amp;fm=0&amp;gp=0.gif"/>
          <p:cNvPicPr>
            <a:picLocks noChangeAspect="1"/>
          </p:cNvPicPr>
          <p:nvPr/>
        </p:nvPicPr>
        <p:blipFill>
          <a:blip r:embed="rId9"/>
          <a:stretch>
            <a:fillRect/>
          </a:stretch>
        </p:blipFill>
        <p:spPr>
          <a:xfrm>
            <a:off x="1495398" y="3338091"/>
            <a:ext cx="589280" cy="331470"/>
          </a:xfrm>
          <a:prstGeom prst="rect">
            <a:avLst/>
          </a:prstGeom>
        </p:spPr>
      </p:pic>
      <p:pic>
        <p:nvPicPr>
          <p:cNvPr id="111" name="图片 110" descr="u=729551530,1354921537&amp;fm=0&amp;gp=0.gif"/>
          <p:cNvPicPr>
            <a:picLocks noChangeAspect="1"/>
          </p:cNvPicPr>
          <p:nvPr/>
        </p:nvPicPr>
        <p:blipFill>
          <a:blip r:embed="rId9"/>
          <a:stretch>
            <a:fillRect/>
          </a:stretch>
        </p:blipFill>
        <p:spPr>
          <a:xfrm>
            <a:off x="1022958" y="3269511"/>
            <a:ext cx="589280" cy="331470"/>
          </a:xfrm>
          <a:prstGeom prst="rect">
            <a:avLst/>
          </a:prstGeom>
        </p:spPr>
      </p:pic>
      <p:pic>
        <p:nvPicPr>
          <p:cNvPr id="112" name="图片 111" descr="u=729551530,1354921537&amp;fm=0&amp;gp=0.gif"/>
          <p:cNvPicPr>
            <a:picLocks noChangeAspect="1"/>
          </p:cNvPicPr>
          <p:nvPr/>
        </p:nvPicPr>
        <p:blipFill>
          <a:blip r:embed="rId9"/>
          <a:stretch>
            <a:fillRect/>
          </a:stretch>
        </p:blipFill>
        <p:spPr>
          <a:xfrm>
            <a:off x="1038198" y="3566691"/>
            <a:ext cx="589280" cy="331470"/>
          </a:xfrm>
          <a:prstGeom prst="rect">
            <a:avLst/>
          </a:prstGeom>
        </p:spPr>
      </p:pic>
      <p:pic>
        <p:nvPicPr>
          <p:cNvPr id="113" name="图片 112" descr="u=729551530,1354921537&amp;fm=0&amp;gp=0.gif"/>
          <p:cNvPicPr>
            <a:picLocks noChangeAspect="1"/>
          </p:cNvPicPr>
          <p:nvPr/>
        </p:nvPicPr>
        <p:blipFill>
          <a:blip r:embed="rId9"/>
          <a:stretch>
            <a:fillRect/>
          </a:stretch>
        </p:blipFill>
        <p:spPr>
          <a:xfrm>
            <a:off x="1007718" y="2275101"/>
            <a:ext cx="589280" cy="331470"/>
          </a:xfrm>
          <a:prstGeom prst="rect">
            <a:avLst/>
          </a:prstGeom>
        </p:spPr>
      </p:pic>
      <p:pic>
        <p:nvPicPr>
          <p:cNvPr id="114" name="图片 113" descr="u=729551530,1354921537&amp;fm=0&amp;gp=0.gif"/>
          <p:cNvPicPr>
            <a:picLocks noChangeAspect="1"/>
          </p:cNvPicPr>
          <p:nvPr/>
        </p:nvPicPr>
        <p:blipFill>
          <a:blip r:embed="rId9"/>
          <a:stretch>
            <a:fillRect/>
          </a:stretch>
        </p:blipFill>
        <p:spPr>
          <a:xfrm>
            <a:off x="1022958" y="2572281"/>
            <a:ext cx="589280" cy="331470"/>
          </a:xfrm>
          <a:prstGeom prst="rect">
            <a:avLst/>
          </a:prstGeom>
        </p:spPr>
      </p:pic>
      <p:cxnSp>
        <p:nvCxnSpPr>
          <p:cNvPr id="43" name="直接箭头连接符 42"/>
          <p:cNvCxnSpPr/>
          <p:nvPr/>
        </p:nvCxnSpPr>
        <p:spPr bwMode="auto">
          <a:xfrm rot="16200000" flipH="1">
            <a:off x="4895822" y="1183536"/>
            <a:ext cx="1131572" cy="1143000"/>
          </a:xfrm>
          <a:prstGeom prst="straightConnector1">
            <a:avLst/>
          </a:prstGeom>
          <a:solidFill>
            <a:schemeClr val="accent1"/>
          </a:solidFill>
          <a:ln w="28575" cap="flat" cmpd="sng" algn="ctr">
            <a:solidFill>
              <a:srgbClr val="FF0000"/>
            </a:solidFill>
            <a:prstDash val="solid"/>
            <a:round/>
            <a:headEnd type="arrow"/>
            <a:tailEnd type="arrow"/>
          </a:ln>
          <a:effectLst/>
        </p:spPr>
      </p:cxnSp>
      <p:cxnSp>
        <p:nvCxnSpPr>
          <p:cNvPr id="47" name="直接箭头连接符 46"/>
          <p:cNvCxnSpPr/>
          <p:nvPr/>
        </p:nvCxnSpPr>
        <p:spPr bwMode="auto">
          <a:xfrm>
            <a:off x="4951069" y="1234970"/>
            <a:ext cx="2026919" cy="1108710"/>
          </a:xfrm>
          <a:prstGeom prst="straightConnector1">
            <a:avLst/>
          </a:prstGeom>
          <a:solidFill>
            <a:schemeClr val="accent1"/>
          </a:solidFill>
          <a:ln w="28575" cap="flat" cmpd="sng" algn="ctr">
            <a:solidFill>
              <a:srgbClr val="FF0000"/>
            </a:solidFill>
            <a:prstDash val="solid"/>
            <a:round/>
            <a:headEnd type="arrow"/>
            <a:tailEnd type="arrow"/>
          </a:ln>
          <a:effectLst/>
        </p:spPr>
      </p:cxnSp>
      <p:cxnSp>
        <p:nvCxnSpPr>
          <p:cNvPr id="51" name="直接箭头连接符 50"/>
          <p:cNvCxnSpPr/>
          <p:nvPr/>
        </p:nvCxnSpPr>
        <p:spPr bwMode="auto">
          <a:xfrm>
            <a:off x="4996788" y="1177820"/>
            <a:ext cx="3078480" cy="1120140"/>
          </a:xfrm>
          <a:prstGeom prst="straightConnector1">
            <a:avLst/>
          </a:prstGeom>
          <a:solidFill>
            <a:schemeClr val="accent1"/>
          </a:solidFill>
          <a:ln w="28575" cap="flat" cmpd="sng" algn="ctr">
            <a:solidFill>
              <a:srgbClr val="FF0000"/>
            </a:solidFill>
            <a:prstDash val="solid"/>
            <a:round/>
            <a:headEnd type="arrow"/>
            <a:tailEnd type="arrow"/>
          </a:ln>
          <a:effectLst/>
        </p:spPr>
      </p:cxnSp>
      <p:sp>
        <p:nvSpPr>
          <p:cNvPr id="48" name="TextBox 47"/>
          <p:cNvSpPr txBox="1"/>
          <p:nvPr/>
        </p:nvSpPr>
        <p:spPr>
          <a:xfrm>
            <a:off x="3442308" y="1314980"/>
            <a:ext cx="1036320" cy="338554"/>
          </a:xfrm>
          <a:prstGeom prst="rect">
            <a:avLst/>
          </a:prstGeom>
          <a:noFill/>
        </p:spPr>
        <p:txBody>
          <a:bodyPr wrap="square" rtlCol="0">
            <a:spAutoFit/>
          </a:bodyPr>
          <a:lstStyle/>
          <a:p>
            <a:r>
              <a:rPr lang="zh-CN" altLang="en-US" sz="1600" dirty="0" smtClean="0">
                <a:solidFill>
                  <a:srgbClr val="0066FF"/>
                </a:solidFill>
              </a:rPr>
              <a:t>脚本</a:t>
            </a:r>
            <a:endParaRPr lang="zh-CN" altLang="en-US" sz="1600" dirty="0">
              <a:solidFill>
                <a:srgbClr val="0066FF"/>
              </a:solidFill>
            </a:endParaRPr>
          </a:p>
        </p:txBody>
      </p:sp>
      <p:sp>
        <p:nvSpPr>
          <p:cNvPr id="49" name="TextBox 48"/>
          <p:cNvSpPr txBox="1"/>
          <p:nvPr/>
        </p:nvSpPr>
        <p:spPr>
          <a:xfrm>
            <a:off x="3289908" y="1966490"/>
            <a:ext cx="1036320" cy="338554"/>
          </a:xfrm>
          <a:prstGeom prst="rect">
            <a:avLst/>
          </a:prstGeom>
          <a:noFill/>
        </p:spPr>
        <p:txBody>
          <a:bodyPr wrap="square" rtlCol="0">
            <a:spAutoFit/>
          </a:bodyPr>
          <a:lstStyle/>
          <a:p>
            <a:r>
              <a:rPr lang="zh-CN" altLang="en-US" sz="1600" dirty="0" smtClean="0">
                <a:solidFill>
                  <a:srgbClr val="0066FF"/>
                </a:solidFill>
              </a:rPr>
              <a:t>脚本</a:t>
            </a:r>
            <a:endParaRPr lang="zh-CN" altLang="en-US" sz="1600" dirty="0">
              <a:solidFill>
                <a:srgbClr val="0066FF"/>
              </a:solidFill>
            </a:endParaRPr>
          </a:p>
        </p:txBody>
      </p:sp>
      <p:sp>
        <p:nvSpPr>
          <p:cNvPr id="50" name="TextBox 49"/>
          <p:cNvSpPr txBox="1"/>
          <p:nvPr/>
        </p:nvSpPr>
        <p:spPr>
          <a:xfrm>
            <a:off x="3183228" y="2698010"/>
            <a:ext cx="1036320" cy="338554"/>
          </a:xfrm>
          <a:prstGeom prst="rect">
            <a:avLst/>
          </a:prstGeom>
          <a:noFill/>
        </p:spPr>
        <p:txBody>
          <a:bodyPr wrap="square" rtlCol="0">
            <a:spAutoFit/>
          </a:bodyPr>
          <a:lstStyle/>
          <a:p>
            <a:r>
              <a:rPr lang="zh-CN" altLang="en-US" sz="1600" dirty="0" smtClean="0">
                <a:solidFill>
                  <a:srgbClr val="0066FF"/>
                </a:solidFill>
              </a:rPr>
              <a:t>脚本</a:t>
            </a:r>
            <a:endParaRPr lang="zh-CN" altLang="en-US" sz="1600" dirty="0">
              <a:solidFill>
                <a:srgbClr val="0066FF"/>
              </a:solidFill>
            </a:endParaRPr>
          </a:p>
        </p:txBody>
      </p:sp>
      <p:sp>
        <p:nvSpPr>
          <p:cNvPr id="54" name="TextBox 53"/>
          <p:cNvSpPr txBox="1"/>
          <p:nvPr/>
        </p:nvSpPr>
        <p:spPr>
          <a:xfrm>
            <a:off x="3594708" y="1520720"/>
            <a:ext cx="1036320" cy="338554"/>
          </a:xfrm>
          <a:prstGeom prst="rect">
            <a:avLst/>
          </a:prstGeom>
          <a:noFill/>
        </p:spPr>
        <p:txBody>
          <a:bodyPr wrap="square" rtlCol="0">
            <a:spAutoFit/>
          </a:bodyPr>
          <a:lstStyle/>
          <a:p>
            <a:r>
              <a:rPr lang="zh-CN" altLang="en-US" sz="1600" dirty="0" smtClean="0">
                <a:solidFill>
                  <a:srgbClr val="7030A0"/>
                </a:solidFill>
              </a:rPr>
              <a:t>日志</a:t>
            </a:r>
            <a:endParaRPr lang="zh-CN" altLang="en-US" sz="1600" dirty="0">
              <a:solidFill>
                <a:srgbClr val="7030A0"/>
              </a:solidFill>
            </a:endParaRPr>
          </a:p>
        </p:txBody>
      </p:sp>
      <p:sp>
        <p:nvSpPr>
          <p:cNvPr id="55" name="TextBox 54"/>
          <p:cNvSpPr txBox="1"/>
          <p:nvPr/>
        </p:nvSpPr>
        <p:spPr>
          <a:xfrm>
            <a:off x="3503268" y="2149370"/>
            <a:ext cx="1036320" cy="338554"/>
          </a:xfrm>
          <a:prstGeom prst="rect">
            <a:avLst/>
          </a:prstGeom>
          <a:noFill/>
        </p:spPr>
        <p:txBody>
          <a:bodyPr wrap="square" rtlCol="0">
            <a:spAutoFit/>
          </a:bodyPr>
          <a:lstStyle/>
          <a:p>
            <a:r>
              <a:rPr lang="zh-CN" altLang="en-US" sz="1600" dirty="0" smtClean="0">
                <a:solidFill>
                  <a:srgbClr val="7030A0"/>
                </a:solidFill>
              </a:rPr>
              <a:t>日志</a:t>
            </a:r>
            <a:endParaRPr lang="zh-CN" altLang="en-US" sz="1600" dirty="0">
              <a:solidFill>
                <a:srgbClr val="7030A0"/>
              </a:solidFill>
            </a:endParaRPr>
          </a:p>
        </p:txBody>
      </p:sp>
      <p:sp>
        <p:nvSpPr>
          <p:cNvPr id="56" name="TextBox 55"/>
          <p:cNvSpPr txBox="1"/>
          <p:nvPr/>
        </p:nvSpPr>
        <p:spPr>
          <a:xfrm>
            <a:off x="3457548" y="2903750"/>
            <a:ext cx="1036320" cy="338554"/>
          </a:xfrm>
          <a:prstGeom prst="rect">
            <a:avLst/>
          </a:prstGeom>
          <a:noFill/>
        </p:spPr>
        <p:txBody>
          <a:bodyPr wrap="square" rtlCol="0">
            <a:spAutoFit/>
          </a:bodyPr>
          <a:lstStyle/>
          <a:p>
            <a:r>
              <a:rPr lang="zh-CN" altLang="en-US" sz="1600" dirty="0" smtClean="0">
                <a:solidFill>
                  <a:srgbClr val="7030A0"/>
                </a:solidFill>
              </a:rPr>
              <a:t>日志</a:t>
            </a:r>
            <a:endParaRPr lang="zh-CN" altLang="en-US" sz="1600" dirty="0">
              <a:solidFill>
                <a:srgbClr val="7030A0"/>
              </a:solidFill>
            </a:endParaRPr>
          </a:p>
        </p:txBody>
      </p:sp>
      <p:sp>
        <p:nvSpPr>
          <p:cNvPr id="61" name="TextBox 60"/>
          <p:cNvSpPr txBox="1"/>
          <p:nvPr/>
        </p:nvSpPr>
        <p:spPr>
          <a:xfrm>
            <a:off x="6182696" y="1440711"/>
            <a:ext cx="1036320" cy="338554"/>
          </a:xfrm>
          <a:prstGeom prst="rect">
            <a:avLst/>
          </a:prstGeom>
          <a:noFill/>
        </p:spPr>
        <p:txBody>
          <a:bodyPr wrap="square" rtlCol="0">
            <a:spAutoFit/>
          </a:bodyPr>
          <a:lstStyle/>
          <a:p>
            <a:r>
              <a:rPr lang="zh-CN" altLang="en-US" sz="1600" dirty="0" smtClean="0">
                <a:solidFill>
                  <a:srgbClr val="7030A0"/>
                </a:solidFill>
              </a:rPr>
              <a:t>系统资源</a:t>
            </a:r>
            <a:endParaRPr lang="zh-CN" altLang="en-US" sz="1600" dirty="0">
              <a:solidFill>
                <a:srgbClr val="7030A0"/>
              </a:solidFill>
            </a:endParaRPr>
          </a:p>
        </p:txBody>
      </p:sp>
      <p:pic>
        <p:nvPicPr>
          <p:cNvPr id="58" name="Picture 2"/>
          <p:cNvPicPr>
            <a:picLocks noChangeAspect="1" noChangeArrowheads="1"/>
          </p:cNvPicPr>
          <p:nvPr/>
        </p:nvPicPr>
        <p:blipFill>
          <a:blip r:embed="rId3"/>
          <a:srcRect/>
          <a:stretch>
            <a:fillRect/>
          </a:stretch>
        </p:blipFill>
        <p:spPr bwMode="auto">
          <a:xfrm>
            <a:off x="7354003" y="4098177"/>
            <a:ext cx="788057" cy="521879"/>
          </a:xfrm>
          <a:prstGeom prst="rect">
            <a:avLst/>
          </a:prstGeom>
          <a:noFill/>
          <a:ln w="9525">
            <a:noFill/>
            <a:miter lim="800000"/>
            <a:headEnd/>
            <a:tailEnd/>
          </a:ln>
          <a:effectLst/>
        </p:spPr>
      </p:pic>
      <p:cxnSp>
        <p:nvCxnSpPr>
          <p:cNvPr id="59" name="直接箭头连接符 58"/>
          <p:cNvCxnSpPr/>
          <p:nvPr/>
        </p:nvCxnSpPr>
        <p:spPr bwMode="auto">
          <a:xfrm>
            <a:off x="5858249" y="2911571"/>
            <a:ext cx="1812758" cy="1299411"/>
          </a:xfrm>
          <a:prstGeom prst="straightConnector1">
            <a:avLst/>
          </a:prstGeom>
          <a:solidFill>
            <a:schemeClr val="accent1"/>
          </a:solidFill>
          <a:ln w="28575" cap="flat" cmpd="sng" algn="ctr">
            <a:solidFill>
              <a:srgbClr val="FFC000"/>
            </a:solidFill>
            <a:prstDash val="solid"/>
            <a:round/>
            <a:headEnd type="arrow"/>
            <a:tailEnd type="arrow"/>
          </a:ln>
          <a:effectLst/>
        </p:spPr>
      </p:cxnSp>
      <p:pic>
        <p:nvPicPr>
          <p:cNvPr id="60" name="Picture 2"/>
          <p:cNvPicPr>
            <a:picLocks noChangeAspect="1" noChangeArrowheads="1"/>
          </p:cNvPicPr>
          <p:nvPr/>
        </p:nvPicPr>
        <p:blipFill>
          <a:blip r:embed="rId3"/>
          <a:srcRect/>
          <a:stretch>
            <a:fillRect/>
          </a:stretch>
        </p:blipFill>
        <p:spPr bwMode="auto">
          <a:xfrm>
            <a:off x="8140188" y="3875594"/>
            <a:ext cx="717936" cy="475442"/>
          </a:xfrm>
          <a:prstGeom prst="rect">
            <a:avLst/>
          </a:prstGeom>
          <a:noFill/>
          <a:ln w="9525">
            <a:noFill/>
            <a:miter lim="800000"/>
            <a:headEnd/>
            <a:tailEnd/>
          </a:ln>
          <a:effectLst/>
        </p:spPr>
      </p:pic>
      <p:cxnSp>
        <p:nvCxnSpPr>
          <p:cNvPr id="62" name="直接箭头连接符 61"/>
          <p:cNvCxnSpPr/>
          <p:nvPr/>
        </p:nvCxnSpPr>
        <p:spPr bwMode="auto">
          <a:xfrm>
            <a:off x="5906376" y="2899539"/>
            <a:ext cx="2358193" cy="1082845"/>
          </a:xfrm>
          <a:prstGeom prst="straightConnector1">
            <a:avLst/>
          </a:prstGeom>
          <a:solidFill>
            <a:schemeClr val="accent1"/>
          </a:solidFill>
          <a:ln w="28575" cap="flat" cmpd="sng" algn="ctr">
            <a:solidFill>
              <a:srgbClr val="FFC000"/>
            </a:solidFill>
            <a:prstDash val="solid"/>
            <a:round/>
            <a:headEnd type="arrow"/>
            <a:tailEnd type="arrow"/>
          </a:ln>
          <a:effectLst/>
        </p:spPr>
      </p:cxnSp>
      <p:sp>
        <p:nvSpPr>
          <p:cNvPr id="78" name="乘号 77"/>
          <p:cNvSpPr/>
          <p:nvPr/>
        </p:nvSpPr>
        <p:spPr bwMode="auto">
          <a:xfrm>
            <a:off x="6575332" y="3516157"/>
            <a:ext cx="579120" cy="274320"/>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80" name="乘号 79"/>
          <p:cNvSpPr/>
          <p:nvPr/>
        </p:nvSpPr>
        <p:spPr bwMode="auto">
          <a:xfrm>
            <a:off x="7233057" y="3504126"/>
            <a:ext cx="579120" cy="274320"/>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19137226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gtEl>
                                        <p:attrNameLst>
                                          <p:attrName>ppt_y</p:attrName>
                                        </p:attrNameLst>
                                      </p:cBhvr>
                                      <p:tavLst>
                                        <p:tav tm="0">
                                          <p:val>
                                            <p:strVal val="#ppt_y"/>
                                          </p:val>
                                        </p:tav>
                                        <p:tav tm="100000">
                                          <p:val>
                                            <p:strVal val="#ppt_y"/>
                                          </p:val>
                                        </p:tav>
                                      </p:tavLst>
                                    </p:anim>
                                  </p:childTnLst>
                                </p:cTn>
                              </p:par>
                              <p:par>
                                <p:cTn id="11" presetID="39" presetClass="entr" presetSubtype="0" accel="10000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ppt_h</p:attrName>
                                        </p:attrNameLst>
                                      </p:cBhvr>
                                      <p:tavLst>
                                        <p:tav tm="0">
                                          <p:val>
                                            <p:strVal val="#ppt_h/20"/>
                                          </p:val>
                                        </p:tav>
                                        <p:tav tm="50000">
                                          <p:val>
                                            <p:strVal val="#ppt_h/20"/>
                                          </p:val>
                                        </p:tav>
                                        <p:tav tm="100000">
                                          <p:val>
                                            <p:strVal val="#ppt_h"/>
                                          </p:val>
                                        </p:tav>
                                      </p:tavLst>
                                    </p:anim>
                                    <p:anim calcmode="lin" valueType="num">
                                      <p:cBhvr>
                                        <p:cTn id="14" dur="500" fill="hold"/>
                                        <p:tgtEl>
                                          <p:spTgt spid="26"/>
                                        </p:tgtEl>
                                        <p:attrNameLst>
                                          <p:attrName>ppt_w</p:attrName>
                                        </p:attrNameLst>
                                      </p:cBhvr>
                                      <p:tavLst>
                                        <p:tav tm="0">
                                          <p:val>
                                            <p:strVal val="#ppt_w+.3"/>
                                          </p:val>
                                        </p:tav>
                                        <p:tav tm="50000">
                                          <p:val>
                                            <p:strVal val="#ppt_w+.3"/>
                                          </p:val>
                                        </p:tav>
                                        <p:tav tm="100000">
                                          <p:val>
                                            <p:strVal val="#ppt_w"/>
                                          </p:val>
                                        </p:tav>
                                      </p:tavLst>
                                    </p:anim>
                                    <p:anim calcmode="lin" valueType="num">
                                      <p:cBhvr>
                                        <p:cTn id="15" dur="500" fill="hold"/>
                                        <p:tgtEl>
                                          <p:spTgt spid="26"/>
                                        </p:tgtEl>
                                        <p:attrNameLst>
                                          <p:attrName>ppt_x</p:attrName>
                                        </p:attrNameLst>
                                      </p:cBhvr>
                                      <p:tavLst>
                                        <p:tav tm="0">
                                          <p:val>
                                            <p:strVal val="#ppt_x-.3"/>
                                          </p:val>
                                        </p:tav>
                                        <p:tav tm="50000">
                                          <p:val>
                                            <p:strVal val="#ppt_x"/>
                                          </p:val>
                                        </p:tav>
                                        <p:tav tm="100000">
                                          <p:val>
                                            <p:strVal val="#ppt_x"/>
                                          </p:val>
                                        </p:tav>
                                      </p:tavLst>
                                    </p:anim>
                                    <p:anim calcmode="lin" valueType="num">
                                      <p:cBhvr>
                                        <p:cTn id="16" dur="500" fill="hold"/>
                                        <p:tgtEl>
                                          <p:spTgt spid="26"/>
                                        </p:tgtEl>
                                        <p:attrNameLst>
                                          <p:attrName>ppt_y</p:attrName>
                                        </p:attrNameLst>
                                      </p:cBhvr>
                                      <p:tavLst>
                                        <p:tav tm="0">
                                          <p:val>
                                            <p:strVal val="#ppt_y"/>
                                          </p:val>
                                        </p:tav>
                                        <p:tav tm="100000">
                                          <p:val>
                                            <p:strVal val="#ppt_y"/>
                                          </p:val>
                                        </p:tav>
                                      </p:tavLst>
                                    </p:anim>
                                  </p:childTnLst>
                                </p:cTn>
                              </p:par>
                              <p:par>
                                <p:cTn id="17" presetID="39" presetClass="entr" presetSubtype="0" accel="100000" fill="hold" nodeType="withEffect">
                                  <p:stCondLst>
                                    <p:cond delay="0"/>
                                  </p:stCondLst>
                                  <p:childTnLst>
                                    <p:set>
                                      <p:cBhvr>
                                        <p:cTn id="18" dur="1" fill="hold">
                                          <p:stCondLst>
                                            <p:cond delay="0"/>
                                          </p:stCondLst>
                                        </p:cTn>
                                        <p:tgtEl>
                                          <p:spTgt spid="94"/>
                                        </p:tgtEl>
                                        <p:attrNameLst>
                                          <p:attrName>style.visibility</p:attrName>
                                        </p:attrNameLst>
                                      </p:cBhvr>
                                      <p:to>
                                        <p:strVal val="visible"/>
                                      </p:to>
                                    </p:set>
                                    <p:anim calcmode="lin" valueType="num">
                                      <p:cBhvr>
                                        <p:cTn id="19" dur="500" fill="hold"/>
                                        <p:tgtEl>
                                          <p:spTgt spid="94"/>
                                        </p:tgtEl>
                                        <p:attrNameLst>
                                          <p:attrName>ppt_h</p:attrName>
                                        </p:attrNameLst>
                                      </p:cBhvr>
                                      <p:tavLst>
                                        <p:tav tm="0">
                                          <p:val>
                                            <p:strVal val="#ppt_h/20"/>
                                          </p:val>
                                        </p:tav>
                                        <p:tav tm="50000">
                                          <p:val>
                                            <p:strVal val="#ppt_h/20"/>
                                          </p:val>
                                        </p:tav>
                                        <p:tav tm="100000">
                                          <p:val>
                                            <p:strVal val="#ppt_h"/>
                                          </p:val>
                                        </p:tav>
                                      </p:tavLst>
                                    </p:anim>
                                    <p:anim calcmode="lin" valueType="num">
                                      <p:cBhvr>
                                        <p:cTn id="20" dur="500" fill="hold"/>
                                        <p:tgtEl>
                                          <p:spTgt spid="94"/>
                                        </p:tgtEl>
                                        <p:attrNameLst>
                                          <p:attrName>ppt_w</p:attrName>
                                        </p:attrNameLst>
                                      </p:cBhvr>
                                      <p:tavLst>
                                        <p:tav tm="0">
                                          <p:val>
                                            <p:strVal val="#ppt_w+.3"/>
                                          </p:val>
                                        </p:tav>
                                        <p:tav tm="50000">
                                          <p:val>
                                            <p:strVal val="#ppt_w+.3"/>
                                          </p:val>
                                        </p:tav>
                                        <p:tav tm="100000">
                                          <p:val>
                                            <p:strVal val="#ppt_w"/>
                                          </p:val>
                                        </p:tav>
                                      </p:tavLst>
                                    </p:anim>
                                    <p:anim calcmode="lin" valueType="num">
                                      <p:cBhvr>
                                        <p:cTn id="21" dur="500" fill="hold"/>
                                        <p:tgtEl>
                                          <p:spTgt spid="94"/>
                                        </p:tgtEl>
                                        <p:attrNameLst>
                                          <p:attrName>ppt_x</p:attrName>
                                        </p:attrNameLst>
                                      </p:cBhvr>
                                      <p:tavLst>
                                        <p:tav tm="0">
                                          <p:val>
                                            <p:strVal val="#ppt_x-.3"/>
                                          </p:val>
                                        </p:tav>
                                        <p:tav tm="50000">
                                          <p:val>
                                            <p:strVal val="#ppt_x"/>
                                          </p:val>
                                        </p:tav>
                                        <p:tav tm="100000">
                                          <p:val>
                                            <p:strVal val="#ppt_x"/>
                                          </p:val>
                                        </p:tav>
                                      </p:tavLst>
                                    </p:anim>
                                    <p:anim calcmode="lin" valueType="num">
                                      <p:cBhvr>
                                        <p:cTn id="22" dur="500" fill="hold"/>
                                        <p:tgtEl>
                                          <p:spTgt spid="94"/>
                                        </p:tgtEl>
                                        <p:attrNameLst>
                                          <p:attrName>ppt_y</p:attrName>
                                        </p:attrNameLst>
                                      </p:cBhvr>
                                      <p:tavLst>
                                        <p:tav tm="0">
                                          <p:val>
                                            <p:strVal val="#ppt_y"/>
                                          </p:val>
                                        </p:tav>
                                        <p:tav tm="100000">
                                          <p:val>
                                            <p:strVal val="#ppt_y"/>
                                          </p:val>
                                        </p:tav>
                                      </p:tavLst>
                                    </p:anim>
                                  </p:childTnLst>
                                </p:cTn>
                              </p:par>
                              <p:par>
                                <p:cTn id="23" presetID="39" presetClass="entr" presetSubtype="0" accel="10000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ppt_h</p:attrName>
                                        </p:attrNameLst>
                                      </p:cBhvr>
                                      <p:tavLst>
                                        <p:tav tm="0">
                                          <p:val>
                                            <p:strVal val="#ppt_h/20"/>
                                          </p:val>
                                        </p:tav>
                                        <p:tav tm="50000">
                                          <p:val>
                                            <p:strVal val="#ppt_h/20"/>
                                          </p:val>
                                        </p:tav>
                                        <p:tav tm="100000">
                                          <p:val>
                                            <p:strVal val="#ppt_h"/>
                                          </p:val>
                                        </p:tav>
                                      </p:tavLst>
                                    </p:anim>
                                    <p:anim calcmode="lin" valueType="num">
                                      <p:cBhvr>
                                        <p:cTn id="26" dur="500" fill="hold"/>
                                        <p:tgtEl>
                                          <p:spTgt spid="16"/>
                                        </p:tgtEl>
                                        <p:attrNameLst>
                                          <p:attrName>ppt_w</p:attrName>
                                        </p:attrNameLst>
                                      </p:cBhvr>
                                      <p:tavLst>
                                        <p:tav tm="0">
                                          <p:val>
                                            <p:strVal val="#ppt_w+.3"/>
                                          </p:val>
                                        </p:tav>
                                        <p:tav tm="50000">
                                          <p:val>
                                            <p:strVal val="#ppt_w+.3"/>
                                          </p:val>
                                        </p:tav>
                                        <p:tav tm="100000">
                                          <p:val>
                                            <p:strVal val="#ppt_w"/>
                                          </p:val>
                                        </p:tav>
                                      </p:tavLst>
                                    </p:anim>
                                    <p:anim calcmode="lin" valueType="num">
                                      <p:cBhvr>
                                        <p:cTn id="27" dur="500" fill="hold"/>
                                        <p:tgtEl>
                                          <p:spTgt spid="16"/>
                                        </p:tgtEl>
                                        <p:attrNameLst>
                                          <p:attrName>ppt_x</p:attrName>
                                        </p:attrNameLst>
                                      </p:cBhvr>
                                      <p:tavLst>
                                        <p:tav tm="0">
                                          <p:val>
                                            <p:strVal val="#ppt_x-.3"/>
                                          </p:val>
                                        </p:tav>
                                        <p:tav tm="50000">
                                          <p:val>
                                            <p:strVal val="#ppt_x"/>
                                          </p:val>
                                        </p:tav>
                                        <p:tav tm="100000">
                                          <p:val>
                                            <p:strVal val="#ppt_x"/>
                                          </p:val>
                                        </p:tav>
                                      </p:tavLst>
                                    </p:anim>
                                    <p:anim calcmode="lin" valueType="num">
                                      <p:cBhvr>
                                        <p:cTn id="28" dur="500" fill="hold"/>
                                        <p:tgtEl>
                                          <p:spTgt spid="16"/>
                                        </p:tgtEl>
                                        <p:attrNameLst>
                                          <p:attrName>ppt_y</p:attrName>
                                        </p:attrNameLst>
                                      </p:cBhvr>
                                      <p:tavLst>
                                        <p:tav tm="0">
                                          <p:val>
                                            <p:strVal val="#ppt_y"/>
                                          </p:val>
                                        </p:tav>
                                        <p:tav tm="100000">
                                          <p:val>
                                            <p:strVal val="#ppt_y"/>
                                          </p:val>
                                        </p:tav>
                                      </p:tavLst>
                                    </p:anim>
                                  </p:childTnLst>
                                </p:cTn>
                              </p:par>
                              <p:par>
                                <p:cTn id="29" presetID="39" presetClass="entr" presetSubtype="0" accel="100000" fill="hold" nodeType="withEffect">
                                  <p:stCondLst>
                                    <p:cond delay="0"/>
                                  </p:stCondLst>
                                  <p:childTnLst>
                                    <p:set>
                                      <p:cBhvr>
                                        <p:cTn id="30" dur="1" fill="hold">
                                          <p:stCondLst>
                                            <p:cond delay="0"/>
                                          </p:stCondLst>
                                        </p:cTn>
                                        <p:tgtEl>
                                          <p:spTgt spid="1026"/>
                                        </p:tgtEl>
                                        <p:attrNameLst>
                                          <p:attrName>style.visibility</p:attrName>
                                        </p:attrNameLst>
                                      </p:cBhvr>
                                      <p:to>
                                        <p:strVal val="visible"/>
                                      </p:to>
                                    </p:set>
                                    <p:anim calcmode="lin" valueType="num">
                                      <p:cBhvr>
                                        <p:cTn id="31" dur="500" fill="hold"/>
                                        <p:tgtEl>
                                          <p:spTgt spid="1026"/>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1026"/>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1026"/>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1026"/>
                                        </p:tgtEl>
                                        <p:attrNameLst>
                                          <p:attrName>ppt_y</p:attrName>
                                        </p:attrNameLst>
                                      </p:cBhvr>
                                      <p:tavLst>
                                        <p:tav tm="0">
                                          <p:val>
                                            <p:strVal val="#ppt_y"/>
                                          </p:val>
                                        </p:tav>
                                        <p:tav tm="100000">
                                          <p:val>
                                            <p:strVal val="#ppt_y"/>
                                          </p:val>
                                        </p:tav>
                                      </p:tavLst>
                                    </p:anim>
                                  </p:childTnLst>
                                </p:cTn>
                              </p:par>
                              <p:par>
                                <p:cTn id="35" presetID="39" presetClass="entr" presetSubtype="0" accel="10000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anim calcmode="lin" valueType="num">
                                      <p:cBhvr>
                                        <p:cTn id="37" dur="500" fill="hold"/>
                                        <p:tgtEl>
                                          <p:spTgt spid="59"/>
                                        </p:tgtEl>
                                        <p:attrNameLst>
                                          <p:attrName>ppt_h</p:attrName>
                                        </p:attrNameLst>
                                      </p:cBhvr>
                                      <p:tavLst>
                                        <p:tav tm="0">
                                          <p:val>
                                            <p:strVal val="#ppt_h/20"/>
                                          </p:val>
                                        </p:tav>
                                        <p:tav tm="50000">
                                          <p:val>
                                            <p:strVal val="#ppt_h/20"/>
                                          </p:val>
                                        </p:tav>
                                        <p:tav tm="100000">
                                          <p:val>
                                            <p:strVal val="#ppt_h"/>
                                          </p:val>
                                        </p:tav>
                                      </p:tavLst>
                                    </p:anim>
                                    <p:anim calcmode="lin" valueType="num">
                                      <p:cBhvr>
                                        <p:cTn id="38" dur="500" fill="hold"/>
                                        <p:tgtEl>
                                          <p:spTgt spid="59"/>
                                        </p:tgtEl>
                                        <p:attrNameLst>
                                          <p:attrName>ppt_w</p:attrName>
                                        </p:attrNameLst>
                                      </p:cBhvr>
                                      <p:tavLst>
                                        <p:tav tm="0">
                                          <p:val>
                                            <p:strVal val="#ppt_w+.3"/>
                                          </p:val>
                                        </p:tav>
                                        <p:tav tm="50000">
                                          <p:val>
                                            <p:strVal val="#ppt_w+.3"/>
                                          </p:val>
                                        </p:tav>
                                        <p:tav tm="100000">
                                          <p:val>
                                            <p:strVal val="#ppt_w"/>
                                          </p:val>
                                        </p:tav>
                                      </p:tavLst>
                                    </p:anim>
                                    <p:anim calcmode="lin" valueType="num">
                                      <p:cBhvr>
                                        <p:cTn id="39" dur="500" fill="hold"/>
                                        <p:tgtEl>
                                          <p:spTgt spid="59"/>
                                        </p:tgtEl>
                                        <p:attrNameLst>
                                          <p:attrName>ppt_x</p:attrName>
                                        </p:attrNameLst>
                                      </p:cBhvr>
                                      <p:tavLst>
                                        <p:tav tm="0">
                                          <p:val>
                                            <p:strVal val="#ppt_x-.3"/>
                                          </p:val>
                                        </p:tav>
                                        <p:tav tm="50000">
                                          <p:val>
                                            <p:strVal val="#ppt_x"/>
                                          </p:val>
                                        </p:tav>
                                        <p:tav tm="100000">
                                          <p:val>
                                            <p:strVal val="#ppt_x"/>
                                          </p:val>
                                        </p:tav>
                                      </p:tavLst>
                                    </p:anim>
                                    <p:anim calcmode="lin" valueType="num">
                                      <p:cBhvr>
                                        <p:cTn id="40" dur="500" fill="hold"/>
                                        <p:tgtEl>
                                          <p:spTgt spid="59"/>
                                        </p:tgtEl>
                                        <p:attrNameLst>
                                          <p:attrName>ppt_y</p:attrName>
                                        </p:attrNameLst>
                                      </p:cBhvr>
                                      <p:tavLst>
                                        <p:tav tm="0">
                                          <p:val>
                                            <p:strVal val="#ppt_y"/>
                                          </p:val>
                                        </p:tav>
                                        <p:tav tm="100000">
                                          <p:val>
                                            <p:strVal val="#ppt_y"/>
                                          </p:val>
                                        </p:tav>
                                      </p:tavLst>
                                    </p:anim>
                                  </p:childTnLst>
                                </p:cTn>
                              </p:par>
                              <p:par>
                                <p:cTn id="41" presetID="39" presetClass="entr" presetSubtype="0" accel="100000"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anim calcmode="lin" valueType="num">
                                      <p:cBhvr>
                                        <p:cTn id="43" dur="500" fill="hold"/>
                                        <p:tgtEl>
                                          <p:spTgt spid="62"/>
                                        </p:tgtEl>
                                        <p:attrNameLst>
                                          <p:attrName>ppt_h</p:attrName>
                                        </p:attrNameLst>
                                      </p:cBhvr>
                                      <p:tavLst>
                                        <p:tav tm="0">
                                          <p:val>
                                            <p:strVal val="#ppt_h/20"/>
                                          </p:val>
                                        </p:tav>
                                        <p:tav tm="50000">
                                          <p:val>
                                            <p:strVal val="#ppt_h/20"/>
                                          </p:val>
                                        </p:tav>
                                        <p:tav tm="100000">
                                          <p:val>
                                            <p:strVal val="#ppt_h"/>
                                          </p:val>
                                        </p:tav>
                                      </p:tavLst>
                                    </p:anim>
                                    <p:anim calcmode="lin" valueType="num">
                                      <p:cBhvr>
                                        <p:cTn id="44" dur="500" fill="hold"/>
                                        <p:tgtEl>
                                          <p:spTgt spid="62"/>
                                        </p:tgtEl>
                                        <p:attrNameLst>
                                          <p:attrName>ppt_w</p:attrName>
                                        </p:attrNameLst>
                                      </p:cBhvr>
                                      <p:tavLst>
                                        <p:tav tm="0">
                                          <p:val>
                                            <p:strVal val="#ppt_w+.3"/>
                                          </p:val>
                                        </p:tav>
                                        <p:tav tm="50000">
                                          <p:val>
                                            <p:strVal val="#ppt_w+.3"/>
                                          </p:val>
                                        </p:tav>
                                        <p:tav tm="100000">
                                          <p:val>
                                            <p:strVal val="#ppt_w"/>
                                          </p:val>
                                        </p:tav>
                                      </p:tavLst>
                                    </p:anim>
                                    <p:anim calcmode="lin" valueType="num">
                                      <p:cBhvr>
                                        <p:cTn id="45" dur="500" fill="hold"/>
                                        <p:tgtEl>
                                          <p:spTgt spid="62"/>
                                        </p:tgtEl>
                                        <p:attrNameLst>
                                          <p:attrName>ppt_x</p:attrName>
                                        </p:attrNameLst>
                                      </p:cBhvr>
                                      <p:tavLst>
                                        <p:tav tm="0">
                                          <p:val>
                                            <p:strVal val="#ppt_x-.3"/>
                                          </p:val>
                                        </p:tav>
                                        <p:tav tm="50000">
                                          <p:val>
                                            <p:strVal val="#ppt_x"/>
                                          </p:val>
                                        </p:tav>
                                        <p:tav tm="100000">
                                          <p:val>
                                            <p:strVal val="#ppt_x"/>
                                          </p:val>
                                        </p:tav>
                                      </p:tavLst>
                                    </p:anim>
                                    <p:anim calcmode="lin" valueType="num">
                                      <p:cBhvr>
                                        <p:cTn id="46" dur="500" fill="hold"/>
                                        <p:tgtEl>
                                          <p:spTgt spid="62"/>
                                        </p:tgtEl>
                                        <p:attrNameLst>
                                          <p:attrName>ppt_y</p:attrName>
                                        </p:attrNameLst>
                                      </p:cBhvr>
                                      <p:tavLst>
                                        <p:tav tm="0">
                                          <p:val>
                                            <p:strVal val="#ppt_y"/>
                                          </p:val>
                                        </p:tav>
                                        <p:tav tm="100000">
                                          <p:val>
                                            <p:strVal val="#ppt_y"/>
                                          </p:val>
                                        </p:tav>
                                      </p:tavLst>
                                    </p:anim>
                                  </p:childTnLst>
                                </p:cTn>
                              </p:par>
                              <p:par>
                                <p:cTn id="47" presetID="39" presetClass="entr" presetSubtype="0" accel="10000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p:cTn id="49" dur="500" fill="hold"/>
                                        <p:tgtEl>
                                          <p:spTgt spid="58"/>
                                        </p:tgtEl>
                                        <p:attrNameLst>
                                          <p:attrName>ppt_h</p:attrName>
                                        </p:attrNameLst>
                                      </p:cBhvr>
                                      <p:tavLst>
                                        <p:tav tm="0">
                                          <p:val>
                                            <p:strVal val="#ppt_h/20"/>
                                          </p:val>
                                        </p:tav>
                                        <p:tav tm="50000">
                                          <p:val>
                                            <p:strVal val="#ppt_h/20"/>
                                          </p:val>
                                        </p:tav>
                                        <p:tav tm="100000">
                                          <p:val>
                                            <p:strVal val="#ppt_h"/>
                                          </p:val>
                                        </p:tav>
                                      </p:tavLst>
                                    </p:anim>
                                    <p:anim calcmode="lin" valueType="num">
                                      <p:cBhvr>
                                        <p:cTn id="50" dur="500" fill="hold"/>
                                        <p:tgtEl>
                                          <p:spTgt spid="58"/>
                                        </p:tgtEl>
                                        <p:attrNameLst>
                                          <p:attrName>ppt_w</p:attrName>
                                        </p:attrNameLst>
                                      </p:cBhvr>
                                      <p:tavLst>
                                        <p:tav tm="0">
                                          <p:val>
                                            <p:strVal val="#ppt_w+.3"/>
                                          </p:val>
                                        </p:tav>
                                        <p:tav tm="50000">
                                          <p:val>
                                            <p:strVal val="#ppt_w+.3"/>
                                          </p:val>
                                        </p:tav>
                                        <p:tav tm="100000">
                                          <p:val>
                                            <p:strVal val="#ppt_w"/>
                                          </p:val>
                                        </p:tav>
                                      </p:tavLst>
                                    </p:anim>
                                    <p:anim calcmode="lin" valueType="num">
                                      <p:cBhvr>
                                        <p:cTn id="51" dur="500" fill="hold"/>
                                        <p:tgtEl>
                                          <p:spTgt spid="58"/>
                                        </p:tgtEl>
                                        <p:attrNameLst>
                                          <p:attrName>ppt_x</p:attrName>
                                        </p:attrNameLst>
                                      </p:cBhvr>
                                      <p:tavLst>
                                        <p:tav tm="0">
                                          <p:val>
                                            <p:strVal val="#ppt_x-.3"/>
                                          </p:val>
                                        </p:tav>
                                        <p:tav tm="50000">
                                          <p:val>
                                            <p:strVal val="#ppt_x"/>
                                          </p:val>
                                        </p:tav>
                                        <p:tav tm="100000">
                                          <p:val>
                                            <p:strVal val="#ppt_x"/>
                                          </p:val>
                                        </p:tav>
                                      </p:tavLst>
                                    </p:anim>
                                    <p:anim calcmode="lin" valueType="num">
                                      <p:cBhvr>
                                        <p:cTn id="52" dur="500" fill="hold"/>
                                        <p:tgtEl>
                                          <p:spTgt spid="58"/>
                                        </p:tgtEl>
                                        <p:attrNameLst>
                                          <p:attrName>ppt_y</p:attrName>
                                        </p:attrNameLst>
                                      </p:cBhvr>
                                      <p:tavLst>
                                        <p:tav tm="0">
                                          <p:val>
                                            <p:strVal val="#ppt_y"/>
                                          </p:val>
                                        </p:tav>
                                        <p:tav tm="100000">
                                          <p:val>
                                            <p:strVal val="#ppt_y"/>
                                          </p:val>
                                        </p:tav>
                                      </p:tavLst>
                                    </p:anim>
                                  </p:childTnLst>
                                </p:cTn>
                              </p:par>
                              <p:par>
                                <p:cTn id="53" presetID="39" presetClass="entr" presetSubtype="0" accel="10000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anim calcmode="lin" valueType="num">
                                      <p:cBhvr>
                                        <p:cTn id="55" dur="500" fill="hold"/>
                                        <p:tgtEl>
                                          <p:spTgt spid="60"/>
                                        </p:tgtEl>
                                        <p:attrNameLst>
                                          <p:attrName>ppt_h</p:attrName>
                                        </p:attrNameLst>
                                      </p:cBhvr>
                                      <p:tavLst>
                                        <p:tav tm="0">
                                          <p:val>
                                            <p:strVal val="#ppt_h/20"/>
                                          </p:val>
                                        </p:tav>
                                        <p:tav tm="50000">
                                          <p:val>
                                            <p:strVal val="#ppt_h/20"/>
                                          </p:val>
                                        </p:tav>
                                        <p:tav tm="100000">
                                          <p:val>
                                            <p:strVal val="#ppt_h"/>
                                          </p:val>
                                        </p:tav>
                                      </p:tavLst>
                                    </p:anim>
                                    <p:anim calcmode="lin" valueType="num">
                                      <p:cBhvr>
                                        <p:cTn id="56" dur="500" fill="hold"/>
                                        <p:tgtEl>
                                          <p:spTgt spid="60"/>
                                        </p:tgtEl>
                                        <p:attrNameLst>
                                          <p:attrName>ppt_w</p:attrName>
                                        </p:attrNameLst>
                                      </p:cBhvr>
                                      <p:tavLst>
                                        <p:tav tm="0">
                                          <p:val>
                                            <p:strVal val="#ppt_w+.3"/>
                                          </p:val>
                                        </p:tav>
                                        <p:tav tm="50000">
                                          <p:val>
                                            <p:strVal val="#ppt_w+.3"/>
                                          </p:val>
                                        </p:tav>
                                        <p:tav tm="100000">
                                          <p:val>
                                            <p:strVal val="#ppt_w"/>
                                          </p:val>
                                        </p:tav>
                                      </p:tavLst>
                                    </p:anim>
                                    <p:anim calcmode="lin" valueType="num">
                                      <p:cBhvr>
                                        <p:cTn id="57" dur="500" fill="hold"/>
                                        <p:tgtEl>
                                          <p:spTgt spid="60"/>
                                        </p:tgtEl>
                                        <p:attrNameLst>
                                          <p:attrName>ppt_x</p:attrName>
                                        </p:attrNameLst>
                                      </p:cBhvr>
                                      <p:tavLst>
                                        <p:tav tm="0">
                                          <p:val>
                                            <p:strVal val="#ppt_x-.3"/>
                                          </p:val>
                                        </p:tav>
                                        <p:tav tm="50000">
                                          <p:val>
                                            <p:strVal val="#ppt_x"/>
                                          </p:val>
                                        </p:tav>
                                        <p:tav tm="100000">
                                          <p:val>
                                            <p:strVal val="#ppt_x"/>
                                          </p:val>
                                        </p:tav>
                                      </p:tavLst>
                                    </p:anim>
                                    <p:anim calcmode="lin" valueType="num">
                                      <p:cBhvr>
                                        <p:cTn id="58"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nodeType="click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checkerboard(across)">
                                      <p:cBhvr>
                                        <p:cTn id="63" dur="500"/>
                                        <p:tgtEl>
                                          <p:spTgt spid="52"/>
                                        </p:tgtEl>
                                      </p:cBhvr>
                                    </p:animEffect>
                                  </p:childTnLst>
                                </p:cTn>
                              </p:par>
                              <p:par>
                                <p:cTn id="64" presetID="14" presetClass="entr" presetSubtype="10" fill="hold"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randombar(horizontal)">
                                      <p:cBhvr>
                                        <p:cTn id="66" dur="500"/>
                                        <p:tgtEl>
                                          <p:spTgt spid="35"/>
                                        </p:tgtEl>
                                      </p:cBhvr>
                                    </p:animEffect>
                                  </p:childTnLst>
                                </p:cTn>
                              </p:par>
                              <p:par>
                                <p:cTn id="67" presetID="14" presetClass="entr" presetSubtype="10" fill="hold"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randombar(horizontal)">
                                      <p:cBhvr>
                                        <p:cTn id="69" dur="500"/>
                                        <p:tgtEl>
                                          <p:spTgt spid="34"/>
                                        </p:tgtEl>
                                      </p:cBhvr>
                                    </p:animEffect>
                                  </p:childTnLst>
                                </p:cTn>
                              </p:par>
                              <p:par>
                                <p:cTn id="70" presetID="14" presetClass="entr" presetSubtype="10" fill="hold" nodeType="withEffect">
                                  <p:stCondLst>
                                    <p:cond delay="0"/>
                                  </p:stCondLst>
                                  <p:childTnLst>
                                    <p:set>
                                      <p:cBhvr>
                                        <p:cTn id="71" dur="1" fill="hold">
                                          <p:stCondLst>
                                            <p:cond delay="0"/>
                                          </p:stCondLst>
                                        </p:cTn>
                                        <p:tgtEl>
                                          <p:spTgt spid="1027"/>
                                        </p:tgtEl>
                                        <p:attrNameLst>
                                          <p:attrName>style.visibility</p:attrName>
                                        </p:attrNameLst>
                                      </p:cBhvr>
                                      <p:to>
                                        <p:strVal val="visible"/>
                                      </p:to>
                                    </p:set>
                                    <p:animEffect transition="in" filter="randombar(horizontal)">
                                      <p:cBhvr>
                                        <p:cTn id="72" dur="500"/>
                                        <p:tgtEl>
                                          <p:spTgt spid="1027"/>
                                        </p:tgtEl>
                                      </p:cBhvr>
                                    </p:animEffect>
                                  </p:childTnLst>
                                </p:cTn>
                              </p:par>
                              <p:par>
                                <p:cTn id="73" presetID="14" presetClass="entr" presetSubtype="10" fill="hold" nodeType="withEffect">
                                  <p:stCondLst>
                                    <p:cond delay="0"/>
                                  </p:stCondLst>
                                  <p:childTnLst>
                                    <p:set>
                                      <p:cBhvr>
                                        <p:cTn id="74" dur="1" fill="hold">
                                          <p:stCondLst>
                                            <p:cond delay="0"/>
                                          </p:stCondLst>
                                        </p:cTn>
                                        <p:tgtEl>
                                          <p:spTgt spid="92"/>
                                        </p:tgtEl>
                                        <p:attrNameLst>
                                          <p:attrName>style.visibility</p:attrName>
                                        </p:attrNameLst>
                                      </p:cBhvr>
                                      <p:to>
                                        <p:strVal val="visible"/>
                                      </p:to>
                                    </p:set>
                                    <p:animEffect transition="in" filter="randombar(horizontal)">
                                      <p:cBhvr>
                                        <p:cTn id="75" dur="500"/>
                                        <p:tgtEl>
                                          <p:spTgt spid="92"/>
                                        </p:tgtEl>
                                      </p:cBhvr>
                                    </p:animEffect>
                                  </p:childTnLst>
                                </p:cTn>
                              </p:par>
                              <p:par>
                                <p:cTn id="76" presetID="14" presetClass="entr" presetSubtype="10" fill="hold" nodeType="withEffect">
                                  <p:stCondLst>
                                    <p:cond delay="0"/>
                                  </p:stCondLst>
                                  <p:childTnLst>
                                    <p:set>
                                      <p:cBhvr>
                                        <p:cTn id="77" dur="1" fill="hold">
                                          <p:stCondLst>
                                            <p:cond delay="0"/>
                                          </p:stCondLst>
                                        </p:cTn>
                                        <p:tgtEl>
                                          <p:spTgt spid="93"/>
                                        </p:tgtEl>
                                        <p:attrNameLst>
                                          <p:attrName>style.visibility</p:attrName>
                                        </p:attrNameLst>
                                      </p:cBhvr>
                                      <p:to>
                                        <p:strVal val="visible"/>
                                      </p:to>
                                    </p:set>
                                    <p:animEffect transition="in" filter="randombar(horizontal)">
                                      <p:cBhvr>
                                        <p:cTn id="78" dur="500"/>
                                        <p:tgtEl>
                                          <p:spTgt spid="93"/>
                                        </p:tgtEl>
                                      </p:cBhvr>
                                    </p:animEffect>
                                  </p:childTnLst>
                                </p:cTn>
                              </p:par>
                              <p:par>
                                <p:cTn id="79" presetID="14" presetClass="entr" presetSubtype="10" fill="hold"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randombar(horizontal)">
                                      <p:cBhvr>
                                        <p:cTn id="81" dur="500"/>
                                        <p:tgtEl>
                                          <p:spTgt spid="22"/>
                                        </p:tgtEl>
                                      </p:cBhvr>
                                    </p:animEffect>
                                  </p:childTnLst>
                                </p:cTn>
                              </p:par>
                              <p:par>
                                <p:cTn id="82" presetID="14" presetClass="entr" presetSubtype="10" fill="hold" nodeType="withEffect">
                                  <p:stCondLst>
                                    <p:cond delay="0"/>
                                  </p:stCondLst>
                                  <p:childTnLst>
                                    <p:set>
                                      <p:cBhvr>
                                        <p:cTn id="83" dur="1" fill="hold">
                                          <p:stCondLst>
                                            <p:cond delay="0"/>
                                          </p:stCondLst>
                                        </p:cTn>
                                        <p:tgtEl>
                                          <p:spTgt spid="87"/>
                                        </p:tgtEl>
                                        <p:attrNameLst>
                                          <p:attrName>style.visibility</p:attrName>
                                        </p:attrNameLst>
                                      </p:cBhvr>
                                      <p:to>
                                        <p:strVal val="visible"/>
                                      </p:to>
                                    </p:set>
                                    <p:animEffect transition="in" filter="randombar(horizontal)">
                                      <p:cBhvr>
                                        <p:cTn id="84" dur="500"/>
                                        <p:tgtEl>
                                          <p:spTgt spid="87"/>
                                        </p:tgtEl>
                                      </p:cBhvr>
                                    </p:animEffect>
                                  </p:childTnLst>
                                </p:cTn>
                              </p:par>
                              <p:par>
                                <p:cTn id="85" presetID="14" presetClass="entr" presetSubtype="10" fill="hold" nodeType="withEffect">
                                  <p:stCondLst>
                                    <p:cond delay="0"/>
                                  </p:stCondLst>
                                  <p:childTnLst>
                                    <p:set>
                                      <p:cBhvr>
                                        <p:cTn id="86" dur="1" fill="hold">
                                          <p:stCondLst>
                                            <p:cond delay="0"/>
                                          </p:stCondLst>
                                        </p:cTn>
                                        <p:tgtEl>
                                          <p:spTgt spid="83"/>
                                        </p:tgtEl>
                                        <p:attrNameLst>
                                          <p:attrName>style.visibility</p:attrName>
                                        </p:attrNameLst>
                                      </p:cBhvr>
                                      <p:to>
                                        <p:strVal val="visible"/>
                                      </p:to>
                                    </p:set>
                                    <p:animEffect transition="in" filter="randombar(horizontal)">
                                      <p:cBhvr>
                                        <p:cTn id="87" dur="500"/>
                                        <p:tgtEl>
                                          <p:spTgt spid="83"/>
                                        </p:tgtEl>
                                      </p:cBhvr>
                                    </p:animEffect>
                                  </p:childTnLst>
                                </p:cTn>
                              </p:par>
                              <p:par>
                                <p:cTn id="88" presetID="14" presetClass="entr" presetSubtype="10" fill="hold" nodeType="withEffect">
                                  <p:stCondLst>
                                    <p:cond delay="0"/>
                                  </p:stCondLst>
                                  <p:childTnLst>
                                    <p:set>
                                      <p:cBhvr>
                                        <p:cTn id="89" dur="1" fill="hold">
                                          <p:stCondLst>
                                            <p:cond delay="0"/>
                                          </p:stCondLst>
                                        </p:cTn>
                                        <p:tgtEl>
                                          <p:spTgt spid="88"/>
                                        </p:tgtEl>
                                        <p:attrNameLst>
                                          <p:attrName>style.visibility</p:attrName>
                                        </p:attrNameLst>
                                      </p:cBhvr>
                                      <p:to>
                                        <p:strVal val="visible"/>
                                      </p:to>
                                    </p:set>
                                    <p:animEffect transition="in" filter="randombar(horizontal)">
                                      <p:cBhvr>
                                        <p:cTn id="90" dur="500"/>
                                        <p:tgtEl>
                                          <p:spTgt spid="88"/>
                                        </p:tgtEl>
                                      </p:cBhvr>
                                    </p:animEffect>
                                  </p:childTnLst>
                                </p:cTn>
                              </p:par>
                              <p:par>
                                <p:cTn id="91" presetID="14" presetClass="entr" presetSubtype="10" fill="hold" nodeType="withEffect">
                                  <p:stCondLst>
                                    <p:cond delay="0"/>
                                  </p:stCondLst>
                                  <p:childTnLst>
                                    <p:set>
                                      <p:cBhvr>
                                        <p:cTn id="92" dur="1" fill="hold">
                                          <p:stCondLst>
                                            <p:cond delay="0"/>
                                          </p:stCondLst>
                                        </p:cTn>
                                        <p:tgtEl>
                                          <p:spTgt spid="1028"/>
                                        </p:tgtEl>
                                        <p:attrNameLst>
                                          <p:attrName>style.visibility</p:attrName>
                                        </p:attrNameLst>
                                      </p:cBhvr>
                                      <p:to>
                                        <p:strVal val="visible"/>
                                      </p:to>
                                    </p:set>
                                    <p:animEffect transition="in" filter="randombar(horizontal)">
                                      <p:cBhvr>
                                        <p:cTn id="93" dur="500"/>
                                        <p:tgtEl>
                                          <p:spTgt spid="1028"/>
                                        </p:tgtEl>
                                      </p:cBhvr>
                                    </p:animEffect>
                                  </p:childTnLst>
                                </p:cTn>
                              </p:par>
                              <p:par>
                                <p:cTn id="94" presetID="14" presetClass="entr" presetSubtype="10" fill="hold" nodeType="withEffect">
                                  <p:stCondLst>
                                    <p:cond delay="0"/>
                                  </p:stCondLst>
                                  <p:childTnLst>
                                    <p:set>
                                      <p:cBhvr>
                                        <p:cTn id="95" dur="1" fill="hold">
                                          <p:stCondLst>
                                            <p:cond delay="0"/>
                                          </p:stCondLst>
                                        </p:cTn>
                                        <p:tgtEl>
                                          <p:spTgt spid="53"/>
                                        </p:tgtEl>
                                        <p:attrNameLst>
                                          <p:attrName>style.visibility</p:attrName>
                                        </p:attrNameLst>
                                      </p:cBhvr>
                                      <p:to>
                                        <p:strVal val="visible"/>
                                      </p:to>
                                    </p:set>
                                    <p:animEffect transition="in" filter="randombar(horizontal)">
                                      <p:cBhvr>
                                        <p:cTn id="96" dur="500"/>
                                        <p:tgtEl>
                                          <p:spTgt spid="53"/>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78"/>
                                        </p:tgtEl>
                                        <p:attrNameLst>
                                          <p:attrName>style.visibility</p:attrName>
                                        </p:attrNameLst>
                                      </p:cBhvr>
                                      <p:to>
                                        <p:strVal val="visible"/>
                                      </p:to>
                                    </p:set>
                                    <p:animEffect transition="in" filter="randombar(horizontal)">
                                      <p:cBhvr>
                                        <p:cTn id="101" dur="500"/>
                                        <p:tgtEl>
                                          <p:spTgt spid="78"/>
                                        </p:tgtEl>
                                      </p:cBhvr>
                                    </p:animEffect>
                                  </p:childTnLst>
                                </p:cTn>
                              </p:par>
                              <p:par>
                                <p:cTn id="102" presetID="14" presetClass="entr" presetSubtype="10" fill="hold" nodeType="withEffect">
                                  <p:stCondLst>
                                    <p:cond delay="0"/>
                                  </p:stCondLst>
                                  <p:childTnLst>
                                    <p:set>
                                      <p:cBhvr>
                                        <p:cTn id="103" dur="1" fill="hold">
                                          <p:stCondLst>
                                            <p:cond delay="0"/>
                                          </p:stCondLst>
                                        </p:cTn>
                                        <p:tgtEl>
                                          <p:spTgt spid="80"/>
                                        </p:tgtEl>
                                        <p:attrNameLst>
                                          <p:attrName>style.visibility</p:attrName>
                                        </p:attrNameLst>
                                      </p:cBhvr>
                                      <p:to>
                                        <p:strVal val="visible"/>
                                      </p:to>
                                    </p:set>
                                    <p:animEffect transition="in" filter="randombar(horizontal)">
                                      <p:cBhvr>
                                        <p:cTn id="104" dur="500"/>
                                        <p:tgtEl>
                                          <p:spTgt spid="80"/>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grpId="0" nodeType="clickEffect">
                                  <p:stCondLst>
                                    <p:cond delay="0"/>
                                  </p:stCondLst>
                                  <p:childTnLst>
                                    <p:set>
                                      <p:cBhvr>
                                        <p:cTn id="108" dur="1" fill="hold">
                                          <p:stCondLst>
                                            <p:cond delay="0"/>
                                          </p:stCondLst>
                                        </p:cTn>
                                        <p:tgtEl>
                                          <p:spTgt spid="98"/>
                                        </p:tgtEl>
                                        <p:attrNameLst>
                                          <p:attrName>style.visibility</p:attrName>
                                        </p:attrNameLst>
                                      </p:cBhvr>
                                      <p:to>
                                        <p:strVal val="visible"/>
                                      </p:to>
                                    </p:set>
                                    <p:animEffect transition="in" filter="randombar(horizontal)">
                                      <p:cBhvr>
                                        <p:cTn id="109" dur="500"/>
                                        <p:tgtEl>
                                          <p:spTgt spid="98"/>
                                        </p:tgtEl>
                                      </p:cBhvr>
                                    </p:animEffect>
                                  </p:childTnLst>
                                </p:cTn>
                              </p:par>
                              <p:par>
                                <p:cTn id="110" presetID="14" presetClass="entr" presetSubtype="10" fill="hold" nodeType="with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randombar(horizontal)">
                                      <p:cBhvr>
                                        <p:cTn id="112" dur="500"/>
                                        <p:tgtEl>
                                          <p:spTgt spid="27"/>
                                        </p:tgtEl>
                                      </p:cBhvr>
                                    </p:animEffect>
                                  </p:childTnLst>
                                </p:cTn>
                              </p:par>
                              <p:par>
                                <p:cTn id="113" presetID="14" presetClass="entr" presetSubtype="10" fill="hold" nodeType="withEffect">
                                  <p:stCondLst>
                                    <p:cond delay="0"/>
                                  </p:stCondLst>
                                  <p:childTnLst>
                                    <p:set>
                                      <p:cBhvr>
                                        <p:cTn id="114" dur="1" fill="hold">
                                          <p:stCondLst>
                                            <p:cond delay="0"/>
                                          </p:stCondLst>
                                        </p:cTn>
                                        <p:tgtEl>
                                          <p:spTgt spid="19"/>
                                        </p:tgtEl>
                                        <p:attrNameLst>
                                          <p:attrName>style.visibility</p:attrName>
                                        </p:attrNameLst>
                                      </p:cBhvr>
                                      <p:to>
                                        <p:strVal val="visible"/>
                                      </p:to>
                                    </p:set>
                                    <p:animEffect transition="in" filter="randombar(horizontal)">
                                      <p:cBhvr>
                                        <p:cTn id="115" dur="500"/>
                                        <p:tgtEl>
                                          <p:spTgt spid="19"/>
                                        </p:tgtEl>
                                      </p:cBhvr>
                                    </p:animEffect>
                                  </p:childTnLst>
                                </p:cTn>
                              </p:par>
                            </p:childTnLst>
                          </p:cTn>
                        </p:par>
                      </p:childTnLst>
                    </p:cTn>
                  </p:par>
                  <p:par>
                    <p:cTn id="116" fill="hold">
                      <p:stCondLst>
                        <p:cond delay="indefinite"/>
                      </p:stCondLst>
                      <p:childTnLst>
                        <p:par>
                          <p:cTn id="117" fill="hold">
                            <p:stCondLst>
                              <p:cond delay="0"/>
                            </p:stCondLst>
                            <p:childTnLst>
                              <p:par>
                                <p:cTn id="118" presetID="14" presetClass="entr" presetSubtype="10" fill="hold" nodeType="clickEffect">
                                  <p:stCondLst>
                                    <p:cond delay="0"/>
                                  </p:stCondLst>
                                  <p:childTnLst>
                                    <p:set>
                                      <p:cBhvr>
                                        <p:cTn id="119" dur="1" fill="hold">
                                          <p:stCondLst>
                                            <p:cond delay="0"/>
                                          </p:stCondLst>
                                        </p:cTn>
                                        <p:tgtEl>
                                          <p:spTgt spid="57"/>
                                        </p:tgtEl>
                                        <p:attrNameLst>
                                          <p:attrName>style.visibility</p:attrName>
                                        </p:attrNameLst>
                                      </p:cBhvr>
                                      <p:to>
                                        <p:strVal val="visible"/>
                                      </p:to>
                                    </p:set>
                                    <p:animEffect transition="in" filter="randombar(horizontal)">
                                      <p:cBhvr>
                                        <p:cTn id="120" dur="500"/>
                                        <p:tgtEl>
                                          <p:spTgt spid="57"/>
                                        </p:tgtEl>
                                      </p:cBhvr>
                                    </p:animEffect>
                                  </p:childTnLst>
                                </p:cTn>
                              </p:par>
                            </p:childTnLst>
                          </p:cTn>
                        </p:par>
                      </p:childTnLst>
                    </p:cTn>
                  </p:par>
                  <p:par>
                    <p:cTn id="121" fill="hold">
                      <p:stCondLst>
                        <p:cond delay="indefinite"/>
                      </p:stCondLst>
                      <p:childTnLst>
                        <p:par>
                          <p:cTn id="122" fill="hold">
                            <p:stCondLst>
                              <p:cond delay="0"/>
                            </p:stCondLst>
                            <p:childTnLst>
                              <p:par>
                                <p:cTn id="123" presetID="5" presetClass="entr" presetSubtype="10" fill="hold" nodeType="clickEffect">
                                  <p:stCondLst>
                                    <p:cond delay="0"/>
                                  </p:stCondLst>
                                  <p:childTnLst>
                                    <p:set>
                                      <p:cBhvr>
                                        <p:cTn id="124" dur="1" fill="hold">
                                          <p:stCondLst>
                                            <p:cond delay="0"/>
                                          </p:stCondLst>
                                        </p:cTn>
                                        <p:tgtEl>
                                          <p:spTgt spid="70"/>
                                        </p:tgtEl>
                                        <p:attrNameLst>
                                          <p:attrName>style.visibility</p:attrName>
                                        </p:attrNameLst>
                                      </p:cBhvr>
                                      <p:to>
                                        <p:strVal val="visible"/>
                                      </p:to>
                                    </p:set>
                                    <p:animEffect transition="in" filter="checkerboard(across)">
                                      <p:cBhvr>
                                        <p:cTn id="125" dur="500"/>
                                        <p:tgtEl>
                                          <p:spTgt spid="70"/>
                                        </p:tgtEl>
                                      </p:cBhvr>
                                    </p:animEffect>
                                  </p:childTnLst>
                                </p:cTn>
                              </p:par>
                              <p:par>
                                <p:cTn id="126" presetID="5" presetClass="entr" presetSubtype="10" fill="hold" nodeType="withEffect">
                                  <p:stCondLst>
                                    <p:cond delay="0"/>
                                  </p:stCondLst>
                                  <p:childTnLst>
                                    <p:set>
                                      <p:cBhvr>
                                        <p:cTn id="127" dur="1" fill="hold">
                                          <p:stCondLst>
                                            <p:cond delay="0"/>
                                          </p:stCondLst>
                                        </p:cTn>
                                        <p:tgtEl>
                                          <p:spTgt spid="67"/>
                                        </p:tgtEl>
                                        <p:attrNameLst>
                                          <p:attrName>style.visibility</p:attrName>
                                        </p:attrNameLst>
                                      </p:cBhvr>
                                      <p:to>
                                        <p:strVal val="visible"/>
                                      </p:to>
                                    </p:set>
                                    <p:animEffect transition="in" filter="checkerboard(across)">
                                      <p:cBhvr>
                                        <p:cTn id="128" dur="500"/>
                                        <p:tgtEl>
                                          <p:spTgt spid="67"/>
                                        </p:tgtEl>
                                      </p:cBhvr>
                                    </p:animEffect>
                                  </p:childTnLst>
                                </p:cTn>
                              </p:par>
                              <p:par>
                                <p:cTn id="129" presetID="5" presetClass="entr" presetSubtype="10" fill="hold" nodeType="withEffect">
                                  <p:stCondLst>
                                    <p:cond delay="0"/>
                                  </p:stCondLst>
                                  <p:childTnLst>
                                    <p:set>
                                      <p:cBhvr>
                                        <p:cTn id="130" dur="1" fill="hold">
                                          <p:stCondLst>
                                            <p:cond delay="0"/>
                                          </p:stCondLst>
                                        </p:cTn>
                                        <p:tgtEl>
                                          <p:spTgt spid="65"/>
                                        </p:tgtEl>
                                        <p:attrNameLst>
                                          <p:attrName>style.visibility</p:attrName>
                                        </p:attrNameLst>
                                      </p:cBhvr>
                                      <p:to>
                                        <p:strVal val="visible"/>
                                      </p:to>
                                    </p:set>
                                    <p:animEffect transition="in" filter="checkerboard(across)">
                                      <p:cBhvr>
                                        <p:cTn id="131" dur="500"/>
                                        <p:tgtEl>
                                          <p:spTgt spid="65"/>
                                        </p:tgtEl>
                                      </p:cBhvr>
                                    </p:animEffect>
                                  </p:childTnLst>
                                </p:cTn>
                              </p:par>
                              <p:par>
                                <p:cTn id="132" presetID="5" presetClass="entr" presetSubtype="10" fill="hold" nodeType="withEffect">
                                  <p:stCondLst>
                                    <p:cond delay="0"/>
                                  </p:stCondLst>
                                  <p:childTnLst>
                                    <p:set>
                                      <p:cBhvr>
                                        <p:cTn id="133" dur="1" fill="hold">
                                          <p:stCondLst>
                                            <p:cond delay="0"/>
                                          </p:stCondLst>
                                        </p:cTn>
                                        <p:tgtEl>
                                          <p:spTgt spid="48"/>
                                        </p:tgtEl>
                                        <p:attrNameLst>
                                          <p:attrName>style.visibility</p:attrName>
                                        </p:attrNameLst>
                                      </p:cBhvr>
                                      <p:to>
                                        <p:strVal val="visible"/>
                                      </p:to>
                                    </p:set>
                                    <p:animEffect transition="in" filter="checkerboard(across)">
                                      <p:cBhvr>
                                        <p:cTn id="134" dur="500"/>
                                        <p:tgtEl>
                                          <p:spTgt spid="48"/>
                                        </p:tgtEl>
                                      </p:cBhvr>
                                    </p:animEffect>
                                  </p:childTnLst>
                                </p:cTn>
                              </p:par>
                              <p:par>
                                <p:cTn id="135" presetID="5" presetClass="entr" presetSubtype="10" fill="hold" nodeType="withEffect">
                                  <p:stCondLst>
                                    <p:cond delay="0"/>
                                  </p:stCondLst>
                                  <p:childTnLst>
                                    <p:set>
                                      <p:cBhvr>
                                        <p:cTn id="136" dur="1" fill="hold">
                                          <p:stCondLst>
                                            <p:cond delay="0"/>
                                          </p:stCondLst>
                                        </p:cTn>
                                        <p:tgtEl>
                                          <p:spTgt spid="49"/>
                                        </p:tgtEl>
                                        <p:attrNameLst>
                                          <p:attrName>style.visibility</p:attrName>
                                        </p:attrNameLst>
                                      </p:cBhvr>
                                      <p:to>
                                        <p:strVal val="visible"/>
                                      </p:to>
                                    </p:set>
                                    <p:animEffect transition="in" filter="checkerboard(across)">
                                      <p:cBhvr>
                                        <p:cTn id="137" dur="500"/>
                                        <p:tgtEl>
                                          <p:spTgt spid="49"/>
                                        </p:tgtEl>
                                      </p:cBhvr>
                                    </p:animEffect>
                                  </p:childTnLst>
                                </p:cTn>
                              </p:par>
                              <p:par>
                                <p:cTn id="138" presetID="5" presetClass="entr" presetSubtype="10" fill="hold" nodeType="with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checkerboard(across)">
                                      <p:cBhvr>
                                        <p:cTn id="140" dur="500"/>
                                        <p:tgtEl>
                                          <p:spTgt spid="50"/>
                                        </p:tgtEl>
                                      </p:cBhvr>
                                    </p:animEffect>
                                  </p:childTnLst>
                                </p:cTn>
                              </p:par>
                              <p:par>
                                <p:cTn id="141" presetID="14" presetClass="entr" presetSubtype="10" fill="hold" nodeType="withEffect">
                                  <p:stCondLst>
                                    <p:cond delay="0"/>
                                  </p:stCondLst>
                                  <p:childTnLst>
                                    <p:set>
                                      <p:cBhvr>
                                        <p:cTn id="142" dur="1" fill="hold">
                                          <p:stCondLst>
                                            <p:cond delay="0"/>
                                          </p:stCondLst>
                                        </p:cTn>
                                        <p:tgtEl>
                                          <p:spTgt spid="37"/>
                                        </p:tgtEl>
                                        <p:attrNameLst>
                                          <p:attrName>style.visibility</p:attrName>
                                        </p:attrNameLst>
                                      </p:cBhvr>
                                      <p:to>
                                        <p:strVal val="visible"/>
                                      </p:to>
                                    </p:set>
                                    <p:animEffect transition="in" filter="randombar(horizontal)">
                                      <p:cBhvr>
                                        <p:cTn id="143" dur="500"/>
                                        <p:tgtEl>
                                          <p:spTgt spid="37"/>
                                        </p:tgtEl>
                                      </p:cBhvr>
                                    </p:animEffect>
                                  </p:childTnLst>
                                </p:cTn>
                              </p:par>
                              <p:par>
                                <p:cTn id="144" presetID="14" presetClass="entr" presetSubtype="10" fill="hold" nodeType="withEffect">
                                  <p:stCondLst>
                                    <p:cond delay="0"/>
                                  </p:stCondLst>
                                  <p:childTnLst>
                                    <p:set>
                                      <p:cBhvr>
                                        <p:cTn id="145" dur="1" fill="hold">
                                          <p:stCondLst>
                                            <p:cond delay="0"/>
                                          </p:stCondLst>
                                        </p:cTn>
                                        <p:tgtEl>
                                          <p:spTgt spid="108"/>
                                        </p:tgtEl>
                                        <p:attrNameLst>
                                          <p:attrName>style.visibility</p:attrName>
                                        </p:attrNameLst>
                                      </p:cBhvr>
                                      <p:to>
                                        <p:strVal val="visible"/>
                                      </p:to>
                                    </p:set>
                                    <p:animEffect transition="in" filter="randombar(horizontal)">
                                      <p:cBhvr>
                                        <p:cTn id="146" dur="500"/>
                                        <p:tgtEl>
                                          <p:spTgt spid="108"/>
                                        </p:tgtEl>
                                      </p:cBhvr>
                                    </p:animEffect>
                                  </p:childTnLst>
                                </p:cTn>
                              </p:par>
                              <p:par>
                                <p:cTn id="147" presetID="14" presetClass="entr" presetSubtype="10" fill="hold" nodeType="withEffect">
                                  <p:stCondLst>
                                    <p:cond delay="0"/>
                                  </p:stCondLst>
                                  <p:childTnLst>
                                    <p:set>
                                      <p:cBhvr>
                                        <p:cTn id="148" dur="1" fill="hold">
                                          <p:stCondLst>
                                            <p:cond delay="0"/>
                                          </p:stCondLst>
                                        </p:cTn>
                                        <p:tgtEl>
                                          <p:spTgt spid="109"/>
                                        </p:tgtEl>
                                        <p:attrNameLst>
                                          <p:attrName>style.visibility</p:attrName>
                                        </p:attrNameLst>
                                      </p:cBhvr>
                                      <p:to>
                                        <p:strVal val="visible"/>
                                      </p:to>
                                    </p:set>
                                    <p:animEffect transition="in" filter="randombar(horizontal)">
                                      <p:cBhvr>
                                        <p:cTn id="149" dur="500"/>
                                        <p:tgtEl>
                                          <p:spTgt spid="109"/>
                                        </p:tgtEl>
                                      </p:cBhvr>
                                    </p:animEffect>
                                  </p:childTnLst>
                                </p:cTn>
                              </p:par>
                              <p:par>
                                <p:cTn id="150" presetID="14" presetClass="entr" presetSubtype="10" fill="hold" nodeType="withEffect">
                                  <p:stCondLst>
                                    <p:cond delay="0"/>
                                  </p:stCondLst>
                                  <p:childTnLst>
                                    <p:set>
                                      <p:cBhvr>
                                        <p:cTn id="151" dur="1" fill="hold">
                                          <p:stCondLst>
                                            <p:cond delay="0"/>
                                          </p:stCondLst>
                                        </p:cTn>
                                        <p:tgtEl>
                                          <p:spTgt spid="99"/>
                                        </p:tgtEl>
                                        <p:attrNameLst>
                                          <p:attrName>style.visibility</p:attrName>
                                        </p:attrNameLst>
                                      </p:cBhvr>
                                      <p:to>
                                        <p:strVal val="visible"/>
                                      </p:to>
                                    </p:set>
                                    <p:animEffect transition="in" filter="randombar(horizontal)">
                                      <p:cBhvr>
                                        <p:cTn id="152" dur="500"/>
                                        <p:tgtEl>
                                          <p:spTgt spid="99"/>
                                        </p:tgtEl>
                                      </p:cBhvr>
                                    </p:animEffect>
                                  </p:childTnLst>
                                </p:cTn>
                              </p:par>
                              <p:par>
                                <p:cTn id="153" presetID="14" presetClass="entr" presetSubtype="10" fill="hold" nodeType="withEffect">
                                  <p:stCondLst>
                                    <p:cond delay="0"/>
                                  </p:stCondLst>
                                  <p:childTnLst>
                                    <p:set>
                                      <p:cBhvr>
                                        <p:cTn id="154" dur="1" fill="hold">
                                          <p:stCondLst>
                                            <p:cond delay="0"/>
                                          </p:stCondLst>
                                        </p:cTn>
                                        <p:tgtEl>
                                          <p:spTgt spid="113"/>
                                        </p:tgtEl>
                                        <p:attrNameLst>
                                          <p:attrName>style.visibility</p:attrName>
                                        </p:attrNameLst>
                                      </p:cBhvr>
                                      <p:to>
                                        <p:strVal val="visible"/>
                                      </p:to>
                                    </p:set>
                                    <p:animEffect transition="in" filter="randombar(horizontal)">
                                      <p:cBhvr>
                                        <p:cTn id="155" dur="500"/>
                                        <p:tgtEl>
                                          <p:spTgt spid="113"/>
                                        </p:tgtEl>
                                      </p:cBhvr>
                                    </p:animEffect>
                                  </p:childTnLst>
                                </p:cTn>
                              </p:par>
                              <p:par>
                                <p:cTn id="156" presetID="14" presetClass="entr" presetSubtype="10" fill="hold" nodeType="withEffect">
                                  <p:stCondLst>
                                    <p:cond delay="0"/>
                                  </p:stCondLst>
                                  <p:childTnLst>
                                    <p:set>
                                      <p:cBhvr>
                                        <p:cTn id="157" dur="1" fill="hold">
                                          <p:stCondLst>
                                            <p:cond delay="0"/>
                                          </p:stCondLst>
                                        </p:cTn>
                                        <p:tgtEl>
                                          <p:spTgt spid="102"/>
                                        </p:tgtEl>
                                        <p:attrNameLst>
                                          <p:attrName>style.visibility</p:attrName>
                                        </p:attrNameLst>
                                      </p:cBhvr>
                                      <p:to>
                                        <p:strVal val="visible"/>
                                      </p:to>
                                    </p:set>
                                    <p:animEffect transition="in" filter="randombar(horizontal)">
                                      <p:cBhvr>
                                        <p:cTn id="158" dur="500"/>
                                        <p:tgtEl>
                                          <p:spTgt spid="102"/>
                                        </p:tgtEl>
                                      </p:cBhvr>
                                    </p:animEffect>
                                  </p:childTnLst>
                                </p:cTn>
                              </p:par>
                              <p:par>
                                <p:cTn id="159" presetID="14" presetClass="entr" presetSubtype="10" fill="hold" nodeType="withEffect">
                                  <p:stCondLst>
                                    <p:cond delay="0"/>
                                  </p:stCondLst>
                                  <p:childTnLst>
                                    <p:set>
                                      <p:cBhvr>
                                        <p:cTn id="160" dur="1" fill="hold">
                                          <p:stCondLst>
                                            <p:cond delay="0"/>
                                          </p:stCondLst>
                                        </p:cTn>
                                        <p:tgtEl>
                                          <p:spTgt spid="42"/>
                                        </p:tgtEl>
                                        <p:attrNameLst>
                                          <p:attrName>style.visibility</p:attrName>
                                        </p:attrNameLst>
                                      </p:cBhvr>
                                      <p:to>
                                        <p:strVal val="visible"/>
                                      </p:to>
                                    </p:set>
                                    <p:animEffect transition="in" filter="randombar(horizontal)">
                                      <p:cBhvr>
                                        <p:cTn id="161" dur="500"/>
                                        <p:tgtEl>
                                          <p:spTgt spid="42"/>
                                        </p:tgtEl>
                                      </p:cBhvr>
                                    </p:animEffect>
                                  </p:childTnLst>
                                </p:cTn>
                              </p:par>
                              <p:par>
                                <p:cTn id="162" presetID="14" presetClass="entr" presetSubtype="10" fill="hold" nodeType="withEffect">
                                  <p:stCondLst>
                                    <p:cond delay="0"/>
                                  </p:stCondLst>
                                  <p:childTnLst>
                                    <p:set>
                                      <p:cBhvr>
                                        <p:cTn id="163" dur="1" fill="hold">
                                          <p:stCondLst>
                                            <p:cond delay="0"/>
                                          </p:stCondLst>
                                        </p:cTn>
                                        <p:tgtEl>
                                          <p:spTgt spid="114"/>
                                        </p:tgtEl>
                                        <p:attrNameLst>
                                          <p:attrName>style.visibility</p:attrName>
                                        </p:attrNameLst>
                                      </p:cBhvr>
                                      <p:to>
                                        <p:strVal val="visible"/>
                                      </p:to>
                                    </p:set>
                                    <p:animEffect transition="in" filter="randombar(horizontal)">
                                      <p:cBhvr>
                                        <p:cTn id="164" dur="500"/>
                                        <p:tgtEl>
                                          <p:spTgt spid="114"/>
                                        </p:tgtEl>
                                      </p:cBhvr>
                                    </p:animEffect>
                                  </p:childTnLst>
                                </p:cTn>
                              </p:par>
                              <p:par>
                                <p:cTn id="165" presetID="14" presetClass="entr" presetSubtype="10" fill="hold" nodeType="withEffect">
                                  <p:stCondLst>
                                    <p:cond delay="0"/>
                                  </p:stCondLst>
                                  <p:childTnLst>
                                    <p:set>
                                      <p:cBhvr>
                                        <p:cTn id="166" dur="1" fill="hold">
                                          <p:stCondLst>
                                            <p:cond delay="0"/>
                                          </p:stCondLst>
                                        </p:cTn>
                                        <p:tgtEl>
                                          <p:spTgt spid="46"/>
                                        </p:tgtEl>
                                        <p:attrNameLst>
                                          <p:attrName>style.visibility</p:attrName>
                                        </p:attrNameLst>
                                      </p:cBhvr>
                                      <p:to>
                                        <p:strVal val="visible"/>
                                      </p:to>
                                    </p:set>
                                    <p:animEffect transition="in" filter="randombar(horizontal)">
                                      <p:cBhvr>
                                        <p:cTn id="167" dur="500"/>
                                        <p:tgtEl>
                                          <p:spTgt spid="46"/>
                                        </p:tgtEl>
                                      </p:cBhvr>
                                    </p:animEffect>
                                  </p:childTnLst>
                                </p:cTn>
                              </p:par>
                              <p:par>
                                <p:cTn id="168" presetID="14" presetClass="entr" presetSubtype="10" fill="hold" nodeType="withEffect">
                                  <p:stCondLst>
                                    <p:cond delay="0"/>
                                  </p:stCondLst>
                                  <p:childTnLst>
                                    <p:set>
                                      <p:cBhvr>
                                        <p:cTn id="169" dur="1" fill="hold">
                                          <p:stCondLst>
                                            <p:cond delay="0"/>
                                          </p:stCondLst>
                                        </p:cTn>
                                        <p:tgtEl>
                                          <p:spTgt spid="112"/>
                                        </p:tgtEl>
                                        <p:attrNameLst>
                                          <p:attrName>style.visibility</p:attrName>
                                        </p:attrNameLst>
                                      </p:cBhvr>
                                      <p:to>
                                        <p:strVal val="visible"/>
                                      </p:to>
                                    </p:set>
                                    <p:animEffect transition="in" filter="randombar(horizontal)">
                                      <p:cBhvr>
                                        <p:cTn id="170" dur="500"/>
                                        <p:tgtEl>
                                          <p:spTgt spid="112"/>
                                        </p:tgtEl>
                                      </p:cBhvr>
                                    </p:animEffect>
                                  </p:childTnLst>
                                </p:cTn>
                              </p:par>
                              <p:par>
                                <p:cTn id="171" presetID="14" presetClass="entr" presetSubtype="10" fill="hold" nodeType="withEffect">
                                  <p:stCondLst>
                                    <p:cond delay="0"/>
                                  </p:stCondLst>
                                  <p:childTnLst>
                                    <p:set>
                                      <p:cBhvr>
                                        <p:cTn id="172" dur="1" fill="hold">
                                          <p:stCondLst>
                                            <p:cond delay="0"/>
                                          </p:stCondLst>
                                        </p:cTn>
                                        <p:tgtEl>
                                          <p:spTgt spid="111"/>
                                        </p:tgtEl>
                                        <p:attrNameLst>
                                          <p:attrName>style.visibility</p:attrName>
                                        </p:attrNameLst>
                                      </p:cBhvr>
                                      <p:to>
                                        <p:strVal val="visible"/>
                                      </p:to>
                                    </p:set>
                                    <p:animEffect transition="in" filter="randombar(horizontal)">
                                      <p:cBhvr>
                                        <p:cTn id="173" dur="500"/>
                                        <p:tgtEl>
                                          <p:spTgt spid="111"/>
                                        </p:tgtEl>
                                      </p:cBhvr>
                                    </p:animEffect>
                                  </p:childTnLst>
                                </p:cTn>
                              </p:par>
                              <p:par>
                                <p:cTn id="174" presetID="14" presetClass="entr" presetSubtype="10" fill="hold" nodeType="withEffect">
                                  <p:stCondLst>
                                    <p:cond delay="0"/>
                                  </p:stCondLst>
                                  <p:childTnLst>
                                    <p:set>
                                      <p:cBhvr>
                                        <p:cTn id="175" dur="1" fill="hold">
                                          <p:stCondLst>
                                            <p:cond delay="0"/>
                                          </p:stCondLst>
                                        </p:cTn>
                                        <p:tgtEl>
                                          <p:spTgt spid="110"/>
                                        </p:tgtEl>
                                        <p:attrNameLst>
                                          <p:attrName>style.visibility</p:attrName>
                                        </p:attrNameLst>
                                      </p:cBhvr>
                                      <p:to>
                                        <p:strVal val="visible"/>
                                      </p:to>
                                    </p:set>
                                    <p:animEffect transition="in" filter="randombar(horizontal)">
                                      <p:cBhvr>
                                        <p:cTn id="176" dur="500"/>
                                        <p:tgtEl>
                                          <p:spTgt spid="110"/>
                                        </p:tgtEl>
                                      </p:cBhvr>
                                    </p:animEffect>
                                  </p:childTnLst>
                                </p:cTn>
                              </p:par>
                            </p:childTnLst>
                          </p:cTn>
                        </p:par>
                      </p:childTnLst>
                    </p:cTn>
                  </p:par>
                  <p:par>
                    <p:cTn id="177" fill="hold">
                      <p:stCondLst>
                        <p:cond delay="indefinite"/>
                      </p:stCondLst>
                      <p:childTnLst>
                        <p:par>
                          <p:cTn id="178" fill="hold">
                            <p:stCondLst>
                              <p:cond delay="0"/>
                            </p:stCondLst>
                            <p:childTnLst>
                              <p:par>
                                <p:cTn id="179" presetID="39" presetClass="entr" presetSubtype="0" accel="100000" fill="hold" nodeType="clickEffect">
                                  <p:stCondLst>
                                    <p:cond delay="0"/>
                                  </p:stCondLst>
                                  <p:childTnLst>
                                    <p:set>
                                      <p:cBhvr>
                                        <p:cTn id="180" dur="1" fill="hold">
                                          <p:stCondLst>
                                            <p:cond delay="0"/>
                                          </p:stCondLst>
                                        </p:cTn>
                                        <p:tgtEl>
                                          <p:spTgt spid="76"/>
                                        </p:tgtEl>
                                        <p:attrNameLst>
                                          <p:attrName>style.visibility</p:attrName>
                                        </p:attrNameLst>
                                      </p:cBhvr>
                                      <p:to>
                                        <p:strVal val="visible"/>
                                      </p:to>
                                    </p:set>
                                    <p:anim calcmode="lin" valueType="num">
                                      <p:cBhvr>
                                        <p:cTn id="181" dur="500" fill="hold"/>
                                        <p:tgtEl>
                                          <p:spTgt spid="76"/>
                                        </p:tgtEl>
                                        <p:attrNameLst>
                                          <p:attrName>ppt_h</p:attrName>
                                        </p:attrNameLst>
                                      </p:cBhvr>
                                      <p:tavLst>
                                        <p:tav tm="0">
                                          <p:val>
                                            <p:strVal val="#ppt_h/20"/>
                                          </p:val>
                                        </p:tav>
                                        <p:tav tm="50000">
                                          <p:val>
                                            <p:strVal val="#ppt_h/20"/>
                                          </p:val>
                                        </p:tav>
                                        <p:tav tm="100000">
                                          <p:val>
                                            <p:strVal val="#ppt_h"/>
                                          </p:val>
                                        </p:tav>
                                      </p:tavLst>
                                    </p:anim>
                                    <p:anim calcmode="lin" valueType="num">
                                      <p:cBhvr>
                                        <p:cTn id="182" dur="500" fill="hold"/>
                                        <p:tgtEl>
                                          <p:spTgt spid="76"/>
                                        </p:tgtEl>
                                        <p:attrNameLst>
                                          <p:attrName>ppt_w</p:attrName>
                                        </p:attrNameLst>
                                      </p:cBhvr>
                                      <p:tavLst>
                                        <p:tav tm="0">
                                          <p:val>
                                            <p:strVal val="#ppt_w+.3"/>
                                          </p:val>
                                        </p:tav>
                                        <p:tav tm="50000">
                                          <p:val>
                                            <p:strVal val="#ppt_w+.3"/>
                                          </p:val>
                                        </p:tav>
                                        <p:tav tm="100000">
                                          <p:val>
                                            <p:strVal val="#ppt_w"/>
                                          </p:val>
                                        </p:tav>
                                      </p:tavLst>
                                    </p:anim>
                                    <p:anim calcmode="lin" valueType="num">
                                      <p:cBhvr>
                                        <p:cTn id="183" dur="500" fill="hold"/>
                                        <p:tgtEl>
                                          <p:spTgt spid="76"/>
                                        </p:tgtEl>
                                        <p:attrNameLst>
                                          <p:attrName>ppt_x</p:attrName>
                                        </p:attrNameLst>
                                      </p:cBhvr>
                                      <p:tavLst>
                                        <p:tav tm="0">
                                          <p:val>
                                            <p:strVal val="#ppt_x-.3"/>
                                          </p:val>
                                        </p:tav>
                                        <p:tav tm="50000">
                                          <p:val>
                                            <p:strVal val="#ppt_x"/>
                                          </p:val>
                                        </p:tav>
                                        <p:tav tm="100000">
                                          <p:val>
                                            <p:strVal val="#ppt_x"/>
                                          </p:val>
                                        </p:tav>
                                      </p:tavLst>
                                    </p:anim>
                                    <p:anim calcmode="lin" valueType="num">
                                      <p:cBhvr>
                                        <p:cTn id="184" dur="500" fill="hold"/>
                                        <p:tgtEl>
                                          <p:spTgt spid="76"/>
                                        </p:tgtEl>
                                        <p:attrNameLst>
                                          <p:attrName>ppt_y</p:attrName>
                                        </p:attrNameLst>
                                      </p:cBhvr>
                                      <p:tavLst>
                                        <p:tav tm="0">
                                          <p:val>
                                            <p:strVal val="#ppt_y"/>
                                          </p:val>
                                        </p:tav>
                                        <p:tav tm="100000">
                                          <p:val>
                                            <p:strVal val="#ppt_y"/>
                                          </p:val>
                                        </p:tav>
                                      </p:tavLst>
                                    </p:anim>
                                  </p:childTnLst>
                                </p:cTn>
                              </p:par>
                              <p:par>
                                <p:cTn id="185" presetID="39" presetClass="entr" presetSubtype="0" accel="100000" fill="hold" nodeType="withEffect">
                                  <p:stCondLst>
                                    <p:cond delay="0"/>
                                  </p:stCondLst>
                                  <p:childTnLst>
                                    <p:set>
                                      <p:cBhvr>
                                        <p:cTn id="186" dur="1" fill="hold">
                                          <p:stCondLst>
                                            <p:cond delay="0"/>
                                          </p:stCondLst>
                                        </p:cTn>
                                        <p:tgtEl>
                                          <p:spTgt spid="79"/>
                                        </p:tgtEl>
                                        <p:attrNameLst>
                                          <p:attrName>style.visibility</p:attrName>
                                        </p:attrNameLst>
                                      </p:cBhvr>
                                      <p:to>
                                        <p:strVal val="visible"/>
                                      </p:to>
                                    </p:set>
                                    <p:anim calcmode="lin" valueType="num">
                                      <p:cBhvr>
                                        <p:cTn id="187" dur="500" fill="hold"/>
                                        <p:tgtEl>
                                          <p:spTgt spid="79"/>
                                        </p:tgtEl>
                                        <p:attrNameLst>
                                          <p:attrName>ppt_h</p:attrName>
                                        </p:attrNameLst>
                                      </p:cBhvr>
                                      <p:tavLst>
                                        <p:tav tm="0">
                                          <p:val>
                                            <p:strVal val="#ppt_h/20"/>
                                          </p:val>
                                        </p:tav>
                                        <p:tav tm="50000">
                                          <p:val>
                                            <p:strVal val="#ppt_h/20"/>
                                          </p:val>
                                        </p:tav>
                                        <p:tav tm="100000">
                                          <p:val>
                                            <p:strVal val="#ppt_h"/>
                                          </p:val>
                                        </p:tav>
                                      </p:tavLst>
                                    </p:anim>
                                    <p:anim calcmode="lin" valueType="num">
                                      <p:cBhvr>
                                        <p:cTn id="188" dur="500" fill="hold"/>
                                        <p:tgtEl>
                                          <p:spTgt spid="79"/>
                                        </p:tgtEl>
                                        <p:attrNameLst>
                                          <p:attrName>ppt_w</p:attrName>
                                        </p:attrNameLst>
                                      </p:cBhvr>
                                      <p:tavLst>
                                        <p:tav tm="0">
                                          <p:val>
                                            <p:strVal val="#ppt_w+.3"/>
                                          </p:val>
                                        </p:tav>
                                        <p:tav tm="50000">
                                          <p:val>
                                            <p:strVal val="#ppt_w+.3"/>
                                          </p:val>
                                        </p:tav>
                                        <p:tav tm="100000">
                                          <p:val>
                                            <p:strVal val="#ppt_w"/>
                                          </p:val>
                                        </p:tav>
                                      </p:tavLst>
                                    </p:anim>
                                    <p:anim calcmode="lin" valueType="num">
                                      <p:cBhvr>
                                        <p:cTn id="189" dur="500" fill="hold"/>
                                        <p:tgtEl>
                                          <p:spTgt spid="79"/>
                                        </p:tgtEl>
                                        <p:attrNameLst>
                                          <p:attrName>ppt_x</p:attrName>
                                        </p:attrNameLst>
                                      </p:cBhvr>
                                      <p:tavLst>
                                        <p:tav tm="0">
                                          <p:val>
                                            <p:strVal val="#ppt_x-.3"/>
                                          </p:val>
                                        </p:tav>
                                        <p:tav tm="50000">
                                          <p:val>
                                            <p:strVal val="#ppt_x"/>
                                          </p:val>
                                        </p:tav>
                                        <p:tav tm="100000">
                                          <p:val>
                                            <p:strVal val="#ppt_x"/>
                                          </p:val>
                                        </p:tav>
                                      </p:tavLst>
                                    </p:anim>
                                    <p:anim calcmode="lin" valueType="num">
                                      <p:cBhvr>
                                        <p:cTn id="190" dur="500" fill="hold"/>
                                        <p:tgtEl>
                                          <p:spTgt spid="79"/>
                                        </p:tgtEl>
                                        <p:attrNameLst>
                                          <p:attrName>ppt_y</p:attrName>
                                        </p:attrNameLst>
                                      </p:cBhvr>
                                      <p:tavLst>
                                        <p:tav tm="0">
                                          <p:val>
                                            <p:strVal val="#ppt_y"/>
                                          </p:val>
                                        </p:tav>
                                        <p:tav tm="100000">
                                          <p:val>
                                            <p:strVal val="#ppt_y"/>
                                          </p:val>
                                        </p:tav>
                                      </p:tavLst>
                                    </p:anim>
                                  </p:childTnLst>
                                </p:cTn>
                              </p:par>
                              <p:par>
                                <p:cTn id="191" presetID="39" presetClass="entr" presetSubtype="0" accel="100000" fill="hold" nodeType="withEffect">
                                  <p:stCondLst>
                                    <p:cond delay="0"/>
                                  </p:stCondLst>
                                  <p:childTnLst>
                                    <p:set>
                                      <p:cBhvr>
                                        <p:cTn id="192" dur="1" fill="hold">
                                          <p:stCondLst>
                                            <p:cond delay="0"/>
                                          </p:stCondLst>
                                        </p:cTn>
                                        <p:tgtEl>
                                          <p:spTgt spid="73"/>
                                        </p:tgtEl>
                                        <p:attrNameLst>
                                          <p:attrName>style.visibility</p:attrName>
                                        </p:attrNameLst>
                                      </p:cBhvr>
                                      <p:to>
                                        <p:strVal val="visible"/>
                                      </p:to>
                                    </p:set>
                                    <p:anim calcmode="lin" valueType="num">
                                      <p:cBhvr>
                                        <p:cTn id="193" dur="500" fill="hold"/>
                                        <p:tgtEl>
                                          <p:spTgt spid="73"/>
                                        </p:tgtEl>
                                        <p:attrNameLst>
                                          <p:attrName>ppt_h</p:attrName>
                                        </p:attrNameLst>
                                      </p:cBhvr>
                                      <p:tavLst>
                                        <p:tav tm="0">
                                          <p:val>
                                            <p:strVal val="#ppt_h/20"/>
                                          </p:val>
                                        </p:tav>
                                        <p:tav tm="50000">
                                          <p:val>
                                            <p:strVal val="#ppt_h/20"/>
                                          </p:val>
                                        </p:tav>
                                        <p:tav tm="100000">
                                          <p:val>
                                            <p:strVal val="#ppt_h"/>
                                          </p:val>
                                        </p:tav>
                                      </p:tavLst>
                                    </p:anim>
                                    <p:anim calcmode="lin" valueType="num">
                                      <p:cBhvr>
                                        <p:cTn id="194" dur="500" fill="hold"/>
                                        <p:tgtEl>
                                          <p:spTgt spid="73"/>
                                        </p:tgtEl>
                                        <p:attrNameLst>
                                          <p:attrName>ppt_w</p:attrName>
                                        </p:attrNameLst>
                                      </p:cBhvr>
                                      <p:tavLst>
                                        <p:tav tm="0">
                                          <p:val>
                                            <p:strVal val="#ppt_w+.3"/>
                                          </p:val>
                                        </p:tav>
                                        <p:tav tm="50000">
                                          <p:val>
                                            <p:strVal val="#ppt_w+.3"/>
                                          </p:val>
                                        </p:tav>
                                        <p:tav tm="100000">
                                          <p:val>
                                            <p:strVal val="#ppt_w"/>
                                          </p:val>
                                        </p:tav>
                                      </p:tavLst>
                                    </p:anim>
                                    <p:anim calcmode="lin" valueType="num">
                                      <p:cBhvr>
                                        <p:cTn id="195" dur="500" fill="hold"/>
                                        <p:tgtEl>
                                          <p:spTgt spid="73"/>
                                        </p:tgtEl>
                                        <p:attrNameLst>
                                          <p:attrName>ppt_x</p:attrName>
                                        </p:attrNameLst>
                                      </p:cBhvr>
                                      <p:tavLst>
                                        <p:tav tm="0">
                                          <p:val>
                                            <p:strVal val="#ppt_x-.3"/>
                                          </p:val>
                                        </p:tav>
                                        <p:tav tm="50000">
                                          <p:val>
                                            <p:strVal val="#ppt_x"/>
                                          </p:val>
                                        </p:tav>
                                        <p:tav tm="100000">
                                          <p:val>
                                            <p:strVal val="#ppt_x"/>
                                          </p:val>
                                        </p:tav>
                                      </p:tavLst>
                                    </p:anim>
                                    <p:anim calcmode="lin" valueType="num">
                                      <p:cBhvr>
                                        <p:cTn id="196" dur="500" fill="hold"/>
                                        <p:tgtEl>
                                          <p:spTgt spid="73"/>
                                        </p:tgtEl>
                                        <p:attrNameLst>
                                          <p:attrName>ppt_y</p:attrName>
                                        </p:attrNameLst>
                                      </p:cBhvr>
                                      <p:tavLst>
                                        <p:tav tm="0">
                                          <p:val>
                                            <p:strVal val="#ppt_y"/>
                                          </p:val>
                                        </p:tav>
                                        <p:tav tm="100000">
                                          <p:val>
                                            <p:strVal val="#ppt_y"/>
                                          </p:val>
                                        </p:tav>
                                      </p:tavLst>
                                    </p:anim>
                                  </p:childTnLst>
                                </p:cTn>
                              </p:par>
                              <p:par>
                                <p:cTn id="197" presetID="5" presetClass="entr" presetSubtype="10" fill="hold" nodeType="withEffect">
                                  <p:stCondLst>
                                    <p:cond delay="0"/>
                                  </p:stCondLst>
                                  <p:childTnLst>
                                    <p:set>
                                      <p:cBhvr>
                                        <p:cTn id="198" dur="1" fill="hold">
                                          <p:stCondLst>
                                            <p:cond delay="0"/>
                                          </p:stCondLst>
                                        </p:cTn>
                                        <p:tgtEl>
                                          <p:spTgt spid="43"/>
                                        </p:tgtEl>
                                        <p:attrNameLst>
                                          <p:attrName>style.visibility</p:attrName>
                                        </p:attrNameLst>
                                      </p:cBhvr>
                                      <p:to>
                                        <p:strVal val="visible"/>
                                      </p:to>
                                    </p:set>
                                    <p:animEffect transition="in" filter="checkerboard(across)">
                                      <p:cBhvr>
                                        <p:cTn id="199" dur="500"/>
                                        <p:tgtEl>
                                          <p:spTgt spid="43"/>
                                        </p:tgtEl>
                                      </p:cBhvr>
                                    </p:animEffect>
                                  </p:childTnLst>
                                </p:cTn>
                              </p:par>
                              <p:par>
                                <p:cTn id="200" presetID="5" presetClass="entr" presetSubtype="10" fill="hold" nodeType="withEffect">
                                  <p:stCondLst>
                                    <p:cond delay="0"/>
                                  </p:stCondLst>
                                  <p:childTnLst>
                                    <p:set>
                                      <p:cBhvr>
                                        <p:cTn id="201" dur="1" fill="hold">
                                          <p:stCondLst>
                                            <p:cond delay="0"/>
                                          </p:stCondLst>
                                        </p:cTn>
                                        <p:tgtEl>
                                          <p:spTgt spid="47"/>
                                        </p:tgtEl>
                                        <p:attrNameLst>
                                          <p:attrName>style.visibility</p:attrName>
                                        </p:attrNameLst>
                                      </p:cBhvr>
                                      <p:to>
                                        <p:strVal val="visible"/>
                                      </p:to>
                                    </p:set>
                                    <p:animEffect transition="in" filter="checkerboard(across)">
                                      <p:cBhvr>
                                        <p:cTn id="202" dur="500"/>
                                        <p:tgtEl>
                                          <p:spTgt spid="47"/>
                                        </p:tgtEl>
                                      </p:cBhvr>
                                    </p:animEffect>
                                  </p:childTnLst>
                                </p:cTn>
                              </p:par>
                              <p:par>
                                <p:cTn id="203" presetID="5" presetClass="entr" presetSubtype="10" fill="hold" nodeType="withEffect">
                                  <p:stCondLst>
                                    <p:cond delay="0"/>
                                  </p:stCondLst>
                                  <p:childTnLst>
                                    <p:set>
                                      <p:cBhvr>
                                        <p:cTn id="204" dur="1" fill="hold">
                                          <p:stCondLst>
                                            <p:cond delay="0"/>
                                          </p:stCondLst>
                                        </p:cTn>
                                        <p:tgtEl>
                                          <p:spTgt spid="51"/>
                                        </p:tgtEl>
                                        <p:attrNameLst>
                                          <p:attrName>style.visibility</p:attrName>
                                        </p:attrNameLst>
                                      </p:cBhvr>
                                      <p:to>
                                        <p:strVal val="visible"/>
                                      </p:to>
                                    </p:set>
                                    <p:animEffect transition="in" filter="checkerboard(across)">
                                      <p:cBhvr>
                                        <p:cTn id="205" dur="500"/>
                                        <p:tgtEl>
                                          <p:spTgt spid="51"/>
                                        </p:tgtEl>
                                      </p:cBhvr>
                                    </p:animEffect>
                                  </p:childTnLst>
                                </p:cTn>
                              </p:par>
                            </p:childTnLst>
                          </p:cTn>
                        </p:par>
                      </p:childTnLst>
                    </p:cTn>
                  </p:par>
                  <p:par>
                    <p:cTn id="206" fill="hold">
                      <p:stCondLst>
                        <p:cond delay="indefinite"/>
                      </p:stCondLst>
                      <p:childTnLst>
                        <p:par>
                          <p:cTn id="207" fill="hold">
                            <p:stCondLst>
                              <p:cond delay="0"/>
                            </p:stCondLst>
                            <p:childTnLst>
                              <p:par>
                                <p:cTn id="208" presetID="5" presetClass="entr" presetSubtype="10" fill="hold" grpId="0" nodeType="clickEffect">
                                  <p:stCondLst>
                                    <p:cond delay="0"/>
                                  </p:stCondLst>
                                  <p:childTnLst>
                                    <p:set>
                                      <p:cBhvr>
                                        <p:cTn id="209" dur="1" fill="hold">
                                          <p:stCondLst>
                                            <p:cond delay="0"/>
                                          </p:stCondLst>
                                        </p:cTn>
                                        <p:tgtEl>
                                          <p:spTgt spid="54"/>
                                        </p:tgtEl>
                                        <p:attrNameLst>
                                          <p:attrName>style.visibility</p:attrName>
                                        </p:attrNameLst>
                                      </p:cBhvr>
                                      <p:to>
                                        <p:strVal val="visible"/>
                                      </p:to>
                                    </p:set>
                                    <p:animEffect transition="in" filter="checkerboard(across)">
                                      <p:cBhvr>
                                        <p:cTn id="210" dur="500"/>
                                        <p:tgtEl>
                                          <p:spTgt spid="54"/>
                                        </p:tgtEl>
                                      </p:cBhvr>
                                    </p:animEffect>
                                  </p:childTnLst>
                                </p:cTn>
                              </p:par>
                              <p:par>
                                <p:cTn id="211" presetID="5" presetClass="entr" presetSubtype="10" fill="hold" grpId="0" nodeType="withEffect">
                                  <p:stCondLst>
                                    <p:cond delay="0"/>
                                  </p:stCondLst>
                                  <p:childTnLst>
                                    <p:set>
                                      <p:cBhvr>
                                        <p:cTn id="212" dur="1" fill="hold">
                                          <p:stCondLst>
                                            <p:cond delay="0"/>
                                          </p:stCondLst>
                                        </p:cTn>
                                        <p:tgtEl>
                                          <p:spTgt spid="61"/>
                                        </p:tgtEl>
                                        <p:attrNameLst>
                                          <p:attrName>style.visibility</p:attrName>
                                        </p:attrNameLst>
                                      </p:cBhvr>
                                      <p:to>
                                        <p:strVal val="visible"/>
                                      </p:to>
                                    </p:set>
                                    <p:animEffect transition="in" filter="checkerboard(across)">
                                      <p:cBhvr>
                                        <p:cTn id="213" dur="500"/>
                                        <p:tgtEl>
                                          <p:spTgt spid="61"/>
                                        </p:tgtEl>
                                      </p:cBhvr>
                                    </p:animEffect>
                                  </p:childTnLst>
                                </p:cTn>
                              </p:par>
                              <p:par>
                                <p:cTn id="214" presetID="5" presetClass="entr" presetSubtype="10" fill="hold" grpId="0" nodeType="withEffect">
                                  <p:stCondLst>
                                    <p:cond delay="0"/>
                                  </p:stCondLst>
                                  <p:childTnLst>
                                    <p:set>
                                      <p:cBhvr>
                                        <p:cTn id="215" dur="1" fill="hold">
                                          <p:stCondLst>
                                            <p:cond delay="0"/>
                                          </p:stCondLst>
                                        </p:cTn>
                                        <p:tgtEl>
                                          <p:spTgt spid="55"/>
                                        </p:tgtEl>
                                        <p:attrNameLst>
                                          <p:attrName>style.visibility</p:attrName>
                                        </p:attrNameLst>
                                      </p:cBhvr>
                                      <p:to>
                                        <p:strVal val="visible"/>
                                      </p:to>
                                    </p:set>
                                    <p:animEffect transition="in" filter="checkerboard(across)">
                                      <p:cBhvr>
                                        <p:cTn id="216" dur="500"/>
                                        <p:tgtEl>
                                          <p:spTgt spid="55"/>
                                        </p:tgtEl>
                                      </p:cBhvr>
                                    </p:animEffect>
                                  </p:childTnLst>
                                </p:cTn>
                              </p:par>
                              <p:par>
                                <p:cTn id="217" presetID="5" presetClass="entr" presetSubtype="10" fill="hold" grpId="0" nodeType="withEffect">
                                  <p:stCondLst>
                                    <p:cond delay="0"/>
                                  </p:stCondLst>
                                  <p:childTnLst>
                                    <p:set>
                                      <p:cBhvr>
                                        <p:cTn id="218" dur="1" fill="hold">
                                          <p:stCondLst>
                                            <p:cond delay="0"/>
                                          </p:stCondLst>
                                        </p:cTn>
                                        <p:tgtEl>
                                          <p:spTgt spid="56"/>
                                        </p:tgtEl>
                                        <p:attrNameLst>
                                          <p:attrName>style.visibility</p:attrName>
                                        </p:attrNameLst>
                                      </p:cBhvr>
                                      <p:to>
                                        <p:strVal val="visible"/>
                                      </p:to>
                                    </p:set>
                                    <p:animEffect transition="in" filter="checkerboard(across)">
                                      <p:cBhvr>
                                        <p:cTn id="219" dur="500"/>
                                        <p:tgtEl>
                                          <p:spTgt spid="56"/>
                                        </p:tgtEl>
                                      </p:cBhvr>
                                    </p:animEffect>
                                  </p:childTnLst>
                                </p:cTn>
                              </p:par>
                            </p:childTnLst>
                          </p:cTn>
                        </p:par>
                      </p:childTnLst>
                    </p:cTn>
                  </p:par>
                  <p:par>
                    <p:cTn id="220" fill="hold">
                      <p:stCondLst>
                        <p:cond delay="indefinite"/>
                      </p:stCondLst>
                      <p:childTnLst>
                        <p:par>
                          <p:cTn id="221" fill="hold">
                            <p:stCondLst>
                              <p:cond delay="0"/>
                            </p:stCondLst>
                            <p:childTnLst>
                              <p:par>
                                <p:cTn id="222" presetID="5" presetClass="entr" presetSubtype="10" fill="hold" nodeType="clickEffect">
                                  <p:stCondLst>
                                    <p:cond delay="0"/>
                                  </p:stCondLst>
                                  <p:childTnLst>
                                    <p:set>
                                      <p:cBhvr>
                                        <p:cTn id="223" dur="1" fill="hold">
                                          <p:stCondLst>
                                            <p:cond delay="0"/>
                                          </p:stCondLst>
                                        </p:cTn>
                                        <p:tgtEl>
                                          <p:spTgt spid="84"/>
                                        </p:tgtEl>
                                        <p:attrNameLst>
                                          <p:attrName>style.visibility</p:attrName>
                                        </p:attrNameLst>
                                      </p:cBhvr>
                                      <p:to>
                                        <p:strVal val="visible"/>
                                      </p:to>
                                    </p:set>
                                    <p:animEffect transition="in" filter="checkerboard(across)">
                                      <p:cBhvr>
                                        <p:cTn id="224"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p:bldP spid="98" grpId="0" animBg="1"/>
      <p:bldP spid="54" grpId="0"/>
      <p:bldP spid="55" grpId="0"/>
      <p:bldP spid="56" grpId="0"/>
      <p:bldP spid="61" grpId="0"/>
      <p:bldP spid="7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9965"/>
            <a:ext cx="8229600" cy="3780015"/>
          </a:xfrm>
        </p:spPr>
        <p:txBody>
          <a:bodyPr/>
          <a:lstStyle/>
          <a:p>
            <a:r>
              <a:rPr lang="zh-CN" altLang="en-US" dirty="0" smtClean="0"/>
              <a:t>实践：添加两个脚本，使用手动设置场景方式</a:t>
            </a:r>
            <a:endParaRPr lang="en-US" altLang="zh-CN" dirty="0" smtClean="0"/>
          </a:p>
          <a:p>
            <a:pPr lvl="1"/>
            <a:r>
              <a:rPr lang="en-US" altLang="zh-CN" dirty="0" smtClean="0"/>
              <a:t>Schedule by</a:t>
            </a:r>
            <a:r>
              <a:rPr lang="zh-CN" altLang="en-US" dirty="0" smtClean="0"/>
              <a:t>：</a:t>
            </a:r>
            <a:r>
              <a:rPr lang="en-US" altLang="zh-CN" dirty="0" smtClean="0"/>
              <a:t>Group</a:t>
            </a:r>
          </a:p>
          <a:p>
            <a:pPr lvl="1"/>
            <a:r>
              <a:rPr lang="en-US" altLang="zh-CN" dirty="0" smtClean="0"/>
              <a:t>Run Mode</a:t>
            </a:r>
            <a:r>
              <a:rPr lang="zh-CN" altLang="en-US" dirty="0" smtClean="0"/>
              <a:t>：</a:t>
            </a:r>
            <a:r>
              <a:rPr lang="en-US" altLang="zh-CN" dirty="0" smtClean="0"/>
              <a:t>Real-world schedule</a:t>
            </a:r>
          </a:p>
          <a:p>
            <a:pPr lvl="1"/>
            <a:r>
              <a:rPr lang="zh-CN" altLang="en-US" dirty="0" smtClean="0"/>
              <a:t>第一和第二个脚本配置分别如下：</a:t>
            </a:r>
            <a:endParaRPr lang="en-US" altLang="zh-CN" dirty="0" smtClean="0"/>
          </a:p>
          <a:p>
            <a:pPr lvl="1"/>
            <a:endParaRPr lang="en-US" altLang="zh-CN" dirty="0" smtClean="0"/>
          </a:p>
        </p:txBody>
      </p:sp>
      <p:sp>
        <p:nvSpPr>
          <p:cNvPr id="2" name="标题 1"/>
          <p:cNvSpPr>
            <a:spLocks noGrp="1"/>
          </p:cNvSpPr>
          <p:nvPr>
            <p:ph type="title"/>
          </p:nvPr>
        </p:nvSpPr>
        <p:spPr/>
        <p:txBody>
          <a:bodyPr>
            <a:normAutofit fontScale="90000"/>
          </a:bodyPr>
          <a:lstStyle/>
          <a:p>
            <a:r>
              <a:rPr lang="zh-CN" altLang="en-US" dirty="0" smtClean="0"/>
              <a:t>用户组模式</a:t>
            </a:r>
            <a:endParaRPr lang="zh-CN" altLang="en-US" dirty="0"/>
          </a:p>
        </p:txBody>
      </p:sp>
      <p:pic>
        <p:nvPicPr>
          <p:cNvPr id="4" name="图片 3"/>
          <p:cNvPicPr>
            <a:picLocks noChangeAspect="1"/>
          </p:cNvPicPr>
          <p:nvPr/>
        </p:nvPicPr>
        <p:blipFill>
          <a:blip r:embed="rId2"/>
          <a:stretch>
            <a:fillRect/>
          </a:stretch>
        </p:blipFill>
        <p:spPr>
          <a:xfrm>
            <a:off x="202066" y="2787724"/>
            <a:ext cx="4616620" cy="1356829"/>
          </a:xfrm>
          <a:prstGeom prst="rect">
            <a:avLst/>
          </a:prstGeom>
        </p:spPr>
      </p:pic>
      <p:pic>
        <p:nvPicPr>
          <p:cNvPr id="5" name="图片 4"/>
          <p:cNvPicPr>
            <a:picLocks noChangeAspect="1"/>
          </p:cNvPicPr>
          <p:nvPr/>
        </p:nvPicPr>
        <p:blipFill>
          <a:blip r:embed="rId3"/>
          <a:stretch>
            <a:fillRect/>
          </a:stretch>
        </p:blipFill>
        <p:spPr>
          <a:xfrm>
            <a:off x="4410151" y="3543633"/>
            <a:ext cx="4659432" cy="1292559"/>
          </a:xfrm>
          <a:prstGeom prst="rect">
            <a:avLst/>
          </a:prstGeom>
        </p:spPr>
      </p:pic>
    </p:spTree>
    <p:extLst>
      <p:ext uri="{BB962C8B-B14F-4D97-AF65-F5344CB8AC3E}">
        <p14:creationId xmlns:p14="http://schemas.microsoft.com/office/powerpoint/2010/main" val="14424043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normAutofit fontScale="90000"/>
          </a:bodyPr>
          <a:lstStyle/>
          <a:p>
            <a:r>
              <a:rPr lang="zh-CN" altLang="en-US" dirty="0"/>
              <a:t>用户组模式</a:t>
            </a:r>
          </a:p>
        </p:txBody>
      </p:sp>
      <p:pic>
        <p:nvPicPr>
          <p:cNvPr id="4" name="图片 3"/>
          <p:cNvPicPr>
            <a:picLocks noChangeAspect="1"/>
          </p:cNvPicPr>
          <p:nvPr/>
        </p:nvPicPr>
        <p:blipFill>
          <a:blip r:embed="rId2"/>
          <a:stretch>
            <a:fillRect/>
          </a:stretch>
        </p:blipFill>
        <p:spPr>
          <a:xfrm>
            <a:off x="741564" y="897952"/>
            <a:ext cx="7808988" cy="3645224"/>
          </a:xfrm>
          <a:prstGeom prst="rect">
            <a:avLst/>
          </a:prstGeom>
        </p:spPr>
      </p:pic>
    </p:spTree>
    <p:extLst>
      <p:ext uri="{BB962C8B-B14F-4D97-AF65-F5344CB8AC3E}">
        <p14:creationId xmlns:p14="http://schemas.microsoft.com/office/powerpoint/2010/main" val="39748013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97436"/>
            <a:ext cx="8646191" cy="3394472"/>
          </a:xfrm>
        </p:spPr>
        <p:txBody>
          <a:bodyPr/>
          <a:lstStyle/>
          <a:p>
            <a:r>
              <a:rPr lang="zh-CN" altLang="en-US" dirty="0" smtClean="0"/>
              <a:t>设置</a:t>
            </a:r>
            <a:r>
              <a:rPr lang="en-US" dirty="0" err="1" smtClean="0"/>
              <a:t>Vuser</a:t>
            </a:r>
            <a:r>
              <a:rPr lang="zh-CN" altLang="en-US" dirty="0" smtClean="0"/>
              <a:t>初始化方式。</a:t>
            </a:r>
            <a:endParaRPr lang="en-US" altLang="zh-CN" dirty="0" smtClean="0"/>
          </a:p>
          <a:p>
            <a:r>
              <a:rPr lang="zh-CN" altLang="en-US" dirty="0" smtClean="0"/>
              <a:t>设置加压方式，模拟用户同时或逐渐进入测试场景。</a:t>
            </a:r>
            <a:endParaRPr lang="en-US" altLang="zh-CN" dirty="0" smtClean="0"/>
          </a:p>
          <a:p>
            <a:r>
              <a:rPr lang="zh-CN" altLang="en-US" dirty="0" smtClean="0"/>
              <a:t>设置</a:t>
            </a:r>
            <a:r>
              <a:rPr lang="en-US" dirty="0" err="1" smtClean="0"/>
              <a:t>Vuser</a:t>
            </a:r>
            <a:r>
              <a:rPr lang="zh-CN" altLang="en-US" dirty="0" smtClean="0"/>
              <a:t>持续执行时间。</a:t>
            </a:r>
            <a:endParaRPr lang="en-US" altLang="zh-CN" dirty="0" smtClean="0"/>
          </a:p>
          <a:p>
            <a:r>
              <a:rPr lang="zh-CN" altLang="en-US" dirty="0" smtClean="0"/>
              <a:t>设置减压方式，模拟用户同时或逐渐退出测试场景。</a:t>
            </a:r>
            <a:endParaRPr lang="zh-CN" altLang="en-US" dirty="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解决“怎么做？”的问题</a:t>
            </a:r>
          </a:p>
        </p:txBody>
      </p:sp>
      <p:pic>
        <p:nvPicPr>
          <p:cNvPr id="124930" name="图片 33"/>
          <p:cNvPicPr>
            <a:picLocks noChangeAspect="1" noChangeArrowheads="1"/>
          </p:cNvPicPr>
          <p:nvPr/>
        </p:nvPicPr>
        <p:blipFill>
          <a:blip r:embed="rId3"/>
          <a:srcRect/>
          <a:stretch>
            <a:fillRect/>
          </a:stretch>
        </p:blipFill>
        <p:spPr bwMode="auto">
          <a:xfrm>
            <a:off x="122136" y="3407527"/>
            <a:ext cx="3399276" cy="1240277"/>
          </a:xfrm>
          <a:prstGeom prst="rect">
            <a:avLst/>
          </a:prstGeom>
          <a:noFill/>
          <a:ln w="9525">
            <a:noFill/>
            <a:miter lim="800000"/>
            <a:headEnd/>
            <a:tailEnd/>
          </a:ln>
        </p:spPr>
      </p:pic>
      <p:pic>
        <p:nvPicPr>
          <p:cNvPr id="124931" name="图片 45"/>
          <p:cNvPicPr>
            <a:picLocks noChangeAspect="1" noChangeArrowheads="1"/>
          </p:cNvPicPr>
          <p:nvPr/>
        </p:nvPicPr>
        <p:blipFill>
          <a:blip r:embed="rId4"/>
          <a:srcRect/>
          <a:stretch>
            <a:fillRect/>
          </a:stretch>
        </p:blipFill>
        <p:spPr bwMode="auto">
          <a:xfrm>
            <a:off x="1875999" y="3570543"/>
            <a:ext cx="3451864" cy="1269460"/>
          </a:xfrm>
          <a:prstGeom prst="rect">
            <a:avLst/>
          </a:prstGeom>
          <a:noFill/>
          <a:ln w="9525">
            <a:noFill/>
            <a:miter lim="800000"/>
            <a:headEnd/>
            <a:tailEnd/>
          </a:ln>
        </p:spPr>
      </p:pic>
      <p:pic>
        <p:nvPicPr>
          <p:cNvPr id="124932" name="Picture 4"/>
          <p:cNvPicPr>
            <a:picLocks noChangeAspect="1" noChangeArrowheads="1"/>
          </p:cNvPicPr>
          <p:nvPr/>
        </p:nvPicPr>
        <p:blipFill>
          <a:blip r:embed="rId5"/>
          <a:srcRect/>
          <a:stretch>
            <a:fillRect/>
          </a:stretch>
        </p:blipFill>
        <p:spPr bwMode="auto">
          <a:xfrm>
            <a:off x="3522578" y="3500073"/>
            <a:ext cx="3610570" cy="1327826"/>
          </a:xfrm>
          <a:prstGeom prst="rect">
            <a:avLst/>
          </a:prstGeom>
          <a:noFill/>
          <a:ln w="9525">
            <a:noFill/>
            <a:miter lim="800000"/>
            <a:headEnd/>
            <a:tailEnd/>
          </a:ln>
        </p:spPr>
      </p:pic>
      <p:pic>
        <p:nvPicPr>
          <p:cNvPr id="124933" name="Picture 5"/>
          <p:cNvPicPr>
            <a:picLocks noChangeAspect="1" noChangeArrowheads="1"/>
          </p:cNvPicPr>
          <p:nvPr/>
        </p:nvPicPr>
        <p:blipFill>
          <a:blip r:embed="rId6"/>
          <a:srcRect/>
          <a:stretch>
            <a:fillRect/>
          </a:stretch>
        </p:blipFill>
        <p:spPr bwMode="auto">
          <a:xfrm>
            <a:off x="5327863" y="3573585"/>
            <a:ext cx="3443593" cy="1266418"/>
          </a:xfrm>
          <a:prstGeom prst="rect">
            <a:avLst/>
          </a:prstGeom>
          <a:noFill/>
          <a:ln w="9525">
            <a:noFill/>
            <a:miter lim="800000"/>
            <a:headEnd/>
            <a:tailEnd/>
          </a:ln>
        </p:spPr>
      </p:pic>
    </p:spTree>
    <p:extLst>
      <p:ext uri="{BB962C8B-B14F-4D97-AF65-F5344CB8AC3E}">
        <p14:creationId xmlns:p14="http://schemas.microsoft.com/office/powerpoint/2010/main" val="249126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4931"/>
                                        </p:tgtEl>
                                        <p:attrNameLst>
                                          <p:attrName>style.visibility</p:attrName>
                                        </p:attrNameLst>
                                      </p:cBhvr>
                                      <p:to>
                                        <p:strVal val="visible"/>
                                      </p:to>
                                    </p:set>
                                    <p:animEffect transition="in" filter="checkerboard(across)">
                                      <p:cBhvr>
                                        <p:cTn id="7" dur="500"/>
                                        <p:tgtEl>
                                          <p:spTgt spid="12493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4932"/>
                                        </p:tgtEl>
                                        <p:attrNameLst>
                                          <p:attrName>style.visibility</p:attrName>
                                        </p:attrNameLst>
                                      </p:cBhvr>
                                      <p:to>
                                        <p:strVal val="visible"/>
                                      </p:to>
                                    </p:set>
                                    <p:animEffect transition="in" filter="randombar(horizontal)">
                                      <p:cBhvr>
                                        <p:cTn id="12" dur="500"/>
                                        <p:tgtEl>
                                          <p:spTgt spid="12493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24933"/>
                                        </p:tgtEl>
                                        <p:attrNameLst>
                                          <p:attrName>style.visibility</p:attrName>
                                        </p:attrNameLst>
                                      </p:cBhvr>
                                      <p:to>
                                        <p:strVal val="visible"/>
                                      </p:to>
                                    </p:set>
                                    <p:animEffect transition="in" filter="randombar(horizontal)">
                                      <p:cBhvr>
                                        <p:cTn id="17" dur="500"/>
                                        <p:tgtEl>
                                          <p:spTgt spid="124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117" y="681978"/>
            <a:ext cx="8901717" cy="3780015"/>
          </a:xfrm>
        </p:spPr>
        <p:txBody>
          <a:bodyPr>
            <a:normAutofit fontScale="92500" lnSpcReduction="10000"/>
          </a:bodyPr>
          <a:lstStyle/>
          <a:p>
            <a:pPr lvl="1"/>
            <a:endParaRPr lang="en-US" altLang="zh-CN" dirty="0" smtClean="0"/>
          </a:p>
          <a:p>
            <a:pPr lvl="1"/>
            <a:r>
              <a:rPr lang="en-US" altLang="zh-CN" dirty="0" smtClean="0"/>
              <a:t>Duration</a:t>
            </a:r>
            <a:endParaRPr lang="en-US" altLang="zh-CN" dirty="0"/>
          </a:p>
          <a:p>
            <a:pPr lvl="1"/>
            <a:endParaRPr lang="en-US" altLang="zh-CN" dirty="0" smtClean="0"/>
          </a:p>
          <a:p>
            <a:pPr lvl="1"/>
            <a:endParaRPr lang="en-US" altLang="zh-CN" dirty="0"/>
          </a:p>
          <a:p>
            <a:endParaRPr lang="en-US" altLang="zh-CN" dirty="0" smtClean="0"/>
          </a:p>
          <a:p>
            <a:r>
              <a:rPr lang="en-US" altLang="zh-CN" dirty="0" smtClean="0"/>
              <a:t>Run until completion:</a:t>
            </a:r>
            <a:r>
              <a:rPr lang="zh-CN" altLang="en-US" dirty="0" smtClean="0"/>
              <a:t>每个用户只跑一次（设置该选项，迭代次数有效）</a:t>
            </a:r>
            <a:endParaRPr lang="en-US" altLang="zh-CN" dirty="0" smtClean="0"/>
          </a:p>
          <a:p>
            <a:r>
              <a:rPr lang="en-US" altLang="zh-CN" dirty="0" smtClean="0"/>
              <a:t>Run for……</a:t>
            </a:r>
            <a:r>
              <a:rPr lang="zh-CN" altLang="en-US" dirty="0" smtClean="0"/>
              <a:t>：持续跑多长时间</a:t>
            </a:r>
            <a:endParaRPr lang="en-US" altLang="zh-CN" dirty="0" smtClean="0"/>
          </a:p>
          <a:p>
            <a:r>
              <a:rPr lang="en-US" altLang="zh-CN" dirty="0" smtClean="0"/>
              <a:t>Run indefinitely:</a:t>
            </a:r>
            <a:r>
              <a:rPr lang="zh-CN" altLang="en-US" dirty="0" smtClean="0"/>
              <a:t>无限期（一直跑）</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endParaRPr lang="en-US" altLang="zh-CN" dirty="0" smtClean="0"/>
          </a:p>
          <a:p>
            <a:pPr lvl="1"/>
            <a:endParaRPr lang="zh-CN" altLang="en-US" dirty="0"/>
          </a:p>
        </p:txBody>
      </p:sp>
      <p:sp>
        <p:nvSpPr>
          <p:cNvPr id="2" name="标题 1"/>
          <p:cNvSpPr>
            <a:spLocks noGrp="1"/>
          </p:cNvSpPr>
          <p:nvPr>
            <p:ph type="title"/>
          </p:nvPr>
        </p:nvSpPr>
        <p:spPr/>
        <p:txBody>
          <a:bodyPr>
            <a:normAutofit fontScale="90000"/>
          </a:bodyPr>
          <a:lstStyle/>
          <a:p>
            <a:r>
              <a:rPr lang="en-US" altLang="zh-CN" dirty="0" smtClean="0"/>
              <a:t>Run Mode</a:t>
            </a:r>
            <a:endParaRPr lang="zh-CN" altLang="en-US" dirty="0"/>
          </a:p>
        </p:txBody>
      </p:sp>
      <p:pic>
        <p:nvPicPr>
          <p:cNvPr id="4" name="图片 3"/>
          <p:cNvPicPr>
            <a:picLocks noChangeAspect="1"/>
          </p:cNvPicPr>
          <p:nvPr/>
        </p:nvPicPr>
        <p:blipFill>
          <a:blip r:embed="rId3"/>
          <a:stretch>
            <a:fillRect/>
          </a:stretch>
        </p:blipFill>
        <p:spPr>
          <a:xfrm>
            <a:off x="2339752" y="555526"/>
            <a:ext cx="6312127" cy="2203098"/>
          </a:xfrm>
          <a:prstGeom prst="rect">
            <a:avLst/>
          </a:prstGeom>
        </p:spPr>
      </p:pic>
    </p:spTree>
    <p:extLst>
      <p:ext uri="{BB962C8B-B14F-4D97-AF65-F5344CB8AC3E}">
        <p14:creationId xmlns:p14="http://schemas.microsoft.com/office/powerpoint/2010/main" val="11920437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865284" cy="3481388"/>
          </a:xfrm>
        </p:spPr>
        <p:txBody>
          <a:bodyPr/>
          <a:lstStyle/>
          <a:p>
            <a:r>
              <a:rPr lang="zh-CN" altLang="en-US" dirty="0" smtClean="0"/>
              <a:t>事先在</a:t>
            </a:r>
            <a:r>
              <a:rPr lang="en-US" altLang="zh-CN" dirty="0" smtClean="0"/>
              <a:t>【</a:t>
            </a:r>
            <a:r>
              <a:rPr lang="en-US" dirty="0" smtClean="0"/>
              <a:t>Run-Time Settings</a:t>
            </a:r>
            <a:r>
              <a:rPr lang="en-US" altLang="zh-CN" dirty="0" smtClean="0"/>
              <a:t>…】</a:t>
            </a:r>
            <a:r>
              <a:rPr lang="zh-CN" altLang="en-US" dirty="0" smtClean="0"/>
              <a:t>中设置了脚本迭代次数为</a:t>
            </a:r>
            <a:r>
              <a:rPr lang="en-US" dirty="0" smtClean="0"/>
              <a:t>1</a:t>
            </a:r>
            <a:r>
              <a:rPr lang="zh-CN" altLang="en-US" dirty="0" smtClean="0"/>
              <a:t>，在</a:t>
            </a:r>
            <a:r>
              <a:rPr lang="en-US" dirty="0" smtClean="0"/>
              <a:t>Controller</a:t>
            </a:r>
            <a:r>
              <a:rPr lang="zh-CN" altLang="en-US" dirty="0" smtClean="0"/>
              <a:t>中又设置了持续运行时间</a:t>
            </a:r>
            <a:r>
              <a:rPr lang="en-US" dirty="0" smtClean="0"/>
              <a:t>Duration</a:t>
            </a:r>
            <a:r>
              <a:rPr lang="zh-CN" altLang="en-US" dirty="0" smtClean="0"/>
              <a:t>为</a:t>
            </a:r>
            <a:r>
              <a:rPr lang="en-US" dirty="0" smtClean="0"/>
              <a:t>12</a:t>
            </a:r>
            <a:r>
              <a:rPr lang="zh-CN" altLang="en-US" dirty="0" smtClean="0"/>
              <a:t>小时。脚本究竟运行多久结束？脚本执行过程又如何？</a:t>
            </a:r>
            <a:endParaRPr lang="en-US" altLang="zh-CN" dirty="0" smtClean="0"/>
          </a:p>
          <a:p>
            <a:pPr lvl="1"/>
            <a:r>
              <a:rPr lang="en-US" dirty="0" smtClean="0">
                <a:solidFill>
                  <a:schemeClr val="tx1"/>
                </a:solidFill>
              </a:rPr>
              <a:t>Controller</a:t>
            </a:r>
            <a:r>
              <a:rPr lang="zh-CN" altLang="en-US" dirty="0" smtClean="0">
                <a:solidFill>
                  <a:schemeClr val="tx1"/>
                </a:solidFill>
              </a:rPr>
              <a:t>中的</a:t>
            </a:r>
            <a:r>
              <a:rPr lang="en-US" dirty="0" smtClean="0">
                <a:solidFill>
                  <a:schemeClr val="tx1"/>
                </a:solidFill>
              </a:rPr>
              <a:t>Duration</a:t>
            </a:r>
            <a:r>
              <a:rPr lang="zh-CN" altLang="en-US" dirty="0" smtClean="0">
                <a:solidFill>
                  <a:schemeClr val="tx1"/>
                </a:solidFill>
              </a:rPr>
              <a:t>参数优先级别高于</a:t>
            </a:r>
            <a:r>
              <a:rPr lang="en-US" altLang="zh-CN" dirty="0" smtClean="0">
                <a:solidFill>
                  <a:schemeClr val="tx1"/>
                </a:solidFill>
              </a:rPr>
              <a:t>【</a:t>
            </a:r>
            <a:r>
              <a:rPr lang="en-US" dirty="0" smtClean="0">
                <a:solidFill>
                  <a:schemeClr val="tx1"/>
                </a:solidFill>
              </a:rPr>
              <a:t>Run-Time Settings…</a:t>
            </a:r>
            <a:r>
              <a:rPr lang="en-US" altLang="zh-CN" dirty="0" smtClean="0">
                <a:solidFill>
                  <a:schemeClr val="tx1"/>
                </a:solidFill>
              </a:rPr>
              <a:t>】</a:t>
            </a:r>
            <a:r>
              <a:rPr lang="zh-CN" altLang="en-US" dirty="0" smtClean="0">
                <a:solidFill>
                  <a:schemeClr val="tx1"/>
                </a:solidFill>
              </a:rPr>
              <a:t>中</a:t>
            </a:r>
            <a:r>
              <a:rPr lang="en-US" dirty="0" smtClean="0">
                <a:solidFill>
                  <a:schemeClr val="tx1"/>
                </a:solidFill>
              </a:rPr>
              <a:t>Number of Iterations</a:t>
            </a:r>
            <a:r>
              <a:rPr lang="zh-CN" altLang="en-US" dirty="0" smtClean="0">
                <a:solidFill>
                  <a:schemeClr val="tx1"/>
                </a:solidFill>
              </a:rPr>
              <a:t>参数。</a:t>
            </a:r>
          </a:p>
          <a:p>
            <a:endParaRPr lang="zh-CN" altLang="en-US" dirty="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思考？</a:t>
            </a:r>
          </a:p>
        </p:txBody>
      </p:sp>
      <p:sp>
        <p:nvSpPr>
          <p:cNvPr id="4" name="圆角矩形 3"/>
          <p:cNvSpPr/>
          <p:nvPr/>
        </p:nvSpPr>
        <p:spPr bwMode="auto">
          <a:xfrm>
            <a:off x="619065" y="3613417"/>
            <a:ext cx="1154240" cy="539645"/>
          </a:xfrm>
          <a:prstGeom prst="roundRect">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3200" dirty="0" smtClean="0">
                <a:solidFill>
                  <a:schemeClr val="tx1">
                    <a:lumMod val="10000"/>
                  </a:schemeClr>
                </a:solidFill>
              </a:rPr>
              <a:t>init</a:t>
            </a:r>
            <a:endParaRPr kumimoji="0" lang="en-US" altLang="zh-CN" sz="3200" b="0" i="0" u="none" strike="noStrike" cap="none" normalizeH="0" baseline="0" dirty="0" smtClean="0">
              <a:ln>
                <a:noFill/>
              </a:ln>
              <a:solidFill>
                <a:schemeClr val="tx1">
                  <a:lumMod val="10000"/>
                </a:schemeClr>
              </a:solidFill>
              <a:effectLst/>
              <a:latin typeface="Times New Roman" pitchFamily="18" charset="0"/>
            </a:endParaRPr>
          </a:p>
        </p:txBody>
      </p:sp>
      <p:sp>
        <p:nvSpPr>
          <p:cNvPr id="5" name="圆角矩形 4"/>
          <p:cNvSpPr/>
          <p:nvPr/>
        </p:nvSpPr>
        <p:spPr bwMode="auto">
          <a:xfrm>
            <a:off x="2645237" y="3615291"/>
            <a:ext cx="1151740" cy="539645"/>
          </a:xfrm>
          <a:prstGeom prst="roundRect">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lumMod val="10000"/>
                  </a:schemeClr>
                </a:solidFill>
                <a:effectLst/>
                <a:latin typeface="Times New Roman" pitchFamily="18" charset="0"/>
              </a:rPr>
              <a:t>run</a:t>
            </a:r>
            <a:endParaRPr kumimoji="0" lang="zh-CN" altLang="en-US" sz="3200" b="0" i="0" u="none" strike="noStrike" cap="none" normalizeH="0" baseline="0" dirty="0" smtClean="0">
              <a:ln>
                <a:noFill/>
              </a:ln>
              <a:solidFill>
                <a:schemeClr val="tx1">
                  <a:lumMod val="10000"/>
                </a:schemeClr>
              </a:solidFill>
              <a:effectLst/>
              <a:latin typeface="Times New Roman" pitchFamily="18" charset="0"/>
            </a:endParaRPr>
          </a:p>
        </p:txBody>
      </p:sp>
      <p:sp>
        <p:nvSpPr>
          <p:cNvPr id="6" name="圆角矩形 5"/>
          <p:cNvSpPr/>
          <p:nvPr/>
        </p:nvSpPr>
        <p:spPr bwMode="auto">
          <a:xfrm>
            <a:off x="7487046" y="3649020"/>
            <a:ext cx="1061807" cy="539645"/>
          </a:xfrm>
          <a:prstGeom prst="roundRect">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lumMod val="10000"/>
                  </a:schemeClr>
                </a:solidFill>
                <a:effectLst/>
                <a:latin typeface="Times New Roman" pitchFamily="18" charset="0"/>
              </a:rPr>
              <a:t>end</a:t>
            </a:r>
            <a:endParaRPr kumimoji="0" lang="zh-CN" altLang="en-US" sz="3200" b="0" i="0" u="none" strike="noStrike" cap="none" normalizeH="0" baseline="0" dirty="0" smtClean="0">
              <a:ln>
                <a:noFill/>
              </a:ln>
              <a:solidFill>
                <a:schemeClr val="tx1">
                  <a:lumMod val="10000"/>
                </a:schemeClr>
              </a:solidFill>
              <a:effectLst/>
              <a:latin typeface="Times New Roman" pitchFamily="18" charset="0"/>
            </a:endParaRPr>
          </a:p>
        </p:txBody>
      </p:sp>
      <p:sp>
        <p:nvSpPr>
          <p:cNvPr id="7" name="菱形 6"/>
          <p:cNvSpPr/>
          <p:nvPr/>
        </p:nvSpPr>
        <p:spPr bwMode="auto">
          <a:xfrm>
            <a:off x="4771339" y="3388565"/>
            <a:ext cx="1843790" cy="1056806"/>
          </a:xfrm>
          <a:prstGeom prst="diamond">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900" b="0" i="0" u="none" strike="noStrike" cap="none" normalizeH="0" baseline="0" dirty="0" smtClean="0">
                <a:ln>
                  <a:noFill/>
                </a:ln>
                <a:solidFill>
                  <a:schemeClr val="tx1">
                    <a:lumMod val="10000"/>
                  </a:schemeClr>
                </a:solidFill>
                <a:effectLst/>
                <a:latin typeface="Times New Roman" pitchFamily="18" charset="0"/>
              </a:rPr>
              <a:t>场景是否结束</a:t>
            </a:r>
          </a:p>
        </p:txBody>
      </p:sp>
      <p:cxnSp>
        <p:nvCxnSpPr>
          <p:cNvPr id="8" name="直接箭头连接符 7"/>
          <p:cNvCxnSpPr>
            <a:stCxn id="4" idx="3"/>
            <a:endCxn id="5" idx="1"/>
          </p:cNvCxnSpPr>
          <p:nvPr/>
        </p:nvCxnSpPr>
        <p:spPr bwMode="auto">
          <a:xfrm>
            <a:off x="1773305" y="3883240"/>
            <a:ext cx="871932" cy="1874"/>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9" name="直接箭头连接符 8"/>
          <p:cNvCxnSpPr/>
          <p:nvPr/>
        </p:nvCxnSpPr>
        <p:spPr bwMode="auto">
          <a:xfrm flipV="1">
            <a:off x="3814465" y="3916968"/>
            <a:ext cx="956874" cy="1874"/>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10" name="直接箭头连接符 9"/>
          <p:cNvCxnSpPr>
            <a:stCxn id="7" idx="3"/>
            <a:endCxn id="6" idx="1"/>
          </p:cNvCxnSpPr>
          <p:nvPr/>
        </p:nvCxnSpPr>
        <p:spPr bwMode="auto">
          <a:xfrm>
            <a:off x="6615129" y="3916968"/>
            <a:ext cx="871916" cy="1875"/>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11" name="肘形连接符 10"/>
          <p:cNvCxnSpPr>
            <a:stCxn id="7" idx="2"/>
            <a:endCxn id="5" idx="2"/>
          </p:cNvCxnSpPr>
          <p:nvPr/>
        </p:nvCxnSpPr>
        <p:spPr bwMode="auto">
          <a:xfrm rot="5400000" flipH="1">
            <a:off x="4311954" y="3064090"/>
            <a:ext cx="290435" cy="2472127"/>
          </a:xfrm>
          <a:prstGeom prst="bentConnector3">
            <a:avLst>
              <a:gd name="adj1" fmla="val -59032"/>
            </a:avLst>
          </a:prstGeom>
          <a:solidFill>
            <a:schemeClr val="accent1"/>
          </a:solidFill>
          <a:ln w="28575" cap="flat" cmpd="sng" algn="ctr">
            <a:solidFill>
              <a:schemeClr val="tx2">
                <a:lumMod val="60000"/>
                <a:lumOff val="40000"/>
              </a:schemeClr>
            </a:solidFill>
            <a:prstDash val="solid"/>
            <a:round/>
            <a:headEnd type="none" w="med" len="med"/>
            <a:tailEnd type="arrow"/>
          </a:ln>
          <a:effectLst/>
        </p:spPr>
      </p:cxnSp>
      <p:sp>
        <p:nvSpPr>
          <p:cNvPr id="12" name="TextBox 11"/>
          <p:cNvSpPr txBox="1"/>
          <p:nvPr/>
        </p:nvSpPr>
        <p:spPr>
          <a:xfrm>
            <a:off x="3901906" y="4681468"/>
            <a:ext cx="1663908" cy="338554"/>
          </a:xfrm>
          <a:prstGeom prst="rect">
            <a:avLst/>
          </a:prstGeom>
          <a:noFill/>
        </p:spPr>
        <p:txBody>
          <a:bodyPr wrap="square" rtlCol="0">
            <a:spAutoFit/>
          </a:bodyPr>
          <a:lstStyle/>
          <a:p>
            <a:r>
              <a:rPr lang="zh-CN" altLang="en-US" dirty="0" smtClean="0">
                <a:solidFill>
                  <a:schemeClr val="tx1">
                    <a:lumMod val="10000"/>
                  </a:schemeClr>
                </a:solidFill>
              </a:rPr>
              <a:t>自动迭代</a:t>
            </a:r>
            <a:endParaRPr lang="zh-CN" altLang="en-US" dirty="0">
              <a:solidFill>
                <a:schemeClr val="tx1">
                  <a:lumMod val="10000"/>
                </a:schemeClr>
              </a:solidFill>
            </a:endParaRPr>
          </a:p>
        </p:txBody>
      </p:sp>
    </p:spTree>
    <p:extLst>
      <p:ext uri="{BB962C8B-B14F-4D97-AF65-F5344CB8AC3E}">
        <p14:creationId xmlns:p14="http://schemas.microsoft.com/office/powerpoint/2010/main" val="3323113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heckerboard(across)">
                                      <p:cBhvr>
                                        <p:cTn id="18" dur="500"/>
                                        <p:tgtEl>
                                          <p:spTgt spid="6"/>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par>
                                <p:cTn id="22" presetID="5" presetClass="entr" presetSubtype="1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heckerboard(across)">
                                      <p:cBhvr>
                                        <p:cTn id="24" dur="500"/>
                                        <p:tgtEl>
                                          <p:spTgt spid="8"/>
                                        </p:tgtEl>
                                      </p:cBhvr>
                                    </p:animEffect>
                                  </p:childTnLst>
                                </p:cTn>
                              </p:par>
                              <p:par>
                                <p:cTn id="25" presetID="5" presetClass="entr" presetSubtype="1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heckerboard(across)">
                                      <p:cBhvr>
                                        <p:cTn id="27" dur="500"/>
                                        <p:tgtEl>
                                          <p:spTgt spid="9"/>
                                        </p:tgtEl>
                                      </p:cBhvr>
                                    </p:animEffect>
                                  </p:childTnLst>
                                </p:cTn>
                              </p:par>
                              <p:par>
                                <p:cTn id="28" presetID="5" presetClass="entr" presetSubtype="1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checkerboard(across)">
                                      <p:cBhvr>
                                        <p:cTn id="30" dur="500"/>
                                        <p:tgtEl>
                                          <p:spTgt spid="10"/>
                                        </p:tgtEl>
                                      </p:cBhvr>
                                    </p:animEffect>
                                  </p:childTnLst>
                                </p:cTn>
                              </p:par>
                              <p:par>
                                <p:cTn id="31" presetID="5" presetClass="entr" presetSubtype="1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heckerboard(across)">
                                      <p:cBhvr>
                                        <p:cTn id="33" dur="500"/>
                                        <p:tgtEl>
                                          <p:spTgt spid="11"/>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checkerboard(across)">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解决“时间？”的问题</a:t>
            </a:r>
          </a:p>
        </p:txBody>
      </p:sp>
      <p:pic>
        <p:nvPicPr>
          <p:cNvPr id="134146" name="Picture 2"/>
          <p:cNvPicPr>
            <a:picLocks noChangeAspect="1" noChangeArrowheads="1"/>
          </p:cNvPicPr>
          <p:nvPr/>
        </p:nvPicPr>
        <p:blipFill>
          <a:blip r:embed="rId3"/>
          <a:srcRect/>
          <a:stretch>
            <a:fillRect/>
          </a:stretch>
        </p:blipFill>
        <p:spPr bwMode="auto">
          <a:xfrm>
            <a:off x="642026" y="1120676"/>
            <a:ext cx="7949444" cy="1181911"/>
          </a:xfrm>
          <a:prstGeom prst="rect">
            <a:avLst/>
          </a:prstGeom>
          <a:noFill/>
          <a:ln w="9525">
            <a:noFill/>
            <a:miter lim="800000"/>
            <a:headEnd/>
            <a:tailEnd/>
          </a:ln>
        </p:spPr>
      </p:pic>
      <p:pic>
        <p:nvPicPr>
          <p:cNvPr id="134147" name="Picture 3"/>
          <p:cNvPicPr>
            <a:picLocks noChangeAspect="1" noChangeArrowheads="1"/>
          </p:cNvPicPr>
          <p:nvPr/>
        </p:nvPicPr>
        <p:blipFill>
          <a:blip r:embed="rId4"/>
          <a:srcRect/>
          <a:stretch>
            <a:fillRect/>
          </a:stretch>
        </p:blipFill>
        <p:spPr bwMode="auto">
          <a:xfrm>
            <a:off x="2451369" y="2605568"/>
            <a:ext cx="4375287" cy="1517516"/>
          </a:xfrm>
          <a:prstGeom prst="rect">
            <a:avLst/>
          </a:prstGeom>
          <a:noFill/>
          <a:ln w="9525">
            <a:noFill/>
            <a:miter lim="800000"/>
            <a:headEnd/>
            <a:tailEnd/>
          </a:ln>
        </p:spPr>
      </p:pic>
    </p:spTree>
    <p:extLst>
      <p:ext uri="{BB962C8B-B14F-4D97-AF65-F5344CB8AC3E}">
        <p14:creationId xmlns:p14="http://schemas.microsoft.com/office/powerpoint/2010/main" val="17978457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43958"/>
            <a:ext cx="8229600" cy="3780015"/>
          </a:xfrm>
        </p:spPr>
        <p:txBody>
          <a:bodyPr/>
          <a:lstStyle/>
          <a:p>
            <a:r>
              <a:rPr lang="zh-CN" altLang="en-US" dirty="0"/>
              <a:t>目标场景：</a:t>
            </a:r>
            <a:endParaRPr lang="en-US" altLang="zh-CN" dirty="0"/>
          </a:p>
          <a:p>
            <a:pPr lvl="1"/>
            <a:r>
              <a:rPr lang="zh-CN" altLang="en-US" dirty="0"/>
              <a:t>设置一个运行目标，通过</a:t>
            </a:r>
            <a:r>
              <a:rPr lang="en-US" altLang="zh-CN" dirty="0"/>
              <a:t>Controller</a:t>
            </a:r>
            <a:r>
              <a:rPr lang="zh-CN" altLang="en-US" dirty="0"/>
              <a:t>的</a:t>
            </a:r>
            <a:r>
              <a:rPr lang="en-US" altLang="zh-CN" dirty="0"/>
              <a:t>Auto Load</a:t>
            </a:r>
            <a:r>
              <a:rPr lang="zh-CN" altLang="en-US" dirty="0"/>
              <a:t>功能进行自动化负载，如果测试的结果达到目标，则说明性能符合目标，否则</a:t>
            </a:r>
            <a:r>
              <a:rPr lang="en-US" altLang="zh-CN" dirty="0"/>
              <a:t>LR</a:t>
            </a:r>
            <a:r>
              <a:rPr lang="zh-CN" altLang="en-US" dirty="0"/>
              <a:t>提示无法达到</a:t>
            </a:r>
            <a:r>
              <a:rPr lang="zh-CN" altLang="en-US" dirty="0" smtClean="0"/>
              <a:t>目标</a:t>
            </a:r>
            <a:endParaRPr lang="en-US" altLang="zh-CN" dirty="0"/>
          </a:p>
          <a:p>
            <a:pPr lvl="1"/>
            <a:r>
              <a:rPr lang="zh-CN" altLang="en-US" dirty="0"/>
              <a:t>定性型性能测试</a:t>
            </a:r>
          </a:p>
          <a:p>
            <a:pPr lvl="1"/>
            <a:r>
              <a:rPr lang="zh-CN" altLang="en-US" dirty="0"/>
              <a:t>验证系统能否达到目标，验收测试常用</a:t>
            </a:r>
            <a:endParaRPr lang="en-US" altLang="zh-CN" dirty="0"/>
          </a:p>
          <a:p>
            <a:endParaRPr lang="en-US" altLang="zh-CN" dirty="0"/>
          </a:p>
          <a:p>
            <a:endParaRPr lang="en-US" altLang="zh-CN" dirty="0"/>
          </a:p>
          <a:p>
            <a:endParaRPr lang="en-US" altLang="zh-CN" dirty="0"/>
          </a:p>
          <a:p>
            <a:endParaRPr lang="zh-CN" altLang="en-US" dirty="0"/>
          </a:p>
        </p:txBody>
      </p:sp>
      <p:sp>
        <p:nvSpPr>
          <p:cNvPr id="2" name="标题 1"/>
          <p:cNvSpPr>
            <a:spLocks noGrp="1"/>
          </p:cNvSpPr>
          <p:nvPr>
            <p:ph type="title"/>
          </p:nvPr>
        </p:nvSpPr>
        <p:spPr/>
        <p:txBody>
          <a:bodyPr>
            <a:normAutofit fontScale="90000"/>
          </a:bodyPr>
          <a:lstStyle/>
          <a:p>
            <a:r>
              <a:rPr lang="zh-CN" altLang="en-US" dirty="0"/>
              <a:t>场景类型综述</a:t>
            </a:r>
          </a:p>
        </p:txBody>
      </p:sp>
    </p:spTree>
    <p:extLst>
      <p:ext uri="{BB962C8B-B14F-4D97-AF65-F5344CB8AC3E}">
        <p14:creationId xmlns:p14="http://schemas.microsoft.com/office/powerpoint/2010/main" val="201510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zh-CN" altLang="en-US" dirty="0"/>
          </a:p>
        </p:txBody>
      </p:sp>
      <p:sp>
        <p:nvSpPr>
          <p:cNvPr id="2" name="标题 1"/>
          <p:cNvSpPr>
            <a:spLocks noGrp="1"/>
          </p:cNvSpPr>
          <p:nvPr>
            <p:ph type="title"/>
          </p:nvPr>
        </p:nvSpPr>
        <p:spPr/>
        <p:txBody>
          <a:bodyPr>
            <a:normAutofit fontScale="90000"/>
          </a:bodyPr>
          <a:lstStyle/>
          <a:p>
            <a:r>
              <a:rPr lang="zh-CN" altLang="en-US" dirty="0" smtClean="0"/>
              <a:t>面向目标的测试场景</a:t>
            </a:r>
            <a:r>
              <a:rPr lang="en-US" altLang="zh-CN" dirty="0" smtClean="0"/>
              <a:t>——</a:t>
            </a:r>
            <a:r>
              <a:rPr lang="zh-CN" altLang="en-US" dirty="0" smtClean="0"/>
              <a:t>目标类型</a:t>
            </a:r>
            <a:endParaRPr lang="zh-CN" altLang="en-US" dirty="0"/>
          </a:p>
        </p:txBody>
      </p:sp>
      <p:pic>
        <p:nvPicPr>
          <p:cNvPr id="10" name="图片 9"/>
          <p:cNvPicPr/>
          <p:nvPr/>
        </p:nvPicPr>
        <p:blipFill>
          <a:blip r:embed="rId3"/>
          <a:srcRect/>
          <a:stretch>
            <a:fillRect/>
          </a:stretch>
        </p:blipFill>
        <p:spPr bwMode="auto">
          <a:xfrm>
            <a:off x="849465" y="897952"/>
            <a:ext cx="7391123" cy="3671558"/>
          </a:xfrm>
          <a:prstGeom prst="rect">
            <a:avLst/>
          </a:prstGeom>
          <a:noFill/>
          <a:ln w="9525">
            <a:noFill/>
            <a:miter lim="800000"/>
            <a:headEnd/>
            <a:tailEnd/>
          </a:ln>
        </p:spPr>
      </p:pic>
    </p:spTree>
    <p:extLst>
      <p:ext uri="{BB962C8B-B14F-4D97-AF65-F5344CB8AC3E}">
        <p14:creationId xmlns:p14="http://schemas.microsoft.com/office/powerpoint/2010/main" val="2126578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normAutofit fontScale="90000"/>
          </a:bodyPr>
          <a:lstStyle/>
          <a:p>
            <a:r>
              <a:rPr lang="zh-CN" altLang="en-US" dirty="0"/>
              <a:t>面向目标的测试场景</a:t>
            </a:r>
            <a:r>
              <a:rPr lang="en-US" altLang="zh-CN" dirty="0"/>
              <a:t>——</a:t>
            </a:r>
            <a:r>
              <a:rPr lang="zh-CN" altLang="en-US" dirty="0"/>
              <a:t>目标类型</a:t>
            </a:r>
          </a:p>
        </p:txBody>
      </p:sp>
      <p:pic>
        <p:nvPicPr>
          <p:cNvPr id="4" name="图片 3"/>
          <p:cNvPicPr/>
          <p:nvPr/>
        </p:nvPicPr>
        <p:blipFill>
          <a:blip r:embed="rId2"/>
          <a:srcRect/>
          <a:stretch>
            <a:fillRect/>
          </a:stretch>
        </p:blipFill>
        <p:spPr bwMode="auto">
          <a:xfrm>
            <a:off x="1011313" y="843959"/>
            <a:ext cx="5502880" cy="3941525"/>
          </a:xfrm>
          <a:prstGeom prst="rect">
            <a:avLst/>
          </a:prstGeom>
          <a:noFill/>
          <a:ln w="9525">
            <a:noFill/>
            <a:miter lim="800000"/>
            <a:headEnd/>
            <a:tailEnd/>
          </a:ln>
        </p:spPr>
      </p:pic>
    </p:spTree>
    <p:extLst>
      <p:ext uri="{BB962C8B-B14F-4D97-AF65-F5344CB8AC3E}">
        <p14:creationId xmlns:p14="http://schemas.microsoft.com/office/powerpoint/2010/main" val="345324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p:txBody>
      </p:sp>
      <p:sp>
        <p:nvSpPr>
          <p:cNvPr id="2" name="标题 1"/>
          <p:cNvSpPr>
            <a:spLocks noGrp="1"/>
          </p:cNvSpPr>
          <p:nvPr>
            <p:ph type="title"/>
          </p:nvPr>
        </p:nvSpPr>
        <p:spPr/>
        <p:txBody>
          <a:bodyPr>
            <a:normAutofit fontScale="90000"/>
          </a:bodyPr>
          <a:lstStyle/>
          <a:p>
            <a:r>
              <a:rPr lang="zh-CN" altLang="en-US" dirty="0" smtClean="0"/>
              <a:t>面向目标的测试场景</a:t>
            </a:r>
            <a:r>
              <a:rPr lang="en-US" altLang="zh-CN" dirty="0" smtClean="0"/>
              <a:t>—</a:t>
            </a:r>
            <a:r>
              <a:rPr lang="zh-CN" altLang="en-US" dirty="0" smtClean="0"/>
              <a:t>目标类型</a:t>
            </a:r>
            <a:endParaRPr lang="zh-CN" altLang="en-US" dirty="0"/>
          </a:p>
        </p:txBody>
      </p:sp>
      <p:sp>
        <p:nvSpPr>
          <p:cNvPr id="13" name="内容占位符 9"/>
          <p:cNvSpPr txBox="1">
            <a:spLocks/>
          </p:cNvSpPr>
          <p:nvPr/>
        </p:nvSpPr>
        <p:spPr bwMode="auto">
          <a:xfrm>
            <a:off x="741564" y="759470"/>
            <a:ext cx="7013474" cy="4134000"/>
          </a:xfrm>
          <a:prstGeom prst="rect">
            <a:avLst/>
          </a:prstGeom>
          <a:noFill/>
          <a:ln w="9525">
            <a:noFill/>
            <a:miter lim="800000"/>
            <a:headEnd/>
            <a:tailEnd/>
          </a:ln>
        </p:spPr>
        <p:txBody>
          <a:bodyPr vert="horz" wrap="square" lIns="68531" tIns="34266" rIns="68531" bIns="34266" numCol="1" anchor="t" anchorCtr="0" compatLnSpc="1">
            <a:prstTxWarp prst="textNoShape">
              <a:avLst/>
            </a:prstTxWarp>
          </a:bodyPr>
          <a:lstStyle/>
          <a:p>
            <a:pPr marL="556798" lvl="1" indent="-214153" defTabSz="685290" eaLnBrk="0" hangingPunct="0">
              <a:lnSpc>
                <a:spcPct val="150000"/>
              </a:lnSpc>
              <a:spcBef>
                <a:spcPct val="20000"/>
              </a:spcBef>
              <a:buClr>
                <a:schemeClr val="tx2"/>
              </a:buClr>
              <a:buSzPct val="60000"/>
              <a:defRPr/>
            </a:pPr>
            <a:endParaRPr lang="zh-CN" altLang="en-US" sz="1800" b="1" kern="0" dirty="0">
              <a:solidFill>
                <a:schemeClr val="tx2">
                  <a:lumMod val="60000"/>
                  <a:lumOff val="40000"/>
                </a:schemeClr>
              </a:solidFill>
              <a:latin typeface="楷体" panose="02010609060101010101" pitchFamily="49" charset="-122"/>
              <a:ea typeface="楷体" panose="02010609060101010101" pitchFamily="49" charset="-122"/>
            </a:endParaRPr>
          </a:p>
          <a:p>
            <a:pPr marL="256984" indent="-256984" defTabSz="685290" eaLnBrk="0" hangingPunct="0">
              <a:lnSpc>
                <a:spcPct val="150000"/>
              </a:lnSpc>
              <a:spcBef>
                <a:spcPct val="20000"/>
              </a:spcBef>
              <a:buClr>
                <a:schemeClr val="tx1"/>
              </a:buClr>
              <a:buFont typeface="Wingdings" pitchFamily="2" charset="2"/>
              <a:buChar char="v"/>
              <a:defRPr/>
            </a:pPr>
            <a:endParaRPr lang="en-US" altLang="zh-CN" sz="1800" b="1" kern="0" dirty="0">
              <a:solidFill>
                <a:schemeClr val="tx1">
                  <a:lumMod val="10000"/>
                </a:schemeClr>
              </a:solidFill>
              <a:latin typeface="楷体" panose="02010609060101010101" pitchFamily="49" charset="-122"/>
              <a:ea typeface="楷体" panose="02010609060101010101" pitchFamily="49" charset="-122"/>
            </a:endParaRPr>
          </a:p>
          <a:p>
            <a:pPr marL="556798" lvl="1" indent="-214153" defTabSz="685290" eaLnBrk="0" hangingPunct="0">
              <a:lnSpc>
                <a:spcPct val="150000"/>
              </a:lnSpc>
              <a:spcBef>
                <a:spcPct val="20000"/>
              </a:spcBef>
              <a:buClr>
                <a:schemeClr val="tx2"/>
              </a:buClr>
              <a:buSzPct val="60000"/>
              <a:defRPr/>
            </a:pPr>
            <a:endParaRPr lang="en-US" altLang="zh-CN" sz="1800" b="1" kern="0" dirty="0">
              <a:solidFill>
                <a:srgbClr val="2A1C00"/>
              </a:solidFill>
              <a:latin typeface="楷体" panose="02010609060101010101" pitchFamily="49" charset="-122"/>
              <a:ea typeface="楷体" panose="02010609060101010101" pitchFamily="49" charset="-122"/>
            </a:endParaRPr>
          </a:p>
        </p:txBody>
      </p:sp>
      <p:sp>
        <p:nvSpPr>
          <p:cNvPr id="14" name="矩形 13"/>
          <p:cNvSpPr/>
          <p:nvPr/>
        </p:nvSpPr>
        <p:spPr>
          <a:xfrm>
            <a:off x="525766" y="4331329"/>
            <a:ext cx="8038521" cy="346184"/>
          </a:xfrm>
          <a:prstGeom prst="rect">
            <a:avLst/>
          </a:prstGeom>
          <a:solidFill>
            <a:srgbClr val="99CCFF"/>
          </a:solidFill>
        </p:spPr>
        <p:txBody>
          <a:bodyPr wrap="square" lIns="68515" tIns="34258" rIns="68515" bIns="34258">
            <a:spAutoFit/>
          </a:bodyPr>
          <a:lstStyle/>
          <a:p>
            <a:pPr marL="256984" indent="-256984" eaLnBrk="0" hangingPunct="0">
              <a:spcBef>
                <a:spcPct val="20000"/>
              </a:spcBef>
              <a:buClr>
                <a:schemeClr val="tx1"/>
              </a:buClr>
            </a:pPr>
            <a:r>
              <a:rPr lang="zh-CN" altLang="en-US" sz="1800" b="1" dirty="0">
                <a:solidFill>
                  <a:srgbClr val="FF0000"/>
                </a:solidFill>
                <a:latin typeface="楷体" panose="02010609060101010101" pitchFamily="49" charset="-122"/>
                <a:ea typeface="楷体" panose="02010609060101010101" pitchFamily="49" charset="-122"/>
              </a:rPr>
              <a:t>注意</a:t>
            </a:r>
            <a:r>
              <a:rPr lang="zh-CN" altLang="en-US" sz="1800" b="1" dirty="0">
                <a:solidFill>
                  <a:schemeClr val="tx1">
                    <a:lumMod val="10000"/>
                  </a:schemeClr>
                </a:solidFill>
                <a:latin typeface="楷体" panose="02010609060101010101" pitchFamily="49" charset="-122"/>
                <a:ea typeface="楷体" panose="02010609060101010101" pitchFamily="49" charset="-122"/>
              </a:rPr>
              <a:t>：定义</a:t>
            </a:r>
            <a:r>
              <a:rPr lang="zh-CN" altLang="en-US" sz="1800" b="1" dirty="0">
                <a:solidFill>
                  <a:srgbClr val="FF0000"/>
                </a:solidFill>
                <a:latin typeface="楷体" panose="02010609060101010101" pitchFamily="49" charset="-122"/>
                <a:ea typeface="楷体" panose="02010609060101010101" pitchFamily="49" charset="-122"/>
              </a:rPr>
              <a:t>每秒事务数</a:t>
            </a:r>
            <a:r>
              <a:rPr lang="zh-CN" altLang="en-US" sz="1800" b="1" dirty="0">
                <a:solidFill>
                  <a:schemeClr val="tx1">
                    <a:lumMod val="10000"/>
                  </a:schemeClr>
                </a:solidFill>
                <a:latin typeface="楷体" panose="02010609060101010101" pitchFamily="49" charset="-122"/>
                <a:ea typeface="楷体" panose="02010609060101010101" pitchFamily="49" charset="-122"/>
              </a:rPr>
              <a:t>或</a:t>
            </a:r>
            <a:r>
              <a:rPr lang="zh-CN" altLang="en-US" sz="1800" b="1" dirty="0">
                <a:solidFill>
                  <a:srgbClr val="FF0000"/>
                </a:solidFill>
                <a:latin typeface="楷体" panose="02010609060101010101" pitchFamily="49" charset="-122"/>
                <a:ea typeface="楷体" panose="02010609060101010101" pitchFamily="49" charset="-122"/>
              </a:rPr>
              <a:t>事务响应时间</a:t>
            </a:r>
            <a:r>
              <a:rPr lang="zh-CN" altLang="en-US" sz="1800" b="1" dirty="0">
                <a:solidFill>
                  <a:schemeClr val="tx1">
                    <a:lumMod val="10000"/>
                  </a:schemeClr>
                </a:solidFill>
                <a:latin typeface="楷体" panose="02010609060101010101" pitchFamily="49" charset="-122"/>
                <a:ea typeface="楷体" panose="02010609060101010101" pitchFamily="49" charset="-122"/>
              </a:rPr>
              <a:t>目标类型，脚本中必须</a:t>
            </a:r>
            <a:r>
              <a:rPr lang="zh-CN" altLang="en-US" sz="1800" b="1" dirty="0">
                <a:solidFill>
                  <a:srgbClr val="FF0000"/>
                </a:solidFill>
                <a:latin typeface="楷体" panose="02010609060101010101" pitchFamily="49" charset="-122"/>
                <a:ea typeface="楷体" panose="02010609060101010101" pitchFamily="49" charset="-122"/>
              </a:rPr>
              <a:t>包含插入事务</a:t>
            </a:r>
            <a:endParaRPr lang="en-US" altLang="zh-CN" sz="1800" b="1" dirty="0">
              <a:solidFill>
                <a:srgbClr val="FF0000"/>
              </a:solidFill>
              <a:latin typeface="楷体" panose="02010609060101010101" pitchFamily="49" charset="-122"/>
              <a:ea typeface="楷体" panose="02010609060101010101" pitchFamily="49" charset="-122"/>
            </a:endParaRPr>
          </a:p>
        </p:txBody>
      </p:sp>
      <p:pic>
        <p:nvPicPr>
          <p:cNvPr id="10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173164" y="573991"/>
            <a:ext cx="5763241" cy="3765028"/>
          </a:xfrm>
          <a:prstGeom prst="rect">
            <a:avLst/>
          </a:prstGeom>
          <a:noFill/>
          <a:ln w="9525">
            <a:noFill/>
            <a:miter lim="800000"/>
            <a:headEnd/>
            <a:tailEnd/>
          </a:ln>
          <a:effectLst/>
        </p:spPr>
      </p:pic>
      <p:sp>
        <p:nvSpPr>
          <p:cNvPr id="10" name="TextBox 9"/>
          <p:cNvSpPr txBox="1"/>
          <p:nvPr/>
        </p:nvSpPr>
        <p:spPr>
          <a:xfrm>
            <a:off x="6298394" y="951946"/>
            <a:ext cx="1994712" cy="623183"/>
          </a:xfrm>
          <a:prstGeom prst="rect">
            <a:avLst/>
          </a:prstGeom>
          <a:noFill/>
        </p:spPr>
        <p:txBody>
          <a:bodyPr wrap="square" lIns="68515" tIns="34258" rIns="68515" bIns="34258" rtlCol="0">
            <a:spAutoFit/>
          </a:bodyPr>
          <a:lstStyle/>
          <a:p>
            <a:r>
              <a:rPr lang="zh-CN" altLang="en-US" sz="1800" b="1" dirty="0">
                <a:solidFill>
                  <a:srgbClr val="FF0000"/>
                </a:solidFill>
                <a:latin typeface="楷体" panose="02010609060101010101" pitchFamily="49" charset="-122"/>
                <a:ea typeface="楷体" panose="02010609060101010101" pitchFamily="49" charset="-122"/>
              </a:rPr>
              <a:t>事务响应时间</a:t>
            </a:r>
            <a:endParaRPr lang="en-US" altLang="zh-CN" sz="1800" b="1" dirty="0">
              <a:solidFill>
                <a:srgbClr val="FF0000"/>
              </a:solidFill>
              <a:latin typeface="楷体" panose="02010609060101010101" pitchFamily="49" charset="-122"/>
              <a:ea typeface="楷体" panose="02010609060101010101" pitchFamily="49" charset="-122"/>
            </a:endParaRPr>
          </a:p>
          <a:p>
            <a:r>
              <a:rPr lang="zh-CN" altLang="en-US" sz="1800" b="1" dirty="0">
                <a:solidFill>
                  <a:srgbClr val="FF0000"/>
                </a:solidFill>
                <a:latin typeface="楷体" panose="02010609060101010101" pitchFamily="49" charset="-122"/>
                <a:ea typeface="楷体" panose="02010609060101010101" pitchFamily="49" charset="-122"/>
              </a:rPr>
              <a:t>    （阈值）</a:t>
            </a:r>
          </a:p>
        </p:txBody>
      </p:sp>
      <p:sp>
        <p:nvSpPr>
          <p:cNvPr id="11" name="TextBox 10"/>
          <p:cNvSpPr txBox="1"/>
          <p:nvPr/>
        </p:nvSpPr>
        <p:spPr>
          <a:xfrm>
            <a:off x="6945791" y="2247790"/>
            <a:ext cx="1186896" cy="346184"/>
          </a:xfrm>
          <a:prstGeom prst="rect">
            <a:avLst/>
          </a:prstGeom>
          <a:noFill/>
        </p:spPr>
        <p:txBody>
          <a:bodyPr wrap="square" lIns="68515" tIns="34258" rIns="68515" bIns="34258" rtlCol="0">
            <a:spAutoFit/>
          </a:bodyPr>
          <a:lstStyle/>
          <a:p>
            <a:r>
              <a:rPr lang="zh-CN" altLang="en-US" sz="1800" b="1" dirty="0">
                <a:solidFill>
                  <a:srgbClr val="FF0000"/>
                </a:solidFill>
                <a:latin typeface="楷体" panose="02010609060101010101" pitchFamily="49" charset="-122"/>
                <a:ea typeface="楷体" panose="02010609060101010101" pitchFamily="49" charset="-122"/>
              </a:rPr>
              <a:t>虚拟用户</a:t>
            </a:r>
          </a:p>
        </p:txBody>
      </p:sp>
      <p:sp>
        <p:nvSpPr>
          <p:cNvPr id="12" name="TextBox 11"/>
          <p:cNvSpPr txBox="1"/>
          <p:nvPr/>
        </p:nvSpPr>
        <p:spPr>
          <a:xfrm>
            <a:off x="6298395" y="3327659"/>
            <a:ext cx="1603301" cy="346184"/>
          </a:xfrm>
          <a:prstGeom prst="rect">
            <a:avLst/>
          </a:prstGeom>
          <a:noFill/>
        </p:spPr>
        <p:txBody>
          <a:bodyPr wrap="square" lIns="68515" tIns="34258" rIns="68515" bIns="34258" rtlCol="0">
            <a:spAutoFit/>
          </a:bodyPr>
          <a:lstStyle/>
          <a:p>
            <a:r>
              <a:rPr lang="zh-CN" altLang="en-US" sz="1800" b="1" dirty="0">
                <a:solidFill>
                  <a:srgbClr val="FF0000"/>
                </a:solidFill>
                <a:latin typeface="楷体" panose="02010609060101010101" pitchFamily="49" charset="-122"/>
                <a:ea typeface="楷体" panose="02010609060101010101" pitchFamily="49" charset="-122"/>
              </a:rPr>
              <a:t>每分页面数</a:t>
            </a:r>
          </a:p>
        </p:txBody>
      </p:sp>
      <p:sp>
        <p:nvSpPr>
          <p:cNvPr id="15" name="TextBox 14"/>
          <p:cNvSpPr txBox="1"/>
          <p:nvPr/>
        </p:nvSpPr>
        <p:spPr>
          <a:xfrm>
            <a:off x="1281063" y="897952"/>
            <a:ext cx="1718327" cy="346184"/>
          </a:xfrm>
          <a:prstGeom prst="rect">
            <a:avLst/>
          </a:prstGeom>
          <a:noFill/>
        </p:spPr>
        <p:txBody>
          <a:bodyPr wrap="square" lIns="68515" tIns="34258" rIns="68515" bIns="34258" rtlCol="0">
            <a:spAutoFit/>
          </a:bodyPr>
          <a:lstStyle/>
          <a:p>
            <a:r>
              <a:rPr lang="zh-CN" altLang="en-US" sz="1800" b="1" dirty="0">
                <a:solidFill>
                  <a:srgbClr val="FF0000"/>
                </a:solidFill>
                <a:latin typeface="楷体" panose="02010609060101010101" pitchFamily="49" charset="-122"/>
                <a:ea typeface="楷体" panose="02010609060101010101" pitchFamily="49" charset="-122"/>
              </a:rPr>
              <a:t>每秒事务数</a:t>
            </a:r>
          </a:p>
        </p:txBody>
      </p:sp>
      <p:sp>
        <p:nvSpPr>
          <p:cNvPr id="16" name="TextBox 15"/>
          <p:cNvSpPr txBox="1"/>
          <p:nvPr/>
        </p:nvSpPr>
        <p:spPr>
          <a:xfrm>
            <a:off x="417866" y="3057692"/>
            <a:ext cx="971096" cy="623183"/>
          </a:xfrm>
          <a:prstGeom prst="rect">
            <a:avLst/>
          </a:prstGeom>
          <a:noFill/>
        </p:spPr>
        <p:txBody>
          <a:bodyPr wrap="square" lIns="68515" tIns="34258" rIns="68515" bIns="34258" rtlCol="0">
            <a:spAutoFit/>
          </a:bodyPr>
          <a:lstStyle/>
          <a:p>
            <a:r>
              <a:rPr lang="zh-CN" altLang="en-US" sz="1800" b="1" dirty="0">
                <a:solidFill>
                  <a:srgbClr val="FF0000"/>
                </a:solidFill>
                <a:latin typeface="楷体" panose="02010609060101010101" pitchFamily="49" charset="-122"/>
                <a:ea typeface="楷体" panose="02010609060101010101" pitchFamily="49" charset="-122"/>
              </a:rPr>
              <a:t>每秒点击次数</a:t>
            </a:r>
          </a:p>
        </p:txBody>
      </p:sp>
    </p:spTree>
    <p:extLst>
      <p:ext uri="{BB962C8B-B14F-4D97-AF65-F5344CB8AC3E}">
        <p14:creationId xmlns:p14="http://schemas.microsoft.com/office/powerpoint/2010/main" val="2198937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1815" y="951946"/>
            <a:ext cx="8229600" cy="3394472"/>
          </a:xfrm>
        </p:spPr>
        <p:txBody>
          <a:bodyPr/>
          <a:lstStyle/>
          <a:p>
            <a:r>
              <a:rPr lang="en-US" altLang="zh-CN" dirty="0">
                <a:solidFill>
                  <a:srgbClr val="FF0000"/>
                </a:solidFill>
              </a:rPr>
              <a:t>Controller</a:t>
            </a:r>
            <a:r>
              <a:rPr lang="zh-CN" altLang="en-US" dirty="0">
                <a:solidFill>
                  <a:srgbClr val="FF0000"/>
                </a:solidFill>
              </a:rPr>
              <a:t>简介</a:t>
            </a:r>
            <a:endParaRPr lang="en-US" altLang="zh-CN" dirty="0">
              <a:solidFill>
                <a:srgbClr val="FF0000"/>
              </a:solidFill>
            </a:endParaRPr>
          </a:p>
          <a:p>
            <a:r>
              <a:rPr lang="zh-CN" altLang="en-US" dirty="0" smtClean="0"/>
              <a:t>场景设计</a:t>
            </a:r>
            <a:endParaRPr lang="en-US" altLang="zh-CN" dirty="0" smtClean="0"/>
          </a:p>
          <a:p>
            <a:r>
              <a:rPr lang="zh-CN" altLang="en-US" dirty="0" smtClean="0"/>
              <a:t>多</a:t>
            </a:r>
            <a:r>
              <a:rPr lang="zh-CN" altLang="en-US" dirty="0"/>
              <a:t>机负载</a:t>
            </a:r>
            <a:endParaRPr lang="en-US" altLang="zh-CN" dirty="0"/>
          </a:p>
          <a:p>
            <a:r>
              <a:rPr lang="zh-CN" altLang="en-US" dirty="0"/>
              <a:t>资源监控</a:t>
            </a:r>
          </a:p>
          <a:p>
            <a:endParaRPr lang="zh-CN" altLang="en-US" dirty="0"/>
          </a:p>
        </p:txBody>
      </p:sp>
      <p:sp>
        <p:nvSpPr>
          <p:cNvPr id="2" name="标题 1"/>
          <p:cNvSpPr>
            <a:spLocks noGrp="1"/>
          </p:cNvSpPr>
          <p:nvPr>
            <p:ph type="title"/>
          </p:nvPr>
        </p:nvSpPr>
        <p:spPr/>
        <p:txBody>
          <a:bodyPr>
            <a:normAutofit fontScale="90000"/>
          </a:bodyPr>
          <a:lstStyle/>
          <a:p>
            <a:r>
              <a:rPr lang="zh-CN" altLang="en-US" dirty="0"/>
              <a:t>目录</a:t>
            </a:r>
          </a:p>
        </p:txBody>
      </p:sp>
    </p:spTree>
    <p:extLst>
      <p:ext uri="{BB962C8B-B14F-4D97-AF65-F5344CB8AC3E}">
        <p14:creationId xmlns:p14="http://schemas.microsoft.com/office/powerpoint/2010/main" val="217205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FF0000"/>
                                      </p:to>
                                    </p:animClr>
                                    <p:animClr clrSpc="rgb" dir="cw">
                                      <p:cBhvr>
                                        <p:cTn id="7" dur="500" fill="hold"/>
                                        <p:tgtEl>
                                          <p:spTgt spid="3">
                                            <p:txEl>
                                              <p:pRg st="0" end="0"/>
                                            </p:txEl>
                                          </p:spTgt>
                                        </p:tgtEl>
                                        <p:attrNameLst>
                                          <p:attrName>fillcolor</p:attrName>
                                        </p:attrNameLst>
                                      </p:cBhvr>
                                      <p:to>
                                        <a:srgbClr val="FF0000"/>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面向目标的测试场景</a:t>
            </a:r>
            <a:r>
              <a:rPr lang="en-US" altLang="zh-CN" b="1" dirty="0">
                <a:solidFill>
                  <a:schemeClr val="bg1"/>
                </a:solidFill>
              </a:rPr>
              <a:t>——</a:t>
            </a:r>
            <a:r>
              <a:rPr lang="zh-CN" altLang="en-US" b="1" dirty="0">
                <a:solidFill>
                  <a:schemeClr val="bg1"/>
                </a:solidFill>
              </a:rPr>
              <a:t>场景设置</a:t>
            </a:r>
          </a:p>
        </p:txBody>
      </p:sp>
      <p:pic>
        <p:nvPicPr>
          <p:cNvPr id="3" name="Picture 2"/>
          <p:cNvPicPr>
            <a:picLocks noChangeAspect="1" noChangeArrowheads="1"/>
          </p:cNvPicPr>
          <p:nvPr/>
        </p:nvPicPr>
        <p:blipFill>
          <a:blip r:embed="rId3"/>
          <a:srcRect/>
          <a:stretch>
            <a:fillRect/>
          </a:stretch>
        </p:blipFill>
        <p:spPr bwMode="auto">
          <a:xfrm>
            <a:off x="306205" y="833074"/>
            <a:ext cx="8560902" cy="3593454"/>
          </a:xfrm>
          <a:prstGeom prst="rect">
            <a:avLst/>
          </a:prstGeom>
          <a:noFill/>
          <a:ln w="9525">
            <a:noFill/>
            <a:miter lim="800000"/>
            <a:headEnd/>
            <a:tailEnd/>
          </a:ln>
          <a:effectLst/>
        </p:spPr>
      </p:pic>
      <p:sp>
        <p:nvSpPr>
          <p:cNvPr id="7" name="TextBox 6"/>
          <p:cNvSpPr txBox="1"/>
          <p:nvPr/>
        </p:nvSpPr>
        <p:spPr>
          <a:xfrm>
            <a:off x="3139760" y="3286170"/>
            <a:ext cx="1528997" cy="338554"/>
          </a:xfrm>
          <a:prstGeom prst="rect">
            <a:avLst/>
          </a:prstGeom>
          <a:noFill/>
        </p:spPr>
        <p:txBody>
          <a:bodyPr wrap="square" rtlCol="0">
            <a:spAutoFit/>
          </a:bodyPr>
          <a:lstStyle/>
          <a:p>
            <a:r>
              <a:rPr lang="zh-CN" altLang="en-US" dirty="0" smtClean="0">
                <a:solidFill>
                  <a:srgbClr val="FF0000"/>
                </a:solidFill>
              </a:rPr>
              <a:t>稳定性测试</a:t>
            </a:r>
            <a:endParaRPr lang="zh-CN" altLang="en-US" dirty="0">
              <a:solidFill>
                <a:srgbClr val="FF0000"/>
              </a:solidFill>
            </a:endParaRPr>
          </a:p>
        </p:txBody>
      </p:sp>
    </p:spTree>
    <p:extLst>
      <p:ext uri="{BB962C8B-B14F-4D97-AF65-F5344CB8AC3E}">
        <p14:creationId xmlns:p14="http://schemas.microsoft.com/office/powerpoint/2010/main" val="28246389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面向目标的测试场景</a:t>
            </a:r>
            <a:r>
              <a:rPr lang="en-US" altLang="zh-CN" b="1" dirty="0">
                <a:solidFill>
                  <a:schemeClr val="bg1"/>
                </a:solidFill>
              </a:rPr>
              <a:t>——</a:t>
            </a:r>
            <a:r>
              <a:rPr lang="zh-CN" altLang="en-US" b="1" dirty="0">
                <a:solidFill>
                  <a:schemeClr val="bg1"/>
                </a:solidFill>
              </a:rPr>
              <a:t>加载行为</a:t>
            </a:r>
          </a:p>
        </p:txBody>
      </p:sp>
      <p:pic>
        <p:nvPicPr>
          <p:cNvPr id="3074" name="Picture 2"/>
          <p:cNvPicPr>
            <a:picLocks noChangeAspect="1" noChangeArrowheads="1"/>
          </p:cNvPicPr>
          <p:nvPr/>
        </p:nvPicPr>
        <p:blipFill>
          <a:blip r:embed="rId3"/>
          <a:srcRect/>
          <a:stretch>
            <a:fillRect/>
          </a:stretch>
        </p:blipFill>
        <p:spPr bwMode="auto">
          <a:xfrm>
            <a:off x="430896" y="853000"/>
            <a:ext cx="8402035" cy="3526769"/>
          </a:xfrm>
          <a:prstGeom prst="rect">
            <a:avLst/>
          </a:prstGeom>
          <a:noFill/>
          <a:ln w="9525">
            <a:noFill/>
            <a:miter lim="800000"/>
            <a:headEnd/>
            <a:tailEnd/>
          </a:ln>
          <a:effectLst/>
        </p:spPr>
      </p:pic>
    </p:spTree>
    <p:extLst>
      <p:ext uri="{BB962C8B-B14F-4D97-AF65-F5344CB8AC3E}">
        <p14:creationId xmlns:p14="http://schemas.microsoft.com/office/powerpoint/2010/main" val="7370832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Controller</a:t>
            </a:r>
            <a:r>
              <a:rPr lang="zh-CN" altLang="en-US" dirty="0"/>
              <a:t>简介</a:t>
            </a:r>
            <a:endParaRPr lang="en-US" altLang="zh-CN" dirty="0"/>
          </a:p>
          <a:p>
            <a:r>
              <a:rPr lang="zh-CN" altLang="en-US" dirty="0" smtClean="0"/>
              <a:t>场景设计</a:t>
            </a:r>
            <a:endParaRPr lang="en-US" altLang="zh-CN" dirty="0" smtClean="0"/>
          </a:p>
          <a:p>
            <a:r>
              <a:rPr lang="zh-CN" altLang="en-US" dirty="0" smtClean="0">
                <a:solidFill>
                  <a:srgbClr val="FF0000"/>
                </a:solidFill>
              </a:rPr>
              <a:t>多</a:t>
            </a:r>
            <a:r>
              <a:rPr lang="zh-CN" altLang="en-US" dirty="0">
                <a:solidFill>
                  <a:srgbClr val="FF0000"/>
                </a:solidFill>
              </a:rPr>
              <a:t>机负载</a:t>
            </a:r>
            <a:endParaRPr lang="en-US" altLang="zh-CN" dirty="0">
              <a:solidFill>
                <a:srgbClr val="FF0000"/>
              </a:solidFill>
            </a:endParaRPr>
          </a:p>
          <a:p>
            <a:r>
              <a:rPr lang="zh-CN" altLang="en-US" dirty="0"/>
              <a:t>资源监控</a:t>
            </a:r>
          </a:p>
          <a:p>
            <a:endParaRPr lang="zh-CN" altLang="en-US" dirty="0"/>
          </a:p>
        </p:txBody>
      </p:sp>
      <p:sp>
        <p:nvSpPr>
          <p:cNvPr id="2" name="标题 1"/>
          <p:cNvSpPr>
            <a:spLocks noGrp="1"/>
          </p:cNvSpPr>
          <p:nvPr>
            <p:ph type="title"/>
          </p:nvPr>
        </p:nvSpPr>
        <p:spPr/>
        <p:txBody>
          <a:bodyPr>
            <a:normAutofit fontScale="90000"/>
          </a:bodyPr>
          <a:lstStyle/>
          <a:p>
            <a:r>
              <a:rPr lang="zh-CN" altLang="en-US" dirty="0"/>
              <a:t>目录</a:t>
            </a:r>
          </a:p>
        </p:txBody>
      </p:sp>
    </p:spTree>
    <p:extLst>
      <p:ext uri="{BB962C8B-B14F-4D97-AF65-F5344CB8AC3E}">
        <p14:creationId xmlns:p14="http://schemas.microsoft.com/office/powerpoint/2010/main" val="6310762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35972"/>
            <a:ext cx="8229600" cy="3780015"/>
          </a:xfrm>
        </p:spPr>
        <p:txBody>
          <a:bodyPr/>
          <a:lstStyle/>
          <a:p>
            <a:r>
              <a:rPr lang="zh-CN" altLang="en-US" dirty="0" smtClean="0"/>
              <a:t>什么时候用多机负载</a:t>
            </a:r>
            <a:endParaRPr lang="en-US" altLang="zh-CN" dirty="0" smtClean="0"/>
          </a:p>
          <a:p>
            <a:pPr lvl="1"/>
            <a:r>
              <a:rPr lang="zh-CN" altLang="en-US" dirty="0" smtClean="0"/>
              <a:t>一台电脑生成的负载是有限的，网络连接不够，如果负载过高，有可能会出现</a:t>
            </a:r>
            <a:r>
              <a:rPr lang="en-US" altLang="zh-CN" dirty="0" smtClean="0"/>
              <a:t>TCP/IP</a:t>
            </a:r>
            <a:r>
              <a:rPr lang="zh-CN" altLang="en-US" dirty="0" smtClean="0"/>
              <a:t>释放不了，出现超过</a:t>
            </a:r>
            <a:r>
              <a:rPr lang="en-US" altLang="zh-CN" dirty="0" smtClean="0"/>
              <a:t>65535</a:t>
            </a:r>
            <a:r>
              <a:rPr lang="zh-CN" altLang="en-US" dirty="0" smtClean="0"/>
              <a:t>上限的问题</a:t>
            </a:r>
            <a:endParaRPr lang="en-US" altLang="zh-CN" dirty="0" smtClean="0"/>
          </a:p>
          <a:p>
            <a:endParaRPr lang="en-US" altLang="zh-CN" dirty="0"/>
          </a:p>
          <a:p>
            <a:pPr marL="408111" lvl="1" indent="0">
              <a:buNone/>
            </a:pPr>
            <a:endParaRPr lang="en-US" altLang="zh-CN" dirty="0" smtClean="0"/>
          </a:p>
          <a:p>
            <a:pPr marL="408111" lvl="1" indent="0">
              <a:buNone/>
            </a:pPr>
            <a:endParaRPr lang="en-US" altLang="zh-CN" dirty="0" smtClean="0"/>
          </a:p>
        </p:txBody>
      </p:sp>
      <p:sp>
        <p:nvSpPr>
          <p:cNvPr id="2" name="标题 1"/>
          <p:cNvSpPr>
            <a:spLocks noGrp="1"/>
          </p:cNvSpPr>
          <p:nvPr>
            <p:ph type="title"/>
          </p:nvPr>
        </p:nvSpPr>
        <p:spPr/>
        <p:txBody>
          <a:bodyPr>
            <a:normAutofit fontScale="90000"/>
          </a:bodyPr>
          <a:lstStyle/>
          <a:p>
            <a:r>
              <a:rPr lang="zh-CN" altLang="en-US" dirty="0" smtClean="0"/>
              <a:t>多机负载</a:t>
            </a:r>
            <a:endParaRPr lang="zh-CN" altLang="en-US" dirty="0"/>
          </a:p>
        </p:txBody>
      </p:sp>
      <p:pic>
        <p:nvPicPr>
          <p:cNvPr id="5" name="图片 4"/>
          <p:cNvPicPr>
            <a:picLocks noChangeAspect="1"/>
          </p:cNvPicPr>
          <p:nvPr/>
        </p:nvPicPr>
        <p:blipFill>
          <a:blip r:embed="rId3"/>
          <a:stretch>
            <a:fillRect/>
          </a:stretch>
        </p:blipFill>
        <p:spPr>
          <a:xfrm>
            <a:off x="3203848" y="2427734"/>
            <a:ext cx="4728509" cy="2429708"/>
          </a:xfrm>
          <a:prstGeom prst="rect">
            <a:avLst/>
          </a:prstGeom>
        </p:spPr>
      </p:pic>
    </p:spTree>
    <p:extLst>
      <p:ext uri="{BB962C8B-B14F-4D97-AF65-F5344CB8AC3E}">
        <p14:creationId xmlns:p14="http://schemas.microsoft.com/office/powerpoint/2010/main" val="4404001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1" y="897952"/>
            <a:ext cx="8538684" cy="3780015"/>
          </a:xfrm>
        </p:spPr>
        <p:txBody>
          <a:bodyPr/>
          <a:lstStyle/>
          <a:p>
            <a:r>
              <a:rPr lang="zh-CN" altLang="en-US" dirty="0"/>
              <a:t>配置方式</a:t>
            </a:r>
            <a:endParaRPr lang="en-US" altLang="zh-CN" dirty="0"/>
          </a:p>
          <a:p>
            <a:pPr lvl="1"/>
            <a:r>
              <a:rPr lang="zh-CN" altLang="en-US" dirty="0" smtClean="0"/>
              <a:t>在需要添加</a:t>
            </a:r>
            <a:r>
              <a:rPr lang="zh-CN" altLang="en-US" dirty="0"/>
              <a:t>为负载机的计算机上</a:t>
            </a:r>
            <a:r>
              <a:rPr lang="zh-CN" altLang="en-US" dirty="0" smtClean="0"/>
              <a:t>使用安装</a:t>
            </a:r>
            <a:r>
              <a:rPr lang="en-US" altLang="zh-CN" dirty="0" err="1"/>
              <a:t>Loadrunner</a:t>
            </a:r>
            <a:r>
              <a:rPr lang="zh-CN" altLang="en-US" dirty="0"/>
              <a:t>的</a:t>
            </a:r>
            <a:r>
              <a:rPr lang="en-US" altLang="zh-CN" dirty="0"/>
              <a:t>Generator</a:t>
            </a:r>
            <a:r>
              <a:rPr lang="zh-CN" altLang="en-US" dirty="0"/>
              <a:t>模块</a:t>
            </a:r>
            <a:endParaRPr lang="en-US" altLang="zh-CN" dirty="0" smtClean="0"/>
          </a:p>
          <a:p>
            <a:pPr lvl="1"/>
            <a:r>
              <a:rPr lang="en-US" altLang="zh-CN" dirty="0" err="1" smtClean="0"/>
              <a:t>LoadRunner</a:t>
            </a:r>
            <a:r>
              <a:rPr lang="en-US" altLang="zh-CN" dirty="0"/>
              <a:t>——Advanced  </a:t>
            </a:r>
            <a:r>
              <a:rPr lang="en-US" altLang="zh-CN" dirty="0" smtClean="0"/>
              <a:t>Settings—</a:t>
            </a:r>
            <a:r>
              <a:rPr lang="en-US" altLang="zh-CN" dirty="0" err="1" smtClean="0"/>
              <a:t>LoadRunner</a:t>
            </a:r>
            <a:r>
              <a:rPr lang="en-US" altLang="zh-CN" dirty="0" smtClean="0"/>
              <a:t>  </a:t>
            </a:r>
            <a:r>
              <a:rPr lang="en-US" altLang="zh-CN" dirty="0"/>
              <a:t>Agent </a:t>
            </a:r>
            <a:r>
              <a:rPr lang="en-US" altLang="zh-CN" dirty="0" smtClean="0"/>
              <a:t>Runtime </a:t>
            </a:r>
            <a:r>
              <a:rPr lang="en-US" altLang="zh-CN" dirty="0"/>
              <a:t>Settings</a:t>
            </a:r>
          </a:p>
          <a:p>
            <a:pPr lvl="1"/>
            <a:r>
              <a:rPr lang="en-US" altLang="zh-CN" dirty="0"/>
              <a:t>Controller</a:t>
            </a:r>
            <a:r>
              <a:rPr lang="zh-CN" altLang="en-US" dirty="0"/>
              <a:t>中点击</a:t>
            </a:r>
            <a:r>
              <a:rPr lang="en-US" altLang="zh-CN" dirty="0"/>
              <a:t>Load Generator</a:t>
            </a:r>
            <a:endParaRPr lang="zh-CN" altLang="en-US" dirty="0"/>
          </a:p>
        </p:txBody>
      </p:sp>
      <p:sp>
        <p:nvSpPr>
          <p:cNvPr id="2" name="标题 1"/>
          <p:cNvSpPr>
            <a:spLocks noGrp="1"/>
          </p:cNvSpPr>
          <p:nvPr>
            <p:ph type="title"/>
          </p:nvPr>
        </p:nvSpPr>
        <p:spPr/>
        <p:txBody>
          <a:bodyPr>
            <a:normAutofit fontScale="90000"/>
          </a:bodyPr>
          <a:lstStyle/>
          <a:p>
            <a:r>
              <a:rPr lang="zh-CN" altLang="en-US" dirty="0"/>
              <a:t>多机负载</a:t>
            </a:r>
          </a:p>
        </p:txBody>
      </p:sp>
    </p:spTree>
    <p:extLst>
      <p:ext uri="{BB962C8B-B14F-4D97-AF65-F5344CB8AC3E}">
        <p14:creationId xmlns:p14="http://schemas.microsoft.com/office/powerpoint/2010/main" val="25941501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normAutofit fontScale="90000"/>
          </a:bodyPr>
          <a:lstStyle/>
          <a:p>
            <a:r>
              <a:rPr lang="zh-CN" altLang="en-US" dirty="0"/>
              <a:t>多机负载</a:t>
            </a:r>
          </a:p>
        </p:txBody>
      </p:sp>
      <p:pic>
        <p:nvPicPr>
          <p:cNvPr id="4" name="图片 3"/>
          <p:cNvPicPr>
            <a:picLocks noChangeAspect="1"/>
          </p:cNvPicPr>
          <p:nvPr/>
        </p:nvPicPr>
        <p:blipFill>
          <a:blip r:embed="rId2"/>
          <a:stretch>
            <a:fillRect/>
          </a:stretch>
        </p:blipFill>
        <p:spPr>
          <a:xfrm>
            <a:off x="1119213" y="1167920"/>
            <a:ext cx="7106882" cy="3299236"/>
          </a:xfrm>
          <a:prstGeom prst="rect">
            <a:avLst/>
          </a:prstGeom>
        </p:spPr>
      </p:pic>
    </p:spTree>
    <p:extLst>
      <p:ext uri="{BB962C8B-B14F-4D97-AF65-F5344CB8AC3E}">
        <p14:creationId xmlns:p14="http://schemas.microsoft.com/office/powerpoint/2010/main" val="28054426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Controller</a:t>
            </a:r>
            <a:r>
              <a:rPr lang="zh-CN" altLang="en-US" dirty="0"/>
              <a:t>简介</a:t>
            </a:r>
            <a:endParaRPr lang="en-US" altLang="zh-CN" dirty="0"/>
          </a:p>
          <a:p>
            <a:r>
              <a:rPr lang="zh-CN" altLang="en-US" dirty="0" smtClean="0"/>
              <a:t>场景设计</a:t>
            </a:r>
            <a:endParaRPr lang="en-US" altLang="zh-CN" dirty="0" smtClean="0"/>
          </a:p>
          <a:p>
            <a:r>
              <a:rPr lang="zh-CN" altLang="en-US" dirty="0" smtClean="0"/>
              <a:t>多</a:t>
            </a:r>
            <a:r>
              <a:rPr lang="zh-CN" altLang="en-US" dirty="0"/>
              <a:t>机负载</a:t>
            </a:r>
            <a:endParaRPr lang="en-US" altLang="zh-CN" dirty="0"/>
          </a:p>
          <a:p>
            <a:r>
              <a:rPr lang="zh-CN" altLang="en-US" dirty="0">
                <a:solidFill>
                  <a:srgbClr val="FF0000"/>
                </a:solidFill>
              </a:rPr>
              <a:t>资源监控</a:t>
            </a:r>
          </a:p>
          <a:p>
            <a:endParaRPr lang="zh-CN" altLang="en-US" dirty="0"/>
          </a:p>
        </p:txBody>
      </p:sp>
      <p:sp>
        <p:nvSpPr>
          <p:cNvPr id="2" name="标题 1"/>
          <p:cNvSpPr>
            <a:spLocks noGrp="1"/>
          </p:cNvSpPr>
          <p:nvPr>
            <p:ph type="title"/>
          </p:nvPr>
        </p:nvSpPr>
        <p:spPr/>
        <p:txBody>
          <a:bodyPr>
            <a:normAutofit fontScale="90000"/>
          </a:bodyPr>
          <a:lstStyle/>
          <a:p>
            <a:r>
              <a:rPr lang="zh-CN" altLang="en-US" dirty="0"/>
              <a:t>目录</a:t>
            </a:r>
          </a:p>
        </p:txBody>
      </p:sp>
    </p:spTree>
    <p:extLst>
      <p:ext uri="{BB962C8B-B14F-4D97-AF65-F5344CB8AC3E}">
        <p14:creationId xmlns:p14="http://schemas.microsoft.com/office/powerpoint/2010/main" val="35417197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srcRect/>
          <a:stretch>
            <a:fillRect/>
          </a:stretch>
        </p:blipFill>
        <p:spPr bwMode="auto">
          <a:xfrm>
            <a:off x="1229191" y="1375854"/>
            <a:ext cx="6820524" cy="2674280"/>
          </a:xfrm>
          <a:prstGeom prst="rect">
            <a:avLst/>
          </a:prstGeom>
          <a:noFill/>
          <a:ln w="9525">
            <a:noFill/>
            <a:miter lim="800000"/>
            <a:headEnd/>
            <a:tailEnd/>
          </a:ln>
          <a:effectLst/>
        </p:spPr>
      </p:pic>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场景执行与监控详解</a:t>
            </a:r>
          </a:p>
        </p:txBody>
      </p:sp>
      <p:sp>
        <p:nvSpPr>
          <p:cNvPr id="6" name="矩形 5"/>
          <p:cNvSpPr/>
          <p:nvPr/>
        </p:nvSpPr>
        <p:spPr>
          <a:xfrm>
            <a:off x="2766152" y="653229"/>
            <a:ext cx="1346844" cy="646331"/>
          </a:xfrm>
          <a:prstGeom prst="rect">
            <a:avLst/>
          </a:prstGeom>
          <a:noFill/>
          <a:ln>
            <a:noFill/>
          </a:ln>
        </p:spPr>
        <p:txBody>
          <a:bodyPr wrap="none">
            <a:spAutoFit/>
          </a:bodyPr>
          <a:lstStyle/>
          <a:p>
            <a:r>
              <a:rPr lang="en-US" altLang="zh-CN" sz="1800" b="1" dirty="0" smtClean="0">
                <a:solidFill>
                  <a:schemeClr val="tx1">
                    <a:lumMod val="10000"/>
                  </a:schemeClr>
                </a:solidFill>
                <a:cs typeface="Times New Roman" pitchFamily="18" charset="0"/>
              </a:rPr>
              <a:t>2</a:t>
            </a:r>
            <a:r>
              <a:rPr lang="zh-CN" altLang="en-US" sz="1800" b="1" dirty="0" smtClean="0">
                <a:solidFill>
                  <a:schemeClr val="tx1">
                    <a:lumMod val="10000"/>
                  </a:schemeClr>
                </a:solidFill>
                <a:cs typeface="Times New Roman" pitchFamily="18" charset="0"/>
              </a:rPr>
              <a:t>、场景组</a:t>
            </a:r>
            <a:endParaRPr lang="en-US" altLang="zh-CN" sz="1800" b="1" dirty="0" smtClean="0">
              <a:solidFill>
                <a:schemeClr val="tx1">
                  <a:lumMod val="10000"/>
                </a:schemeClr>
              </a:solidFill>
              <a:cs typeface="Times New Roman" pitchFamily="18" charset="0"/>
            </a:endParaRPr>
          </a:p>
          <a:p>
            <a:r>
              <a:rPr lang="zh-CN" altLang="en-US" sz="1800" b="1" dirty="0" smtClean="0">
                <a:solidFill>
                  <a:schemeClr val="tx1">
                    <a:lumMod val="10000"/>
                  </a:schemeClr>
                </a:solidFill>
                <a:cs typeface="Times New Roman" pitchFamily="18" charset="0"/>
              </a:rPr>
              <a:t>查看与监控</a:t>
            </a:r>
            <a:endParaRPr lang="zh-CN" altLang="en-US" dirty="0">
              <a:solidFill>
                <a:schemeClr val="tx1">
                  <a:lumMod val="10000"/>
                </a:schemeClr>
              </a:solidFill>
            </a:endParaRPr>
          </a:p>
        </p:txBody>
      </p:sp>
      <p:sp>
        <p:nvSpPr>
          <p:cNvPr id="7" name="矩形 6"/>
          <p:cNvSpPr/>
          <p:nvPr/>
        </p:nvSpPr>
        <p:spPr>
          <a:xfrm>
            <a:off x="4864710" y="751195"/>
            <a:ext cx="1463862" cy="369332"/>
          </a:xfrm>
          <a:prstGeom prst="rect">
            <a:avLst/>
          </a:prstGeom>
          <a:noFill/>
          <a:ln>
            <a:noFill/>
          </a:ln>
        </p:spPr>
        <p:txBody>
          <a:bodyPr wrap="none">
            <a:spAutoFit/>
          </a:bodyPr>
          <a:lstStyle/>
          <a:p>
            <a:r>
              <a:rPr lang="en-US" altLang="zh-CN" sz="1800" b="1" dirty="0" smtClean="0">
                <a:solidFill>
                  <a:schemeClr val="tx1">
                    <a:lumMod val="10000"/>
                  </a:schemeClr>
                </a:solidFill>
                <a:cs typeface="Times New Roman" pitchFamily="18" charset="0"/>
              </a:rPr>
              <a:t>3</a:t>
            </a:r>
            <a:r>
              <a:rPr lang="zh-CN" altLang="en-US" sz="1800" b="1" dirty="0" smtClean="0">
                <a:solidFill>
                  <a:schemeClr val="tx1">
                    <a:lumMod val="10000"/>
                  </a:schemeClr>
                </a:solidFill>
                <a:cs typeface="Times New Roman" pitchFamily="18" charset="0"/>
              </a:rPr>
              <a:t>、操作按钮</a:t>
            </a:r>
            <a:endParaRPr lang="zh-CN" altLang="en-US" dirty="0">
              <a:solidFill>
                <a:schemeClr val="tx1">
                  <a:lumMod val="10000"/>
                </a:schemeClr>
              </a:solidFill>
            </a:endParaRPr>
          </a:p>
        </p:txBody>
      </p:sp>
      <p:sp>
        <p:nvSpPr>
          <p:cNvPr id="8" name="矩形 7"/>
          <p:cNvSpPr/>
          <p:nvPr/>
        </p:nvSpPr>
        <p:spPr>
          <a:xfrm>
            <a:off x="6525244" y="691369"/>
            <a:ext cx="1463862" cy="646331"/>
          </a:xfrm>
          <a:prstGeom prst="rect">
            <a:avLst/>
          </a:prstGeom>
          <a:noFill/>
          <a:ln>
            <a:noFill/>
          </a:ln>
        </p:spPr>
        <p:txBody>
          <a:bodyPr wrap="none">
            <a:spAutoFit/>
          </a:bodyPr>
          <a:lstStyle/>
          <a:p>
            <a:pPr algn="ctr"/>
            <a:r>
              <a:rPr lang="en-US" altLang="zh-CN" sz="1800" b="1" dirty="0" smtClean="0">
                <a:solidFill>
                  <a:schemeClr val="tx1">
                    <a:lumMod val="10000"/>
                  </a:schemeClr>
                </a:solidFill>
                <a:cs typeface="Times New Roman" pitchFamily="18" charset="0"/>
              </a:rPr>
              <a:t>4</a:t>
            </a:r>
            <a:r>
              <a:rPr lang="zh-CN" altLang="en-US" sz="1800" b="1" dirty="0" smtClean="0">
                <a:solidFill>
                  <a:schemeClr val="tx1">
                    <a:lumMod val="10000"/>
                  </a:schemeClr>
                </a:solidFill>
                <a:cs typeface="Times New Roman" pitchFamily="18" charset="0"/>
              </a:rPr>
              <a:t>、场景状态</a:t>
            </a:r>
            <a:endParaRPr lang="en-US" altLang="zh-CN" sz="1800" b="1" dirty="0" smtClean="0">
              <a:solidFill>
                <a:schemeClr val="tx1">
                  <a:lumMod val="10000"/>
                </a:schemeClr>
              </a:solidFill>
              <a:cs typeface="Times New Roman" pitchFamily="18" charset="0"/>
            </a:endParaRPr>
          </a:p>
          <a:p>
            <a:pPr algn="ctr"/>
            <a:r>
              <a:rPr lang="zh-CN" altLang="en-US" sz="1800" b="1" dirty="0" smtClean="0">
                <a:solidFill>
                  <a:schemeClr val="tx1">
                    <a:lumMod val="10000"/>
                  </a:schemeClr>
                </a:solidFill>
                <a:cs typeface="Times New Roman" pitchFamily="18" charset="0"/>
              </a:rPr>
              <a:t>查看与监控 </a:t>
            </a:r>
            <a:endParaRPr lang="zh-CN" altLang="en-US" dirty="0">
              <a:solidFill>
                <a:schemeClr val="tx1">
                  <a:lumMod val="10000"/>
                </a:schemeClr>
              </a:solidFill>
            </a:endParaRPr>
          </a:p>
        </p:txBody>
      </p:sp>
      <p:sp>
        <p:nvSpPr>
          <p:cNvPr id="13" name="矩形 12"/>
          <p:cNvSpPr/>
          <p:nvPr/>
        </p:nvSpPr>
        <p:spPr>
          <a:xfrm>
            <a:off x="519757" y="781520"/>
            <a:ext cx="1463862" cy="369332"/>
          </a:xfrm>
          <a:prstGeom prst="rect">
            <a:avLst/>
          </a:prstGeom>
          <a:noFill/>
          <a:ln>
            <a:noFill/>
          </a:ln>
        </p:spPr>
        <p:txBody>
          <a:bodyPr wrap="none">
            <a:spAutoFit/>
          </a:bodyPr>
          <a:lstStyle/>
          <a:p>
            <a:r>
              <a:rPr lang="en-US" altLang="zh-CN" sz="1800" b="1" dirty="0" smtClean="0">
                <a:solidFill>
                  <a:schemeClr val="tx1">
                    <a:lumMod val="10000"/>
                  </a:schemeClr>
                </a:solidFill>
                <a:cs typeface="Times New Roman" pitchFamily="18" charset="0"/>
              </a:rPr>
              <a:t>1</a:t>
            </a:r>
            <a:r>
              <a:rPr lang="zh-CN" altLang="en-US" sz="1800" b="1" dirty="0" smtClean="0">
                <a:solidFill>
                  <a:schemeClr val="tx1">
                    <a:lumMod val="10000"/>
                  </a:schemeClr>
                </a:solidFill>
                <a:cs typeface="Times New Roman" pitchFamily="18" charset="0"/>
              </a:rPr>
              <a:t>、启动场景</a:t>
            </a:r>
            <a:endParaRPr lang="zh-CN" altLang="en-US" dirty="0">
              <a:solidFill>
                <a:schemeClr val="tx1">
                  <a:lumMod val="10000"/>
                </a:schemeClr>
              </a:solidFill>
            </a:endParaRPr>
          </a:p>
        </p:txBody>
      </p:sp>
      <p:cxnSp>
        <p:nvCxnSpPr>
          <p:cNvPr id="15" name="直接箭头连接符 14"/>
          <p:cNvCxnSpPr/>
          <p:nvPr/>
        </p:nvCxnSpPr>
        <p:spPr bwMode="auto">
          <a:xfrm rot="16200000" flipH="1">
            <a:off x="5416650" y="1267344"/>
            <a:ext cx="872714" cy="394413"/>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6" name="直接箭头连接符 15"/>
          <p:cNvCxnSpPr>
            <a:stCxn id="8" idx="2"/>
          </p:cNvCxnSpPr>
          <p:nvPr/>
        </p:nvCxnSpPr>
        <p:spPr bwMode="auto">
          <a:xfrm flipH="1">
            <a:off x="6946745" y="1337700"/>
            <a:ext cx="310430" cy="62934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23" name="直接箭头连接符 22"/>
          <p:cNvCxnSpPr/>
          <p:nvPr/>
        </p:nvCxnSpPr>
        <p:spPr bwMode="auto">
          <a:xfrm rot="16200000" flipH="1">
            <a:off x="3107002" y="1366522"/>
            <a:ext cx="881854" cy="339266"/>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9" name="直接箭头连接符 18"/>
          <p:cNvCxnSpPr>
            <a:endCxn id="26" idx="1"/>
          </p:cNvCxnSpPr>
          <p:nvPr/>
        </p:nvCxnSpPr>
        <p:spPr bwMode="auto">
          <a:xfrm rot="16200000" flipH="1">
            <a:off x="1401235" y="1015515"/>
            <a:ext cx="453324" cy="481588"/>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26" name="椭圆 25"/>
          <p:cNvSpPr/>
          <p:nvPr/>
        </p:nvSpPr>
        <p:spPr bwMode="auto">
          <a:xfrm>
            <a:off x="1813811" y="1459921"/>
            <a:ext cx="374753" cy="15739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rgbClr val="FF0000"/>
              </a:solidFill>
              <a:effectLst/>
              <a:latin typeface="Times New Roman" pitchFamily="18" charset="0"/>
            </a:endParaRPr>
          </a:p>
        </p:txBody>
      </p:sp>
      <p:sp>
        <p:nvSpPr>
          <p:cNvPr id="22" name="矩形 21"/>
          <p:cNvSpPr/>
          <p:nvPr/>
        </p:nvSpPr>
        <p:spPr>
          <a:xfrm>
            <a:off x="1267617" y="4183499"/>
            <a:ext cx="1696298" cy="369332"/>
          </a:xfrm>
          <a:prstGeom prst="rect">
            <a:avLst/>
          </a:prstGeom>
          <a:noFill/>
          <a:ln>
            <a:noFill/>
          </a:ln>
        </p:spPr>
        <p:txBody>
          <a:bodyPr wrap="none">
            <a:spAutoFit/>
          </a:bodyPr>
          <a:lstStyle/>
          <a:p>
            <a:r>
              <a:rPr lang="en-US" altLang="zh-CN" sz="1800" b="1" dirty="0" smtClean="0">
                <a:solidFill>
                  <a:schemeClr val="tx1">
                    <a:lumMod val="10000"/>
                  </a:schemeClr>
                </a:solidFill>
                <a:cs typeface="Times New Roman" pitchFamily="18" charset="0"/>
              </a:rPr>
              <a:t>5</a:t>
            </a:r>
            <a:r>
              <a:rPr lang="zh-CN" altLang="en-US" sz="1800" b="1" dirty="0" smtClean="0">
                <a:solidFill>
                  <a:schemeClr val="tx1">
                    <a:lumMod val="10000"/>
                  </a:schemeClr>
                </a:solidFill>
                <a:cs typeface="Times New Roman" pitchFamily="18" charset="0"/>
              </a:rPr>
              <a:t>、查看联机图</a:t>
            </a:r>
            <a:endParaRPr lang="zh-CN" altLang="en-US" dirty="0">
              <a:solidFill>
                <a:schemeClr val="tx1">
                  <a:lumMod val="10000"/>
                </a:schemeClr>
              </a:solidFill>
            </a:endParaRPr>
          </a:p>
        </p:txBody>
      </p:sp>
      <p:sp>
        <p:nvSpPr>
          <p:cNvPr id="24" name="矩形 23"/>
          <p:cNvSpPr/>
          <p:nvPr/>
        </p:nvSpPr>
        <p:spPr>
          <a:xfrm>
            <a:off x="6240396" y="4199279"/>
            <a:ext cx="1696298" cy="369332"/>
          </a:xfrm>
          <a:prstGeom prst="rect">
            <a:avLst/>
          </a:prstGeom>
          <a:noFill/>
          <a:ln>
            <a:noFill/>
          </a:ln>
        </p:spPr>
        <p:txBody>
          <a:bodyPr wrap="none">
            <a:spAutoFit/>
          </a:bodyPr>
          <a:lstStyle/>
          <a:p>
            <a:r>
              <a:rPr lang="en-US" altLang="zh-CN" sz="1800" b="1" dirty="0" smtClean="0">
                <a:solidFill>
                  <a:schemeClr val="tx1">
                    <a:lumMod val="10000"/>
                  </a:schemeClr>
                </a:solidFill>
                <a:cs typeface="Times New Roman" pitchFamily="18" charset="0"/>
              </a:rPr>
              <a:t>6</a:t>
            </a:r>
            <a:r>
              <a:rPr lang="zh-CN" altLang="en-US" sz="1800" b="1" dirty="0" smtClean="0">
                <a:solidFill>
                  <a:schemeClr val="tx1">
                    <a:lumMod val="10000"/>
                  </a:schemeClr>
                </a:solidFill>
                <a:cs typeface="Times New Roman" pitchFamily="18" charset="0"/>
              </a:rPr>
              <a:t>、控制集合点</a:t>
            </a:r>
            <a:endParaRPr lang="zh-CN" altLang="en-US" dirty="0">
              <a:solidFill>
                <a:schemeClr val="tx1">
                  <a:lumMod val="10000"/>
                </a:schemeClr>
              </a:solidFill>
            </a:endParaRPr>
          </a:p>
        </p:txBody>
      </p:sp>
      <p:cxnSp>
        <p:nvCxnSpPr>
          <p:cNvPr id="28" name="直接箭头连接符 27"/>
          <p:cNvCxnSpPr>
            <a:stCxn id="22" idx="0"/>
          </p:cNvCxnSpPr>
          <p:nvPr/>
        </p:nvCxnSpPr>
        <p:spPr bwMode="auto">
          <a:xfrm flipV="1">
            <a:off x="2115766" y="3065931"/>
            <a:ext cx="1424360" cy="1117568"/>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29" name="直接箭头连接符 28"/>
          <p:cNvCxnSpPr>
            <a:stCxn id="24" idx="0"/>
            <a:endCxn id="30" idx="6"/>
          </p:cNvCxnSpPr>
          <p:nvPr/>
        </p:nvCxnSpPr>
        <p:spPr bwMode="auto">
          <a:xfrm flipH="1" flipV="1">
            <a:off x="2281004" y="2542069"/>
            <a:ext cx="4807541" cy="165721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30" name="椭圆 29"/>
          <p:cNvSpPr/>
          <p:nvPr/>
        </p:nvSpPr>
        <p:spPr bwMode="auto">
          <a:xfrm>
            <a:off x="1801320" y="2457749"/>
            <a:ext cx="479684" cy="168639"/>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83879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13"/>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539552" y="1359439"/>
            <a:ext cx="7976338" cy="3481388"/>
          </a:xfrm>
        </p:spPr>
        <p:txBody>
          <a:bodyPr>
            <a:normAutofit fontScale="70000" lnSpcReduction="20000"/>
          </a:bodyPr>
          <a:lstStyle/>
          <a:p>
            <a:pPr>
              <a:buNone/>
            </a:pPr>
            <a:endParaRPr lang="en-US" altLang="zh-CN" dirty="0" smtClean="0"/>
          </a:p>
          <a:p>
            <a:pPr>
              <a:buNone/>
            </a:pPr>
            <a:endParaRPr lang="en-US" altLang="zh-CN" dirty="0" smtClean="0"/>
          </a:p>
          <a:p>
            <a:pPr>
              <a:buNone/>
            </a:pPr>
            <a:endParaRPr lang="en-US" altLang="zh-CN" dirty="0" smtClean="0"/>
          </a:p>
          <a:p>
            <a:pPr>
              <a:lnSpc>
                <a:spcPct val="100000"/>
              </a:lnSpc>
              <a:buNone/>
            </a:pPr>
            <a:r>
              <a:rPr lang="en-US" altLang="zh-CN" dirty="0" smtClean="0"/>
              <a:t>1</a:t>
            </a:r>
            <a:r>
              <a:rPr lang="zh-CN" altLang="en-US" dirty="0" smtClean="0"/>
              <a:t>）什么是场景组？</a:t>
            </a:r>
          </a:p>
          <a:p>
            <a:pPr lvl="1">
              <a:lnSpc>
                <a:spcPct val="100000"/>
              </a:lnSpc>
            </a:pPr>
            <a:r>
              <a:rPr lang="zh-CN" altLang="en-US" dirty="0" smtClean="0">
                <a:solidFill>
                  <a:schemeClr val="tx1"/>
                </a:solidFill>
              </a:rPr>
              <a:t>场景组即场景的各种组合、各种场景，一个脚本就叫做一个场景组。</a:t>
            </a:r>
          </a:p>
          <a:p>
            <a:pPr>
              <a:lnSpc>
                <a:spcPct val="100000"/>
              </a:lnSpc>
              <a:buNone/>
            </a:pPr>
            <a:r>
              <a:rPr lang="en-US" altLang="zh-CN" dirty="0" smtClean="0"/>
              <a:t>2</a:t>
            </a:r>
            <a:r>
              <a:rPr lang="zh-CN" altLang="en-US" dirty="0" smtClean="0"/>
              <a:t>）场景组查看与监控中，查看什么？监控什么？</a:t>
            </a:r>
          </a:p>
          <a:p>
            <a:pPr lvl="1">
              <a:lnSpc>
                <a:spcPct val="100000"/>
              </a:lnSpc>
            </a:pPr>
            <a:r>
              <a:rPr lang="zh-CN" altLang="en-US" dirty="0" smtClean="0">
                <a:solidFill>
                  <a:schemeClr val="tx1"/>
                </a:solidFill>
              </a:rPr>
              <a:t>查看和监控每个脚本中</a:t>
            </a:r>
            <a:r>
              <a:rPr lang="en-US" altLang="zh-CN" dirty="0" err="1" smtClean="0">
                <a:solidFill>
                  <a:schemeClr val="tx1"/>
                </a:solidFill>
              </a:rPr>
              <a:t>Vuser</a:t>
            </a:r>
            <a:r>
              <a:rPr lang="zh-CN" altLang="en-US" dirty="0" smtClean="0">
                <a:solidFill>
                  <a:schemeClr val="tx1"/>
                </a:solidFill>
              </a:rPr>
              <a:t>的运行状态，并能够实时进行</a:t>
            </a:r>
            <a:r>
              <a:rPr lang="en-US" altLang="zh-CN" dirty="0" err="1" smtClean="0">
                <a:solidFill>
                  <a:schemeClr val="tx1"/>
                </a:solidFill>
              </a:rPr>
              <a:t>Vuser</a:t>
            </a:r>
            <a:r>
              <a:rPr lang="zh-CN" altLang="en-US" dirty="0" smtClean="0">
                <a:solidFill>
                  <a:schemeClr val="tx1"/>
                </a:solidFill>
              </a:rPr>
              <a:t>的灵活控制。 </a:t>
            </a:r>
          </a:p>
          <a:p>
            <a:pPr>
              <a:lnSpc>
                <a:spcPct val="100000"/>
              </a:lnSpc>
              <a:buNone/>
            </a:pPr>
            <a:r>
              <a:rPr lang="en-US" altLang="zh-CN" dirty="0" smtClean="0"/>
              <a:t>3</a:t>
            </a:r>
            <a:r>
              <a:rPr lang="zh-CN" altLang="en-US" dirty="0" smtClean="0"/>
              <a:t>）为什么要查看和监控，同查看服务器性能有什么关系？</a:t>
            </a:r>
            <a:endParaRPr lang="en-US" altLang="zh-CN" dirty="0" smtClean="0"/>
          </a:p>
          <a:p>
            <a:pPr lvl="1">
              <a:lnSpc>
                <a:spcPct val="100000"/>
              </a:lnSpc>
            </a:pPr>
            <a:r>
              <a:rPr lang="zh-CN" altLang="en-US" dirty="0" smtClean="0">
                <a:solidFill>
                  <a:schemeClr val="tx1"/>
                </a:solidFill>
              </a:rPr>
              <a:t>虚拟用户</a:t>
            </a:r>
            <a:r>
              <a:rPr lang="en-US" dirty="0" err="1" smtClean="0">
                <a:solidFill>
                  <a:schemeClr val="tx1"/>
                </a:solidFill>
              </a:rPr>
              <a:t>Vuser</a:t>
            </a:r>
            <a:r>
              <a:rPr lang="zh-CN" altLang="en-US" dirty="0" smtClean="0">
                <a:solidFill>
                  <a:schemeClr val="tx1"/>
                </a:solidFill>
              </a:rPr>
              <a:t>即负载，用于对系统施加压力。换言之，</a:t>
            </a:r>
            <a:r>
              <a:rPr lang="en-US" dirty="0" err="1" smtClean="0">
                <a:solidFill>
                  <a:schemeClr val="tx1"/>
                </a:solidFill>
              </a:rPr>
              <a:t>Vuser</a:t>
            </a:r>
            <a:r>
              <a:rPr lang="zh-CN" altLang="en-US" dirty="0" smtClean="0">
                <a:solidFill>
                  <a:schemeClr val="tx1"/>
                </a:solidFill>
              </a:rPr>
              <a:t>的运行状态直接影响到对系统服务器施加压力的大小，同系统性能的衡量有密切关系。</a:t>
            </a:r>
            <a:endParaRPr lang="zh-CN" altLang="en-US" dirty="0">
              <a:solidFill>
                <a:schemeClr val="tx1"/>
              </a:solidFill>
            </a:endParaRPr>
          </a:p>
        </p:txBody>
      </p:sp>
      <p:sp>
        <p:nvSpPr>
          <p:cNvPr id="1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场景组查看与监控</a:t>
            </a:r>
          </a:p>
        </p:txBody>
      </p:sp>
      <p:pic>
        <p:nvPicPr>
          <p:cNvPr id="4099" name="Picture 3"/>
          <p:cNvPicPr>
            <a:picLocks noChangeAspect="1" noChangeArrowheads="1"/>
          </p:cNvPicPr>
          <p:nvPr/>
        </p:nvPicPr>
        <p:blipFill>
          <a:blip r:embed="rId3"/>
          <a:srcRect/>
          <a:stretch>
            <a:fillRect/>
          </a:stretch>
        </p:blipFill>
        <p:spPr bwMode="auto">
          <a:xfrm>
            <a:off x="1528714" y="706324"/>
            <a:ext cx="6306435" cy="1306232"/>
          </a:xfrm>
          <a:prstGeom prst="rect">
            <a:avLst/>
          </a:prstGeom>
          <a:noFill/>
          <a:ln w="9525">
            <a:noFill/>
            <a:miter lim="800000"/>
            <a:headEnd/>
            <a:tailEnd/>
          </a:ln>
        </p:spPr>
      </p:pic>
    </p:spTree>
    <p:extLst>
      <p:ext uri="{BB962C8B-B14F-4D97-AF65-F5344CB8AC3E}">
        <p14:creationId xmlns:p14="http://schemas.microsoft.com/office/powerpoint/2010/main" val="53449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xEl>
                                              <p:pRg st="4" end="4"/>
                                            </p:txEl>
                                          </p:spTgt>
                                        </p:tgtEl>
                                        <p:attrNameLst>
                                          <p:attrName>style.visibility</p:attrName>
                                        </p:attrNameLst>
                                      </p:cBhvr>
                                      <p:to>
                                        <p:strVal val="visible"/>
                                      </p:to>
                                    </p:set>
                                    <p:animEffect transition="in" filter="checkerboard(across)">
                                      <p:cBhvr>
                                        <p:cTn id="7" dur="500"/>
                                        <p:tgtEl>
                                          <p:spTgt spid="1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
                                            <p:txEl>
                                              <p:pRg st="6" end="6"/>
                                            </p:txEl>
                                          </p:spTgt>
                                        </p:tgtEl>
                                        <p:attrNameLst>
                                          <p:attrName>style.visibility</p:attrName>
                                        </p:attrNameLst>
                                      </p:cBhvr>
                                      <p:to>
                                        <p:strVal val="visible"/>
                                      </p:to>
                                    </p:set>
                                    <p:animEffect transition="in" filter="randombar(horizontal)">
                                      <p:cBhvr>
                                        <p:cTn id="12" dur="500"/>
                                        <p:tgtEl>
                                          <p:spTgt spid="1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
                                            <p:txEl>
                                              <p:pRg st="8" end="8"/>
                                            </p:txEl>
                                          </p:spTgt>
                                        </p:tgtEl>
                                        <p:attrNameLst>
                                          <p:attrName>style.visibility</p:attrName>
                                        </p:attrNameLst>
                                      </p:cBhvr>
                                      <p:to>
                                        <p:strVal val="visible"/>
                                      </p:to>
                                    </p:set>
                                    <p:animEffect transition="in" filter="randombar(horizontal)">
                                      <p:cBhvr>
                                        <p:cTn id="17"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15"/>
          <p:cNvSpPr>
            <a:spLocks noGrp="1"/>
          </p:cNvSpPr>
          <p:nvPr>
            <p:ph idx="1"/>
          </p:nvPr>
        </p:nvSpPr>
        <p:spPr/>
        <p:txBody>
          <a:bodyPr/>
          <a:lstStyle/>
          <a:p>
            <a:r>
              <a:rPr lang="zh-CN" altLang="en-US" dirty="0"/>
              <a:t>监控</a:t>
            </a:r>
            <a:r>
              <a:rPr lang="en-US" altLang="zh-CN" dirty="0" err="1"/>
              <a:t>Vuser</a:t>
            </a:r>
            <a:r>
              <a:rPr lang="zh-CN" altLang="en-US" dirty="0"/>
              <a:t>状态</a:t>
            </a:r>
            <a:endParaRPr lang="en-US" altLang="zh-CN" dirty="0"/>
          </a:p>
          <a:p>
            <a:r>
              <a:rPr lang="zh-CN" altLang="en-US" dirty="0" smtClean="0"/>
              <a:t>控制</a:t>
            </a:r>
            <a:r>
              <a:rPr lang="en-US" altLang="zh-CN" dirty="0" err="1" smtClean="0"/>
              <a:t>Vuser</a:t>
            </a:r>
            <a:r>
              <a:rPr lang="zh-CN" altLang="en-US" dirty="0" smtClean="0"/>
              <a:t>组</a:t>
            </a:r>
            <a:endParaRPr lang="en-US" altLang="zh-CN" dirty="0" smtClean="0"/>
          </a:p>
          <a:p>
            <a:pPr lvl="1"/>
            <a:r>
              <a:rPr lang="zh-CN" altLang="en-US" dirty="0" smtClean="0">
                <a:solidFill>
                  <a:schemeClr val="tx1"/>
                </a:solidFill>
              </a:rPr>
              <a:t>初始化      、运行     、逐渐停止     、停止     、</a:t>
            </a:r>
            <a:endParaRPr lang="en-US" altLang="zh-CN" dirty="0" smtClean="0">
              <a:solidFill>
                <a:schemeClr val="tx1"/>
              </a:solidFill>
            </a:endParaRPr>
          </a:p>
          <a:p>
            <a:pPr lvl="1"/>
            <a:r>
              <a:rPr lang="zh-CN" altLang="en-US" dirty="0" smtClean="0">
                <a:solidFill>
                  <a:schemeClr val="tx1"/>
                </a:solidFill>
              </a:rPr>
              <a:t>暂停（右）、运行一个</a:t>
            </a:r>
            <a:r>
              <a:rPr lang="en-US" altLang="zh-CN" dirty="0" err="1" smtClean="0">
                <a:solidFill>
                  <a:schemeClr val="tx1"/>
                </a:solidFill>
              </a:rPr>
              <a:t>Vuser</a:t>
            </a:r>
            <a:r>
              <a:rPr lang="zh-CN" altLang="en-US" dirty="0" smtClean="0">
                <a:solidFill>
                  <a:schemeClr val="tx1"/>
                </a:solidFill>
              </a:rPr>
              <a:t>（右）、重置（右）</a:t>
            </a:r>
            <a:endParaRPr lang="en-US" altLang="zh-CN" dirty="0" smtClean="0">
              <a:solidFill>
                <a:schemeClr val="tx1"/>
              </a:solidFill>
            </a:endParaRPr>
          </a:p>
          <a:p>
            <a:r>
              <a:rPr lang="zh-CN" altLang="en-US" dirty="0" smtClean="0"/>
              <a:t>控制单个</a:t>
            </a:r>
            <a:r>
              <a:rPr lang="en-US" altLang="zh-CN" dirty="0" err="1" smtClean="0"/>
              <a:t>Vuser</a:t>
            </a:r>
            <a:r>
              <a:rPr lang="en-US" altLang="zh-CN" dirty="0" smtClean="0"/>
              <a:t>——</a:t>
            </a:r>
            <a:r>
              <a:rPr lang="zh-CN" altLang="en-US" dirty="0" smtClean="0"/>
              <a:t>双击</a:t>
            </a:r>
            <a:endParaRPr lang="en-US" altLang="zh-CN" dirty="0" smtClean="0"/>
          </a:p>
        </p:txBody>
      </p:sp>
      <p:sp>
        <p:nvSpPr>
          <p:cNvPr id="1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场景组查看与监控（续）</a:t>
            </a:r>
          </a:p>
        </p:txBody>
      </p:sp>
      <p:pic>
        <p:nvPicPr>
          <p:cNvPr id="2051" name="Picture 3"/>
          <p:cNvPicPr>
            <a:picLocks noChangeAspect="1" noChangeArrowheads="1"/>
          </p:cNvPicPr>
          <p:nvPr/>
        </p:nvPicPr>
        <p:blipFill>
          <a:blip r:embed="rId3"/>
          <a:srcRect/>
          <a:stretch>
            <a:fillRect/>
          </a:stretch>
        </p:blipFill>
        <p:spPr bwMode="auto">
          <a:xfrm>
            <a:off x="3014106" y="1687049"/>
            <a:ext cx="406908" cy="292466"/>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1865316" y="1678905"/>
            <a:ext cx="411670" cy="308753"/>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4650973" y="1692353"/>
            <a:ext cx="420400" cy="277464"/>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5825095" y="1713196"/>
            <a:ext cx="375094" cy="270068"/>
          </a:xfrm>
          <a:prstGeom prst="rect">
            <a:avLst/>
          </a:prstGeom>
          <a:noFill/>
          <a:ln w="9525">
            <a:noFill/>
            <a:miter lim="800000"/>
            <a:headEnd/>
            <a:tailEnd/>
          </a:ln>
          <a:effectLst/>
        </p:spPr>
      </p:pic>
      <p:pic>
        <p:nvPicPr>
          <p:cNvPr id="2057" name="Picture 9"/>
          <p:cNvPicPr>
            <a:picLocks noChangeAspect="1" noChangeArrowheads="1"/>
          </p:cNvPicPr>
          <p:nvPr/>
        </p:nvPicPr>
        <p:blipFill>
          <a:blip r:embed="rId7"/>
          <a:srcRect/>
          <a:stretch>
            <a:fillRect/>
          </a:stretch>
        </p:blipFill>
        <p:spPr bwMode="auto">
          <a:xfrm>
            <a:off x="4155357" y="2857820"/>
            <a:ext cx="4089665" cy="1555851"/>
          </a:xfrm>
          <a:prstGeom prst="rect">
            <a:avLst/>
          </a:prstGeom>
          <a:noFill/>
          <a:ln w="9525">
            <a:noFill/>
            <a:miter lim="800000"/>
            <a:headEnd/>
            <a:tailEnd/>
          </a:ln>
          <a:effectLst/>
        </p:spPr>
      </p:pic>
      <p:pic>
        <p:nvPicPr>
          <p:cNvPr id="13" name="Picture 2"/>
          <p:cNvPicPr>
            <a:picLocks noChangeAspect="1" noChangeArrowheads="1"/>
          </p:cNvPicPr>
          <p:nvPr/>
        </p:nvPicPr>
        <p:blipFill>
          <a:blip r:embed="rId8"/>
          <a:srcRect/>
          <a:stretch>
            <a:fillRect/>
          </a:stretch>
        </p:blipFill>
        <p:spPr bwMode="auto">
          <a:xfrm>
            <a:off x="659671" y="1170804"/>
            <a:ext cx="7936831" cy="3374031"/>
          </a:xfrm>
          <a:prstGeom prst="rect">
            <a:avLst/>
          </a:prstGeom>
          <a:noFill/>
          <a:ln w="9525">
            <a:noFill/>
            <a:miter lim="800000"/>
            <a:headEnd/>
            <a:tailEnd/>
          </a:ln>
          <a:effectLst/>
        </p:spPr>
      </p:pic>
    </p:spTree>
    <p:extLst>
      <p:ext uri="{BB962C8B-B14F-4D97-AF65-F5344CB8AC3E}">
        <p14:creationId xmlns:p14="http://schemas.microsoft.com/office/powerpoint/2010/main" val="306620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nodeType="clickEffect">
                                  <p:stCondLst>
                                    <p:cond delay="0"/>
                                  </p:stCondLst>
                                  <p:childTnLst>
                                    <p:anim calcmode="lin" valueType="num">
                                      <p:cBhvr additive="base">
                                        <p:cTn id="6" dur="500"/>
                                        <p:tgtEl>
                                          <p:spTgt spid="13"/>
                                        </p:tgtEl>
                                        <p:attrNameLst>
                                          <p:attrName>ppt_y</p:attrName>
                                        </p:attrNameLst>
                                      </p:cBhvr>
                                      <p:tavLst>
                                        <p:tav tm="0">
                                          <p:val>
                                            <p:strVal val="#ppt_y"/>
                                          </p:val>
                                        </p:tav>
                                        <p:tav tm="100000">
                                          <p:val>
                                            <p:strVal val="#ppt_y+#ppt_h*1.125000"/>
                                          </p:val>
                                        </p:tav>
                                      </p:tavLst>
                                    </p:anim>
                                    <p:animEffect transition="out" filter="wipe(down)">
                                      <p:cBhvr>
                                        <p:cTn id="7" dur="500"/>
                                        <p:tgtEl>
                                          <p:spTgt spid="13"/>
                                        </p:tgtEl>
                                      </p:cBhvr>
                                    </p:animEffect>
                                    <p:set>
                                      <p:cBhvr>
                                        <p:cTn id="8"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789965"/>
            <a:ext cx="8229600" cy="3780015"/>
          </a:xfrm>
        </p:spPr>
        <p:txBody>
          <a:bodyPr>
            <a:normAutofit/>
          </a:bodyPr>
          <a:lstStyle/>
          <a:p>
            <a:r>
              <a:rPr lang="en-US" altLang="zh-CN" dirty="0" smtClean="0"/>
              <a:t>Controller</a:t>
            </a:r>
            <a:r>
              <a:rPr lang="zh-CN" altLang="en-US" dirty="0" smtClean="0"/>
              <a:t>的作用？</a:t>
            </a:r>
            <a:endParaRPr lang="en-US" altLang="zh-CN" dirty="0" smtClean="0"/>
          </a:p>
          <a:p>
            <a:pPr lvl="1"/>
            <a:r>
              <a:rPr lang="zh-CN" altLang="en-US" dirty="0" smtClean="0"/>
              <a:t>设计场景（并发用户的设置）</a:t>
            </a:r>
            <a:endParaRPr lang="en-US" altLang="zh-CN" dirty="0" smtClean="0"/>
          </a:p>
          <a:p>
            <a:pPr lvl="1"/>
            <a:r>
              <a:rPr lang="zh-CN" altLang="en-US" dirty="0" smtClean="0"/>
              <a:t>运行场景（分发模拟）</a:t>
            </a:r>
            <a:endParaRPr lang="en-US" altLang="zh-CN" dirty="0" smtClean="0"/>
          </a:p>
          <a:p>
            <a:pPr lvl="1"/>
            <a:r>
              <a:rPr lang="zh-CN" altLang="en-US" dirty="0" smtClean="0"/>
              <a:t>监控场景（服务器的资源）</a:t>
            </a:r>
            <a:endParaRPr lang="en-US" altLang="zh-CN" dirty="0" smtClean="0"/>
          </a:p>
          <a:p>
            <a:endParaRPr lang="zh-CN" altLang="en-US" dirty="0"/>
          </a:p>
        </p:txBody>
      </p:sp>
      <p:sp>
        <p:nvSpPr>
          <p:cNvPr id="2" name="标题 1"/>
          <p:cNvSpPr>
            <a:spLocks noGrp="1"/>
          </p:cNvSpPr>
          <p:nvPr>
            <p:ph type="title"/>
          </p:nvPr>
        </p:nvSpPr>
        <p:spPr/>
        <p:txBody>
          <a:bodyPr>
            <a:normAutofit fontScale="90000"/>
          </a:bodyPr>
          <a:lstStyle/>
          <a:p>
            <a:r>
              <a:rPr lang="en-US" altLang="zh-CN" smtClean="0"/>
              <a:t>Controller</a:t>
            </a:r>
            <a:r>
              <a:rPr lang="zh-CN" altLang="en-US" smtClean="0"/>
              <a:t>综述</a:t>
            </a:r>
            <a:endParaRPr lang="zh-CN" altLang="en-US" dirty="0"/>
          </a:p>
        </p:txBody>
      </p:sp>
    </p:spTree>
    <p:extLst>
      <p:ext uri="{BB962C8B-B14F-4D97-AF65-F5344CB8AC3E}">
        <p14:creationId xmlns:p14="http://schemas.microsoft.com/office/powerpoint/2010/main" val="2231977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3"/>
          <a:srcRect/>
          <a:stretch>
            <a:fillRect/>
          </a:stretch>
        </p:blipFill>
        <p:spPr bwMode="auto">
          <a:xfrm>
            <a:off x="335791" y="733922"/>
            <a:ext cx="8487368" cy="1359945"/>
          </a:xfrm>
          <a:prstGeom prst="rect">
            <a:avLst/>
          </a:prstGeom>
          <a:noFill/>
          <a:ln w="9525">
            <a:noFill/>
            <a:miter lim="800000"/>
            <a:headEnd/>
            <a:tailEnd/>
          </a:ln>
          <a:effectLst/>
        </p:spPr>
      </p:pic>
      <p:sp>
        <p:nvSpPr>
          <p:cNvPr id="16" name="内容占位符 15"/>
          <p:cNvSpPr>
            <a:spLocks noGrp="1"/>
          </p:cNvSpPr>
          <p:nvPr>
            <p:ph idx="1"/>
          </p:nvPr>
        </p:nvSpPr>
        <p:spPr/>
        <p:txBody>
          <a:bodyPr/>
          <a:lstStyle/>
          <a:p>
            <a:endParaRPr lang="zh-CN" altLang="en-US" dirty="0"/>
          </a:p>
        </p:txBody>
      </p:sp>
      <p:sp>
        <p:nvSpPr>
          <p:cNvPr id="1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场景状态查看与监控</a:t>
            </a:r>
          </a:p>
        </p:txBody>
      </p:sp>
      <p:pic>
        <p:nvPicPr>
          <p:cNvPr id="40964" name="Picture 4"/>
          <p:cNvPicPr>
            <a:picLocks noChangeAspect="1" noChangeArrowheads="1"/>
          </p:cNvPicPr>
          <p:nvPr/>
        </p:nvPicPr>
        <p:blipFill>
          <a:blip r:embed="rId4"/>
          <a:srcRect/>
          <a:stretch>
            <a:fillRect/>
          </a:stretch>
        </p:blipFill>
        <p:spPr bwMode="auto">
          <a:xfrm>
            <a:off x="392240" y="2368499"/>
            <a:ext cx="3429952" cy="1292052"/>
          </a:xfrm>
          <a:prstGeom prst="rect">
            <a:avLst/>
          </a:prstGeom>
          <a:noFill/>
          <a:ln w="9525">
            <a:noFill/>
            <a:miter lim="800000"/>
            <a:headEnd/>
            <a:tailEnd/>
          </a:ln>
          <a:effectLst/>
        </p:spPr>
      </p:pic>
      <p:sp>
        <p:nvSpPr>
          <p:cNvPr id="8" name="下箭头 7"/>
          <p:cNvSpPr/>
          <p:nvPr/>
        </p:nvSpPr>
        <p:spPr bwMode="auto">
          <a:xfrm rot="4405331">
            <a:off x="5395743" y="418273"/>
            <a:ext cx="170964" cy="3576328"/>
          </a:xfrm>
          <a:prstGeom prst="down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pic>
        <p:nvPicPr>
          <p:cNvPr id="6147" name="Picture 3"/>
          <p:cNvPicPr>
            <a:picLocks noChangeAspect="1" noChangeArrowheads="1"/>
          </p:cNvPicPr>
          <p:nvPr/>
        </p:nvPicPr>
        <p:blipFill>
          <a:blip r:embed="rId5"/>
          <a:srcRect/>
          <a:stretch>
            <a:fillRect/>
          </a:stretch>
        </p:blipFill>
        <p:spPr bwMode="auto">
          <a:xfrm>
            <a:off x="3293596" y="2816714"/>
            <a:ext cx="5514975" cy="1643063"/>
          </a:xfrm>
          <a:prstGeom prst="rect">
            <a:avLst/>
          </a:prstGeom>
          <a:noFill/>
          <a:ln w="9525">
            <a:noFill/>
            <a:miter lim="800000"/>
            <a:headEnd/>
            <a:tailEnd/>
          </a:ln>
          <a:effectLst/>
        </p:spPr>
      </p:pic>
    </p:spTree>
    <p:extLst>
      <p:ext uri="{BB962C8B-B14F-4D97-AF65-F5344CB8AC3E}">
        <p14:creationId xmlns:p14="http://schemas.microsoft.com/office/powerpoint/2010/main" val="224982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diamond(in)">
                                      <p:cBhvr>
                                        <p:cTn id="7" dur="10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15"/>
          <p:cNvSpPr>
            <a:spLocks noGrp="1"/>
          </p:cNvSpPr>
          <p:nvPr>
            <p:ph idx="1"/>
          </p:nvPr>
        </p:nvSpPr>
        <p:spPr/>
        <p:txBody>
          <a:bodyPr/>
          <a:lstStyle/>
          <a:p>
            <a:endParaRPr lang="zh-CN" altLang="en-US" dirty="0"/>
          </a:p>
        </p:txBody>
      </p:sp>
      <p:sp>
        <p:nvSpPr>
          <p:cNvPr id="1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场景状态查看与监控</a:t>
            </a:r>
            <a:r>
              <a:rPr lang="en-US" altLang="zh-CN" b="1" dirty="0">
                <a:solidFill>
                  <a:schemeClr val="bg1"/>
                </a:solidFill>
              </a:rPr>
              <a:t>——</a:t>
            </a:r>
            <a:r>
              <a:rPr lang="zh-CN" altLang="en-US" b="1" dirty="0">
                <a:solidFill>
                  <a:schemeClr val="bg1"/>
                </a:solidFill>
              </a:rPr>
              <a:t>事务</a:t>
            </a:r>
          </a:p>
        </p:txBody>
      </p:sp>
      <p:pic>
        <p:nvPicPr>
          <p:cNvPr id="40962" name="Picture 2"/>
          <p:cNvPicPr>
            <a:picLocks noChangeAspect="1" noChangeArrowheads="1"/>
          </p:cNvPicPr>
          <p:nvPr/>
        </p:nvPicPr>
        <p:blipFill>
          <a:blip r:embed="rId3"/>
          <a:srcRect/>
          <a:stretch>
            <a:fillRect/>
          </a:stretch>
        </p:blipFill>
        <p:spPr bwMode="auto">
          <a:xfrm>
            <a:off x="4524977" y="2291712"/>
            <a:ext cx="3955634" cy="2263767"/>
          </a:xfrm>
          <a:prstGeom prst="rect">
            <a:avLst/>
          </a:prstGeom>
          <a:noFill/>
          <a:ln w="9525">
            <a:noFill/>
            <a:miter lim="800000"/>
            <a:headEnd/>
            <a:tailEnd/>
          </a:ln>
          <a:effectLst/>
        </p:spPr>
      </p:pic>
      <p:pic>
        <p:nvPicPr>
          <p:cNvPr id="40964" name="Picture 4"/>
          <p:cNvPicPr>
            <a:picLocks noChangeAspect="1" noChangeArrowheads="1"/>
          </p:cNvPicPr>
          <p:nvPr/>
        </p:nvPicPr>
        <p:blipFill>
          <a:blip r:embed="rId4"/>
          <a:srcRect/>
          <a:stretch>
            <a:fillRect/>
          </a:stretch>
        </p:blipFill>
        <p:spPr bwMode="auto">
          <a:xfrm>
            <a:off x="680540" y="807267"/>
            <a:ext cx="3923728" cy="1478056"/>
          </a:xfrm>
          <a:prstGeom prst="rect">
            <a:avLst/>
          </a:prstGeom>
          <a:noFill/>
          <a:ln w="9525">
            <a:noFill/>
            <a:miter lim="800000"/>
            <a:headEnd/>
            <a:tailEnd/>
          </a:ln>
          <a:effectLst/>
        </p:spPr>
      </p:pic>
      <p:sp>
        <p:nvSpPr>
          <p:cNvPr id="10" name="矩形 9"/>
          <p:cNvSpPr/>
          <p:nvPr/>
        </p:nvSpPr>
        <p:spPr bwMode="auto">
          <a:xfrm>
            <a:off x="2936520" y="1636337"/>
            <a:ext cx="1555661" cy="37033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378244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randombar(horizontal)">
                                      <p:cBhvr>
                                        <p:cTn id="7"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127051" y="2965776"/>
            <a:ext cx="7447356" cy="1815882"/>
          </a:xfrm>
          <a:prstGeom prst="rect">
            <a:avLst/>
          </a:prstGeom>
          <a:noFill/>
        </p:spPr>
        <p:txBody>
          <a:bodyPr wrap="square" lIns="91440" tIns="45720" rIns="91440" bIns="45720">
            <a:spAutoFit/>
          </a:bodyPr>
          <a:lstStyle/>
          <a:p>
            <a:pPr algn="ctr"/>
            <a:r>
              <a:rPr lang="zh-CN" altLang="en-US"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场景运行时，</a:t>
            </a:r>
            <a:r>
              <a:rPr lang="en-US" altLang="zh-CN" sz="28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Vuser</a:t>
            </a:r>
            <a:r>
              <a:rPr lang="en-US" altLang="zh-CN"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zh-CN" altLang="en-US"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和负载生成器</a:t>
            </a:r>
            <a:endParaRPr lang="en-US" altLang="zh-CN"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zh-CN" altLang="en-US"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会向 </a:t>
            </a:r>
            <a:r>
              <a:rPr lang="en-US" altLang="zh-CN"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Controller </a:t>
            </a:r>
            <a:r>
              <a:rPr lang="zh-CN" altLang="en-US"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发送错误、</a:t>
            </a:r>
            <a:endParaRPr lang="en-US" altLang="zh-CN"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zh-CN" altLang="en-US"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通知、警告、调试和批处理消息？</a:t>
            </a:r>
            <a:endParaRPr lang="en-US" altLang="zh-CN"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如何查看呢？</a:t>
            </a:r>
            <a:endParaRPr lang="zh-CN" alt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内容占位符 1"/>
          <p:cNvSpPr>
            <a:spLocks noGrp="1"/>
          </p:cNvSpPr>
          <p:nvPr>
            <p:ph idx="1"/>
          </p:nvPr>
        </p:nvSpPr>
        <p:spPr/>
        <p:txBody>
          <a:bodyPr/>
          <a:lstStyle/>
          <a:p>
            <a:endParaRPr lang="zh-CN" altLang="en-US"/>
          </a:p>
        </p:txBody>
      </p:sp>
      <p:sp>
        <p:nvSpPr>
          <p:cNvPr id="1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场景状态查看与监控</a:t>
            </a:r>
            <a:r>
              <a:rPr lang="en-US" altLang="zh-CN" b="1" dirty="0">
                <a:solidFill>
                  <a:schemeClr val="bg1"/>
                </a:solidFill>
              </a:rPr>
              <a:t>——</a:t>
            </a:r>
            <a:r>
              <a:rPr lang="zh-CN" altLang="en-US" b="1" dirty="0">
                <a:solidFill>
                  <a:schemeClr val="bg1"/>
                </a:solidFill>
              </a:rPr>
              <a:t>输出信息</a:t>
            </a:r>
          </a:p>
        </p:txBody>
      </p:sp>
      <p:pic>
        <p:nvPicPr>
          <p:cNvPr id="40964" name="Picture 4"/>
          <p:cNvPicPr>
            <a:picLocks noChangeAspect="1" noChangeArrowheads="1"/>
          </p:cNvPicPr>
          <p:nvPr/>
        </p:nvPicPr>
        <p:blipFill>
          <a:blip r:embed="rId3"/>
          <a:srcRect/>
          <a:stretch>
            <a:fillRect/>
          </a:stretch>
        </p:blipFill>
        <p:spPr bwMode="auto">
          <a:xfrm>
            <a:off x="209360" y="668284"/>
            <a:ext cx="3923728" cy="1478056"/>
          </a:xfrm>
          <a:prstGeom prst="rect">
            <a:avLst/>
          </a:prstGeom>
          <a:noFill/>
          <a:ln w="9525">
            <a:noFill/>
            <a:miter lim="800000"/>
            <a:headEnd/>
            <a:tailEnd/>
          </a:ln>
          <a:effectLst/>
        </p:spPr>
      </p:pic>
      <p:sp>
        <p:nvSpPr>
          <p:cNvPr id="10" name="矩形 9"/>
          <p:cNvSpPr/>
          <p:nvPr/>
        </p:nvSpPr>
        <p:spPr bwMode="auto">
          <a:xfrm>
            <a:off x="2450592" y="1894580"/>
            <a:ext cx="1591056" cy="20574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pic>
        <p:nvPicPr>
          <p:cNvPr id="7170" name="Picture 2"/>
          <p:cNvPicPr>
            <a:picLocks noChangeAspect="1" noChangeArrowheads="1"/>
          </p:cNvPicPr>
          <p:nvPr/>
        </p:nvPicPr>
        <p:blipFill>
          <a:blip r:embed="rId4"/>
          <a:srcRect/>
          <a:stretch>
            <a:fillRect/>
          </a:stretch>
        </p:blipFill>
        <p:spPr bwMode="auto">
          <a:xfrm>
            <a:off x="219457" y="2323009"/>
            <a:ext cx="5364671" cy="2152746"/>
          </a:xfrm>
          <a:prstGeom prst="rect">
            <a:avLst/>
          </a:prstGeom>
          <a:noFill/>
          <a:ln w="9525">
            <a:noFill/>
            <a:miter lim="800000"/>
            <a:headEnd/>
            <a:tailEnd/>
          </a:ln>
          <a:effectLst/>
        </p:spPr>
      </p:pic>
      <p:sp>
        <p:nvSpPr>
          <p:cNvPr id="9" name="下箭头 8"/>
          <p:cNvSpPr/>
          <p:nvPr/>
        </p:nvSpPr>
        <p:spPr bwMode="auto">
          <a:xfrm>
            <a:off x="2907792" y="2181809"/>
            <a:ext cx="585216" cy="548640"/>
          </a:xfrm>
          <a:prstGeom prst="downArrow">
            <a:avLst/>
          </a:prstGeom>
          <a:solidFill>
            <a:srgbClr val="FFC000"/>
          </a:solidFill>
          <a:ln w="9525"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pic>
        <p:nvPicPr>
          <p:cNvPr id="7171" name="Picture 3"/>
          <p:cNvPicPr>
            <a:picLocks noChangeAspect="1" noChangeArrowheads="1"/>
          </p:cNvPicPr>
          <p:nvPr/>
        </p:nvPicPr>
        <p:blipFill>
          <a:blip r:embed="rId5"/>
          <a:srcRect/>
          <a:stretch>
            <a:fillRect/>
          </a:stretch>
        </p:blipFill>
        <p:spPr bwMode="auto">
          <a:xfrm>
            <a:off x="4376929" y="680396"/>
            <a:ext cx="4474761" cy="1612487"/>
          </a:xfrm>
          <a:prstGeom prst="rect">
            <a:avLst/>
          </a:prstGeom>
          <a:noFill/>
          <a:ln w="9525">
            <a:noFill/>
            <a:miter lim="800000"/>
            <a:headEnd/>
            <a:tailEnd/>
          </a:ln>
          <a:effectLst/>
        </p:spPr>
      </p:pic>
      <p:cxnSp>
        <p:nvCxnSpPr>
          <p:cNvPr id="15" name="直接箭头连接符 14"/>
          <p:cNvCxnSpPr/>
          <p:nvPr/>
        </p:nvCxnSpPr>
        <p:spPr bwMode="auto">
          <a:xfrm flipV="1">
            <a:off x="3822192" y="1934921"/>
            <a:ext cx="2194560" cy="1069848"/>
          </a:xfrm>
          <a:prstGeom prst="straightConnector1">
            <a:avLst/>
          </a:prstGeom>
          <a:solidFill>
            <a:schemeClr val="accent1"/>
          </a:solidFill>
          <a:ln w="57150" cap="flat" cmpd="sng" algn="ctr">
            <a:solidFill>
              <a:srgbClr val="FF0000"/>
            </a:solidFill>
            <a:prstDash val="solid"/>
            <a:round/>
            <a:headEnd type="none" w="med" len="med"/>
            <a:tailEnd type="arrow"/>
          </a:ln>
          <a:effectLst/>
        </p:spPr>
      </p:cxnSp>
      <p:sp>
        <p:nvSpPr>
          <p:cNvPr id="18" name="矩形 17"/>
          <p:cNvSpPr/>
          <p:nvPr/>
        </p:nvSpPr>
        <p:spPr>
          <a:xfrm>
            <a:off x="802156" y="3520098"/>
            <a:ext cx="4350871" cy="523220"/>
          </a:xfrm>
          <a:prstGeom prst="rect">
            <a:avLst/>
          </a:prstGeom>
          <a:noFill/>
        </p:spPr>
        <p:txBody>
          <a:bodyPr wrap="square" lIns="91440" tIns="45720" rIns="91440" bIns="45720">
            <a:spAutoFit/>
          </a:bodyPr>
          <a:lstStyle/>
          <a:p>
            <a:pPr algn="ctr"/>
            <a:r>
              <a:rPr lang="zh-CN" altLang="en-US"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或者“视图</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zh-CN" altLang="en-US"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显示输出”</a:t>
            </a:r>
            <a:endParaRPr lang="zh-CN" alt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7172" name="Picture 4"/>
          <p:cNvPicPr>
            <a:picLocks noChangeAspect="1" noChangeArrowheads="1"/>
          </p:cNvPicPr>
          <p:nvPr/>
        </p:nvPicPr>
        <p:blipFill>
          <a:blip r:embed="rId6"/>
          <a:srcRect/>
          <a:stretch>
            <a:fillRect/>
          </a:stretch>
        </p:blipFill>
        <p:spPr bwMode="auto">
          <a:xfrm>
            <a:off x="3956162" y="2728358"/>
            <a:ext cx="4846320" cy="1633677"/>
          </a:xfrm>
          <a:prstGeom prst="rect">
            <a:avLst/>
          </a:prstGeom>
          <a:noFill/>
          <a:ln w="9525">
            <a:noFill/>
            <a:miter lim="800000"/>
            <a:headEnd/>
            <a:tailEnd/>
          </a:ln>
          <a:effectLst/>
        </p:spPr>
      </p:pic>
    </p:spTree>
    <p:extLst>
      <p:ext uri="{BB962C8B-B14F-4D97-AF65-F5344CB8AC3E}">
        <p14:creationId xmlns:p14="http://schemas.microsoft.com/office/powerpoint/2010/main" val="1151161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randombar(horizontal)">
                                      <p:cBhvr>
                                        <p:cTn id="7" dur="500"/>
                                        <p:tgtEl>
                                          <p:spTgt spid="717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par>
                                <p:cTn id="19" presetID="14" presetClass="entr" presetSubtype="10" fill="hold" nodeType="withEffect">
                                  <p:stCondLst>
                                    <p:cond delay="0"/>
                                  </p:stCondLst>
                                  <p:childTnLst>
                                    <p:set>
                                      <p:cBhvr>
                                        <p:cTn id="20" dur="1" fill="hold">
                                          <p:stCondLst>
                                            <p:cond delay="0"/>
                                          </p:stCondLst>
                                        </p:cTn>
                                        <p:tgtEl>
                                          <p:spTgt spid="7171"/>
                                        </p:tgtEl>
                                        <p:attrNameLst>
                                          <p:attrName>style.visibility</p:attrName>
                                        </p:attrNameLst>
                                      </p:cBhvr>
                                      <p:to>
                                        <p:strVal val="visible"/>
                                      </p:to>
                                    </p:set>
                                    <p:animEffect transition="in" filter="randombar(horizontal)">
                                      <p:cBhvr>
                                        <p:cTn id="21" dur="500"/>
                                        <p:tgtEl>
                                          <p:spTgt spid="7171"/>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nodeType="clickEffect">
                                  <p:stCondLst>
                                    <p:cond delay="0"/>
                                  </p:stCondLst>
                                  <p:childTnLst>
                                    <p:set>
                                      <p:cBhvr>
                                        <p:cTn id="25" dur="1" fill="hold">
                                          <p:stCondLst>
                                            <p:cond delay="0"/>
                                          </p:stCondLst>
                                        </p:cTn>
                                        <p:tgtEl>
                                          <p:spTgt spid="7172"/>
                                        </p:tgtEl>
                                        <p:attrNameLst>
                                          <p:attrName>style.visibility</p:attrName>
                                        </p:attrNameLst>
                                      </p:cBhvr>
                                      <p:to>
                                        <p:strVal val="visible"/>
                                      </p:to>
                                    </p:set>
                                    <p:animEffect transition="in" filter="diamond(in)">
                                      <p:cBhvr>
                                        <p:cTn id="26" dur="10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srcRect/>
          <a:stretch>
            <a:fillRect/>
          </a:stretch>
        </p:blipFill>
        <p:spPr bwMode="auto">
          <a:xfrm>
            <a:off x="1229191" y="1348960"/>
            <a:ext cx="6820524" cy="2674280"/>
          </a:xfrm>
          <a:prstGeom prst="rect">
            <a:avLst/>
          </a:prstGeom>
          <a:noFill/>
          <a:ln w="9525">
            <a:noFill/>
            <a:miter lim="800000"/>
            <a:headEnd/>
            <a:tailEnd/>
          </a:ln>
          <a:effectLst/>
        </p:spPr>
      </p:pic>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场景执行与监控详解</a:t>
            </a:r>
          </a:p>
        </p:txBody>
      </p:sp>
      <p:sp>
        <p:nvSpPr>
          <p:cNvPr id="6" name="矩形 5"/>
          <p:cNvSpPr/>
          <p:nvPr/>
        </p:nvSpPr>
        <p:spPr>
          <a:xfrm>
            <a:off x="2766152" y="653229"/>
            <a:ext cx="1346844" cy="646331"/>
          </a:xfrm>
          <a:prstGeom prst="rect">
            <a:avLst/>
          </a:prstGeom>
          <a:noFill/>
          <a:ln>
            <a:noFill/>
          </a:ln>
        </p:spPr>
        <p:txBody>
          <a:bodyPr wrap="none">
            <a:spAutoFit/>
          </a:bodyPr>
          <a:lstStyle/>
          <a:p>
            <a:r>
              <a:rPr lang="en-US" altLang="zh-CN" sz="1800" b="1" dirty="0" smtClean="0">
                <a:solidFill>
                  <a:schemeClr val="tx1">
                    <a:lumMod val="10000"/>
                  </a:schemeClr>
                </a:solidFill>
                <a:cs typeface="Times New Roman" pitchFamily="18" charset="0"/>
              </a:rPr>
              <a:t>2</a:t>
            </a:r>
            <a:r>
              <a:rPr lang="zh-CN" altLang="en-US" sz="1800" b="1" dirty="0" smtClean="0">
                <a:solidFill>
                  <a:schemeClr val="tx1">
                    <a:lumMod val="10000"/>
                  </a:schemeClr>
                </a:solidFill>
                <a:cs typeface="Times New Roman" pitchFamily="18" charset="0"/>
              </a:rPr>
              <a:t>、场景组</a:t>
            </a:r>
            <a:endParaRPr lang="en-US" altLang="zh-CN" sz="1800" b="1" dirty="0" smtClean="0">
              <a:solidFill>
                <a:schemeClr val="tx1">
                  <a:lumMod val="10000"/>
                </a:schemeClr>
              </a:solidFill>
              <a:cs typeface="Times New Roman" pitchFamily="18" charset="0"/>
            </a:endParaRPr>
          </a:p>
          <a:p>
            <a:r>
              <a:rPr lang="zh-CN" altLang="en-US" sz="1800" b="1" dirty="0" smtClean="0">
                <a:solidFill>
                  <a:schemeClr val="tx1">
                    <a:lumMod val="10000"/>
                  </a:schemeClr>
                </a:solidFill>
                <a:cs typeface="Times New Roman" pitchFamily="18" charset="0"/>
              </a:rPr>
              <a:t>查看与监控</a:t>
            </a:r>
            <a:endParaRPr lang="zh-CN" altLang="en-US" dirty="0">
              <a:solidFill>
                <a:schemeClr val="tx1">
                  <a:lumMod val="10000"/>
                </a:schemeClr>
              </a:solidFill>
            </a:endParaRPr>
          </a:p>
        </p:txBody>
      </p:sp>
      <p:sp>
        <p:nvSpPr>
          <p:cNvPr id="7" name="矩形 6"/>
          <p:cNvSpPr/>
          <p:nvPr/>
        </p:nvSpPr>
        <p:spPr>
          <a:xfrm>
            <a:off x="4864710" y="751195"/>
            <a:ext cx="1463862" cy="369332"/>
          </a:xfrm>
          <a:prstGeom prst="rect">
            <a:avLst/>
          </a:prstGeom>
          <a:noFill/>
          <a:ln>
            <a:noFill/>
          </a:ln>
        </p:spPr>
        <p:txBody>
          <a:bodyPr wrap="none">
            <a:spAutoFit/>
          </a:bodyPr>
          <a:lstStyle/>
          <a:p>
            <a:r>
              <a:rPr lang="en-US" altLang="zh-CN" sz="1800" b="1" dirty="0" smtClean="0">
                <a:solidFill>
                  <a:schemeClr val="tx1">
                    <a:lumMod val="10000"/>
                  </a:schemeClr>
                </a:solidFill>
                <a:cs typeface="Times New Roman" pitchFamily="18" charset="0"/>
              </a:rPr>
              <a:t>3</a:t>
            </a:r>
            <a:r>
              <a:rPr lang="zh-CN" altLang="en-US" sz="1800" b="1" dirty="0" smtClean="0">
                <a:solidFill>
                  <a:schemeClr val="tx1">
                    <a:lumMod val="10000"/>
                  </a:schemeClr>
                </a:solidFill>
                <a:cs typeface="Times New Roman" pitchFamily="18" charset="0"/>
              </a:rPr>
              <a:t>、操作按钮</a:t>
            </a:r>
            <a:endParaRPr lang="zh-CN" altLang="en-US" dirty="0">
              <a:solidFill>
                <a:schemeClr val="tx1">
                  <a:lumMod val="10000"/>
                </a:schemeClr>
              </a:solidFill>
            </a:endParaRPr>
          </a:p>
        </p:txBody>
      </p:sp>
      <p:sp>
        <p:nvSpPr>
          <p:cNvPr id="8" name="矩形 7"/>
          <p:cNvSpPr/>
          <p:nvPr/>
        </p:nvSpPr>
        <p:spPr>
          <a:xfrm>
            <a:off x="6525244" y="691369"/>
            <a:ext cx="1463862" cy="646331"/>
          </a:xfrm>
          <a:prstGeom prst="rect">
            <a:avLst/>
          </a:prstGeom>
          <a:noFill/>
          <a:ln>
            <a:noFill/>
          </a:ln>
        </p:spPr>
        <p:txBody>
          <a:bodyPr wrap="none">
            <a:spAutoFit/>
          </a:bodyPr>
          <a:lstStyle/>
          <a:p>
            <a:pPr algn="ctr"/>
            <a:r>
              <a:rPr lang="en-US" altLang="zh-CN" sz="1800" b="1" dirty="0" smtClean="0">
                <a:cs typeface="Times New Roman" pitchFamily="18" charset="0"/>
              </a:rPr>
              <a:t>4</a:t>
            </a:r>
            <a:r>
              <a:rPr lang="zh-CN" altLang="en-US" sz="1800" b="1" dirty="0" smtClean="0">
                <a:cs typeface="Times New Roman" pitchFamily="18" charset="0"/>
              </a:rPr>
              <a:t>、场景状态</a:t>
            </a:r>
            <a:endParaRPr lang="en-US" altLang="zh-CN" sz="1800" b="1" dirty="0" smtClean="0">
              <a:cs typeface="Times New Roman" pitchFamily="18" charset="0"/>
            </a:endParaRPr>
          </a:p>
          <a:p>
            <a:pPr algn="ctr"/>
            <a:r>
              <a:rPr lang="zh-CN" altLang="en-US" sz="1800" b="1" dirty="0" smtClean="0">
                <a:cs typeface="Times New Roman" pitchFamily="18" charset="0"/>
              </a:rPr>
              <a:t>查看与监控 </a:t>
            </a:r>
            <a:endParaRPr lang="zh-CN" altLang="en-US" dirty="0"/>
          </a:p>
        </p:txBody>
      </p:sp>
      <p:sp>
        <p:nvSpPr>
          <p:cNvPr id="13" name="矩形 12"/>
          <p:cNvSpPr/>
          <p:nvPr/>
        </p:nvSpPr>
        <p:spPr>
          <a:xfrm>
            <a:off x="519757" y="781520"/>
            <a:ext cx="1463862" cy="369332"/>
          </a:xfrm>
          <a:prstGeom prst="rect">
            <a:avLst/>
          </a:prstGeom>
          <a:noFill/>
          <a:ln>
            <a:noFill/>
          </a:ln>
        </p:spPr>
        <p:txBody>
          <a:bodyPr wrap="none">
            <a:spAutoFit/>
          </a:bodyPr>
          <a:lstStyle/>
          <a:p>
            <a:r>
              <a:rPr lang="en-US" altLang="zh-CN" sz="1800" b="1" dirty="0" smtClean="0">
                <a:solidFill>
                  <a:schemeClr val="tx1">
                    <a:lumMod val="10000"/>
                  </a:schemeClr>
                </a:solidFill>
                <a:cs typeface="Times New Roman" pitchFamily="18" charset="0"/>
              </a:rPr>
              <a:t>1</a:t>
            </a:r>
            <a:r>
              <a:rPr lang="zh-CN" altLang="en-US" sz="1800" b="1" dirty="0" smtClean="0">
                <a:solidFill>
                  <a:schemeClr val="tx1">
                    <a:lumMod val="10000"/>
                  </a:schemeClr>
                </a:solidFill>
                <a:cs typeface="Times New Roman" pitchFamily="18" charset="0"/>
              </a:rPr>
              <a:t>、启动场景</a:t>
            </a:r>
            <a:endParaRPr lang="zh-CN" altLang="en-US" dirty="0">
              <a:solidFill>
                <a:schemeClr val="tx1">
                  <a:lumMod val="10000"/>
                </a:schemeClr>
              </a:solidFill>
            </a:endParaRPr>
          </a:p>
        </p:txBody>
      </p:sp>
      <p:cxnSp>
        <p:nvCxnSpPr>
          <p:cNvPr id="15" name="直接箭头连接符 14"/>
          <p:cNvCxnSpPr/>
          <p:nvPr/>
        </p:nvCxnSpPr>
        <p:spPr bwMode="auto">
          <a:xfrm rot="16200000" flipH="1">
            <a:off x="5416650" y="1267344"/>
            <a:ext cx="872714" cy="394413"/>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6" name="直接箭头连接符 15"/>
          <p:cNvCxnSpPr>
            <a:stCxn id="8" idx="2"/>
          </p:cNvCxnSpPr>
          <p:nvPr/>
        </p:nvCxnSpPr>
        <p:spPr bwMode="auto">
          <a:xfrm flipH="1">
            <a:off x="6946745" y="1337700"/>
            <a:ext cx="310430" cy="62934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23" name="直接箭头连接符 22"/>
          <p:cNvCxnSpPr/>
          <p:nvPr/>
        </p:nvCxnSpPr>
        <p:spPr bwMode="auto">
          <a:xfrm rot="16200000" flipH="1">
            <a:off x="3107002" y="1366522"/>
            <a:ext cx="881854" cy="339266"/>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9" name="直接箭头连接符 18"/>
          <p:cNvCxnSpPr>
            <a:endCxn id="26" idx="1"/>
          </p:cNvCxnSpPr>
          <p:nvPr/>
        </p:nvCxnSpPr>
        <p:spPr bwMode="auto">
          <a:xfrm rot="16200000" flipH="1">
            <a:off x="1401235" y="1015515"/>
            <a:ext cx="453324" cy="481588"/>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26" name="椭圆 25"/>
          <p:cNvSpPr/>
          <p:nvPr/>
        </p:nvSpPr>
        <p:spPr bwMode="auto">
          <a:xfrm>
            <a:off x="1813811" y="1459921"/>
            <a:ext cx="374753" cy="15739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rgbClr val="FF0000"/>
              </a:solidFill>
              <a:effectLst/>
              <a:latin typeface="Times New Roman" pitchFamily="18" charset="0"/>
            </a:endParaRPr>
          </a:p>
        </p:txBody>
      </p:sp>
      <p:sp>
        <p:nvSpPr>
          <p:cNvPr id="22" name="矩形 21"/>
          <p:cNvSpPr/>
          <p:nvPr/>
        </p:nvSpPr>
        <p:spPr>
          <a:xfrm>
            <a:off x="1267617" y="4183499"/>
            <a:ext cx="1696298" cy="369332"/>
          </a:xfrm>
          <a:prstGeom prst="rect">
            <a:avLst/>
          </a:prstGeom>
          <a:noFill/>
          <a:ln>
            <a:noFill/>
          </a:ln>
        </p:spPr>
        <p:txBody>
          <a:bodyPr wrap="none">
            <a:spAutoFit/>
          </a:bodyPr>
          <a:lstStyle/>
          <a:p>
            <a:r>
              <a:rPr lang="en-US" altLang="zh-CN" sz="1800" b="1" dirty="0" smtClean="0">
                <a:solidFill>
                  <a:srgbClr val="FF0000"/>
                </a:solidFill>
                <a:cs typeface="Times New Roman" pitchFamily="18" charset="0"/>
              </a:rPr>
              <a:t>5</a:t>
            </a:r>
            <a:r>
              <a:rPr lang="zh-CN" altLang="en-US" sz="1800" b="1" dirty="0" smtClean="0">
                <a:solidFill>
                  <a:srgbClr val="FF0000"/>
                </a:solidFill>
                <a:cs typeface="Times New Roman" pitchFamily="18" charset="0"/>
              </a:rPr>
              <a:t>、查看联机图</a:t>
            </a:r>
            <a:endParaRPr lang="zh-CN" altLang="en-US" dirty="0">
              <a:solidFill>
                <a:srgbClr val="FF0000"/>
              </a:solidFill>
            </a:endParaRPr>
          </a:p>
        </p:txBody>
      </p:sp>
      <p:sp>
        <p:nvSpPr>
          <p:cNvPr id="24" name="矩形 23"/>
          <p:cNvSpPr/>
          <p:nvPr/>
        </p:nvSpPr>
        <p:spPr>
          <a:xfrm>
            <a:off x="6240396" y="4199279"/>
            <a:ext cx="1696298" cy="369332"/>
          </a:xfrm>
          <a:prstGeom prst="rect">
            <a:avLst/>
          </a:prstGeom>
          <a:noFill/>
          <a:ln>
            <a:noFill/>
          </a:ln>
        </p:spPr>
        <p:txBody>
          <a:bodyPr wrap="none">
            <a:spAutoFit/>
          </a:bodyPr>
          <a:lstStyle/>
          <a:p>
            <a:r>
              <a:rPr lang="en-US" altLang="zh-CN" sz="1800" b="1" dirty="0" smtClean="0">
                <a:solidFill>
                  <a:schemeClr val="tx1">
                    <a:lumMod val="10000"/>
                  </a:schemeClr>
                </a:solidFill>
                <a:cs typeface="Times New Roman" pitchFamily="18" charset="0"/>
              </a:rPr>
              <a:t>6</a:t>
            </a:r>
            <a:r>
              <a:rPr lang="zh-CN" altLang="en-US" sz="1800" b="1" dirty="0" smtClean="0">
                <a:solidFill>
                  <a:schemeClr val="tx1">
                    <a:lumMod val="10000"/>
                  </a:schemeClr>
                </a:solidFill>
                <a:cs typeface="Times New Roman" pitchFamily="18" charset="0"/>
              </a:rPr>
              <a:t>、控制集合点</a:t>
            </a:r>
            <a:endParaRPr lang="zh-CN" altLang="en-US" dirty="0">
              <a:solidFill>
                <a:schemeClr val="tx1">
                  <a:lumMod val="10000"/>
                </a:schemeClr>
              </a:solidFill>
            </a:endParaRPr>
          </a:p>
        </p:txBody>
      </p:sp>
      <p:cxnSp>
        <p:nvCxnSpPr>
          <p:cNvPr id="28" name="直接箭头连接符 27"/>
          <p:cNvCxnSpPr>
            <a:stCxn id="22" idx="0"/>
          </p:cNvCxnSpPr>
          <p:nvPr/>
        </p:nvCxnSpPr>
        <p:spPr bwMode="auto">
          <a:xfrm flipV="1">
            <a:off x="2115766" y="3065931"/>
            <a:ext cx="1424360" cy="1117568"/>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29" name="直接箭头连接符 28"/>
          <p:cNvCxnSpPr>
            <a:stCxn id="24" idx="0"/>
            <a:endCxn id="30" idx="6"/>
          </p:cNvCxnSpPr>
          <p:nvPr/>
        </p:nvCxnSpPr>
        <p:spPr bwMode="auto">
          <a:xfrm flipH="1" flipV="1">
            <a:off x="2281004" y="2501728"/>
            <a:ext cx="4807541" cy="1697551"/>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30" name="椭圆 29"/>
          <p:cNvSpPr/>
          <p:nvPr/>
        </p:nvSpPr>
        <p:spPr bwMode="auto">
          <a:xfrm>
            <a:off x="1801320" y="2417408"/>
            <a:ext cx="479684" cy="168639"/>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2044961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查看联机图</a:t>
            </a:r>
          </a:p>
        </p:txBody>
      </p:sp>
      <p:pic>
        <p:nvPicPr>
          <p:cNvPr id="41986" name="Picture 2"/>
          <p:cNvPicPr>
            <a:picLocks noChangeAspect="1" noChangeArrowheads="1"/>
          </p:cNvPicPr>
          <p:nvPr/>
        </p:nvPicPr>
        <p:blipFill>
          <a:blip r:embed="rId3"/>
          <a:srcRect/>
          <a:stretch>
            <a:fillRect/>
          </a:stretch>
        </p:blipFill>
        <p:spPr bwMode="auto">
          <a:xfrm>
            <a:off x="544910" y="1034658"/>
            <a:ext cx="8101584" cy="3050009"/>
          </a:xfrm>
          <a:prstGeom prst="rect">
            <a:avLst/>
          </a:prstGeom>
          <a:noFill/>
          <a:ln w="9525">
            <a:solidFill>
              <a:schemeClr val="accent1"/>
            </a:solidFill>
            <a:miter lim="800000"/>
            <a:headEnd/>
            <a:tailEnd/>
          </a:ln>
          <a:effectLst/>
        </p:spPr>
      </p:pic>
      <p:sp>
        <p:nvSpPr>
          <p:cNvPr id="5" name="矩形 4"/>
          <p:cNvSpPr/>
          <p:nvPr/>
        </p:nvSpPr>
        <p:spPr bwMode="auto">
          <a:xfrm>
            <a:off x="553570" y="1935146"/>
            <a:ext cx="1392174" cy="139903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2083317" y="3708590"/>
            <a:ext cx="1700784" cy="338554"/>
          </a:xfrm>
          <a:prstGeom prst="rect">
            <a:avLst/>
          </a:prstGeom>
          <a:noFill/>
        </p:spPr>
        <p:txBody>
          <a:bodyPr wrap="square" rtlCol="0">
            <a:spAutoFit/>
          </a:bodyPr>
          <a:lstStyle/>
          <a:p>
            <a:r>
              <a:rPr lang="zh-CN" altLang="en-US" dirty="0" smtClean="0">
                <a:solidFill>
                  <a:srgbClr val="FF0000"/>
                </a:solidFill>
              </a:rPr>
              <a:t>可监视的内容</a:t>
            </a:r>
            <a:endParaRPr lang="zh-CN" altLang="en-US" dirty="0">
              <a:solidFill>
                <a:srgbClr val="FF0000"/>
              </a:solidFill>
            </a:endParaRPr>
          </a:p>
        </p:txBody>
      </p:sp>
      <p:cxnSp>
        <p:nvCxnSpPr>
          <p:cNvPr id="8" name="直接箭头连接符 7"/>
          <p:cNvCxnSpPr/>
          <p:nvPr/>
        </p:nvCxnSpPr>
        <p:spPr bwMode="auto">
          <a:xfrm rot="16200000" flipH="1">
            <a:off x="1755090" y="3360587"/>
            <a:ext cx="354065" cy="325356"/>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349140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en-US" altLang="zh-CN" dirty="0" smtClean="0"/>
              <a:t>Running </a:t>
            </a:r>
            <a:r>
              <a:rPr lang="en-US" altLang="zh-CN" dirty="0" err="1" smtClean="0"/>
              <a:t>Vusers</a:t>
            </a:r>
            <a:r>
              <a:rPr lang="zh-CN" altLang="en-US" dirty="0" smtClean="0"/>
              <a:t>图：</a:t>
            </a:r>
            <a:endParaRPr lang="en-US" altLang="zh-CN" dirty="0" smtClean="0"/>
          </a:p>
          <a:p>
            <a:pPr lvl="1"/>
            <a:r>
              <a:rPr lang="zh-CN" altLang="en-US" dirty="0" smtClean="0">
                <a:solidFill>
                  <a:schemeClr val="tx1"/>
                </a:solidFill>
              </a:rPr>
              <a:t>显示整个场景内正在运行的</a:t>
            </a:r>
            <a:r>
              <a:rPr lang="en-US" altLang="zh-CN" dirty="0" err="1" smtClean="0">
                <a:solidFill>
                  <a:schemeClr val="tx1"/>
                </a:solidFill>
              </a:rPr>
              <a:t>Vuser</a:t>
            </a:r>
            <a:r>
              <a:rPr lang="zh-CN" altLang="en-US" dirty="0" smtClean="0">
                <a:solidFill>
                  <a:schemeClr val="tx1"/>
                </a:solidFill>
              </a:rPr>
              <a:t>数量。</a:t>
            </a:r>
          </a:p>
          <a:p>
            <a:r>
              <a:rPr lang="en-US" altLang="zh-CN" dirty="0" smtClean="0"/>
              <a:t>Trans Response Time</a:t>
            </a:r>
            <a:r>
              <a:rPr lang="zh-CN" altLang="en-US" dirty="0" smtClean="0"/>
              <a:t>图：</a:t>
            </a:r>
            <a:endParaRPr lang="en-US" altLang="zh-CN" dirty="0" smtClean="0"/>
          </a:p>
          <a:p>
            <a:pPr lvl="1"/>
            <a:r>
              <a:rPr lang="zh-CN" altLang="en-US" dirty="0" smtClean="0">
                <a:solidFill>
                  <a:schemeClr val="tx1"/>
                </a:solidFill>
              </a:rPr>
              <a:t>显示整个场景内完成每个事务所需的时间值。</a:t>
            </a:r>
          </a:p>
          <a:p>
            <a:r>
              <a:rPr lang="en-US" altLang="zh-CN" dirty="0" smtClean="0"/>
              <a:t>Hits per Second</a:t>
            </a:r>
            <a:r>
              <a:rPr lang="zh-CN" altLang="en-US" dirty="0" smtClean="0"/>
              <a:t>图：</a:t>
            </a:r>
            <a:endParaRPr lang="en-US" altLang="zh-CN" dirty="0" smtClean="0"/>
          </a:p>
          <a:p>
            <a:pPr lvl="1"/>
            <a:r>
              <a:rPr lang="zh-CN" altLang="en-US" dirty="0" smtClean="0">
                <a:solidFill>
                  <a:schemeClr val="tx1"/>
                </a:solidFill>
              </a:rPr>
              <a:t>显示整个场景内每秒向服务器发送的点击次数。</a:t>
            </a:r>
          </a:p>
          <a:p>
            <a:r>
              <a:rPr lang="en-US" altLang="zh-CN" dirty="0" smtClean="0"/>
              <a:t>Windows Resources</a:t>
            </a:r>
            <a:r>
              <a:rPr lang="zh-CN" altLang="en-US" dirty="0" smtClean="0"/>
              <a:t>图：</a:t>
            </a:r>
            <a:endParaRPr lang="en-US" altLang="zh-CN" dirty="0" smtClean="0"/>
          </a:p>
          <a:p>
            <a:pPr lvl="1"/>
            <a:r>
              <a:rPr lang="zh-CN" altLang="en-US" dirty="0" smtClean="0">
                <a:solidFill>
                  <a:schemeClr val="tx1"/>
                </a:solidFill>
              </a:rPr>
              <a:t>显示</a:t>
            </a:r>
            <a:r>
              <a:rPr lang="en-US" altLang="zh-CN" dirty="0" smtClean="0">
                <a:solidFill>
                  <a:schemeClr val="tx1"/>
                </a:solidFill>
              </a:rPr>
              <a:t>60</a:t>
            </a:r>
            <a:r>
              <a:rPr lang="zh-CN" altLang="en-US" dirty="0" smtClean="0">
                <a:solidFill>
                  <a:schemeClr val="tx1"/>
                </a:solidFill>
              </a:rPr>
              <a:t>秒内待监测的各项</a:t>
            </a:r>
            <a:r>
              <a:rPr lang="en-US" altLang="zh-CN" dirty="0" smtClean="0">
                <a:solidFill>
                  <a:schemeClr val="tx1"/>
                </a:solidFill>
              </a:rPr>
              <a:t>Windows</a:t>
            </a:r>
            <a:r>
              <a:rPr lang="zh-CN" altLang="en-US" dirty="0" smtClean="0">
                <a:solidFill>
                  <a:schemeClr val="tx1"/>
                </a:solidFill>
              </a:rPr>
              <a:t>资源指标值。</a:t>
            </a:r>
          </a:p>
          <a:p>
            <a:endParaRPr lang="zh-CN" altLang="en-US" dirty="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查看联机图</a:t>
            </a:r>
            <a:r>
              <a:rPr lang="en-US" altLang="zh-CN" b="1" dirty="0">
                <a:solidFill>
                  <a:schemeClr val="bg1"/>
                </a:solidFill>
              </a:rPr>
              <a:t>——</a:t>
            </a:r>
            <a:r>
              <a:rPr lang="zh-CN" altLang="en-US" b="1" dirty="0">
                <a:solidFill>
                  <a:schemeClr val="bg1"/>
                </a:solidFill>
              </a:rPr>
              <a:t>默认图</a:t>
            </a:r>
          </a:p>
        </p:txBody>
      </p:sp>
    </p:spTree>
    <p:extLst>
      <p:ext uri="{BB962C8B-B14F-4D97-AF65-F5344CB8AC3E}">
        <p14:creationId xmlns:p14="http://schemas.microsoft.com/office/powerpoint/2010/main" val="7124298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查看联机图</a:t>
            </a:r>
            <a:r>
              <a:rPr lang="en-US" altLang="zh-CN" b="1" dirty="0">
                <a:solidFill>
                  <a:schemeClr val="bg1"/>
                </a:solidFill>
              </a:rPr>
              <a:t>——</a:t>
            </a:r>
            <a:r>
              <a:rPr lang="zh-CN" altLang="en-US" b="1" dirty="0">
                <a:solidFill>
                  <a:schemeClr val="bg1"/>
                </a:solidFill>
              </a:rPr>
              <a:t>叠加</a:t>
            </a:r>
          </a:p>
        </p:txBody>
      </p:sp>
      <p:pic>
        <p:nvPicPr>
          <p:cNvPr id="2050" name="Picture 2"/>
          <p:cNvPicPr>
            <a:picLocks noChangeAspect="1" noChangeArrowheads="1"/>
          </p:cNvPicPr>
          <p:nvPr/>
        </p:nvPicPr>
        <p:blipFill>
          <a:blip r:embed="rId3"/>
          <a:srcRect/>
          <a:stretch>
            <a:fillRect/>
          </a:stretch>
        </p:blipFill>
        <p:spPr bwMode="auto">
          <a:xfrm>
            <a:off x="3046449" y="728710"/>
            <a:ext cx="2838450" cy="1928813"/>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03786" y="2708970"/>
            <a:ext cx="8585034" cy="1792999"/>
          </a:xfrm>
          <a:prstGeom prst="rect">
            <a:avLst/>
          </a:prstGeom>
          <a:noFill/>
          <a:ln w="9525">
            <a:noFill/>
            <a:miter lim="800000"/>
            <a:headEnd/>
            <a:tailEnd/>
          </a:ln>
          <a:effectLst/>
        </p:spPr>
      </p:pic>
    </p:spTree>
    <p:extLst>
      <p:ext uri="{BB962C8B-B14F-4D97-AF65-F5344CB8AC3E}">
        <p14:creationId xmlns:p14="http://schemas.microsoft.com/office/powerpoint/2010/main" val="19539516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查看联机图</a:t>
            </a:r>
            <a:r>
              <a:rPr lang="en-US" altLang="zh-CN" b="1" dirty="0">
                <a:solidFill>
                  <a:schemeClr val="bg1"/>
                </a:solidFill>
              </a:rPr>
              <a:t>——</a:t>
            </a:r>
            <a:r>
              <a:rPr lang="zh-CN" altLang="en-US" b="1" dirty="0">
                <a:solidFill>
                  <a:schemeClr val="bg1"/>
                </a:solidFill>
              </a:rPr>
              <a:t>配置</a:t>
            </a:r>
          </a:p>
        </p:txBody>
      </p:sp>
      <p:pic>
        <p:nvPicPr>
          <p:cNvPr id="1026" name="Picture 2"/>
          <p:cNvPicPr>
            <a:picLocks noChangeAspect="1" noChangeArrowheads="1"/>
          </p:cNvPicPr>
          <p:nvPr/>
        </p:nvPicPr>
        <p:blipFill>
          <a:blip r:embed="rId3"/>
          <a:srcRect/>
          <a:stretch>
            <a:fillRect/>
          </a:stretch>
        </p:blipFill>
        <p:spPr bwMode="auto">
          <a:xfrm>
            <a:off x="442914" y="996555"/>
            <a:ext cx="2809875" cy="3178969"/>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3478213" y="635146"/>
            <a:ext cx="5437187" cy="1779443"/>
          </a:xfrm>
          <a:prstGeom prst="rect">
            <a:avLst/>
          </a:prstGeom>
          <a:noFill/>
          <a:ln w="9525">
            <a:noFill/>
            <a:miter lim="800000"/>
            <a:headEnd/>
            <a:tailEnd/>
          </a:ln>
          <a:effectLst/>
        </p:spPr>
      </p:pic>
      <p:cxnSp>
        <p:nvCxnSpPr>
          <p:cNvPr id="7" name="直接箭头连接符 6"/>
          <p:cNvCxnSpPr/>
          <p:nvPr/>
        </p:nvCxnSpPr>
        <p:spPr bwMode="auto">
          <a:xfrm flipV="1">
            <a:off x="2956560" y="1471614"/>
            <a:ext cx="681990" cy="28953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pic>
        <p:nvPicPr>
          <p:cNvPr id="1028" name="Picture 4"/>
          <p:cNvPicPr>
            <a:picLocks noChangeAspect="1" noChangeArrowheads="1"/>
          </p:cNvPicPr>
          <p:nvPr/>
        </p:nvPicPr>
        <p:blipFill>
          <a:blip r:embed="rId5"/>
          <a:srcRect/>
          <a:stretch>
            <a:fillRect/>
          </a:stretch>
        </p:blipFill>
        <p:spPr bwMode="auto">
          <a:xfrm>
            <a:off x="3724276" y="3543093"/>
            <a:ext cx="5019675" cy="1035844"/>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3733800" y="2464387"/>
            <a:ext cx="4991100" cy="1021556"/>
          </a:xfrm>
          <a:prstGeom prst="rect">
            <a:avLst/>
          </a:prstGeom>
          <a:noFill/>
          <a:ln w="9525">
            <a:noFill/>
            <a:miter lim="800000"/>
            <a:headEnd/>
            <a:tailEnd/>
          </a:ln>
          <a:effectLst/>
        </p:spPr>
      </p:pic>
      <p:cxnSp>
        <p:nvCxnSpPr>
          <p:cNvPr id="13" name="直接箭头连接符 12"/>
          <p:cNvCxnSpPr/>
          <p:nvPr/>
        </p:nvCxnSpPr>
        <p:spPr bwMode="auto">
          <a:xfrm rot="16200000" flipH="1">
            <a:off x="2847011" y="2285038"/>
            <a:ext cx="996338" cy="77724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55460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checkerboard(across)">
                                      <p:cBhvr>
                                        <p:cTn id="10" dur="500"/>
                                        <p:tgtEl>
                                          <p:spTgt spid="1027"/>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checkerboard(across)">
                                      <p:cBhvr>
                                        <p:cTn id="15" dur="500"/>
                                        <p:tgtEl>
                                          <p:spTgt spid="13"/>
                                        </p:tgtEl>
                                      </p:cBhvr>
                                    </p:animEffect>
                                  </p:childTnLst>
                                </p:cTn>
                              </p:par>
                              <p:par>
                                <p:cTn id="16" presetID="14"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randombar(horizontal)">
                                      <p:cBhvr>
                                        <p:cTn id="18" dur="500"/>
                                        <p:tgtEl>
                                          <p:spTgt spid="1029"/>
                                        </p:tgtEl>
                                      </p:cBhvr>
                                    </p:animEffect>
                                  </p:childTnLst>
                                </p:cTn>
                              </p:par>
                              <p:par>
                                <p:cTn id="19" presetID="14" presetClass="entr" presetSubtype="1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randombar(horizontal)">
                                      <p:cBhvr>
                                        <p:cTn id="21"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8751" y="843559"/>
            <a:ext cx="8229600" cy="3394472"/>
          </a:xfrm>
        </p:spPr>
        <p:txBody>
          <a:bodyPr/>
          <a:lstStyle/>
          <a:p>
            <a:r>
              <a:rPr lang="en-US" dirty="0" smtClean="0"/>
              <a:t>Running </a:t>
            </a:r>
            <a:r>
              <a:rPr lang="en-US" dirty="0" err="1" smtClean="0"/>
              <a:t>Vusers</a:t>
            </a:r>
            <a:r>
              <a:rPr lang="zh-CN" altLang="en-US" dirty="0" smtClean="0"/>
              <a:t>（运行</a:t>
            </a:r>
            <a:r>
              <a:rPr lang="en-US" dirty="0" err="1" smtClean="0"/>
              <a:t>Vuser</a:t>
            </a:r>
            <a:r>
              <a:rPr lang="zh-CN" altLang="en-US" dirty="0" smtClean="0"/>
              <a:t>图）显示场景执行期间每秒钟运行的</a:t>
            </a:r>
            <a:r>
              <a:rPr lang="en-US" dirty="0" err="1" smtClean="0"/>
              <a:t>Vuser</a:t>
            </a:r>
            <a:r>
              <a:rPr lang="zh-CN" altLang="en-US" dirty="0" smtClean="0"/>
              <a:t>数及相应状态。</a:t>
            </a:r>
            <a:endParaRPr lang="zh-CN" altLang="en-US" dirty="0">
              <a:solidFill>
                <a:srgbClr val="FF0000"/>
              </a:solidFill>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a:solidFill>
                  <a:schemeClr val="bg1"/>
                </a:solidFill>
              </a:rPr>
              <a:t>Running </a:t>
            </a:r>
            <a:r>
              <a:rPr lang="en-US" b="1" dirty="0" err="1">
                <a:solidFill>
                  <a:schemeClr val="bg1"/>
                </a:solidFill>
              </a:rPr>
              <a:t>Vusers</a:t>
            </a:r>
            <a:r>
              <a:rPr lang="zh-CN" altLang="en-US" b="1" dirty="0">
                <a:solidFill>
                  <a:schemeClr val="bg1"/>
                </a:solidFill>
              </a:rPr>
              <a:t>图</a:t>
            </a:r>
          </a:p>
        </p:txBody>
      </p:sp>
      <p:pic>
        <p:nvPicPr>
          <p:cNvPr id="258050" name="图片 44"/>
          <p:cNvPicPr>
            <a:picLocks noChangeAspect="1" noChangeArrowheads="1"/>
          </p:cNvPicPr>
          <p:nvPr/>
        </p:nvPicPr>
        <p:blipFill>
          <a:blip r:embed="rId3"/>
          <a:srcRect/>
          <a:stretch>
            <a:fillRect/>
          </a:stretch>
        </p:blipFill>
        <p:spPr bwMode="auto">
          <a:xfrm>
            <a:off x="1005792" y="1748118"/>
            <a:ext cx="7295521" cy="2608724"/>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3078263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922550" cy="3481388"/>
          </a:xfrm>
        </p:spPr>
        <p:txBody>
          <a:bodyPr/>
          <a:lstStyle/>
          <a:p>
            <a:r>
              <a:rPr lang="zh-CN" altLang="en-US" dirty="0" smtClean="0"/>
              <a:t>平均事务响应时间图，显示场景执行期间每秒钟执行事务所使用的平均时间，是衡量系统性能走向的重要指标之一。</a:t>
            </a:r>
            <a:endParaRPr lang="zh-CN" altLang="en-US" dirty="0">
              <a:solidFill>
                <a:srgbClr val="FF0000"/>
              </a:solidFill>
            </a:endParaRPr>
          </a:p>
        </p:txBody>
      </p:sp>
      <p:sp>
        <p:nvSpPr>
          <p:cNvPr id="2" name="标题 1"/>
          <p:cNvSpPr>
            <a:spLocks noGrp="1"/>
          </p:cNvSpPr>
          <p:nvPr>
            <p:ph type="title"/>
          </p:nvPr>
        </p:nvSpPr>
        <p:spPr>
          <a:xfrm>
            <a:off x="683569" y="195486"/>
            <a:ext cx="7886691" cy="424365"/>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Average Transaction </a:t>
            </a:r>
            <a:r>
              <a:rPr lang="en-US" b="1" dirty="0">
                <a:solidFill>
                  <a:schemeClr val="bg1"/>
                </a:solidFill>
              </a:rPr>
              <a:t>Response Time</a:t>
            </a:r>
            <a:r>
              <a:rPr lang="zh-CN" altLang="en-US" b="1" dirty="0">
                <a:solidFill>
                  <a:schemeClr val="bg1"/>
                </a:solidFill>
              </a:rPr>
              <a:t>图</a:t>
            </a:r>
          </a:p>
        </p:txBody>
      </p:sp>
      <p:pic>
        <p:nvPicPr>
          <p:cNvPr id="261122" name="图片 21"/>
          <p:cNvPicPr>
            <a:picLocks noChangeAspect="1" noChangeArrowheads="1"/>
          </p:cNvPicPr>
          <p:nvPr/>
        </p:nvPicPr>
        <p:blipFill>
          <a:blip r:embed="rId3"/>
          <a:srcRect/>
          <a:stretch>
            <a:fillRect/>
          </a:stretch>
        </p:blipFill>
        <p:spPr bwMode="auto">
          <a:xfrm>
            <a:off x="885865" y="1761565"/>
            <a:ext cx="7487162" cy="2721106"/>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2906477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179513" y="723374"/>
            <a:ext cx="8842269" cy="3859076"/>
          </a:xfrm>
        </p:spPr>
        <p:txBody>
          <a:bodyPr/>
          <a:lstStyle/>
          <a:p>
            <a:r>
              <a:rPr lang="zh-CN" altLang="en-US" dirty="0" smtClean="0"/>
              <a:t>场景是什么？</a:t>
            </a:r>
            <a:endParaRPr lang="en-US" altLang="zh-CN" dirty="0" smtClean="0"/>
          </a:p>
          <a:p>
            <a:pPr lvl="1"/>
            <a:r>
              <a:rPr lang="zh-CN" altLang="en-US" sz="2400" dirty="0" smtClean="0">
                <a:solidFill>
                  <a:schemeClr val="tx1"/>
                </a:solidFill>
              </a:rPr>
              <a:t>场景主要用来模拟真实世界的用户是如何产生压力的</a:t>
            </a:r>
            <a:endParaRPr lang="en-US" altLang="zh-CN" sz="2400" dirty="0" smtClean="0">
              <a:solidFill>
                <a:schemeClr val="tx1"/>
              </a:solidFill>
            </a:endParaRPr>
          </a:p>
          <a:p>
            <a:pPr lvl="1"/>
            <a:r>
              <a:rPr lang="zh-CN" altLang="en-US" sz="2400" dirty="0" smtClean="0">
                <a:solidFill>
                  <a:schemeClr val="tx1"/>
                </a:solidFill>
              </a:rPr>
              <a:t>谁？</a:t>
            </a:r>
            <a:r>
              <a:rPr lang="en-US" altLang="zh-CN" sz="2400" dirty="0" smtClean="0">
                <a:solidFill>
                  <a:schemeClr val="tx1"/>
                </a:solidFill>
              </a:rPr>
              <a:t>———</a:t>
            </a:r>
            <a:r>
              <a:rPr lang="zh-CN" altLang="en-US" sz="2400" dirty="0" smtClean="0">
                <a:solidFill>
                  <a:schemeClr val="tx1"/>
                </a:solidFill>
              </a:rPr>
              <a:t>时间？</a:t>
            </a:r>
            <a:r>
              <a:rPr lang="en-US" altLang="zh-CN" sz="2400" dirty="0" smtClean="0">
                <a:solidFill>
                  <a:schemeClr val="tx1"/>
                </a:solidFill>
              </a:rPr>
              <a:t>———</a:t>
            </a:r>
            <a:r>
              <a:rPr lang="zh-CN" altLang="en-US" sz="2400" dirty="0" smtClean="0">
                <a:solidFill>
                  <a:schemeClr val="tx1"/>
                </a:solidFill>
              </a:rPr>
              <a:t>地点？</a:t>
            </a:r>
            <a:r>
              <a:rPr lang="en-US" altLang="zh-CN" sz="2400" dirty="0" smtClean="0">
                <a:solidFill>
                  <a:schemeClr val="tx1"/>
                </a:solidFill>
              </a:rPr>
              <a:t>———</a:t>
            </a:r>
            <a:r>
              <a:rPr lang="zh-CN" altLang="en-US" sz="2400" dirty="0" smtClean="0">
                <a:solidFill>
                  <a:schemeClr val="tx1"/>
                </a:solidFill>
              </a:rPr>
              <a:t>做什么？</a:t>
            </a:r>
            <a:r>
              <a:rPr lang="en-US" altLang="zh-CN" sz="2400" dirty="0" smtClean="0">
                <a:solidFill>
                  <a:schemeClr val="tx1"/>
                </a:solidFill>
              </a:rPr>
              <a:t>———</a:t>
            </a:r>
            <a:r>
              <a:rPr lang="zh-CN" altLang="en-US" sz="2400" dirty="0" smtClean="0">
                <a:solidFill>
                  <a:schemeClr val="tx1"/>
                </a:solidFill>
              </a:rPr>
              <a:t>怎么做？</a:t>
            </a:r>
            <a:endParaRPr lang="en-US" altLang="zh-CN" sz="2400" dirty="0" smtClean="0">
              <a:solidFill>
                <a:schemeClr val="tx1"/>
              </a:solidFill>
            </a:endParaRPr>
          </a:p>
          <a:p>
            <a:r>
              <a:rPr lang="zh-CN" altLang="en-US" dirty="0" smtClean="0"/>
              <a:t>怎样设计场景？</a:t>
            </a:r>
            <a:endParaRPr lang="en-US" altLang="zh-CN" dirty="0" smtClean="0"/>
          </a:p>
          <a:p>
            <a:pPr lvl="1"/>
            <a:endParaRPr lang="en-US" altLang="zh-CN" dirty="0" smtClean="0"/>
          </a:p>
          <a:p>
            <a:endParaRPr lang="zh-CN" altLang="en-US" dirty="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测试场景设计回顾</a:t>
            </a:r>
          </a:p>
        </p:txBody>
      </p:sp>
      <p:cxnSp>
        <p:nvCxnSpPr>
          <p:cNvPr id="27" name="直接箭头连接符 26"/>
          <p:cNvCxnSpPr/>
          <p:nvPr/>
        </p:nvCxnSpPr>
        <p:spPr bwMode="auto">
          <a:xfrm>
            <a:off x="1237135" y="1787590"/>
            <a:ext cx="0" cy="1108196"/>
          </a:xfrm>
          <a:prstGeom prst="straightConnector1">
            <a:avLst/>
          </a:prstGeom>
          <a:solidFill>
            <a:schemeClr val="accent1"/>
          </a:solidFill>
          <a:ln w="9525" cap="flat" cmpd="sng" algn="ctr">
            <a:solidFill>
              <a:srgbClr val="0066FF"/>
            </a:solidFill>
            <a:prstDash val="solid"/>
            <a:round/>
            <a:headEnd type="none" w="med" len="med"/>
            <a:tailEnd type="arrow"/>
          </a:ln>
          <a:effectLst/>
        </p:spPr>
      </p:cxnSp>
      <p:cxnSp>
        <p:nvCxnSpPr>
          <p:cNvPr id="30" name="直接箭头连接符 29"/>
          <p:cNvCxnSpPr/>
          <p:nvPr/>
        </p:nvCxnSpPr>
        <p:spPr bwMode="auto">
          <a:xfrm>
            <a:off x="2917373" y="1752916"/>
            <a:ext cx="12393" cy="1659238"/>
          </a:xfrm>
          <a:prstGeom prst="straightConnector1">
            <a:avLst/>
          </a:prstGeom>
          <a:solidFill>
            <a:schemeClr val="accent1"/>
          </a:solidFill>
          <a:ln w="9525" cap="flat" cmpd="sng" algn="ctr">
            <a:solidFill>
              <a:srgbClr val="0066FF"/>
            </a:solidFill>
            <a:prstDash val="solid"/>
            <a:round/>
            <a:headEnd type="none" w="med" len="med"/>
            <a:tailEnd type="arrow"/>
          </a:ln>
          <a:effectLst/>
        </p:spPr>
      </p:cxnSp>
      <p:cxnSp>
        <p:nvCxnSpPr>
          <p:cNvPr id="33" name="直接箭头连接符 32"/>
          <p:cNvCxnSpPr/>
          <p:nvPr/>
        </p:nvCxnSpPr>
        <p:spPr bwMode="auto">
          <a:xfrm>
            <a:off x="4644009" y="1739349"/>
            <a:ext cx="14515" cy="908721"/>
          </a:xfrm>
          <a:prstGeom prst="straightConnector1">
            <a:avLst/>
          </a:prstGeom>
          <a:solidFill>
            <a:schemeClr val="accent1"/>
          </a:solidFill>
          <a:ln w="9525" cap="flat" cmpd="sng" algn="ctr">
            <a:solidFill>
              <a:srgbClr val="0066FF"/>
            </a:solidFill>
            <a:prstDash val="solid"/>
            <a:round/>
            <a:headEnd type="none" w="med" len="med"/>
            <a:tailEnd type="arrow"/>
          </a:ln>
          <a:effectLst/>
        </p:spPr>
      </p:cxnSp>
      <p:cxnSp>
        <p:nvCxnSpPr>
          <p:cNvPr id="36" name="直接箭头连接符 35"/>
          <p:cNvCxnSpPr/>
          <p:nvPr/>
        </p:nvCxnSpPr>
        <p:spPr bwMode="auto">
          <a:xfrm rot="16200000" flipH="1">
            <a:off x="6353260" y="2124517"/>
            <a:ext cx="740227" cy="14514"/>
          </a:xfrm>
          <a:prstGeom prst="straightConnector1">
            <a:avLst/>
          </a:prstGeom>
          <a:solidFill>
            <a:schemeClr val="accent1"/>
          </a:solidFill>
          <a:ln w="9525" cap="flat" cmpd="sng" algn="ctr">
            <a:solidFill>
              <a:srgbClr val="0066FF"/>
            </a:solidFill>
            <a:prstDash val="solid"/>
            <a:round/>
            <a:headEnd type="none" w="med" len="med"/>
            <a:tailEnd type="arrow"/>
          </a:ln>
          <a:effectLst/>
        </p:spPr>
      </p:cxnSp>
      <p:cxnSp>
        <p:nvCxnSpPr>
          <p:cNvPr id="39" name="直接箭头连接符 38"/>
          <p:cNvCxnSpPr/>
          <p:nvPr/>
        </p:nvCxnSpPr>
        <p:spPr bwMode="auto">
          <a:xfrm>
            <a:off x="8566363" y="1787590"/>
            <a:ext cx="14513" cy="1000184"/>
          </a:xfrm>
          <a:prstGeom prst="straightConnector1">
            <a:avLst/>
          </a:prstGeom>
          <a:solidFill>
            <a:schemeClr val="accent1"/>
          </a:solidFill>
          <a:ln w="9525" cap="flat" cmpd="sng" algn="ctr">
            <a:solidFill>
              <a:srgbClr val="0066FF"/>
            </a:solidFill>
            <a:prstDash val="solid"/>
            <a:round/>
            <a:headEnd type="none" w="med" len="med"/>
            <a:tailEnd type="arrow"/>
          </a:ln>
          <a:effectLst/>
        </p:spPr>
      </p:cxnSp>
      <p:sp>
        <p:nvSpPr>
          <p:cNvPr id="50" name="矩形 49"/>
          <p:cNvSpPr/>
          <p:nvPr/>
        </p:nvSpPr>
        <p:spPr>
          <a:xfrm>
            <a:off x="7092280" y="2787774"/>
            <a:ext cx="1826141" cy="830997"/>
          </a:xfrm>
          <a:prstGeom prst="rect">
            <a:avLst/>
          </a:prstGeom>
        </p:spPr>
        <p:txBody>
          <a:bodyPr wrap="none">
            <a:spAutoFit/>
          </a:bodyPr>
          <a:lstStyle/>
          <a:p>
            <a:pPr eaLnBrk="0" hangingPunct="0"/>
            <a:r>
              <a:rPr lang="zh-CN" altLang="en-US" dirty="0" smtClean="0">
                <a:solidFill>
                  <a:schemeClr val="tx1">
                    <a:lumMod val="10000"/>
                  </a:schemeClr>
                </a:solidFill>
              </a:rPr>
              <a:t>设计脚本加压、持</a:t>
            </a:r>
            <a:endParaRPr lang="en-US" altLang="zh-CN" dirty="0" smtClean="0">
              <a:solidFill>
                <a:schemeClr val="tx1">
                  <a:lumMod val="10000"/>
                </a:schemeClr>
              </a:solidFill>
            </a:endParaRPr>
          </a:p>
          <a:p>
            <a:pPr eaLnBrk="0" hangingPunct="0"/>
            <a:r>
              <a:rPr lang="zh-CN" altLang="en-US" dirty="0" smtClean="0">
                <a:solidFill>
                  <a:schemeClr val="tx1">
                    <a:lumMod val="10000"/>
                  </a:schemeClr>
                </a:solidFill>
              </a:rPr>
              <a:t>续时间和减压方式</a:t>
            </a:r>
            <a:endParaRPr lang="en-US" altLang="zh-CN" dirty="0" smtClean="0">
              <a:solidFill>
                <a:schemeClr val="tx1">
                  <a:lumMod val="10000"/>
                </a:schemeClr>
              </a:solidFill>
            </a:endParaRPr>
          </a:p>
          <a:p>
            <a:pPr eaLnBrk="0" hangingPunct="0"/>
            <a:r>
              <a:rPr lang="zh-CN" altLang="en-US" dirty="0" smtClean="0">
                <a:solidFill>
                  <a:schemeClr val="tx1">
                    <a:lumMod val="10000"/>
                  </a:schemeClr>
                </a:solidFill>
              </a:rPr>
              <a:t>     （</a:t>
            </a:r>
            <a:r>
              <a:rPr lang="en-US" altLang="zh-CN" dirty="0" smtClean="0">
                <a:solidFill>
                  <a:schemeClr val="tx1">
                    <a:lumMod val="10000"/>
                  </a:schemeClr>
                </a:solidFill>
              </a:rPr>
              <a:t>Schedule</a:t>
            </a:r>
            <a:r>
              <a:rPr lang="zh-CN" altLang="en-US" dirty="0" smtClean="0">
                <a:solidFill>
                  <a:schemeClr val="tx1">
                    <a:lumMod val="10000"/>
                  </a:schemeClr>
                </a:solidFill>
              </a:rPr>
              <a:t>）</a:t>
            </a:r>
          </a:p>
        </p:txBody>
      </p:sp>
      <p:sp>
        <p:nvSpPr>
          <p:cNvPr id="51" name="矩形 50"/>
          <p:cNvSpPr/>
          <p:nvPr/>
        </p:nvSpPr>
        <p:spPr>
          <a:xfrm>
            <a:off x="5497981" y="4267170"/>
            <a:ext cx="2470548" cy="338554"/>
          </a:xfrm>
          <a:prstGeom prst="rect">
            <a:avLst/>
          </a:prstGeom>
        </p:spPr>
        <p:txBody>
          <a:bodyPr wrap="none">
            <a:spAutoFit/>
          </a:bodyPr>
          <a:lstStyle/>
          <a:p>
            <a:pPr eaLnBrk="0" hangingPunct="0"/>
            <a:r>
              <a:rPr lang="zh-CN" altLang="en-US" dirty="0" smtClean="0">
                <a:solidFill>
                  <a:schemeClr val="tx1">
                    <a:lumMod val="10000"/>
                  </a:schemeClr>
                </a:solidFill>
              </a:rPr>
              <a:t>其他：集合点、</a:t>
            </a:r>
            <a:r>
              <a:rPr lang="en-US" altLang="zh-CN" dirty="0" smtClean="0">
                <a:solidFill>
                  <a:schemeClr val="tx1">
                    <a:lumMod val="10000"/>
                  </a:schemeClr>
                </a:solidFill>
              </a:rPr>
              <a:t>IP</a:t>
            </a:r>
            <a:r>
              <a:rPr lang="zh-CN" altLang="en-US" dirty="0" smtClean="0">
                <a:solidFill>
                  <a:schemeClr val="tx1">
                    <a:lumMod val="10000"/>
                  </a:schemeClr>
                </a:solidFill>
              </a:rPr>
              <a:t>地址</a:t>
            </a:r>
            <a:r>
              <a:rPr lang="en-US" altLang="zh-CN" dirty="0" smtClean="0">
                <a:solidFill>
                  <a:schemeClr val="tx1">
                    <a:lumMod val="10000"/>
                  </a:schemeClr>
                </a:solidFill>
              </a:rPr>
              <a:t>……</a:t>
            </a:r>
            <a:endParaRPr lang="zh-CN" altLang="en-US" dirty="0" smtClean="0">
              <a:solidFill>
                <a:schemeClr val="tx1">
                  <a:lumMod val="10000"/>
                </a:schemeClr>
              </a:solidFill>
            </a:endParaRPr>
          </a:p>
        </p:txBody>
      </p:sp>
      <p:sp>
        <p:nvSpPr>
          <p:cNvPr id="52" name="矩形 51"/>
          <p:cNvSpPr/>
          <p:nvPr/>
        </p:nvSpPr>
        <p:spPr>
          <a:xfrm>
            <a:off x="479384" y="3000983"/>
            <a:ext cx="1479700" cy="338554"/>
          </a:xfrm>
          <a:prstGeom prst="rect">
            <a:avLst/>
          </a:prstGeom>
        </p:spPr>
        <p:txBody>
          <a:bodyPr wrap="none">
            <a:spAutoFit/>
          </a:bodyPr>
          <a:lstStyle/>
          <a:p>
            <a:pPr eaLnBrk="0" hangingPunct="0"/>
            <a:r>
              <a:rPr lang="zh-CN" altLang="en-US" dirty="0" smtClean="0">
                <a:solidFill>
                  <a:schemeClr val="tx1">
                    <a:lumMod val="10000"/>
                  </a:schemeClr>
                </a:solidFill>
              </a:rPr>
              <a:t>配置</a:t>
            </a:r>
            <a:r>
              <a:rPr lang="en-US" altLang="zh-CN" dirty="0" err="1" smtClean="0">
                <a:solidFill>
                  <a:schemeClr val="tx1">
                    <a:lumMod val="10000"/>
                  </a:schemeClr>
                </a:solidFill>
              </a:rPr>
              <a:t>Vuser</a:t>
            </a:r>
            <a:r>
              <a:rPr lang="zh-CN" altLang="en-US" dirty="0" smtClean="0">
                <a:solidFill>
                  <a:schemeClr val="tx1">
                    <a:lumMod val="10000"/>
                  </a:schemeClr>
                </a:solidFill>
              </a:rPr>
              <a:t>数量</a:t>
            </a:r>
          </a:p>
        </p:txBody>
      </p:sp>
      <p:sp>
        <p:nvSpPr>
          <p:cNvPr id="53" name="矩形 52"/>
          <p:cNvSpPr/>
          <p:nvPr/>
        </p:nvSpPr>
        <p:spPr>
          <a:xfrm>
            <a:off x="1908470" y="3412154"/>
            <a:ext cx="1826141" cy="584775"/>
          </a:xfrm>
          <a:prstGeom prst="rect">
            <a:avLst/>
          </a:prstGeom>
        </p:spPr>
        <p:txBody>
          <a:bodyPr wrap="none">
            <a:spAutoFit/>
          </a:bodyPr>
          <a:lstStyle/>
          <a:p>
            <a:pPr eaLnBrk="0" hangingPunct="0"/>
            <a:r>
              <a:rPr lang="zh-CN" altLang="en-US" dirty="0" smtClean="0">
                <a:solidFill>
                  <a:schemeClr val="tx1">
                    <a:lumMod val="10000"/>
                  </a:schemeClr>
                </a:solidFill>
              </a:rPr>
              <a:t>配置场景开始时间</a:t>
            </a:r>
            <a:endParaRPr lang="en-US" altLang="zh-CN" dirty="0" smtClean="0">
              <a:solidFill>
                <a:schemeClr val="tx1">
                  <a:lumMod val="10000"/>
                </a:schemeClr>
              </a:solidFill>
            </a:endParaRPr>
          </a:p>
          <a:p>
            <a:pPr eaLnBrk="0" hangingPunct="0"/>
            <a:r>
              <a:rPr lang="zh-CN" altLang="en-US" dirty="0" smtClean="0">
                <a:solidFill>
                  <a:schemeClr val="tx1">
                    <a:lumMod val="10000"/>
                  </a:schemeClr>
                </a:solidFill>
              </a:rPr>
              <a:t>    （</a:t>
            </a:r>
            <a:r>
              <a:rPr lang="en-US" altLang="zh-CN" dirty="0" smtClean="0">
                <a:solidFill>
                  <a:schemeClr val="tx1">
                    <a:lumMod val="10000"/>
                  </a:schemeClr>
                </a:solidFill>
              </a:rPr>
              <a:t>Schedule</a:t>
            </a:r>
            <a:r>
              <a:rPr lang="zh-CN" altLang="en-US" dirty="0" smtClean="0">
                <a:solidFill>
                  <a:schemeClr val="tx1">
                    <a:lumMod val="10000"/>
                  </a:schemeClr>
                </a:solidFill>
              </a:rPr>
              <a:t>）</a:t>
            </a:r>
          </a:p>
        </p:txBody>
      </p:sp>
      <p:pic>
        <p:nvPicPr>
          <p:cNvPr id="1026" name="Picture 2"/>
          <p:cNvPicPr>
            <a:picLocks noChangeAspect="1" noChangeArrowheads="1"/>
          </p:cNvPicPr>
          <p:nvPr/>
        </p:nvPicPr>
        <p:blipFill>
          <a:blip r:embed="rId3"/>
          <a:srcRect/>
          <a:stretch>
            <a:fillRect/>
          </a:stretch>
        </p:blipFill>
        <p:spPr bwMode="auto">
          <a:xfrm>
            <a:off x="117433" y="3042013"/>
            <a:ext cx="361950" cy="278606"/>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641862" y="3514896"/>
            <a:ext cx="333375" cy="228600"/>
          </a:xfrm>
          <a:prstGeom prst="rect">
            <a:avLst/>
          </a:prstGeom>
          <a:noFill/>
          <a:ln w="9525">
            <a:noFill/>
            <a:miter lim="800000"/>
            <a:headEnd/>
            <a:tailEnd/>
          </a:ln>
          <a:effectLst/>
        </p:spPr>
      </p:pic>
      <p:grpSp>
        <p:nvGrpSpPr>
          <p:cNvPr id="6" name="组合 5"/>
          <p:cNvGrpSpPr/>
          <p:nvPr/>
        </p:nvGrpSpPr>
        <p:grpSpPr>
          <a:xfrm>
            <a:off x="3612722" y="2749560"/>
            <a:ext cx="2199725" cy="342466"/>
            <a:chOff x="3064193" y="4131310"/>
            <a:chExt cx="2199725" cy="456621"/>
          </a:xfrm>
        </p:grpSpPr>
        <p:sp>
          <p:nvSpPr>
            <p:cNvPr id="54" name="矩形 53"/>
            <p:cNvSpPr/>
            <p:nvPr/>
          </p:nvSpPr>
          <p:spPr>
            <a:xfrm>
              <a:off x="3367373" y="4136526"/>
              <a:ext cx="1896545" cy="451405"/>
            </a:xfrm>
            <a:prstGeom prst="rect">
              <a:avLst/>
            </a:prstGeom>
          </p:spPr>
          <p:txBody>
            <a:bodyPr wrap="none">
              <a:spAutoFit/>
            </a:bodyPr>
            <a:lstStyle/>
            <a:p>
              <a:pPr eaLnBrk="0" hangingPunct="0"/>
              <a:r>
                <a:rPr lang="zh-CN" altLang="en-US" dirty="0" smtClean="0">
                  <a:solidFill>
                    <a:schemeClr val="tx1">
                      <a:lumMod val="10000"/>
                    </a:schemeClr>
                  </a:solidFill>
                </a:rPr>
                <a:t>配置</a:t>
              </a:r>
              <a:r>
                <a:rPr lang="en-US" altLang="zh-CN" dirty="0" smtClean="0">
                  <a:solidFill>
                    <a:schemeClr val="tx1">
                      <a:lumMod val="10000"/>
                    </a:schemeClr>
                  </a:solidFill>
                </a:rPr>
                <a:t>Load Generator</a:t>
              </a:r>
              <a:endParaRPr lang="zh-CN" altLang="en-US" dirty="0" smtClean="0">
                <a:solidFill>
                  <a:schemeClr val="tx1">
                    <a:lumMod val="10000"/>
                  </a:schemeClr>
                </a:solidFill>
              </a:endParaRPr>
            </a:p>
          </p:txBody>
        </p:sp>
        <p:pic>
          <p:nvPicPr>
            <p:cNvPr id="1028" name="Picture 4"/>
            <p:cNvPicPr>
              <a:picLocks noChangeAspect="1" noChangeArrowheads="1"/>
            </p:cNvPicPr>
            <p:nvPr/>
          </p:nvPicPr>
          <p:blipFill>
            <a:blip r:embed="rId5"/>
            <a:srcRect/>
            <a:stretch>
              <a:fillRect/>
            </a:stretch>
          </p:blipFill>
          <p:spPr bwMode="auto">
            <a:xfrm>
              <a:off x="3064193" y="4131310"/>
              <a:ext cx="333375" cy="342900"/>
            </a:xfrm>
            <a:prstGeom prst="rect">
              <a:avLst/>
            </a:prstGeom>
            <a:noFill/>
            <a:ln w="9525">
              <a:noFill/>
              <a:miter lim="800000"/>
              <a:headEnd/>
              <a:tailEnd/>
            </a:ln>
            <a:effectLst/>
          </p:spPr>
        </p:pic>
      </p:grpSp>
      <p:pic>
        <p:nvPicPr>
          <p:cNvPr id="1030" name="Picture 6"/>
          <p:cNvPicPr>
            <a:picLocks noChangeAspect="1" noChangeArrowheads="1"/>
          </p:cNvPicPr>
          <p:nvPr/>
        </p:nvPicPr>
        <p:blipFill>
          <a:blip r:embed="rId6"/>
          <a:srcRect/>
          <a:stretch>
            <a:fillRect/>
          </a:stretch>
        </p:blipFill>
        <p:spPr bwMode="auto">
          <a:xfrm>
            <a:off x="6839774" y="2939256"/>
            <a:ext cx="323850" cy="278606"/>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a:srcRect/>
          <a:stretch>
            <a:fillRect/>
          </a:stretch>
        </p:blipFill>
        <p:spPr bwMode="auto">
          <a:xfrm>
            <a:off x="5136834" y="4269789"/>
            <a:ext cx="333375" cy="257175"/>
          </a:xfrm>
          <a:prstGeom prst="rect">
            <a:avLst/>
          </a:prstGeom>
          <a:noFill/>
          <a:ln w="9525">
            <a:noFill/>
            <a:miter lim="800000"/>
            <a:headEnd/>
            <a:tailEnd/>
          </a:ln>
          <a:effectLst/>
        </p:spPr>
      </p:pic>
      <p:grpSp>
        <p:nvGrpSpPr>
          <p:cNvPr id="3" name="组合 2"/>
          <p:cNvGrpSpPr/>
          <p:nvPr/>
        </p:nvGrpSpPr>
        <p:grpSpPr>
          <a:xfrm>
            <a:off x="5940152" y="2527893"/>
            <a:ext cx="1345099" cy="348044"/>
            <a:chOff x="5147628" y="3543300"/>
            <a:chExt cx="1345099" cy="464059"/>
          </a:xfrm>
        </p:grpSpPr>
        <p:sp>
          <p:nvSpPr>
            <p:cNvPr id="56" name="矩形 55"/>
            <p:cNvSpPr/>
            <p:nvPr/>
          </p:nvSpPr>
          <p:spPr>
            <a:xfrm>
              <a:off x="5487324" y="3555953"/>
              <a:ext cx="1005403" cy="451406"/>
            </a:xfrm>
            <a:prstGeom prst="rect">
              <a:avLst/>
            </a:prstGeom>
          </p:spPr>
          <p:txBody>
            <a:bodyPr wrap="none">
              <a:spAutoFit/>
            </a:bodyPr>
            <a:lstStyle/>
            <a:p>
              <a:pPr eaLnBrk="0" hangingPunct="0"/>
              <a:r>
                <a:rPr lang="zh-CN" altLang="en-US" dirty="0" smtClean="0">
                  <a:solidFill>
                    <a:schemeClr val="tx1">
                      <a:lumMod val="10000"/>
                    </a:schemeClr>
                  </a:solidFill>
                </a:rPr>
                <a:t>选择脚本</a:t>
              </a:r>
            </a:p>
          </p:txBody>
        </p:sp>
        <p:pic>
          <p:nvPicPr>
            <p:cNvPr id="1029" name="Picture 5"/>
            <p:cNvPicPr>
              <a:picLocks noChangeAspect="1" noChangeArrowheads="1"/>
            </p:cNvPicPr>
            <p:nvPr/>
          </p:nvPicPr>
          <p:blipFill>
            <a:blip r:embed="rId8"/>
            <a:srcRect/>
            <a:stretch>
              <a:fillRect/>
            </a:stretch>
          </p:blipFill>
          <p:spPr bwMode="auto">
            <a:xfrm>
              <a:off x="5147628" y="3543300"/>
              <a:ext cx="352425" cy="381000"/>
            </a:xfrm>
            <a:prstGeom prst="rect">
              <a:avLst/>
            </a:prstGeom>
            <a:noFill/>
            <a:ln w="9525">
              <a:noFill/>
              <a:miter lim="800000"/>
              <a:headEnd/>
              <a:tailEnd/>
            </a:ln>
            <a:effectLst/>
          </p:spPr>
        </p:pic>
      </p:grpSp>
    </p:spTree>
    <p:extLst>
      <p:ext uri="{BB962C8B-B14F-4D97-AF65-F5344CB8AC3E}">
        <p14:creationId xmlns:p14="http://schemas.microsoft.com/office/powerpoint/2010/main" val="401872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randombar(horizontal)">
                                      <p:cBhvr>
                                        <p:cTn id="7" dur="500"/>
                                        <p:tgtEl>
                                          <p:spTgt spid="9">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randombar(horizontal)">
                                      <p:cBhvr>
                                        <p:cTn id="10" dur="500"/>
                                        <p:tgtEl>
                                          <p:spTgt spid="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randombar(horizontal)">
                                      <p:cBhvr>
                                        <p:cTn id="15" dur="500"/>
                                        <p:tgtEl>
                                          <p:spTgt spid="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9" presetClass="entr" presetSubtype="0" accel="10000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p:cTn id="20" dur="500" fill="hold"/>
                                        <p:tgtEl>
                                          <p:spTgt spid="27"/>
                                        </p:tgtEl>
                                        <p:attrNameLst>
                                          <p:attrName>ppt_h</p:attrName>
                                        </p:attrNameLst>
                                      </p:cBhvr>
                                      <p:tavLst>
                                        <p:tav tm="0">
                                          <p:val>
                                            <p:strVal val="#ppt_h/20"/>
                                          </p:val>
                                        </p:tav>
                                        <p:tav tm="50000">
                                          <p:val>
                                            <p:strVal val="#ppt_h/20"/>
                                          </p:val>
                                        </p:tav>
                                        <p:tav tm="100000">
                                          <p:val>
                                            <p:strVal val="#ppt_h"/>
                                          </p:val>
                                        </p:tav>
                                      </p:tavLst>
                                    </p:anim>
                                    <p:anim calcmode="lin" valueType="num">
                                      <p:cBhvr>
                                        <p:cTn id="21" dur="500" fill="hold"/>
                                        <p:tgtEl>
                                          <p:spTgt spid="27"/>
                                        </p:tgtEl>
                                        <p:attrNameLst>
                                          <p:attrName>ppt_w</p:attrName>
                                        </p:attrNameLst>
                                      </p:cBhvr>
                                      <p:tavLst>
                                        <p:tav tm="0">
                                          <p:val>
                                            <p:strVal val="#ppt_w+.3"/>
                                          </p:val>
                                        </p:tav>
                                        <p:tav tm="50000">
                                          <p:val>
                                            <p:strVal val="#ppt_w+.3"/>
                                          </p:val>
                                        </p:tav>
                                        <p:tav tm="100000">
                                          <p:val>
                                            <p:strVal val="#ppt_w"/>
                                          </p:val>
                                        </p:tav>
                                      </p:tavLst>
                                    </p:anim>
                                    <p:anim calcmode="lin" valueType="num">
                                      <p:cBhvr>
                                        <p:cTn id="22" dur="500" fill="hold"/>
                                        <p:tgtEl>
                                          <p:spTgt spid="27"/>
                                        </p:tgtEl>
                                        <p:attrNameLst>
                                          <p:attrName>ppt_x</p:attrName>
                                        </p:attrNameLst>
                                      </p:cBhvr>
                                      <p:tavLst>
                                        <p:tav tm="0">
                                          <p:val>
                                            <p:strVal val="#ppt_x-.3"/>
                                          </p:val>
                                        </p:tav>
                                        <p:tav tm="50000">
                                          <p:val>
                                            <p:strVal val="#ppt_x"/>
                                          </p:val>
                                        </p:tav>
                                        <p:tav tm="100000">
                                          <p:val>
                                            <p:strVal val="#ppt_x"/>
                                          </p:val>
                                        </p:tav>
                                      </p:tavLst>
                                    </p:anim>
                                    <p:anim calcmode="lin" valueType="num">
                                      <p:cBhvr>
                                        <p:cTn id="23" dur="500" fill="hold"/>
                                        <p:tgtEl>
                                          <p:spTgt spid="27"/>
                                        </p:tgtEl>
                                        <p:attrNameLst>
                                          <p:attrName>ppt_y</p:attrName>
                                        </p:attrNameLst>
                                      </p:cBhvr>
                                      <p:tavLst>
                                        <p:tav tm="0">
                                          <p:val>
                                            <p:strVal val="#ppt_y"/>
                                          </p:val>
                                        </p:tav>
                                        <p:tav tm="100000">
                                          <p:val>
                                            <p:strVal val="#ppt_y"/>
                                          </p:val>
                                        </p:tav>
                                      </p:tavLst>
                                    </p:anim>
                                  </p:childTnLst>
                                </p:cTn>
                              </p:par>
                              <p:par>
                                <p:cTn id="24" presetID="39" presetClass="entr" presetSubtype="0" accel="10000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p:cTn id="26" dur="500" fill="hold"/>
                                        <p:tgtEl>
                                          <p:spTgt spid="52"/>
                                        </p:tgtEl>
                                        <p:attrNameLst>
                                          <p:attrName>ppt_h</p:attrName>
                                        </p:attrNameLst>
                                      </p:cBhvr>
                                      <p:tavLst>
                                        <p:tav tm="0">
                                          <p:val>
                                            <p:strVal val="#ppt_h/20"/>
                                          </p:val>
                                        </p:tav>
                                        <p:tav tm="50000">
                                          <p:val>
                                            <p:strVal val="#ppt_h/20"/>
                                          </p:val>
                                        </p:tav>
                                        <p:tav tm="100000">
                                          <p:val>
                                            <p:strVal val="#ppt_h"/>
                                          </p:val>
                                        </p:tav>
                                      </p:tavLst>
                                    </p:anim>
                                    <p:anim calcmode="lin" valueType="num">
                                      <p:cBhvr>
                                        <p:cTn id="27" dur="500" fill="hold"/>
                                        <p:tgtEl>
                                          <p:spTgt spid="52"/>
                                        </p:tgtEl>
                                        <p:attrNameLst>
                                          <p:attrName>ppt_w</p:attrName>
                                        </p:attrNameLst>
                                      </p:cBhvr>
                                      <p:tavLst>
                                        <p:tav tm="0">
                                          <p:val>
                                            <p:strVal val="#ppt_w+.3"/>
                                          </p:val>
                                        </p:tav>
                                        <p:tav tm="50000">
                                          <p:val>
                                            <p:strVal val="#ppt_w+.3"/>
                                          </p:val>
                                        </p:tav>
                                        <p:tav tm="100000">
                                          <p:val>
                                            <p:strVal val="#ppt_w"/>
                                          </p:val>
                                        </p:tav>
                                      </p:tavLst>
                                    </p:anim>
                                    <p:anim calcmode="lin" valueType="num">
                                      <p:cBhvr>
                                        <p:cTn id="28" dur="500" fill="hold"/>
                                        <p:tgtEl>
                                          <p:spTgt spid="52"/>
                                        </p:tgtEl>
                                        <p:attrNameLst>
                                          <p:attrName>ppt_x</p:attrName>
                                        </p:attrNameLst>
                                      </p:cBhvr>
                                      <p:tavLst>
                                        <p:tav tm="0">
                                          <p:val>
                                            <p:strVal val="#ppt_x-.3"/>
                                          </p:val>
                                        </p:tav>
                                        <p:tav tm="50000">
                                          <p:val>
                                            <p:strVal val="#ppt_x"/>
                                          </p:val>
                                        </p:tav>
                                        <p:tav tm="100000">
                                          <p:val>
                                            <p:strVal val="#ppt_x"/>
                                          </p:val>
                                        </p:tav>
                                      </p:tavLst>
                                    </p:anim>
                                    <p:anim calcmode="lin" valueType="num">
                                      <p:cBhvr>
                                        <p:cTn id="29" dur="500" fill="hold"/>
                                        <p:tgtEl>
                                          <p:spTgt spid="52"/>
                                        </p:tgtEl>
                                        <p:attrNameLst>
                                          <p:attrName>ppt_y</p:attrName>
                                        </p:attrNameLst>
                                      </p:cBhvr>
                                      <p:tavLst>
                                        <p:tav tm="0">
                                          <p:val>
                                            <p:strVal val="#ppt_y"/>
                                          </p:val>
                                        </p:tav>
                                        <p:tav tm="100000">
                                          <p:val>
                                            <p:strVal val="#ppt_y"/>
                                          </p:val>
                                        </p:tav>
                                      </p:tavLst>
                                    </p:anim>
                                  </p:childTnLst>
                                </p:cTn>
                              </p:par>
                              <p:par>
                                <p:cTn id="30" presetID="14" presetClass="entr" presetSubtype="10" fill="hold" nodeType="with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randombar(horizontal)">
                                      <p:cBhvr>
                                        <p:cTn id="32" dur="500"/>
                                        <p:tgtEl>
                                          <p:spTgt spid="1026"/>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checkerboard(across)">
                                      <p:cBhvr>
                                        <p:cTn id="37" dur="500"/>
                                        <p:tgtEl>
                                          <p:spTgt spid="30"/>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checkerboard(across)">
                                      <p:cBhvr>
                                        <p:cTn id="40" dur="500"/>
                                        <p:tgtEl>
                                          <p:spTgt spid="53"/>
                                        </p:tgtEl>
                                      </p:cBhvr>
                                    </p:animEffect>
                                  </p:childTnLst>
                                </p:cTn>
                              </p:par>
                              <p:par>
                                <p:cTn id="41" presetID="39" presetClass="entr" presetSubtype="0" accel="100000" fill="hold" nodeType="withEffect">
                                  <p:stCondLst>
                                    <p:cond delay="0"/>
                                  </p:stCondLst>
                                  <p:childTnLst>
                                    <p:set>
                                      <p:cBhvr>
                                        <p:cTn id="42" dur="1" fill="hold">
                                          <p:stCondLst>
                                            <p:cond delay="0"/>
                                          </p:stCondLst>
                                        </p:cTn>
                                        <p:tgtEl>
                                          <p:spTgt spid="1027"/>
                                        </p:tgtEl>
                                        <p:attrNameLst>
                                          <p:attrName>style.visibility</p:attrName>
                                        </p:attrNameLst>
                                      </p:cBhvr>
                                      <p:to>
                                        <p:strVal val="visible"/>
                                      </p:to>
                                    </p:set>
                                    <p:anim calcmode="lin" valueType="num">
                                      <p:cBhvr>
                                        <p:cTn id="43" dur="500" fill="hold"/>
                                        <p:tgtEl>
                                          <p:spTgt spid="1027"/>
                                        </p:tgtEl>
                                        <p:attrNameLst>
                                          <p:attrName>ppt_h</p:attrName>
                                        </p:attrNameLst>
                                      </p:cBhvr>
                                      <p:tavLst>
                                        <p:tav tm="0">
                                          <p:val>
                                            <p:strVal val="#ppt_h/20"/>
                                          </p:val>
                                        </p:tav>
                                        <p:tav tm="50000">
                                          <p:val>
                                            <p:strVal val="#ppt_h/20"/>
                                          </p:val>
                                        </p:tav>
                                        <p:tav tm="100000">
                                          <p:val>
                                            <p:strVal val="#ppt_h"/>
                                          </p:val>
                                        </p:tav>
                                      </p:tavLst>
                                    </p:anim>
                                    <p:anim calcmode="lin" valueType="num">
                                      <p:cBhvr>
                                        <p:cTn id="44" dur="500" fill="hold"/>
                                        <p:tgtEl>
                                          <p:spTgt spid="1027"/>
                                        </p:tgtEl>
                                        <p:attrNameLst>
                                          <p:attrName>ppt_w</p:attrName>
                                        </p:attrNameLst>
                                      </p:cBhvr>
                                      <p:tavLst>
                                        <p:tav tm="0">
                                          <p:val>
                                            <p:strVal val="#ppt_w+.3"/>
                                          </p:val>
                                        </p:tav>
                                        <p:tav tm="50000">
                                          <p:val>
                                            <p:strVal val="#ppt_w+.3"/>
                                          </p:val>
                                        </p:tav>
                                        <p:tav tm="100000">
                                          <p:val>
                                            <p:strVal val="#ppt_w"/>
                                          </p:val>
                                        </p:tav>
                                      </p:tavLst>
                                    </p:anim>
                                    <p:anim calcmode="lin" valueType="num">
                                      <p:cBhvr>
                                        <p:cTn id="45" dur="500" fill="hold"/>
                                        <p:tgtEl>
                                          <p:spTgt spid="1027"/>
                                        </p:tgtEl>
                                        <p:attrNameLst>
                                          <p:attrName>ppt_x</p:attrName>
                                        </p:attrNameLst>
                                      </p:cBhvr>
                                      <p:tavLst>
                                        <p:tav tm="0">
                                          <p:val>
                                            <p:strVal val="#ppt_x-.3"/>
                                          </p:val>
                                        </p:tav>
                                        <p:tav tm="50000">
                                          <p:val>
                                            <p:strVal val="#ppt_x"/>
                                          </p:val>
                                        </p:tav>
                                        <p:tav tm="100000">
                                          <p:val>
                                            <p:strVal val="#ppt_x"/>
                                          </p:val>
                                        </p:tav>
                                      </p:tavLst>
                                    </p:anim>
                                    <p:anim calcmode="lin" valueType="num">
                                      <p:cBhvr>
                                        <p:cTn id="46" dur="500" fill="hold"/>
                                        <p:tgtEl>
                                          <p:spTgt spid="1027"/>
                                        </p:tgtEl>
                                        <p:attrNameLst>
                                          <p:attrName>ppt_y</p:attrName>
                                        </p:attrNameLst>
                                      </p:cBhvr>
                                      <p:tavLst>
                                        <p:tav tm="0">
                                          <p:val>
                                            <p:strVal val="#ppt_y"/>
                                          </p:val>
                                        </p:tav>
                                        <p:tav tm="100000">
                                          <p:val>
                                            <p:strVal val="#ppt_y"/>
                                          </p:val>
                                        </p:tav>
                                      </p:tavLst>
                                    </p:anim>
                                  </p:childTnLst>
                                </p:cTn>
                              </p:par>
                              <p:par>
                                <p:cTn id="47" presetID="14" presetClass="entr" presetSubtype="1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randombar(horizontal)">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checkerboard(across)">
                                      <p:cBhvr>
                                        <p:cTn id="54" dur="5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39" presetClass="entr" presetSubtype="0" accel="100000"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p:cTn id="59" dur="500" fill="hold"/>
                                        <p:tgtEl>
                                          <p:spTgt spid="39"/>
                                        </p:tgtEl>
                                        <p:attrNameLst>
                                          <p:attrName>ppt_h</p:attrName>
                                        </p:attrNameLst>
                                      </p:cBhvr>
                                      <p:tavLst>
                                        <p:tav tm="0">
                                          <p:val>
                                            <p:strVal val="#ppt_h/20"/>
                                          </p:val>
                                        </p:tav>
                                        <p:tav tm="50000">
                                          <p:val>
                                            <p:strVal val="#ppt_h/20"/>
                                          </p:val>
                                        </p:tav>
                                        <p:tav tm="100000">
                                          <p:val>
                                            <p:strVal val="#ppt_h"/>
                                          </p:val>
                                        </p:tav>
                                      </p:tavLst>
                                    </p:anim>
                                    <p:anim calcmode="lin" valueType="num">
                                      <p:cBhvr>
                                        <p:cTn id="60" dur="500" fill="hold"/>
                                        <p:tgtEl>
                                          <p:spTgt spid="39"/>
                                        </p:tgtEl>
                                        <p:attrNameLst>
                                          <p:attrName>ppt_w</p:attrName>
                                        </p:attrNameLst>
                                      </p:cBhvr>
                                      <p:tavLst>
                                        <p:tav tm="0">
                                          <p:val>
                                            <p:strVal val="#ppt_w+.3"/>
                                          </p:val>
                                        </p:tav>
                                        <p:tav tm="50000">
                                          <p:val>
                                            <p:strVal val="#ppt_w+.3"/>
                                          </p:val>
                                        </p:tav>
                                        <p:tav tm="100000">
                                          <p:val>
                                            <p:strVal val="#ppt_w"/>
                                          </p:val>
                                        </p:tav>
                                      </p:tavLst>
                                    </p:anim>
                                    <p:anim calcmode="lin" valueType="num">
                                      <p:cBhvr>
                                        <p:cTn id="61" dur="500" fill="hold"/>
                                        <p:tgtEl>
                                          <p:spTgt spid="39"/>
                                        </p:tgtEl>
                                        <p:attrNameLst>
                                          <p:attrName>ppt_x</p:attrName>
                                        </p:attrNameLst>
                                      </p:cBhvr>
                                      <p:tavLst>
                                        <p:tav tm="0">
                                          <p:val>
                                            <p:strVal val="#ppt_x-.3"/>
                                          </p:val>
                                        </p:tav>
                                        <p:tav tm="50000">
                                          <p:val>
                                            <p:strVal val="#ppt_x"/>
                                          </p:val>
                                        </p:tav>
                                        <p:tav tm="100000">
                                          <p:val>
                                            <p:strVal val="#ppt_x"/>
                                          </p:val>
                                        </p:tav>
                                      </p:tavLst>
                                    </p:anim>
                                    <p:anim calcmode="lin" valueType="num">
                                      <p:cBhvr>
                                        <p:cTn id="62" dur="500" fill="hold"/>
                                        <p:tgtEl>
                                          <p:spTgt spid="39"/>
                                        </p:tgtEl>
                                        <p:attrNameLst>
                                          <p:attrName>ppt_y</p:attrName>
                                        </p:attrNameLst>
                                      </p:cBhvr>
                                      <p:tavLst>
                                        <p:tav tm="0">
                                          <p:val>
                                            <p:strVal val="#ppt_y"/>
                                          </p:val>
                                        </p:tav>
                                        <p:tav tm="100000">
                                          <p:val>
                                            <p:strVal val="#ppt_y"/>
                                          </p:val>
                                        </p:tav>
                                      </p:tavLst>
                                    </p:anim>
                                  </p:childTnLst>
                                </p:cTn>
                              </p:par>
                              <p:par>
                                <p:cTn id="63" presetID="39" presetClass="entr" presetSubtype="0" accel="10000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ppt_h</p:attrName>
                                        </p:attrNameLst>
                                      </p:cBhvr>
                                      <p:tavLst>
                                        <p:tav tm="0">
                                          <p:val>
                                            <p:strVal val="#ppt_h/20"/>
                                          </p:val>
                                        </p:tav>
                                        <p:tav tm="50000">
                                          <p:val>
                                            <p:strVal val="#ppt_h/20"/>
                                          </p:val>
                                        </p:tav>
                                        <p:tav tm="100000">
                                          <p:val>
                                            <p:strVal val="#ppt_h"/>
                                          </p:val>
                                        </p:tav>
                                      </p:tavLst>
                                    </p:anim>
                                    <p:anim calcmode="lin" valueType="num">
                                      <p:cBhvr>
                                        <p:cTn id="66" dur="500" fill="hold"/>
                                        <p:tgtEl>
                                          <p:spTgt spid="50"/>
                                        </p:tgtEl>
                                        <p:attrNameLst>
                                          <p:attrName>ppt_w</p:attrName>
                                        </p:attrNameLst>
                                      </p:cBhvr>
                                      <p:tavLst>
                                        <p:tav tm="0">
                                          <p:val>
                                            <p:strVal val="#ppt_w+.3"/>
                                          </p:val>
                                        </p:tav>
                                        <p:tav tm="50000">
                                          <p:val>
                                            <p:strVal val="#ppt_w+.3"/>
                                          </p:val>
                                        </p:tav>
                                        <p:tav tm="100000">
                                          <p:val>
                                            <p:strVal val="#ppt_w"/>
                                          </p:val>
                                        </p:tav>
                                      </p:tavLst>
                                    </p:anim>
                                    <p:anim calcmode="lin" valueType="num">
                                      <p:cBhvr>
                                        <p:cTn id="67" dur="500" fill="hold"/>
                                        <p:tgtEl>
                                          <p:spTgt spid="50"/>
                                        </p:tgtEl>
                                        <p:attrNameLst>
                                          <p:attrName>ppt_x</p:attrName>
                                        </p:attrNameLst>
                                      </p:cBhvr>
                                      <p:tavLst>
                                        <p:tav tm="0">
                                          <p:val>
                                            <p:strVal val="#ppt_x-.3"/>
                                          </p:val>
                                        </p:tav>
                                        <p:tav tm="50000">
                                          <p:val>
                                            <p:strVal val="#ppt_x"/>
                                          </p:val>
                                        </p:tav>
                                        <p:tav tm="100000">
                                          <p:val>
                                            <p:strVal val="#ppt_x"/>
                                          </p:val>
                                        </p:tav>
                                      </p:tavLst>
                                    </p:anim>
                                    <p:anim calcmode="lin" valueType="num">
                                      <p:cBhvr>
                                        <p:cTn id="68" dur="500" fill="hold"/>
                                        <p:tgtEl>
                                          <p:spTgt spid="50"/>
                                        </p:tgtEl>
                                        <p:attrNameLst>
                                          <p:attrName>ppt_y</p:attrName>
                                        </p:attrNameLst>
                                      </p:cBhvr>
                                      <p:tavLst>
                                        <p:tav tm="0">
                                          <p:val>
                                            <p:strVal val="#ppt_y"/>
                                          </p:val>
                                        </p:tav>
                                        <p:tav tm="100000">
                                          <p:val>
                                            <p:strVal val="#ppt_y"/>
                                          </p:val>
                                        </p:tav>
                                      </p:tavLst>
                                    </p:anim>
                                  </p:childTnLst>
                                </p:cTn>
                              </p:par>
                              <p:par>
                                <p:cTn id="69" presetID="14" presetClass="entr" presetSubtype="10" fill="hold" nodeType="withEffect">
                                  <p:stCondLst>
                                    <p:cond delay="0"/>
                                  </p:stCondLst>
                                  <p:childTnLst>
                                    <p:set>
                                      <p:cBhvr>
                                        <p:cTn id="70" dur="1" fill="hold">
                                          <p:stCondLst>
                                            <p:cond delay="0"/>
                                          </p:stCondLst>
                                        </p:cTn>
                                        <p:tgtEl>
                                          <p:spTgt spid="1030"/>
                                        </p:tgtEl>
                                        <p:attrNameLst>
                                          <p:attrName>style.visibility</p:attrName>
                                        </p:attrNameLst>
                                      </p:cBhvr>
                                      <p:to>
                                        <p:strVal val="visible"/>
                                      </p:to>
                                    </p:set>
                                    <p:animEffect transition="in" filter="randombar(horizontal)">
                                      <p:cBhvr>
                                        <p:cTn id="71" dur="500"/>
                                        <p:tgtEl>
                                          <p:spTgt spid="1030"/>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randombar(horizontal)">
                                      <p:cBhvr>
                                        <p:cTn id="76" dur="500"/>
                                        <p:tgtEl>
                                          <p:spTgt spid="51"/>
                                        </p:tgtEl>
                                      </p:cBhvr>
                                    </p:animEffect>
                                  </p:childTnLst>
                                </p:cTn>
                              </p:par>
                              <p:par>
                                <p:cTn id="77" presetID="14" presetClass="entr" presetSubtype="10" fill="hold" nodeType="withEffect">
                                  <p:stCondLst>
                                    <p:cond delay="0"/>
                                  </p:stCondLst>
                                  <p:childTnLst>
                                    <p:set>
                                      <p:cBhvr>
                                        <p:cTn id="78" dur="1" fill="hold">
                                          <p:stCondLst>
                                            <p:cond delay="0"/>
                                          </p:stCondLst>
                                        </p:cTn>
                                        <p:tgtEl>
                                          <p:spTgt spid="1031"/>
                                        </p:tgtEl>
                                        <p:attrNameLst>
                                          <p:attrName>style.visibility</p:attrName>
                                        </p:attrNameLst>
                                      </p:cBhvr>
                                      <p:to>
                                        <p:strVal val="visible"/>
                                      </p:to>
                                    </p:set>
                                    <p:animEffect transition="in" filter="randombar(horizontal)">
                                      <p:cBhvr>
                                        <p:cTn id="79"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srcRect/>
          <a:stretch>
            <a:fillRect/>
          </a:stretch>
        </p:blipFill>
        <p:spPr bwMode="auto">
          <a:xfrm>
            <a:off x="1229191" y="1348960"/>
            <a:ext cx="6820524" cy="2674280"/>
          </a:xfrm>
          <a:prstGeom prst="rect">
            <a:avLst/>
          </a:prstGeom>
          <a:noFill/>
          <a:ln w="9525">
            <a:noFill/>
            <a:miter lim="800000"/>
            <a:headEnd/>
            <a:tailEnd/>
          </a:ln>
          <a:effectLst/>
        </p:spPr>
      </p:pic>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场景执行与监控详解</a:t>
            </a:r>
          </a:p>
        </p:txBody>
      </p:sp>
      <p:sp>
        <p:nvSpPr>
          <p:cNvPr id="6" name="矩形 5"/>
          <p:cNvSpPr/>
          <p:nvPr/>
        </p:nvSpPr>
        <p:spPr>
          <a:xfrm>
            <a:off x="2766152" y="653229"/>
            <a:ext cx="1346844" cy="646331"/>
          </a:xfrm>
          <a:prstGeom prst="rect">
            <a:avLst/>
          </a:prstGeom>
          <a:noFill/>
          <a:ln>
            <a:noFill/>
          </a:ln>
        </p:spPr>
        <p:txBody>
          <a:bodyPr wrap="none">
            <a:spAutoFit/>
          </a:bodyPr>
          <a:lstStyle/>
          <a:p>
            <a:r>
              <a:rPr lang="en-US" altLang="zh-CN" sz="1800" b="1" dirty="0" smtClean="0">
                <a:solidFill>
                  <a:schemeClr val="tx1">
                    <a:lumMod val="10000"/>
                  </a:schemeClr>
                </a:solidFill>
                <a:cs typeface="Times New Roman" pitchFamily="18" charset="0"/>
              </a:rPr>
              <a:t>2</a:t>
            </a:r>
            <a:r>
              <a:rPr lang="zh-CN" altLang="en-US" sz="1800" b="1" dirty="0" smtClean="0">
                <a:solidFill>
                  <a:schemeClr val="tx1">
                    <a:lumMod val="10000"/>
                  </a:schemeClr>
                </a:solidFill>
                <a:cs typeface="Times New Roman" pitchFamily="18" charset="0"/>
              </a:rPr>
              <a:t>、场景组</a:t>
            </a:r>
            <a:endParaRPr lang="en-US" altLang="zh-CN" sz="1800" b="1" dirty="0" smtClean="0">
              <a:solidFill>
                <a:schemeClr val="tx1">
                  <a:lumMod val="10000"/>
                </a:schemeClr>
              </a:solidFill>
              <a:cs typeface="Times New Roman" pitchFamily="18" charset="0"/>
            </a:endParaRPr>
          </a:p>
          <a:p>
            <a:r>
              <a:rPr lang="zh-CN" altLang="en-US" sz="1800" b="1" dirty="0" smtClean="0">
                <a:solidFill>
                  <a:schemeClr val="tx1">
                    <a:lumMod val="10000"/>
                  </a:schemeClr>
                </a:solidFill>
                <a:cs typeface="Times New Roman" pitchFamily="18" charset="0"/>
              </a:rPr>
              <a:t>查看与监控</a:t>
            </a:r>
            <a:endParaRPr lang="zh-CN" altLang="en-US" dirty="0">
              <a:solidFill>
                <a:schemeClr val="tx1">
                  <a:lumMod val="10000"/>
                </a:schemeClr>
              </a:solidFill>
            </a:endParaRPr>
          </a:p>
        </p:txBody>
      </p:sp>
      <p:sp>
        <p:nvSpPr>
          <p:cNvPr id="7" name="矩形 6"/>
          <p:cNvSpPr/>
          <p:nvPr/>
        </p:nvSpPr>
        <p:spPr>
          <a:xfrm>
            <a:off x="4864710" y="751195"/>
            <a:ext cx="1463862" cy="369332"/>
          </a:xfrm>
          <a:prstGeom prst="rect">
            <a:avLst/>
          </a:prstGeom>
          <a:noFill/>
          <a:ln>
            <a:noFill/>
          </a:ln>
        </p:spPr>
        <p:txBody>
          <a:bodyPr wrap="none">
            <a:spAutoFit/>
          </a:bodyPr>
          <a:lstStyle/>
          <a:p>
            <a:r>
              <a:rPr lang="en-US" altLang="zh-CN" sz="1800" b="1" dirty="0" smtClean="0">
                <a:solidFill>
                  <a:schemeClr val="tx1">
                    <a:lumMod val="10000"/>
                  </a:schemeClr>
                </a:solidFill>
                <a:cs typeface="Times New Roman" pitchFamily="18" charset="0"/>
              </a:rPr>
              <a:t>3</a:t>
            </a:r>
            <a:r>
              <a:rPr lang="zh-CN" altLang="en-US" sz="1800" b="1" dirty="0" smtClean="0">
                <a:solidFill>
                  <a:schemeClr val="tx1">
                    <a:lumMod val="10000"/>
                  </a:schemeClr>
                </a:solidFill>
                <a:cs typeface="Times New Roman" pitchFamily="18" charset="0"/>
              </a:rPr>
              <a:t>、操作按钮</a:t>
            </a:r>
            <a:endParaRPr lang="zh-CN" altLang="en-US" dirty="0">
              <a:solidFill>
                <a:schemeClr val="tx1">
                  <a:lumMod val="10000"/>
                </a:schemeClr>
              </a:solidFill>
            </a:endParaRPr>
          </a:p>
        </p:txBody>
      </p:sp>
      <p:sp>
        <p:nvSpPr>
          <p:cNvPr id="8" name="矩形 7"/>
          <p:cNvSpPr/>
          <p:nvPr/>
        </p:nvSpPr>
        <p:spPr>
          <a:xfrm>
            <a:off x="6525244" y="691369"/>
            <a:ext cx="1463862" cy="646331"/>
          </a:xfrm>
          <a:prstGeom prst="rect">
            <a:avLst/>
          </a:prstGeom>
          <a:noFill/>
          <a:ln>
            <a:noFill/>
          </a:ln>
        </p:spPr>
        <p:txBody>
          <a:bodyPr wrap="none">
            <a:spAutoFit/>
          </a:bodyPr>
          <a:lstStyle/>
          <a:p>
            <a:pPr algn="ctr"/>
            <a:r>
              <a:rPr lang="en-US" altLang="zh-CN" sz="1800" b="1" dirty="0" smtClean="0">
                <a:cs typeface="Times New Roman" pitchFamily="18" charset="0"/>
              </a:rPr>
              <a:t>4</a:t>
            </a:r>
            <a:r>
              <a:rPr lang="zh-CN" altLang="en-US" sz="1800" b="1" dirty="0" smtClean="0">
                <a:cs typeface="Times New Roman" pitchFamily="18" charset="0"/>
              </a:rPr>
              <a:t>、场景状态</a:t>
            </a:r>
            <a:endParaRPr lang="en-US" altLang="zh-CN" sz="1800" b="1" dirty="0" smtClean="0">
              <a:cs typeface="Times New Roman" pitchFamily="18" charset="0"/>
            </a:endParaRPr>
          </a:p>
          <a:p>
            <a:pPr algn="ctr"/>
            <a:r>
              <a:rPr lang="zh-CN" altLang="en-US" sz="1800" b="1" dirty="0" smtClean="0">
                <a:cs typeface="Times New Roman" pitchFamily="18" charset="0"/>
              </a:rPr>
              <a:t>查看与监控 </a:t>
            </a:r>
            <a:endParaRPr lang="zh-CN" altLang="en-US" dirty="0"/>
          </a:p>
        </p:txBody>
      </p:sp>
      <p:sp>
        <p:nvSpPr>
          <p:cNvPr id="13" name="矩形 12"/>
          <p:cNvSpPr/>
          <p:nvPr/>
        </p:nvSpPr>
        <p:spPr>
          <a:xfrm>
            <a:off x="519757" y="781520"/>
            <a:ext cx="1463862" cy="369332"/>
          </a:xfrm>
          <a:prstGeom prst="rect">
            <a:avLst/>
          </a:prstGeom>
          <a:noFill/>
          <a:ln>
            <a:noFill/>
          </a:ln>
        </p:spPr>
        <p:txBody>
          <a:bodyPr wrap="none">
            <a:spAutoFit/>
          </a:bodyPr>
          <a:lstStyle/>
          <a:p>
            <a:r>
              <a:rPr lang="en-US" altLang="zh-CN" sz="1800" b="1" dirty="0" smtClean="0">
                <a:solidFill>
                  <a:schemeClr val="tx1">
                    <a:lumMod val="10000"/>
                  </a:schemeClr>
                </a:solidFill>
                <a:cs typeface="Times New Roman" pitchFamily="18" charset="0"/>
              </a:rPr>
              <a:t>1</a:t>
            </a:r>
            <a:r>
              <a:rPr lang="zh-CN" altLang="en-US" sz="1800" b="1" dirty="0" smtClean="0">
                <a:solidFill>
                  <a:schemeClr val="tx1">
                    <a:lumMod val="10000"/>
                  </a:schemeClr>
                </a:solidFill>
                <a:cs typeface="Times New Roman" pitchFamily="18" charset="0"/>
              </a:rPr>
              <a:t>、启动场景</a:t>
            </a:r>
            <a:endParaRPr lang="zh-CN" altLang="en-US" dirty="0">
              <a:solidFill>
                <a:schemeClr val="tx1">
                  <a:lumMod val="10000"/>
                </a:schemeClr>
              </a:solidFill>
            </a:endParaRPr>
          </a:p>
        </p:txBody>
      </p:sp>
      <p:cxnSp>
        <p:nvCxnSpPr>
          <p:cNvPr id="15" name="直接箭头连接符 14"/>
          <p:cNvCxnSpPr/>
          <p:nvPr/>
        </p:nvCxnSpPr>
        <p:spPr bwMode="auto">
          <a:xfrm rot="16200000" flipH="1">
            <a:off x="5416650" y="1267344"/>
            <a:ext cx="872714" cy="394413"/>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6" name="直接箭头连接符 15"/>
          <p:cNvCxnSpPr>
            <a:stCxn id="8" idx="2"/>
          </p:cNvCxnSpPr>
          <p:nvPr/>
        </p:nvCxnSpPr>
        <p:spPr bwMode="auto">
          <a:xfrm flipH="1">
            <a:off x="6946745" y="1337700"/>
            <a:ext cx="310430" cy="62934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23" name="直接箭头连接符 22"/>
          <p:cNvCxnSpPr/>
          <p:nvPr/>
        </p:nvCxnSpPr>
        <p:spPr bwMode="auto">
          <a:xfrm rot="16200000" flipH="1">
            <a:off x="3107002" y="1366522"/>
            <a:ext cx="881854" cy="339266"/>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9" name="直接箭头连接符 18"/>
          <p:cNvCxnSpPr>
            <a:endCxn id="26" idx="1"/>
          </p:cNvCxnSpPr>
          <p:nvPr/>
        </p:nvCxnSpPr>
        <p:spPr bwMode="auto">
          <a:xfrm rot="16200000" flipH="1">
            <a:off x="1401235" y="1015515"/>
            <a:ext cx="453324" cy="481588"/>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26" name="椭圆 25"/>
          <p:cNvSpPr/>
          <p:nvPr/>
        </p:nvSpPr>
        <p:spPr bwMode="auto">
          <a:xfrm>
            <a:off x="1813811" y="1459921"/>
            <a:ext cx="374753" cy="15739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rgbClr val="FF0000"/>
              </a:solidFill>
              <a:effectLst/>
              <a:latin typeface="Times New Roman" pitchFamily="18" charset="0"/>
            </a:endParaRPr>
          </a:p>
        </p:txBody>
      </p:sp>
      <p:sp>
        <p:nvSpPr>
          <p:cNvPr id="22" name="矩形 21"/>
          <p:cNvSpPr/>
          <p:nvPr/>
        </p:nvSpPr>
        <p:spPr>
          <a:xfrm>
            <a:off x="1267617" y="4183499"/>
            <a:ext cx="1696298" cy="369332"/>
          </a:xfrm>
          <a:prstGeom prst="rect">
            <a:avLst/>
          </a:prstGeom>
          <a:noFill/>
          <a:ln>
            <a:noFill/>
          </a:ln>
        </p:spPr>
        <p:txBody>
          <a:bodyPr wrap="none">
            <a:spAutoFit/>
          </a:bodyPr>
          <a:lstStyle/>
          <a:p>
            <a:r>
              <a:rPr lang="en-US" altLang="zh-CN" sz="1800" b="1" dirty="0" smtClean="0">
                <a:solidFill>
                  <a:schemeClr val="tx1">
                    <a:lumMod val="10000"/>
                  </a:schemeClr>
                </a:solidFill>
                <a:cs typeface="Times New Roman" pitchFamily="18" charset="0"/>
              </a:rPr>
              <a:t>5</a:t>
            </a:r>
            <a:r>
              <a:rPr lang="zh-CN" altLang="en-US" sz="1800" b="1" dirty="0" smtClean="0">
                <a:solidFill>
                  <a:schemeClr val="tx1">
                    <a:lumMod val="10000"/>
                  </a:schemeClr>
                </a:solidFill>
                <a:cs typeface="Times New Roman" pitchFamily="18" charset="0"/>
              </a:rPr>
              <a:t>、查看联机图</a:t>
            </a:r>
            <a:endParaRPr lang="zh-CN" altLang="en-US" dirty="0">
              <a:solidFill>
                <a:schemeClr val="tx1">
                  <a:lumMod val="10000"/>
                </a:schemeClr>
              </a:solidFill>
            </a:endParaRPr>
          </a:p>
        </p:txBody>
      </p:sp>
      <p:sp>
        <p:nvSpPr>
          <p:cNvPr id="24" name="矩形 23"/>
          <p:cNvSpPr/>
          <p:nvPr/>
        </p:nvSpPr>
        <p:spPr>
          <a:xfrm>
            <a:off x="6240396" y="4199279"/>
            <a:ext cx="1696298" cy="369332"/>
          </a:xfrm>
          <a:prstGeom prst="rect">
            <a:avLst/>
          </a:prstGeom>
          <a:noFill/>
          <a:ln>
            <a:noFill/>
          </a:ln>
        </p:spPr>
        <p:txBody>
          <a:bodyPr wrap="none">
            <a:spAutoFit/>
          </a:bodyPr>
          <a:lstStyle/>
          <a:p>
            <a:r>
              <a:rPr lang="en-US" altLang="zh-CN" sz="1800" b="1" dirty="0" smtClean="0">
                <a:solidFill>
                  <a:srgbClr val="FF0000"/>
                </a:solidFill>
                <a:cs typeface="Times New Roman" pitchFamily="18" charset="0"/>
              </a:rPr>
              <a:t>6</a:t>
            </a:r>
            <a:r>
              <a:rPr lang="zh-CN" altLang="en-US" sz="1800" b="1" dirty="0" smtClean="0">
                <a:solidFill>
                  <a:srgbClr val="FF0000"/>
                </a:solidFill>
                <a:cs typeface="Times New Roman" pitchFamily="18" charset="0"/>
              </a:rPr>
              <a:t>、控制集合点</a:t>
            </a:r>
            <a:endParaRPr lang="zh-CN" altLang="en-US" dirty="0">
              <a:solidFill>
                <a:srgbClr val="FF0000"/>
              </a:solidFill>
            </a:endParaRPr>
          </a:p>
        </p:txBody>
      </p:sp>
      <p:cxnSp>
        <p:nvCxnSpPr>
          <p:cNvPr id="28" name="直接箭头连接符 27"/>
          <p:cNvCxnSpPr>
            <a:stCxn id="22" idx="0"/>
          </p:cNvCxnSpPr>
          <p:nvPr/>
        </p:nvCxnSpPr>
        <p:spPr bwMode="auto">
          <a:xfrm flipV="1">
            <a:off x="2115766" y="3065931"/>
            <a:ext cx="1424360" cy="1117568"/>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29" name="直接箭头连接符 28"/>
          <p:cNvCxnSpPr>
            <a:stCxn id="24" idx="0"/>
            <a:endCxn id="30" idx="6"/>
          </p:cNvCxnSpPr>
          <p:nvPr/>
        </p:nvCxnSpPr>
        <p:spPr bwMode="auto">
          <a:xfrm flipH="1" flipV="1">
            <a:off x="2281004" y="2501728"/>
            <a:ext cx="4807541" cy="1697551"/>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30" name="椭圆 29"/>
          <p:cNvSpPr/>
          <p:nvPr/>
        </p:nvSpPr>
        <p:spPr bwMode="auto">
          <a:xfrm>
            <a:off x="1801320" y="2417408"/>
            <a:ext cx="479684" cy="168639"/>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6532667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u=3936337467,318033598&amp;fm=0&amp;gp=0.jpg"/>
          <p:cNvPicPr>
            <a:picLocks noChangeAspect="1"/>
          </p:cNvPicPr>
          <p:nvPr/>
        </p:nvPicPr>
        <p:blipFill>
          <a:blip r:embed="rId3"/>
          <a:stretch>
            <a:fillRect/>
          </a:stretch>
        </p:blipFill>
        <p:spPr>
          <a:xfrm>
            <a:off x="3792708" y="3328054"/>
            <a:ext cx="1669073" cy="1251805"/>
          </a:xfrm>
          <a:prstGeom prst="rect">
            <a:avLst/>
          </a:prstGeom>
        </p:spPr>
      </p:pic>
      <p:sp>
        <p:nvSpPr>
          <p:cNvPr id="1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为什么要控制集合点？</a:t>
            </a:r>
          </a:p>
        </p:txBody>
      </p:sp>
      <p:sp>
        <p:nvSpPr>
          <p:cNvPr id="5" name="云形标注 4"/>
          <p:cNvSpPr/>
          <p:nvPr/>
        </p:nvSpPr>
        <p:spPr bwMode="auto">
          <a:xfrm>
            <a:off x="796921" y="2447864"/>
            <a:ext cx="2264899" cy="1065629"/>
          </a:xfrm>
          <a:prstGeom prst="cloudCallout">
            <a:avLst>
              <a:gd name="adj1" fmla="val 82673"/>
              <a:gd name="adj2" fmla="val 61422"/>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900" b="0" i="0" u="none" strike="noStrike" cap="none" normalizeH="0" baseline="0" dirty="0" smtClean="0">
                <a:ln>
                  <a:noFill/>
                </a:ln>
                <a:solidFill>
                  <a:schemeClr val="tx1">
                    <a:lumMod val="10000"/>
                  </a:schemeClr>
                </a:solidFill>
                <a:effectLst/>
                <a:latin typeface="Times New Roman" pitchFamily="18" charset="0"/>
              </a:rPr>
              <a:t>回顾：什么是集合点？</a:t>
            </a:r>
          </a:p>
        </p:txBody>
      </p:sp>
      <p:sp>
        <p:nvSpPr>
          <p:cNvPr id="6" name="云形标注 5"/>
          <p:cNvSpPr/>
          <p:nvPr/>
        </p:nvSpPr>
        <p:spPr bwMode="auto">
          <a:xfrm>
            <a:off x="3682402" y="909395"/>
            <a:ext cx="5354094" cy="1581142"/>
          </a:xfrm>
          <a:prstGeom prst="cloudCallout">
            <a:avLst>
              <a:gd name="adj1" fmla="val -29252"/>
              <a:gd name="adj2" fmla="val 123988"/>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900" b="1" u="none" strike="noStrike" cap="none" normalizeH="0" baseline="0" dirty="0" smtClean="0">
                <a:ln>
                  <a:noFill/>
                </a:ln>
                <a:effectLst/>
                <a:latin typeface="Times New Roman" pitchFamily="18" charset="0"/>
              </a:rPr>
              <a:t>生活场景：</a:t>
            </a:r>
            <a:r>
              <a:rPr kumimoji="0" lang="en-US" altLang="zh-CN" sz="1900" b="1" u="none" strike="noStrike" cap="none" normalizeH="0" baseline="0" dirty="0" smtClean="0">
                <a:ln>
                  <a:noFill/>
                </a:ln>
                <a:effectLst/>
                <a:latin typeface="Times New Roman" pitchFamily="18" charset="0"/>
              </a:rPr>
              <a:t>50</a:t>
            </a:r>
            <a:r>
              <a:rPr kumimoji="0" lang="zh-CN" altLang="en-US" sz="1900" b="1" u="none" strike="noStrike" cap="none" normalizeH="0" baseline="0" dirty="0" smtClean="0">
                <a:ln>
                  <a:noFill/>
                </a:ln>
                <a:effectLst/>
                <a:latin typeface="Times New Roman" pitchFamily="18" charset="0"/>
              </a:rPr>
              <a:t>个人约定同时上车去旅游，在车门口集合。</a:t>
            </a:r>
            <a:endParaRPr kumimoji="0" lang="en-US" altLang="zh-CN" sz="1900" b="1" u="none" strike="noStrike" cap="none" normalizeH="0" baseline="0" dirty="0" smtClean="0">
              <a:ln>
                <a:noFill/>
              </a:ln>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r>
              <a:rPr lang="zh-CN" altLang="en-US" b="1" dirty="0" smtClean="0"/>
              <a:t>意外：有</a:t>
            </a:r>
            <a:r>
              <a:rPr lang="en-US" altLang="zh-CN" b="1" dirty="0" smtClean="0"/>
              <a:t>1</a:t>
            </a:r>
            <a:r>
              <a:rPr lang="zh-CN" altLang="en-US" b="1" dirty="0" smtClean="0"/>
              <a:t>个人来不了了，由于有集合命令，其余</a:t>
            </a:r>
            <a:r>
              <a:rPr lang="en-US" altLang="zh-CN" b="1" dirty="0" smtClean="0"/>
              <a:t>49</a:t>
            </a:r>
            <a:r>
              <a:rPr lang="zh-CN" altLang="en-US" b="1" dirty="0" smtClean="0"/>
              <a:t>人一直等待</a:t>
            </a:r>
            <a:r>
              <a:rPr lang="en-US" altLang="zh-CN" b="1" dirty="0" smtClean="0"/>
              <a:t>……</a:t>
            </a:r>
            <a:endParaRPr kumimoji="0" lang="en-US" altLang="zh-CN" sz="1900" b="1" u="none" strike="noStrike" cap="none" normalizeH="0" baseline="0" dirty="0" smtClean="0">
              <a:ln>
                <a:noFill/>
              </a:ln>
              <a:effectLs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u="none" strike="noStrike" cap="none" normalizeH="0" baseline="0" dirty="0" smtClean="0">
              <a:ln>
                <a:noFill/>
              </a:ln>
              <a:solidFill>
                <a:srgbClr val="FF0000"/>
              </a:solidFill>
              <a:effectLst/>
              <a:latin typeface="Times New Roman" pitchFamily="18" charset="0"/>
            </a:endParaRPr>
          </a:p>
        </p:txBody>
      </p:sp>
    </p:spTree>
    <p:extLst>
      <p:ext uri="{BB962C8B-B14F-4D97-AF65-F5344CB8AC3E}">
        <p14:creationId xmlns:p14="http://schemas.microsoft.com/office/powerpoint/2010/main" val="169724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15"/>
          <p:cNvSpPr>
            <a:spLocks noGrp="1"/>
          </p:cNvSpPr>
          <p:nvPr>
            <p:ph idx="1"/>
          </p:nvPr>
        </p:nvSpPr>
        <p:spPr>
          <a:xfrm>
            <a:off x="582823" y="627535"/>
            <a:ext cx="8229600" cy="3394472"/>
          </a:xfrm>
        </p:spPr>
        <p:txBody>
          <a:bodyPr/>
          <a:lstStyle/>
          <a:p>
            <a:r>
              <a:rPr lang="zh-CN" altLang="en-US" dirty="0" smtClean="0"/>
              <a:t>在场景运行过程中，可在集合点的配置窗口中查看并控制集合点状态</a:t>
            </a:r>
            <a:endParaRPr lang="zh-CN" altLang="en-US" dirty="0"/>
          </a:p>
        </p:txBody>
      </p:sp>
      <p:sp>
        <p:nvSpPr>
          <p:cNvPr id="1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控制集合点</a:t>
            </a:r>
          </a:p>
        </p:txBody>
      </p:sp>
      <p:pic>
        <p:nvPicPr>
          <p:cNvPr id="7170" name="图片 92"/>
          <p:cNvPicPr>
            <a:picLocks noChangeAspect="1" noChangeArrowheads="1"/>
          </p:cNvPicPr>
          <p:nvPr/>
        </p:nvPicPr>
        <p:blipFill>
          <a:blip r:embed="rId3"/>
          <a:srcRect/>
          <a:stretch>
            <a:fillRect/>
          </a:stretch>
        </p:blipFill>
        <p:spPr bwMode="auto">
          <a:xfrm>
            <a:off x="2941013" y="1977684"/>
            <a:ext cx="3513223" cy="2933210"/>
          </a:xfrm>
          <a:prstGeom prst="rect">
            <a:avLst/>
          </a:prstGeom>
          <a:noFill/>
          <a:ln w="9525">
            <a:noFill/>
            <a:miter lim="800000"/>
            <a:headEnd/>
            <a:tailEnd/>
          </a:ln>
        </p:spPr>
      </p:pic>
    </p:spTree>
    <p:extLst>
      <p:ext uri="{BB962C8B-B14F-4D97-AF65-F5344CB8AC3E}">
        <p14:creationId xmlns:p14="http://schemas.microsoft.com/office/powerpoint/2010/main" val="2626687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场景执行流程</a:t>
            </a:r>
            <a:endParaRPr lang="zh-CN" altLang="en-US" dirty="0"/>
          </a:p>
        </p:txBody>
      </p:sp>
      <p:sp>
        <p:nvSpPr>
          <p:cNvPr id="4" name="菱形 3"/>
          <p:cNvSpPr/>
          <p:nvPr/>
        </p:nvSpPr>
        <p:spPr>
          <a:xfrm>
            <a:off x="3059833" y="627535"/>
            <a:ext cx="2577712" cy="722686"/>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lIns="81634" tIns="40817" rIns="81634" bIns="40817" rtlCol="0" anchor="ctr"/>
          <a:lstStyle/>
          <a:p>
            <a:pPr algn="ctr"/>
            <a:r>
              <a:rPr lang="zh-CN" altLang="en-US" sz="1800" b="1" dirty="0">
                <a:solidFill>
                  <a:schemeClr val="tx1"/>
                </a:solidFill>
              </a:rPr>
              <a:t>选择场景</a:t>
            </a:r>
          </a:p>
        </p:txBody>
      </p:sp>
      <p:sp>
        <p:nvSpPr>
          <p:cNvPr id="5" name="圆角矩形 4"/>
          <p:cNvSpPr/>
          <p:nvPr/>
        </p:nvSpPr>
        <p:spPr>
          <a:xfrm>
            <a:off x="5868144" y="1346312"/>
            <a:ext cx="1973368" cy="4050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81634" tIns="40817" rIns="81634" bIns="40817" rtlCol="0" anchor="ctr"/>
          <a:lstStyle/>
          <a:p>
            <a:pPr algn="ctr"/>
            <a:r>
              <a:rPr lang="zh-CN" altLang="en-US" sz="1800" b="1" dirty="0">
                <a:solidFill>
                  <a:schemeClr val="tx1"/>
                </a:solidFill>
              </a:rPr>
              <a:t>目标场景</a:t>
            </a:r>
          </a:p>
        </p:txBody>
      </p:sp>
      <p:sp>
        <p:nvSpPr>
          <p:cNvPr id="7" name="圆角矩形 6"/>
          <p:cNvSpPr/>
          <p:nvPr/>
        </p:nvSpPr>
        <p:spPr>
          <a:xfrm>
            <a:off x="1374496" y="1427321"/>
            <a:ext cx="1973368" cy="4050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81634" tIns="40817" rIns="81634" bIns="40817" rtlCol="0" anchor="ctr"/>
          <a:lstStyle/>
          <a:p>
            <a:pPr algn="ctr"/>
            <a:r>
              <a:rPr lang="zh-CN" altLang="en-US" sz="1800" b="1" dirty="0">
                <a:solidFill>
                  <a:schemeClr val="tx1"/>
                </a:solidFill>
              </a:rPr>
              <a:t>手工场景</a:t>
            </a:r>
          </a:p>
        </p:txBody>
      </p:sp>
      <p:sp>
        <p:nvSpPr>
          <p:cNvPr id="8" name="圆角矩形 7"/>
          <p:cNvSpPr/>
          <p:nvPr/>
        </p:nvSpPr>
        <p:spPr>
          <a:xfrm>
            <a:off x="3347864" y="1999516"/>
            <a:ext cx="2160240" cy="4050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81634" tIns="40817" rIns="81634" bIns="40817" rtlCol="0" anchor="ctr"/>
          <a:lstStyle/>
          <a:p>
            <a:r>
              <a:rPr lang="zh-CN" altLang="en-US" sz="1800" b="1" dirty="0">
                <a:solidFill>
                  <a:schemeClr val="tx1"/>
                </a:solidFill>
              </a:rPr>
              <a:t>设置负载生成器</a:t>
            </a:r>
          </a:p>
        </p:txBody>
      </p:sp>
      <p:cxnSp>
        <p:nvCxnSpPr>
          <p:cNvPr id="20" name="肘形连接符 19"/>
          <p:cNvCxnSpPr>
            <a:endCxn id="7" idx="0"/>
          </p:cNvCxnSpPr>
          <p:nvPr/>
        </p:nvCxnSpPr>
        <p:spPr>
          <a:xfrm rot="10800000" flipV="1">
            <a:off x="2361180" y="1005576"/>
            <a:ext cx="641220" cy="421744"/>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4" idx="3"/>
            <a:endCxn id="5" idx="0"/>
          </p:cNvCxnSpPr>
          <p:nvPr/>
        </p:nvCxnSpPr>
        <p:spPr>
          <a:xfrm>
            <a:off x="5637544" y="988878"/>
            <a:ext cx="1217284" cy="357434"/>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7" idx="2"/>
            <a:endCxn id="8" idx="1"/>
          </p:cNvCxnSpPr>
          <p:nvPr/>
        </p:nvCxnSpPr>
        <p:spPr>
          <a:xfrm rot="16200000" flipH="1">
            <a:off x="2669687" y="1523860"/>
            <a:ext cx="369672" cy="986684"/>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a:endCxn id="8" idx="3"/>
          </p:cNvCxnSpPr>
          <p:nvPr/>
        </p:nvCxnSpPr>
        <p:spPr>
          <a:xfrm rot="10800000" flipV="1">
            <a:off x="5508105" y="1761829"/>
            <a:ext cx="1404266" cy="440210"/>
          </a:xfrm>
          <a:prstGeom prst="bentConnector3">
            <a:avLst>
              <a:gd name="adj1" fmla="val 20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3347865" y="2715151"/>
            <a:ext cx="2160240" cy="4050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81634" tIns="40817" rIns="81634" bIns="40817" rtlCol="0" anchor="ctr"/>
          <a:lstStyle/>
          <a:p>
            <a:r>
              <a:rPr lang="zh-CN" altLang="en-US" sz="1800" b="1" dirty="0">
                <a:solidFill>
                  <a:schemeClr val="tx1"/>
                </a:solidFill>
              </a:rPr>
              <a:t>配置运行设置</a:t>
            </a:r>
          </a:p>
        </p:txBody>
      </p:sp>
      <p:sp>
        <p:nvSpPr>
          <p:cNvPr id="40" name="圆角矩形 39"/>
          <p:cNvSpPr/>
          <p:nvPr/>
        </p:nvSpPr>
        <p:spPr>
          <a:xfrm>
            <a:off x="3347864" y="4083919"/>
            <a:ext cx="2160240" cy="4050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81634" tIns="40817" rIns="81634" bIns="40817" rtlCol="0" anchor="ctr"/>
          <a:lstStyle/>
          <a:p>
            <a:r>
              <a:rPr lang="zh-CN" altLang="en-US" sz="1800" b="1" dirty="0">
                <a:solidFill>
                  <a:schemeClr val="tx1"/>
                </a:solidFill>
              </a:rPr>
              <a:t>场景运行</a:t>
            </a:r>
          </a:p>
        </p:txBody>
      </p:sp>
      <p:sp>
        <p:nvSpPr>
          <p:cNvPr id="41" name="圆角矩形 40"/>
          <p:cNvSpPr/>
          <p:nvPr/>
        </p:nvSpPr>
        <p:spPr>
          <a:xfrm>
            <a:off x="3347864" y="3408843"/>
            <a:ext cx="2160240" cy="4050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81634" tIns="40817" rIns="81634" bIns="40817" rtlCol="0" anchor="ctr"/>
          <a:lstStyle/>
          <a:p>
            <a:r>
              <a:rPr lang="zh-CN" altLang="en-US" sz="1800" b="1" dirty="0">
                <a:solidFill>
                  <a:schemeClr val="tx1"/>
                </a:solidFill>
              </a:rPr>
              <a:t>配置场景监控</a:t>
            </a:r>
          </a:p>
        </p:txBody>
      </p:sp>
      <p:sp>
        <p:nvSpPr>
          <p:cNvPr id="42" name="圆角矩形 41"/>
          <p:cNvSpPr/>
          <p:nvPr/>
        </p:nvSpPr>
        <p:spPr>
          <a:xfrm>
            <a:off x="3347864" y="4758993"/>
            <a:ext cx="2160240" cy="4050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81634" tIns="40817" rIns="81634" bIns="40817" rtlCol="0" anchor="ctr"/>
          <a:lstStyle/>
          <a:p>
            <a:r>
              <a:rPr lang="zh-CN" altLang="en-US" sz="1800" b="1" dirty="0">
                <a:solidFill>
                  <a:schemeClr val="tx1"/>
                </a:solidFill>
              </a:rPr>
              <a:t>场景报告</a:t>
            </a:r>
          </a:p>
        </p:txBody>
      </p:sp>
      <p:cxnSp>
        <p:nvCxnSpPr>
          <p:cNvPr id="45" name="直接箭头连接符 44"/>
          <p:cNvCxnSpPr>
            <a:stCxn id="8" idx="2"/>
            <a:endCxn id="39" idx="0"/>
          </p:cNvCxnSpPr>
          <p:nvPr/>
        </p:nvCxnSpPr>
        <p:spPr>
          <a:xfrm>
            <a:off x="4427985" y="2404561"/>
            <a:ext cx="1" cy="3105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4427986" y="3125256"/>
            <a:ext cx="1" cy="3105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4454300" y="3813888"/>
            <a:ext cx="1" cy="3105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4427987" y="4475407"/>
            <a:ext cx="1" cy="3105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 name="圆角矩形 52"/>
          <p:cNvSpPr/>
          <p:nvPr/>
        </p:nvSpPr>
        <p:spPr>
          <a:xfrm>
            <a:off x="7187350" y="3111810"/>
            <a:ext cx="1080120" cy="4050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81634" tIns="40817" rIns="81634" bIns="40817" rtlCol="0" anchor="ctr"/>
          <a:lstStyle/>
          <a:p>
            <a:r>
              <a:rPr lang="en-US" altLang="zh-CN" sz="1800" b="1" dirty="0">
                <a:solidFill>
                  <a:schemeClr val="tx1"/>
                </a:solidFill>
              </a:rPr>
              <a:t>SLA</a:t>
            </a:r>
            <a:endParaRPr lang="zh-CN" altLang="en-US" sz="1800" b="1" dirty="0">
              <a:solidFill>
                <a:schemeClr val="tx1"/>
              </a:solidFill>
            </a:endParaRPr>
          </a:p>
        </p:txBody>
      </p:sp>
      <p:sp>
        <p:nvSpPr>
          <p:cNvPr id="54" name="圆角矩形 53"/>
          <p:cNvSpPr/>
          <p:nvPr/>
        </p:nvSpPr>
        <p:spPr>
          <a:xfrm>
            <a:off x="7252709" y="2463738"/>
            <a:ext cx="1080120" cy="4050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81634" tIns="40817" rIns="81634" bIns="40817" rtlCol="0" anchor="ctr"/>
          <a:lstStyle/>
          <a:p>
            <a:r>
              <a:rPr lang="en-US" altLang="zh-CN" sz="1800" b="1" dirty="0">
                <a:solidFill>
                  <a:schemeClr val="tx1"/>
                </a:solidFill>
              </a:rPr>
              <a:t>IP</a:t>
            </a:r>
            <a:r>
              <a:rPr lang="zh-CN" altLang="en-US" sz="1800" b="1" dirty="0">
                <a:solidFill>
                  <a:schemeClr val="tx1"/>
                </a:solidFill>
              </a:rPr>
              <a:t>欺骗</a:t>
            </a:r>
          </a:p>
        </p:txBody>
      </p:sp>
      <p:cxnSp>
        <p:nvCxnSpPr>
          <p:cNvPr id="55" name="直接箭头连接符 54"/>
          <p:cNvCxnSpPr>
            <a:stCxn id="54" idx="1"/>
            <a:endCxn id="39" idx="3"/>
          </p:cNvCxnSpPr>
          <p:nvPr/>
        </p:nvCxnSpPr>
        <p:spPr>
          <a:xfrm flipH="1">
            <a:off x="5508105" y="2666261"/>
            <a:ext cx="1744604" cy="25141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3" idx="1"/>
          </p:cNvCxnSpPr>
          <p:nvPr/>
        </p:nvCxnSpPr>
        <p:spPr>
          <a:xfrm flipH="1" flipV="1">
            <a:off x="5660506" y="3031974"/>
            <a:ext cx="1526845" cy="28235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550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471815" y="681508"/>
            <a:ext cx="8229600" cy="3780015"/>
          </a:xfrm>
        </p:spPr>
        <p:txBody>
          <a:bodyPr/>
          <a:lstStyle/>
          <a:p>
            <a:r>
              <a:rPr lang="zh-CN" altLang="en-US" dirty="0" smtClean="0"/>
              <a:t>启动</a:t>
            </a:r>
            <a:r>
              <a:rPr lang="en-US" altLang="zh-CN" dirty="0" smtClean="0"/>
              <a:t>Controller</a:t>
            </a:r>
          </a:p>
          <a:p>
            <a:pPr lvl="1"/>
            <a:r>
              <a:rPr lang="en-US" altLang="zh-CN" dirty="0" err="1" smtClean="0"/>
              <a:t>VuGen</a:t>
            </a:r>
            <a:r>
              <a:rPr lang="en-US" altLang="zh-CN" dirty="0" smtClean="0"/>
              <a:t> -&gt;</a:t>
            </a:r>
            <a:r>
              <a:rPr lang="zh-CN" altLang="en-US" dirty="0" smtClean="0"/>
              <a:t>工具</a:t>
            </a:r>
            <a:r>
              <a:rPr lang="en-US" altLang="zh-CN" dirty="0" smtClean="0"/>
              <a:t>-&gt;</a:t>
            </a:r>
            <a:r>
              <a:rPr lang="zh-CN" altLang="en-US" dirty="0" smtClean="0"/>
              <a:t>创建控制器场景</a:t>
            </a:r>
            <a:endParaRPr lang="en-US" altLang="zh-CN" dirty="0" smtClean="0"/>
          </a:p>
          <a:p>
            <a:pPr lvl="1"/>
            <a:r>
              <a:rPr lang="zh-CN" altLang="en-US" dirty="0" smtClean="0"/>
              <a:t>开始</a:t>
            </a:r>
            <a:r>
              <a:rPr lang="en-US" altLang="zh-CN" dirty="0" smtClean="0"/>
              <a:t>-&gt;HP </a:t>
            </a:r>
            <a:r>
              <a:rPr lang="en-US" altLang="zh-CN" dirty="0" err="1" smtClean="0"/>
              <a:t>LoadRunner</a:t>
            </a:r>
            <a:r>
              <a:rPr lang="en-US" altLang="zh-CN" dirty="0" smtClean="0"/>
              <a:t>-&gt;Applications-&gt;Controller</a:t>
            </a:r>
          </a:p>
          <a:p>
            <a:pPr lvl="1"/>
            <a:r>
              <a:rPr lang="zh-CN" altLang="en-US" dirty="0" smtClean="0"/>
              <a:t>开始</a:t>
            </a:r>
            <a:r>
              <a:rPr lang="en-US" altLang="zh-CN" dirty="0" smtClean="0"/>
              <a:t>-&gt;HP </a:t>
            </a:r>
            <a:r>
              <a:rPr lang="en-US" altLang="zh-CN" dirty="0" err="1" smtClean="0"/>
              <a:t>LoadRunner</a:t>
            </a:r>
            <a:r>
              <a:rPr lang="en-US" altLang="zh-CN" dirty="0" smtClean="0"/>
              <a:t>-&gt;</a:t>
            </a:r>
            <a:r>
              <a:rPr lang="en-US" altLang="zh-CN" dirty="0" err="1" smtClean="0"/>
              <a:t>LoadRunner</a:t>
            </a:r>
            <a:r>
              <a:rPr lang="en-US" altLang="zh-CN" dirty="0" smtClean="0"/>
              <a:t>-&gt;Run Load Tests</a:t>
            </a:r>
          </a:p>
          <a:p>
            <a:pPr lvl="1">
              <a:lnSpc>
                <a:spcPct val="130000"/>
              </a:lnSpc>
            </a:pPr>
            <a:endParaRPr lang="zh-CN" altLang="en-US" dirty="0" smtClean="0"/>
          </a:p>
          <a:p>
            <a:pPr>
              <a:lnSpc>
                <a:spcPct val="130000"/>
              </a:lnSpc>
            </a:pPr>
            <a:endParaRPr lang="zh-CN" altLang="en-US" dirty="0"/>
          </a:p>
        </p:txBody>
      </p:sp>
      <p:sp>
        <p:nvSpPr>
          <p:cNvPr id="12" name="标题 1"/>
          <p:cNvSpPr>
            <a:spLocks noGrp="1"/>
          </p:cNvSpPr>
          <p:nvPr>
            <p:ph type="title"/>
          </p:nvPr>
        </p:nvSpPr>
        <p:spPr/>
        <p:txBody>
          <a:bodyPr>
            <a:normAutofit fontScale="90000"/>
          </a:bodyPr>
          <a:lstStyle/>
          <a:p>
            <a:r>
              <a:rPr lang="zh-CN" altLang="en-US" dirty="0" smtClean="0"/>
              <a:t>新建场景窗口介绍</a:t>
            </a:r>
            <a:endParaRPr lang="zh-CN" altLang="en-US" dirty="0"/>
          </a:p>
        </p:txBody>
      </p:sp>
      <p:sp>
        <p:nvSpPr>
          <p:cNvPr id="8" name="Rectangle 12"/>
          <p:cNvSpPr>
            <a:spLocks noChangeArrowheads="1"/>
          </p:cNvSpPr>
          <p:nvPr/>
        </p:nvSpPr>
        <p:spPr bwMode="auto">
          <a:xfrm>
            <a:off x="1329853" y="1937134"/>
            <a:ext cx="3257722" cy="2937272"/>
          </a:xfrm>
          <a:prstGeom prst="rect">
            <a:avLst/>
          </a:prstGeom>
          <a:noFill/>
          <a:ln w="9525">
            <a:noFill/>
            <a:miter lim="800000"/>
            <a:headEnd/>
            <a:tailEnd/>
          </a:ln>
        </p:spPr>
        <p:txBody>
          <a:bodyPr lIns="68515" tIns="34258" rIns="68515" bIns="34258"/>
          <a:lstStyle/>
          <a:p>
            <a:pPr marL="256984" indent="-256984">
              <a:spcBef>
                <a:spcPct val="20000"/>
              </a:spcBef>
              <a:buClr>
                <a:schemeClr val="bg2"/>
              </a:buClr>
              <a:buSzPct val="70000"/>
            </a:pPr>
            <a:endParaRPr lang="zh-CN" altLang="zh-CN" sz="1100" dirty="0">
              <a:solidFill>
                <a:schemeClr val="tx1">
                  <a:lumMod val="10000"/>
                </a:schemeClr>
              </a:solidFill>
            </a:endParaRPr>
          </a:p>
          <a:p>
            <a:pPr marL="256984" indent="-256984">
              <a:spcBef>
                <a:spcPct val="20000"/>
              </a:spcBef>
              <a:buClr>
                <a:schemeClr val="bg2"/>
              </a:buClr>
              <a:buSzPct val="70000"/>
            </a:pPr>
            <a:endParaRPr lang="zh-CN" altLang="en-US" sz="1100" dirty="0">
              <a:solidFill>
                <a:schemeClr val="tx1">
                  <a:lumMod val="10000"/>
                </a:schemeClr>
              </a:solidFill>
              <a:latin typeface="宋体" pitchFamily="2" charset="-122"/>
            </a:endParaRPr>
          </a:p>
        </p:txBody>
      </p:sp>
      <p:sp>
        <p:nvSpPr>
          <p:cNvPr id="10" name="TextBox 9"/>
          <p:cNvSpPr txBox="1"/>
          <p:nvPr/>
        </p:nvSpPr>
        <p:spPr>
          <a:xfrm>
            <a:off x="1281062" y="4569510"/>
            <a:ext cx="2184210" cy="346184"/>
          </a:xfrm>
          <a:prstGeom prst="rect">
            <a:avLst/>
          </a:prstGeom>
          <a:noFill/>
        </p:spPr>
        <p:txBody>
          <a:bodyPr wrap="square" lIns="68515" tIns="34258" rIns="68515" bIns="34258" rtlCol="0">
            <a:spAutoFit/>
          </a:bodyPr>
          <a:lstStyle/>
          <a:p>
            <a:r>
              <a:rPr lang="en-US" altLang="zh-CN" sz="1800" dirty="0">
                <a:solidFill>
                  <a:srgbClr val="FF0000"/>
                </a:solidFill>
                <a:latin typeface="Times New Roman" panose="02020603050405020304" pitchFamily="18" charset="0"/>
                <a:ea typeface="楷体" panose="02010609060101010101" pitchFamily="49" charset="-122"/>
              </a:rPr>
              <a:t>VuGen</a:t>
            </a:r>
            <a:r>
              <a:rPr lang="zh-CN" altLang="en-US" sz="1800" dirty="0">
                <a:solidFill>
                  <a:srgbClr val="FF0000"/>
                </a:solidFill>
                <a:latin typeface="Times New Roman" panose="02020603050405020304" pitchFamily="18" charset="0"/>
                <a:ea typeface="楷体" panose="02010609060101010101" pitchFamily="49" charset="-122"/>
              </a:rPr>
              <a:t>中创建场景</a:t>
            </a:r>
          </a:p>
        </p:txBody>
      </p:sp>
      <p:sp>
        <p:nvSpPr>
          <p:cNvPr id="11" name="TextBox 10"/>
          <p:cNvSpPr txBox="1"/>
          <p:nvPr/>
        </p:nvSpPr>
        <p:spPr>
          <a:xfrm>
            <a:off x="4787800" y="4515516"/>
            <a:ext cx="2531570" cy="346184"/>
          </a:xfrm>
          <a:prstGeom prst="rect">
            <a:avLst/>
          </a:prstGeom>
          <a:noFill/>
        </p:spPr>
        <p:txBody>
          <a:bodyPr wrap="square" lIns="68515" tIns="34258" rIns="68515" bIns="34258" rtlCol="0">
            <a:spAutoFit/>
          </a:bodyPr>
          <a:lstStyle/>
          <a:p>
            <a:r>
              <a:rPr lang="en-US" altLang="zh-CN" sz="1800" dirty="0">
                <a:solidFill>
                  <a:srgbClr val="FF0000"/>
                </a:solidFill>
                <a:latin typeface="Times New Roman" panose="02020603050405020304" pitchFamily="18" charset="0"/>
                <a:ea typeface="楷体" panose="02010609060101010101" pitchFamily="49" charset="-122"/>
              </a:rPr>
              <a:t>Controller</a:t>
            </a:r>
            <a:r>
              <a:rPr lang="zh-CN" altLang="en-US" sz="1800" dirty="0">
                <a:solidFill>
                  <a:srgbClr val="FF0000"/>
                </a:solidFill>
                <a:latin typeface="Times New Roman" panose="02020603050405020304" pitchFamily="18" charset="0"/>
                <a:ea typeface="楷体" panose="02010609060101010101" pitchFamily="49" charset="-122"/>
              </a:rPr>
              <a:t>中创建场景</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57"/>
          <a:stretch/>
        </p:blipFill>
        <p:spPr bwMode="auto">
          <a:xfrm>
            <a:off x="957364" y="2463763"/>
            <a:ext cx="2381893"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1" y="2517756"/>
            <a:ext cx="2644521" cy="1981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9834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17865" y="735972"/>
            <a:ext cx="8229600" cy="3780015"/>
          </a:xfrm>
        </p:spPr>
        <p:txBody>
          <a:bodyPr/>
          <a:lstStyle/>
          <a:p>
            <a:r>
              <a:rPr lang="zh-CN" altLang="en-US" dirty="0" smtClean="0"/>
              <a:t>场景设计主要包括对测试脚本、</a:t>
            </a:r>
            <a:r>
              <a:rPr lang="en-US" altLang="zh-CN" dirty="0" smtClean="0"/>
              <a:t>Generator</a:t>
            </a:r>
            <a:r>
              <a:rPr lang="zh-CN" altLang="en-US" dirty="0" smtClean="0"/>
              <a:t>、</a:t>
            </a:r>
            <a:r>
              <a:rPr lang="en-US" altLang="zh-CN" dirty="0" smtClean="0"/>
              <a:t>Schedule</a:t>
            </a:r>
            <a:r>
              <a:rPr lang="zh-CN" altLang="en-US" dirty="0" smtClean="0"/>
              <a:t>、集合点、综合参数等进行设置</a:t>
            </a:r>
            <a:endParaRPr lang="en-US" altLang="zh-CN" dirty="0" smtClean="0"/>
          </a:p>
          <a:p>
            <a:endParaRPr lang="zh-CN" altLang="en-US" dirty="0"/>
          </a:p>
        </p:txBody>
      </p:sp>
      <p:sp>
        <p:nvSpPr>
          <p:cNvPr id="11" name="标题 1"/>
          <p:cNvSpPr>
            <a:spLocks noGrp="1"/>
          </p:cNvSpPr>
          <p:nvPr>
            <p:ph type="title"/>
          </p:nvPr>
        </p:nvSpPr>
        <p:spPr/>
        <p:txBody>
          <a:bodyPr>
            <a:normAutofit fontScale="90000"/>
          </a:bodyPr>
          <a:lstStyle/>
          <a:p>
            <a:r>
              <a:rPr lang="en-US" altLang="zh-CN" smtClean="0"/>
              <a:t>Controller</a:t>
            </a:r>
            <a:r>
              <a:rPr lang="zh-CN" altLang="en-US" smtClean="0"/>
              <a:t>设计窗口概述</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013" y="1707855"/>
            <a:ext cx="6151170" cy="295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061407" y="2517757"/>
            <a:ext cx="1690171" cy="315406"/>
          </a:xfrm>
          <a:prstGeom prst="rect">
            <a:avLst/>
          </a:prstGeom>
          <a:noFill/>
        </p:spPr>
        <p:txBody>
          <a:bodyPr wrap="square" lIns="68515" tIns="34258" rIns="68515" bIns="34258" rtlCol="0">
            <a:spAutoFit/>
          </a:bodyPr>
          <a:lstStyle/>
          <a:p>
            <a:r>
              <a:rPr lang="zh-CN" altLang="en-US" b="1" dirty="0">
                <a:solidFill>
                  <a:srgbClr val="FF0000"/>
                </a:solidFill>
              </a:rPr>
              <a:t>场景脚本</a:t>
            </a:r>
          </a:p>
        </p:txBody>
      </p:sp>
      <p:sp>
        <p:nvSpPr>
          <p:cNvPr id="3" name="TextBox 2"/>
          <p:cNvSpPr txBox="1"/>
          <p:nvPr/>
        </p:nvSpPr>
        <p:spPr>
          <a:xfrm>
            <a:off x="2414009" y="3705615"/>
            <a:ext cx="1501281" cy="315406"/>
          </a:xfrm>
          <a:prstGeom prst="rect">
            <a:avLst/>
          </a:prstGeom>
          <a:noFill/>
        </p:spPr>
        <p:txBody>
          <a:bodyPr wrap="square" lIns="68515" tIns="34258" rIns="68515" bIns="34258" rtlCol="0">
            <a:spAutoFit/>
          </a:bodyPr>
          <a:lstStyle/>
          <a:p>
            <a:r>
              <a:rPr lang="zh-CN" altLang="en-US" b="1" dirty="0">
                <a:solidFill>
                  <a:srgbClr val="FF0000"/>
                </a:solidFill>
              </a:rPr>
              <a:t>场景计划设计</a:t>
            </a:r>
          </a:p>
        </p:txBody>
      </p:sp>
      <p:sp>
        <p:nvSpPr>
          <p:cNvPr id="4" name="TextBox 3"/>
          <p:cNvSpPr txBox="1"/>
          <p:nvPr/>
        </p:nvSpPr>
        <p:spPr>
          <a:xfrm>
            <a:off x="5812846" y="2733732"/>
            <a:ext cx="1564245" cy="315406"/>
          </a:xfrm>
          <a:prstGeom prst="rect">
            <a:avLst/>
          </a:prstGeom>
          <a:noFill/>
        </p:spPr>
        <p:txBody>
          <a:bodyPr wrap="square" lIns="68515" tIns="34258" rIns="68515" bIns="34258" rtlCol="0">
            <a:spAutoFit/>
          </a:bodyPr>
          <a:lstStyle/>
          <a:p>
            <a:r>
              <a:rPr lang="zh-CN" altLang="en-US" b="1" dirty="0">
                <a:solidFill>
                  <a:srgbClr val="FF0000"/>
                </a:solidFill>
              </a:rPr>
              <a:t>服务水平协议</a:t>
            </a:r>
          </a:p>
        </p:txBody>
      </p:sp>
      <p:sp>
        <p:nvSpPr>
          <p:cNvPr id="7" name="TextBox 6"/>
          <p:cNvSpPr txBox="1"/>
          <p:nvPr/>
        </p:nvSpPr>
        <p:spPr>
          <a:xfrm>
            <a:off x="5057550" y="4083569"/>
            <a:ext cx="1759775" cy="315406"/>
          </a:xfrm>
          <a:prstGeom prst="rect">
            <a:avLst/>
          </a:prstGeom>
          <a:noFill/>
        </p:spPr>
        <p:txBody>
          <a:bodyPr wrap="square" lIns="68515" tIns="34258" rIns="68515" bIns="34258" rtlCol="0">
            <a:spAutoFit/>
          </a:bodyPr>
          <a:lstStyle/>
          <a:p>
            <a:r>
              <a:rPr lang="zh-CN" altLang="en-US" b="1" dirty="0">
                <a:solidFill>
                  <a:srgbClr val="FF0000"/>
                </a:solidFill>
              </a:rPr>
              <a:t>场景计划交互图</a:t>
            </a:r>
          </a:p>
        </p:txBody>
      </p:sp>
    </p:spTree>
    <p:extLst>
      <p:ext uri="{BB962C8B-B14F-4D97-AF65-F5344CB8AC3E}">
        <p14:creationId xmlns:p14="http://schemas.microsoft.com/office/powerpoint/2010/main" val="3331197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09967" y="897952"/>
            <a:ext cx="3452787" cy="3780015"/>
          </a:xfrm>
          <a:ln w="9525">
            <a:noFill/>
          </a:ln>
        </p:spPr>
        <p:txBody>
          <a:bodyPr>
            <a:normAutofit lnSpcReduction="10000"/>
          </a:bodyPr>
          <a:lstStyle/>
          <a:p>
            <a:pPr marL="0" indent="0">
              <a:buNone/>
            </a:pPr>
            <a:r>
              <a:rPr lang="zh-CN" altLang="en-US" dirty="0" smtClean="0"/>
              <a:t>      运行场景时，可监视场景组及</a:t>
            </a:r>
            <a:r>
              <a:rPr lang="en-US" altLang="zh-CN" dirty="0" err="1" smtClean="0"/>
              <a:t>Vuser</a:t>
            </a:r>
            <a:r>
              <a:rPr lang="zh-CN" altLang="en-US" dirty="0" smtClean="0"/>
              <a:t>运行的状态，并可监视及控制每个</a:t>
            </a:r>
            <a:r>
              <a:rPr lang="en-US" altLang="zh-CN" dirty="0" err="1" smtClean="0"/>
              <a:t>Vuser</a:t>
            </a:r>
            <a:r>
              <a:rPr lang="zh-CN" altLang="en-US" dirty="0" smtClean="0"/>
              <a:t>、查看由</a:t>
            </a:r>
            <a:r>
              <a:rPr lang="en-US" altLang="zh-CN" dirty="0" err="1" smtClean="0"/>
              <a:t>Vuser</a:t>
            </a:r>
            <a:r>
              <a:rPr lang="zh-CN" altLang="en-US" dirty="0" smtClean="0"/>
              <a:t>生成的错误、警告和通知消息，还能监控场景运行中收集到的各种数据等</a:t>
            </a:r>
            <a:endParaRPr lang="zh-CN" altLang="en-US" dirty="0"/>
          </a:p>
        </p:txBody>
      </p:sp>
      <p:sp>
        <p:nvSpPr>
          <p:cNvPr id="11" name="标题 1"/>
          <p:cNvSpPr>
            <a:spLocks noGrp="1"/>
          </p:cNvSpPr>
          <p:nvPr>
            <p:ph type="title"/>
          </p:nvPr>
        </p:nvSpPr>
        <p:spPr/>
        <p:txBody>
          <a:bodyPr>
            <a:normAutofit fontScale="90000"/>
          </a:bodyPr>
          <a:lstStyle/>
          <a:p>
            <a:r>
              <a:rPr lang="en-US" altLang="zh-CN" smtClean="0"/>
              <a:t>Controller</a:t>
            </a:r>
            <a:r>
              <a:rPr lang="zh-CN" altLang="en-US" smtClean="0"/>
              <a:t>运行窗口概述</a:t>
            </a:r>
            <a:endParaRPr lang="zh-CN" altLang="en-US" dirty="0"/>
          </a:p>
        </p:txBody>
      </p:sp>
      <p:pic>
        <p:nvPicPr>
          <p:cNvPr id="7" name="图片 6"/>
          <p:cNvPicPr/>
          <p:nvPr/>
        </p:nvPicPr>
        <p:blipFill>
          <a:blip r:embed="rId3">
            <a:clrChange>
              <a:clrFrom>
                <a:srgbClr val="FFFFFF"/>
              </a:clrFrom>
              <a:clrTo>
                <a:srgbClr val="FFFFFF">
                  <a:alpha val="0"/>
                </a:srgbClr>
              </a:clrTo>
            </a:clrChange>
          </a:blip>
          <a:srcRect/>
          <a:stretch>
            <a:fillRect/>
          </a:stretch>
        </p:blipFill>
        <p:spPr bwMode="auto">
          <a:xfrm>
            <a:off x="3816704" y="1005939"/>
            <a:ext cx="4963382" cy="3617564"/>
          </a:xfrm>
          <a:prstGeom prst="rect">
            <a:avLst/>
          </a:prstGeom>
          <a:noFill/>
          <a:ln w="9525">
            <a:noFill/>
            <a:miter lim="800000"/>
            <a:headEnd/>
            <a:tailEnd/>
          </a:ln>
        </p:spPr>
      </p:pic>
    </p:spTree>
    <p:extLst>
      <p:ext uri="{BB962C8B-B14F-4D97-AF65-F5344CB8AC3E}">
        <p14:creationId xmlns:p14="http://schemas.microsoft.com/office/powerpoint/2010/main" val="2478076944"/>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13 编写性能测试计划</Template>
  <TotalTime>587</TotalTime>
  <Words>3276</Words>
  <Application>Microsoft Office PowerPoint</Application>
  <PresentationFormat>全屏显示(16:9)</PresentationFormat>
  <Paragraphs>430</Paragraphs>
  <Slides>52</Slides>
  <Notes>41</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moban</vt:lpstr>
      <vt:lpstr>08 Controller的使用</vt:lpstr>
      <vt:lpstr>LoadRunner原理与工作流程</vt:lpstr>
      <vt:lpstr>目录</vt:lpstr>
      <vt:lpstr>Controller综述</vt:lpstr>
      <vt:lpstr>测试场景设计回顾</vt:lpstr>
      <vt:lpstr>场景执行流程</vt:lpstr>
      <vt:lpstr>新建场景窗口介绍</vt:lpstr>
      <vt:lpstr>Controller设计窗口概述</vt:lpstr>
      <vt:lpstr>Controller运行窗口概述</vt:lpstr>
      <vt:lpstr>目录</vt:lpstr>
      <vt:lpstr>场景设计</vt:lpstr>
      <vt:lpstr>场景设计</vt:lpstr>
      <vt:lpstr>场景设计</vt:lpstr>
      <vt:lpstr>场景设计</vt:lpstr>
      <vt:lpstr>设置手动场景</vt:lpstr>
      <vt:lpstr>手动测试场景——用户组模式</vt:lpstr>
      <vt:lpstr>手动测试场景——用户组模式</vt:lpstr>
      <vt:lpstr>手动测试场景——用户组模式</vt:lpstr>
      <vt:lpstr>手动测试场景——用户组模式</vt:lpstr>
      <vt:lpstr>用户组模式</vt:lpstr>
      <vt:lpstr>用户组模式</vt:lpstr>
      <vt:lpstr>解决“怎么做？”的问题</vt:lpstr>
      <vt:lpstr>Run Mode</vt:lpstr>
      <vt:lpstr>思考？</vt:lpstr>
      <vt:lpstr>解决“时间？”的问题</vt:lpstr>
      <vt:lpstr>场景类型综述</vt:lpstr>
      <vt:lpstr>面向目标的测试场景——目标类型</vt:lpstr>
      <vt:lpstr>面向目标的测试场景——目标类型</vt:lpstr>
      <vt:lpstr>面向目标的测试场景—目标类型</vt:lpstr>
      <vt:lpstr>面向目标的测试场景——场景设置</vt:lpstr>
      <vt:lpstr>面向目标的测试场景——加载行为</vt:lpstr>
      <vt:lpstr>目录</vt:lpstr>
      <vt:lpstr>多机负载</vt:lpstr>
      <vt:lpstr>多机负载</vt:lpstr>
      <vt:lpstr>多机负载</vt:lpstr>
      <vt:lpstr>目录</vt:lpstr>
      <vt:lpstr>场景执行与监控详解</vt:lpstr>
      <vt:lpstr>场景组查看与监控</vt:lpstr>
      <vt:lpstr>场景组查看与监控（续）</vt:lpstr>
      <vt:lpstr>场景状态查看与监控</vt:lpstr>
      <vt:lpstr>场景状态查看与监控——事务</vt:lpstr>
      <vt:lpstr>场景状态查看与监控——输出信息</vt:lpstr>
      <vt:lpstr>场景执行与监控详解</vt:lpstr>
      <vt:lpstr>查看联机图</vt:lpstr>
      <vt:lpstr>查看联机图——默认图</vt:lpstr>
      <vt:lpstr>查看联机图——叠加</vt:lpstr>
      <vt:lpstr>查看联机图——配置</vt:lpstr>
      <vt:lpstr>Running Vusers图</vt:lpstr>
      <vt:lpstr>Average Transaction Response Time图</vt:lpstr>
      <vt:lpstr>场景执行与监控详解</vt:lpstr>
      <vt:lpstr>为什么要控制集合点？</vt:lpstr>
      <vt:lpstr>控制集合点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60</cp:revision>
  <dcterms:created xsi:type="dcterms:W3CDTF">2017-03-16T04:59:09Z</dcterms:created>
  <dcterms:modified xsi:type="dcterms:W3CDTF">2019-10-21T09:29:42Z</dcterms:modified>
</cp:coreProperties>
</file>