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3"/>
  </p:notesMasterIdLst>
  <p:sldIdLst>
    <p:sldId id="256" r:id="rId2"/>
    <p:sldId id="276" r:id="rId3"/>
    <p:sldId id="277" r:id="rId4"/>
    <p:sldId id="278" r:id="rId5"/>
    <p:sldId id="279" r:id="rId6"/>
    <p:sldId id="280" r:id="rId7"/>
    <p:sldId id="281" r:id="rId8"/>
    <p:sldId id="282" r:id="rId9"/>
    <p:sldId id="283" r:id="rId10"/>
    <p:sldId id="284"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21" autoAdjust="0"/>
  </p:normalViewPr>
  <p:slideViewPr>
    <p:cSldViewPr>
      <p:cViewPr varScale="1">
        <p:scale>
          <a:sx n="85" d="100"/>
          <a:sy n="85" d="100"/>
        </p:scale>
        <p:origin x="-906" y="-15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40342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51435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250114"/>
            <a:ext cx="7488832" cy="158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smtClean="0">
                <a:solidFill>
                  <a:schemeClr val="bg1"/>
                </a:solidFill>
              </a:rPr>
              <a:t>09 Analysis</a:t>
            </a:r>
            <a:r>
              <a:rPr lang="zh-CN" altLang="en-US" sz="4800" b="1" dirty="0">
                <a:solidFill>
                  <a:schemeClr val="bg1"/>
                </a:solidFill>
              </a:rPr>
              <a:t>结果分析</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a:t>
            </a:r>
            <a:r>
              <a:rPr lang="zh-CN" altLang="en-US" dirty="0" smtClean="0">
                <a:latin typeface="+mn-ea"/>
              </a:rPr>
              <a:t>简介</a:t>
            </a:r>
            <a:endParaRPr lang="en-US" altLang="zh-CN" dirty="0" smtClean="0">
              <a:latin typeface="+mn-ea"/>
            </a:endParaRPr>
          </a:p>
          <a:p>
            <a:pPr>
              <a:defRPr/>
            </a:pPr>
            <a:r>
              <a:rPr lang="en-US" altLang="zh-CN" dirty="0">
                <a:solidFill>
                  <a:srgbClr val="FF0000"/>
                </a:solidFill>
                <a:latin typeface="+mn-ea"/>
              </a:rPr>
              <a:t>Analysis</a:t>
            </a:r>
            <a:r>
              <a:rPr lang="zh-CN" altLang="en-US" dirty="0">
                <a:solidFill>
                  <a:srgbClr val="FF0000"/>
                </a:solidFill>
                <a:latin typeface="+mn-ea"/>
              </a:rPr>
              <a:t>图分析之虚拟用户图和错误</a:t>
            </a:r>
            <a:r>
              <a:rPr lang="zh-CN" altLang="en-US" dirty="0" smtClean="0">
                <a:solidFill>
                  <a:srgbClr val="FF0000"/>
                </a:solidFill>
                <a:latin typeface="+mn-ea"/>
              </a:rPr>
              <a:t>图</a:t>
            </a:r>
            <a:endParaRPr lang="en-US" altLang="zh-CN" dirty="0" smtClean="0">
              <a:solidFill>
                <a:srgbClr val="FF0000"/>
              </a:solidFill>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a:t>
            </a:r>
            <a:r>
              <a:rPr lang="en-US" altLang="zh-CN" dirty="0">
                <a:latin typeface="+mn-ea"/>
              </a:rPr>
              <a:t>Web</a:t>
            </a:r>
            <a:r>
              <a:rPr lang="zh-CN" altLang="en-US" dirty="0">
                <a:latin typeface="+mn-ea"/>
              </a:rPr>
              <a:t>资源</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88332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r>
              <a:rPr lang="zh-CN" altLang="en-US" b="1" dirty="0" smtClean="0">
                <a:solidFill>
                  <a:schemeClr val="bg1"/>
                </a:solidFill>
              </a:rPr>
              <a:t>概述</a:t>
            </a:r>
            <a:endParaRPr lang="zh-CN" altLang="en-US" b="1" dirty="0">
              <a:solidFill>
                <a:schemeClr val="bg1"/>
              </a:solidFill>
            </a:endParaRPr>
          </a:p>
        </p:txBody>
      </p:sp>
      <p:sp>
        <p:nvSpPr>
          <p:cNvPr id="6" name="右弧形箭头 5"/>
          <p:cNvSpPr/>
          <p:nvPr/>
        </p:nvSpPr>
        <p:spPr bwMode="auto">
          <a:xfrm>
            <a:off x="5934633" y="1550901"/>
            <a:ext cx="1388533" cy="1282700"/>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12641" name="Picture 1"/>
          <p:cNvPicPr>
            <a:picLocks noChangeAspect="1" noChangeArrowheads="1"/>
          </p:cNvPicPr>
          <p:nvPr/>
        </p:nvPicPr>
        <p:blipFill>
          <a:blip r:embed="rId3"/>
          <a:srcRect/>
          <a:stretch>
            <a:fillRect/>
          </a:stretch>
        </p:blipFill>
        <p:spPr bwMode="auto">
          <a:xfrm>
            <a:off x="179512" y="2833600"/>
            <a:ext cx="8767525" cy="1643911"/>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632084" y="793376"/>
            <a:ext cx="4624593" cy="1864098"/>
          </a:xfrm>
          <a:prstGeom prst="rect">
            <a:avLst/>
          </a:prstGeom>
          <a:noFill/>
          <a:ln w="9525">
            <a:noFill/>
            <a:miter lim="800000"/>
            <a:headEnd/>
            <a:tailEnd/>
          </a:ln>
        </p:spPr>
      </p:pic>
    </p:spTree>
    <p:extLst>
      <p:ext uri="{BB962C8B-B14F-4D97-AF65-F5344CB8AC3E}">
        <p14:creationId xmlns:p14="http://schemas.microsoft.com/office/powerpoint/2010/main" val="239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814082"/>
            <a:ext cx="9143999" cy="3706382"/>
          </a:xfrm>
          <a:prstGeom prst="rect">
            <a:avLst/>
          </a:prstGeom>
          <a:noFill/>
          <a:ln w="9525">
            <a:noFill/>
            <a:miter lim="800000"/>
            <a:headEnd/>
            <a:tailEnd/>
          </a:ln>
          <a:effectLst/>
        </p:spPr>
      </p:pic>
      <p:sp>
        <p:nvSpPr>
          <p:cNvPr id="7" name="圆角矩形 6"/>
          <p:cNvSpPr/>
          <p:nvPr/>
        </p:nvSpPr>
        <p:spPr bwMode="auto">
          <a:xfrm>
            <a:off x="5892795" y="799361"/>
            <a:ext cx="2794000" cy="88900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Tree>
    <p:extLst>
      <p:ext uri="{BB962C8B-B14F-4D97-AF65-F5344CB8AC3E}">
        <p14:creationId xmlns:p14="http://schemas.microsoft.com/office/powerpoint/2010/main" val="9196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sp>
        <p:nvSpPr>
          <p:cNvPr id="3" name="内容占位符 2"/>
          <p:cNvSpPr>
            <a:spLocks noGrp="1"/>
          </p:cNvSpPr>
          <p:nvPr>
            <p:ph idx="1"/>
          </p:nvPr>
        </p:nvSpPr>
        <p:spPr>
          <a:xfrm>
            <a:off x="395536" y="800825"/>
            <a:ext cx="8229600" cy="3394472"/>
          </a:xfrm>
        </p:spPr>
        <p:txBody>
          <a:bodyPr>
            <a:normAutofit/>
          </a:bodyPr>
          <a:lstStyle/>
          <a:p>
            <a:r>
              <a:rPr lang="en-US" altLang="zh-CN" sz="2800" dirty="0" err="1" smtClean="0">
                <a:solidFill>
                  <a:srgbClr val="FF0000"/>
                </a:solidFill>
                <a:latin typeface="+mn-ea"/>
              </a:rPr>
              <a:t>Vusers</a:t>
            </a:r>
            <a:r>
              <a:rPr lang="zh-CN" altLang="en-US" sz="2800" dirty="0" smtClean="0">
                <a:solidFill>
                  <a:srgbClr val="FF0000"/>
                </a:solidFill>
                <a:latin typeface="+mn-ea"/>
              </a:rPr>
              <a:t>图即虚拟用户图，用于描述场景执行期间</a:t>
            </a:r>
            <a:r>
              <a:rPr lang="en-US" altLang="zh-CN" sz="2800" dirty="0" err="1" smtClean="0">
                <a:solidFill>
                  <a:srgbClr val="FF0000"/>
                </a:solidFill>
                <a:latin typeface="+mn-ea"/>
              </a:rPr>
              <a:t>Vuser</a:t>
            </a:r>
            <a:r>
              <a:rPr lang="zh-CN" altLang="en-US" sz="2800" dirty="0" smtClean="0">
                <a:solidFill>
                  <a:srgbClr val="FF0000"/>
                </a:solidFill>
                <a:latin typeface="+mn-ea"/>
              </a:rPr>
              <a:t>的相关行为。</a:t>
            </a:r>
            <a:endParaRPr lang="en-US" altLang="zh-CN" sz="2800" dirty="0" smtClean="0">
              <a:solidFill>
                <a:srgbClr val="FF0000"/>
              </a:solidFill>
              <a:latin typeface="+mn-ea"/>
            </a:endParaRPr>
          </a:p>
          <a:p>
            <a:r>
              <a:rPr lang="en-US" sz="2800" dirty="0" smtClean="0">
                <a:latin typeface="+mn-ea"/>
              </a:rPr>
              <a:t>Running </a:t>
            </a:r>
            <a:r>
              <a:rPr lang="en-US" sz="2800" dirty="0" err="1" smtClean="0">
                <a:latin typeface="+mn-ea"/>
              </a:rPr>
              <a:t>Vusers</a:t>
            </a:r>
            <a:r>
              <a:rPr lang="zh-CN" altLang="en-US" sz="2800" dirty="0" smtClean="0">
                <a:latin typeface="+mn-ea"/>
              </a:rPr>
              <a:t>（运行</a:t>
            </a:r>
            <a:r>
              <a:rPr lang="en-US" sz="2800" dirty="0" err="1" smtClean="0">
                <a:latin typeface="+mn-ea"/>
              </a:rPr>
              <a:t>Vuser</a:t>
            </a:r>
            <a:r>
              <a:rPr lang="zh-CN" altLang="en-US" sz="2800" dirty="0" smtClean="0">
                <a:latin typeface="+mn-ea"/>
              </a:rPr>
              <a:t>图）显示场景执行期间每秒钟运行的</a:t>
            </a:r>
            <a:r>
              <a:rPr lang="en-US" sz="2800" dirty="0" err="1" smtClean="0">
                <a:latin typeface="+mn-ea"/>
              </a:rPr>
              <a:t>Vuser</a:t>
            </a:r>
            <a:r>
              <a:rPr lang="zh-CN" altLang="en-US" sz="2800" dirty="0" smtClean="0">
                <a:latin typeface="+mn-ea"/>
              </a:rPr>
              <a:t>数及相应状态。</a:t>
            </a:r>
            <a:endParaRPr lang="zh-CN" altLang="en-US" sz="2800" dirty="0">
              <a:solidFill>
                <a:srgbClr val="FF0000"/>
              </a:solidFill>
              <a:latin typeface="+mn-ea"/>
            </a:endParaRPr>
          </a:p>
        </p:txBody>
      </p:sp>
      <p:pic>
        <p:nvPicPr>
          <p:cNvPr id="258050" name="图片 44"/>
          <p:cNvPicPr>
            <a:picLocks noChangeAspect="1" noChangeArrowheads="1"/>
          </p:cNvPicPr>
          <p:nvPr/>
        </p:nvPicPr>
        <p:blipFill>
          <a:blip r:embed="rId3"/>
          <a:srcRect/>
          <a:stretch>
            <a:fillRect/>
          </a:stretch>
        </p:blipFill>
        <p:spPr bwMode="auto">
          <a:xfrm>
            <a:off x="1828799" y="2931790"/>
            <a:ext cx="5611904" cy="200669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21876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err="1">
                <a:solidFill>
                  <a:schemeClr val="bg1"/>
                </a:solidFill>
              </a:rPr>
              <a:t>Vuser</a:t>
            </a:r>
            <a:r>
              <a:rPr lang="en-US" b="1" dirty="0">
                <a:solidFill>
                  <a:schemeClr val="bg1"/>
                </a:solidFill>
              </a:rPr>
              <a:t> Summary</a:t>
            </a:r>
            <a:r>
              <a:rPr lang="zh-CN" altLang="en-US" b="1" dirty="0">
                <a:solidFill>
                  <a:schemeClr val="bg1"/>
                </a:solidFill>
              </a:rPr>
              <a:t>图</a:t>
            </a:r>
          </a:p>
        </p:txBody>
      </p:sp>
      <p:sp>
        <p:nvSpPr>
          <p:cNvPr id="3" name="内容占位符 2"/>
          <p:cNvSpPr>
            <a:spLocks noGrp="1"/>
          </p:cNvSpPr>
          <p:nvPr>
            <p:ph idx="1"/>
          </p:nvPr>
        </p:nvSpPr>
        <p:spPr>
          <a:xfrm>
            <a:off x="395536" y="681541"/>
            <a:ext cx="8229600" cy="3394472"/>
          </a:xfrm>
        </p:spPr>
        <p:txBody>
          <a:bodyPr/>
          <a:lstStyle/>
          <a:p>
            <a:pPr marL="0" indent="0">
              <a:buNone/>
            </a:pPr>
            <a:r>
              <a:rPr lang="en-US" sz="2800" dirty="0" smtClean="0">
                <a:latin typeface="+mn-ea"/>
              </a:rPr>
              <a:t>	</a:t>
            </a:r>
            <a:r>
              <a:rPr lang="x-none" sz="2800" dirty="0" smtClean="0">
                <a:latin typeface="+mn-ea"/>
              </a:rPr>
              <a:t>Vuser Summary（Vuser概要图）以饼状图显示Vuser性能概要信息。用于查看已成功执行性能测试场景的Vuser数量（相对于未成功执行场景的Vuser而言）。</a:t>
            </a:r>
            <a:endParaRPr lang="zh-CN" altLang="en-US" sz="2800" dirty="0" smtClean="0">
              <a:latin typeface="+mn-ea"/>
            </a:endParaRPr>
          </a:p>
          <a:p>
            <a:endParaRPr lang="zh-CN" altLang="en-US" dirty="0">
              <a:solidFill>
                <a:srgbClr val="FF0000"/>
              </a:solidFill>
            </a:endParaRPr>
          </a:p>
        </p:txBody>
      </p:sp>
      <p:pic>
        <p:nvPicPr>
          <p:cNvPr id="259074" name="图片 69"/>
          <p:cNvPicPr>
            <a:picLocks noChangeAspect="1" noChangeArrowheads="1"/>
          </p:cNvPicPr>
          <p:nvPr/>
        </p:nvPicPr>
        <p:blipFill>
          <a:blip r:embed="rId3"/>
          <a:srcRect b="3046"/>
          <a:stretch>
            <a:fillRect/>
          </a:stretch>
        </p:blipFill>
        <p:spPr bwMode="auto">
          <a:xfrm>
            <a:off x="2123728" y="2463737"/>
            <a:ext cx="6239436" cy="241020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754388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Rendezvous</a:t>
            </a:r>
            <a:r>
              <a:rPr lang="zh-CN" altLang="en-US" b="1" dirty="0">
                <a:solidFill>
                  <a:schemeClr val="bg1"/>
                </a:solidFill>
              </a:rPr>
              <a:t>图</a:t>
            </a:r>
          </a:p>
        </p:txBody>
      </p:sp>
      <p:sp>
        <p:nvSpPr>
          <p:cNvPr id="3" name="内容占位符 2"/>
          <p:cNvSpPr>
            <a:spLocks noGrp="1"/>
          </p:cNvSpPr>
          <p:nvPr>
            <p:ph idx="1"/>
          </p:nvPr>
        </p:nvSpPr>
        <p:spPr>
          <a:xfrm>
            <a:off x="519952" y="627535"/>
            <a:ext cx="8229600" cy="3394472"/>
          </a:xfrm>
        </p:spPr>
        <p:txBody>
          <a:bodyPr/>
          <a:lstStyle/>
          <a:p>
            <a:pPr marL="0" indent="0">
              <a:buNone/>
            </a:pPr>
            <a:r>
              <a:rPr lang="en-US" dirty="0" smtClean="0"/>
              <a:t>	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solidFill>
                <a:srgbClr val="FF0000"/>
              </a:solidFill>
            </a:endParaRPr>
          </a:p>
        </p:txBody>
      </p:sp>
      <p:pic>
        <p:nvPicPr>
          <p:cNvPr id="260098" name="图片 72"/>
          <p:cNvPicPr>
            <a:picLocks noChangeAspect="1" noChangeArrowheads="1"/>
          </p:cNvPicPr>
          <p:nvPr/>
        </p:nvPicPr>
        <p:blipFill>
          <a:blip r:embed="rId3"/>
          <a:srcRect b="3418"/>
          <a:stretch>
            <a:fillRect/>
          </a:stretch>
        </p:blipFill>
        <p:spPr bwMode="auto">
          <a:xfrm>
            <a:off x="1259632" y="2211710"/>
            <a:ext cx="7117978" cy="250650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47163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814082"/>
            <a:ext cx="9143999" cy="3706382"/>
          </a:xfrm>
          <a:prstGeom prst="rect">
            <a:avLst/>
          </a:prstGeom>
          <a:noFill/>
          <a:ln w="9525">
            <a:noFill/>
            <a:miter lim="800000"/>
            <a:headEnd/>
            <a:tailEnd/>
          </a:ln>
          <a:effectLst/>
        </p:spPr>
      </p:pic>
      <p:sp>
        <p:nvSpPr>
          <p:cNvPr id="7" name="圆角矩形 6"/>
          <p:cNvSpPr/>
          <p:nvPr/>
        </p:nvSpPr>
        <p:spPr bwMode="auto">
          <a:xfrm>
            <a:off x="6185648" y="1775012"/>
            <a:ext cx="2958353" cy="77992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4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Error</a:t>
            </a:r>
            <a:r>
              <a:rPr lang="zh-CN" altLang="en-US" b="1" dirty="0">
                <a:solidFill>
                  <a:schemeClr val="bg1"/>
                </a:solidFill>
              </a:rPr>
              <a:t>图</a:t>
            </a:r>
            <a:r>
              <a:rPr lang="en-US" altLang="zh-CN" b="1" dirty="0">
                <a:solidFill>
                  <a:schemeClr val="bg1"/>
                </a:solidFill>
              </a:rPr>
              <a:t/>
            </a:r>
            <a:br>
              <a:rPr lang="en-US" altLang="zh-CN" b="1" dirty="0">
                <a:solidFill>
                  <a:schemeClr val="bg1"/>
                </a:solidFill>
              </a:rPr>
            </a:br>
            <a:r>
              <a:rPr lang="en-US" altLang="zh-CN" b="1" dirty="0">
                <a:solidFill>
                  <a:schemeClr val="bg1"/>
                </a:solidFill>
              </a:rPr>
              <a:t/>
            </a:r>
            <a:br>
              <a:rPr lang="en-US" altLang="zh-CN" b="1" dirty="0">
                <a:solidFill>
                  <a:schemeClr val="bg1"/>
                </a:solidFill>
              </a:rPr>
            </a:br>
            <a:endParaRPr lang="zh-CN" altLang="en-US" b="1" dirty="0">
              <a:solidFill>
                <a:schemeClr val="bg1"/>
              </a:solidFill>
            </a:endParaRPr>
          </a:p>
        </p:txBody>
      </p:sp>
      <p:sp>
        <p:nvSpPr>
          <p:cNvPr id="7" name="内容占位符 6"/>
          <p:cNvSpPr>
            <a:spLocks noGrp="1"/>
          </p:cNvSpPr>
          <p:nvPr>
            <p:ph idx="1"/>
          </p:nvPr>
        </p:nvSpPr>
        <p:spPr>
          <a:xfrm>
            <a:off x="107504" y="695320"/>
            <a:ext cx="8229600" cy="3394472"/>
          </a:xfrm>
        </p:spPr>
        <p:txBody>
          <a:bodyPr>
            <a:normAutofit fontScale="77500" lnSpcReduction="20000"/>
          </a:bodyPr>
          <a:lstStyle/>
          <a:p>
            <a:r>
              <a:rPr lang="zh-CN" altLang="en-US" dirty="0" smtClean="0">
                <a:solidFill>
                  <a:srgbClr val="FF0000"/>
                </a:solidFill>
              </a:rPr>
              <a:t>借助</a:t>
            </a:r>
            <a:r>
              <a:rPr lang="en-US" dirty="0" smtClean="0">
                <a:solidFill>
                  <a:srgbClr val="FF0000"/>
                </a:solidFill>
              </a:rPr>
              <a:t>Errors</a:t>
            </a:r>
            <a:r>
              <a:rPr lang="zh-CN" altLang="en-US" dirty="0" smtClean="0">
                <a:solidFill>
                  <a:srgbClr val="FF0000"/>
                </a:solidFill>
              </a:rPr>
              <a:t>图可以发现服务器什么时间发生错误以及错误的统计信息，可以分析服务器的处理能力。</a:t>
            </a:r>
            <a:endParaRPr lang="en-US" altLang="zh-CN" dirty="0" smtClean="0">
              <a:solidFill>
                <a:srgbClr val="FF0000"/>
              </a:solidFill>
            </a:endParaRPr>
          </a:p>
          <a:p>
            <a:r>
              <a:rPr lang="en-US" dirty="0" smtClean="0"/>
              <a:t>Errors</a:t>
            </a:r>
            <a:r>
              <a:rPr lang="zh-CN" altLang="en-US" dirty="0" smtClean="0"/>
              <a:t>图主要分以下两类：</a:t>
            </a:r>
            <a:endParaRPr lang="en-US" altLang="zh-CN" dirty="0" smtClean="0"/>
          </a:p>
          <a:p>
            <a:pPr lvl="1"/>
            <a:r>
              <a:rPr lang="zh-CN" altLang="en-US" dirty="0"/>
              <a:t>显示加载时的错误（按错误代码和描述）</a:t>
            </a:r>
            <a:endParaRPr lang="en-US" altLang="zh-CN" dirty="0"/>
          </a:p>
          <a:p>
            <a:pPr lvl="1"/>
            <a:r>
              <a:rPr lang="zh-CN" altLang="en-US" dirty="0"/>
              <a:t>每秒场景运行时错误数（按错误代码和描述）</a:t>
            </a:r>
            <a:endParaRPr lang="en-US" altLang="zh-CN" dirty="0"/>
          </a:p>
          <a:p>
            <a:pPr lvl="1"/>
            <a:r>
              <a:rPr lang="zh-CN" altLang="en-US" dirty="0"/>
              <a:t>显示加载时的错误（按错误代码）</a:t>
            </a:r>
            <a:endParaRPr lang="en-US" altLang="zh-CN" dirty="0"/>
          </a:p>
          <a:p>
            <a:pPr lvl="1"/>
            <a:r>
              <a:rPr lang="zh-CN" altLang="en-US" dirty="0"/>
              <a:t>每秒场景运行时错误数（按错误代码）</a:t>
            </a:r>
            <a:endParaRPr lang="en-US" altLang="zh-CN" dirty="0"/>
          </a:p>
          <a:p>
            <a:pPr marL="457200" lvl="1" indent="0">
              <a:buNone/>
            </a:pPr>
            <a:endParaRPr lang="en-US" altLang="zh-CN" dirty="0" smtClean="0">
              <a:solidFill>
                <a:schemeClr val="tx1"/>
              </a:solidFill>
            </a:endParaRPr>
          </a:p>
          <a:p>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6407042" y="2283718"/>
            <a:ext cx="2757418" cy="1261793"/>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4860032" y="3651870"/>
            <a:ext cx="2860805" cy="110449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539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1"/>
                                        </p:tgtEl>
                                        <p:attrNameLst>
                                          <p:attrName>style.visibility</p:attrName>
                                        </p:attrNameLst>
                                      </p:cBhvr>
                                      <p:to>
                                        <p:strVal val="visible"/>
                                      </p:to>
                                    </p:set>
                                    <p:anim calcmode="lin" valueType="num">
                                      <p:cBhvr additive="base">
                                        <p:cTn id="7" dur="500" fill="hold"/>
                                        <p:tgtEl>
                                          <p:spTgt spid="102401"/>
                                        </p:tgtEl>
                                        <p:attrNameLst>
                                          <p:attrName>ppt_x</p:attrName>
                                        </p:attrNameLst>
                                      </p:cBhvr>
                                      <p:tavLst>
                                        <p:tav tm="0">
                                          <p:val>
                                            <p:strVal val="#ppt_x"/>
                                          </p:val>
                                        </p:tav>
                                        <p:tav tm="100000">
                                          <p:val>
                                            <p:strVal val="#ppt_x"/>
                                          </p:val>
                                        </p:tav>
                                      </p:tavLst>
                                    </p:anim>
                                    <p:anim calcmode="lin" valueType="num">
                                      <p:cBhvr additive="base">
                                        <p:cTn id="8" dur="500" fill="hold"/>
                                        <p:tgtEl>
                                          <p:spTgt spid="102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814082"/>
            <a:ext cx="9143999" cy="3706382"/>
          </a:xfrm>
          <a:prstGeom prst="rect">
            <a:avLst/>
          </a:prstGeom>
          <a:noFill/>
          <a:ln w="9525">
            <a:noFill/>
            <a:miter lim="800000"/>
            <a:headEnd/>
            <a:tailEnd/>
          </a:ln>
          <a:effectLst/>
        </p:spPr>
      </p:pic>
      <p:sp>
        <p:nvSpPr>
          <p:cNvPr id="7" name="圆角矩形 6"/>
          <p:cNvSpPr/>
          <p:nvPr/>
        </p:nvSpPr>
        <p:spPr bwMode="auto">
          <a:xfrm>
            <a:off x="5862916" y="773206"/>
            <a:ext cx="3281084" cy="1896036"/>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301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与分析概要简介</a:t>
            </a:r>
            <a:endParaRPr lang="en-US" altLang="zh-CN" dirty="0">
              <a:latin typeface="+mn-ea"/>
            </a:endParaRPr>
          </a:p>
          <a:p>
            <a:pPr>
              <a:defRPr/>
            </a:pPr>
            <a:r>
              <a:rPr lang="en-US" altLang="zh-CN" dirty="0">
                <a:latin typeface="+mn-ea"/>
              </a:rPr>
              <a:t>Analysis</a:t>
            </a:r>
            <a:r>
              <a:rPr lang="zh-CN" altLang="en-US" dirty="0">
                <a:latin typeface="+mn-ea"/>
              </a:rPr>
              <a:t>图分析之虚拟用户图和错误图</a:t>
            </a:r>
            <a:endParaRPr lang="en-US" altLang="zh-CN" dirty="0">
              <a:latin typeface="+mn-ea"/>
            </a:endParaRPr>
          </a:p>
          <a:p>
            <a:pPr>
              <a:defRPr/>
            </a:pPr>
            <a:r>
              <a:rPr lang="en-US" altLang="zh-CN" dirty="0">
                <a:solidFill>
                  <a:srgbClr val="FF0000"/>
                </a:solidFill>
                <a:latin typeface="+mn-ea"/>
              </a:rPr>
              <a:t>Analysis</a:t>
            </a:r>
            <a:r>
              <a:rPr lang="zh-CN" altLang="en-US" dirty="0">
                <a:solidFill>
                  <a:srgbClr val="FF0000"/>
                </a:solidFill>
                <a:latin typeface="+mn-ea"/>
              </a:rPr>
              <a:t>图分析之事务图</a:t>
            </a:r>
            <a:endParaRPr lang="en-US" altLang="zh-CN" dirty="0">
              <a:solidFill>
                <a:srgbClr val="FF0000"/>
              </a:solidFill>
              <a:latin typeface="+mn-ea"/>
            </a:endParaRPr>
          </a:p>
          <a:p>
            <a:pPr>
              <a:defRPr/>
            </a:pPr>
            <a:r>
              <a:rPr lang="en-US" altLang="zh-CN" dirty="0">
                <a:latin typeface="+mn-ea"/>
              </a:rPr>
              <a:t>Analysis</a:t>
            </a:r>
            <a:r>
              <a:rPr lang="zh-CN" altLang="en-US" dirty="0">
                <a:latin typeface="+mn-ea"/>
              </a:rPr>
              <a:t>图分析之</a:t>
            </a:r>
            <a:r>
              <a:rPr lang="en-US" altLang="zh-CN" dirty="0">
                <a:latin typeface="+mn-ea"/>
              </a:rPr>
              <a:t>Web</a:t>
            </a:r>
            <a:r>
              <a:rPr lang="zh-CN" altLang="en-US" dirty="0">
                <a:latin typeface="+mn-ea"/>
              </a:rPr>
              <a:t>资源图</a:t>
            </a:r>
            <a:endParaRPr lang="en-US" altLang="zh-CN" dirty="0">
              <a:latin typeface="+mn-ea"/>
            </a:endParaRPr>
          </a:p>
          <a:p>
            <a:pPr>
              <a:defRPr/>
            </a:pPr>
            <a:r>
              <a:rPr lang="en-US" altLang="zh-CN" dirty="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746693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solidFill>
                  <a:srgbClr val="FF0000"/>
                </a:solidFill>
                <a:latin typeface="+mn-ea"/>
              </a:rPr>
              <a:t>Analysis</a:t>
            </a:r>
            <a:r>
              <a:rPr lang="zh-CN" altLang="en-US" dirty="0">
                <a:solidFill>
                  <a:srgbClr val="FF0000"/>
                </a:solidFill>
                <a:latin typeface="+mn-ea"/>
              </a:rPr>
              <a:t>与分析概要</a:t>
            </a:r>
            <a:r>
              <a:rPr lang="zh-CN" altLang="en-US" dirty="0" smtClean="0">
                <a:solidFill>
                  <a:srgbClr val="FF0000"/>
                </a:solidFill>
                <a:latin typeface="+mn-ea"/>
              </a:rPr>
              <a:t>简介</a:t>
            </a:r>
            <a:endParaRPr lang="en-US" altLang="zh-CN" dirty="0" smtClean="0">
              <a:solidFill>
                <a:srgbClr val="FF0000"/>
              </a:solidFill>
              <a:latin typeface="+mn-ea"/>
            </a:endParaRPr>
          </a:p>
          <a:p>
            <a:pPr>
              <a:defRPr/>
            </a:pPr>
            <a:r>
              <a:rPr lang="en-US" altLang="zh-CN" dirty="0">
                <a:latin typeface="+mn-ea"/>
              </a:rPr>
              <a:t>Analysis</a:t>
            </a:r>
            <a:r>
              <a:rPr lang="zh-CN" altLang="en-US" dirty="0">
                <a:latin typeface="+mn-ea"/>
              </a:rPr>
              <a:t>图分析之虚拟用户图和错误</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a:t>
            </a:r>
            <a:r>
              <a:rPr lang="en-US" altLang="zh-CN" dirty="0">
                <a:latin typeface="+mn-ea"/>
              </a:rPr>
              <a:t>Web</a:t>
            </a:r>
            <a:r>
              <a:rPr lang="zh-CN" altLang="en-US" dirty="0">
                <a:latin typeface="+mn-ea"/>
              </a:rPr>
              <a:t>资源</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814082"/>
            <a:ext cx="9143999" cy="3706382"/>
          </a:xfrm>
          <a:prstGeom prst="rect">
            <a:avLst/>
          </a:prstGeom>
          <a:noFill/>
          <a:ln w="9525">
            <a:noFill/>
            <a:miter lim="800000"/>
            <a:headEnd/>
            <a:tailEnd/>
          </a:ln>
          <a:effectLst/>
        </p:spPr>
      </p:pic>
      <p:sp>
        <p:nvSpPr>
          <p:cNvPr id="7" name="圆角矩形 6"/>
          <p:cNvSpPr/>
          <p:nvPr/>
        </p:nvSpPr>
        <p:spPr bwMode="auto">
          <a:xfrm>
            <a:off x="5844987" y="2608730"/>
            <a:ext cx="2707342" cy="1896036"/>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41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8"/>
            <a:ext cx="9073008" cy="424365"/>
          </a:xfrm>
          <a:noFill/>
          <a:ln>
            <a:noFill/>
          </a:ln>
        </p:spPr>
        <p:txBody>
          <a:bodyPr vert="horz" wrap="square" lIns="0" tIns="0" rIns="0" bIns="0" numCol="1" anchor="t" anchorCtr="0" compatLnSpc="1">
            <a:prstTxWarp prst="textNoShape">
              <a:avLst/>
            </a:prstTxWarp>
            <a:noAutofit/>
          </a:bodyPr>
          <a:lstStyle/>
          <a:p>
            <a:r>
              <a:rPr lang="en-US" altLang="zh-CN" sz="3200" dirty="0"/>
              <a:t>Average Transaction </a:t>
            </a:r>
            <a:r>
              <a:rPr lang="en-US" sz="3200" dirty="0"/>
              <a:t>Response Time</a:t>
            </a:r>
            <a:r>
              <a:rPr lang="zh-CN" altLang="en-US" sz="3200" dirty="0"/>
              <a:t>图</a:t>
            </a:r>
          </a:p>
        </p:txBody>
      </p:sp>
      <p:sp>
        <p:nvSpPr>
          <p:cNvPr id="3" name="内容占位符 2"/>
          <p:cNvSpPr>
            <a:spLocks noGrp="1"/>
          </p:cNvSpPr>
          <p:nvPr>
            <p:ph idx="1"/>
          </p:nvPr>
        </p:nvSpPr>
        <p:spPr>
          <a:xfrm>
            <a:off x="0" y="789552"/>
            <a:ext cx="8606118" cy="3481388"/>
          </a:xfrm>
        </p:spPr>
        <p:txBody>
          <a:bodyPr>
            <a:normAutofit/>
          </a:bodyPr>
          <a:lstStyle/>
          <a:p>
            <a:r>
              <a:rPr lang="zh-CN" altLang="en-US" sz="2800" dirty="0" smtClean="0">
                <a:solidFill>
                  <a:srgbClr val="FF0000"/>
                </a:solidFill>
              </a:rPr>
              <a:t>事务图，用于描述场景执行期间事务的相关行为。</a:t>
            </a:r>
            <a:endParaRPr lang="en-US" altLang="zh-CN" sz="2800" dirty="0" smtClean="0">
              <a:solidFill>
                <a:srgbClr val="FF0000"/>
              </a:solidFill>
            </a:endParaRPr>
          </a:p>
          <a:p>
            <a:r>
              <a:rPr lang="zh-CN" altLang="en-US" sz="2800" dirty="0" smtClean="0"/>
              <a:t>平均事务响应时间图，显示场景执行期间每秒钟执行事务所使用的平均时间，是衡量系统性能走向的重要指标之一。</a:t>
            </a:r>
            <a:endParaRPr lang="zh-CN" altLang="en-US" sz="2800" dirty="0">
              <a:solidFill>
                <a:srgbClr val="FF0000"/>
              </a:solidFill>
            </a:endParaRPr>
          </a:p>
        </p:txBody>
      </p:sp>
      <p:pic>
        <p:nvPicPr>
          <p:cNvPr id="261122" name="图片 21"/>
          <p:cNvPicPr>
            <a:picLocks noChangeAspect="1" noChangeArrowheads="1"/>
          </p:cNvPicPr>
          <p:nvPr/>
        </p:nvPicPr>
        <p:blipFill>
          <a:blip r:embed="rId3"/>
          <a:srcRect/>
          <a:stretch>
            <a:fillRect/>
          </a:stretch>
        </p:blipFill>
        <p:spPr bwMode="auto">
          <a:xfrm>
            <a:off x="2771800" y="2643758"/>
            <a:ext cx="5482046" cy="199237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5296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8"/>
            <a:ext cx="8928991"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图（续）</a:t>
            </a:r>
          </a:p>
        </p:txBody>
      </p:sp>
      <p:pic>
        <p:nvPicPr>
          <p:cNvPr id="262146" name="图片 3"/>
          <p:cNvPicPr>
            <a:picLocks noChangeAspect="1" noChangeArrowheads="1"/>
          </p:cNvPicPr>
          <p:nvPr/>
        </p:nvPicPr>
        <p:blipFill>
          <a:blip r:embed="rId3"/>
          <a:srcRect l="1102" t="3680" r="1234" b="7974"/>
          <a:stretch>
            <a:fillRect/>
          </a:stretch>
        </p:blipFill>
        <p:spPr bwMode="auto">
          <a:xfrm>
            <a:off x="2445681" y="908704"/>
            <a:ext cx="4324350" cy="1057275"/>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1272986" y="2283718"/>
            <a:ext cx="6669741" cy="24625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418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a:t>
            </a:r>
            <a:r>
              <a:rPr lang="en-US" altLang="zh-CN" b="1" dirty="0">
                <a:solidFill>
                  <a:schemeClr val="bg1"/>
                </a:solidFill>
              </a:rPr>
              <a:t>ransactions </a:t>
            </a:r>
            <a:r>
              <a:rPr lang="en-US" b="1" dirty="0">
                <a:solidFill>
                  <a:schemeClr val="bg1"/>
                </a:solidFill>
              </a:rPr>
              <a:t>p</a:t>
            </a:r>
            <a:r>
              <a:rPr lang="en-US" altLang="zh-CN" b="1" dirty="0">
                <a:solidFill>
                  <a:schemeClr val="bg1"/>
                </a:solidFill>
              </a:rPr>
              <a:t>er </a:t>
            </a:r>
            <a:r>
              <a:rPr lang="en-US" b="1" dirty="0">
                <a:solidFill>
                  <a:schemeClr val="bg1"/>
                </a:solidFill>
              </a:rPr>
              <a:t>Second</a:t>
            </a:r>
            <a:r>
              <a:rPr lang="zh-CN" altLang="en-US" b="1" dirty="0">
                <a:solidFill>
                  <a:schemeClr val="bg1"/>
                </a:solidFill>
              </a:rPr>
              <a:t>图</a:t>
            </a:r>
          </a:p>
        </p:txBody>
      </p:sp>
      <p:sp>
        <p:nvSpPr>
          <p:cNvPr id="3" name="内容占位符 2"/>
          <p:cNvSpPr>
            <a:spLocks noGrp="1"/>
          </p:cNvSpPr>
          <p:nvPr>
            <p:ph idx="1"/>
          </p:nvPr>
        </p:nvSpPr>
        <p:spPr>
          <a:xfrm>
            <a:off x="461603" y="627535"/>
            <a:ext cx="8229600" cy="3394472"/>
          </a:xfrm>
        </p:spPr>
        <p:txBody>
          <a:bodyPr>
            <a:normAutofit/>
          </a:bodyPr>
          <a:lstStyle/>
          <a:p>
            <a:r>
              <a:rPr lang="zh-CN" altLang="en-US" sz="2800" dirty="0" smtClean="0">
                <a:latin typeface="+mn-ea"/>
              </a:rPr>
              <a:t>每秒事务数图（简称为</a:t>
            </a:r>
            <a:r>
              <a:rPr lang="en-US" altLang="zh-CN" sz="2800" dirty="0" smtClean="0">
                <a:latin typeface="+mn-ea"/>
              </a:rPr>
              <a:t>TPS</a:t>
            </a:r>
            <a:r>
              <a:rPr lang="zh-CN" altLang="en-US" sz="2800" dirty="0" smtClean="0">
                <a:latin typeface="+mn-ea"/>
              </a:rPr>
              <a:t>），显示场景执行期间每秒钟各事务通过、停止及失败的次数，是衡量系统性能及业务处理能力的重要指标之一。</a:t>
            </a:r>
            <a:endParaRPr lang="zh-CN" altLang="en-US" sz="2800" dirty="0">
              <a:solidFill>
                <a:srgbClr val="FF0000"/>
              </a:solidFill>
              <a:latin typeface="+mn-ea"/>
            </a:endParaRPr>
          </a:p>
        </p:txBody>
      </p:sp>
      <p:pic>
        <p:nvPicPr>
          <p:cNvPr id="263170" name="图片 15"/>
          <p:cNvPicPr>
            <a:picLocks noChangeAspect="1" noChangeArrowheads="1"/>
          </p:cNvPicPr>
          <p:nvPr/>
        </p:nvPicPr>
        <p:blipFill>
          <a:blip r:embed="rId3"/>
          <a:srcRect/>
          <a:stretch>
            <a:fillRect/>
          </a:stretch>
        </p:blipFill>
        <p:spPr bwMode="auto">
          <a:xfrm>
            <a:off x="2843808" y="2247714"/>
            <a:ext cx="5844987" cy="2458740"/>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683569" y="2571750"/>
            <a:ext cx="6876077" cy="245874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971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Total Transactions per Second</a:t>
            </a:r>
            <a:r>
              <a:rPr lang="zh-CN" altLang="en-US" b="1" dirty="0">
                <a:solidFill>
                  <a:schemeClr val="bg1"/>
                </a:solidFill>
              </a:rPr>
              <a:t>图</a:t>
            </a:r>
          </a:p>
        </p:txBody>
      </p:sp>
      <p:sp>
        <p:nvSpPr>
          <p:cNvPr id="3" name="内容占位符 2"/>
          <p:cNvSpPr>
            <a:spLocks noGrp="1"/>
          </p:cNvSpPr>
          <p:nvPr>
            <p:ph idx="1"/>
          </p:nvPr>
        </p:nvSpPr>
        <p:spPr>
          <a:xfrm>
            <a:off x="564094" y="627535"/>
            <a:ext cx="8229600" cy="3394472"/>
          </a:xfrm>
        </p:spPr>
        <p:txBody>
          <a:bodyPr/>
          <a:lstStyle/>
          <a:p>
            <a:r>
              <a:rPr lang="zh-CN" altLang="en-US" dirty="0" smtClean="0"/>
              <a:t>每秒事务总数图，显示场景执行期间每秒钟所有事务通过、停止及失败的总次数。</a:t>
            </a:r>
            <a:endParaRPr lang="zh-CN" altLang="en-US" dirty="0">
              <a:solidFill>
                <a:srgbClr val="FF0000"/>
              </a:solidFill>
            </a:endParaRPr>
          </a:p>
        </p:txBody>
      </p:sp>
      <p:pic>
        <p:nvPicPr>
          <p:cNvPr id="264194" name="图片 18"/>
          <p:cNvPicPr>
            <a:picLocks noChangeAspect="1" noChangeArrowheads="1"/>
          </p:cNvPicPr>
          <p:nvPr/>
        </p:nvPicPr>
        <p:blipFill>
          <a:blip r:embed="rId3"/>
          <a:srcRect/>
          <a:stretch>
            <a:fillRect/>
          </a:stretch>
        </p:blipFill>
        <p:spPr bwMode="auto">
          <a:xfrm>
            <a:off x="896470" y="1707781"/>
            <a:ext cx="7564849" cy="260873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30380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Transaction Summary</a:t>
            </a:r>
            <a:r>
              <a:rPr lang="zh-CN" altLang="en-US" b="1" dirty="0">
                <a:solidFill>
                  <a:schemeClr val="bg1"/>
                </a:solidFill>
              </a:rPr>
              <a:t>图</a:t>
            </a:r>
          </a:p>
        </p:txBody>
      </p:sp>
      <p:sp>
        <p:nvSpPr>
          <p:cNvPr id="3" name="内容占位符 2"/>
          <p:cNvSpPr>
            <a:spLocks noGrp="1"/>
          </p:cNvSpPr>
          <p:nvPr>
            <p:ph idx="1"/>
          </p:nvPr>
        </p:nvSpPr>
        <p:spPr>
          <a:xfrm>
            <a:off x="528918" y="789553"/>
            <a:ext cx="8229600" cy="3394472"/>
          </a:xfrm>
        </p:spPr>
        <p:txBody>
          <a:bodyPr/>
          <a:lstStyle/>
          <a:p>
            <a:r>
              <a:rPr lang="zh-CN" altLang="en-US" dirty="0" smtClean="0"/>
              <a:t>事务概要图，以柱状图显示场景执行期间各事务通过、停止及失败的统计信息。通过该指标</a:t>
            </a:r>
            <a:r>
              <a:rPr lang="zh-CN" altLang="en-US" dirty="0" smtClean="0">
                <a:solidFill>
                  <a:srgbClr val="FF0000"/>
                </a:solidFill>
              </a:rPr>
              <a:t>可衡量事务或业务成功率</a:t>
            </a:r>
            <a:r>
              <a:rPr lang="zh-CN" altLang="en-US" dirty="0" smtClean="0"/>
              <a:t>等。</a:t>
            </a:r>
            <a:endParaRPr lang="zh-CN" altLang="en-US" dirty="0">
              <a:solidFill>
                <a:srgbClr val="FF0000"/>
              </a:solidFill>
            </a:endParaRPr>
          </a:p>
        </p:txBody>
      </p:sp>
      <p:pic>
        <p:nvPicPr>
          <p:cNvPr id="265218" name="图片 21"/>
          <p:cNvPicPr>
            <a:picLocks noChangeAspect="1" noChangeArrowheads="1"/>
          </p:cNvPicPr>
          <p:nvPr/>
        </p:nvPicPr>
        <p:blipFill>
          <a:blip r:embed="rId3"/>
          <a:srcRect/>
          <a:stretch>
            <a:fillRect/>
          </a:stretch>
        </p:blipFill>
        <p:spPr bwMode="auto">
          <a:xfrm>
            <a:off x="1403648" y="2427734"/>
            <a:ext cx="6813179" cy="239108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580248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784976"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Performance Summary</a:t>
            </a:r>
            <a:r>
              <a:rPr lang="zh-CN" altLang="en-US" b="1" dirty="0">
                <a:solidFill>
                  <a:schemeClr val="bg1"/>
                </a:solidFill>
              </a:rPr>
              <a:t>图</a:t>
            </a:r>
          </a:p>
        </p:txBody>
      </p:sp>
      <p:sp>
        <p:nvSpPr>
          <p:cNvPr id="3" name="内容占位符 2"/>
          <p:cNvSpPr>
            <a:spLocks noGrp="1"/>
          </p:cNvSpPr>
          <p:nvPr>
            <p:ph idx="1"/>
          </p:nvPr>
        </p:nvSpPr>
        <p:spPr>
          <a:xfrm>
            <a:off x="323528" y="735546"/>
            <a:ext cx="8229600" cy="3394472"/>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2051720" y="2067693"/>
            <a:ext cx="6795249" cy="271272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44434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388" y="123478"/>
            <a:ext cx="8928992" cy="424365"/>
          </a:xfrm>
          <a:noFill/>
          <a:ln>
            <a:noFill/>
          </a:ln>
        </p:spPr>
        <p:txBody>
          <a:bodyPr vert="horz" wrap="square" lIns="0" tIns="0" rIns="0" bIns="0" numCol="1" anchor="t" anchorCtr="0" compatLnSpc="1">
            <a:prstTxWarp prst="textNoShape">
              <a:avLst/>
            </a:prstTxWarp>
            <a:noAutofit/>
          </a:bodyPr>
          <a:lstStyle/>
          <a:p>
            <a:r>
              <a:rPr lang="en-US" altLang="zh-CN" sz="3200" b="1" dirty="0">
                <a:solidFill>
                  <a:schemeClr val="bg1"/>
                </a:solidFill>
              </a:rPr>
              <a:t>Transaction Response Time Under Load</a:t>
            </a:r>
            <a:r>
              <a:rPr lang="zh-CN" altLang="en-US" sz="3200" b="1" dirty="0">
                <a:solidFill>
                  <a:schemeClr val="bg1"/>
                </a:solidFill>
              </a:rPr>
              <a:t>图</a:t>
            </a:r>
          </a:p>
        </p:txBody>
      </p:sp>
      <p:sp>
        <p:nvSpPr>
          <p:cNvPr id="3" name="内容占位符 2"/>
          <p:cNvSpPr>
            <a:spLocks noGrp="1"/>
          </p:cNvSpPr>
          <p:nvPr>
            <p:ph idx="1"/>
          </p:nvPr>
        </p:nvSpPr>
        <p:spPr>
          <a:xfrm>
            <a:off x="683569" y="789552"/>
            <a:ext cx="7940479" cy="3481388"/>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899593" y="2301721"/>
            <a:ext cx="7117977" cy="2704517"/>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7950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38"/>
            <a:ext cx="9289032" cy="424365"/>
          </a:xfrm>
          <a:noFill/>
          <a:ln>
            <a:noFill/>
          </a:ln>
        </p:spPr>
        <p:txBody>
          <a:bodyPr vert="horz" wrap="square" lIns="0" tIns="0" rIns="0" bIns="0" numCol="1" anchor="t" anchorCtr="0" compatLnSpc="1">
            <a:prstTxWarp prst="textNoShape">
              <a:avLst/>
            </a:prstTxWarp>
            <a:normAutofit fontScale="90000"/>
          </a:bodyPr>
          <a:lstStyle/>
          <a:p>
            <a:r>
              <a:rPr lang="en-US" altLang="zh-CN" sz="3600" b="1" dirty="0">
                <a:solidFill>
                  <a:schemeClr val="bg1"/>
                </a:solidFill>
              </a:rPr>
              <a:t>Transaction Response Time</a:t>
            </a:r>
            <a:r>
              <a:rPr lang="zh-CN" altLang="en-US" sz="3600" b="1" dirty="0">
                <a:solidFill>
                  <a:schemeClr val="bg1"/>
                </a:solidFill>
              </a:rPr>
              <a:t>（</a:t>
            </a:r>
            <a:r>
              <a:rPr lang="en-US" altLang="zh-CN" sz="3600" b="1" dirty="0">
                <a:solidFill>
                  <a:schemeClr val="bg1"/>
                </a:solidFill>
              </a:rPr>
              <a:t>Percentile</a:t>
            </a:r>
            <a:r>
              <a:rPr lang="zh-CN" altLang="en-US" sz="3600" b="1" dirty="0">
                <a:solidFill>
                  <a:schemeClr val="bg1"/>
                </a:solidFill>
              </a:rPr>
              <a:t>）</a:t>
            </a:r>
            <a:r>
              <a:rPr lang="zh-CN" altLang="en-US" b="1" dirty="0">
                <a:solidFill>
                  <a:schemeClr val="bg1"/>
                </a:solidFill>
              </a:rPr>
              <a:t>图</a:t>
            </a:r>
          </a:p>
        </p:txBody>
      </p:sp>
      <p:sp>
        <p:nvSpPr>
          <p:cNvPr id="3" name="内容占位符 2"/>
          <p:cNvSpPr>
            <a:spLocks noGrp="1"/>
          </p:cNvSpPr>
          <p:nvPr>
            <p:ph idx="1"/>
          </p:nvPr>
        </p:nvSpPr>
        <p:spPr>
          <a:xfrm>
            <a:off x="251520" y="681541"/>
            <a:ext cx="8229600" cy="3394472"/>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1053279" y="1923678"/>
            <a:ext cx="7171770" cy="271310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89036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a:t>
            </a:r>
            <a:r>
              <a:rPr lang="zh-CN" altLang="en-US" dirty="0" smtClean="0">
                <a:latin typeface="+mn-ea"/>
              </a:rPr>
              <a:t>简介</a:t>
            </a:r>
            <a:endParaRPr lang="en-US" altLang="zh-CN" dirty="0" smtClean="0">
              <a:latin typeface="+mn-ea"/>
            </a:endParaRPr>
          </a:p>
          <a:p>
            <a:pPr>
              <a:defRPr/>
            </a:pPr>
            <a:r>
              <a:rPr lang="en-US" altLang="zh-CN" dirty="0">
                <a:latin typeface="+mn-ea"/>
              </a:rPr>
              <a:t>Analysis</a:t>
            </a:r>
            <a:r>
              <a:rPr lang="zh-CN" altLang="en-US" dirty="0">
                <a:latin typeface="+mn-ea"/>
              </a:rPr>
              <a:t>图分析之虚拟用户图和错误</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solidFill>
                  <a:srgbClr val="FF0000"/>
                </a:solidFill>
                <a:latin typeface="+mn-ea"/>
              </a:rPr>
              <a:t>Analysis</a:t>
            </a:r>
            <a:r>
              <a:rPr lang="zh-CN" altLang="en-US" dirty="0">
                <a:solidFill>
                  <a:srgbClr val="FF0000"/>
                </a:solidFill>
                <a:latin typeface="+mn-ea"/>
              </a:rPr>
              <a:t>图分析之</a:t>
            </a:r>
            <a:r>
              <a:rPr lang="en-US" altLang="zh-CN" dirty="0">
                <a:solidFill>
                  <a:srgbClr val="FF0000"/>
                </a:solidFill>
                <a:latin typeface="+mn-ea"/>
              </a:rPr>
              <a:t>Web</a:t>
            </a:r>
            <a:r>
              <a:rPr lang="zh-CN" altLang="en-US" dirty="0">
                <a:solidFill>
                  <a:srgbClr val="FF0000"/>
                </a:solidFill>
                <a:latin typeface="+mn-ea"/>
              </a:rPr>
              <a:t>资源</a:t>
            </a:r>
            <a:r>
              <a:rPr lang="zh-CN" altLang="en-US" dirty="0" smtClean="0">
                <a:solidFill>
                  <a:srgbClr val="FF0000"/>
                </a:solidFill>
                <a:latin typeface="+mn-ea"/>
              </a:rPr>
              <a:t>图</a:t>
            </a:r>
            <a:endParaRPr lang="en-US" altLang="zh-CN" dirty="0" smtClean="0">
              <a:solidFill>
                <a:srgbClr val="FF0000"/>
              </a:solidFill>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1982759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简介</a:t>
            </a:r>
          </a:p>
        </p:txBody>
      </p:sp>
      <p:sp>
        <p:nvSpPr>
          <p:cNvPr id="3" name="内容占位符 2"/>
          <p:cNvSpPr>
            <a:spLocks noGrp="1"/>
          </p:cNvSpPr>
          <p:nvPr>
            <p:ph idx="1"/>
          </p:nvPr>
        </p:nvSpPr>
        <p:spPr>
          <a:xfrm>
            <a:off x="251520" y="627534"/>
            <a:ext cx="8229600" cy="3394472"/>
          </a:xfrm>
        </p:spPr>
        <p:txBody>
          <a:bodyPr/>
          <a:lstStyle/>
          <a:p>
            <a:pPr fontAlgn="ctr" latinLnBrk="1"/>
            <a:r>
              <a:rPr lang="en-US" dirty="0" smtClean="0"/>
              <a:t>Analysis</a:t>
            </a:r>
            <a:r>
              <a:rPr lang="zh-CN" altLang="en-US" dirty="0" smtClean="0"/>
              <a:t>是压力结果分析工具，是性能测试结果分析的有效工具和手段。</a:t>
            </a:r>
            <a:endParaRPr lang="en-US" altLang="zh-CN" dirty="0" smtClean="0"/>
          </a:p>
          <a:p>
            <a:pPr lvl="1" fontAlgn="ctr" latinLnBrk="1"/>
            <a:r>
              <a:rPr lang="zh-CN" altLang="en-US" dirty="0" smtClean="0">
                <a:solidFill>
                  <a:schemeClr val="tx1"/>
                </a:solidFill>
              </a:rPr>
              <a:t>汇总了</a:t>
            </a:r>
            <a:r>
              <a:rPr lang="en-US" dirty="0" smtClean="0">
                <a:solidFill>
                  <a:schemeClr val="tx1"/>
                </a:solidFill>
              </a:rPr>
              <a:t>Controller</a:t>
            </a:r>
            <a:r>
              <a:rPr lang="zh-CN" altLang="en-US" dirty="0" smtClean="0">
                <a:solidFill>
                  <a:schemeClr val="tx1"/>
                </a:solidFill>
              </a:rPr>
              <a:t>收集的各类结果分析图；</a:t>
            </a:r>
            <a:endParaRPr lang="en-US" altLang="zh-CN" dirty="0" smtClean="0">
              <a:solidFill>
                <a:schemeClr val="tx1"/>
              </a:solidFill>
            </a:endParaRPr>
          </a:p>
          <a:p>
            <a:pPr lvl="1" fontAlgn="ctr" latinLnBrk="1"/>
            <a:r>
              <a:rPr lang="zh-CN" altLang="en-US" dirty="0" smtClean="0">
                <a:solidFill>
                  <a:schemeClr val="tx1"/>
                </a:solidFill>
              </a:rPr>
              <a:t>可自动生成各类报告；</a:t>
            </a:r>
            <a:endParaRPr lang="en-US" altLang="zh-CN" dirty="0" smtClean="0">
              <a:solidFill>
                <a:schemeClr val="tx1"/>
              </a:solidFill>
            </a:endParaRPr>
          </a:p>
          <a:p>
            <a:pPr lvl="1" fontAlgn="ctr" latinLnBrk="1"/>
            <a:r>
              <a:rPr lang="zh-CN" altLang="en-US" dirty="0" smtClean="0">
                <a:solidFill>
                  <a:schemeClr val="tx1"/>
                </a:solidFill>
              </a:rPr>
              <a:t>支持图的合并、自动关联等常用操作与配置。</a:t>
            </a:r>
            <a:endParaRPr lang="en-US" altLang="zh-CN" dirty="0" smtClean="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180" y="3090933"/>
            <a:ext cx="2671981" cy="205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046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814082"/>
            <a:ext cx="9143999" cy="3706382"/>
          </a:xfrm>
          <a:prstGeom prst="rect">
            <a:avLst/>
          </a:prstGeom>
          <a:noFill/>
          <a:ln w="9525">
            <a:noFill/>
            <a:miter lim="800000"/>
            <a:headEnd/>
            <a:tailEnd/>
          </a:ln>
          <a:effectLst/>
        </p:spPr>
      </p:pic>
      <p:sp>
        <p:nvSpPr>
          <p:cNvPr id="7" name="圆角矩形 6"/>
          <p:cNvSpPr/>
          <p:nvPr/>
        </p:nvSpPr>
        <p:spPr bwMode="auto">
          <a:xfrm>
            <a:off x="2259106" y="2877670"/>
            <a:ext cx="2277036" cy="15464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pic>
        <p:nvPicPr>
          <p:cNvPr id="1026" name="Picture 2"/>
          <p:cNvPicPr>
            <a:picLocks noChangeAspect="1" noChangeArrowheads="1"/>
          </p:cNvPicPr>
          <p:nvPr/>
        </p:nvPicPr>
        <p:blipFill>
          <a:blip r:embed="rId4"/>
          <a:srcRect/>
          <a:stretch>
            <a:fillRect/>
          </a:stretch>
        </p:blipFill>
        <p:spPr bwMode="auto">
          <a:xfrm>
            <a:off x="4557252" y="662160"/>
            <a:ext cx="4055806" cy="2272895"/>
          </a:xfrm>
          <a:prstGeom prst="rect">
            <a:avLst/>
          </a:prstGeom>
          <a:noFill/>
          <a:ln w="9525">
            <a:noFill/>
            <a:miter lim="800000"/>
            <a:headEnd/>
            <a:tailEnd/>
          </a:ln>
          <a:effectLst/>
        </p:spPr>
      </p:pic>
    </p:spTree>
    <p:extLst>
      <p:ext uri="{BB962C8B-B14F-4D97-AF65-F5344CB8AC3E}">
        <p14:creationId xmlns:p14="http://schemas.microsoft.com/office/powerpoint/2010/main" val="16023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Hits per Second</a:t>
            </a:r>
            <a:r>
              <a:rPr lang="zh-CN" altLang="en-US" b="1" dirty="0">
                <a:solidFill>
                  <a:schemeClr val="bg1"/>
                </a:solidFill>
              </a:rPr>
              <a:t>图</a:t>
            </a:r>
          </a:p>
        </p:txBody>
      </p:sp>
      <p:sp>
        <p:nvSpPr>
          <p:cNvPr id="3" name="内容占位符 2"/>
          <p:cNvSpPr>
            <a:spLocks noGrp="1"/>
          </p:cNvSpPr>
          <p:nvPr>
            <p:ph idx="1"/>
          </p:nvPr>
        </p:nvSpPr>
        <p:spPr>
          <a:xfrm>
            <a:off x="395536" y="681541"/>
            <a:ext cx="8229600" cy="3394472"/>
          </a:xfrm>
        </p:spPr>
        <p:txBody>
          <a:bodyPr>
            <a:normAutofit/>
          </a:bodyPr>
          <a:lstStyle/>
          <a:p>
            <a:r>
              <a:rPr lang="en-US" sz="2800" dirty="0" smtClean="0">
                <a:solidFill>
                  <a:srgbClr val="FF0000"/>
                </a:solidFill>
              </a:rPr>
              <a:t>Web</a:t>
            </a:r>
            <a:r>
              <a:rPr lang="zh-CN" altLang="en-US" sz="2800" dirty="0" smtClean="0">
                <a:solidFill>
                  <a:srgbClr val="FF0000"/>
                </a:solidFill>
              </a:rPr>
              <a:t>资源图，用于深入分析</a:t>
            </a:r>
            <a:r>
              <a:rPr lang="en-US" sz="2800" dirty="0" smtClean="0">
                <a:solidFill>
                  <a:srgbClr val="FF0000"/>
                </a:solidFill>
              </a:rPr>
              <a:t>Web</a:t>
            </a:r>
            <a:r>
              <a:rPr lang="zh-CN" altLang="en-US" sz="2800" dirty="0" smtClean="0">
                <a:solidFill>
                  <a:srgbClr val="FF0000"/>
                </a:solidFill>
              </a:rPr>
              <a:t>服务器性能。通过</a:t>
            </a:r>
            <a:r>
              <a:rPr lang="en-US" altLang="zh-CN" sz="2800" dirty="0" smtClean="0">
                <a:solidFill>
                  <a:srgbClr val="FF0000"/>
                </a:solidFill>
              </a:rPr>
              <a:t>Web</a:t>
            </a:r>
            <a:r>
              <a:rPr lang="zh-CN" altLang="en-US" sz="2800" dirty="0" smtClean="0">
                <a:solidFill>
                  <a:srgbClr val="FF0000"/>
                </a:solidFill>
              </a:rPr>
              <a:t>资源各项指标数据，进行系统性能衡量及瓶颈定位。</a:t>
            </a:r>
            <a:endParaRPr lang="en-US" altLang="zh-CN" sz="2800" dirty="0" smtClean="0">
              <a:solidFill>
                <a:srgbClr val="FF0000"/>
              </a:solidFill>
            </a:endParaRPr>
          </a:p>
          <a:p>
            <a:r>
              <a:rPr lang="zh-CN" altLang="en-US" sz="2800" dirty="0" smtClean="0"/>
              <a:t>每秒点击次数（点击率）图，显示场景执行期间每秒钟</a:t>
            </a:r>
            <a:r>
              <a:rPr lang="en-US" altLang="zh-CN" sz="2800" dirty="0" err="1" smtClean="0"/>
              <a:t>Vuser</a:t>
            </a:r>
            <a:r>
              <a:rPr lang="zh-CN" altLang="en-US" sz="2800" dirty="0" smtClean="0"/>
              <a:t>向</a:t>
            </a:r>
            <a:r>
              <a:rPr lang="en-US" altLang="zh-CN" sz="2800" dirty="0" smtClean="0"/>
              <a:t>Web</a:t>
            </a:r>
            <a:r>
              <a:rPr lang="zh-CN" altLang="en-US" sz="2800" dirty="0" smtClean="0"/>
              <a:t>服务器发送的</a:t>
            </a:r>
            <a:r>
              <a:rPr lang="en-US" altLang="zh-CN" sz="2800" dirty="0" smtClean="0"/>
              <a:t>HTTP</a:t>
            </a:r>
            <a:r>
              <a:rPr lang="zh-CN" altLang="en-US" sz="2800" dirty="0" smtClean="0"/>
              <a:t>请求数。</a:t>
            </a:r>
            <a:endParaRPr lang="zh-CN" altLang="en-US" sz="2800" dirty="0">
              <a:solidFill>
                <a:srgbClr val="FF0000"/>
              </a:solidFill>
            </a:endParaRPr>
          </a:p>
        </p:txBody>
      </p:sp>
      <p:pic>
        <p:nvPicPr>
          <p:cNvPr id="269314" name="图片 17"/>
          <p:cNvPicPr>
            <a:picLocks noChangeAspect="1" noChangeArrowheads="1"/>
          </p:cNvPicPr>
          <p:nvPr/>
        </p:nvPicPr>
        <p:blipFill>
          <a:blip r:embed="rId3"/>
          <a:srcRect/>
          <a:stretch>
            <a:fillRect/>
          </a:stretch>
        </p:blipFill>
        <p:spPr bwMode="auto">
          <a:xfrm>
            <a:off x="395536" y="3107247"/>
            <a:ext cx="6042214" cy="2036253"/>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2843808" y="3003798"/>
            <a:ext cx="6006352" cy="203625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150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Throughput</a:t>
            </a:r>
            <a:r>
              <a:rPr lang="zh-CN" altLang="en-US" b="1" dirty="0">
                <a:solidFill>
                  <a:schemeClr val="bg1"/>
                </a:solidFill>
              </a:rPr>
              <a:t>图</a:t>
            </a:r>
          </a:p>
        </p:txBody>
      </p:sp>
      <p:sp>
        <p:nvSpPr>
          <p:cNvPr id="3" name="内容占位符 2"/>
          <p:cNvSpPr>
            <a:spLocks noGrp="1"/>
          </p:cNvSpPr>
          <p:nvPr>
            <p:ph idx="1"/>
          </p:nvPr>
        </p:nvSpPr>
        <p:spPr>
          <a:xfrm>
            <a:off x="514923" y="735546"/>
            <a:ext cx="8229600" cy="3394472"/>
          </a:xfrm>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solidFill>
                <a:srgbClr val="FF0000"/>
              </a:solidFill>
            </a:endParaRPr>
          </a:p>
        </p:txBody>
      </p:sp>
      <p:pic>
        <p:nvPicPr>
          <p:cNvPr id="270338" name="图片 20"/>
          <p:cNvPicPr>
            <a:picLocks noChangeAspect="1" noChangeArrowheads="1"/>
          </p:cNvPicPr>
          <p:nvPr/>
        </p:nvPicPr>
        <p:blipFill>
          <a:blip r:embed="rId3"/>
          <a:srcRect/>
          <a:stretch>
            <a:fillRect/>
          </a:stretch>
        </p:blipFill>
        <p:spPr bwMode="auto">
          <a:xfrm>
            <a:off x="1155354" y="2283718"/>
            <a:ext cx="6948741" cy="2353236"/>
          </a:xfrm>
          <a:prstGeom prst="rect">
            <a:avLst/>
          </a:prstGeom>
          <a:noFill/>
          <a:ln w="9525">
            <a:noFill/>
            <a:miter lim="800000"/>
            <a:headEnd/>
            <a:tailEnd/>
          </a:ln>
        </p:spPr>
      </p:pic>
    </p:spTree>
    <p:extLst>
      <p:ext uri="{BB962C8B-B14F-4D97-AF65-F5344CB8AC3E}">
        <p14:creationId xmlns:p14="http://schemas.microsoft.com/office/powerpoint/2010/main" val="1166556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HTTP Status Code Summary</a:t>
            </a:r>
            <a:r>
              <a:rPr lang="zh-CN" altLang="en-US" b="1" dirty="0">
                <a:solidFill>
                  <a:schemeClr val="bg1"/>
                </a:solidFill>
              </a:rPr>
              <a:t>图</a:t>
            </a:r>
          </a:p>
        </p:txBody>
      </p:sp>
      <p:sp>
        <p:nvSpPr>
          <p:cNvPr id="3" name="内容占位符 2"/>
          <p:cNvSpPr>
            <a:spLocks noGrp="1"/>
          </p:cNvSpPr>
          <p:nvPr>
            <p:ph idx="1"/>
          </p:nvPr>
        </p:nvSpPr>
        <p:spPr>
          <a:xfrm>
            <a:off x="251520" y="735546"/>
            <a:ext cx="8229600" cy="3394472"/>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solidFill>
                <a:srgbClr val="FF0000"/>
              </a:solidFill>
            </a:endParaRPr>
          </a:p>
        </p:txBody>
      </p:sp>
      <p:pic>
        <p:nvPicPr>
          <p:cNvPr id="271362" name="图片 24"/>
          <p:cNvPicPr>
            <a:picLocks noChangeAspect="1" noChangeArrowheads="1"/>
          </p:cNvPicPr>
          <p:nvPr/>
        </p:nvPicPr>
        <p:blipFill>
          <a:blip r:embed="rId3"/>
          <a:srcRect/>
          <a:stretch>
            <a:fillRect/>
          </a:stretch>
        </p:blipFill>
        <p:spPr bwMode="auto">
          <a:xfrm>
            <a:off x="539552" y="2301720"/>
            <a:ext cx="6974546" cy="2373496"/>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2747373395"/>
              </p:ext>
            </p:extLst>
          </p:nvPr>
        </p:nvGraphicFramePr>
        <p:xfrm>
          <a:off x="3923862" y="868581"/>
          <a:ext cx="4736124" cy="3861995"/>
        </p:xfrm>
        <a:graphic>
          <a:graphicData uri="http://schemas.openxmlformats.org/drawingml/2006/table">
            <a:tbl>
              <a:tblPr firstRow="1" bandRow="1">
                <a:tableStyleId>{5C22544A-7EE6-4342-B048-85BDC9FD1C3A}</a:tableStyleId>
              </a:tblPr>
              <a:tblGrid>
                <a:gridCol w="612359"/>
                <a:gridCol w="4123765"/>
              </a:tblGrid>
              <a:tr h="295835">
                <a:tc>
                  <a:txBody>
                    <a:bodyPr/>
                    <a:lstStyle/>
                    <a:p>
                      <a:pPr marL="0" algn="ctr" defTabSz="914400" rtl="0" eaLnBrk="1" latinLnBrk="0" hangingPunct="1"/>
                      <a:r>
                        <a:rPr lang="zh-CN" altLang="en-US" sz="1200" kern="1200" dirty="0" smtClean="0">
                          <a:solidFill>
                            <a:schemeClr val="tx1">
                              <a:lumMod val="10000"/>
                            </a:schemeClr>
                          </a:solidFill>
                          <a:latin typeface="微软雅黑" pitchFamily="34" charset="-122"/>
                          <a:ea typeface="微软雅黑" pitchFamily="34" charset="-122"/>
                          <a:cs typeface="+mn-cs"/>
                        </a:rPr>
                        <a:t>代码</a:t>
                      </a:r>
                      <a:endParaRPr lang="zh-CN" altLang="en-US" sz="1200" kern="1200" dirty="0">
                        <a:solidFill>
                          <a:schemeClr val="tx1">
                            <a:lumMod val="10000"/>
                          </a:schemeClr>
                        </a:solidFill>
                        <a:latin typeface="微软雅黑" pitchFamily="34" charset="-122"/>
                        <a:ea typeface="微软雅黑" pitchFamily="34" charset="-122"/>
                        <a:cs typeface="+mn-cs"/>
                      </a:endParaRPr>
                    </a:p>
                  </a:txBody>
                  <a:tcPr marT="34290" marB="34290">
                    <a:solidFill>
                      <a:schemeClr val="bg2">
                        <a:lumMod val="40000"/>
                        <a:lumOff val="60000"/>
                      </a:schemeClr>
                    </a:solidFill>
                  </a:tcPr>
                </a:tc>
                <a:tc>
                  <a:txBody>
                    <a:bodyPr/>
                    <a:lstStyle/>
                    <a:p>
                      <a:pPr marL="0" algn="ctr" defTabSz="914400" rtl="0" eaLnBrk="1" latinLnBrk="0" hangingPunct="1"/>
                      <a:r>
                        <a:rPr lang="en-US" altLang="zh-CN" sz="1200" kern="1200" dirty="0" smtClean="0">
                          <a:solidFill>
                            <a:schemeClr val="tx1">
                              <a:lumMod val="10000"/>
                            </a:schemeClr>
                          </a:solidFill>
                          <a:latin typeface="微软雅黑" pitchFamily="34" charset="-122"/>
                          <a:ea typeface="微软雅黑" pitchFamily="34" charset="-122"/>
                          <a:cs typeface="+mn-cs"/>
                        </a:rPr>
                        <a:t>HTTP</a:t>
                      </a:r>
                      <a:r>
                        <a:rPr lang="zh-CN" altLang="en-US" sz="1200" kern="1200" dirty="0" smtClean="0">
                          <a:solidFill>
                            <a:schemeClr val="tx1">
                              <a:lumMod val="10000"/>
                            </a:schemeClr>
                          </a:solidFill>
                          <a:latin typeface="微软雅黑" pitchFamily="34" charset="-122"/>
                          <a:ea typeface="微软雅黑" pitchFamily="34" charset="-122"/>
                          <a:cs typeface="+mn-cs"/>
                        </a:rPr>
                        <a:t>状态代码含义</a:t>
                      </a:r>
                      <a:endParaRPr lang="zh-CN" altLang="en-US" sz="1200" kern="1200" dirty="0">
                        <a:solidFill>
                          <a:schemeClr val="tx1">
                            <a:lumMod val="10000"/>
                          </a:schemeClr>
                        </a:solidFill>
                        <a:latin typeface="微软雅黑" pitchFamily="34" charset="-122"/>
                        <a:ea typeface="微软雅黑" pitchFamily="34" charset="-122"/>
                        <a:cs typeface="+mn-cs"/>
                      </a:endParaRPr>
                    </a:p>
                  </a:txBody>
                  <a:tcPr marT="34290" marB="34290">
                    <a:solidFill>
                      <a:schemeClr val="bg2">
                        <a:lumMod val="40000"/>
                        <a:lumOff val="60000"/>
                      </a:schemeClr>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200</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正常</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202</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已经接受请求，但处理尚未完成</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400</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不正确的请求</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401</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未经授权的客户试图访问受密码保护的页面</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617220">
                <a:tc>
                  <a:txBody>
                    <a:bodyPr/>
                    <a:lstStyle/>
                    <a:p>
                      <a:r>
                        <a:rPr lang="en-US" altLang="zh-CN" sz="1200" dirty="0" smtClean="0">
                          <a:solidFill>
                            <a:schemeClr val="tx1">
                              <a:lumMod val="10000"/>
                            </a:schemeClr>
                          </a:solidFill>
                          <a:latin typeface="微软雅黑" pitchFamily="34" charset="-122"/>
                          <a:ea typeface="微软雅黑" pitchFamily="34" charset="-122"/>
                        </a:rPr>
                        <a:t>403</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资源不可用。服务器理解客户的请求，但拒绝处理。通常是由于服务器上的文件或目录权限设置导致的</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434340">
                <a:tc>
                  <a:txBody>
                    <a:bodyPr/>
                    <a:lstStyle/>
                    <a:p>
                      <a:r>
                        <a:rPr lang="en-US" altLang="zh-CN" sz="1200" dirty="0" smtClean="0">
                          <a:solidFill>
                            <a:schemeClr val="tx1">
                              <a:lumMod val="10000"/>
                            </a:schemeClr>
                          </a:solidFill>
                          <a:latin typeface="微软雅黑" pitchFamily="34" charset="-122"/>
                          <a:ea typeface="微软雅黑" pitchFamily="34" charset="-122"/>
                        </a:rPr>
                        <a:t>404</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要浏览的网页在服务器中不存在，该网页可能已迁移</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500</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服务器遇到内部错误，不能够完成请求</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85750">
                <a:tc>
                  <a:txBody>
                    <a:bodyPr/>
                    <a:lstStyle/>
                    <a:p>
                      <a:r>
                        <a:rPr lang="en-US" altLang="zh-CN" sz="1200" dirty="0" smtClean="0">
                          <a:solidFill>
                            <a:schemeClr val="tx1">
                              <a:lumMod val="10000"/>
                            </a:schemeClr>
                          </a:solidFill>
                          <a:latin typeface="微软雅黑" pitchFamily="34" charset="-122"/>
                          <a:ea typeface="微软雅黑" pitchFamily="34" charset="-122"/>
                        </a:rPr>
                        <a:t>501</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服务器不支持实现请求所需要的功能</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85750">
                <a:tc>
                  <a:txBody>
                    <a:bodyPr/>
                    <a:lstStyle/>
                    <a:p>
                      <a:r>
                        <a:rPr lang="en-US" altLang="zh-CN" sz="1200" dirty="0" smtClean="0">
                          <a:solidFill>
                            <a:schemeClr val="tx1">
                              <a:lumMod val="10000"/>
                            </a:schemeClr>
                          </a:solidFill>
                          <a:latin typeface="微软雅黑" pitchFamily="34" charset="-122"/>
                          <a:ea typeface="微软雅黑" pitchFamily="34" charset="-122"/>
                        </a:rPr>
                        <a:t>503</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服务器由于维护或负载过重未能应答</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434340">
                <a:tc>
                  <a:txBody>
                    <a:bodyPr/>
                    <a:lstStyle/>
                    <a:p>
                      <a:r>
                        <a:rPr lang="en-US" altLang="zh-CN" sz="1200" dirty="0" smtClean="0">
                          <a:solidFill>
                            <a:schemeClr val="tx1">
                              <a:lumMod val="10000"/>
                            </a:schemeClr>
                          </a:solidFill>
                          <a:latin typeface="微软雅黑" pitchFamily="34" charset="-122"/>
                          <a:ea typeface="微软雅黑" pitchFamily="34" charset="-122"/>
                        </a:rPr>
                        <a:t>504</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zh-CN" altLang="en-US" sz="1200" dirty="0" smtClean="0">
                          <a:solidFill>
                            <a:schemeClr val="tx1">
                              <a:lumMod val="10000"/>
                            </a:schemeClr>
                          </a:solidFill>
                          <a:latin typeface="微软雅黑" pitchFamily="34" charset="-122"/>
                          <a:ea typeface="微软雅黑" pitchFamily="34" charset="-122"/>
                        </a:rPr>
                        <a:t>网关超时，表示不能及时从远程服务器获得应答</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r h="251460">
                <a:tc>
                  <a:txBody>
                    <a:bodyPr/>
                    <a:lstStyle/>
                    <a:p>
                      <a:r>
                        <a:rPr lang="en-US" altLang="zh-CN" sz="1200" dirty="0" smtClean="0">
                          <a:solidFill>
                            <a:schemeClr val="tx1">
                              <a:lumMod val="10000"/>
                            </a:schemeClr>
                          </a:solidFill>
                          <a:latin typeface="微软雅黑" pitchFamily="34" charset="-122"/>
                          <a:ea typeface="微软雅黑" pitchFamily="34" charset="-122"/>
                        </a:rPr>
                        <a:t>……</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c>
                  <a:txBody>
                    <a:bodyPr/>
                    <a:lstStyle/>
                    <a:p>
                      <a:r>
                        <a:rPr lang="en-US" altLang="zh-CN" sz="1200" dirty="0" smtClean="0">
                          <a:solidFill>
                            <a:schemeClr val="tx1">
                              <a:lumMod val="10000"/>
                            </a:schemeClr>
                          </a:solidFill>
                          <a:latin typeface="微软雅黑" pitchFamily="34" charset="-122"/>
                          <a:ea typeface="微软雅黑" pitchFamily="34" charset="-122"/>
                        </a:rPr>
                        <a:t>……</a:t>
                      </a:r>
                      <a:endParaRPr lang="zh-CN" altLang="en-US" sz="1200" dirty="0">
                        <a:solidFill>
                          <a:schemeClr val="tx1">
                            <a:lumMod val="10000"/>
                          </a:schemeClr>
                        </a:solidFill>
                        <a:latin typeface="微软雅黑" pitchFamily="34" charset="-122"/>
                        <a:ea typeface="微软雅黑" pitchFamily="34" charset="-122"/>
                      </a:endParaRPr>
                    </a:p>
                  </a:txBody>
                  <a:tcPr marT="34290" marB="34290">
                    <a:solidFill>
                      <a:srgbClr val="FFFFCC"/>
                    </a:solidFill>
                  </a:tcPr>
                </a:tc>
              </a:tr>
            </a:tbl>
          </a:graphicData>
        </a:graphic>
      </p:graphicFrame>
    </p:spTree>
    <p:extLst>
      <p:ext uri="{BB962C8B-B14F-4D97-AF65-F5344CB8AC3E}">
        <p14:creationId xmlns:p14="http://schemas.microsoft.com/office/powerpoint/2010/main" val="5647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HTTP Responses per Second</a:t>
            </a:r>
            <a:r>
              <a:rPr lang="zh-CN" altLang="en-US" b="1" dirty="0">
                <a:solidFill>
                  <a:schemeClr val="bg1"/>
                </a:solidFill>
              </a:rPr>
              <a:t>图</a:t>
            </a:r>
          </a:p>
        </p:txBody>
      </p:sp>
      <p:sp>
        <p:nvSpPr>
          <p:cNvPr id="3" name="内容占位符 2"/>
          <p:cNvSpPr>
            <a:spLocks noGrp="1"/>
          </p:cNvSpPr>
          <p:nvPr>
            <p:ph idx="1"/>
          </p:nvPr>
        </p:nvSpPr>
        <p:spPr>
          <a:xfrm>
            <a:off x="507595" y="735546"/>
            <a:ext cx="8229600" cy="3394472"/>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pPr>
              <a:buNone/>
            </a:pPr>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1187623" y="2294297"/>
            <a:ext cx="7131125" cy="2601834"/>
          </a:xfrm>
          <a:prstGeom prst="rect">
            <a:avLst/>
          </a:prstGeom>
          <a:noFill/>
          <a:ln w="9525">
            <a:noFill/>
            <a:miter lim="800000"/>
            <a:headEnd/>
            <a:tailEnd/>
          </a:ln>
        </p:spPr>
      </p:pic>
    </p:spTree>
    <p:extLst>
      <p:ext uri="{BB962C8B-B14F-4D97-AF65-F5344CB8AC3E}">
        <p14:creationId xmlns:p14="http://schemas.microsoft.com/office/powerpoint/2010/main" val="23068846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Pages Downloaded per Second</a:t>
            </a:r>
            <a:r>
              <a:rPr lang="zh-CN" altLang="en-US" b="1" dirty="0">
                <a:solidFill>
                  <a:schemeClr val="bg1"/>
                </a:solidFill>
              </a:rPr>
              <a:t>图</a:t>
            </a:r>
          </a:p>
        </p:txBody>
      </p:sp>
      <p:sp>
        <p:nvSpPr>
          <p:cNvPr id="3" name="内容占位符 2"/>
          <p:cNvSpPr>
            <a:spLocks noGrp="1"/>
          </p:cNvSpPr>
          <p:nvPr>
            <p:ph idx="1"/>
          </p:nvPr>
        </p:nvSpPr>
        <p:spPr>
          <a:xfrm>
            <a:off x="395536" y="681541"/>
            <a:ext cx="8229600" cy="3394472"/>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824754" y="1707774"/>
            <a:ext cx="7665779" cy="2608729"/>
          </a:xfrm>
          <a:prstGeom prst="rect">
            <a:avLst/>
          </a:prstGeom>
          <a:noFill/>
          <a:ln w="9525">
            <a:noFill/>
            <a:miter lim="800000"/>
            <a:headEnd/>
            <a:tailEnd/>
          </a:ln>
        </p:spPr>
      </p:pic>
    </p:spTree>
    <p:extLst>
      <p:ext uri="{BB962C8B-B14F-4D97-AF65-F5344CB8AC3E}">
        <p14:creationId xmlns:p14="http://schemas.microsoft.com/office/powerpoint/2010/main" val="4045863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Connections per Second</a:t>
            </a:r>
            <a:r>
              <a:rPr lang="zh-CN" altLang="en-US" b="1" dirty="0">
                <a:solidFill>
                  <a:schemeClr val="bg1"/>
                </a:solidFill>
              </a:rPr>
              <a:t>图</a:t>
            </a:r>
          </a:p>
        </p:txBody>
      </p:sp>
      <p:sp>
        <p:nvSpPr>
          <p:cNvPr id="3" name="内容占位符 2"/>
          <p:cNvSpPr>
            <a:spLocks noGrp="1"/>
          </p:cNvSpPr>
          <p:nvPr>
            <p:ph idx="1"/>
          </p:nvPr>
        </p:nvSpPr>
        <p:spPr>
          <a:xfrm>
            <a:off x="484096" y="735546"/>
            <a:ext cx="8229600" cy="3394472"/>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881943" y="1851670"/>
            <a:ext cx="7620001" cy="2693855"/>
          </a:xfrm>
          <a:prstGeom prst="rect">
            <a:avLst/>
          </a:prstGeom>
          <a:noFill/>
          <a:ln w="9525">
            <a:noFill/>
            <a:miter lim="800000"/>
            <a:headEnd/>
            <a:tailEnd/>
          </a:ln>
        </p:spPr>
      </p:pic>
    </p:spTree>
    <p:extLst>
      <p:ext uri="{BB962C8B-B14F-4D97-AF65-F5344CB8AC3E}">
        <p14:creationId xmlns:p14="http://schemas.microsoft.com/office/powerpoint/2010/main" val="4153862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2" y="787189"/>
            <a:ext cx="9143999" cy="370638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37332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与分析概要简介</a:t>
            </a:r>
            <a:endParaRPr lang="en-US" altLang="zh-CN" dirty="0">
              <a:latin typeface="+mn-ea"/>
            </a:endParaRPr>
          </a:p>
          <a:p>
            <a:pPr>
              <a:defRPr/>
            </a:pPr>
            <a:r>
              <a:rPr lang="en-US" altLang="zh-CN" dirty="0">
                <a:latin typeface="+mn-ea"/>
              </a:rPr>
              <a:t>Analysis</a:t>
            </a:r>
            <a:r>
              <a:rPr lang="zh-CN" altLang="en-US" dirty="0">
                <a:latin typeface="+mn-ea"/>
              </a:rPr>
              <a:t>图分析之虚拟用户图和错误图</a:t>
            </a:r>
            <a:endParaRPr lang="en-US" altLang="zh-CN" dirty="0">
              <a:latin typeface="+mn-ea"/>
            </a:endParaRPr>
          </a:p>
          <a:p>
            <a:pPr>
              <a:defRPr/>
            </a:pPr>
            <a:r>
              <a:rPr lang="en-US" altLang="zh-CN" dirty="0">
                <a:latin typeface="+mn-ea"/>
              </a:rPr>
              <a:t>Analysis</a:t>
            </a:r>
            <a:r>
              <a:rPr lang="zh-CN" altLang="en-US" dirty="0">
                <a:latin typeface="+mn-ea"/>
              </a:rPr>
              <a:t>图分析之事务图</a:t>
            </a:r>
            <a:endParaRPr lang="en-US" altLang="zh-CN" dirty="0">
              <a:latin typeface="+mn-ea"/>
            </a:endParaRPr>
          </a:p>
          <a:p>
            <a:pPr>
              <a:defRPr/>
            </a:pPr>
            <a:r>
              <a:rPr lang="en-US" altLang="zh-CN" dirty="0">
                <a:latin typeface="+mn-ea"/>
              </a:rPr>
              <a:t>Analysis</a:t>
            </a:r>
            <a:r>
              <a:rPr lang="zh-CN" altLang="en-US" dirty="0">
                <a:latin typeface="+mn-ea"/>
              </a:rPr>
              <a:t>图分析之</a:t>
            </a:r>
            <a:r>
              <a:rPr lang="en-US" altLang="zh-CN" dirty="0">
                <a:latin typeface="+mn-ea"/>
              </a:rPr>
              <a:t>Web</a:t>
            </a:r>
            <a:r>
              <a:rPr lang="zh-CN" altLang="en-US" dirty="0">
                <a:latin typeface="+mn-ea"/>
              </a:rPr>
              <a:t>资源图</a:t>
            </a:r>
            <a:endParaRPr lang="en-US" altLang="zh-CN" dirty="0">
              <a:latin typeface="+mn-ea"/>
            </a:endParaRPr>
          </a:p>
          <a:p>
            <a:pPr>
              <a:defRPr/>
            </a:pPr>
            <a:r>
              <a:rPr lang="en-US" altLang="zh-CN" dirty="0">
                <a:solidFill>
                  <a:srgbClr val="FF0000"/>
                </a:solidFill>
                <a:latin typeface="+mn-ea"/>
              </a:rPr>
              <a:t>Analysis</a:t>
            </a:r>
            <a:r>
              <a:rPr lang="zh-CN" altLang="en-US" dirty="0">
                <a:solidFill>
                  <a:srgbClr val="FF0000"/>
                </a:solidFill>
                <a:latin typeface="+mn-ea"/>
              </a:rPr>
              <a:t>图分析之网页细分图</a:t>
            </a:r>
            <a:endParaRPr lang="en-US" altLang="zh-CN" dirty="0">
              <a:solidFill>
                <a:srgbClr val="FF0000"/>
              </a:solidFill>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627534"/>
          </a:xfrm>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3963405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2" y="773742"/>
            <a:ext cx="9143999" cy="3706382"/>
          </a:xfrm>
          <a:prstGeom prst="rect">
            <a:avLst/>
          </a:prstGeom>
          <a:noFill/>
          <a:ln w="9525">
            <a:noFill/>
            <a:miter lim="800000"/>
            <a:headEnd/>
            <a:tailEnd/>
          </a:ln>
          <a:effectLst/>
        </p:spPr>
      </p:pic>
      <p:sp>
        <p:nvSpPr>
          <p:cNvPr id="7" name="圆角矩形 6"/>
          <p:cNvSpPr/>
          <p:nvPr/>
        </p:nvSpPr>
        <p:spPr bwMode="auto">
          <a:xfrm>
            <a:off x="0" y="1438839"/>
            <a:ext cx="4105835" cy="135815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3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a:t>
            </a:r>
          </a:p>
        </p:txBody>
      </p:sp>
      <p:sp>
        <p:nvSpPr>
          <p:cNvPr id="3" name="内容占位符 2"/>
          <p:cNvSpPr>
            <a:spLocks noGrp="1"/>
          </p:cNvSpPr>
          <p:nvPr>
            <p:ph idx="1"/>
          </p:nvPr>
        </p:nvSpPr>
        <p:spPr>
          <a:xfrm>
            <a:off x="683568" y="789552"/>
            <a:ext cx="8460432" cy="3481388"/>
          </a:xfrm>
        </p:spPr>
        <p:txBody>
          <a:bodyPr>
            <a:normAutofit fontScale="77500" lnSpcReduction="20000"/>
          </a:bodyPr>
          <a:lstStyle/>
          <a:p>
            <a:pPr fontAlgn="ctr" latinLnBrk="1"/>
            <a:r>
              <a:rPr lang="zh-CN" altLang="en-US" dirty="0" smtClean="0"/>
              <a:t>启动</a:t>
            </a:r>
            <a:r>
              <a:rPr lang="en-US" dirty="0" smtClean="0"/>
              <a:t>Analysis</a:t>
            </a:r>
            <a:r>
              <a:rPr lang="zh-CN" altLang="en-US" dirty="0" smtClean="0"/>
              <a:t>方式：</a:t>
            </a:r>
            <a:endParaRPr lang="en-US" altLang="zh-CN" dirty="0" smtClean="0"/>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启动场景前选中其菜单的</a:t>
            </a:r>
            <a:r>
              <a:rPr lang="en-US" dirty="0" smtClean="0">
                <a:solidFill>
                  <a:schemeClr val="tx1"/>
                </a:solidFill>
              </a:rPr>
              <a:t>“Results</a:t>
            </a:r>
            <a:r>
              <a:rPr lang="zh-CN" altLang="en-US" dirty="0" smtClean="0">
                <a:solidFill>
                  <a:schemeClr val="tx1"/>
                </a:solidFill>
              </a:rPr>
              <a:t>→</a:t>
            </a:r>
            <a:r>
              <a:rPr lang="en-US" dirty="0" smtClean="0">
                <a:solidFill>
                  <a:schemeClr val="tx1"/>
                </a:solidFill>
              </a:rPr>
              <a:t>Auto Load Analysis”</a:t>
            </a:r>
            <a:r>
              <a:rPr lang="zh-CN" altLang="en-US" dirty="0" smtClean="0">
                <a:solidFill>
                  <a:schemeClr val="tx1"/>
                </a:solidFill>
              </a:rPr>
              <a:t>（自动加载分析）</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工具栏中点击第一个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工具栏中点击第二个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从开始菜单依次点击</a:t>
            </a:r>
            <a:r>
              <a:rPr lang="en-US" dirty="0" smtClean="0">
                <a:solidFill>
                  <a:schemeClr val="tx1"/>
                </a:solidFill>
              </a:rPr>
              <a:t>“HP </a:t>
            </a:r>
            <a:r>
              <a:rPr lang="en-US" dirty="0" err="1" smtClean="0">
                <a:solidFill>
                  <a:schemeClr val="tx1"/>
                </a:solidFill>
              </a:rPr>
              <a:t>LoadRunner</a:t>
            </a:r>
            <a:r>
              <a:rPr lang="zh-CN" altLang="en-US" dirty="0" smtClean="0">
                <a:solidFill>
                  <a:schemeClr val="tx1"/>
                </a:solidFill>
              </a:rPr>
              <a:t>→</a:t>
            </a:r>
            <a:r>
              <a:rPr lang="en-US" dirty="0" smtClean="0">
                <a:solidFill>
                  <a:schemeClr val="tx1"/>
                </a:solidFill>
              </a:rPr>
              <a:t>Applications</a:t>
            </a:r>
            <a:r>
              <a:rPr lang="zh-CN" altLang="en-US" dirty="0" smtClean="0">
                <a:solidFill>
                  <a:schemeClr val="tx1"/>
                </a:solidFill>
              </a:rPr>
              <a:t>→</a:t>
            </a:r>
            <a:r>
              <a:rPr lang="en-US" dirty="0" smtClean="0">
                <a:solidFill>
                  <a:schemeClr val="tx1"/>
                </a:solidFill>
              </a:rPr>
              <a:t>Analysis”</a:t>
            </a:r>
            <a:r>
              <a:rPr lang="zh-CN" altLang="en-US" dirty="0" smtClean="0">
                <a:solidFill>
                  <a:schemeClr val="tx1"/>
                </a:solidFill>
              </a:rPr>
              <a:t>。</a:t>
            </a:r>
            <a:endParaRPr lang="zh-CN" altLang="en-US" dirty="0">
              <a:solidFill>
                <a:schemeClr val="tx1"/>
              </a:solidFill>
            </a:endParaRPr>
          </a:p>
        </p:txBody>
      </p:sp>
      <p:pic>
        <p:nvPicPr>
          <p:cNvPr id="90114" name="Picture 2"/>
          <p:cNvPicPr>
            <a:picLocks noChangeAspect="1" noChangeArrowheads="1"/>
          </p:cNvPicPr>
          <p:nvPr/>
        </p:nvPicPr>
        <p:blipFill>
          <a:blip r:embed="rId3"/>
          <a:srcRect r="22282"/>
          <a:stretch>
            <a:fillRect/>
          </a:stretch>
        </p:blipFill>
        <p:spPr bwMode="auto">
          <a:xfrm>
            <a:off x="5436096" y="2237907"/>
            <a:ext cx="408216" cy="283635"/>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5436096" y="2787774"/>
            <a:ext cx="440872" cy="309322"/>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3825419"/>
            <a:ext cx="1814706" cy="113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网页细分图</a:t>
            </a:r>
          </a:p>
        </p:txBody>
      </p:sp>
      <p:sp>
        <p:nvSpPr>
          <p:cNvPr id="3" name="内容占位符 2"/>
          <p:cNvSpPr>
            <a:spLocks noGrp="1"/>
          </p:cNvSpPr>
          <p:nvPr>
            <p:ph idx="1"/>
          </p:nvPr>
        </p:nvSpPr>
        <p:spPr>
          <a:xfrm>
            <a:off x="467544" y="627534"/>
            <a:ext cx="8229600" cy="3394472"/>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pic>
        <p:nvPicPr>
          <p:cNvPr id="275458" name="图片 15"/>
          <p:cNvPicPr>
            <a:picLocks noChangeAspect="1" noChangeArrowheads="1"/>
          </p:cNvPicPr>
          <p:nvPr/>
        </p:nvPicPr>
        <p:blipFill>
          <a:blip r:embed="rId3"/>
          <a:srcRect t="1425"/>
          <a:stretch>
            <a:fillRect/>
          </a:stretch>
        </p:blipFill>
        <p:spPr bwMode="auto">
          <a:xfrm>
            <a:off x="3419872" y="2643758"/>
            <a:ext cx="3372832" cy="2052336"/>
          </a:xfrm>
          <a:prstGeom prst="rect">
            <a:avLst/>
          </a:prstGeom>
          <a:noFill/>
          <a:ln w="9525">
            <a:noFill/>
            <a:miter lim="800000"/>
            <a:headEnd/>
            <a:tailEnd/>
          </a:ln>
        </p:spPr>
      </p:pic>
    </p:spTree>
    <p:extLst>
      <p:ext uri="{BB962C8B-B14F-4D97-AF65-F5344CB8AC3E}">
        <p14:creationId xmlns:p14="http://schemas.microsoft.com/office/powerpoint/2010/main" val="755506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Web Page Diagnostics</a:t>
            </a:r>
            <a:r>
              <a:rPr lang="zh-CN" altLang="en-US" b="1" dirty="0">
                <a:solidFill>
                  <a:schemeClr val="bg1"/>
                </a:solidFill>
              </a:rPr>
              <a:t>图</a:t>
            </a:r>
          </a:p>
        </p:txBody>
      </p:sp>
      <p:sp>
        <p:nvSpPr>
          <p:cNvPr id="3" name="内容占位符 2"/>
          <p:cNvSpPr>
            <a:spLocks noGrp="1"/>
          </p:cNvSpPr>
          <p:nvPr>
            <p:ph idx="1"/>
          </p:nvPr>
        </p:nvSpPr>
        <p:spPr>
          <a:xfrm>
            <a:off x="179512" y="2193708"/>
            <a:ext cx="8460432" cy="2617292"/>
          </a:xfrm>
        </p:spPr>
        <p:txBody>
          <a:bodyPr>
            <a:normAutofit fontScale="62500" lnSpcReduction="20000"/>
          </a:bodyPr>
          <a:lstStyle/>
          <a:p>
            <a:endParaRPr lang="en-US" dirty="0" smtClean="0"/>
          </a:p>
          <a:p>
            <a:endParaRPr lang="en-US" dirty="0" smtClean="0"/>
          </a:p>
          <a:p>
            <a:pPr marL="0" indent="0">
              <a:buNone/>
            </a:pPr>
            <a:endParaRPr lang="en-US" dirty="0" smtClean="0"/>
          </a:p>
          <a:p>
            <a:pPr marL="0" indent="0">
              <a:buNone/>
            </a:pPr>
            <a:r>
              <a:rPr lang="en-US" dirty="0" smtClean="0"/>
              <a:t>1</a:t>
            </a:r>
            <a:r>
              <a:rPr lang="zh-CN" altLang="en-US" dirty="0" smtClean="0"/>
              <a:t>：事务细分树。</a:t>
            </a:r>
            <a:endParaRPr lang="en-US" altLang="zh-CN" dirty="0" smtClean="0"/>
          </a:p>
          <a:p>
            <a:pPr marL="0" indent="0">
              <a:buNone/>
            </a:pPr>
            <a:r>
              <a:rPr lang="en-US" altLang="zh-CN" dirty="0" smtClean="0"/>
              <a:t>2</a:t>
            </a:r>
            <a:r>
              <a:rPr lang="zh-CN" altLang="en-US" dirty="0" smtClean="0"/>
              <a:t>：页面下载时间。</a:t>
            </a:r>
            <a:endParaRPr lang="en-US" altLang="zh-CN" dirty="0" smtClean="0"/>
          </a:p>
          <a:p>
            <a:pPr marL="0" indent="0">
              <a:buNone/>
            </a:pPr>
            <a:r>
              <a:rPr lang="en-US" altLang="zh-CN" dirty="0" smtClean="0"/>
              <a:t>3</a:t>
            </a:r>
            <a:r>
              <a:rPr lang="zh-CN" altLang="en-US" dirty="0" smtClean="0"/>
              <a:t>：选择具体某一待细分页面，区域</a:t>
            </a:r>
            <a:r>
              <a:rPr lang="en-US" altLang="zh-CN" dirty="0" smtClean="0"/>
              <a:t>2</a:t>
            </a:r>
            <a:r>
              <a:rPr lang="zh-CN" altLang="en-US" dirty="0" smtClean="0"/>
              <a:t>和</a:t>
            </a:r>
            <a:r>
              <a:rPr lang="en-US" altLang="zh-CN" dirty="0" smtClean="0"/>
              <a:t>4</a:t>
            </a:r>
            <a:r>
              <a:rPr lang="zh-CN" altLang="en-US" dirty="0" smtClean="0"/>
              <a:t>信息会同步更新。</a:t>
            </a:r>
            <a:endParaRPr lang="en-US" altLang="zh-CN" dirty="0" smtClean="0"/>
          </a:p>
          <a:p>
            <a:pPr marL="0" indent="0">
              <a:buNone/>
            </a:pPr>
            <a:r>
              <a:rPr lang="en-US" altLang="zh-CN" dirty="0" smtClean="0"/>
              <a:t>4</a:t>
            </a:r>
            <a:r>
              <a:rPr lang="zh-CN" altLang="en-US" dirty="0" smtClean="0"/>
              <a:t>：通过切换四个选项，支持如下功能。</a:t>
            </a:r>
            <a:endParaRPr lang="en-US" altLang="zh-CN" dirty="0" smtClean="0"/>
          </a:p>
          <a:p>
            <a:pPr marL="0" indent="0">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3995937" y="831267"/>
            <a:ext cx="4940487" cy="2097531"/>
          </a:xfrm>
          <a:prstGeom prst="rect">
            <a:avLst/>
          </a:prstGeom>
          <a:noFill/>
          <a:ln w="9525">
            <a:noFill/>
            <a:miter lim="800000"/>
            <a:headEnd/>
            <a:tailEnd/>
          </a:ln>
        </p:spPr>
      </p:pic>
    </p:spTree>
    <p:extLst>
      <p:ext uri="{BB962C8B-B14F-4D97-AF65-F5344CB8AC3E}">
        <p14:creationId xmlns:p14="http://schemas.microsoft.com/office/powerpoint/2010/main" val="278205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 Component Breakdown</a:t>
            </a:r>
            <a:r>
              <a:rPr lang="zh-CN" altLang="en-US" b="1" dirty="0">
                <a:solidFill>
                  <a:schemeClr val="bg1"/>
                </a:solidFill>
              </a:rPr>
              <a:t>图</a:t>
            </a:r>
          </a:p>
        </p:txBody>
      </p:sp>
      <p:sp>
        <p:nvSpPr>
          <p:cNvPr id="3" name="内容占位符 2"/>
          <p:cNvSpPr>
            <a:spLocks noGrp="1"/>
          </p:cNvSpPr>
          <p:nvPr>
            <p:ph idx="1"/>
          </p:nvPr>
        </p:nvSpPr>
        <p:spPr>
          <a:xfrm>
            <a:off x="510990" y="789553"/>
            <a:ext cx="8229600" cy="3394472"/>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1403648" y="1923678"/>
            <a:ext cx="6598024" cy="2720047"/>
          </a:xfrm>
          <a:prstGeom prst="rect">
            <a:avLst/>
          </a:prstGeom>
          <a:noFill/>
          <a:ln w="9525">
            <a:noFill/>
            <a:miter lim="800000"/>
            <a:headEnd/>
            <a:tailEnd/>
          </a:ln>
        </p:spPr>
      </p:pic>
    </p:spTree>
    <p:extLst>
      <p:ext uri="{BB962C8B-B14F-4D97-AF65-F5344CB8AC3E}">
        <p14:creationId xmlns:p14="http://schemas.microsoft.com/office/powerpoint/2010/main" val="3495623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0538"/>
            <a:ext cx="8083914"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Component Breakdown</a:t>
            </a:r>
            <a:r>
              <a:rPr lang="zh-CN" altLang="en-US" b="1" dirty="0">
                <a:solidFill>
                  <a:schemeClr val="bg1"/>
                </a:solidFill>
              </a:rPr>
              <a:t>（</a:t>
            </a:r>
            <a:r>
              <a:rPr lang="en-US" altLang="zh-CN"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43427" y="699542"/>
            <a:ext cx="9155360" cy="3394472"/>
          </a:xfrm>
        </p:spPr>
        <p:txBody>
          <a:bodyPr>
            <a:normAutofit/>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187625" y="2139702"/>
            <a:ext cx="6866965" cy="2694488"/>
          </a:xfrm>
          <a:prstGeom prst="rect">
            <a:avLst/>
          </a:prstGeom>
          <a:noFill/>
          <a:ln w="9525">
            <a:noFill/>
            <a:miter lim="800000"/>
            <a:headEnd/>
            <a:tailEnd/>
          </a:ln>
        </p:spPr>
      </p:pic>
    </p:spTree>
    <p:extLst>
      <p:ext uri="{BB962C8B-B14F-4D97-AF65-F5344CB8AC3E}">
        <p14:creationId xmlns:p14="http://schemas.microsoft.com/office/powerpoint/2010/main" val="966333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026079" cy="619851"/>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537872" y="681541"/>
            <a:ext cx="8229600" cy="3394472"/>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2669385" y="2283718"/>
            <a:ext cx="5432612" cy="2482452"/>
          </a:xfrm>
          <a:prstGeom prst="rect">
            <a:avLst/>
          </a:prstGeom>
          <a:noFill/>
          <a:ln w="9525">
            <a:noFill/>
            <a:miter lim="800000"/>
            <a:headEnd/>
            <a:tailEnd/>
          </a:ln>
        </p:spPr>
      </p:pic>
    </p:spTree>
    <p:extLst>
      <p:ext uri="{BB962C8B-B14F-4D97-AF65-F5344CB8AC3E}">
        <p14:creationId xmlns:p14="http://schemas.microsoft.com/office/powerpoint/2010/main" val="21998932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23478"/>
            <a:ext cx="7384667"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图（续）</a:t>
            </a:r>
          </a:p>
        </p:txBody>
      </p:sp>
      <p:pic>
        <p:nvPicPr>
          <p:cNvPr id="5" name="Picture 2"/>
          <p:cNvPicPr>
            <a:picLocks noChangeAspect="1" noChangeArrowheads="1"/>
          </p:cNvPicPr>
          <p:nvPr/>
        </p:nvPicPr>
        <p:blipFill>
          <a:blip r:embed="rId3"/>
          <a:srcRect/>
          <a:stretch>
            <a:fillRect/>
          </a:stretch>
        </p:blipFill>
        <p:spPr bwMode="auto">
          <a:xfrm>
            <a:off x="310239" y="1824447"/>
            <a:ext cx="2276554" cy="1507611"/>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6898699" y="1948209"/>
            <a:ext cx="2033030" cy="1546960"/>
          </a:xfrm>
          <a:prstGeom prst="rect">
            <a:avLst/>
          </a:prstGeom>
          <a:noFill/>
          <a:ln w="9525">
            <a:noFill/>
            <a:miter lim="800000"/>
            <a:headEnd/>
            <a:tailEnd/>
          </a:ln>
          <a:effectLst/>
        </p:spPr>
      </p:pic>
      <p:cxnSp>
        <p:nvCxnSpPr>
          <p:cNvPr id="7" name="直接箭头连接符 6"/>
          <p:cNvCxnSpPr/>
          <p:nvPr/>
        </p:nvCxnSpPr>
        <p:spPr bwMode="auto">
          <a:xfrm>
            <a:off x="2841173" y="2311654"/>
            <a:ext cx="3673929" cy="24492"/>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rot="10800000">
            <a:off x="2813964" y="3256237"/>
            <a:ext cx="3684809" cy="8165"/>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2809357" y="2433083"/>
            <a:ext cx="685789" cy="369332"/>
          </a:xfrm>
          <a:prstGeom prst="rect">
            <a:avLst/>
          </a:prstGeom>
          <a:noFill/>
          <a:ln>
            <a:solidFill>
              <a:srgbClr val="FF0000"/>
            </a:solidFill>
          </a:ln>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10" name="TextBox 9"/>
          <p:cNvSpPr txBox="1"/>
          <p:nvPr/>
        </p:nvSpPr>
        <p:spPr>
          <a:xfrm>
            <a:off x="1486923" y="3040769"/>
            <a:ext cx="1121218" cy="369332"/>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11" name="TextBox 10"/>
          <p:cNvSpPr txBox="1"/>
          <p:nvPr/>
        </p:nvSpPr>
        <p:spPr>
          <a:xfrm>
            <a:off x="7270594" y="3585150"/>
            <a:ext cx="1121218" cy="369332"/>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2" name="TextBox 11"/>
          <p:cNvSpPr txBox="1"/>
          <p:nvPr/>
        </p:nvSpPr>
        <p:spPr>
          <a:xfrm>
            <a:off x="5798303" y="2889880"/>
            <a:ext cx="674914" cy="369332"/>
          </a:xfrm>
          <a:prstGeom prst="rect">
            <a:avLst/>
          </a:prstGeom>
          <a:noFill/>
          <a:ln>
            <a:solidFill>
              <a:srgbClr val="FF0000"/>
            </a:solidFill>
          </a:ln>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2895197" y="1618721"/>
            <a:ext cx="1344338" cy="275943"/>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5987593" y="1618723"/>
            <a:ext cx="1319114" cy="334061"/>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471448" y="1607098"/>
            <a:ext cx="899789" cy="264320"/>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205289" y="3466895"/>
            <a:ext cx="1181417" cy="299190"/>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508495" y="3466892"/>
            <a:ext cx="940231" cy="286477"/>
          </a:xfrm>
          <a:prstGeom prst="rect">
            <a:avLst/>
          </a:prstGeom>
          <a:noFill/>
          <a:ln w="9525">
            <a:noFill/>
            <a:miter lim="800000"/>
            <a:headEnd/>
            <a:tailEnd/>
          </a:ln>
          <a:effectLst/>
        </p:spPr>
      </p:pic>
      <p:sp>
        <p:nvSpPr>
          <p:cNvPr id="18" name="TextBox 17"/>
          <p:cNvSpPr txBox="1"/>
          <p:nvPr/>
        </p:nvSpPr>
        <p:spPr>
          <a:xfrm>
            <a:off x="3843576" y="2650209"/>
            <a:ext cx="1952787" cy="369332"/>
          </a:xfrm>
          <a:prstGeom prst="rect">
            <a:avLst/>
          </a:prstGeom>
          <a:noFill/>
          <a:ln>
            <a:solidFill>
              <a:schemeClr val="bg1"/>
            </a:solidFill>
          </a:ln>
        </p:spPr>
        <p:txBody>
          <a:bodyPr wrap="square" rtlCol="0">
            <a:spAutoFit/>
          </a:bodyPr>
          <a:lstStyle/>
          <a:p>
            <a:r>
              <a:rPr lang="zh-CN" altLang="en-US" b="1" dirty="0" smtClean="0">
                <a:solidFill>
                  <a:srgbClr val="FF0000"/>
                </a:solidFill>
              </a:rPr>
              <a:t>请求响应时间</a:t>
            </a:r>
            <a:endParaRPr lang="zh-CN" altLang="en-US" b="1" dirty="0">
              <a:solidFill>
                <a:srgbClr val="FF0000"/>
              </a:solidFill>
            </a:endParaRPr>
          </a:p>
        </p:txBody>
      </p:sp>
    </p:spTree>
    <p:extLst>
      <p:ext uri="{BB962C8B-B14F-4D97-AF65-F5344CB8AC3E}">
        <p14:creationId xmlns:p14="http://schemas.microsoft.com/office/powerpoint/2010/main" val="42541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23478"/>
            <a:ext cx="7026079"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457200" y="789553"/>
            <a:ext cx="8229600" cy="3394472"/>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2627784" y="2247714"/>
            <a:ext cx="5432612" cy="2482452"/>
          </a:xfrm>
          <a:prstGeom prst="rect">
            <a:avLst/>
          </a:prstGeom>
          <a:noFill/>
          <a:ln w="9525">
            <a:noFill/>
            <a:miter lim="800000"/>
            <a:headEnd/>
            <a:tailEnd/>
          </a:ln>
        </p:spPr>
      </p:pic>
    </p:spTree>
    <p:extLst>
      <p:ext uri="{BB962C8B-B14F-4D97-AF65-F5344CB8AC3E}">
        <p14:creationId xmlns:p14="http://schemas.microsoft.com/office/powerpoint/2010/main" val="5813345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46" y="195486"/>
            <a:ext cx="8460432" cy="424365"/>
          </a:xfrm>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Page Download Time Breakdown</a:t>
            </a:r>
            <a:r>
              <a:rPr lang="zh-CN" altLang="en-US" b="1" dirty="0">
                <a:solidFill>
                  <a:schemeClr val="bg1"/>
                </a:solidFill>
              </a:rPr>
              <a:t>（</a:t>
            </a:r>
            <a:r>
              <a:rPr lang="en-US"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539552" y="735546"/>
            <a:ext cx="8229600" cy="3394472"/>
          </a:xfrm>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1740277" y="2139702"/>
            <a:ext cx="5701559" cy="2746943"/>
          </a:xfrm>
          <a:prstGeom prst="rect">
            <a:avLst/>
          </a:prstGeom>
          <a:noFill/>
          <a:ln w="9525">
            <a:noFill/>
            <a:miter lim="800000"/>
            <a:headEnd/>
            <a:tailEnd/>
          </a:ln>
        </p:spPr>
      </p:pic>
    </p:spTree>
    <p:extLst>
      <p:ext uri="{BB962C8B-B14F-4D97-AF65-F5344CB8AC3E}">
        <p14:creationId xmlns:p14="http://schemas.microsoft.com/office/powerpoint/2010/main" val="75860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Time to First Buffer Breakdown</a:t>
            </a:r>
            <a:r>
              <a:rPr lang="zh-CN" altLang="en-US" b="1" dirty="0">
                <a:solidFill>
                  <a:schemeClr val="bg1"/>
                </a:solidFill>
              </a:rPr>
              <a:t>图</a:t>
            </a:r>
          </a:p>
        </p:txBody>
      </p:sp>
      <p:sp>
        <p:nvSpPr>
          <p:cNvPr id="3" name="内容占位符 2"/>
          <p:cNvSpPr>
            <a:spLocks noGrp="1"/>
          </p:cNvSpPr>
          <p:nvPr>
            <p:ph idx="1"/>
          </p:nvPr>
        </p:nvSpPr>
        <p:spPr>
          <a:xfrm>
            <a:off x="467544" y="627534"/>
            <a:ext cx="8229600" cy="3394472"/>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1572498" y="2643758"/>
            <a:ext cx="5522271" cy="2417514"/>
          </a:xfrm>
          <a:prstGeom prst="rect">
            <a:avLst/>
          </a:prstGeom>
          <a:noFill/>
          <a:ln w="9525">
            <a:noFill/>
            <a:miter lim="800000"/>
            <a:headEnd/>
            <a:tailEnd/>
          </a:ln>
        </p:spPr>
      </p:pic>
    </p:spTree>
    <p:extLst>
      <p:ext uri="{BB962C8B-B14F-4D97-AF65-F5344CB8AC3E}">
        <p14:creationId xmlns:p14="http://schemas.microsoft.com/office/powerpoint/2010/main" val="3668353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3478"/>
            <a:ext cx="8119773" cy="424365"/>
          </a:xfrm>
          <a:noFill/>
          <a:ln>
            <a:noFill/>
          </a:ln>
        </p:spPr>
        <p:txBody>
          <a:bodyPr vert="horz" wrap="square" lIns="0" tIns="0" rIns="0" bIns="0" numCol="1" anchor="t" anchorCtr="0" compatLnSpc="1">
            <a:prstTxWarp prst="textNoShape">
              <a:avLst/>
            </a:prstTxWarp>
            <a:noAutofit/>
          </a:bodyPr>
          <a:lstStyle/>
          <a:p>
            <a:r>
              <a:rPr lang="en-US" altLang="zh-CN" sz="2800" b="1" dirty="0">
                <a:solidFill>
                  <a:schemeClr val="bg1"/>
                </a:solidFill>
              </a:rPr>
              <a:t>Time to First Buffer Breakdown(Over Time)</a:t>
            </a:r>
            <a:r>
              <a:rPr lang="zh-CN" altLang="en-US" sz="2800" b="1" dirty="0">
                <a:solidFill>
                  <a:schemeClr val="bg1"/>
                </a:solidFill>
              </a:rPr>
              <a:t>图</a:t>
            </a:r>
          </a:p>
        </p:txBody>
      </p:sp>
      <p:sp>
        <p:nvSpPr>
          <p:cNvPr id="3" name="内容占位符 2"/>
          <p:cNvSpPr>
            <a:spLocks noGrp="1"/>
          </p:cNvSpPr>
          <p:nvPr>
            <p:ph idx="1"/>
          </p:nvPr>
        </p:nvSpPr>
        <p:spPr>
          <a:xfrm>
            <a:off x="457200" y="789553"/>
            <a:ext cx="8229600" cy="3394472"/>
          </a:xfrm>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1792930" y="2139702"/>
            <a:ext cx="5737418" cy="2783218"/>
          </a:xfrm>
          <a:prstGeom prst="rect">
            <a:avLst/>
          </a:prstGeom>
          <a:noFill/>
          <a:ln w="9525">
            <a:noFill/>
            <a:miter lim="800000"/>
            <a:headEnd/>
            <a:tailEnd/>
          </a:ln>
        </p:spPr>
      </p:pic>
    </p:spTree>
    <p:extLst>
      <p:ext uri="{BB962C8B-B14F-4D97-AF65-F5344CB8AC3E}">
        <p14:creationId xmlns:p14="http://schemas.microsoft.com/office/powerpoint/2010/main" val="418728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启动与界面（续）</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853050"/>
            <a:ext cx="7972987" cy="3651716"/>
          </a:xfrm>
          <a:prstGeom prst="rect">
            <a:avLst/>
          </a:prstGeom>
          <a:noFill/>
          <a:ln w="9525">
            <a:noFill/>
            <a:miter lim="800000"/>
            <a:headEnd/>
            <a:tailEnd/>
          </a:ln>
        </p:spPr>
      </p:pic>
    </p:spTree>
    <p:extLst>
      <p:ext uri="{BB962C8B-B14F-4D97-AF65-F5344CB8AC3E}">
        <p14:creationId xmlns:p14="http://schemas.microsoft.com/office/powerpoint/2010/main" val="749053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95486"/>
            <a:ext cx="6828856" cy="424365"/>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Downloaded Component Size</a:t>
            </a:r>
            <a:r>
              <a:rPr lang="zh-CN" altLang="en-US" b="1" dirty="0">
                <a:solidFill>
                  <a:schemeClr val="bg1"/>
                </a:solidFill>
              </a:rPr>
              <a:t>（</a:t>
            </a:r>
            <a:r>
              <a:rPr lang="en-US" altLang="zh-CN" b="1" dirty="0">
                <a:solidFill>
                  <a:schemeClr val="bg1"/>
                </a:solidFill>
              </a:rPr>
              <a:t>KB</a:t>
            </a:r>
            <a:r>
              <a:rPr lang="zh-CN" altLang="en-US" b="1" dirty="0">
                <a:solidFill>
                  <a:schemeClr val="bg1"/>
                </a:solidFill>
              </a:rPr>
              <a:t>）图</a:t>
            </a:r>
          </a:p>
        </p:txBody>
      </p:sp>
      <p:sp>
        <p:nvSpPr>
          <p:cNvPr id="3" name="内容占位符 2"/>
          <p:cNvSpPr>
            <a:spLocks noGrp="1"/>
          </p:cNvSpPr>
          <p:nvPr>
            <p:ph idx="1"/>
          </p:nvPr>
        </p:nvSpPr>
        <p:spPr>
          <a:xfrm>
            <a:off x="457200" y="843558"/>
            <a:ext cx="8229600" cy="3394472"/>
          </a:xfrm>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1882586" y="2021126"/>
            <a:ext cx="5468470" cy="2475266"/>
          </a:xfrm>
          <a:prstGeom prst="rect">
            <a:avLst/>
          </a:prstGeom>
          <a:noFill/>
          <a:ln w="9525">
            <a:noFill/>
            <a:miter lim="800000"/>
            <a:headEnd/>
            <a:tailEnd/>
          </a:ln>
        </p:spPr>
      </p:pic>
    </p:spTree>
    <p:extLst>
      <p:ext uri="{BB962C8B-B14F-4D97-AF65-F5344CB8AC3E}">
        <p14:creationId xmlns:p14="http://schemas.microsoft.com/office/powerpoint/2010/main" val="4261994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2" y="787189"/>
            <a:ext cx="9143999" cy="370638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516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a:t>
            </a:r>
          </a:p>
        </p:txBody>
      </p:sp>
      <p:sp>
        <p:nvSpPr>
          <p:cNvPr id="5" name="内容占位符 4"/>
          <p:cNvSpPr>
            <a:spLocks noGrp="1"/>
          </p:cNvSpPr>
          <p:nvPr>
            <p:ph idx="1"/>
          </p:nvPr>
        </p:nvSpPr>
        <p:spPr>
          <a:xfrm>
            <a:off x="467544" y="915566"/>
            <a:ext cx="8229600" cy="3394472"/>
          </a:xfrm>
        </p:spPr>
        <p:txBody>
          <a:bodyPr>
            <a:normAutofit fontScale="85000" lnSpcReduction="10000"/>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solidFill>
                  <a:schemeClr val="tx1"/>
                </a:solidFill>
              </a:rPr>
              <a:t>概要整体信息</a:t>
            </a:r>
          </a:p>
          <a:p>
            <a:pPr lvl="1"/>
            <a:r>
              <a:rPr lang="zh-CN" altLang="en-US" dirty="0" smtClean="0">
                <a:solidFill>
                  <a:schemeClr val="tx1"/>
                </a:solidFill>
              </a:rPr>
              <a:t>统计信息概要</a:t>
            </a:r>
          </a:p>
          <a:p>
            <a:pPr lvl="1"/>
            <a:r>
              <a:rPr lang="en-US" dirty="0" smtClean="0">
                <a:solidFill>
                  <a:schemeClr val="tx1"/>
                </a:solidFill>
              </a:rPr>
              <a:t>N</a:t>
            </a:r>
            <a:r>
              <a:rPr lang="zh-CN" altLang="en-US" dirty="0" smtClean="0">
                <a:solidFill>
                  <a:schemeClr val="tx1"/>
                </a:solidFill>
              </a:rPr>
              <a:t>个执行情况最差的事务</a:t>
            </a:r>
          </a:p>
          <a:p>
            <a:pPr lvl="1"/>
            <a:r>
              <a:rPr lang="zh-CN" altLang="en-US" dirty="0" smtClean="0">
                <a:solidFill>
                  <a:schemeClr val="tx1"/>
                </a:solidFill>
              </a:rPr>
              <a:t>事务概要</a:t>
            </a:r>
            <a:endParaRPr lang="en-US" altLang="zh-CN" dirty="0" smtClean="0">
              <a:solidFill>
                <a:schemeClr val="tx1"/>
              </a:solidFill>
            </a:endParaRPr>
          </a:p>
          <a:p>
            <a:pPr lvl="1"/>
            <a:r>
              <a:rPr lang="en-US" dirty="0" smtClean="0">
                <a:solidFill>
                  <a:schemeClr val="tx1"/>
                </a:solidFill>
              </a:rPr>
              <a:t>HTTP</a:t>
            </a:r>
            <a:r>
              <a:rPr lang="zh-CN" altLang="en-US" dirty="0" smtClean="0">
                <a:solidFill>
                  <a:schemeClr val="tx1"/>
                </a:solidFill>
              </a:rPr>
              <a:t>响应概要</a:t>
            </a:r>
            <a:endParaRPr lang="en-US" altLang="zh-CN" dirty="0">
              <a:solidFill>
                <a:schemeClr val="tx1"/>
              </a:solidFill>
            </a:endParaRPr>
          </a:p>
          <a:p>
            <a:pPr lvl="1"/>
            <a:r>
              <a:rPr lang="zh-CN" altLang="en-US" dirty="0" smtClean="0">
                <a:solidFill>
                  <a:schemeClr val="tx1"/>
                </a:solidFill>
              </a:rPr>
              <a:t>等等</a:t>
            </a:r>
          </a:p>
          <a:p>
            <a:pPr lvl="1">
              <a:buNone/>
            </a:pPr>
            <a:endParaRPr lang="zh-CN" altLang="en-US" dirty="0" smtClean="0"/>
          </a:p>
          <a:p>
            <a:pPr lvl="1">
              <a:buNone/>
            </a:pP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92" y="2937442"/>
            <a:ext cx="2659062" cy="196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245"/>
          <a:stretch/>
        </p:blipFill>
        <p:spPr bwMode="auto">
          <a:xfrm>
            <a:off x="700553" y="1318160"/>
            <a:ext cx="7744199" cy="297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32" y="1493043"/>
            <a:ext cx="8051153" cy="23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92644"/>
              </p:ext>
            </p:extLst>
          </p:nvPr>
        </p:nvGraphicFramePr>
        <p:xfrm>
          <a:off x="620967" y="822981"/>
          <a:ext cx="8038940" cy="2228850"/>
        </p:xfrm>
        <a:graphic>
          <a:graphicData uri="http://schemas.openxmlformats.org/drawingml/2006/table">
            <a:tbl>
              <a:tblPr/>
              <a:tblGrid>
                <a:gridCol w="8038940"/>
              </a:tblGrid>
              <a:tr h="2228850">
                <a:tc>
                  <a:txBody>
                    <a:bodyPr/>
                    <a:lstStyle/>
                    <a:p>
                      <a:pPr indent="266700" algn="just">
                        <a:spcAft>
                          <a:spcPts val="600"/>
                        </a:spcAft>
                      </a:pPr>
                      <a:r>
                        <a:rPr lang="x-none" sz="1500" b="1" kern="100" dirty="0" smtClean="0">
                          <a:latin typeface="华文楷体"/>
                          <a:ea typeface="宋体"/>
                          <a:cs typeface="Times New Roman"/>
                        </a:rPr>
                        <a:t>注意</a:t>
                      </a:r>
                      <a:r>
                        <a:rPr lang="x-none" sz="1500" b="1" kern="100" dirty="0">
                          <a:latin typeface="华文楷体"/>
                          <a:ea typeface="宋体"/>
                          <a:cs typeface="Times New Roman"/>
                        </a:rPr>
                        <a:t>： </a:t>
                      </a:r>
                      <a:endParaRPr lang="en-US" sz="1500" b="1" kern="100" dirty="0" smtClean="0">
                        <a:latin typeface="华文楷体"/>
                        <a:ea typeface="宋体"/>
                        <a:cs typeface="Times New Roman"/>
                      </a:endParaRPr>
                    </a:p>
                    <a:p>
                      <a:pPr marL="0" marR="0" indent="266700" algn="just" defTabSz="914400" rtl="0" eaLnBrk="1" fontAlgn="auto" latinLnBrk="0" hangingPunct="1">
                        <a:lnSpc>
                          <a:spcPct val="100000"/>
                        </a:lnSpc>
                        <a:spcBef>
                          <a:spcPts val="0"/>
                        </a:spcBef>
                        <a:spcAft>
                          <a:spcPts val="600"/>
                        </a:spcAft>
                        <a:buClrTx/>
                        <a:buSzTx/>
                        <a:buFontTx/>
                        <a:buNone/>
                        <a:tabLst/>
                        <a:defRPr/>
                      </a:pPr>
                      <a:r>
                        <a:rPr lang="en-US" sz="1500" kern="100" dirty="0" smtClean="0">
                          <a:solidFill>
                            <a:schemeClr val="tx1"/>
                          </a:solidFill>
                          <a:latin typeface="Calibri"/>
                          <a:ea typeface="华文楷体"/>
                          <a:cs typeface="宋体"/>
                        </a:rPr>
                        <a:t>1</a:t>
                      </a:r>
                      <a:r>
                        <a:rPr lang="x-none" sz="1500" kern="100" dirty="0" smtClean="0">
                          <a:solidFill>
                            <a:schemeClr val="tx1"/>
                          </a:solidFill>
                          <a:latin typeface="Calibri"/>
                          <a:ea typeface="华文楷体"/>
                          <a:cs typeface="宋体"/>
                        </a:rPr>
                        <a:t>）Std</a:t>
                      </a:r>
                      <a:r>
                        <a:rPr lang="x-none" sz="1500" kern="100" dirty="0">
                          <a:solidFill>
                            <a:schemeClr val="tx1"/>
                          </a:solidFill>
                          <a:latin typeface="Calibri"/>
                          <a:ea typeface="华文楷体"/>
                          <a:cs typeface="宋体"/>
                        </a:rPr>
                        <a:t>. Deviation即标准方差，是描述数据采样离散状态的一项重要指标</a:t>
                      </a:r>
                      <a:r>
                        <a:rPr lang="x-none" sz="1500" kern="100" dirty="0" smtClean="0">
                          <a:solidFill>
                            <a:schemeClr val="tx1"/>
                          </a:solidFill>
                          <a:latin typeface="Calibri"/>
                          <a:ea typeface="华文楷体"/>
                          <a:cs typeface="宋体"/>
                        </a:rPr>
                        <a:t>。可将标准方差同平均值进行对比</a:t>
                      </a:r>
                      <a:r>
                        <a:rPr lang="x-none" sz="1500" kern="100" dirty="0">
                          <a:solidFill>
                            <a:schemeClr val="tx1"/>
                          </a:solidFill>
                          <a:latin typeface="Calibri"/>
                          <a:ea typeface="华文楷体"/>
                          <a:cs typeface="宋体"/>
                        </a:rPr>
                        <a:t>，前者越大于后者，表明数据离散程度越高，曲线越不平稳即波动较大。</a:t>
                      </a:r>
                      <a:endParaRPr lang="zh-CN" sz="1500" kern="100" dirty="0">
                        <a:solidFill>
                          <a:schemeClr val="tx1"/>
                        </a:solidFill>
                        <a:latin typeface="Calibri"/>
                        <a:ea typeface="华文楷体"/>
                        <a:cs typeface="宋体"/>
                      </a:endParaRPr>
                    </a:p>
                    <a:p>
                      <a:pPr indent="266700" algn="just">
                        <a:spcAft>
                          <a:spcPts val="600"/>
                        </a:spcAft>
                      </a:pPr>
                      <a:r>
                        <a:rPr lang="en-US" sz="1500" kern="100" dirty="0" smtClean="0">
                          <a:solidFill>
                            <a:schemeClr val="tx1"/>
                          </a:solidFill>
                          <a:latin typeface="Calibri"/>
                          <a:ea typeface="华文楷体"/>
                          <a:cs typeface="宋体"/>
                        </a:rPr>
                        <a:t>2</a:t>
                      </a:r>
                      <a:r>
                        <a:rPr lang="x-none" sz="1500" kern="100" dirty="0" smtClean="0">
                          <a:solidFill>
                            <a:schemeClr val="tx1"/>
                          </a:solidFill>
                          <a:latin typeface="Calibri"/>
                          <a:ea typeface="华文楷体"/>
                          <a:cs typeface="宋体"/>
                        </a:rPr>
                        <a:t>）“</a:t>
                      </a:r>
                      <a:r>
                        <a:rPr lang="x-none" sz="1500" kern="100" dirty="0">
                          <a:solidFill>
                            <a:schemeClr val="tx1"/>
                          </a:solidFill>
                          <a:latin typeface="Calibri"/>
                          <a:ea typeface="华文楷体"/>
                          <a:cs typeface="宋体"/>
                        </a:rPr>
                        <a:t>90%”列用于定义某事务响应时间的90%的阈值。如：假定一组数据（3、9、4、5、7、1、8、2、10、6），排序后为（1、2、3、4、5、6、7、8、9、10），则“90%”为9。</a:t>
                      </a:r>
                      <a:endParaRPr lang="zh-CN" sz="1500" kern="100" dirty="0">
                        <a:solidFill>
                          <a:schemeClr val="tx1"/>
                        </a:solidFill>
                        <a:latin typeface="Calibri"/>
                        <a:ea typeface="华文楷体"/>
                        <a:cs typeface="宋体"/>
                      </a:endParaRPr>
                    </a:p>
                    <a:p>
                      <a:pPr indent="266700" algn="just">
                        <a:spcAft>
                          <a:spcPts val="600"/>
                        </a:spcAft>
                      </a:pPr>
                      <a:r>
                        <a:rPr lang="en-US" sz="1500" kern="100" dirty="0" smtClean="0">
                          <a:solidFill>
                            <a:schemeClr val="tx1"/>
                          </a:solidFill>
                          <a:latin typeface="Calibri"/>
                          <a:ea typeface="华文楷体"/>
                          <a:cs typeface="宋体"/>
                        </a:rPr>
                        <a:t>3</a:t>
                      </a:r>
                      <a:r>
                        <a:rPr lang="x-none" sz="1500" kern="100" dirty="0" smtClean="0">
                          <a:solidFill>
                            <a:schemeClr val="tx1"/>
                          </a:solidFill>
                          <a:latin typeface="Calibri"/>
                          <a:ea typeface="华文楷体"/>
                          <a:cs typeface="宋体"/>
                        </a:rPr>
                        <a:t>）</a:t>
                      </a:r>
                      <a:r>
                        <a:rPr lang="x-none" sz="1500" kern="100" dirty="0">
                          <a:solidFill>
                            <a:schemeClr val="tx1"/>
                          </a:solidFill>
                          <a:latin typeface="Calibri"/>
                          <a:ea typeface="华文楷体"/>
                          <a:cs typeface="宋体"/>
                        </a:rPr>
                        <a:t>通过选择【Tools】—【Options…】—【General</a:t>
                      </a:r>
                      <a:r>
                        <a:rPr lang="x-none" sz="1500" kern="100" dirty="0" smtClean="0">
                          <a:solidFill>
                            <a:schemeClr val="tx1"/>
                          </a:solidFill>
                          <a:latin typeface="Calibri"/>
                          <a:ea typeface="华文楷体"/>
                          <a:cs typeface="宋体"/>
                        </a:rPr>
                        <a:t>】，</a:t>
                      </a:r>
                      <a:r>
                        <a:rPr lang="zh-CN" altLang="en-US" sz="1500" kern="100" dirty="0" smtClean="0">
                          <a:solidFill>
                            <a:schemeClr val="tx1"/>
                          </a:solidFill>
                          <a:latin typeface="Calibri"/>
                          <a:ea typeface="华文楷体"/>
                          <a:cs typeface="宋体"/>
                        </a:rPr>
                        <a:t>在开启的</a:t>
                      </a:r>
                      <a:r>
                        <a:rPr lang="x-none" sz="1500" kern="100" dirty="0" smtClean="0">
                          <a:solidFill>
                            <a:schemeClr val="tx1"/>
                          </a:solidFill>
                          <a:latin typeface="Calibri"/>
                          <a:ea typeface="华文楷体"/>
                          <a:cs typeface="宋体"/>
                        </a:rPr>
                        <a:t>对话框的</a:t>
                      </a:r>
                      <a:r>
                        <a:rPr lang="x-none" sz="1500" kern="100" dirty="0">
                          <a:solidFill>
                            <a:schemeClr val="tx1"/>
                          </a:solidFill>
                          <a:latin typeface="Calibri"/>
                          <a:ea typeface="华文楷体"/>
                          <a:cs typeface="宋体"/>
                        </a:rPr>
                        <a:t>【Transaction Percentile】中设置“百分比列的数值”（默认为90</a:t>
                      </a:r>
                      <a:r>
                        <a:rPr lang="x-none" sz="1500" kern="100" dirty="0" smtClean="0">
                          <a:solidFill>
                            <a:schemeClr val="tx1"/>
                          </a:solidFill>
                          <a:latin typeface="Calibri"/>
                          <a:ea typeface="华文楷体"/>
                          <a:cs typeface="宋体"/>
                        </a:rPr>
                        <a:t>）。</a:t>
                      </a:r>
                      <a:endParaRPr lang="zh-CN" sz="1500" kern="100" dirty="0">
                        <a:solidFill>
                          <a:schemeClr val="tx1"/>
                        </a:solidFill>
                        <a:latin typeface="Calibri"/>
                        <a:ea typeface="华文楷体"/>
                        <a:cs typeface="宋体"/>
                      </a:endParaRPr>
                    </a:p>
                  </a:txBody>
                  <a:tcPr marL="68580" marR="68580"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299" y="3478458"/>
            <a:ext cx="6725187" cy="62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07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1117</TotalTime>
  <Words>2627</Words>
  <Application>Microsoft Office PowerPoint</Application>
  <PresentationFormat>全屏显示(16:9)</PresentationFormat>
  <Paragraphs>299</Paragraphs>
  <Slides>51</Slides>
  <Notes>46</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moban</vt:lpstr>
      <vt:lpstr>PowerPoint 演示文稿</vt:lpstr>
      <vt:lpstr>本章大纲</vt:lpstr>
      <vt:lpstr>Analysis简介</vt:lpstr>
      <vt:lpstr>Analysis启动与界面</vt:lpstr>
      <vt:lpstr>Analysis启动与界面（续）</vt:lpstr>
      <vt:lpstr>Analysis分析概要</vt:lpstr>
      <vt:lpstr>Analysis分析概要（续）</vt:lpstr>
      <vt:lpstr>Analysis分析概要（续）</vt:lpstr>
      <vt:lpstr>Analysis分析概要（续）</vt:lpstr>
      <vt:lpstr>本章大纲</vt:lpstr>
      <vt:lpstr>Analysis图概述</vt:lpstr>
      <vt:lpstr>Analysis图详解</vt:lpstr>
      <vt:lpstr>Running Vusers图</vt:lpstr>
      <vt:lpstr>Vuser Summary图</vt:lpstr>
      <vt:lpstr>Rendezvous图</vt:lpstr>
      <vt:lpstr>Analysis图</vt:lpstr>
      <vt:lpstr>Error图  </vt:lpstr>
      <vt:lpstr>Analysis图详解</vt:lpstr>
      <vt:lpstr>本章大纲</vt:lpstr>
      <vt:lpstr>Analysis图详解</vt:lpstr>
      <vt:lpstr>Average Transaction Response Time图</vt:lpstr>
      <vt:lpstr>Average Transaction Response Time图（续）</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本章大纲</vt:lpstr>
      <vt:lpstr>Analysis图详解</vt:lpstr>
      <vt:lpstr>Hits per Second图</vt:lpstr>
      <vt:lpstr>Throughput图</vt:lpstr>
      <vt:lpstr>HTTP Status Code Summary图</vt:lpstr>
      <vt:lpstr>HTTP Responses per Second图</vt:lpstr>
      <vt:lpstr>Pages Downloaded per Second图</vt:lpstr>
      <vt:lpstr>Connections per Second图</vt:lpstr>
      <vt:lpstr>总结：Analysis图</vt:lpstr>
      <vt:lpstr>本章大纲</vt:lpstr>
      <vt:lpstr>Analysis图详解</vt:lpstr>
      <vt:lpstr>网页细分图</vt:lpstr>
      <vt:lpstr>Web Page Diagnostics图</vt:lpstr>
      <vt:lpstr>Page Component Breakdown图</vt:lpstr>
      <vt:lpstr>Page Component Breakdown（Over Time）图</vt:lpstr>
      <vt:lpstr>Page Download Time Breakdown图</vt:lpstr>
      <vt:lpstr>Page Download Time Breakdown图（续）</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57</cp:revision>
  <dcterms:created xsi:type="dcterms:W3CDTF">2017-03-16T04:59:09Z</dcterms:created>
  <dcterms:modified xsi:type="dcterms:W3CDTF">2019-10-28T23:57:46Z</dcterms:modified>
</cp:coreProperties>
</file>