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5"/>
  </p:notesMasterIdLst>
  <p:sldIdLst>
    <p:sldId id="256" r:id="rId2"/>
    <p:sldId id="323" r:id="rId3"/>
    <p:sldId id="307" r:id="rId4"/>
    <p:sldId id="308" r:id="rId5"/>
    <p:sldId id="309" r:id="rId6"/>
    <p:sldId id="310" r:id="rId7"/>
    <p:sldId id="324" r:id="rId8"/>
    <p:sldId id="277" r:id="rId9"/>
    <p:sldId id="278" r:id="rId10"/>
    <p:sldId id="279" r:id="rId11"/>
    <p:sldId id="280" r:id="rId12"/>
    <p:sldId id="281" r:id="rId13"/>
    <p:sldId id="290" r:id="rId14"/>
    <p:sldId id="314" r:id="rId15"/>
    <p:sldId id="315" r:id="rId16"/>
    <p:sldId id="316" r:id="rId17"/>
    <p:sldId id="317" r:id="rId18"/>
    <p:sldId id="318" r:id="rId19"/>
    <p:sldId id="319" r:id="rId20"/>
    <p:sldId id="320" r:id="rId21"/>
    <p:sldId id="321" r:id="rId22"/>
    <p:sldId id="322" r:id="rId23"/>
    <p:sldId id="312" r:id="rId24"/>
    <p:sldId id="291" r:id="rId25"/>
    <p:sldId id="292" r:id="rId26"/>
    <p:sldId id="293" r:id="rId27"/>
    <p:sldId id="294" r:id="rId28"/>
    <p:sldId id="295" r:id="rId29"/>
    <p:sldId id="296" r:id="rId30"/>
    <p:sldId id="297" r:id="rId31"/>
    <p:sldId id="325"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5" autoAdjust="0"/>
  </p:normalViewPr>
  <p:slideViewPr>
    <p:cSldViewPr>
      <p:cViewPr varScale="1">
        <p:scale>
          <a:sx n="95" d="100"/>
          <a:sy n="95" d="100"/>
        </p:scale>
        <p:origin x="-43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12532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被关联图相关的最相近的五个对象；用户量增加，相似度增加，</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可以自动定位瓶颈，通过图与图之间的关系，确认系统资源与用户关联的关系，关联大，瓶颈就能分析出来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22</a:t>
            </a:fld>
            <a:endParaRPr lang="zh-CN" altLang="en-US"/>
          </a:p>
        </p:txBody>
      </p:sp>
    </p:spTree>
    <p:extLst>
      <p:ext uri="{BB962C8B-B14F-4D97-AF65-F5344CB8AC3E}">
        <p14:creationId xmlns:p14="http://schemas.microsoft.com/office/powerpoint/2010/main" val="372425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需要修改</a:t>
            </a:r>
            <a:r>
              <a:rPr lang="en-US" altLang="zh-CN" dirty="0" err="1" smtClean="0"/>
              <a:t>sla</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①选择</a:t>
            </a:r>
            <a:r>
              <a:rPr lang="x-none" altLang="zh-CN" sz="1200" kern="1200" dirty="0" smtClean="0">
                <a:solidFill>
                  <a:schemeClr val="tx1"/>
                </a:solidFill>
                <a:effectLst/>
                <a:latin typeface="Arial" charset="0"/>
                <a:ea typeface="+mn-ea"/>
                <a:cs typeface="+mn-cs"/>
              </a:rPr>
              <a:t>Suggestions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显示整体测试场景中的事务和时间段；</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②选择</a:t>
            </a:r>
            <a:r>
              <a:rPr lang="x-none" altLang="zh-CN" sz="1200" kern="1200" dirty="0" smtClean="0">
                <a:solidFill>
                  <a:schemeClr val="tx1"/>
                </a:solidFill>
                <a:effectLst/>
                <a:latin typeface="Arial" charset="0"/>
                <a:ea typeface="+mn-ea"/>
                <a:cs typeface="+mn-cs"/>
              </a:rPr>
              <a:t>SLA violations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显示超出SLA的部分。</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sz="1200" b="1" kern="1200" dirty="0" smtClean="0">
              <a:solidFill>
                <a:schemeClr val="tx1"/>
              </a:solidFill>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51435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250114"/>
            <a:ext cx="7488832" cy="158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400" b="1" dirty="0" smtClean="0">
                <a:solidFill>
                  <a:schemeClr val="bg1"/>
                </a:solidFill>
              </a:rPr>
              <a:t>10 </a:t>
            </a:r>
            <a:r>
              <a:rPr lang="en-US" altLang="zh-CN" sz="4400" b="1" dirty="0" smtClean="0">
                <a:solidFill>
                  <a:schemeClr val="bg1"/>
                </a:solidFill>
              </a:rPr>
              <a:t>Analysis</a:t>
            </a:r>
            <a:r>
              <a:rPr lang="zh-CN" altLang="en-US" sz="4400" b="1" dirty="0">
                <a:solidFill>
                  <a:schemeClr val="bg1"/>
                </a:solidFill>
              </a:rPr>
              <a:t>常用操作及配置</a:t>
            </a:r>
            <a:endParaRPr lang="zh-CN" altLang="zh-CN" sz="44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21"/>
          <p:cNvPicPr>
            <a:picLocks noChangeAspect="1" noChangeArrowheads="1"/>
          </p:cNvPicPr>
          <p:nvPr/>
        </p:nvPicPr>
        <p:blipFill>
          <a:blip r:embed="rId3"/>
          <a:srcRect/>
          <a:stretch>
            <a:fillRect/>
          </a:stretch>
        </p:blipFill>
        <p:spPr bwMode="auto">
          <a:xfrm>
            <a:off x="431322" y="1281023"/>
            <a:ext cx="2938398" cy="2510287"/>
          </a:xfrm>
          <a:prstGeom prst="rect">
            <a:avLst/>
          </a:prstGeom>
          <a:noFill/>
          <a:ln w="9525">
            <a:noFill/>
            <a:miter lim="800000"/>
            <a:headEnd/>
            <a:tailEnd/>
          </a:ln>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合并图配置概述（续）</a:t>
            </a:r>
          </a:p>
        </p:txBody>
      </p:sp>
      <p:cxnSp>
        <p:nvCxnSpPr>
          <p:cNvPr id="9" name="直接箭头连接符 8"/>
          <p:cNvCxnSpPr/>
          <p:nvPr/>
        </p:nvCxnSpPr>
        <p:spPr bwMode="auto">
          <a:xfrm flipV="1">
            <a:off x="1071892" y="1305233"/>
            <a:ext cx="2629953" cy="1174867"/>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1" name="直接箭头连接符 10"/>
          <p:cNvCxnSpPr/>
          <p:nvPr/>
        </p:nvCxnSpPr>
        <p:spPr bwMode="auto">
          <a:xfrm flipV="1">
            <a:off x="1073472" y="2356054"/>
            <a:ext cx="2598876" cy="286805"/>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3" name="直接箭头连接符 12"/>
          <p:cNvCxnSpPr/>
          <p:nvPr/>
        </p:nvCxnSpPr>
        <p:spPr bwMode="auto">
          <a:xfrm>
            <a:off x="1061884" y="2807989"/>
            <a:ext cx="2595716" cy="983321"/>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5" name="TextBox 14"/>
          <p:cNvSpPr txBox="1"/>
          <p:nvPr/>
        </p:nvSpPr>
        <p:spPr>
          <a:xfrm>
            <a:off x="6788717" y="924516"/>
            <a:ext cx="2031325" cy="923330"/>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共用</a:t>
            </a:r>
            <a:r>
              <a:rPr lang="en-US" altLang="zh-CN" dirty="0" smtClean="0">
                <a:latin typeface="华文楷体" panose="02010600040101010101" pitchFamily="2" charset="-122"/>
                <a:ea typeface="华文楷体" panose="02010600040101010101" pitchFamily="2" charset="-122"/>
              </a:rPr>
              <a:t>X</a:t>
            </a:r>
            <a:r>
              <a:rPr lang="zh-CN" altLang="en-US" dirty="0" smtClean="0">
                <a:latin typeface="华文楷体" panose="02010600040101010101" pitchFamily="2" charset="-122"/>
                <a:ea typeface="华文楷体" panose="02010600040101010101" pitchFamily="2" charset="-122"/>
              </a:rPr>
              <a:t>轴；</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Y</a:t>
            </a:r>
            <a:r>
              <a:rPr lang="zh-CN" altLang="en-US" dirty="0" smtClean="0">
                <a:latin typeface="华文楷体" panose="02010600040101010101" pitchFamily="2" charset="-122"/>
                <a:ea typeface="华文楷体" panose="02010600040101010101" pitchFamily="2" charset="-122"/>
              </a:rPr>
              <a:t>轴变更；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叠加数量无限制。</a:t>
            </a:r>
            <a:endParaRPr lang="zh-CN" altLang="en-US" dirty="0">
              <a:latin typeface="华文楷体" panose="02010600040101010101" pitchFamily="2" charset="-122"/>
              <a:ea typeface="华文楷体" panose="02010600040101010101" pitchFamily="2" charset="-122"/>
            </a:endParaRPr>
          </a:p>
        </p:txBody>
      </p:sp>
      <p:sp>
        <p:nvSpPr>
          <p:cNvPr id="18" name="矩形 17"/>
          <p:cNvSpPr/>
          <p:nvPr/>
        </p:nvSpPr>
        <p:spPr>
          <a:xfrm>
            <a:off x="6808165" y="2320372"/>
            <a:ext cx="1504336"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共</a:t>
            </a:r>
            <a:r>
              <a:rPr lang="zh-CN" altLang="en-US" dirty="0">
                <a:latin typeface="华文楷体" panose="02010600040101010101" pitchFamily="2" charset="-122"/>
                <a:ea typeface="华文楷体" panose="02010600040101010101" pitchFamily="2" charset="-122"/>
              </a:rPr>
              <a:t>用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上下分布。</a:t>
            </a:r>
          </a:p>
        </p:txBody>
      </p:sp>
      <p:sp>
        <p:nvSpPr>
          <p:cNvPr id="19" name="矩形 18"/>
          <p:cNvSpPr/>
          <p:nvPr/>
        </p:nvSpPr>
        <p:spPr>
          <a:xfrm>
            <a:off x="6818466" y="3676739"/>
            <a:ext cx="4572000" cy="1200329"/>
          </a:xfrm>
          <a:prstGeom prst="rect">
            <a:avLst/>
          </a:prstGeom>
        </p:spPr>
        <p:txBody>
          <a:bodyPr>
            <a:spAutoFit/>
          </a:bodyPr>
          <a:lstStyle/>
          <a:p>
            <a:r>
              <a:rPr lang="zh-CN" altLang="en-US" dirty="0">
                <a:latin typeface="华文楷体" panose="02010600040101010101" pitchFamily="2" charset="-122"/>
                <a:ea typeface="华文楷体" panose="02010600040101010101" pitchFamily="2" charset="-122"/>
              </a:rPr>
              <a:t>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轴变</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为合并图的</a:t>
            </a:r>
            <a:r>
              <a:rPr lang="en-US" dirty="0">
                <a:latin typeface="华文楷体" panose="02010600040101010101" pitchFamily="2" charset="-122"/>
                <a:ea typeface="华文楷体" panose="02010600040101010101" pitchFamily="2" charset="-122"/>
              </a:rPr>
              <a:t> 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被合并图的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作为当前图的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p>
        </p:txBody>
      </p:sp>
      <p:pic>
        <p:nvPicPr>
          <p:cNvPr id="20481" name="图片 2"/>
          <p:cNvPicPr>
            <a:picLocks noChangeAspect="1" noChangeArrowheads="1"/>
          </p:cNvPicPr>
          <p:nvPr/>
        </p:nvPicPr>
        <p:blipFill>
          <a:blip r:embed="rId4"/>
          <a:srcRect/>
          <a:stretch>
            <a:fillRect/>
          </a:stretch>
        </p:blipFill>
        <p:spPr bwMode="auto">
          <a:xfrm>
            <a:off x="3708683" y="703814"/>
            <a:ext cx="3019246" cy="1182095"/>
          </a:xfrm>
          <a:prstGeom prst="rect">
            <a:avLst/>
          </a:prstGeom>
          <a:noFill/>
          <a:ln w="9525">
            <a:noFill/>
            <a:miter lim="800000"/>
            <a:headEnd/>
            <a:tailEnd/>
          </a:ln>
        </p:spPr>
      </p:pic>
      <p:pic>
        <p:nvPicPr>
          <p:cNvPr id="20482" name="图片 5"/>
          <p:cNvPicPr>
            <a:picLocks noChangeAspect="1" noChangeArrowheads="1"/>
          </p:cNvPicPr>
          <p:nvPr/>
        </p:nvPicPr>
        <p:blipFill>
          <a:blip r:embed="rId5"/>
          <a:srcRect/>
          <a:stretch>
            <a:fillRect/>
          </a:stretch>
        </p:blipFill>
        <p:spPr bwMode="auto">
          <a:xfrm>
            <a:off x="3691430" y="1920135"/>
            <a:ext cx="3036498" cy="1475602"/>
          </a:xfrm>
          <a:prstGeom prst="rect">
            <a:avLst/>
          </a:prstGeom>
          <a:noFill/>
          <a:ln w="9525">
            <a:noFill/>
            <a:miter lim="800000"/>
            <a:headEnd/>
            <a:tailEnd/>
          </a:ln>
        </p:spPr>
      </p:pic>
      <p:pic>
        <p:nvPicPr>
          <p:cNvPr id="20483" name="图片 15"/>
          <p:cNvPicPr>
            <a:picLocks noChangeAspect="1" noChangeArrowheads="1"/>
          </p:cNvPicPr>
          <p:nvPr/>
        </p:nvPicPr>
        <p:blipFill>
          <a:blip r:embed="rId6"/>
          <a:srcRect/>
          <a:stretch>
            <a:fillRect/>
          </a:stretch>
        </p:blipFill>
        <p:spPr bwMode="auto">
          <a:xfrm>
            <a:off x="3688554" y="3439889"/>
            <a:ext cx="3039374" cy="1482552"/>
          </a:xfrm>
          <a:prstGeom prst="rect">
            <a:avLst/>
          </a:prstGeom>
          <a:noFill/>
          <a:ln w="9525">
            <a:noFill/>
            <a:miter lim="800000"/>
            <a:headEnd/>
            <a:tailEnd/>
          </a:ln>
        </p:spPr>
      </p:pic>
    </p:spTree>
    <p:extLst>
      <p:ext uri="{BB962C8B-B14F-4D97-AF65-F5344CB8AC3E}">
        <p14:creationId xmlns:p14="http://schemas.microsoft.com/office/powerpoint/2010/main" val="2912413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627535"/>
            <a:ext cx="8229600" cy="3394472"/>
          </a:xfrm>
        </p:spPr>
        <p:txBody>
          <a:bodyPr/>
          <a:lstStyle/>
          <a:p>
            <a:r>
              <a:rPr lang="zh-CN" altLang="en-US" dirty="0">
                <a:latin typeface="+mn-ea"/>
              </a:rPr>
              <a:t>吞吐量</a:t>
            </a:r>
            <a:r>
              <a:rPr lang="en-US" altLang="zh-CN" dirty="0">
                <a:latin typeface="+mn-ea"/>
              </a:rPr>
              <a:t>+</a:t>
            </a:r>
            <a:r>
              <a:rPr lang="zh-CN" altLang="en-US" dirty="0">
                <a:latin typeface="+mn-ea"/>
              </a:rPr>
              <a:t>虚拟用户数</a:t>
            </a:r>
          </a:p>
        </p:txBody>
      </p:sp>
      <p:sp>
        <p:nvSpPr>
          <p:cNvPr id="2" name="标题 1"/>
          <p:cNvSpPr>
            <a:spLocks noGrp="1"/>
          </p:cNvSpPr>
          <p:nvPr>
            <p:ph type="title"/>
          </p:nvPr>
        </p:nvSpPr>
        <p:spPr>
          <a:xfrm>
            <a:off x="683568" y="123478"/>
            <a:ext cx="8281138" cy="424365"/>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1</a:t>
            </a:r>
            <a:endParaRPr lang="zh-CN" altLang="en-US" b="1" dirty="0">
              <a:solidFill>
                <a:schemeClr val="bg1"/>
              </a:solidFill>
            </a:endParaRPr>
          </a:p>
        </p:txBody>
      </p:sp>
      <p:pic>
        <p:nvPicPr>
          <p:cNvPr id="18433" name="图片 45"/>
          <p:cNvPicPr>
            <a:picLocks noChangeAspect="1" noChangeArrowheads="1"/>
          </p:cNvPicPr>
          <p:nvPr/>
        </p:nvPicPr>
        <p:blipFill>
          <a:blip r:embed="rId3"/>
          <a:srcRect/>
          <a:stretch>
            <a:fillRect/>
          </a:stretch>
        </p:blipFill>
        <p:spPr bwMode="auto">
          <a:xfrm>
            <a:off x="828136" y="1355359"/>
            <a:ext cx="7556739" cy="2940122"/>
          </a:xfrm>
          <a:prstGeom prst="rect">
            <a:avLst/>
          </a:prstGeom>
          <a:noFill/>
          <a:ln w="9525">
            <a:noFill/>
            <a:miter lim="800000"/>
            <a:headEnd/>
            <a:tailEnd/>
          </a:ln>
        </p:spPr>
      </p:pic>
    </p:spTree>
    <p:extLst>
      <p:ext uri="{BB962C8B-B14F-4D97-AF65-F5344CB8AC3E}">
        <p14:creationId xmlns:p14="http://schemas.microsoft.com/office/powerpoint/2010/main" val="12553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616" y="681541"/>
            <a:ext cx="8229600" cy="3394472"/>
          </a:xfrm>
        </p:spPr>
        <p:txBody>
          <a:bodyPr/>
          <a:lstStyle/>
          <a:p>
            <a:r>
              <a:rPr lang="zh-CN" altLang="en-US" dirty="0">
                <a:latin typeface="+mn-ea"/>
              </a:rPr>
              <a:t>平均事务响应时间</a:t>
            </a:r>
            <a:r>
              <a:rPr lang="en-US" altLang="zh-CN" dirty="0">
                <a:latin typeface="+mn-ea"/>
              </a:rPr>
              <a:t>+</a:t>
            </a:r>
            <a:r>
              <a:rPr lang="zh-CN" altLang="en-US" dirty="0">
                <a:latin typeface="+mn-ea"/>
              </a:rPr>
              <a:t>虚拟用户数</a:t>
            </a:r>
          </a:p>
        </p:txBody>
      </p:sp>
      <p:sp>
        <p:nvSpPr>
          <p:cNvPr id="2" name="标题 1"/>
          <p:cNvSpPr>
            <a:spLocks noGrp="1"/>
          </p:cNvSpPr>
          <p:nvPr>
            <p:ph type="title"/>
          </p:nvPr>
        </p:nvSpPr>
        <p:spPr>
          <a:xfrm>
            <a:off x="683568" y="-27247"/>
            <a:ext cx="7994267" cy="424365"/>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2</a:t>
            </a:r>
            <a:endParaRPr lang="zh-CN" altLang="en-US" b="1" dirty="0">
              <a:solidFill>
                <a:schemeClr val="bg1"/>
              </a:solidFill>
            </a:endParaRPr>
          </a:p>
        </p:txBody>
      </p:sp>
      <p:pic>
        <p:nvPicPr>
          <p:cNvPr id="16385" name="图片 42"/>
          <p:cNvPicPr>
            <a:picLocks noChangeAspect="1" noChangeArrowheads="1"/>
          </p:cNvPicPr>
          <p:nvPr/>
        </p:nvPicPr>
        <p:blipFill>
          <a:blip r:embed="rId3"/>
          <a:srcRect/>
          <a:stretch>
            <a:fillRect/>
          </a:stretch>
        </p:blipFill>
        <p:spPr bwMode="auto">
          <a:xfrm>
            <a:off x="821208" y="1355863"/>
            <a:ext cx="7546416" cy="2917172"/>
          </a:xfrm>
          <a:prstGeom prst="rect">
            <a:avLst/>
          </a:prstGeom>
          <a:noFill/>
          <a:ln w="9525">
            <a:noFill/>
            <a:miter lim="800000"/>
            <a:headEnd/>
            <a:tailEnd/>
          </a:ln>
        </p:spPr>
      </p:pic>
    </p:spTree>
    <p:extLst>
      <p:ext uri="{BB962C8B-B14F-4D97-AF65-F5344CB8AC3E}">
        <p14:creationId xmlns:p14="http://schemas.microsoft.com/office/powerpoint/2010/main" val="40920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n-ea"/>
              </a:rPr>
              <a:t>Analysis</a:t>
            </a:r>
            <a:r>
              <a:rPr lang="zh-CN" altLang="en-US" b="1" dirty="0">
                <a:latin typeface="+mn-ea"/>
              </a:rPr>
              <a:t>之合并图配置</a:t>
            </a:r>
          </a:p>
          <a:p>
            <a:r>
              <a:rPr lang="en-US" altLang="zh-CN" b="1" dirty="0">
                <a:latin typeface="+mn-ea"/>
              </a:rPr>
              <a:t>Analysis</a:t>
            </a:r>
            <a:r>
              <a:rPr lang="zh-CN" altLang="en-US" b="1" dirty="0">
                <a:latin typeface="+mn-ea"/>
              </a:rPr>
              <a:t>之事务分析选项</a:t>
            </a:r>
            <a:r>
              <a:rPr lang="zh-CN" altLang="en-US" b="1" dirty="0" smtClean="0">
                <a:latin typeface="+mn-ea"/>
              </a:rPr>
              <a:t>配置</a:t>
            </a:r>
            <a:endParaRPr lang="en-US" altLang="zh-CN" b="1" dirty="0" smtClean="0">
              <a:latin typeface="+mn-ea"/>
            </a:endParaRPr>
          </a:p>
          <a:p>
            <a:r>
              <a:rPr lang="en-US" altLang="zh-CN" b="1" dirty="0">
                <a:solidFill>
                  <a:srgbClr val="FF0000"/>
                </a:solidFill>
                <a:latin typeface="+mn-ea"/>
              </a:rPr>
              <a:t>Analysis</a:t>
            </a:r>
            <a:r>
              <a:rPr lang="zh-CN" altLang="en-US" b="1" dirty="0">
                <a:solidFill>
                  <a:srgbClr val="FF0000"/>
                </a:solidFill>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400995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设置详解</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815198"/>
            <a:ext cx="7955518" cy="3597215"/>
          </a:xfrm>
          <a:prstGeom prst="rect">
            <a:avLst/>
          </a:prstGeom>
          <a:noFill/>
          <a:ln w="9525">
            <a:noFill/>
            <a:miter lim="800000"/>
            <a:headEnd/>
            <a:tailEnd/>
          </a:ln>
        </p:spPr>
      </p:pic>
      <p:sp>
        <p:nvSpPr>
          <p:cNvPr id="4" name="圆角矩形 3"/>
          <p:cNvSpPr/>
          <p:nvPr/>
        </p:nvSpPr>
        <p:spPr bwMode="auto">
          <a:xfrm>
            <a:off x="2617694" y="1952340"/>
            <a:ext cx="6010684" cy="79086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91525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64773" y="666007"/>
            <a:ext cx="8229600" cy="3394472"/>
          </a:xfrm>
        </p:spPr>
        <p:txBody>
          <a:bodyPr/>
          <a:lstStyle/>
          <a:p>
            <a:r>
              <a:rPr lang="en-US" altLang="zh-CN" dirty="0" smtClean="0"/>
              <a:t>Analysis</a:t>
            </a:r>
            <a:r>
              <a:rPr lang="zh-CN" altLang="en-US" dirty="0" smtClean="0"/>
              <a:t>能够</a:t>
            </a:r>
            <a:r>
              <a:rPr lang="zh-CN" altLang="en-US" dirty="0" smtClean="0">
                <a:solidFill>
                  <a:srgbClr val="FF0000"/>
                </a:solidFill>
              </a:rPr>
              <a:t>自动将待</a:t>
            </a:r>
            <a:r>
              <a:rPr lang="zh-CN" altLang="en-US" dirty="0">
                <a:solidFill>
                  <a:srgbClr val="FF0000"/>
                </a:solidFill>
              </a:rPr>
              <a:t>分析</a:t>
            </a:r>
            <a:r>
              <a:rPr lang="zh-CN" altLang="en-US" dirty="0" smtClean="0">
                <a:solidFill>
                  <a:srgbClr val="FF0000"/>
                </a:solidFill>
              </a:rPr>
              <a:t>图中的指标同其他图的指标关联起来</a:t>
            </a:r>
            <a:r>
              <a:rPr lang="zh-CN" altLang="en-US" dirty="0" smtClean="0"/>
              <a:t>并进行综合分析，通过观察各指标间的匹配程度（即相互依赖程度）来确定它们对系统性能的影响程度。</a:t>
            </a:r>
            <a:endParaRPr lang="en-US" altLang="zh-CN" dirty="0" smtClean="0">
              <a:solidFill>
                <a:srgbClr val="FF0000"/>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a:t>
            </a:r>
            <a:r>
              <a:rPr lang="zh-CN" altLang="en-US" b="1" dirty="0" smtClean="0">
                <a:solidFill>
                  <a:schemeClr val="bg1"/>
                </a:solidFill>
              </a:rPr>
              <a:t>配置（自动定位瓶颈）</a:t>
            </a:r>
            <a:endParaRPr lang="zh-CN" altLang="en-US"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53" y="3163764"/>
            <a:ext cx="3062754" cy="179343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5" name="矩形 4"/>
          <p:cNvSpPr/>
          <p:nvPr/>
        </p:nvSpPr>
        <p:spPr>
          <a:xfrm>
            <a:off x="1227347" y="2440649"/>
            <a:ext cx="6904454" cy="923330"/>
          </a:xfrm>
          <a:prstGeom prst="rect">
            <a:avLst/>
          </a:prstGeom>
          <a:noFill/>
        </p:spPr>
        <p:txBody>
          <a:bodyPr wrap="none" lIns="91440" tIns="45720" rIns="91440" bIns="45720">
            <a:spAutoFit/>
          </a:bodyPr>
          <a:lstStyle/>
          <a:p>
            <a:pPr algn="ctr"/>
            <a:r>
              <a:rPr lang="zh-CN" alt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更关注</a:t>
            </a:r>
            <a:r>
              <a:rPr lang="zh-CN" altLang="en-US" sz="5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整体</a:t>
            </a:r>
            <a:r>
              <a:rPr lang="zh-CN" altLang="en-US" sz="4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曲线</a:t>
            </a:r>
            <a:r>
              <a:rPr lang="zh-CN" altLang="en-US" sz="5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变化趋势</a:t>
            </a:r>
          </a:p>
        </p:txBody>
      </p:sp>
    </p:spTree>
    <p:extLst>
      <p:ext uri="{BB962C8B-B14F-4D97-AF65-F5344CB8AC3E}">
        <p14:creationId xmlns:p14="http://schemas.microsoft.com/office/powerpoint/2010/main" val="154861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自动关联配置（续）</a:t>
            </a:r>
          </a:p>
        </p:txBody>
      </p:sp>
      <p:pic>
        <p:nvPicPr>
          <p:cNvPr id="10241" name="图片 3"/>
          <p:cNvPicPr>
            <a:picLocks noChangeAspect="1" noChangeArrowheads="1"/>
          </p:cNvPicPr>
          <p:nvPr/>
        </p:nvPicPr>
        <p:blipFill>
          <a:blip r:embed="rId3"/>
          <a:srcRect/>
          <a:stretch>
            <a:fillRect/>
          </a:stretch>
        </p:blipFill>
        <p:spPr bwMode="auto">
          <a:xfrm>
            <a:off x="5346022" y="725570"/>
            <a:ext cx="3036497" cy="2104845"/>
          </a:xfrm>
          <a:prstGeom prst="rect">
            <a:avLst/>
          </a:prstGeom>
          <a:noFill/>
          <a:ln w="9525">
            <a:noFill/>
            <a:miter lim="800000"/>
            <a:headEnd/>
            <a:tailEnd/>
          </a:ln>
        </p:spPr>
      </p:pic>
      <p:pic>
        <p:nvPicPr>
          <p:cNvPr id="10242" name="图片 6"/>
          <p:cNvPicPr>
            <a:picLocks noChangeAspect="1" noChangeArrowheads="1"/>
          </p:cNvPicPr>
          <p:nvPr/>
        </p:nvPicPr>
        <p:blipFill>
          <a:blip r:embed="rId4"/>
          <a:srcRect/>
          <a:stretch>
            <a:fillRect/>
          </a:stretch>
        </p:blipFill>
        <p:spPr bwMode="auto">
          <a:xfrm>
            <a:off x="5328770" y="2912168"/>
            <a:ext cx="3074171" cy="2131619"/>
          </a:xfrm>
          <a:prstGeom prst="rect">
            <a:avLst/>
          </a:prstGeom>
          <a:noFill/>
          <a:ln w="9525">
            <a:noFill/>
            <a:miter lim="800000"/>
            <a:headEnd/>
            <a:tailEnd/>
          </a:ln>
        </p:spPr>
      </p:pic>
      <p:pic>
        <p:nvPicPr>
          <p:cNvPr id="10243" name="图片 9"/>
          <p:cNvPicPr>
            <a:picLocks noChangeAspect="1" noChangeArrowheads="1"/>
          </p:cNvPicPr>
          <p:nvPr/>
        </p:nvPicPr>
        <p:blipFill>
          <a:blip r:embed="rId5"/>
          <a:srcRect/>
          <a:stretch>
            <a:fillRect/>
          </a:stretch>
        </p:blipFill>
        <p:spPr bwMode="auto">
          <a:xfrm>
            <a:off x="754341" y="1741206"/>
            <a:ext cx="4426668" cy="1474172"/>
          </a:xfrm>
          <a:prstGeom prst="rect">
            <a:avLst/>
          </a:prstGeom>
          <a:noFill/>
          <a:ln w="9525">
            <a:noFill/>
            <a:miter lim="800000"/>
            <a:headEnd/>
            <a:tailEnd/>
          </a:ln>
        </p:spPr>
      </p:pic>
    </p:spTree>
    <p:extLst>
      <p:ext uri="{BB962C8B-B14F-4D97-AF65-F5344CB8AC3E}">
        <p14:creationId xmlns:p14="http://schemas.microsoft.com/office/powerpoint/2010/main" val="855358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checkerboard(across)">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0243"/>
                                        </p:tgtEl>
                                        <p:attrNameLst>
                                          <p:attrName>style.visibility</p:attrName>
                                        </p:attrNameLst>
                                      </p:cBhvr>
                                      <p:to>
                                        <p:strVal val="visible"/>
                                      </p:to>
                                    </p:set>
                                    <p:anim calcmode="lin" valueType="num">
                                      <p:cBhvr>
                                        <p:cTn id="18" dur="500" fill="hold"/>
                                        <p:tgtEl>
                                          <p:spTgt spid="10243"/>
                                        </p:tgtEl>
                                        <p:attrNameLst>
                                          <p:attrName>ppt_w</p:attrName>
                                        </p:attrNameLst>
                                      </p:cBhvr>
                                      <p:tavLst>
                                        <p:tav tm="0">
                                          <p:val>
                                            <p:fltVal val="0"/>
                                          </p:val>
                                        </p:tav>
                                        <p:tav tm="100000">
                                          <p:val>
                                            <p:strVal val="#ppt_w"/>
                                          </p:val>
                                        </p:tav>
                                      </p:tavLst>
                                    </p:anim>
                                    <p:anim calcmode="lin" valueType="num">
                                      <p:cBhvr>
                                        <p:cTn id="19" dur="500" fill="hold"/>
                                        <p:tgtEl>
                                          <p:spTgt spid="10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75873" y="789553"/>
            <a:ext cx="8229600" cy="3394472"/>
          </a:xfrm>
        </p:spPr>
        <p:txBody>
          <a:bodyPr/>
          <a:lstStyle/>
          <a:p>
            <a:pPr>
              <a:spcBef>
                <a:spcPts val="0"/>
              </a:spcBef>
            </a:pPr>
            <a:r>
              <a:rPr lang="zh-CN" altLang="en-US" dirty="0" smtClean="0">
                <a:latin typeface="+mn-ea"/>
              </a:rPr>
              <a:t>合并图</a:t>
            </a:r>
            <a:endParaRPr lang="en-US" altLang="zh-CN" dirty="0" smtClean="0">
              <a:latin typeface="+mn-ea"/>
            </a:endParaRPr>
          </a:p>
          <a:p>
            <a:pPr lvl="1">
              <a:spcBef>
                <a:spcPts val="0"/>
              </a:spcBef>
            </a:pPr>
            <a:r>
              <a:rPr lang="zh-CN" altLang="en-US" dirty="0" smtClean="0">
                <a:solidFill>
                  <a:schemeClr val="tx1"/>
                </a:solidFill>
                <a:latin typeface="+mn-ea"/>
              </a:rPr>
              <a:t>不能“选定特定的时间进行切片”</a:t>
            </a:r>
            <a:endParaRPr lang="en-US" altLang="zh-CN" dirty="0" smtClean="0">
              <a:solidFill>
                <a:schemeClr val="tx1"/>
              </a:solidFill>
              <a:latin typeface="+mn-ea"/>
            </a:endParaRPr>
          </a:p>
          <a:p>
            <a:pPr lvl="1">
              <a:spcBef>
                <a:spcPts val="0"/>
              </a:spcBef>
            </a:pPr>
            <a:r>
              <a:rPr lang="zh-CN" altLang="en-US" dirty="0" smtClean="0">
                <a:solidFill>
                  <a:schemeClr val="tx1"/>
                </a:solidFill>
                <a:latin typeface="+mn-ea"/>
              </a:rPr>
              <a:t>没有关联匹配值</a:t>
            </a:r>
            <a:endParaRPr lang="en-US" altLang="zh-CN" dirty="0" smtClean="0">
              <a:solidFill>
                <a:schemeClr val="tx1"/>
              </a:solidFill>
              <a:latin typeface="+mn-ea"/>
            </a:endParaRPr>
          </a:p>
          <a:p>
            <a:pPr lvl="1">
              <a:spcBef>
                <a:spcPts val="0"/>
              </a:spcBef>
            </a:pPr>
            <a:r>
              <a:rPr lang="zh-CN" altLang="en-US" dirty="0" smtClean="0">
                <a:solidFill>
                  <a:schemeClr val="tx1"/>
                </a:solidFill>
                <a:latin typeface="+mn-ea"/>
              </a:rPr>
              <a:t>一次只能对一张图做合并</a:t>
            </a:r>
            <a:endParaRPr lang="en-US" altLang="zh-CN" dirty="0" smtClean="0">
              <a:solidFill>
                <a:schemeClr val="tx1"/>
              </a:solidFill>
              <a:latin typeface="+mn-ea"/>
            </a:endParaRPr>
          </a:p>
          <a:p>
            <a:pPr>
              <a:spcBef>
                <a:spcPts val="0"/>
              </a:spcBef>
            </a:pPr>
            <a:r>
              <a:rPr lang="zh-CN" altLang="en-US" dirty="0" smtClean="0">
                <a:latin typeface="+mn-ea"/>
              </a:rPr>
              <a:t>自动关联</a:t>
            </a:r>
            <a:r>
              <a:rPr lang="en-US" altLang="zh-CN" dirty="0" smtClean="0">
                <a:latin typeface="+mn-ea"/>
              </a:rPr>
              <a:t>——</a:t>
            </a:r>
            <a:r>
              <a:rPr lang="zh-CN" altLang="en-US" dirty="0" smtClean="0">
                <a:latin typeface="+mn-ea"/>
              </a:rPr>
              <a:t>反之</a:t>
            </a:r>
            <a:endParaRPr lang="zh-CN" altLang="en-US" dirty="0">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a:t>
            </a:r>
            <a:r>
              <a:rPr lang="en-US" altLang="zh-CN" b="1" dirty="0">
                <a:solidFill>
                  <a:schemeClr val="bg1"/>
                </a:solidFill>
              </a:rPr>
              <a:t>&amp;</a:t>
            </a:r>
            <a:r>
              <a:rPr lang="zh-CN" altLang="en-US" b="1" dirty="0">
                <a:solidFill>
                  <a:schemeClr val="bg1"/>
                </a:solidFill>
              </a:rPr>
              <a:t>合并图区别</a:t>
            </a:r>
          </a:p>
        </p:txBody>
      </p:sp>
      <p:sp>
        <p:nvSpPr>
          <p:cNvPr id="11" name="矩形 10"/>
          <p:cNvSpPr/>
          <p:nvPr/>
        </p:nvSpPr>
        <p:spPr>
          <a:xfrm>
            <a:off x="395536" y="3147814"/>
            <a:ext cx="8392041" cy="1661993"/>
          </a:xfrm>
          <a:prstGeom prst="rect">
            <a:avLst/>
          </a:prstGeom>
          <a:blipFill>
            <a:blip r:embed="rId3"/>
            <a:tile tx="0" ty="0" sx="100000" sy="100000" flip="none" algn="tl"/>
          </a:blipFill>
        </p:spPr>
        <p:txBody>
          <a:bodyPr wrap="none" lIns="91440" tIns="45720" rIns="91440" bIns="45720">
            <a:spAutoFit/>
          </a:bodyPr>
          <a:lstStyle/>
          <a:p>
            <a:pPr algn="ctr"/>
            <a:r>
              <a:rPr lang="zh-CN" altLang="en-US" sz="54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合并图</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先看图的整体趋势、分析全局，</a:t>
            </a:r>
            <a:endParaRPr lang="en-US" altLang="zh-CN"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a:p>
            <a:pPr algn="ctr"/>
            <a:r>
              <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选定</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位置后，再用</a:t>
            </a:r>
            <a:r>
              <a:rPr lang="zh-CN" altLang="en-US" sz="48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自动关联</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进一步分析。</a:t>
            </a:r>
            <a:endPar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p:txBody>
      </p:sp>
    </p:spTree>
    <p:extLst>
      <p:ext uri="{BB962C8B-B14F-4D97-AF65-F5344CB8AC3E}">
        <p14:creationId xmlns:p14="http://schemas.microsoft.com/office/powerpoint/2010/main" val="390514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lvl="0"/>
            <a:r>
              <a:rPr lang="en-US" altLang="zh-CN" dirty="0" smtClean="0"/>
              <a:t>Analysis</a:t>
            </a:r>
            <a:r>
              <a:rPr lang="zh-CN" altLang="en-US" dirty="0" smtClean="0"/>
              <a:t>提供的多种图和报告中，呈现出太多的信息。读者需具备图的筛选能力，有助于定位所关注的内容。修改全局过滤选项。</a:t>
            </a:r>
            <a:endParaRPr lang="en-US" altLang="zh-CN" dirty="0" smtClean="0"/>
          </a:p>
          <a:p>
            <a:pPr lvl="1"/>
            <a:r>
              <a:rPr lang="zh-CN" altLang="en-US" dirty="0" smtClean="0">
                <a:solidFill>
                  <a:schemeClr val="tx1"/>
                </a:solidFill>
              </a:rPr>
              <a:t>全局筛选</a:t>
            </a:r>
            <a:endParaRPr lang="en-US" altLang="zh-CN" dirty="0" smtClean="0">
              <a:solidFill>
                <a:schemeClr val="tx1"/>
              </a:solidFill>
            </a:endParaRPr>
          </a:p>
          <a:p>
            <a:pPr lvl="1"/>
            <a:r>
              <a:rPr lang="zh-CN" altLang="en-US" dirty="0" smtClean="0">
                <a:solidFill>
                  <a:schemeClr val="tx1"/>
                </a:solidFill>
              </a:rPr>
              <a:t>概要报告筛选</a:t>
            </a:r>
            <a:endParaRPr lang="en-US" altLang="zh-CN" dirty="0" smtClean="0">
              <a:solidFill>
                <a:schemeClr val="tx1"/>
              </a:solidFill>
            </a:endParaRPr>
          </a:p>
          <a:p>
            <a:pPr lvl="1"/>
            <a:r>
              <a:rPr lang="zh-CN" altLang="en-US" dirty="0" smtClean="0">
                <a:solidFill>
                  <a:schemeClr val="tx1"/>
                </a:solidFill>
              </a:rPr>
              <a:t>单个图筛选</a:t>
            </a:r>
            <a:endParaRPr lang="en-US" altLang="zh-CN" dirty="0" smtClean="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a:t>
            </a:r>
          </a:p>
        </p:txBody>
      </p:sp>
      <p:pic>
        <p:nvPicPr>
          <p:cNvPr id="4100" name="图片 3"/>
          <p:cNvPicPr>
            <a:picLocks noChangeAspect="1" noChangeArrowheads="1"/>
          </p:cNvPicPr>
          <p:nvPr/>
        </p:nvPicPr>
        <p:blipFill>
          <a:blip r:embed="rId3"/>
          <a:srcRect/>
          <a:stretch>
            <a:fillRect/>
          </a:stretch>
        </p:blipFill>
        <p:spPr bwMode="auto">
          <a:xfrm>
            <a:off x="2896446" y="3063086"/>
            <a:ext cx="258792" cy="184389"/>
          </a:xfrm>
          <a:prstGeom prst="rect">
            <a:avLst/>
          </a:prstGeom>
          <a:noFill/>
          <a:ln w="9525">
            <a:noFill/>
            <a:miter lim="800000"/>
            <a:headEnd/>
            <a:tailEnd/>
          </a:ln>
        </p:spPr>
      </p:pic>
      <p:pic>
        <p:nvPicPr>
          <p:cNvPr id="4101" name="图片 18"/>
          <p:cNvPicPr>
            <a:picLocks noChangeAspect="1" noChangeArrowheads="1"/>
          </p:cNvPicPr>
          <p:nvPr/>
        </p:nvPicPr>
        <p:blipFill>
          <a:blip r:embed="rId4"/>
          <a:srcRect/>
          <a:stretch>
            <a:fillRect/>
          </a:stretch>
        </p:blipFill>
        <p:spPr bwMode="auto">
          <a:xfrm>
            <a:off x="3644328" y="3579862"/>
            <a:ext cx="249208" cy="168215"/>
          </a:xfrm>
          <a:prstGeom prst="rect">
            <a:avLst/>
          </a:prstGeom>
          <a:noFill/>
          <a:ln w="9525">
            <a:noFill/>
            <a:miter lim="800000"/>
            <a:headEnd/>
            <a:tailEnd/>
          </a:ln>
        </p:spPr>
      </p:pic>
      <p:pic>
        <p:nvPicPr>
          <p:cNvPr id="4103" name="图片 12"/>
          <p:cNvPicPr>
            <a:picLocks noChangeAspect="1" noChangeArrowheads="1"/>
          </p:cNvPicPr>
          <p:nvPr/>
        </p:nvPicPr>
        <p:blipFill>
          <a:blip r:embed="rId5"/>
          <a:srcRect/>
          <a:stretch>
            <a:fillRect/>
          </a:stretch>
        </p:blipFill>
        <p:spPr bwMode="auto">
          <a:xfrm>
            <a:off x="3411612" y="4083918"/>
            <a:ext cx="272413" cy="194094"/>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046" y="2912952"/>
            <a:ext cx="2155264" cy="196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47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全局筛选</a:t>
            </a:r>
          </a:p>
        </p:txBody>
      </p:sp>
      <p:pic>
        <p:nvPicPr>
          <p:cNvPr id="4099" name="图片 6"/>
          <p:cNvPicPr>
            <a:picLocks noChangeAspect="1" noChangeArrowheads="1"/>
          </p:cNvPicPr>
          <p:nvPr/>
        </p:nvPicPr>
        <p:blipFill>
          <a:blip r:embed="rId3"/>
          <a:srcRect/>
          <a:stretch>
            <a:fillRect/>
          </a:stretch>
        </p:blipFill>
        <p:spPr bwMode="auto">
          <a:xfrm>
            <a:off x="775011" y="1021976"/>
            <a:ext cx="7567595" cy="3240741"/>
          </a:xfrm>
          <a:prstGeom prst="rect">
            <a:avLst/>
          </a:prstGeom>
          <a:noFill/>
          <a:ln w="9525">
            <a:noFill/>
            <a:miter lim="800000"/>
            <a:headEnd/>
            <a:tailEnd/>
          </a:ln>
        </p:spPr>
      </p:pic>
      <p:pic>
        <p:nvPicPr>
          <p:cNvPr id="4100" name="图片 3"/>
          <p:cNvPicPr>
            <a:picLocks noChangeAspect="1" noChangeArrowheads="1"/>
          </p:cNvPicPr>
          <p:nvPr/>
        </p:nvPicPr>
        <p:blipFill>
          <a:blip r:embed="rId4"/>
          <a:srcRect/>
          <a:stretch>
            <a:fillRect/>
          </a:stretch>
        </p:blipFill>
        <p:spPr bwMode="auto">
          <a:xfrm>
            <a:off x="7676155" y="4574272"/>
            <a:ext cx="412020" cy="293564"/>
          </a:xfrm>
          <a:prstGeom prst="rect">
            <a:avLst/>
          </a:prstGeom>
          <a:noFill/>
          <a:ln w="9525">
            <a:noFill/>
            <a:miter lim="800000"/>
            <a:headEnd/>
            <a:tailEnd/>
          </a:ln>
        </p:spPr>
      </p:pic>
    </p:spTree>
    <p:extLst>
      <p:ext uri="{BB962C8B-B14F-4D97-AF65-F5344CB8AC3E}">
        <p14:creationId xmlns:p14="http://schemas.microsoft.com/office/powerpoint/2010/main" val="8261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solidFill>
                  <a:srgbClr val="FF0000"/>
                </a:solidFill>
                <a:latin typeface="+mn-ea"/>
              </a:rPr>
              <a:t>Analysis</a:t>
            </a:r>
            <a:r>
              <a:rPr lang="zh-CN" altLang="en-US" b="1" dirty="0">
                <a:solidFill>
                  <a:srgbClr val="FF0000"/>
                </a:solidFill>
                <a:latin typeface="+mn-ea"/>
              </a:rPr>
              <a:t>之事务分析选项配置</a:t>
            </a:r>
            <a:endParaRPr lang="en-US" altLang="zh-CN" b="1" dirty="0">
              <a:solidFill>
                <a:srgbClr val="FF0000"/>
              </a:solidFill>
              <a:latin typeface="+mn-ea"/>
            </a:endParaRPr>
          </a:p>
          <a:p>
            <a:r>
              <a:rPr lang="en-US" altLang="zh-CN" b="1" dirty="0" smtClean="0">
                <a:latin typeface="+mn-ea"/>
              </a:rPr>
              <a:t>Analysis</a:t>
            </a:r>
            <a:r>
              <a:rPr lang="zh-CN" altLang="en-US" b="1" dirty="0">
                <a:latin typeface="+mn-ea"/>
              </a:rPr>
              <a:t>之合并图配置</a:t>
            </a:r>
          </a:p>
          <a:p>
            <a:r>
              <a:rPr lang="en-US" altLang="zh-CN" b="1" dirty="0" smtClean="0">
                <a:latin typeface="+mn-ea"/>
              </a:rPr>
              <a:t>Analysis</a:t>
            </a:r>
            <a:r>
              <a:rPr lang="zh-CN" altLang="en-US" b="1" dirty="0">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55596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单个图筛选</a:t>
            </a:r>
          </a:p>
        </p:txBody>
      </p:sp>
      <p:pic>
        <p:nvPicPr>
          <p:cNvPr id="7" name="图片 15"/>
          <p:cNvPicPr>
            <a:picLocks noChangeAspect="1" noChangeArrowheads="1"/>
          </p:cNvPicPr>
          <p:nvPr/>
        </p:nvPicPr>
        <p:blipFill>
          <a:blip r:embed="rId3"/>
          <a:srcRect/>
          <a:stretch>
            <a:fillRect/>
          </a:stretch>
        </p:blipFill>
        <p:spPr bwMode="auto">
          <a:xfrm>
            <a:off x="1545646" y="839818"/>
            <a:ext cx="5984701" cy="3371339"/>
          </a:xfrm>
          <a:prstGeom prst="rect">
            <a:avLst/>
          </a:prstGeom>
          <a:noFill/>
          <a:ln w="9525">
            <a:noFill/>
            <a:miter lim="800000"/>
            <a:headEnd/>
            <a:tailEnd/>
          </a:ln>
        </p:spPr>
      </p:pic>
      <p:pic>
        <p:nvPicPr>
          <p:cNvPr id="8" name="图片 12"/>
          <p:cNvPicPr>
            <a:picLocks noChangeAspect="1" noChangeArrowheads="1"/>
          </p:cNvPicPr>
          <p:nvPr/>
        </p:nvPicPr>
        <p:blipFill>
          <a:blip r:embed="rId4"/>
          <a:srcRect/>
          <a:stretch>
            <a:fillRect/>
          </a:stretch>
        </p:blipFill>
        <p:spPr bwMode="auto">
          <a:xfrm>
            <a:off x="7622715" y="4560828"/>
            <a:ext cx="412020" cy="293564"/>
          </a:xfrm>
          <a:prstGeom prst="rect">
            <a:avLst/>
          </a:prstGeom>
          <a:noFill/>
          <a:ln w="9525">
            <a:noFill/>
            <a:miter lim="800000"/>
            <a:headEnd/>
            <a:tailEnd/>
          </a:ln>
        </p:spPr>
      </p:pic>
    </p:spTree>
    <p:extLst>
      <p:ext uri="{BB962C8B-B14F-4D97-AF65-F5344CB8AC3E}">
        <p14:creationId xmlns:p14="http://schemas.microsoft.com/office/powerpoint/2010/main" val="278127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xfrm>
            <a:off x="725456" y="33043"/>
            <a:ext cx="7404607" cy="424365"/>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概要报告筛选</a:t>
            </a:r>
          </a:p>
        </p:txBody>
      </p:sp>
      <p:pic>
        <p:nvPicPr>
          <p:cNvPr id="7" name="图片 21"/>
          <p:cNvPicPr>
            <a:picLocks noChangeAspect="1" noChangeArrowheads="1"/>
          </p:cNvPicPr>
          <p:nvPr/>
        </p:nvPicPr>
        <p:blipFill>
          <a:blip r:embed="rId3"/>
          <a:srcRect/>
          <a:stretch>
            <a:fillRect/>
          </a:stretch>
        </p:blipFill>
        <p:spPr bwMode="auto">
          <a:xfrm>
            <a:off x="646327" y="1223679"/>
            <a:ext cx="7852212" cy="2783541"/>
          </a:xfrm>
          <a:prstGeom prst="rect">
            <a:avLst/>
          </a:prstGeom>
          <a:noFill/>
          <a:ln w="9525">
            <a:noFill/>
            <a:miter lim="800000"/>
            <a:headEnd/>
            <a:tailEnd/>
          </a:ln>
        </p:spPr>
      </p:pic>
      <p:pic>
        <p:nvPicPr>
          <p:cNvPr id="8" name="图片 18"/>
          <p:cNvPicPr>
            <a:picLocks noChangeAspect="1" noChangeArrowheads="1"/>
          </p:cNvPicPr>
          <p:nvPr/>
        </p:nvPicPr>
        <p:blipFill>
          <a:blip r:embed="rId4"/>
          <a:srcRect/>
          <a:stretch>
            <a:fillRect/>
          </a:stretch>
        </p:blipFill>
        <p:spPr bwMode="auto">
          <a:xfrm>
            <a:off x="7719972" y="4587718"/>
            <a:ext cx="410091" cy="276812"/>
          </a:xfrm>
          <a:prstGeom prst="rect">
            <a:avLst/>
          </a:prstGeom>
          <a:noFill/>
          <a:ln w="9525">
            <a:noFill/>
            <a:miter lim="800000"/>
            <a:headEnd/>
            <a:tailEnd/>
          </a:ln>
        </p:spPr>
      </p:pic>
    </p:spTree>
    <p:extLst>
      <p:ext uri="{BB962C8B-B14F-4D97-AF65-F5344CB8AC3E}">
        <p14:creationId xmlns:p14="http://schemas.microsoft.com/office/powerpoint/2010/main" val="23430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mn-ea"/>
              </a:rPr>
              <a:t>Analysis</a:t>
            </a:r>
            <a:r>
              <a:rPr lang="zh-CN" altLang="en-US" dirty="0">
                <a:latin typeface="+mn-ea"/>
              </a:rPr>
              <a:t>之合并图配置</a:t>
            </a:r>
          </a:p>
          <a:p>
            <a:r>
              <a:rPr lang="en-US" altLang="zh-CN" dirty="0">
                <a:latin typeface="+mn-ea"/>
              </a:rPr>
              <a:t>Analysis</a:t>
            </a:r>
            <a:r>
              <a:rPr lang="zh-CN" altLang="en-US" dirty="0">
                <a:latin typeface="+mn-ea"/>
              </a:rPr>
              <a:t>之事务分析选项</a:t>
            </a:r>
            <a:r>
              <a:rPr lang="zh-CN" altLang="en-US" dirty="0" smtClean="0">
                <a:latin typeface="+mn-ea"/>
              </a:rPr>
              <a:t>配置</a:t>
            </a:r>
            <a:endParaRPr lang="en-US" altLang="zh-CN" dirty="0" smtClean="0">
              <a:latin typeface="+mn-ea"/>
            </a:endParaRPr>
          </a:p>
          <a:p>
            <a:r>
              <a:rPr lang="en-US" altLang="zh-CN" dirty="0" smtClean="0">
                <a:latin typeface="+mn-ea"/>
              </a:rPr>
              <a:t>Analysis</a:t>
            </a:r>
            <a:r>
              <a:rPr lang="zh-CN" altLang="en-US" dirty="0">
                <a:latin typeface="+mn-ea"/>
              </a:rPr>
              <a:t>之自动关联与数据筛选</a:t>
            </a:r>
          </a:p>
          <a:p>
            <a:r>
              <a:rPr lang="en-US" altLang="zh-CN" dirty="0">
                <a:solidFill>
                  <a:srgbClr val="FF0000"/>
                </a:solidFill>
                <a:latin typeface="+mn-ea"/>
              </a:rPr>
              <a:t>Analysis</a:t>
            </a:r>
            <a:r>
              <a:rPr lang="zh-CN" altLang="en-US" dirty="0">
                <a:solidFill>
                  <a:srgbClr val="FF0000"/>
                </a:solidFill>
                <a:latin typeface="+mn-ea"/>
              </a:rPr>
              <a:t>之信息查看与结果比较</a:t>
            </a:r>
            <a:endParaRPr lang="en-US" altLang="zh-CN" dirty="0">
              <a:solidFill>
                <a:srgbClr val="FF0000"/>
              </a:solidFill>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631863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815198"/>
            <a:ext cx="7955518" cy="3597215"/>
          </a:xfrm>
          <a:prstGeom prst="rect">
            <a:avLst/>
          </a:prstGeom>
          <a:noFill/>
          <a:ln w="9525">
            <a:noFill/>
            <a:miter lim="800000"/>
            <a:headEnd/>
            <a:tailEnd/>
          </a:ln>
        </p:spPr>
      </p:pic>
      <p:sp>
        <p:nvSpPr>
          <p:cNvPr id="4" name="圆角矩形 3"/>
          <p:cNvSpPr/>
          <p:nvPr/>
        </p:nvSpPr>
        <p:spPr bwMode="auto">
          <a:xfrm>
            <a:off x="2617694" y="2761719"/>
            <a:ext cx="6010684" cy="165069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91099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1269" y="915566"/>
            <a:ext cx="8229600" cy="3394472"/>
          </a:xfrm>
        </p:spPr>
        <p:txBody>
          <a:bodyPr>
            <a:normAutofit fontScale="85000" lnSpcReduction="10000"/>
          </a:bodyPr>
          <a:lstStyle/>
          <a:p>
            <a:r>
              <a:rPr lang="en-US" altLang="zh-CN" dirty="0" smtClean="0">
                <a:latin typeface="+mn-ea"/>
              </a:rPr>
              <a:t>Analysis</a:t>
            </a:r>
            <a:r>
              <a:rPr lang="zh-CN" altLang="en-US" dirty="0" smtClean="0">
                <a:latin typeface="+mn-ea"/>
              </a:rPr>
              <a:t>中进行结果分析，</a:t>
            </a:r>
            <a:r>
              <a:rPr lang="zh-CN" altLang="en-US" dirty="0" smtClean="0">
                <a:solidFill>
                  <a:srgbClr val="FF0000"/>
                </a:solidFill>
                <a:latin typeface="+mn-ea"/>
              </a:rPr>
              <a:t>常需要查看生成当前图的原始数据</a:t>
            </a:r>
            <a:r>
              <a:rPr lang="zh-CN" altLang="en-US" dirty="0" smtClean="0">
                <a:latin typeface="+mn-ea"/>
              </a:rPr>
              <a:t>（即测试场景执行期间收集的各项数据）及</a:t>
            </a:r>
            <a:r>
              <a:rPr lang="en-US" altLang="zh-CN" dirty="0" smtClean="0">
                <a:latin typeface="+mn-ea"/>
              </a:rPr>
              <a:t>Analysis</a:t>
            </a:r>
            <a:r>
              <a:rPr lang="zh-CN" altLang="en-US" dirty="0" smtClean="0">
                <a:latin typeface="+mn-ea"/>
              </a:rPr>
              <a:t>中的配置属性信息，便于结合实际场景信息确定测试结果的正确性和合理性。</a:t>
            </a:r>
            <a:endParaRPr lang="en-US" altLang="zh-CN" dirty="0" smtClean="0">
              <a:latin typeface="+mn-ea"/>
            </a:endParaRPr>
          </a:p>
          <a:p>
            <a:pPr lvl="1"/>
            <a:r>
              <a:rPr lang="zh-CN" altLang="en-US" dirty="0" smtClean="0">
                <a:solidFill>
                  <a:schemeClr val="tx1"/>
                </a:solidFill>
                <a:latin typeface="+mn-ea"/>
              </a:rPr>
              <a:t>原始数据查看（右侧）</a:t>
            </a:r>
            <a:endParaRPr lang="en-US" altLang="zh-CN" dirty="0" smtClean="0">
              <a:solidFill>
                <a:schemeClr val="tx1"/>
              </a:solidFill>
              <a:latin typeface="+mn-ea"/>
            </a:endParaRPr>
          </a:p>
          <a:p>
            <a:pPr lvl="1"/>
            <a:r>
              <a:rPr lang="zh-CN" altLang="en-US" dirty="0" smtClean="0">
                <a:solidFill>
                  <a:schemeClr val="tx1"/>
                </a:solidFill>
                <a:latin typeface="+mn-ea"/>
              </a:rPr>
              <a:t>场景运行时配置查看（</a:t>
            </a:r>
            <a:r>
              <a:rPr lang="en-US" altLang="zh-CN" dirty="0" smtClean="0">
                <a:solidFill>
                  <a:schemeClr val="tx1"/>
                </a:solidFill>
                <a:latin typeface="+mn-ea"/>
              </a:rPr>
              <a:t>file</a:t>
            </a:r>
            <a:r>
              <a:rPr lang="zh-CN" altLang="en-US" dirty="0" smtClean="0">
                <a:solidFill>
                  <a:schemeClr val="tx1"/>
                </a:solidFill>
                <a:latin typeface="+mn-ea"/>
              </a:rPr>
              <a:t>）</a:t>
            </a:r>
            <a:endParaRPr lang="en-US" altLang="zh-CN" dirty="0" smtClean="0">
              <a:solidFill>
                <a:schemeClr val="tx1"/>
              </a:solidFill>
              <a:latin typeface="+mn-ea"/>
            </a:endParaRPr>
          </a:p>
          <a:p>
            <a:pPr lvl="1"/>
            <a:r>
              <a:rPr lang="zh-CN" altLang="en-US" dirty="0" smtClean="0">
                <a:solidFill>
                  <a:schemeClr val="tx1"/>
                </a:solidFill>
                <a:latin typeface="+mn-ea"/>
              </a:rPr>
              <a:t>场景输出消息查看（</a:t>
            </a:r>
            <a:r>
              <a:rPr lang="en-US" altLang="zh-CN" dirty="0" smtClean="0">
                <a:solidFill>
                  <a:schemeClr val="tx1"/>
                </a:solidFill>
                <a:latin typeface="+mn-ea"/>
              </a:rPr>
              <a:t>windows</a:t>
            </a:r>
            <a:r>
              <a:rPr lang="zh-CN" altLang="en-US" dirty="0" smtClean="0">
                <a:solidFill>
                  <a:schemeClr val="tx1"/>
                </a:solidFill>
                <a:latin typeface="+mn-ea"/>
              </a:rPr>
              <a:t>）</a:t>
            </a:r>
            <a:endParaRPr lang="en-US" altLang="zh-CN" dirty="0" smtClean="0">
              <a:solidFill>
                <a:schemeClr val="tx1"/>
              </a:solidFill>
              <a:latin typeface="+mn-ea"/>
            </a:endParaRPr>
          </a:p>
          <a:p>
            <a:pPr lvl="1"/>
            <a:r>
              <a:rPr lang="en-US" dirty="0" smtClean="0">
                <a:solidFill>
                  <a:schemeClr val="tx1"/>
                </a:solidFill>
                <a:latin typeface="+mn-ea"/>
              </a:rPr>
              <a:t>Analysis</a:t>
            </a:r>
            <a:r>
              <a:rPr lang="zh-CN" altLang="en-US" dirty="0" smtClean="0">
                <a:solidFill>
                  <a:schemeClr val="tx1"/>
                </a:solidFill>
                <a:latin typeface="+mn-ea"/>
              </a:rPr>
              <a:t>当前配置</a:t>
            </a:r>
            <a:r>
              <a:rPr lang="zh-CN" altLang="en-US" dirty="0">
                <a:solidFill>
                  <a:schemeClr val="tx1"/>
                </a:solidFill>
                <a:latin typeface="+mn-ea"/>
              </a:rPr>
              <a:t>查看（</a:t>
            </a:r>
            <a:r>
              <a:rPr lang="en-US" altLang="zh-CN" dirty="0">
                <a:solidFill>
                  <a:schemeClr val="tx1"/>
                </a:solidFill>
                <a:latin typeface="+mn-ea"/>
              </a:rPr>
              <a:t>file</a:t>
            </a:r>
            <a:r>
              <a:rPr lang="zh-CN" altLang="en-US" dirty="0" smtClean="0">
                <a:solidFill>
                  <a:schemeClr val="tx1"/>
                </a:solidFill>
                <a:latin typeface="+mn-ea"/>
              </a:rPr>
              <a:t>）</a:t>
            </a:r>
            <a:endParaRPr lang="en-US" altLang="zh-CN" dirty="0">
              <a:solidFill>
                <a:schemeClr val="tx1"/>
              </a:solidFill>
              <a:latin typeface="+mn-ea"/>
            </a:endParaRPr>
          </a:p>
        </p:txBody>
      </p:sp>
      <p:sp>
        <p:nvSpPr>
          <p:cNvPr id="2" name="标题 1"/>
          <p:cNvSpPr>
            <a:spLocks noGrp="1"/>
          </p:cNvSpPr>
          <p:nvPr>
            <p:ph type="title"/>
          </p:nvPr>
        </p:nvSpPr>
        <p:spPr/>
        <p:txBody>
          <a:bodyPr>
            <a:normAutofit fontScale="90000"/>
          </a:bodyPr>
          <a:lstStyle/>
          <a:p>
            <a:r>
              <a:rPr lang="zh-CN" altLang="en-US" b="1" dirty="0">
                <a:solidFill>
                  <a:schemeClr val="bg1"/>
                </a:solidFill>
              </a:rPr>
              <a:t>场景及</a:t>
            </a:r>
            <a:r>
              <a:rPr lang="en-US" altLang="zh-CN" b="1" dirty="0">
                <a:solidFill>
                  <a:schemeClr val="bg1"/>
                </a:solidFill>
              </a:rPr>
              <a:t>Analysis</a:t>
            </a:r>
            <a:r>
              <a:rPr lang="zh-CN" altLang="en-US" b="1" dirty="0">
                <a:solidFill>
                  <a:schemeClr val="bg1"/>
                </a:solidFill>
              </a:rPr>
              <a:t>配置</a:t>
            </a:r>
            <a:r>
              <a:rPr lang="zh-CN" altLang="en-US" b="1" dirty="0" smtClean="0">
                <a:solidFill>
                  <a:schemeClr val="bg1"/>
                </a:solidFill>
              </a:rPr>
              <a:t>查看</a:t>
            </a:r>
            <a:endParaRPr lang="zh-CN" altLang="en-US" b="1" dirty="0">
              <a:solidFill>
                <a:schemeClr val="bg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468" y="3341209"/>
            <a:ext cx="2646581" cy="159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2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原始数据查看</a:t>
            </a:r>
            <a:br>
              <a:rPr lang="zh-CN" altLang="en-US" b="1" dirty="0">
                <a:solidFill>
                  <a:schemeClr val="bg1"/>
                </a:solidFill>
              </a:rPr>
            </a:br>
            <a:endParaRPr lang="zh-CN" altLang="en-US" b="1" dirty="0">
              <a:solidFill>
                <a:schemeClr val="bg1"/>
              </a:solidFill>
            </a:endParaRPr>
          </a:p>
        </p:txBody>
      </p:sp>
      <p:pic>
        <p:nvPicPr>
          <p:cNvPr id="125954" name="图片 9"/>
          <p:cNvPicPr>
            <a:picLocks noChangeAspect="1" noChangeArrowheads="1"/>
          </p:cNvPicPr>
          <p:nvPr/>
        </p:nvPicPr>
        <p:blipFill>
          <a:blip r:embed="rId3"/>
          <a:srcRect/>
          <a:stretch>
            <a:fillRect/>
          </a:stretch>
        </p:blipFill>
        <p:spPr bwMode="auto">
          <a:xfrm>
            <a:off x="355498" y="2067694"/>
            <a:ext cx="3181472" cy="2844363"/>
          </a:xfrm>
          <a:prstGeom prst="rect">
            <a:avLst/>
          </a:prstGeom>
          <a:noFill/>
          <a:ln w="9525">
            <a:noFill/>
            <a:miter lim="800000"/>
            <a:headEnd/>
            <a:tailEnd/>
          </a:ln>
        </p:spPr>
      </p:pic>
      <p:pic>
        <p:nvPicPr>
          <p:cNvPr id="2050" name="图片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139702"/>
            <a:ext cx="431482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80" y="843558"/>
            <a:ext cx="8085112" cy="1766637"/>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dirty="0"/>
              <a:t>windows-&gt;Graph </a:t>
            </a:r>
            <a:r>
              <a:rPr lang="en-US" altLang="zh-CN" sz="3200" dirty="0" smtClean="0"/>
              <a:t>data </a:t>
            </a:r>
            <a:r>
              <a:rPr lang="zh-CN" altLang="en-US" sz="3200" dirty="0" smtClean="0"/>
              <a:t>结果的查看</a:t>
            </a:r>
            <a:endParaRPr lang="en-US" altLang="zh-CN" sz="3200" dirty="0"/>
          </a:p>
          <a:p>
            <a:pPr marL="342900" indent="-342900">
              <a:spcBef>
                <a:spcPct val="20000"/>
              </a:spcBef>
              <a:buFont typeface="Arial" pitchFamily="34" charset="0"/>
              <a:buChar char="•"/>
            </a:pPr>
            <a:r>
              <a:rPr lang="en-US" altLang="zh-CN" sz="3200" dirty="0"/>
              <a:t>windows-&gt;Raw </a:t>
            </a:r>
            <a:r>
              <a:rPr lang="en-US" altLang="zh-CN" sz="3200" dirty="0" smtClean="0"/>
              <a:t>data </a:t>
            </a:r>
            <a:r>
              <a:rPr lang="zh-CN" altLang="en-US" sz="3200" dirty="0" smtClean="0"/>
              <a:t>执行过程的查看</a:t>
            </a:r>
            <a:endParaRPr lang="zh-CN" altLang="en-US" sz="3200" dirty="0"/>
          </a:p>
          <a:p>
            <a:pPr marL="342900" indent="-342900">
              <a:spcBef>
                <a:spcPct val="20000"/>
              </a:spcBef>
              <a:buFont typeface="Arial" pitchFamily="34" charset="0"/>
              <a:buChar char="•"/>
            </a:pPr>
            <a:endParaRPr lang="zh-CN" altLang="en-US" sz="3200" dirty="0"/>
          </a:p>
        </p:txBody>
      </p:sp>
    </p:spTree>
    <p:extLst>
      <p:ext uri="{BB962C8B-B14F-4D97-AF65-F5344CB8AC3E}">
        <p14:creationId xmlns:p14="http://schemas.microsoft.com/office/powerpoint/2010/main" val="244474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checkerboard(across)">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4421" y="796741"/>
            <a:ext cx="8229600" cy="1072931"/>
          </a:xfrm>
        </p:spPr>
        <p:txBody>
          <a:bodyPr/>
          <a:lstStyle/>
          <a:p>
            <a:r>
              <a:rPr lang="zh-CN" altLang="en-US" dirty="0" smtClean="0"/>
              <a:t>工具栏直接查看</a:t>
            </a:r>
            <a:endParaRPr lang="en-US" altLang="zh-CN" dirty="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场景运行时配置查看</a:t>
            </a:r>
            <a:br>
              <a:rPr lang="zh-CN" altLang="en-US" b="1" dirty="0">
                <a:solidFill>
                  <a:schemeClr val="bg1"/>
                </a:solidFill>
              </a:rPr>
            </a:br>
            <a:endParaRPr lang="zh-CN" altLang="en-US"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19622"/>
            <a:ext cx="6278946" cy="315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38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81540"/>
            <a:ext cx="8229600" cy="1101570"/>
          </a:xfrm>
        </p:spPr>
        <p:txBody>
          <a:bodyPr>
            <a:normAutofit lnSpcReduction="10000"/>
          </a:bodyPr>
          <a:lstStyle/>
          <a:p>
            <a:r>
              <a:rPr lang="en-US" altLang="zh-CN" dirty="0" smtClean="0">
                <a:solidFill>
                  <a:schemeClr val="tx1"/>
                </a:solidFill>
              </a:rPr>
              <a:t>tools-&gt;option</a:t>
            </a:r>
          </a:p>
          <a:p>
            <a:r>
              <a:rPr lang="en-US" altLang="zh-CN" dirty="0" smtClean="0"/>
              <a:t>windows-&gt;</a:t>
            </a:r>
            <a:r>
              <a:rPr lang="en-US" altLang="zh-CN" dirty="0" err="1" smtClean="0"/>
              <a:t>contoller</a:t>
            </a:r>
            <a:r>
              <a:rPr lang="en-US" altLang="zh-CN" dirty="0" smtClean="0"/>
              <a:t> out message</a:t>
            </a:r>
            <a:endParaRPr lang="en-US" altLang="zh-CN" dirty="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场景输出消息查看</a:t>
            </a:r>
            <a:br>
              <a:rPr lang="zh-CN" altLang="en-US" b="1" dirty="0">
                <a:solidFill>
                  <a:schemeClr val="bg1"/>
                </a:solidFill>
              </a:rPr>
            </a:br>
            <a:endParaRPr lang="zh-CN" altLang="en-US" b="1" dirty="0">
              <a:solidFill>
                <a:schemeClr val="bg1"/>
              </a:solidFill>
            </a:endParaRPr>
          </a:p>
        </p:txBody>
      </p:sp>
      <p:pic>
        <p:nvPicPr>
          <p:cNvPr id="409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7654"/>
            <a:ext cx="3263967" cy="290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46" y="2022098"/>
            <a:ext cx="4321584" cy="83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12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randombar(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Analysis</a:t>
            </a:r>
            <a:r>
              <a:rPr lang="zh-CN" altLang="en-US" b="1" dirty="0">
                <a:solidFill>
                  <a:schemeClr val="bg1"/>
                </a:solidFill>
              </a:rPr>
              <a:t>当前配置查看</a:t>
            </a:r>
            <a:br>
              <a:rPr lang="zh-CN" altLang="en-US" b="1" dirty="0">
                <a:solidFill>
                  <a:schemeClr val="bg1"/>
                </a:solidFill>
              </a:rPr>
            </a:br>
            <a:endParaRPr lang="zh-CN" altLang="en-US" b="1" dirty="0">
              <a:solidFill>
                <a:schemeClr val="bg1"/>
              </a:solidFill>
            </a:endParaRPr>
          </a:p>
        </p:txBody>
      </p:sp>
      <p:pic>
        <p:nvPicPr>
          <p:cNvPr id="5123"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07" y="1218828"/>
            <a:ext cx="3778250" cy="361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27584" y="678274"/>
            <a:ext cx="6408712" cy="584775"/>
          </a:xfrm>
          <a:prstGeom prst="rect">
            <a:avLst/>
          </a:prstGeom>
          <a:noFill/>
        </p:spPr>
        <p:txBody>
          <a:bodyPr wrap="square" rtlCol="0">
            <a:spAutoFit/>
          </a:bodyPr>
          <a:lstStyle/>
          <a:p>
            <a:pPr>
              <a:spcBef>
                <a:spcPct val="20000"/>
              </a:spcBef>
            </a:pPr>
            <a:r>
              <a:rPr lang="en-US" altLang="zh-CN" sz="3200" dirty="0" smtClean="0"/>
              <a:t>File-&gt;  Session Information</a:t>
            </a:r>
            <a:endParaRPr lang="zh-CN" altLang="en-US" sz="3200" dirty="0"/>
          </a:p>
        </p:txBody>
      </p:sp>
    </p:spTree>
    <p:extLst>
      <p:ext uri="{BB962C8B-B14F-4D97-AF65-F5344CB8AC3E}">
        <p14:creationId xmlns:p14="http://schemas.microsoft.com/office/powerpoint/2010/main" val="275886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思考？</a:t>
            </a:r>
          </a:p>
        </p:txBody>
      </p:sp>
      <p:sp>
        <p:nvSpPr>
          <p:cNvPr id="3" name="矩形 2"/>
          <p:cNvSpPr/>
          <p:nvPr/>
        </p:nvSpPr>
        <p:spPr>
          <a:xfrm>
            <a:off x="1879442" y="1916219"/>
            <a:ext cx="5851281" cy="1446550"/>
          </a:xfrm>
          <a:prstGeom prst="rect">
            <a:avLst/>
          </a:prstGeom>
          <a:noFill/>
        </p:spPr>
        <p:txBody>
          <a:bodyPr wrap="none" lIns="91440" tIns="45720" rIns="91440" bIns="45720">
            <a:spAutoFit/>
          </a:bodyPr>
          <a:lstStyle/>
          <a:p>
            <a:pPr algn="ctr"/>
            <a:r>
              <a:rPr lang="zh-CN" altLang="en-US" sz="8800" b="1" cap="none" spc="0" dirty="0" smtClean="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rPr>
              <a:t>回归测试！</a:t>
            </a:r>
            <a:endParaRPr lang="zh-CN" altLang="en-US" sz="8800" b="1" cap="none" spc="0" dirty="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endParaRPr>
          </a:p>
        </p:txBody>
      </p:sp>
    </p:spTree>
    <p:extLst>
      <p:ext uri="{BB962C8B-B14F-4D97-AF65-F5344CB8AC3E}">
        <p14:creationId xmlns:p14="http://schemas.microsoft.com/office/powerpoint/2010/main" val="349614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为什么要进行</a:t>
            </a:r>
            <a:r>
              <a:rPr lang="en-US" altLang="zh-CN" b="1" dirty="0">
                <a:solidFill>
                  <a:schemeClr val="bg1"/>
                </a:solidFill>
              </a:rPr>
              <a:t>Analysis</a:t>
            </a:r>
            <a:r>
              <a:rPr lang="zh-CN" altLang="en-US" b="1" dirty="0">
                <a:solidFill>
                  <a:schemeClr val="bg1"/>
                </a:solidFill>
              </a:rPr>
              <a:t>设置</a:t>
            </a:r>
            <a:r>
              <a:rPr lang="en-US" altLang="zh-CN" b="1" dirty="0">
                <a:solidFill>
                  <a:schemeClr val="bg1"/>
                </a:solidFill>
              </a:rPr>
              <a:t>?</a:t>
            </a:r>
          </a:p>
        </p:txBody>
      </p:sp>
      <p:pic>
        <p:nvPicPr>
          <p:cNvPr id="3" name="图片 5"/>
          <p:cNvPicPr>
            <a:picLocks noChangeAspect="1" noChangeArrowheads="1"/>
          </p:cNvPicPr>
          <p:nvPr/>
        </p:nvPicPr>
        <p:blipFill>
          <a:blip r:embed="rId3"/>
          <a:srcRect/>
          <a:stretch>
            <a:fillRect/>
          </a:stretch>
        </p:blipFill>
        <p:spPr bwMode="auto">
          <a:xfrm>
            <a:off x="672860" y="815198"/>
            <a:ext cx="7955518" cy="3597215"/>
          </a:xfrm>
          <a:prstGeom prst="rect">
            <a:avLst/>
          </a:prstGeom>
          <a:noFill/>
          <a:ln w="9525">
            <a:noFill/>
            <a:miter lim="800000"/>
            <a:headEnd/>
            <a:tailEnd/>
          </a:ln>
        </p:spPr>
      </p:pic>
      <p:sp>
        <p:nvSpPr>
          <p:cNvPr id="6" name="圆角矩形 5"/>
          <p:cNvSpPr/>
          <p:nvPr/>
        </p:nvSpPr>
        <p:spPr bwMode="auto">
          <a:xfrm>
            <a:off x="2617694" y="1151366"/>
            <a:ext cx="6010684" cy="43537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997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539552" y="618885"/>
            <a:ext cx="8229600" cy="3394472"/>
          </a:xfrm>
        </p:spPr>
        <p:txBody>
          <a:bodyPr/>
          <a:lstStyle/>
          <a:p>
            <a:r>
              <a:rPr lang="zh-CN" altLang="en-US" dirty="0" smtClean="0"/>
              <a:t>对系统进行调整后，需要再次运行相同场景以验证问题是否解决并确认没有引起新的问题。</a:t>
            </a:r>
            <a:endParaRPr lang="en-US" altLang="zh-CN" dirty="0" smtClean="0"/>
          </a:p>
          <a:p>
            <a:r>
              <a:rPr lang="en-US" altLang="zh-CN" dirty="0" smtClean="0"/>
              <a:t>File-&gt;Cross with result</a:t>
            </a:r>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场景结果的比较</a:t>
            </a:r>
          </a:p>
        </p:txBody>
      </p:sp>
      <p:pic>
        <p:nvPicPr>
          <p:cNvPr id="107521" name="图片 51"/>
          <p:cNvPicPr>
            <a:picLocks noChangeAspect="1" noChangeArrowheads="1"/>
          </p:cNvPicPr>
          <p:nvPr/>
        </p:nvPicPr>
        <p:blipFill>
          <a:blip r:embed="rId3"/>
          <a:srcRect/>
          <a:stretch>
            <a:fillRect/>
          </a:stretch>
        </p:blipFill>
        <p:spPr bwMode="auto">
          <a:xfrm>
            <a:off x="467544" y="2845043"/>
            <a:ext cx="5332617" cy="1992185"/>
          </a:xfrm>
          <a:prstGeom prst="rect">
            <a:avLst/>
          </a:prstGeom>
          <a:noFill/>
          <a:ln w="9525">
            <a:noFill/>
            <a:miter lim="800000"/>
            <a:headEnd/>
            <a:tailEnd/>
          </a:ln>
        </p:spPr>
      </p:pic>
      <p:pic>
        <p:nvPicPr>
          <p:cNvPr id="107522" name="图片 54"/>
          <p:cNvPicPr>
            <a:picLocks noChangeAspect="1" noChangeArrowheads="1"/>
          </p:cNvPicPr>
          <p:nvPr/>
        </p:nvPicPr>
        <p:blipFill>
          <a:blip r:embed="rId4"/>
          <a:srcRect/>
          <a:stretch>
            <a:fillRect/>
          </a:stretch>
        </p:blipFill>
        <p:spPr bwMode="auto">
          <a:xfrm>
            <a:off x="2957772" y="2733768"/>
            <a:ext cx="6006502" cy="2163134"/>
          </a:xfrm>
          <a:prstGeom prst="rect">
            <a:avLst/>
          </a:prstGeom>
          <a:noFill/>
          <a:ln w="9525">
            <a:noFill/>
            <a:miter lim="800000"/>
            <a:headEnd/>
            <a:tailEnd/>
          </a:ln>
        </p:spPr>
      </p:pic>
    </p:spTree>
    <p:extLst>
      <p:ext uri="{BB962C8B-B14F-4D97-AF65-F5344CB8AC3E}">
        <p14:creationId xmlns:p14="http://schemas.microsoft.com/office/powerpoint/2010/main" val="46529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521"/>
                                        </p:tgtEl>
                                        <p:attrNameLst>
                                          <p:attrName>style.visibility</p:attrName>
                                        </p:attrNameLst>
                                      </p:cBhvr>
                                      <p:to>
                                        <p:strVal val="visible"/>
                                      </p:to>
                                    </p:set>
                                    <p:animEffect transition="in" filter="checkerboard(across)">
                                      <p:cBhvr>
                                        <p:cTn id="7" dur="500"/>
                                        <p:tgtEl>
                                          <p:spTgt spid="1075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randombar(horizontal)">
                                      <p:cBhvr>
                                        <p:cTn id="12"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Autofit/>
          </a:bodyPr>
          <a:lstStyle/>
          <a:p>
            <a:r>
              <a:rPr lang="en-US" altLang="zh-CN" sz="3600" dirty="0"/>
              <a:t>Analysis</a:t>
            </a:r>
            <a:r>
              <a:rPr lang="zh-CN" altLang="en-US" sz="3600" dirty="0"/>
              <a:t>分析流程</a:t>
            </a:r>
          </a:p>
        </p:txBody>
      </p:sp>
      <p:sp>
        <p:nvSpPr>
          <p:cNvPr id="9" name="内容占位符 8"/>
          <p:cNvSpPr>
            <a:spLocks noGrp="1"/>
          </p:cNvSpPr>
          <p:nvPr>
            <p:ph idx="1"/>
          </p:nvPr>
        </p:nvSpPr>
        <p:spPr>
          <a:xfrm>
            <a:off x="471815" y="951946"/>
            <a:ext cx="8229600" cy="3780015"/>
          </a:xfrm>
        </p:spPr>
        <p:txBody>
          <a:bodyPr/>
          <a:lstStyle/>
          <a:p>
            <a:pPr marL="431694" indent="-431694">
              <a:lnSpc>
                <a:spcPts val="2043"/>
              </a:lnSpc>
              <a:buFont typeface="+mj-lt"/>
              <a:buAutoNum type="arabicPeriod"/>
            </a:pPr>
            <a:r>
              <a:rPr lang="zh-CN" altLang="en-US" dirty="0">
                <a:solidFill>
                  <a:srgbClr val="000000"/>
                </a:solidFill>
                <a:latin typeface="WOLDRT+ËÎÌå"/>
                <a:cs typeface="WOLDRT+ËÎÌå"/>
              </a:rPr>
              <a:t>从分析</a:t>
            </a:r>
            <a:r>
              <a:rPr lang="en-US" altLang="zh-CN" dirty="0">
                <a:solidFill>
                  <a:srgbClr val="000000"/>
                </a:solidFill>
                <a:latin typeface="Times New Roman"/>
                <a:cs typeface="Times New Roman"/>
              </a:rPr>
              <a:t>Summary</a:t>
            </a:r>
            <a:r>
              <a:rPr lang="zh-CN" altLang="en-US" dirty="0">
                <a:solidFill>
                  <a:srgbClr val="000000"/>
                </a:solidFill>
                <a:latin typeface="WOLDRT+ËÎÌå"/>
                <a:cs typeface="WOLDRT+ËÎÌå"/>
              </a:rPr>
              <a:t>的事务执行情况入手</a:t>
            </a:r>
          </a:p>
          <a:p>
            <a:pPr marL="483393" indent="-431694">
              <a:lnSpc>
                <a:spcPts val="1845"/>
              </a:lnSpc>
              <a:spcBef>
                <a:spcPts val="3663"/>
              </a:spcBef>
              <a:buFont typeface="+mj-lt"/>
              <a:buAutoNum type="arabicPeriod"/>
            </a:pPr>
            <a:r>
              <a:rPr lang="zh-CN" altLang="en-US" dirty="0">
                <a:solidFill>
                  <a:srgbClr val="000000"/>
                </a:solidFill>
                <a:latin typeface="WOLDRT+ËÎÌå"/>
                <a:cs typeface="WOLDRT+ËÎÌå"/>
              </a:rPr>
              <a:t>查看负载发生器和服务器的系统资源</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虚拟用户与事务的详细执行</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错误发生</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en-US" altLang="zh-CN" spc="-51" dirty="0">
                <a:solidFill>
                  <a:srgbClr val="000000"/>
                </a:solidFill>
                <a:latin typeface="Times New Roman"/>
                <a:cs typeface="Times New Roman"/>
              </a:rPr>
              <a:t>Web</a:t>
            </a:r>
            <a:r>
              <a:rPr lang="zh-CN" altLang="en-US" dirty="0">
                <a:solidFill>
                  <a:srgbClr val="000000"/>
                </a:solidFill>
                <a:latin typeface="WOLDRT+ËÎÌå"/>
                <a:cs typeface="WOLDRT+ËÎÌå"/>
              </a:rPr>
              <a:t>资源与细分网页</a:t>
            </a:r>
          </a:p>
          <a:p>
            <a:pPr marL="1183952">
              <a:lnSpc>
                <a:spcPts val="1842"/>
              </a:lnSpc>
              <a:spcBef>
                <a:spcPts val="3622"/>
              </a:spcBef>
            </a:pPr>
            <a:endParaRPr lang="zh-CN" altLang="en-US" dirty="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237504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
                                            <p:txEl>
                                              <p:pRg st="0" end="0"/>
                                            </p:txEl>
                                          </p:spTgt>
                                        </p:tgtEl>
                                        <p:attrNameLst>
                                          <p:attrName>style.color</p:attrName>
                                        </p:attrNameLst>
                                      </p:cBhvr>
                                      <p:to>
                                        <a:srgbClr val="FF0000"/>
                                      </p:to>
                                    </p:animClr>
                                    <p:animClr clrSpc="rgb" dir="cw">
                                      <p:cBhvr>
                                        <p:cTn id="7" dur="500" fill="hold"/>
                                        <p:tgtEl>
                                          <p:spTgt spid="9">
                                            <p:txEl>
                                              <p:pRg st="0" end="0"/>
                                            </p:txEl>
                                          </p:spTgt>
                                        </p:tgtEl>
                                        <p:attrNameLst>
                                          <p:attrName>fillcolor</p:attrName>
                                        </p:attrNameLst>
                                      </p:cBhvr>
                                      <p:to>
                                        <a:srgbClr val="FF0000"/>
                                      </p:to>
                                    </p:animClr>
                                    <p:set>
                                      <p:cBhvr>
                                        <p:cTn id="8" dur="500" fill="hold"/>
                                        <p:tgtEl>
                                          <p:spTgt spid="9">
                                            <p:txEl>
                                              <p:pRg st="0" end="0"/>
                                            </p:txEl>
                                          </p:spTgt>
                                        </p:tgtEl>
                                        <p:attrNameLst>
                                          <p:attrName>fill.type</p:attrName>
                                        </p:attrNameLst>
                                      </p:cBhvr>
                                      <p:to>
                                        <p:strVal val="solid"/>
                                      </p:to>
                                    </p:set>
                                    <p:set>
                                      <p:cBhvr>
                                        <p:cTn id="9" dur="500" fill="hold"/>
                                        <p:tgtEl>
                                          <p:spTgt spid="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Autofit/>
          </a:bodyPr>
          <a:lstStyle/>
          <a:p>
            <a:r>
              <a:rPr lang="zh-CN" altLang="en-US" sz="3600" dirty="0"/>
              <a:t>查看分析概要原则</a:t>
            </a:r>
          </a:p>
        </p:txBody>
      </p:sp>
      <p:sp>
        <p:nvSpPr>
          <p:cNvPr id="4" name="内容占位符 15"/>
          <p:cNvSpPr txBox="1">
            <a:spLocks/>
          </p:cNvSpPr>
          <p:nvPr/>
        </p:nvSpPr>
        <p:spPr bwMode="auto">
          <a:xfrm>
            <a:off x="251520" y="661530"/>
            <a:ext cx="8780085" cy="3780015"/>
          </a:xfrm>
          <a:prstGeom prst="rect">
            <a:avLst/>
          </a:prstGeom>
          <a:noFill/>
          <a:ln w="9525">
            <a:noFill/>
            <a:miter lim="800000"/>
            <a:headEnd/>
            <a:tailEnd/>
          </a:ln>
        </p:spPr>
        <p:txBody>
          <a:bodyPr vert="horz" wrap="square" lIns="91427" tIns="45713" rIns="91427" bIns="45713"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eaLnBrk="1" hangingPunct="1">
              <a:spcBef>
                <a:spcPts val="0"/>
              </a:spcBef>
              <a:buNone/>
            </a:pPr>
            <a:r>
              <a:rPr lang="en-US" altLang="zh-CN" sz="2400" b="0" dirty="0" smtClean="0">
                <a:latin typeface="+mn-ea"/>
                <a:ea typeface="+mn-ea"/>
              </a:rPr>
              <a:t>1</a:t>
            </a:r>
            <a:r>
              <a:rPr lang="zh-CN" altLang="en-US" sz="2400" b="0" dirty="0" smtClean="0">
                <a:latin typeface="+mn-ea"/>
                <a:ea typeface="+mn-ea"/>
              </a:rPr>
              <a:t>）用户</a:t>
            </a:r>
            <a:r>
              <a:rPr lang="zh-CN" altLang="en-US" sz="2400" b="0" dirty="0">
                <a:latin typeface="+mn-ea"/>
                <a:ea typeface="+mn-ea"/>
              </a:rPr>
              <a:t>是否全部运行，最大运行并发用户数（</a:t>
            </a:r>
            <a:r>
              <a:rPr lang="en-US" altLang="zh-CN" sz="2400" b="0" dirty="0">
                <a:latin typeface="+mn-ea"/>
                <a:ea typeface="+mn-ea"/>
              </a:rPr>
              <a:t>Maximum Running </a:t>
            </a:r>
            <a:r>
              <a:rPr lang="en-US" altLang="zh-CN" sz="2400" b="0" dirty="0" err="1">
                <a:latin typeface="+mn-ea"/>
                <a:ea typeface="+mn-ea"/>
              </a:rPr>
              <a:t>Vusers</a:t>
            </a:r>
            <a:r>
              <a:rPr lang="zh-CN" altLang="en-US" sz="2400" b="0" dirty="0">
                <a:latin typeface="+mn-ea"/>
                <a:ea typeface="+mn-ea"/>
              </a:rPr>
              <a:t>）是否与场景设计的最大运行并发用户数一致。如果没有，则需要打开与虚拟用户相关的分析图，进一步分析虚拟用户不能正常运行的详细</a:t>
            </a:r>
            <a:r>
              <a:rPr lang="zh-CN" altLang="en-US" sz="2400" b="0" dirty="0">
                <a:latin typeface="+mn-ea"/>
                <a:ea typeface="+mn-ea"/>
              </a:rPr>
              <a:t>原因</a:t>
            </a:r>
            <a:endParaRPr lang="zh-CN" altLang="en-US" sz="2400" b="0" dirty="0">
              <a:latin typeface="+mn-ea"/>
              <a:ea typeface="+mn-ea"/>
            </a:endParaRPr>
          </a:p>
          <a:p>
            <a:pPr marL="0" indent="0" eaLnBrk="1" hangingPunct="1">
              <a:spcBef>
                <a:spcPts val="0"/>
              </a:spcBef>
              <a:buNone/>
            </a:pPr>
            <a:r>
              <a:rPr lang="en-US" altLang="zh-CN" sz="2400" b="0" dirty="0" smtClean="0">
                <a:latin typeface="+mn-ea"/>
                <a:ea typeface="+mn-ea"/>
              </a:rPr>
              <a:t>2</a:t>
            </a:r>
            <a:r>
              <a:rPr lang="zh-CN" altLang="en-US" sz="2400" b="0" dirty="0" smtClean="0">
                <a:latin typeface="+mn-ea"/>
                <a:ea typeface="+mn-ea"/>
              </a:rPr>
              <a:t>）事务</a:t>
            </a:r>
            <a:r>
              <a:rPr lang="zh-CN" altLang="en-US" sz="2400" b="0" dirty="0">
                <a:latin typeface="+mn-ea"/>
                <a:ea typeface="+mn-ea"/>
              </a:rPr>
              <a:t>的平均响应时间、</a:t>
            </a:r>
            <a:r>
              <a:rPr lang="en-US" altLang="zh-CN" sz="2400" b="0" dirty="0">
                <a:latin typeface="+mn-ea"/>
                <a:ea typeface="+mn-ea"/>
              </a:rPr>
              <a:t>90</a:t>
            </a:r>
            <a:r>
              <a:rPr lang="zh-CN" altLang="en-US" sz="2400" b="0" dirty="0">
                <a:latin typeface="+mn-ea"/>
                <a:ea typeface="+mn-ea"/>
              </a:rPr>
              <a:t>％事务最大响应时间用户是否可以</a:t>
            </a:r>
            <a:r>
              <a:rPr lang="zh-CN" altLang="en-US" sz="2400" b="0" dirty="0" smtClean="0">
                <a:latin typeface="+mn-ea"/>
                <a:ea typeface="+mn-ea"/>
              </a:rPr>
              <a:t>接受，如果</a:t>
            </a:r>
            <a:r>
              <a:rPr lang="zh-CN" altLang="en-US" sz="2400" b="0" dirty="0">
                <a:latin typeface="+mn-ea"/>
                <a:ea typeface="+mn-ea"/>
              </a:rPr>
              <a:t>事务响应时间过长，则要打开与事务相关的各类分析图，</a:t>
            </a:r>
            <a:r>
              <a:rPr lang="zh-CN" altLang="en-US" sz="2400" b="0" dirty="0">
                <a:latin typeface="+mn-ea"/>
                <a:ea typeface="+mn-ea"/>
              </a:rPr>
              <a:t>深入分析</a:t>
            </a:r>
            <a:r>
              <a:rPr lang="zh-CN" altLang="en-US" sz="2400" b="0" dirty="0">
                <a:latin typeface="+mn-ea"/>
                <a:ea typeface="+mn-ea"/>
              </a:rPr>
              <a:t>事务的执行</a:t>
            </a:r>
            <a:r>
              <a:rPr lang="zh-CN" altLang="en-US" sz="2400" b="0" dirty="0">
                <a:latin typeface="+mn-ea"/>
                <a:ea typeface="+mn-ea"/>
              </a:rPr>
              <a:t>情况</a:t>
            </a:r>
            <a:endParaRPr lang="zh-CN" altLang="en-US" sz="2400" b="0" dirty="0">
              <a:latin typeface="+mn-ea"/>
              <a:ea typeface="+mn-ea"/>
            </a:endParaRPr>
          </a:p>
          <a:p>
            <a:pPr marL="0" indent="0" eaLnBrk="1" hangingPunct="1">
              <a:spcBef>
                <a:spcPts val="0"/>
              </a:spcBef>
              <a:buFont typeface="Arial" pitchFamily="34" charset="0"/>
              <a:buChar char="•"/>
            </a:pPr>
            <a:endParaRPr lang="zh-CN" altLang="en-US" sz="2400" dirty="0">
              <a:latin typeface="+mn-ea"/>
              <a:ea typeface="+mn-ea"/>
            </a:endParaRPr>
          </a:p>
          <a:p>
            <a:pPr marL="0" indent="0" eaLnBrk="1" hangingPunct="1">
              <a:spcBef>
                <a:spcPts val="0"/>
              </a:spcBef>
              <a:buFont typeface="Arial" pitchFamily="34" charset="0"/>
              <a:buChar char="•"/>
            </a:pPr>
            <a:endParaRPr lang="zh-CN" altLang="en-US" sz="2400" dirty="0">
              <a:latin typeface="+mn-ea"/>
              <a:ea typeface="+mn-ea"/>
            </a:endParaRPr>
          </a:p>
        </p:txBody>
      </p:sp>
    </p:spTree>
    <p:extLst>
      <p:ext uri="{BB962C8B-B14F-4D97-AF65-F5344CB8AC3E}">
        <p14:creationId xmlns:p14="http://schemas.microsoft.com/office/powerpoint/2010/main" val="366452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查看分析概要原则</a:t>
            </a:r>
          </a:p>
        </p:txBody>
      </p:sp>
      <p:sp>
        <p:nvSpPr>
          <p:cNvPr id="3" name="内容占位符 2"/>
          <p:cNvSpPr>
            <a:spLocks noGrp="1"/>
          </p:cNvSpPr>
          <p:nvPr>
            <p:ph idx="1"/>
          </p:nvPr>
        </p:nvSpPr>
        <p:spPr>
          <a:xfrm>
            <a:off x="467544" y="771550"/>
            <a:ext cx="8229600" cy="3394472"/>
          </a:xfrm>
        </p:spPr>
        <p:txBody>
          <a:bodyPr>
            <a:noAutofit/>
          </a:bodyPr>
          <a:lstStyle/>
          <a:p>
            <a:pPr marL="0" indent="0" fontAlgn="base">
              <a:lnSpc>
                <a:spcPct val="170000"/>
              </a:lnSpc>
              <a:spcBef>
                <a:spcPts val="0"/>
              </a:spcBef>
              <a:spcAft>
                <a:spcPct val="0"/>
              </a:spcAft>
              <a:buClr>
                <a:schemeClr val="accent4">
                  <a:lumMod val="50000"/>
                </a:schemeClr>
              </a:buClr>
              <a:buNone/>
            </a:pPr>
            <a:r>
              <a:rPr lang="en-US" altLang="zh-CN" sz="2400" dirty="0" smtClean="0">
                <a:latin typeface="+mn-ea"/>
              </a:rPr>
              <a:t>3</a:t>
            </a:r>
            <a:r>
              <a:rPr lang="zh-CN" altLang="en-US" sz="2400" dirty="0" smtClean="0">
                <a:latin typeface="+mn-ea"/>
              </a:rPr>
              <a:t>）查看</a:t>
            </a:r>
            <a:r>
              <a:rPr lang="zh-CN" altLang="en-US" sz="2400" dirty="0">
                <a:latin typeface="+mn-ea"/>
              </a:rPr>
              <a:t>事务是否全部通过。如果有事务失败，则需要深入分析</a:t>
            </a:r>
            <a:r>
              <a:rPr lang="zh-CN" altLang="en-US" sz="2400" dirty="0" smtClean="0">
                <a:latin typeface="+mn-ea"/>
              </a:rPr>
              <a:t>原因，很多</a:t>
            </a:r>
            <a:r>
              <a:rPr lang="zh-CN" altLang="en-US" sz="2400" dirty="0">
                <a:latin typeface="+mn-ea"/>
              </a:rPr>
              <a:t>时候，事务不能正常执行意味着系统出现了</a:t>
            </a:r>
            <a:r>
              <a:rPr lang="zh-CN" altLang="en-US" sz="2400" dirty="0" smtClean="0">
                <a:latin typeface="+mn-ea"/>
              </a:rPr>
              <a:t>瓶颈；如果</a:t>
            </a:r>
            <a:r>
              <a:rPr lang="zh-CN" altLang="en-US" sz="2400" dirty="0">
                <a:latin typeface="+mn-ea"/>
              </a:rPr>
              <a:t>一切正常，则本次测试没有必要进行深入分析，可以进行加大压力</a:t>
            </a:r>
            <a:r>
              <a:rPr lang="zh-CN" altLang="en-US" sz="2400" dirty="0" smtClean="0">
                <a:latin typeface="+mn-ea"/>
              </a:rPr>
              <a:t>测试；如果</a:t>
            </a:r>
            <a:r>
              <a:rPr lang="zh-CN" altLang="en-US" sz="2400" dirty="0">
                <a:latin typeface="+mn-ea"/>
              </a:rPr>
              <a:t>事务失败过多，则应该降低压力继续进行测试，使结果分析更容易进行</a:t>
            </a:r>
          </a:p>
        </p:txBody>
      </p:sp>
    </p:spTree>
    <p:extLst>
      <p:ext uri="{BB962C8B-B14F-4D97-AF65-F5344CB8AC3E}">
        <p14:creationId xmlns:p14="http://schemas.microsoft.com/office/powerpoint/2010/main" val="2561860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Autofit/>
          </a:bodyPr>
          <a:lstStyle/>
          <a:p>
            <a:r>
              <a:rPr lang="en-US" altLang="zh-CN" sz="3600" dirty="0"/>
              <a:t>Analysis</a:t>
            </a:r>
            <a:r>
              <a:rPr lang="zh-CN" altLang="en-US" sz="3600" dirty="0"/>
              <a:t>分析流程</a:t>
            </a:r>
          </a:p>
        </p:txBody>
      </p:sp>
      <p:sp>
        <p:nvSpPr>
          <p:cNvPr id="9" name="内容占位符 8"/>
          <p:cNvSpPr>
            <a:spLocks noGrp="1"/>
          </p:cNvSpPr>
          <p:nvPr>
            <p:ph idx="1"/>
          </p:nvPr>
        </p:nvSpPr>
        <p:spPr>
          <a:xfrm>
            <a:off x="471815" y="951946"/>
            <a:ext cx="8229600" cy="3780015"/>
          </a:xfrm>
        </p:spPr>
        <p:txBody>
          <a:bodyPr/>
          <a:lstStyle/>
          <a:p>
            <a:pPr marL="431694" indent="-431694">
              <a:lnSpc>
                <a:spcPts val="2043"/>
              </a:lnSpc>
              <a:buFont typeface="+mj-lt"/>
              <a:buAutoNum type="arabicPeriod"/>
            </a:pPr>
            <a:r>
              <a:rPr lang="zh-CN" altLang="en-US" dirty="0">
                <a:solidFill>
                  <a:srgbClr val="000000"/>
                </a:solidFill>
                <a:latin typeface="WOLDRT+ËÎÌå"/>
                <a:cs typeface="WOLDRT+ËÎÌå"/>
              </a:rPr>
              <a:t>从分析</a:t>
            </a:r>
            <a:r>
              <a:rPr lang="en-US" altLang="zh-CN" dirty="0">
                <a:solidFill>
                  <a:srgbClr val="000000"/>
                </a:solidFill>
                <a:latin typeface="Times New Roman"/>
                <a:cs typeface="Times New Roman"/>
              </a:rPr>
              <a:t>Summary</a:t>
            </a:r>
            <a:r>
              <a:rPr lang="zh-CN" altLang="en-US" dirty="0">
                <a:solidFill>
                  <a:srgbClr val="000000"/>
                </a:solidFill>
                <a:latin typeface="WOLDRT+ËÎÌå"/>
                <a:cs typeface="WOLDRT+ËÎÌå"/>
              </a:rPr>
              <a:t>的事务执行情况入手</a:t>
            </a:r>
          </a:p>
          <a:p>
            <a:pPr marL="483393" indent="-431694">
              <a:lnSpc>
                <a:spcPts val="1845"/>
              </a:lnSpc>
              <a:spcBef>
                <a:spcPts val="3663"/>
              </a:spcBef>
              <a:buFont typeface="+mj-lt"/>
              <a:buAutoNum type="arabicPeriod"/>
            </a:pPr>
            <a:r>
              <a:rPr lang="zh-CN" altLang="en-US" dirty="0">
                <a:solidFill>
                  <a:srgbClr val="FF0000"/>
                </a:solidFill>
                <a:latin typeface="WOLDRT+ËÎÌå"/>
                <a:cs typeface="WOLDRT+ËÎÌå"/>
              </a:rPr>
              <a:t>查看负载发生器和服务器的系统资源</a:t>
            </a:r>
            <a:r>
              <a:rPr lang="zh-CN" altLang="en-US" dirty="0" smtClean="0">
                <a:solidFill>
                  <a:srgbClr val="FF0000"/>
                </a:solidFill>
                <a:latin typeface="WOLDRT+ËÎÌå"/>
                <a:cs typeface="WOLDRT+ËÎÌå"/>
              </a:rPr>
              <a:t>情况</a:t>
            </a:r>
            <a:endParaRPr lang="en-US" altLang="zh-CN" dirty="0" smtClean="0">
              <a:solidFill>
                <a:srgbClr val="FF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虚拟用户与事务的详细执行</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错误发生</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en-US" altLang="zh-CN" spc="-51" dirty="0">
                <a:solidFill>
                  <a:srgbClr val="000000"/>
                </a:solidFill>
                <a:latin typeface="Times New Roman"/>
                <a:cs typeface="Times New Roman"/>
              </a:rPr>
              <a:t>Web</a:t>
            </a:r>
            <a:r>
              <a:rPr lang="zh-CN" altLang="en-US" dirty="0">
                <a:solidFill>
                  <a:srgbClr val="000000"/>
                </a:solidFill>
                <a:latin typeface="WOLDRT+ËÎÌå"/>
                <a:cs typeface="WOLDRT+ËÎÌå"/>
              </a:rPr>
              <a:t>资源与细分网页</a:t>
            </a:r>
          </a:p>
          <a:p>
            <a:pPr marL="1183952">
              <a:lnSpc>
                <a:spcPts val="1842"/>
              </a:lnSpc>
              <a:spcBef>
                <a:spcPts val="3622"/>
              </a:spcBef>
            </a:pPr>
            <a:endParaRPr lang="zh-CN" altLang="en-US" dirty="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168055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141480"/>
            <a:ext cx="9788817" cy="431948"/>
          </a:xfrm>
        </p:spPr>
        <p:txBody>
          <a:bodyPr>
            <a:noAutofit/>
          </a:bodyPr>
          <a:lstStyle/>
          <a:p>
            <a:r>
              <a:rPr lang="zh-CN" altLang="en-US" dirty="0"/>
              <a:t>查看负载发生器和服务器的系统资源情况</a:t>
            </a:r>
          </a:p>
        </p:txBody>
      </p:sp>
      <p:sp>
        <p:nvSpPr>
          <p:cNvPr id="3" name="内容占位符 2"/>
          <p:cNvSpPr>
            <a:spLocks noGrp="1"/>
          </p:cNvSpPr>
          <p:nvPr>
            <p:ph idx="1"/>
          </p:nvPr>
        </p:nvSpPr>
        <p:spPr>
          <a:xfrm>
            <a:off x="457200" y="789965"/>
            <a:ext cx="8686801" cy="3780015"/>
          </a:xfrm>
        </p:spPr>
        <p:txBody>
          <a:bodyPr>
            <a:normAutofit/>
          </a:bodyPr>
          <a:lstStyle/>
          <a:p>
            <a:r>
              <a:rPr lang="zh-CN" altLang="en-US" sz="2400" dirty="0" smtClean="0">
                <a:latin typeface="+mn-ea"/>
              </a:rPr>
              <a:t>查看</a:t>
            </a:r>
            <a:r>
              <a:rPr lang="en-US" altLang="zh-CN" sz="2400" dirty="0" smtClean="0">
                <a:latin typeface="+mn-ea"/>
              </a:rPr>
              <a:t>CPU</a:t>
            </a:r>
            <a:r>
              <a:rPr lang="zh-CN" altLang="en-US" sz="2400" dirty="0" smtClean="0">
                <a:latin typeface="+mn-ea"/>
              </a:rPr>
              <a:t>的利用率和内存使用情况</a:t>
            </a:r>
            <a:endParaRPr lang="en-US" altLang="zh-CN" sz="2400" dirty="0" smtClean="0">
              <a:latin typeface="+mn-ea"/>
            </a:endParaRPr>
          </a:p>
          <a:p>
            <a:r>
              <a:rPr lang="zh-CN" altLang="en-US" sz="2400" dirty="0" smtClean="0">
                <a:solidFill>
                  <a:srgbClr val="FF0000"/>
                </a:solidFill>
                <a:latin typeface="+mn-ea"/>
              </a:rPr>
              <a:t>负载发生器</a:t>
            </a:r>
            <a:r>
              <a:rPr lang="zh-CN" altLang="en-US" sz="2400" dirty="0" smtClean="0">
                <a:latin typeface="+mn-ea"/>
              </a:rPr>
              <a:t>，在整个测试过程中应该保证其</a:t>
            </a:r>
            <a:r>
              <a:rPr lang="en-US" altLang="zh-CN" sz="2400" dirty="0" smtClean="0">
                <a:latin typeface="+mn-ea"/>
              </a:rPr>
              <a:t>CPU</a:t>
            </a:r>
            <a:r>
              <a:rPr lang="zh-CN" altLang="en-US" sz="2400" dirty="0" smtClean="0">
                <a:latin typeface="+mn-ea"/>
              </a:rPr>
              <a:t>、内存、带宽没有出现瓶颈，否则测试结果无效</a:t>
            </a:r>
          </a:p>
          <a:p>
            <a:r>
              <a:rPr lang="zh-CN" altLang="en-US" sz="2400" dirty="0" smtClean="0">
                <a:solidFill>
                  <a:srgbClr val="FF0000"/>
                </a:solidFill>
                <a:latin typeface="+mn-ea"/>
              </a:rPr>
              <a:t>待测试服务器</a:t>
            </a:r>
            <a:r>
              <a:rPr lang="zh-CN" altLang="en-US" sz="2400" dirty="0" smtClean="0">
                <a:latin typeface="+mn-ea"/>
              </a:rPr>
              <a:t>，则重点分析测试过程中</a:t>
            </a:r>
            <a:r>
              <a:rPr lang="en-US" altLang="zh-CN" sz="2400" dirty="0" smtClean="0">
                <a:latin typeface="+mn-ea"/>
              </a:rPr>
              <a:t>CPU</a:t>
            </a:r>
            <a:r>
              <a:rPr lang="zh-CN" altLang="en-US" sz="2400" dirty="0" smtClean="0">
                <a:latin typeface="+mn-ea"/>
              </a:rPr>
              <a:t>和内存是否出现瓶颈：</a:t>
            </a:r>
          </a:p>
          <a:p>
            <a:pPr lvl="1"/>
            <a:r>
              <a:rPr lang="en-US" altLang="zh-CN" sz="2000" dirty="0" smtClean="0">
                <a:latin typeface="+mn-ea"/>
              </a:rPr>
              <a:t>CPU</a:t>
            </a:r>
            <a:r>
              <a:rPr lang="zh-CN" altLang="en-US" sz="2000" dirty="0" smtClean="0">
                <a:latin typeface="+mn-ea"/>
              </a:rPr>
              <a:t>需要查看其利用率是否经常达到</a:t>
            </a:r>
            <a:r>
              <a:rPr lang="en-US" altLang="zh-CN" sz="2000" dirty="0" smtClean="0">
                <a:latin typeface="+mn-ea"/>
              </a:rPr>
              <a:t>100%</a:t>
            </a:r>
            <a:r>
              <a:rPr lang="zh-CN" altLang="en-US" sz="2000" dirty="0" smtClean="0">
                <a:latin typeface="+mn-ea"/>
              </a:rPr>
              <a:t>或平均利用率一直高居</a:t>
            </a:r>
            <a:r>
              <a:rPr lang="en-US" altLang="zh-CN" sz="2000" dirty="0" smtClean="0">
                <a:latin typeface="+mn-ea"/>
              </a:rPr>
              <a:t>95</a:t>
            </a:r>
            <a:r>
              <a:rPr lang="zh-CN" altLang="en-US" sz="2000" dirty="0" smtClean="0">
                <a:latin typeface="+mn-ea"/>
              </a:rPr>
              <a:t>％以上；</a:t>
            </a:r>
          </a:p>
          <a:p>
            <a:pPr lvl="1"/>
            <a:r>
              <a:rPr lang="zh-CN" altLang="en-US" sz="2000" dirty="0" smtClean="0">
                <a:latin typeface="+mn-ea"/>
              </a:rPr>
              <a:t>内存</a:t>
            </a:r>
            <a:r>
              <a:rPr lang="zh-CN" altLang="en-US" sz="2000" dirty="0" smtClean="0">
                <a:latin typeface="+mn-ea"/>
              </a:rPr>
              <a:t>需要查看是否够用以及测试过程是否存在溢出现象</a:t>
            </a:r>
          </a:p>
          <a:p>
            <a:endParaRPr lang="zh-CN" altLang="en-US" dirty="0"/>
          </a:p>
        </p:txBody>
      </p:sp>
    </p:spTree>
    <p:extLst>
      <p:ext uri="{BB962C8B-B14F-4D97-AF65-F5344CB8AC3E}">
        <p14:creationId xmlns:p14="http://schemas.microsoft.com/office/powerpoint/2010/main" val="1624552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Autofit/>
          </a:bodyPr>
          <a:lstStyle/>
          <a:p>
            <a:r>
              <a:rPr lang="en-US" altLang="zh-CN" dirty="0"/>
              <a:t>Analysis</a:t>
            </a:r>
            <a:r>
              <a:rPr lang="zh-CN" altLang="en-US" dirty="0"/>
              <a:t>分析流程</a:t>
            </a:r>
          </a:p>
        </p:txBody>
      </p:sp>
      <p:sp>
        <p:nvSpPr>
          <p:cNvPr id="9" name="内容占位符 8"/>
          <p:cNvSpPr>
            <a:spLocks noGrp="1"/>
          </p:cNvSpPr>
          <p:nvPr>
            <p:ph idx="1"/>
          </p:nvPr>
        </p:nvSpPr>
        <p:spPr>
          <a:xfrm>
            <a:off x="471815" y="951946"/>
            <a:ext cx="8229600" cy="3780015"/>
          </a:xfrm>
        </p:spPr>
        <p:txBody>
          <a:bodyPr/>
          <a:lstStyle/>
          <a:p>
            <a:pPr marL="431694" indent="-431694">
              <a:lnSpc>
                <a:spcPts val="2043"/>
              </a:lnSpc>
              <a:buFont typeface="+mj-lt"/>
              <a:buAutoNum type="arabicPeriod"/>
            </a:pPr>
            <a:r>
              <a:rPr lang="zh-CN" altLang="en-US" dirty="0" smtClean="0">
                <a:solidFill>
                  <a:srgbClr val="000000"/>
                </a:solidFill>
                <a:latin typeface="WOLDRT+ËÎÌå"/>
                <a:cs typeface="WOLDRT+ËÎÌå"/>
              </a:rPr>
              <a:t>从分析</a:t>
            </a:r>
            <a:r>
              <a:rPr lang="en-US" altLang="zh-CN" dirty="0" smtClean="0">
                <a:solidFill>
                  <a:srgbClr val="000000"/>
                </a:solidFill>
                <a:latin typeface="Times New Roman"/>
                <a:cs typeface="Times New Roman"/>
              </a:rPr>
              <a:t>Summary</a:t>
            </a:r>
            <a:r>
              <a:rPr lang="zh-CN" altLang="en-US" dirty="0" smtClean="0">
                <a:solidFill>
                  <a:srgbClr val="000000"/>
                </a:solidFill>
                <a:latin typeface="WOLDRT+ËÎÌå"/>
                <a:cs typeface="WOLDRT+ËÎÌå"/>
              </a:rPr>
              <a:t>的事务执行情况入手</a:t>
            </a:r>
          </a:p>
          <a:p>
            <a:pPr marL="483393" indent="-431694">
              <a:lnSpc>
                <a:spcPts val="1845"/>
              </a:lnSpc>
              <a:spcBef>
                <a:spcPts val="3663"/>
              </a:spcBef>
              <a:buFont typeface="+mj-lt"/>
              <a:buAutoNum type="arabicPeriod"/>
            </a:pPr>
            <a:r>
              <a:rPr lang="zh-CN" altLang="en-US" dirty="0" smtClean="0">
                <a:latin typeface="WOLDRT+ËÎÌå"/>
                <a:cs typeface="WOLDRT+ËÎÌå"/>
              </a:rPr>
              <a:t>查看负载发生器和服务器的系统资源情况</a:t>
            </a:r>
            <a:endParaRPr lang="en-US" altLang="zh-CN" dirty="0" smtClean="0">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FF0000"/>
                </a:solidFill>
                <a:latin typeface="WOLDRT+ËÎÌå"/>
                <a:cs typeface="WOLDRT+ËÎÌå"/>
              </a:rPr>
              <a:t>查看虚拟用户与事务的详细执行情况</a:t>
            </a:r>
            <a:endParaRPr lang="en-US" altLang="zh-CN" dirty="0" smtClean="0">
              <a:solidFill>
                <a:srgbClr val="FF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查看错误发生情况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a:t>
            </a:r>
            <a:r>
              <a:rPr lang="en-US" altLang="zh-CN" spc="-51" dirty="0">
                <a:solidFill>
                  <a:srgbClr val="000000"/>
                </a:solidFill>
                <a:latin typeface="Times New Roman"/>
                <a:cs typeface="Times New Roman"/>
              </a:rPr>
              <a:t>Web</a:t>
            </a:r>
            <a:r>
              <a:rPr lang="zh-CN" altLang="en-US" dirty="0" smtClean="0">
                <a:solidFill>
                  <a:srgbClr val="000000"/>
                </a:solidFill>
                <a:latin typeface="WOLDRT+ËÎÌå"/>
                <a:cs typeface="WOLDRT+ËÎÌå"/>
              </a:rPr>
              <a:t>资源与细分网页</a:t>
            </a:r>
          </a:p>
          <a:p>
            <a:pPr marL="1183952">
              <a:lnSpc>
                <a:spcPts val="1842"/>
              </a:lnSpc>
              <a:spcBef>
                <a:spcPts val="3622"/>
              </a:spcBef>
            </a:pPr>
            <a:endParaRPr lang="zh-CN" altLang="en-US" dirty="0"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3955838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虚拟用户与事务分析的常用准则</a:t>
            </a:r>
          </a:p>
        </p:txBody>
      </p:sp>
      <p:sp>
        <p:nvSpPr>
          <p:cNvPr id="3" name="内容占位符 2"/>
          <p:cNvSpPr>
            <a:spLocks noGrp="1"/>
          </p:cNvSpPr>
          <p:nvPr>
            <p:ph idx="1"/>
          </p:nvPr>
        </p:nvSpPr>
        <p:spPr>
          <a:xfrm>
            <a:off x="467544" y="987574"/>
            <a:ext cx="8229600" cy="3394472"/>
          </a:xfrm>
        </p:spPr>
        <p:txBody>
          <a:bodyPr>
            <a:normAutofit lnSpcReduction="10000"/>
          </a:bodyPr>
          <a:lstStyle/>
          <a:p>
            <a:r>
              <a:rPr lang="zh-CN" altLang="en-US" dirty="0" smtClean="0">
                <a:solidFill>
                  <a:srgbClr val="FF0000"/>
                </a:solidFill>
                <a:latin typeface="GVWLQE+ºÚÌå"/>
                <a:cs typeface="GVWLQE+ºÚÌå"/>
              </a:rPr>
              <a:t>虚拟用户</a:t>
            </a:r>
            <a:r>
              <a:rPr lang="zh-CN" altLang="en-US" dirty="0" smtClean="0">
                <a:solidFill>
                  <a:srgbClr val="000000"/>
                </a:solidFill>
                <a:latin typeface="GVWLQE+ºÚÌå"/>
                <a:cs typeface="GVWLQE+ºÚÌå"/>
              </a:rPr>
              <a:t>如有</a:t>
            </a:r>
            <a:r>
              <a:rPr lang="zh-CN" altLang="en-US" dirty="0" smtClean="0">
                <a:solidFill>
                  <a:srgbClr val="FF0000"/>
                </a:solidFill>
                <a:latin typeface="GVWLQE+ºÚÌå"/>
                <a:cs typeface="GVWLQE+ºÚÌå"/>
              </a:rPr>
              <a:t>失败</a:t>
            </a:r>
            <a:r>
              <a:rPr lang="zh-CN" altLang="en-US" dirty="0" smtClean="0">
                <a:solidFill>
                  <a:srgbClr val="000000"/>
                </a:solidFill>
                <a:latin typeface="GVWLQE+ºÚÌå"/>
                <a:cs typeface="GVWLQE+ºÚÌå"/>
              </a:rPr>
              <a:t>，则要查明原因；</a:t>
            </a:r>
            <a:endParaRPr lang="en-US" altLang="zh-CN" dirty="0" smtClean="0">
              <a:solidFill>
                <a:srgbClr val="000000"/>
              </a:solidFill>
              <a:latin typeface="GVWLQE+ºÚÌå"/>
              <a:cs typeface="GVWLQE+ºÚÌå"/>
            </a:endParaRPr>
          </a:p>
          <a:p>
            <a:pPr lvl="1"/>
            <a:r>
              <a:rPr lang="zh-CN" altLang="en-US" dirty="0" smtClean="0">
                <a:solidFill>
                  <a:srgbClr val="000000"/>
                </a:solidFill>
                <a:latin typeface="GVWLQE+ºÚÌå"/>
                <a:cs typeface="GVWLQE+ºÚÌå"/>
              </a:rPr>
              <a:t>在整个测试过程中，所有虚拟用户是否</a:t>
            </a:r>
            <a:r>
              <a:rPr lang="zh-CN" altLang="en-US" dirty="0" smtClean="0">
                <a:solidFill>
                  <a:srgbClr val="FF0000"/>
                </a:solidFill>
                <a:latin typeface="GVWLQE+ºÚÌå"/>
                <a:cs typeface="GVWLQE+ºÚÌå"/>
              </a:rPr>
              <a:t>一直稳定运行并成功执行</a:t>
            </a:r>
            <a:r>
              <a:rPr lang="zh-CN" altLang="en-US" dirty="0" smtClean="0">
                <a:solidFill>
                  <a:srgbClr val="000000"/>
                </a:solidFill>
                <a:latin typeface="GVWLQE+ºÚÌå"/>
                <a:cs typeface="GVWLQE+ºÚÌå"/>
              </a:rPr>
              <a:t>全部事务</a:t>
            </a:r>
            <a:endParaRPr lang="en-US" altLang="zh-CN" dirty="0" smtClean="0">
              <a:solidFill>
                <a:srgbClr val="000000"/>
              </a:solidFill>
              <a:latin typeface="GVWLQE+ºÚÌå"/>
              <a:cs typeface="GVWLQE+ºÚÌå"/>
            </a:endParaRPr>
          </a:p>
          <a:p>
            <a:pPr lvl="1"/>
            <a:r>
              <a:rPr lang="zh-CN" altLang="en-US" dirty="0" smtClean="0">
                <a:solidFill>
                  <a:srgbClr val="000000"/>
                </a:solidFill>
                <a:latin typeface="GVWLQE+ºÚÌå"/>
                <a:cs typeface="GVWLQE+ºÚÌå"/>
              </a:rPr>
              <a:t>如果</a:t>
            </a:r>
            <a:r>
              <a:rPr lang="zh-CN" altLang="en-US" dirty="0" smtClean="0">
                <a:solidFill>
                  <a:srgbClr val="FF0000"/>
                </a:solidFill>
                <a:latin typeface="GVWLQE+ºÚÌå"/>
                <a:cs typeface="GVWLQE+ºÚÌå"/>
              </a:rPr>
              <a:t>仅有部分用户</a:t>
            </a:r>
            <a:r>
              <a:rPr lang="zh-CN" altLang="en-US" dirty="0" smtClean="0">
                <a:solidFill>
                  <a:srgbClr val="000000"/>
                </a:solidFill>
                <a:latin typeface="GVWLQE+ºÚÌå"/>
                <a:cs typeface="GVWLQE+ºÚÌå"/>
              </a:rPr>
              <a:t>能够正常运行，则说明测试脚本可能存在问题</a:t>
            </a:r>
            <a:endParaRPr lang="en-US" altLang="zh-CN" dirty="0" smtClean="0">
              <a:solidFill>
                <a:srgbClr val="000000"/>
              </a:solidFill>
              <a:latin typeface="GVWLQE+ºÚÌå"/>
              <a:cs typeface="GVWLQE+ºÚÌå"/>
            </a:endParaRPr>
          </a:p>
          <a:p>
            <a:pPr lvl="1"/>
            <a:r>
              <a:rPr lang="zh-CN" altLang="en-US" dirty="0" smtClean="0">
                <a:solidFill>
                  <a:srgbClr val="000000"/>
                </a:solidFill>
                <a:latin typeface="GVWLQE+ºÚÌå"/>
                <a:cs typeface="GVWLQE+ºÚÌå"/>
              </a:rPr>
              <a:t>对于</a:t>
            </a:r>
            <a:r>
              <a:rPr lang="zh-CN" altLang="en-US" dirty="0" smtClean="0">
                <a:solidFill>
                  <a:srgbClr val="FF0000"/>
                </a:solidFill>
                <a:latin typeface="GVWLQE+ºÚÌå"/>
                <a:cs typeface="GVWLQE+ºÚÌå"/>
              </a:rPr>
              <a:t>失败的事务</a:t>
            </a:r>
            <a:r>
              <a:rPr lang="zh-CN" altLang="en-US" dirty="0" smtClean="0">
                <a:solidFill>
                  <a:srgbClr val="000000"/>
                </a:solidFill>
                <a:latin typeface="GVWLQE+ºÚÌå"/>
                <a:cs typeface="GVWLQE+ºÚÌå"/>
              </a:rPr>
              <a:t>首先要分析其失败原因，接着要查看事务的失败是否导致了用户失败</a:t>
            </a:r>
          </a:p>
          <a:p>
            <a:endParaRPr lang="zh-CN" altLang="en-US" dirty="0" smtClean="0">
              <a:solidFill>
                <a:srgbClr val="000000"/>
              </a:solidFill>
              <a:latin typeface="GVWLQE+ºÚÌå"/>
              <a:cs typeface="GVWLQE+ºÚÌå"/>
            </a:endParaRPr>
          </a:p>
          <a:p>
            <a:endParaRPr lang="zh-CN" altLang="en-US" dirty="0"/>
          </a:p>
        </p:txBody>
      </p:sp>
    </p:spTree>
    <p:extLst>
      <p:ext uri="{BB962C8B-B14F-4D97-AF65-F5344CB8AC3E}">
        <p14:creationId xmlns:p14="http://schemas.microsoft.com/office/powerpoint/2010/main" val="1893469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虚拟用户与事务分析的常用准则</a:t>
            </a:r>
          </a:p>
        </p:txBody>
      </p:sp>
      <p:sp>
        <p:nvSpPr>
          <p:cNvPr id="3" name="内容占位符 2"/>
          <p:cNvSpPr>
            <a:spLocks noGrp="1"/>
          </p:cNvSpPr>
          <p:nvPr>
            <p:ph idx="1"/>
          </p:nvPr>
        </p:nvSpPr>
        <p:spPr>
          <a:xfrm>
            <a:off x="457200" y="897952"/>
            <a:ext cx="8376834" cy="3780015"/>
          </a:xfrm>
        </p:spPr>
        <p:txBody>
          <a:bodyPr/>
          <a:lstStyle/>
          <a:p>
            <a:pPr lvl="1"/>
            <a:r>
              <a:rPr lang="zh-CN" altLang="en-US" dirty="0" smtClean="0">
                <a:solidFill>
                  <a:srgbClr val="000000"/>
                </a:solidFill>
                <a:latin typeface="GVWLQE+ºÚÌå"/>
                <a:cs typeface="GVWLQE+ºÚÌå"/>
              </a:rPr>
              <a:t>查看整个测试过程的</a:t>
            </a:r>
            <a:r>
              <a:rPr lang="zh-CN" altLang="en-US" dirty="0" smtClean="0">
                <a:solidFill>
                  <a:srgbClr val="FF0000"/>
                </a:solidFill>
                <a:latin typeface="GVWLQE+ºÚÌå"/>
                <a:cs typeface="GVWLQE+ºÚÌå"/>
              </a:rPr>
              <a:t>事务平均响应时间是否逐步变大</a:t>
            </a:r>
            <a:r>
              <a:rPr lang="zh-CN" altLang="en-US" dirty="0" smtClean="0">
                <a:solidFill>
                  <a:srgbClr val="000000"/>
                </a:solidFill>
                <a:latin typeface="GVWLQE+ºÚÌå"/>
                <a:cs typeface="GVWLQE+ºÚÌå"/>
              </a:rPr>
              <a:t>，正常情况下，事务平均响应时间的变化应该是接近于平行</a:t>
            </a:r>
            <a:r>
              <a:rPr lang="en-US" altLang="zh-CN" dirty="0" smtClean="0">
                <a:solidFill>
                  <a:srgbClr val="000000"/>
                </a:solidFill>
                <a:latin typeface="INIIBC+ºÚÌå"/>
                <a:cs typeface="INIIBC+ºÚÌå"/>
              </a:rPr>
              <a:t>X</a:t>
            </a:r>
            <a:r>
              <a:rPr lang="zh-CN" altLang="en-US" dirty="0" smtClean="0">
                <a:solidFill>
                  <a:srgbClr val="000000"/>
                </a:solidFill>
                <a:latin typeface="GVWLQE+ºÚÌå"/>
                <a:cs typeface="GVWLQE+ºÚÌå"/>
              </a:rPr>
              <a:t>轴的一条直线</a:t>
            </a:r>
            <a:endParaRPr lang="en-US" altLang="zh-CN" dirty="0" smtClean="0">
              <a:solidFill>
                <a:srgbClr val="000000"/>
              </a:solidFill>
              <a:latin typeface="GVWLQE+ºÚÌå"/>
              <a:cs typeface="GVWLQE+ºÚÌå"/>
            </a:endParaRPr>
          </a:p>
          <a:p>
            <a:pPr lvl="1"/>
            <a:r>
              <a:rPr lang="zh-CN" altLang="en-US" dirty="0" smtClean="0">
                <a:solidFill>
                  <a:srgbClr val="000000"/>
                </a:solidFill>
                <a:latin typeface="GVWLQE+ºÚÌå"/>
                <a:cs typeface="GVWLQE+ºÚÌå"/>
              </a:rPr>
              <a:t>通常</a:t>
            </a:r>
            <a:r>
              <a:rPr lang="zh-CN" altLang="en-US" dirty="0" smtClean="0">
                <a:solidFill>
                  <a:srgbClr val="000000"/>
                </a:solidFill>
                <a:latin typeface="GVWLQE+ºÚÌå"/>
                <a:cs typeface="GVWLQE+ºÚÌå"/>
              </a:rPr>
              <a:t>情况，用户数上升时，事务响应时间上升；当一定范围内的用户并发时，事务响应时间应不会有太大变化</a:t>
            </a:r>
            <a:endParaRPr lang="zh-CN" altLang="en-US" dirty="0"/>
          </a:p>
        </p:txBody>
      </p:sp>
    </p:spTree>
    <p:extLst>
      <p:ext uri="{BB962C8B-B14F-4D97-AF65-F5344CB8AC3E}">
        <p14:creationId xmlns:p14="http://schemas.microsoft.com/office/powerpoint/2010/main" val="4140478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dirty="0"/>
              <a:t>虚拟用户与事务分析的常用准则</a:t>
            </a:r>
          </a:p>
        </p:txBody>
      </p:sp>
      <p:sp>
        <p:nvSpPr>
          <p:cNvPr id="3" name="内容占位符 2"/>
          <p:cNvSpPr>
            <a:spLocks noGrp="1"/>
          </p:cNvSpPr>
          <p:nvPr>
            <p:ph idx="1"/>
          </p:nvPr>
        </p:nvSpPr>
        <p:spPr/>
        <p:txBody>
          <a:bodyPr/>
          <a:lstStyle/>
          <a:p>
            <a:pPr lvl="1"/>
            <a:r>
              <a:rPr lang="zh-CN" altLang="en-US" dirty="0" smtClean="0"/>
              <a:t>服务器每秒通过的事务总数、某一事务每秒通过数是否稳定，如果整个测试过程基本不变，则要分析是服务器达到了处理上限，还是</a:t>
            </a:r>
            <a:r>
              <a:rPr lang="en-US" altLang="zh-CN" dirty="0" smtClean="0"/>
              <a:t>Generator</a:t>
            </a:r>
            <a:r>
              <a:rPr lang="zh-CN" altLang="en-US" dirty="0" smtClean="0"/>
              <a:t>产生的压力达到了上限</a:t>
            </a:r>
            <a:endParaRPr lang="en-US" altLang="zh-CN" dirty="0" smtClean="0"/>
          </a:p>
          <a:p>
            <a:endParaRPr lang="zh-CN" altLang="en-US" dirty="0"/>
          </a:p>
        </p:txBody>
      </p:sp>
    </p:spTree>
    <p:extLst>
      <p:ext uri="{BB962C8B-B14F-4D97-AF65-F5344CB8AC3E}">
        <p14:creationId xmlns:p14="http://schemas.microsoft.com/office/powerpoint/2010/main" val="2432561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843" y="843558"/>
            <a:ext cx="8928992" cy="3394472"/>
          </a:xfrm>
        </p:spPr>
        <p:txBody>
          <a:bodyPr>
            <a:noAutofit/>
          </a:bodyPr>
          <a:lstStyle/>
          <a:p>
            <a:r>
              <a:rPr lang="en-US" altLang="zh-CN" sz="2800" dirty="0" smtClean="0">
                <a:latin typeface="+mn-ea"/>
              </a:rPr>
              <a:t>Analysis</a:t>
            </a:r>
            <a:r>
              <a:rPr lang="x-none" sz="2800" dirty="0" smtClean="0">
                <a:latin typeface="+mn-ea"/>
              </a:rPr>
              <a:t>提供了强大的事务分析功能，通过“事务报告及分析事务工具”可对脚本中的各事务进行更全面、灵活的分析。</a:t>
            </a:r>
            <a:endParaRPr lang="zh-CN" altLang="en-US" sz="2800" dirty="0" smtClean="0">
              <a:latin typeface="+mn-ea"/>
            </a:endParaRPr>
          </a:p>
          <a:p>
            <a:pPr lvl="1"/>
            <a:r>
              <a:rPr lang="zh-CN" altLang="en-US" dirty="0" smtClean="0">
                <a:solidFill>
                  <a:schemeClr val="tx1"/>
                </a:solidFill>
                <a:latin typeface="+mn-ea"/>
              </a:rPr>
              <a:t>启动方式：</a:t>
            </a:r>
            <a:endParaRPr lang="en-US" altLang="zh-CN" dirty="0" smtClean="0">
              <a:solidFill>
                <a:schemeClr val="tx1"/>
              </a:solidFill>
              <a:latin typeface="+mn-ea"/>
            </a:endParaRPr>
          </a:p>
          <a:p>
            <a:pPr lvl="2"/>
            <a:r>
              <a:rPr lang="zh-CN" altLang="en-US" dirty="0" smtClean="0">
                <a:solidFill>
                  <a:schemeClr val="tx1"/>
                </a:solidFill>
                <a:latin typeface="+mn-ea"/>
              </a:rPr>
              <a:t>通过</a:t>
            </a:r>
            <a:r>
              <a:rPr lang="en-US" altLang="zh-CN" dirty="0" smtClean="0">
                <a:solidFill>
                  <a:schemeClr val="tx1"/>
                </a:solidFill>
                <a:latin typeface="+mn-ea"/>
              </a:rPr>
              <a:t>【Report】</a:t>
            </a:r>
            <a:r>
              <a:rPr lang="x-none" dirty="0" smtClean="0">
                <a:solidFill>
                  <a:schemeClr val="tx1"/>
                </a:solidFill>
                <a:latin typeface="+mn-ea"/>
              </a:rPr>
              <a:t>—</a:t>
            </a:r>
            <a:r>
              <a:rPr lang="en-US" altLang="zh-CN" dirty="0" smtClean="0">
                <a:solidFill>
                  <a:schemeClr val="tx1"/>
                </a:solidFill>
                <a:latin typeface="+mn-ea"/>
              </a:rPr>
              <a:t>【Analyze Transaction】</a:t>
            </a:r>
            <a:r>
              <a:rPr lang="x-none" dirty="0" smtClean="0">
                <a:solidFill>
                  <a:schemeClr val="tx1"/>
                </a:solidFill>
                <a:latin typeface="+mn-ea"/>
              </a:rPr>
              <a:t>开启</a:t>
            </a:r>
            <a:r>
              <a:rPr lang="zh-CN" altLang="en-US" dirty="0" smtClean="0">
                <a:solidFill>
                  <a:schemeClr val="tx1"/>
                </a:solidFill>
                <a:latin typeface="+mn-ea"/>
              </a:rPr>
              <a:t>；</a:t>
            </a:r>
            <a:endParaRPr lang="en-US" dirty="0" smtClean="0">
              <a:solidFill>
                <a:schemeClr val="tx1"/>
              </a:solidFill>
              <a:latin typeface="+mn-ea"/>
            </a:endParaRPr>
          </a:p>
          <a:p>
            <a:pPr lvl="2"/>
            <a:r>
              <a:rPr lang="x-none" dirty="0" smtClean="0">
                <a:solidFill>
                  <a:schemeClr val="tx1"/>
                </a:solidFill>
                <a:latin typeface="+mn-ea"/>
              </a:rPr>
              <a:t>通过工具栏上的</a:t>
            </a:r>
            <a:r>
              <a:rPr lang="en-US" dirty="0" smtClean="0">
                <a:solidFill>
                  <a:schemeClr val="tx1"/>
                </a:solidFill>
                <a:latin typeface="+mn-ea"/>
              </a:rPr>
              <a:t>     </a:t>
            </a:r>
            <a:r>
              <a:rPr lang="x-none" dirty="0" smtClean="0">
                <a:solidFill>
                  <a:schemeClr val="tx1"/>
                </a:solidFill>
                <a:latin typeface="+mn-ea"/>
              </a:rPr>
              <a:t>开启</a:t>
            </a:r>
            <a:r>
              <a:rPr lang="zh-CN" altLang="en-US" dirty="0" smtClean="0">
                <a:solidFill>
                  <a:schemeClr val="tx1"/>
                </a:solidFill>
                <a:latin typeface="+mn-ea"/>
              </a:rPr>
              <a:t>；</a:t>
            </a:r>
            <a:endParaRPr lang="en-US" dirty="0" smtClean="0">
              <a:solidFill>
                <a:schemeClr val="tx1"/>
              </a:solidFill>
              <a:latin typeface="+mn-ea"/>
            </a:endParaRPr>
          </a:p>
          <a:p>
            <a:pPr lvl="2"/>
            <a:r>
              <a:rPr lang="x-none" dirty="0" smtClean="0">
                <a:solidFill>
                  <a:schemeClr val="tx1"/>
                </a:solidFill>
                <a:latin typeface="+mn-ea"/>
              </a:rPr>
              <a:t>在分析概要的主窗口中右键单击【</a:t>
            </a:r>
            <a:r>
              <a:rPr lang="en-US" altLang="zh-CN" dirty="0" smtClean="0">
                <a:solidFill>
                  <a:schemeClr val="tx1"/>
                </a:solidFill>
                <a:latin typeface="+mn-ea"/>
              </a:rPr>
              <a:t>Analyze Transaction</a:t>
            </a:r>
            <a:r>
              <a:rPr lang="x-none" dirty="0" smtClean="0">
                <a:solidFill>
                  <a:schemeClr val="tx1"/>
                </a:solidFill>
                <a:latin typeface="+mn-ea"/>
              </a:rPr>
              <a:t>】开启</a:t>
            </a:r>
            <a:r>
              <a:rPr lang="zh-CN" altLang="en-US" dirty="0" smtClean="0">
                <a:solidFill>
                  <a:schemeClr val="tx1"/>
                </a:solidFill>
                <a:latin typeface="+mn-ea"/>
              </a:rPr>
              <a:t>。</a:t>
            </a:r>
            <a:endParaRPr lang="zh-CN" altLang="en-US" dirty="0">
              <a:solidFill>
                <a:schemeClr val="tx1"/>
              </a:solidFill>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事务分析选项配置概述</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619" y="3165815"/>
            <a:ext cx="347371" cy="27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998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a:t>Analysis</a:t>
            </a:r>
            <a:r>
              <a:rPr lang="zh-CN" altLang="en-US" dirty="0"/>
              <a:t>分析流程</a:t>
            </a:r>
          </a:p>
        </p:txBody>
      </p:sp>
      <p:sp>
        <p:nvSpPr>
          <p:cNvPr id="9" name="内容占位符 8"/>
          <p:cNvSpPr>
            <a:spLocks noGrp="1"/>
          </p:cNvSpPr>
          <p:nvPr>
            <p:ph idx="1"/>
          </p:nvPr>
        </p:nvSpPr>
        <p:spPr>
          <a:xfrm>
            <a:off x="471815" y="951946"/>
            <a:ext cx="8229600" cy="3780015"/>
          </a:xfrm>
        </p:spPr>
        <p:txBody>
          <a:bodyPr/>
          <a:lstStyle/>
          <a:p>
            <a:pPr marL="431694" indent="-431694">
              <a:lnSpc>
                <a:spcPts val="2043"/>
              </a:lnSpc>
              <a:buFont typeface="+mj-lt"/>
              <a:buAutoNum type="arabicPeriod"/>
            </a:pPr>
            <a:r>
              <a:rPr lang="zh-CN" altLang="en-US" smtClean="0">
                <a:solidFill>
                  <a:srgbClr val="000000"/>
                </a:solidFill>
                <a:latin typeface="WOLDRT+ËÎÌå"/>
                <a:cs typeface="WOLDRT+ËÎÌå"/>
              </a:rPr>
              <a:t>从分析</a:t>
            </a:r>
            <a:r>
              <a:rPr lang="en-US" altLang="zh-CN" smtClean="0">
                <a:solidFill>
                  <a:srgbClr val="000000"/>
                </a:solidFill>
                <a:latin typeface="Times New Roman"/>
                <a:cs typeface="Times New Roman"/>
              </a:rPr>
              <a:t>Summary</a:t>
            </a:r>
            <a:r>
              <a:rPr lang="zh-CN" altLang="en-US" smtClean="0">
                <a:solidFill>
                  <a:srgbClr val="000000"/>
                </a:solidFill>
                <a:latin typeface="WOLDRT+ËÎÌå"/>
                <a:cs typeface="WOLDRT+ËÎÌå"/>
              </a:rPr>
              <a:t>的事务执行情况入手</a:t>
            </a:r>
          </a:p>
          <a:p>
            <a:pPr marL="483393" indent="-431694">
              <a:lnSpc>
                <a:spcPts val="1845"/>
              </a:lnSpc>
              <a:spcBef>
                <a:spcPts val="3663"/>
              </a:spcBef>
              <a:buFont typeface="+mj-lt"/>
              <a:buAutoNum type="arabicPeriod"/>
            </a:pPr>
            <a:r>
              <a:rPr lang="zh-CN" altLang="en-US" smtClean="0">
                <a:latin typeface="WOLDRT+ËÎÌå"/>
                <a:cs typeface="WOLDRT+ËÎÌå"/>
              </a:rPr>
              <a:t>查看负载发生器和服务器的系统资源情况</a:t>
            </a:r>
            <a:endParaRPr lang="en-US" altLang="zh-CN" smtClean="0">
              <a:latin typeface="WOLDRT+ËÎÌå"/>
              <a:cs typeface="WOLDRT+ËÎÌå"/>
            </a:endParaRPr>
          </a:p>
          <a:p>
            <a:pPr marL="483393" indent="-431694">
              <a:lnSpc>
                <a:spcPts val="1845"/>
              </a:lnSpc>
              <a:spcBef>
                <a:spcPts val="3663"/>
              </a:spcBef>
              <a:buFont typeface="+mj-lt"/>
              <a:buAutoNum type="arabicPeriod"/>
            </a:pPr>
            <a:r>
              <a:rPr lang="zh-CN" altLang="en-US" smtClean="0">
                <a:latin typeface="WOLDRT+ËÎÌå"/>
                <a:cs typeface="WOLDRT+ËÎÌå"/>
              </a:rPr>
              <a:t>查看虚拟用户与事务的详细执行情况</a:t>
            </a:r>
            <a:endParaRPr lang="en-US" altLang="zh-CN" smtClean="0">
              <a:latin typeface="WOLDRT+ËÎÌå"/>
              <a:cs typeface="WOLDRT+ËÎÌå"/>
            </a:endParaRPr>
          </a:p>
          <a:p>
            <a:pPr marL="483393" indent="-431694">
              <a:lnSpc>
                <a:spcPts val="1845"/>
              </a:lnSpc>
              <a:spcBef>
                <a:spcPts val="3663"/>
              </a:spcBef>
              <a:buFont typeface="+mj-lt"/>
              <a:buAutoNum type="arabicPeriod"/>
            </a:pPr>
            <a:r>
              <a:rPr lang="zh-CN" altLang="en-US" smtClean="0">
                <a:solidFill>
                  <a:srgbClr val="FF0000"/>
                </a:solidFill>
                <a:latin typeface="WOLDRT+ËÎÌå"/>
                <a:cs typeface="WOLDRT+ËÎÌå"/>
              </a:rPr>
              <a:t>查看错误发生情况</a:t>
            </a:r>
            <a:endParaRPr lang="en-US" altLang="zh-CN" smtClean="0">
              <a:solidFill>
                <a:srgbClr val="FF0000"/>
              </a:solidFill>
              <a:latin typeface="WOLDRT+ËÎÌå"/>
              <a:cs typeface="WOLDRT+ËÎÌå"/>
            </a:endParaRPr>
          </a:p>
          <a:p>
            <a:pPr marL="483393" indent="-431694">
              <a:lnSpc>
                <a:spcPts val="1845"/>
              </a:lnSpc>
              <a:spcBef>
                <a:spcPts val="3663"/>
              </a:spcBef>
              <a:buFont typeface="+mj-lt"/>
              <a:buAutoNum type="arabicPeriod"/>
            </a:pPr>
            <a:r>
              <a:rPr lang="zh-CN" altLang="en-US" smtClean="0">
                <a:solidFill>
                  <a:srgbClr val="000000"/>
                </a:solidFill>
                <a:latin typeface="WOLDRT+ËÎÌå"/>
                <a:cs typeface="WOLDRT+ËÎÌå"/>
              </a:rPr>
              <a:t>查看</a:t>
            </a:r>
            <a:r>
              <a:rPr lang="en-US" altLang="zh-CN" spc="-51">
                <a:solidFill>
                  <a:srgbClr val="000000"/>
                </a:solidFill>
                <a:latin typeface="Times New Roman"/>
                <a:cs typeface="Times New Roman"/>
              </a:rPr>
              <a:t>Web</a:t>
            </a:r>
            <a:r>
              <a:rPr lang="zh-CN" altLang="en-US" smtClean="0">
                <a:solidFill>
                  <a:srgbClr val="000000"/>
                </a:solidFill>
                <a:latin typeface="WOLDRT+ËÎÌå"/>
                <a:cs typeface="WOLDRT+ËÎÌå"/>
              </a:rPr>
              <a:t>资源与细分网页</a:t>
            </a:r>
          </a:p>
          <a:p>
            <a:pPr marL="1183952">
              <a:lnSpc>
                <a:spcPts val="1842"/>
              </a:lnSpc>
              <a:spcBef>
                <a:spcPts val="3622"/>
              </a:spcBef>
            </a:pPr>
            <a:endParaRPr lang="zh-CN" altLang="en-US"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1134933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查看错误发生情况</a:t>
            </a:r>
          </a:p>
        </p:txBody>
      </p:sp>
      <p:sp>
        <p:nvSpPr>
          <p:cNvPr id="3" name="内容占位符 2"/>
          <p:cNvSpPr>
            <a:spLocks noGrp="1"/>
          </p:cNvSpPr>
          <p:nvPr>
            <p:ph idx="1"/>
          </p:nvPr>
        </p:nvSpPr>
        <p:spPr/>
        <p:txBody>
          <a:bodyPr/>
          <a:lstStyle/>
          <a:p>
            <a:r>
              <a:rPr lang="zh-CN" altLang="en-US" smtClean="0">
                <a:solidFill>
                  <a:srgbClr val="000000"/>
                </a:solidFill>
                <a:latin typeface="BSVBEL+ºÚÌå"/>
                <a:cs typeface="BSVBEL+ºÚÌå"/>
              </a:rPr>
              <a:t>查看错误发生曲线是否</a:t>
            </a:r>
            <a:r>
              <a:rPr lang="zh-CN" altLang="en-US" smtClean="0">
                <a:solidFill>
                  <a:srgbClr val="FF0000"/>
                </a:solidFill>
                <a:latin typeface="BSVBEL+ºÚÌå"/>
                <a:cs typeface="BSVBEL+ºÚÌå"/>
              </a:rPr>
              <a:t>有规律</a:t>
            </a:r>
            <a:r>
              <a:rPr lang="zh-CN" altLang="en-US" smtClean="0">
                <a:solidFill>
                  <a:srgbClr val="000000"/>
                </a:solidFill>
                <a:latin typeface="BSVBEL+ºÚÌå"/>
                <a:cs typeface="BSVBEL+ºÚÌå"/>
              </a:rPr>
              <a:t>变化，如果是意味程序在</a:t>
            </a:r>
            <a:r>
              <a:rPr lang="zh-CN" altLang="en-US" smtClean="0">
                <a:solidFill>
                  <a:srgbClr val="FF0000"/>
                </a:solidFill>
                <a:latin typeface="BSVBEL+ºÚÌå"/>
                <a:cs typeface="BSVBEL+ºÚÌå"/>
              </a:rPr>
              <a:t>并发处理</a:t>
            </a:r>
            <a:r>
              <a:rPr lang="zh-CN" altLang="en-US" smtClean="0">
                <a:solidFill>
                  <a:srgbClr val="000000"/>
                </a:solidFill>
                <a:latin typeface="BSVBEL+ºÚÌå"/>
                <a:cs typeface="BSVBEL+ºÚÌå"/>
              </a:rPr>
              <a:t>方面存在一定缺陷</a:t>
            </a:r>
            <a:endParaRPr lang="en-US" altLang="zh-CN" smtClean="0">
              <a:solidFill>
                <a:srgbClr val="000000"/>
              </a:solidFill>
              <a:latin typeface="BSVBEL+ºÚÌå"/>
              <a:cs typeface="BSVBEL+ºÚÌå"/>
            </a:endParaRPr>
          </a:p>
          <a:p>
            <a:r>
              <a:rPr lang="zh-CN" altLang="en-US" smtClean="0">
                <a:solidFill>
                  <a:srgbClr val="000000"/>
                </a:solidFill>
                <a:latin typeface="BSVBEL+ºÚÌå"/>
                <a:cs typeface="BSVBEL+ºÚÌå"/>
              </a:rPr>
              <a:t>查看错误分类信息，作为优化系统的参考</a:t>
            </a:r>
          </a:p>
          <a:p>
            <a:endParaRPr lang="zh-CN" altLang="en-US" dirty="0"/>
          </a:p>
        </p:txBody>
      </p:sp>
    </p:spTree>
    <p:extLst>
      <p:ext uri="{BB962C8B-B14F-4D97-AF65-F5344CB8AC3E}">
        <p14:creationId xmlns:p14="http://schemas.microsoft.com/office/powerpoint/2010/main" val="3149305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a:t>Analysis</a:t>
            </a:r>
            <a:r>
              <a:rPr lang="zh-CN" altLang="en-US" dirty="0"/>
              <a:t>分析流程</a:t>
            </a:r>
          </a:p>
        </p:txBody>
      </p:sp>
      <p:sp>
        <p:nvSpPr>
          <p:cNvPr id="9" name="内容占位符 8"/>
          <p:cNvSpPr>
            <a:spLocks noGrp="1"/>
          </p:cNvSpPr>
          <p:nvPr>
            <p:ph idx="1"/>
          </p:nvPr>
        </p:nvSpPr>
        <p:spPr>
          <a:xfrm>
            <a:off x="471815" y="951946"/>
            <a:ext cx="8229600" cy="3780015"/>
          </a:xfrm>
        </p:spPr>
        <p:txBody>
          <a:bodyPr/>
          <a:lstStyle/>
          <a:p>
            <a:pPr marL="431694" indent="-431694">
              <a:lnSpc>
                <a:spcPts val="2043"/>
              </a:lnSpc>
              <a:buFont typeface="+mj-lt"/>
              <a:buAutoNum type="arabicPeriod"/>
            </a:pPr>
            <a:r>
              <a:rPr lang="zh-CN" altLang="en-US" dirty="0" smtClean="0">
                <a:solidFill>
                  <a:srgbClr val="000000"/>
                </a:solidFill>
                <a:latin typeface="WOLDRT+ËÎÌå"/>
                <a:cs typeface="WOLDRT+ËÎÌå"/>
              </a:rPr>
              <a:t>从分析</a:t>
            </a:r>
            <a:r>
              <a:rPr lang="en-US" altLang="zh-CN" dirty="0" smtClean="0">
                <a:solidFill>
                  <a:srgbClr val="000000"/>
                </a:solidFill>
                <a:latin typeface="Times New Roman"/>
                <a:cs typeface="Times New Roman"/>
              </a:rPr>
              <a:t>Summary</a:t>
            </a:r>
            <a:r>
              <a:rPr lang="zh-CN" altLang="en-US" dirty="0" smtClean="0">
                <a:solidFill>
                  <a:srgbClr val="000000"/>
                </a:solidFill>
                <a:latin typeface="WOLDRT+ËÎÌå"/>
                <a:cs typeface="WOLDRT+ËÎÌå"/>
              </a:rPr>
              <a:t>的事务执行情况入手</a:t>
            </a:r>
          </a:p>
          <a:p>
            <a:pPr marL="483393" indent="-431694">
              <a:lnSpc>
                <a:spcPts val="1845"/>
              </a:lnSpc>
              <a:spcBef>
                <a:spcPts val="3663"/>
              </a:spcBef>
              <a:buFont typeface="+mj-lt"/>
              <a:buAutoNum type="arabicPeriod"/>
            </a:pPr>
            <a:r>
              <a:rPr lang="zh-CN" altLang="en-US" dirty="0" smtClean="0">
                <a:latin typeface="WOLDRT+ËÎÌå"/>
                <a:cs typeface="WOLDRT+ËÎÌå"/>
              </a:rPr>
              <a:t>查看负载发生器和服务器的系统资源情况</a:t>
            </a:r>
            <a:endParaRPr lang="en-US" altLang="zh-CN" dirty="0" smtClean="0">
              <a:latin typeface="WOLDRT+ËÎÌå"/>
              <a:cs typeface="WOLDRT+ËÎÌå"/>
            </a:endParaRPr>
          </a:p>
          <a:p>
            <a:pPr marL="483393" indent="-431694">
              <a:lnSpc>
                <a:spcPts val="1845"/>
              </a:lnSpc>
              <a:spcBef>
                <a:spcPts val="3663"/>
              </a:spcBef>
              <a:buFont typeface="+mj-lt"/>
              <a:buAutoNum type="arabicPeriod"/>
            </a:pPr>
            <a:r>
              <a:rPr lang="zh-CN" altLang="en-US" dirty="0" smtClean="0">
                <a:latin typeface="WOLDRT+ËÎÌå"/>
                <a:cs typeface="WOLDRT+ËÎÌå"/>
              </a:rPr>
              <a:t>查看虚拟用户与事务的详细执行情况</a:t>
            </a:r>
            <a:endParaRPr lang="en-US" altLang="zh-CN" dirty="0" smtClean="0">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000000"/>
                </a:solidFill>
                <a:latin typeface="WOLDRT+ËÎÌå"/>
                <a:cs typeface="WOLDRT+ËÎÌå"/>
              </a:rPr>
              <a:t>查看错误发生情况</a:t>
            </a:r>
            <a:endParaRPr lang="en-US" altLang="zh-CN" dirty="0" smtClean="0">
              <a:solidFill>
                <a:srgbClr val="000000"/>
              </a:solidFill>
              <a:latin typeface="WOLDRT+ËÎÌå"/>
              <a:cs typeface="WOLDRT+ËÎÌå"/>
            </a:endParaRPr>
          </a:p>
          <a:p>
            <a:pPr marL="483393" indent="-431694">
              <a:lnSpc>
                <a:spcPts val="1845"/>
              </a:lnSpc>
              <a:spcBef>
                <a:spcPts val="3663"/>
              </a:spcBef>
              <a:buFont typeface="+mj-lt"/>
              <a:buAutoNum type="arabicPeriod"/>
            </a:pPr>
            <a:r>
              <a:rPr lang="zh-CN" altLang="en-US" dirty="0" smtClean="0">
                <a:solidFill>
                  <a:srgbClr val="FF0000"/>
                </a:solidFill>
                <a:latin typeface="WOLDRT+ËÎÌå"/>
                <a:cs typeface="WOLDRT+ËÎÌå"/>
              </a:rPr>
              <a:t>查看</a:t>
            </a:r>
            <a:r>
              <a:rPr lang="en-US" altLang="zh-CN" spc="-51" dirty="0">
                <a:solidFill>
                  <a:srgbClr val="FF0000"/>
                </a:solidFill>
                <a:latin typeface="Times New Roman"/>
                <a:cs typeface="Times New Roman"/>
              </a:rPr>
              <a:t>Web</a:t>
            </a:r>
            <a:r>
              <a:rPr lang="zh-CN" altLang="en-US" dirty="0" smtClean="0">
                <a:solidFill>
                  <a:srgbClr val="FF0000"/>
                </a:solidFill>
                <a:latin typeface="WOLDRT+ËÎÌå"/>
                <a:cs typeface="WOLDRT+ËÎÌå"/>
              </a:rPr>
              <a:t>资源与细分网页</a:t>
            </a:r>
          </a:p>
          <a:p>
            <a:pPr marL="1183952">
              <a:lnSpc>
                <a:spcPts val="1842"/>
              </a:lnSpc>
              <a:spcBef>
                <a:spcPts val="3622"/>
              </a:spcBef>
            </a:pPr>
            <a:endParaRPr lang="zh-CN" altLang="en-US" dirty="0"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79527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查看</a:t>
            </a:r>
            <a:r>
              <a:rPr lang="en-US" altLang="zh-CN" smtClean="0"/>
              <a:t>Web</a:t>
            </a:r>
            <a:r>
              <a:rPr lang="zh-CN" altLang="en-US" smtClean="0"/>
              <a:t>资源与细分网页</a:t>
            </a:r>
            <a:endParaRPr lang="zh-CN" altLang="en-US" dirty="0"/>
          </a:p>
        </p:txBody>
      </p:sp>
      <p:sp>
        <p:nvSpPr>
          <p:cNvPr id="3" name="内容占位符 2"/>
          <p:cNvSpPr>
            <a:spLocks noGrp="1"/>
          </p:cNvSpPr>
          <p:nvPr>
            <p:ph idx="1"/>
          </p:nvPr>
        </p:nvSpPr>
        <p:spPr>
          <a:xfrm>
            <a:off x="467544" y="1059582"/>
            <a:ext cx="8229600" cy="3394472"/>
          </a:xfrm>
        </p:spPr>
        <p:txBody>
          <a:bodyPr>
            <a:normAutofit lnSpcReduction="10000"/>
          </a:bodyPr>
          <a:lstStyle/>
          <a:p>
            <a:r>
              <a:rPr lang="zh-CN" altLang="en-US" dirty="0" smtClean="0"/>
              <a:t>对于网页细分功能则应遵循如下原则：</a:t>
            </a:r>
            <a:endParaRPr lang="en-US" altLang="zh-CN" dirty="0" smtClean="0"/>
          </a:p>
          <a:p>
            <a:pPr lvl="1"/>
            <a:r>
              <a:rPr lang="zh-CN" altLang="en-US" dirty="0" smtClean="0"/>
              <a:t>首先分析从用户发出请求到收到第一个缓冲为止，哪些环节比较耗时</a:t>
            </a:r>
            <a:endParaRPr lang="en-US" altLang="zh-CN" dirty="0" smtClean="0"/>
          </a:p>
          <a:p>
            <a:pPr lvl="1"/>
            <a:r>
              <a:rPr lang="zh-CN" altLang="en-US" dirty="0" smtClean="0"/>
              <a:t>其次找出页面中哪些组成部分对用户响应时间影响较大</a:t>
            </a:r>
            <a:endParaRPr lang="en-US" altLang="zh-CN" dirty="0" smtClean="0"/>
          </a:p>
          <a:p>
            <a:pPr lvl="1"/>
            <a:r>
              <a:rPr lang="zh-CN" altLang="en-US" dirty="0" smtClean="0"/>
              <a:t>在页面的性能问题定位后，就可以采取相关的解决方案</a:t>
            </a:r>
            <a:endParaRPr lang="en-US" altLang="zh-CN" dirty="0" smtClean="0"/>
          </a:p>
          <a:p>
            <a:pPr lvl="1"/>
            <a:endParaRPr lang="zh-CN" altLang="en-US" dirty="0" smtClean="0"/>
          </a:p>
          <a:p>
            <a:endParaRPr lang="zh-CN" altLang="en-US" dirty="0"/>
          </a:p>
        </p:txBody>
      </p:sp>
    </p:spTree>
    <p:extLst>
      <p:ext uri="{BB962C8B-B14F-4D97-AF65-F5344CB8AC3E}">
        <p14:creationId xmlns:p14="http://schemas.microsoft.com/office/powerpoint/2010/main" val="790875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a:t>
            </a:r>
            <a:r>
              <a:rPr lang="en-US" altLang="zh-CN" b="1" dirty="0">
                <a:solidFill>
                  <a:schemeClr val="bg1"/>
                </a:solidFill>
              </a:rPr>
              <a:t>——</a:t>
            </a:r>
            <a:r>
              <a:rPr lang="zh-CN" altLang="en-US" b="1" dirty="0">
                <a:solidFill>
                  <a:schemeClr val="bg1"/>
                </a:solidFill>
              </a:rPr>
              <a:t>操作</a:t>
            </a:r>
          </a:p>
        </p:txBody>
      </p:sp>
      <p:pic>
        <p:nvPicPr>
          <p:cNvPr id="122882" name="图片 9"/>
          <p:cNvPicPr>
            <a:picLocks noChangeAspect="1" noChangeArrowheads="1"/>
          </p:cNvPicPr>
          <p:nvPr/>
        </p:nvPicPr>
        <p:blipFill>
          <a:blip r:embed="rId3"/>
          <a:srcRect/>
          <a:stretch>
            <a:fillRect/>
          </a:stretch>
        </p:blipFill>
        <p:spPr bwMode="auto">
          <a:xfrm>
            <a:off x="638354" y="711679"/>
            <a:ext cx="6362139" cy="2574985"/>
          </a:xfrm>
          <a:prstGeom prst="rect">
            <a:avLst/>
          </a:prstGeom>
          <a:noFill/>
          <a:ln w="9525">
            <a:noFill/>
            <a:miter lim="800000"/>
            <a:headEnd/>
            <a:tailEnd/>
          </a:ln>
        </p:spPr>
      </p:pic>
      <p:pic>
        <p:nvPicPr>
          <p:cNvPr id="122883" name="图片 15"/>
          <p:cNvPicPr>
            <a:picLocks noChangeAspect="1" noChangeArrowheads="1"/>
          </p:cNvPicPr>
          <p:nvPr/>
        </p:nvPicPr>
        <p:blipFill>
          <a:blip r:embed="rId4"/>
          <a:srcRect/>
          <a:stretch>
            <a:fillRect/>
          </a:stretch>
        </p:blipFill>
        <p:spPr bwMode="auto">
          <a:xfrm>
            <a:off x="4067944" y="2283718"/>
            <a:ext cx="3471628" cy="2534683"/>
          </a:xfrm>
          <a:prstGeom prst="rect">
            <a:avLst/>
          </a:prstGeom>
          <a:noFill/>
          <a:ln w="9525">
            <a:noFill/>
            <a:miter lim="800000"/>
            <a:headEnd/>
            <a:tailEnd/>
          </a:ln>
        </p:spPr>
      </p:pic>
    </p:spTree>
    <p:extLst>
      <p:ext uri="{BB962C8B-B14F-4D97-AF65-F5344CB8AC3E}">
        <p14:creationId xmlns:p14="http://schemas.microsoft.com/office/powerpoint/2010/main" val="7537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checkerboard(across)">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事务分析选项配置详解（续）</a:t>
            </a:r>
            <a:r>
              <a:rPr lang="en-US" altLang="zh-CN" b="1" dirty="0">
                <a:solidFill>
                  <a:schemeClr val="bg1"/>
                </a:solidFill>
              </a:rPr>
              <a:t>——</a:t>
            </a:r>
            <a:r>
              <a:rPr lang="zh-CN" altLang="en-US" b="1" dirty="0">
                <a:solidFill>
                  <a:schemeClr val="bg1"/>
                </a:solidFill>
              </a:rPr>
              <a:t>报告</a:t>
            </a:r>
          </a:p>
        </p:txBody>
      </p:sp>
      <p:pic>
        <p:nvPicPr>
          <p:cNvPr id="123906" name="图片 30"/>
          <p:cNvPicPr>
            <a:picLocks noChangeAspect="1" noChangeArrowheads="1"/>
          </p:cNvPicPr>
          <p:nvPr/>
        </p:nvPicPr>
        <p:blipFill>
          <a:blip r:embed="rId3"/>
          <a:srcRect/>
          <a:stretch>
            <a:fillRect/>
          </a:stretch>
        </p:blipFill>
        <p:spPr bwMode="auto">
          <a:xfrm>
            <a:off x="728001" y="759718"/>
            <a:ext cx="3195755" cy="3624022"/>
          </a:xfrm>
          <a:prstGeom prst="rect">
            <a:avLst/>
          </a:prstGeom>
          <a:noFill/>
          <a:ln w="9525">
            <a:noFill/>
            <a:miter lim="800000"/>
            <a:headEnd/>
            <a:tailEnd/>
          </a:ln>
        </p:spPr>
      </p:pic>
      <p:pic>
        <p:nvPicPr>
          <p:cNvPr id="123907" name="图片 48"/>
          <p:cNvPicPr>
            <a:picLocks noChangeAspect="1" noChangeArrowheads="1"/>
          </p:cNvPicPr>
          <p:nvPr/>
        </p:nvPicPr>
        <p:blipFill>
          <a:blip r:embed="rId4"/>
          <a:srcRect b="9184"/>
          <a:stretch>
            <a:fillRect/>
          </a:stretch>
        </p:blipFill>
        <p:spPr bwMode="auto">
          <a:xfrm>
            <a:off x="4599745" y="700767"/>
            <a:ext cx="3812875" cy="1935433"/>
          </a:xfrm>
          <a:prstGeom prst="rect">
            <a:avLst/>
          </a:prstGeom>
          <a:noFill/>
          <a:ln w="9525">
            <a:noFill/>
            <a:miter lim="800000"/>
            <a:headEnd/>
            <a:tailEnd/>
          </a:ln>
        </p:spPr>
      </p:pic>
      <p:pic>
        <p:nvPicPr>
          <p:cNvPr id="123908" name="图片 39"/>
          <p:cNvPicPr>
            <a:picLocks noChangeAspect="1" noChangeArrowheads="1"/>
          </p:cNvPicPr>
          <p:nvPr/>
        </p:nvPicPr>
        <p:blipFill>
          <a:blip r:embed="rId5"/>
          <a:srcRect b="9142"/>
          <a:stretch>
            <a:fillRect/>
          </a:stretch>
        </p:blipFill>
        <p:spPr bwMode="auto">
          <a:xfrm>
            <a:off x="4599744" y="2690935"/>
            <a:ext cx="3798240" cy="1928004"/>
          </a:xfrm>
          <a:prstGeom prst="rect">
            <a:avLst/>
          </a:prstGeom>
          <a:noFill/>
          <a:ln w="9525">
            <a:noFill/>
            <a:miter lim="800000"/>
            <a:headEnd/>
            <a:tailEnd/>
          </a:ln>
        </p:spPr>
      </p:pic>
    </p:spTree>
    <p:extLst>
      <p:ext uri="{BB962C8B-B14F-4D97-AF65-F5344CB8AC3E}">
        <p14:creationId xmlns:p14="http://schemas.microsoft.com/office/powerpoint/2010/main" val="397595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n-ea"/>
              </a:rPr>
              <a:t>Analysis</a:t>
            </a:r>
            <a:r>
              <a:rPr lang="zh-CN" altLang="en-US" b="1" dirty="0">
                <a:latin typeface="+mn-ea"/>
              </a:rPr>
              <a:t>之事务分析选项配置</a:t>
            </a:r>
            <a:endParaRPr lang="en-US" altLang="zh-CN" b="1" dirty="0">
              <a:latin typeface="+mn-ea"/>
            </a:endParaRPr>
          </a:p>
          <a:p>
            <a:r>
              <a:rPr lang="en-US" altLang="zh-CN" b="1" dirty="0" smtClean="0">
                <a:solidFill>
                  <a:srgbClr val="FF0000"/>
                </a:solidFill>
                <a:latin typeface="+mn-ea"/>
              </a:rPr>
              <a:t>Analysis</a:t>
            </a:r>
            <a:r>
              <a:rPr lang="zh-CN" altLang="en-US" b="1" dirty="0">
                <a:solidFill>
                  <a:srgbClr val="FF0000"/>
                </a:solidFill>
                <a:latin typeface="+mn-ea"/>
              </a:rPr>
              <a:t>之合并图配置</a:t>
            </a:r>
          </a:p>
          <a:p>
            <a:r>
              <a:rPr lang="en-US" altLang="zh-CN" b="1" dirty="0" smtClean="0">
                <a:latin typeface="+mn-ea"/>
              </a:rPr>
              <a:t>Analysis</a:t>
            </a:r>
            <a:r>
              <a:rPr lang="zh-CN" altLang="en-US" b="1" dirty="0">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414577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815198"/>
            <a:ext cx="7955518" cy="3597215"/>
          </a:xfrm>
          <a:prstGeom prst="rect">
            <a:avLst/>
          </a:prstGeom>
          <a:noFill/>
          <a:ln w="9525">
            <a:noFill/>
            <a:miter lim="800000"/>
            <a:headEnd/>
            <a:tailEnd/>
          </a:ln>
        </p:spPr>
      </p:pic>
      <p:sp>
        <p:nvSpPr>
          <p:cNvPr id="6" name="圆角矩形 5"/>
          <p:cNvSpPr/>
          <p:nvPr/>
        </p:nvSpPr>
        <p:spPr bwMode="auto">
          <a:xfrm>
            <a:off x="2617694" y="1554768"/>
            <a:ext cx="6010684" cy="39922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9037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15566"/>
            <a:ext cx="8229600" cy="3394472"/>
          </a:xfrm>
        </p:spPr>
        <p:txBody>
          <a:bodyPr/>
          <a:lstStyle/>
          <a:p>
            <a:r>
              <a:rPr lang="zh-CN" altLang="en-US" dirty="0" smtClean="0">
                <a:solidFill>
                  <a:schemeClr val="tx1">
                    <a:lumMod val="10000"/>
                  </a:schemeClr>
                </a:solidFill>
                <a:latin typeface="+mn-ea"/>
              </a:rPr>
              <a:t>使用“合并图”对话框可以将两个图合并为一个图。</a:t>
            </a:r>
            <a:endParaRPr lang="en-US" altLang="zh-CN" dirty="0" smtClean="0">
              <a:solidFill>
                <a:schemeClr val="tx1">
                  <a:lumMod val="10000"/>
                </a:schemeClr>
              </a:solidFill>
              <a:latin typeface="+mn-ea"/>
            </a:endParaRPr>
          </a:p>
          <a:p>
            <a:pPr lvl="1"/>
            <a:r>
              <a:rPr lang="zh-CN" altLang="en-US" dirty="0" smtClean="0">
                <a:solidFill>
                  <a:schemeClr val="tx1"/>
                </a:solidFill>
                <a:latin typeface="+mn-ea"/>
              </a:rPr>
              <a:t>叠加</a:t>
            </a:r>
            <a:r>
              <a:rPr lang="en-US" altLang="zh-CN" dirty="0" err="1" smtClean="0">
                <a:solidFill>
                  <a:schemeClr val="tx1"/>
                </a:solidFill>
                <a:latin typeface="+mn-ea"/>
              </a:rPr>
              <a:t>OverLay</a:t>
            </a:r>
            <a:endParaRPr lang="en-US" altLang="zh-CN" dirty="0" smtClean="0">
              <a:solidFill>
                <a:schemeClr val="tx1"/>
              </a:solidFill>
              <a:latin typeface="+mn-ea"/>
            </a:endParaRPr>
          </a:p>
          <a:p>
            <a:pPr lvl="1"/>
            <a:r>
              <a:rPr lang="zh-CN" altLang="en-US" dirty="0" smtClean="0">
                <a:solidFill>
                  <a:schemeClr val="tx1"/>
                </a:solidFill>
                <a:latin typeface="+mn-ea"/>
              </a:rPr>
              <a:t>平铺</a:t>
            </a:r>
            <a:r>
              <a:rPr lang="en-US" altLang="zh-CN" dirty="0" smtClean="0">
                <a:solidFill>
                  <a:schemeClr val="tx1"/>
                </a:solidFill>
                <a:latin typeface="+mn-ea"/>
              </a:rPr>
              <a:t>Tile</a:t>
            </a:r>
          </a:p>
          <a:p>
            <a:pPr lvl="1"/>
            <a:r>
              <a:rPr lang="zh-CN" altLang="en-US" dirty="0" smtClean="0">
                <a:solidFill>
                  <a:schemeClr val="tx1"/>
                </a:solidFill>
                <a:latin typeface="+mn-ea"/>
              </a:rPr>
              <a:t>关联</a:t>
            </a:r>
            <a:r>
              <a:rPr lang="en-US" altLang="zh-CN" dirty="0" smtClean="0">
                <a:solidFill>
                  <a:schemeClr val="tx1"/>
                </a:solidFill>
                <a:latin typeface="+mn-ea"/>
              </a:rPr>
              <a:t>Correlate</a:t>
            </a:r>
            <a:endParaRPr lang="zh-CN" altLang="en-US" dirty="0">
              <a:solidFill>
                <a:schemeClr val="tx1"/>
              </a:solidFill>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a:t>
            </a:r>
          </a:p>
        </p:txBody>
      </p:sp>
      <p:pic>
        <p:nvPicPr>
          <p:cNvPr id="124931" name="图片 21"/>
          <p:cNvPicPr>
            <a:picLocks noChangeAspect="1" noChangeArrowheads="1"/>
          </p:cNvPicPr>
          <p:nvPr/>
        </p:nvPicPr>
        <p:blipFill>
          <a:blip r:embed="rId3"/>
          <a:srcRect/>
          <a:stretch>
            <a:fillRect/>
          </a:stretch>
        </p:blipFill>
        <p:spPr bwMode="auto">
          <a:xfrm>
            <a:off x="4958329" y="1708791"/>
            <a:ext cx="3650279" cy="3118450"/>
          </a:xfrm>
          <a:prstGeom prst="rect">
            <a:avLst/>
          </a:prstGeom>
          <a:noFill/>
          <a:ln w="9525">
            <a:noFill/>
            <a:miter lim="800000"/>
            <a:headEnd/>
            <a:tailEnd/>
          </a:ln>
        </p:spPr>
      </p:pic>
    </p:spTree>
    <p:extLst>
      <p:ext uri="{BB962C8B-B14F-4D97-AF65-F5344CB8AC3E}">
        <p14:creationId xmlns:p14="http://schemas.microsoft.com/office/powerpoint/2010/main" val="41717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 Controller测试场景执行与监控</Template>
  <TotalTime>1053</TotalTime>
  <Words>1471</Words>
  <Application>Microsoft Office PowerPoint</Application>
  <PresentationFormat>全屏显示(16:9)</PresentationFormat>
  <Paragraphs>184</Paragraphs>
  <Slides>43</Slides>
  <Notes>27</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moban</vt:lpstr>
      <vt:lpstr>PowerPoint 演示文稿</vt:lpstr>
      <vt:lpstr>本章大纲</vt:lpstr>
      <vt:lpstr>为什么要进行Analysis设置?</vt:lpstr>
      <vt:lpstr>事务分析选项配置概述</vt:lpstr>
      <vt:lpstr>事务分析选项配置详解——操作</vt:lpstr>
      <vt:lpstr>事务分析选项配置详解（续）——报告</vt:lpstr>
      <vt:lpstr>本章大纲</vt:lpstr>
      <vt:lpstr>Analysis相关设置</vt:lpstr>
      <vt:lpstr>合并图配置概述</vt:lpstr>
      <vt:lpstr>合并图配置概述（续）</vt:lpstr>
      <vt:lpstr>合并图实例分析1</vt:lpstr>
      <vt:lpstr>合并图实例分析2</vt:lpstr>
      <vt:lpstr>本章大纲</vt:lpstr>
      <vt:lpstr>Analysis设置详解</vt:lpstr>
      <vt:lpstr>自动关联配置（自动定位瓶颈）</vt:lpstr>
      <vt:lpstr>自动关联配置（续）</vt:lpstr>
      <vt:lpstr>自动关联&amp;合并图区别</vt:lpstr>
      <vt:lpstr>数据的过滤筛选</vt:lpstr>
      <vt:lpstr>数据的过滤筛选（续）——全局筛选</vt:lpstr>
      <vt:lpstr>数据的过滤筛选（续）——单个图筛选</vt:lpstr>
      <vt:lpstr>数据的过滤筛选（续）——概要报告筛选</vt:lpstr>
      <vt:lpstr>本章大纲</vt:lpstr>
      <vt:lpstr>Analysis相关设置</vt:lpstr>
      <vt:lpstr>场景及Analysis配置查看</vt:lpstr>
      <vt:lpstr>原始数据查看 </vt:lpstr>
      <vt:lpstr>场景运行时配置查看 </vt:lpstr>
      <vt:lpstr>场景输出消息查看 </vt:lpstr>
      <vt:lpstr>Analysis当前配置查看 </vt:lpstr>
      <vt:lpstr>思考？</vt:lpstr>
      <vt:lpstr>场景结果的比较</vt:lpstr>
      <vt:lpstr>Analysis分析流程</vt:lpstr>
      <vt:lpstr>查看分析概要原则</vt:lpstr>
      <vt:lpstr>查看分析概要原则</vt:lpstr>
      <vt:lpstr>Analysis分析流程</vt:lpstr>
      <vt:lpstr>查看负载发生器和服务器的系统资源情况</vt:lpstr>
      <vt:lpstr>Analysis分析流程</vt:lpstr>
      <vt:lpstr>虚拟用户与事务分析的常用准则</vt:lpstr>
      <vt:lpstr>虚拟用户与事务分析的常用准则</vt:lpstr>
      <vt:lpstr>虚拟用户与事务分析的常用准则</vt:lpstr>
      <vt:lpstr>Analysis分析流程</vt:lpstr>
      <vt:lpstr>查看错误发生情况</vt:lpstr>
      <vt:lpstr>Analysis分析流程</vt:lpstr>
      <vt:lpstr>查看Web资源与细分网页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56</cp:revision>
  <dcterms:created xsi:type="dcterms:W3CDTF">2017-03-16T04:59:09Z</dcterms:created>
  <dcterms:modified xsi:type="dcterms:W3CDTF">2019-10-28T09:19:35Z</dcterms:modified>
</cp:coreProperties>
</file>