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57" r:id="rId3"/>
    <p:sldId id="261" r:id="rId4"/>
    <p:sldId id="262" r:id="rId5"/>
    <p:sldId id="263" r:id="rId6"/>
    <p:sldId id="264" r:id="rId7"/>
    <p:sldId id="265" r:id="rId8"/>
    <p:sldId id="266" r:id="rId9"/>
    <p:sldId id="267" r:id="rId10"/>
    <p:sldId id="268"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3" r:id="rId43"/>
    <p:sldId id="301" r:id="rId44"/>
    <p:sldId id="302" r:id="rId45"/>
    <p:sldId id="304" r:id="rId46"/>
    <p:sldId id="305" r:id="rId47"/>
    <p:sldId id="306" r:id="rId48"/>
    <p:sldId id="307" r:id="rId49"/>
    <p:sldId id="308" r:id="rId50"/>
    <p:sldId id="309" r:id="rId51"/>
    <p:sldId id="310" r:id="rId52"/>
    <p:sldId id="311" r:id="rId53"/>
    <p:sldId id="312" r:id="rId54"/>
    <p:sldId id="313" r:id="rId55"/>
    <p:sldId id="314" r:id="rId56"/>
    <p:sldId id="316" r:id="rId57"/>
    <p:sldId id="317" r:id="rId58"/>
    <p:sldId id="318"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34" autoAdjust="0"/>
    <p:restoredTop sz="95941" autoAdjust="0"/>
  </p:normalViewPr>
  <p:slideViewPr>
    <p:cSldViewPr>
      <p:cViewPr varScale="1">
        <p:scale>
          <a:sx n="68" d="100"/>
          <a:sy n="68" d="100"/>
        </p:scale>
        <p:origin x="-1338" y="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6F08AE-647D-4BAD-8B44-E4FFCE16FF61}" type="datetimeFigureOut">
              <a:rPr lang="zh-CN" altLang="en-US" smtClean="0"/>
              <a:t>2019/10/14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DAB9C5-C02D-4E46-8F98-983E0F68D7D4}" type="slidenum">
              <a:rPr lang="zh-CN" altLang="en-US" smtClean="0"/>
              <a:t>‹#›</a:t>
            </a:fld>
            <a:endParaRPr lang="zh-CN" altLang="en-US"/>
          </a:p>
        </p:txBody>
      </p:sp>
    </p:spTree>
    <p:extLst>
      <p:ext uri="{BB962C8B-B14F-4D97-AF65-F5344CB8AC3E}">
        <p14:creationId xmlns:p14="http://schemas.microsoft.com/office/powerpoint/2010/main" val="604442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3</a:t>
            </a:fld>
            <a:endParaRPr lang="en-US" altLang="ko-K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15</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16</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17</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p:spPr>
        <p:txBody>
          <a:bodyPr/>
          <a:lstStyle/>
          <a:p>
            <a:pPr eaLnBrk="1" hangingPunct="1"/>
            <a:endParaRPr lang="zh-CN" altLang="en-US" dirty="0" smtClean="0"/>
          </a:p>
        </p:txBody>
      </p:sp>
      <p:sp>
        <p:nvSpPr>
          <p:cNvPr id="38916" name="灯片编号占位符 3"/>
          <p:cNvSpPr>
            <a:spLocks noGrp="1"/>
          </p:cNvSpPr>
          <p:nvPr>
            <p:ph type="sldNum" sz="quarter" idx="5"/>
          </p:nvPr>
        </p:nvSpPr>
        <p:spPr>
          <a:noFill/>
        </p:spPr>
        <p:txBody>
          <a:bodyPr/>
          <a:lstStyle/>
          <a:p>
            <a:fld id="{3B31ED96-F4FC-40C2-953F-618FEE16CE02}" type="slidenum">
              <a:rPr lang="en-US" altLang="ko-KR"/>
              <a:pPr/>
              <a:t>19</a:t>
            </a:fld>
            <a:endParaRPr lang="en-US" altLang="ko-K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20</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21</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22</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23</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x-none" altLang="zh-CN" sz="1200" kern="1200" dirty="0" smtClean="0">
                <a:solidFill>
                  <a:schemeClr val="tx1"/>
                </a:solidFill>
                <a:effectLst/>
                <a:latin typeface="Arial" charset="0"/>
                <a:ea typeface="+mn-ea"/>
                <a:cs typeface="+mn-cs"/>
              </a:rPr>
              <a:t>脚本编写如下：</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Action()</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    //</a:t>
            </a:r>
            <a:r>
              <a:rPr lang="x-none" altLang="zh-CN" sz="1200" kern="1200" dirty="0" smtClean="0">
                <a:solidFill>
                  <a:schemeClr val="tx1"/>
                </a:solidFill>
                <a:effectLst/>
                <a:latin typeface="Arial" charset="0"/>
                <a:ea typeface="+mn-ea"/>
                <a:cs typeface="+mn-cs"/>
              </a:rPr>
              <a:t>该函数实现访问</a:t>
            </a:r>
            <a:r>
              <a:rPr lang="fr-FR" altLang="zh-CN" sz="1200" kern="1200" dirty="0" smtClean="0">
                <a:solidFill>
                  <a:schemeClr val="tx1"/>
                </a:solidFill>
                <a:effectLst/>
                <a:latin typeface="Arial" charset="0"/>
                <a:ea typeface="+mn-ea"/>
                <a:cs typeface="+mn-cs"/>
              </a:rPr>
              <a:t>http://127.0.0.1:1080/WebTours</a:t>
            </a:r>
            <a:r>
              <a:rPr lang="x-none" altLang="zh-CN" sz="1200" kern="1200" dirty="0" smtClean="0">
                <a:solidFill>
                  <a:schemeClr val="tx1"/>
                </a:solidFill>
                <a:effectLst/>
                <a:latin typeface="Arial" charset="0"/>
                <a:ea typeface="+mn-ea"/>
                <a:cs typeface="+mn-cs"/>
              </a:rPr>
              <a:t>地址的请求</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web_url("WebTours",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"URL=http://127.0.0.1:1080/WebTours/",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"Resource=0",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"RecContentType=text/html",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"Referer=",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"Snapshot=t1.inf",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"Mode=HTML",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//函数含义：执行单击“administration”超链接的操作</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web_link("weinadi click administration ",    //步骤名称可任意更改</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"Text= administration",         　   //超链接名称</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//注意：超链接名称不能错</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"Snapshot=t2.inf",                  //保存了快照，名称为“t2.inf”</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return 0;</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24</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26</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27</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x-none" altLang="zh-CN" sz="1200" kern="1200" dirty="0" smtClean="0">
                <a:solidFill>
                  <a:schemeClr val="tx1"/>
                </a:solidFill>
                <a:effectLst/>
                <a:latin typeface="Arial" charset="0"/>
                <a:ea typeface="+mn-ea"/>
                <a:cs typeface="+mn-cs"/>
              </a:rPr>
              <a:t>脚本编写如下：</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Action()</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    //</a:t>
            </a:r>
            <a:r>
              <a:rPr lang="x-none" altLang="zh-CN" sz="1200" kern="1200" dirty="0" smtClean="0">
                <a:solidFill>
                  <a:schemeClr val="tx1"/>
                </a:solidFill>
                <a:effectLst/>
                <a:latin typeface="Arial" charset="0"/>
                <a:ea typeface="+mn-ea"/>
                <a:cs typeface="+mn-cs"/>
              </a:rPr>
              <a:t>该函数实现访问</a:t>
            </a:r>
            <a:r>
              <a:rPr lang="fr-FR" altLang="zh-CN" sz="1200" kern="1200" dirty="0" smtClean="0">
                <a:solidFill>
                  <a:schemeClr val="tx1"/>
                </a:solidFill>
                <a:effectLst/>
                <a:latin typeface="Arial" charset="0"/>
                <a:ea typeface="+mn-ea"/>
                <a:cs typeface="+mn-cs"/>
              </a:rPr>
              <a:t>http://127.0.0.1:1080/WebTours</a:t>
            </a:r>
            <a:r>
              <a:rPr lang="x-none" altLang="zh-CN" sz="1200" kern="1200" dirty="0" smtClean="0">
                <a:solidFill>
                  <a:schemeClr val="tx1"/>
                </a:solidFill>
                <a:effectLst/>
                <a:latin typeface="Arial" charset="0"/>
                <a:ea typeface="+mn-ea"/>
                <a:cs typeface="+mn-cs"/>
              </a:rPr>
              <a:t>地址的请求</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web_url("WebTours",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"URL=http://127.0.0.1:1080/WebTours/",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"Resource=0",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"RecContentType=text/html",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"Referer=",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"Snapshot=t1.inf",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"Mode=HTML",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//函数含义：执行单击“administration”超链接的操作</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web_link("weinadi click administration ",    //步骤名称可任意更改</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"Text= administration",         　   //超链接名称</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//注意：超链接名称不能错</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"Snapshot=t2.inf",                  //保存了快照，名称为“t2.inf”</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return 0;</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28</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29</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p:spPr>
        <p:txBody>
          <a:bodyPr/>
          <a:lstStyle/>
          <a:p>
            <a:pPr eaLnBrk="1" hangingPunct="1"/>
            <a:endParaRPr lang="zh-CN" altLang="en-US" dirty="0" smtClean="0"/>
          </a:p>
        </p:txBody>
      </p:sp>
      <p:sp>
        <p:nvSpPr>
          <p:cNvPr id="38916" name="灯片编号占位符 3"/>
          <p:cNvSpPr>
            <a:spLocks noGrp="1"/>
          </p:cNvSpPr>
          <p:nvPr>
            <p:ph type="sldNum" sz="quarter" idx="5"/>
          </p:nvPr>
        </p:nvSpPr>
        <p:spPr>
          <a:noFill/>
        </p:spPr>
        <p:txBody>
          <a:bodyPr/>
          <a:lstStyle/>
          <a:p>
            <a:fld id="{3B31ED96-F4FC-40C2-953F-618FEE16CE02}" type="slidenum">
              <a:rPr lang="en-US" altLang="ko-KR"/>
              <a:pPr/>
              <a:t>31</a:t>
            </a:fld>
            <a:endParaRPr lang="en-US" altLang="ko-K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32</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33</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34</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35</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x-none" altLang="zh-CN" sz="1200" kern="1200" dirty="0" smtClean="0">
                <a:solidFill>
                  <a:schemeClr val="tx1"/>
                </a:solidFill>
                <a:effectLst/>
                <a:latin typeface="Arial" charset="0"/>
                <a:ea typeface="+mn-ea"/>
                <a:cs typeface="+mn-cs"/>
              </a:rPr>
              <a:t>脚本编写如下：</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Action()</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    //</a:t>
            </a:r>
            <a:r>
              <a:rPr lang="x-none" altLang="zh-CN" sz="1200" kern="1200" dirty="0" smtClean="0">
                <a:solidFill>
                  <a:schemeClr val="tx1"/>
                </a:solidFill>
                <a:effectLst/>
                <a:latin typeface="Arial" charset="0"/>
                <a:ea typeface="+mn-ea"/>
                <a:cs typeface="+mn-cs"/>
              </a:rPr>
              <a:t>该函数实现访问</a:t>
            </a:r>
            <a:r>
              <a:rPr lang="fr-FR" altLang="zh-CN" sz="1200" kern="1200" dirty="0" smtClean="0">
                <a:solidFill>
                  <a:schemeClr val="tx1"/>
                </a:solidFill>
                <a:effectLst/>
                <a:latin typeface="Arial" charset="0"/>
                <a:ea typeface="+mn-ea"/>
                <a:cs typeface="+mn-cs"/>
              </a:rPr>
              <a:t>http://127.0.0.1:1080/WebTours</a:t>
            </a:r>
            <a:r>
              <a:rPr lang="x-none" altLang="zh-CN" sz="1200" kern="1200" dirty="0" smtClean="0">
                <a:solidFill>
                  <a:schemeClr val="tx1"/>
                </a:solidFill>
                <a:effectLst/>
                <a:latin typeface="Arial" charset="0"/>
                <a:ea typeface="+mn-ea"/>
                <a:cs typeface="+mn-cs"/>
              </a:rPr>
              <a:t>地址的请求</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web_url("WebTours",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"URL=http://127.0.0.1:1080/WebTours/",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"Resource=0",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"RecContentType=text/html",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"Referer=",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"Snapshot=t1.inf",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"Mode=HTML",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//函数含义：执行单击“administration”超链接的操作</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web_link("weinadi click administration ",    //步骤名称可任意更改</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"Text= administration",         　   //超链接名称</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//注意：超链接名称不能错</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"Snapshot=t2.inf",                  //保存了快照，名称为“t2.inf”</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return 0;</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7</a:t>
            </a:fld>
            <a:endParaRPr lang="en-US" altLang="ko-K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37</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38</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39</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x-none" altLang="zh-CN" sz="1200" kern="1200" dirty="0" smtClean="0">
                <a:solidFill>
                  <a:schemeClr val="tx1"/>
                </a:solidFill>
                <a:effectLst/>
                <a:latin typeface="Arial" charset="0"/>
                <a:ea typeface="+mn-ea"/>
                <a:cs typeface="+mn-cs"/>
              </a:rPr>
              <a:t>脚本编写如下：</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Action()</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    //</a:t>
            </a:r>
            <a:r>
              <a:rPr lang="x-none" altLang="zh-CN" sz="1200" kern="1200" dirty="0" smtClean="0">
                <a:solidFill>
                  <a:schemeClr val="tx1"/>
                </a:solidFill>
                <a:effectLst/>
                <a:latin typeface="Arial" charset="0"/>
                <a:ea typeface="+mn-ea"/>
                <a:cs typeface="+mn-cs"/>
              </a:rPr>
              <a:t>该函数实现访问</a:t>
            </a:r>
            <a:r>
              <a:rPr lang="fr-FR" altLang="zh-CN" sz="1200" kern="1200" dirty="0" smtClean="0">
                <a:solidFill>
                  <a:schemeClr val="tx1"/>
                </a:solidFill>
                <a:effectLst/>
                <a:latin typeface="Arial" charset="0"/>
                <a:ea typeface="+mn-ea"/>
                <a:cs typeface="+mn-cs"/>
              </a:rPr>
              <a:t>http://127.0.0.1:1080/WebTours</a:t>
            </a:r>
            <a:r>
              <a:rPr lang="x-none" altLang="zh-CN" sz="1200" kern="1200" dirty="0" smtClean="0">
                <a:solidFill>
                  <a:schemeClr val="tx1"/>
                </a:solidFill>
                <a:effectLst/>
                <a:latin typeface="Arial" charset="0"/>
                <a:ea typeface="+mn-ea"/>
                <a:cs typeface="+mn-cs"/>
              </a:rPr>
              <a:t>地址的请求</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web_url("WebTours",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"URL=http://127.0.0.1:1080/WebTours/",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"Resource=0",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"RecContentType=text/html",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"Referer=",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"Snapshot=t1.inf",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"Mode=HTML",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//函数含义：执行单击“administration”超链接的操作</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web_link("weinadi click administration ",    //步骤名称可任意更改</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"Text= administration",         　   //超链接名称</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//注意：超链接名称不能错</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"Snapshot=t2.inf",                  //保存了快照，名称为“t2.inf”</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return 0;</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40</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41</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ADAB9C5-C02D-4E46-8F98-983E0F68D7D4}" type="slidenum">
              <a:rPr lang="zh-CN" altLang="en-US" smtClean="0"/>
              <a:t>42</a:t>
            </a:fld>
            <a:endParaRPr lang="zh-CN" altLang="en-US"/>
          </a:p>
        </p:txBody>
      </p:sp>
    </p:spTree>
    <p:extLst>
      <p:ext uri="{BB962C8B-B14F-4D97-AF65-F5344CB8AC3E}">
        <p14:creationId xmlns:p14="http://schemas.microsoft.com/office/powerpoint/2010/main" val="18464095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43</a:t>
            </a:fld>
            <a:endParaRPr lang="en-US" altLang="ko-K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44</a:t>
            </a:fld>
            <a:endParaRPr lang="en-US" altLang="ko-K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45</a:t>
            </a:fld>
            <a:endParaRPr lang="en-US" altLang="ko-K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47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9</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48</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49</a:t>
            </a:fld>
            <a:endParaRPr lang="zh-CN" altLang="en-US"/>
          </a:p>
        </p:txBody>
      </p:sp>
    </p:spTree>
    <p:extLst>
      <p:ext uri="{BB962C8B-B14F-4D97-AF65-F5344CB8AC3E}">
        <p14:creationId xmlns:p14="http://schemas.microsoft.com/office/powerpoint/2010/main" val="42487650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1</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Maximum number of lines in action file</a:t>
            </a:r>
            <a:r>
              <a:rPr lang="zh-CN" altLang="zh-CN" sz="1200" kern="1200" dirty="0" smtClean="0">
                <a:solidFill>
                  <a:schemeClr val="tx1"/>
                </a:solidFill>
                <a:effectLst/>
                <a:latin typeface="Arial" charset="0"/>
                <a:ea typeface="+mn-ea"/>
                <a:cs typeface="+mn-cs"/>
              </a:rPr>
              <a:t>（操作文件中的最大行数）：若操作文件中的代码行数超过了指定的阈值（默认为</a:t>
            </a:r>
            <a:r>
              <a:rPr lang="en-US" altLang="zh-CN" sz="1200" kern="1200" dirty="0" smtClean="0">
                <a:solidFill>
                  <a:schemeClr val="tx1"/>
                </a:solidFill>
                <a:effectLst/>
                <a:latin typeface="Arial" charset="0"/>
                <a:ea typeface="+mn-ea"/>
                <a:cs typeface="+mn-cs"/>
              </a:rPr>
              <a:t>60000</a:t>
            </a:r>
            <a:r>
              <a:rPr lang="zh-CN" altLang="zh-CN" sz="1200" kern="1200" dirty="0" smtClean="0">
                <a:solidFill>
                  <a:schemeClr val="tx1"/>
                </a:solidFill>
                <a:effectLst/>
                <a:latin typeface="Arial" charset="0"/>
                <a:ea typeface="+mn-ea"/>
                <a:cs typeface="+mn-cs"/>
              </a:rPr>
              <a:t>行），则需新建一个文件。</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Generate recorded events log</a:t>
            </a:r>
            <a:r>
              <a:rPr lang="zh-CN" altLang="zh-CN" sz="1200" kern="1200" dirty="0" smtClean="0">
                <a:solidFill>
                  <a:schemeClr val="tx1"/>
                </a:solidFill>
                <a:effectLst/>
                <a:latin typeface="Arial" charset="0"/>
                <a:ea typeface="+mn-ea"/>
                <a:cs typeface="+mn-cs"/>
              </a:rPr>
              <a:t>（生成录制事件日志）：生成在录制过程中所有发生事件的日志。</a:t>
            </a:r>
          </a:p>
          <a:p>
            <a:endParaRPr lang="zh-CN" altLang="en-US"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50</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b="1"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51</a:t>
            </a:fld>
            <a:endParaRPr lang="en-US"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录制飞机订票系统的登录系统</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52</a:t>
            </a:fld>
            <a:endParaRPr lang="en-US"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视为非</a:t>
            </a:r>
            <a:r>
              <a:rPr lang="en-US" altLang="zh-CN" dirty="0" smtClean="0"/>
              <a:t>html</a:t>
            </a:r>
            <a:r>
              <a:rPr lang="zh-CN" altLang="en-US" dirty="0" smtClean="0"/>
              <a:t>元素，并标注出来</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53</a:t>
            </a:fld>
            <a:endParaRPr lang="en-US"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54</a:t>
            </a:fld>
            <a:endParaRPr lang="en-US"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mn-ea"/>
                <a:cs typeface="+mn-cs"/>
              </a:rPr>
              <a:t>可设计</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端口映射。其原理为，借助</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端口映射，将数据包发送到代理服务器，再由代理服务器转发数据包到目标服务器。通过代理服务器可捕获他们之间的数据包，生成脚本。至此，读者很容易联想到</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的录制工作原理。的确，此二者为同一码事。</a:t>
            </a:r>
          </a:p>
          <a:p>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录制的工作原理就是通过</a:t>
            </a:r>
            <a:r>
              <a:rPr lang="en-US" altLang="zh-CN" sz="1200" kern="1200" dirty="0" smtClean="0">
                <a:solidFill>
                  <a:schemeClr val="tx1"/>
                </a:solidFill>
                <a:effectLst/>
                <a:latin typeface="Arial" charset="0"/>
                <a:ea typeface="+mn-ea"/>
                <a:cs typeface="+mn-cs"/>
              </a:rPr>
              <a:t>Port Mapping</a:t>
            </a:r>
            <a:r>
              <a:rPr lang="zh-CN" altLang="zh-CN" sz="1200" kern="1200" dirty="0" smtClean="0">
                <a:solidFill>
                  <a:schemeClr val="tx1"/>
                </a:solidFill>
                <a:effectLst/>
                <a:latin typeface="Arial" charset="0"/>
                <a:ea typeface="+mn-ea"/>
                <a:cs typeface="+mn-cs"/>
              </a:rPr>
              <a:t>方式来实现的。简单回顾</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录制工作原理：录制过程中，</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充当“代理”从而监控并截获客户端与服务器之间的请求和响应数据包，并将截获到的内容转化为脚本。由于客户端与服务器进行交互时会通过各自的端口进行数据包的发送和接收，</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会自动根据协议确立相应的默认端口号并对该端口进行监控和录制，这一过程对用户来讲是透明的。</a:t>
            </a:r>
          </a:p>
          <a:p>
            <a:r>
              <a:rPr lang="zh-CN" altLang="zh-CN" sz="1200" kern="1200" dirty="0" smtClean="0">
                <a:solidFill>
                  <a:schemeClr val="tx1"/>
                </a:solidFill>
                <a:effectLst/>
                <a:latin typeface="Arial" charset="0"/>
                <a:ea typeface="+mn-ea"/>
                <a:cs typeface="+mn-cs"/>
              </a:rPr>
              <a:t>读者可能会问：既然</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可自动依据协议确定端口号，并对端口进行监控和录制，为何还需要进行端口映射的手工设置。原因在于：有些协议并不使用默认端口。手工“端口映射”方法能强制性地指定</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代理监听的端口而不是使用默认端口。</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55</a:t>
            </a:fld>
            <a:endParaRPr lang="en-US"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mn-ea"/>
                <a:cs typeface="+mn-cs"/>
              </a:rPr>
              <a:t>可设计</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端口映射。其原理为，借助</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端口映射，将数据包发送到代理服务器，再由代理服务器转发数据包到目标服务器。通过代理服务器可捕获他们之间的数据包，生成脚本。至此，读者很容易联想到</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的录制工作原理。的确，此二者为同一码事。</a:t>
            </a:r>
          </a:p>
          <a:p>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录制的工作原理就是通过</a:t>
            </a:r>
            <a:r>
              <a:rPr lang="en-US" altLang="zh-CN" sz="1200" kern="1200" dirty="0" smtClean="0">
                <a:solidFill>
                  <a:schemeClr val="tx1"/>
                </a:solidFill>
                <a:effectLst/>
                <a:latin typeface="Arial" charset="0"/>
                <a:ea typeface="+mn-ea"/>
                <a:cs typeface="+mn-cs"/>
              </a:rPr>
              <a:t>Port Mapping</a:t>
            </a:r>
            <a:r>
              <a:rPr lang="zh-CN" altLang="zh-CN" sz="1200" kern="1200" dirty="0" smtClean="0">
                <a:solidFill>
                  <a:schemeClr val="tx1"/>
                </a:solidFill>
                <a:effectLst/>
                <a:latin typeface="Arial" charset="0"/>
                <a:ea typeface="+mn-ea"/>
                <a:cs typeface="+mn-cs"/>
              </a:rPr>
              <a:t>方式来实现的。简单回顾</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录制工作原理：录制过程中，</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充当“代理”从而监控并截获客户端与服务器之间的请求和响应数据包，并将截获到的内容转化为脚本。由于客户端与服务器进行交互时会通过各自的端口进行数据包的发送和接收，</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会自动根据协议确立相应的默认端口号并对该端口进行监控和录制，这一过程对用户来讲是透明的。</a:t>
            </a:r>
          </a:p>
          <a:p>
            <a:r>
              <a:rPr lang="zh-CN" altLang="zh-CN" sz="1200" kern="1200" dirty="0" smtClean="0">
                <a:solidFill>
                  <a:schemeClr val="tx1"/>
                </a:solidFill>
                <a:effectLst/>
                <a:latin typeface="Arial" charset="0"/>
                <a:ea typeface="+mn-ea"/>
                <a:cs typeface="+mn-cs"/>
              </a:rPr>
              <a:t>读者可能会问：既然</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可自动依据协议确定端口号，并对端口进行监控和录制，为何还需要进行端口映射的手工设置。原因在于：有些协议并不使用默认端口。手工“端口映射”方法能强制性地指定</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代理监听的端口而不是使用默认端口。</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56</a:t>
            </a:fld>
            <a:endParaRPr lang="en-US"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57</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p:spPr>
        <p:txBody>
          <a:bodyPr/>
          <a:lstStyle/>
          <a:p>
            <a:pPr eaLnBrk="1" hangingPunct="1"/>
            <a:endParaRPr lang="zh-CN" altLang="en-US" dirty="0" smtClean="0"/>
          </a:p>
        </p:txBody>
      </p:sp>
      <p:sp>
        <p:nvSpPr>
          <p:cNvPr id="38916" name="灯片编号占位符 3"/>
          <p:cNvSpPr>
            <a:spLocks noGrp="1"/>
          </p:cNvSpPr>
          <p:nvPr>
            <p:ph type="sldNum" sz="quarter" idx="5"/>
          </p:nvPr>
        </p:nvSpPr>
        <p:spPr>
          <a:noFill/>
        </p:spPr>
        <p:txBody>
          <a:bodyPr/>
          <a:lstStyle/>
          <a:p>
            <a:fld id="{3B31ED96-F4FC-40C2-953F-618FEE16CE02}" type="slidenum">
              <a:rPr lang="en-US" altLang="ko-KR"/>
              <a:pPr/>
              <a:t>10</a:t>
            </a:fld>
            <a:endParaRPr lang="en-US" altLang="ko-K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effectLst/>
                <a:latin typeface="+mn-lt"/>
                <a:ea typeface="+mn-ea"/>
                <a:cs typeface="+mn-cs"/>
              </a:rPr>
              <a:t>要想弄清这个问题，我们首先要知道客户端与服务器端的请求与响应的过程</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过程说明：</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客户端发出获得登录页面的请求</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服务器端得到该请求后，返回登录页面，同时动态生成一个</a:t>
            </a:r>
            <a:r>
              <a:rPr lang="en-US" altLang="zh-CN" sz="1200" kern="1200" dirty="0" smtClean="0">
                <a:solidFill>
                  <a:schemeClr val="tx1"/>
                </a:solidFill>
                <a:effectLst/>
                <a:latin typeface="+mn-lt"/>
                <a:ea typeface="+mn-ea"/>
                <a:cs typeface="+mn-cs"/>
              </a:rPr>
              <a:t>Session Id</a:t>
            </a:r>
            <a:br>
              <a:rPr lang="en-US" altLang="zh-CN"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当用户输入用户名密码，请求登录时，该</a:t>
            </a:r>
            <a:r>
              <a:rPr lang="en-US" altLang="zh-CN" sz="1200" kern="1200" dirty="0" smtClean="0">
                <a:solidFill>
                  <a:schemeClr val="tx1"/>
                </a:solidFill>
                <a:effectLst/>
                <a:latin typeface="+mn-lt"/>
                <a:ea typeface="+mn-ea"/>
                <a:cs typeface="+mn-cs"/>
              </a:rPr>
              <a:t>Session Id</a:t>
            </a:r>
            <a:r>
              <a:rPr lang="zh-CN" altLang="en-US" sz="1200" kern="1200" dirty="0" smtClean="0">
                <a:solidFill>
                  <a:schemeClr val="tx1"/>
                </a:solidFill>
                <a:effectLst/>
                <a:latin typeface="+mn-lt"/>
                <a:ea typeface="+mn-ea"/>
                <a:cs typeface="+mn-cs"/>
              </a:rPr>
              <a:t>同时被发送到服务器端</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如果该</a:t>
            </a:r>
            <a:r>
              <a:rPr lang="en-US" altLang="zh-CN" sz="1200" kern="1200" dirty="0" smtClean="0">
                <a:solidFill>
                  <a:schemeClr val="tx1"/>
                </a:solidFill>
                <a:effectLst/>
                <a:latin typeface="+mn-lt"/>
                <a:ea typeface="+mn-ea"/>
                <a:cs typeface="+mn-cs"/>
              </a:rPr>
              <a:t>Session Id</a:t>
            </a:r>
            <a:r>
              <a:rPr lang="zh-CN" altLang="en-US" sz="1200" kern="1200" dirty="0" smtClean="0">
                <a:solidFill>
                  <a:schemeClr val="tx1"/>
                </a:solidFill>
                <a:effectLst/>
                <a:latin typeface="+mn-lt"/>
                <a:ea typeface="+mn-ea"/>
                <a:cs typeface="+mn-cs"/>
              </a:rPr>
              <a:t>在当前会话中有效，那么返回登录成功的页面，如果不正确则登录失败</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在第一次录制过程中</a:t>
            </a:r>
            <a:r>
              <a:rPr lang="en-US" altLang="zh-CN" sz="1200" kern="1200" dirty="0" err="1" smtClean="0">
                <a:solidFill>
                  <a:schemeClr val="tx1"/>
                </a:solidFill>
                <a:effectLst/>
                <a:latin typeface="+mn-lt"/>
                <a:ea typeface="+mn-ea"/>
                <a:cs typeface="+mn-cs"/>
              </a:rPr>
              <a:t>loadrunner</a:t>
            </a:r>
            <a:r>
              <a:rPr lang="zh-CN" altLang="en-US" sz="1200" kern="1200" dirty="0" smtClean="0">
                <a:solidFill>
                  <a:schemeClr val="tx1"/>
                </a:solidFill>
                <a:effectLst/>
                <a:latin typeface="+mn-lt"/>
                <a:ea typeface="+mn-ea"/>
                <a:cs typeface="+mn-cs"/>
              </a:rPr>
              <a:t>把这个值记录了下来，写到了脚本中，但再次回放时，客户端发出同样的请求，而服务器端再一次动态的生成了</a:t>
            </a:r>
            <a:r>
              <a:rPr lang="en-US" altLang="zh-CN" sz="1200" kern="1200" dirty="0" smtClean="0">
                <a:solidFill>
                  <a:schemeClr val="tx1"/>
                </a:solidFill>
                <a:effectLst/>
                <a:latin typeface="+mn-lt"/>
                <a:ea typeface="+mn-ea"/>
                <a:cs typeface="+mn-cs"/>
              </a:rPr>
              <a:t>Session Id</a:t>
            </a:r>
            <a:r>
              <a:rPr lang="zh-CN" altLang="en-US" sz="1200" kern="1200" dirty="0" smtClean="0">
                <a:solidFill>
                  <a:schemeClr val="tx1"/>
                </a:solidFill>
                <a:effectLst/>
                <a:latin typeface="+mn-lt"/>
                <a:ea typeface="+mn-ea"/>
                <a:cs typeface="+mn-cs"/>
              </a:rPr>
              <a:t>，此时客户端发出的请求就是错误的，为了获得这个动态的</a:t>
            </a:r>
            <a:r>
              <a:rPr lang="en-US" altLang="zh-CN" sz="1200" kern="1200" dirty="0" smtClean="0">
                <a:solidFill>
                  <a:schemeClr val="tx1"/>
                </a:solidFill>
                <a:effectLst/>
                <a:latin typeface="+mn-lt"/>
                <a:ea typeface="+mn-ea"/>
                <a:cs typeface="+mn-cs"/>
              </a:rPr>
              <a:t>Session Id</a:t>
            </a:r>
            <a:r>
              <a:rPr lang="zh-CN" altLang="en-US" sz="1200" kern="1200" dirty="0" smtClean="0">
                <a:solidFill>
                  <a:schemeClr val="tx1"/>
                </a:solidFill>
                <a:effectLst/>
                <a:latin typeface="+mn-lt"/>
                <a:ea typeface="+mn-ea"/>
                <a:cs typeface="+mn-cs"/>
              </a:rPr>
              <a:t>我们这里用到了关联。</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所以我们得出结论：当客户端的某个请求是随着服务器端的相应而动态变化的时候，我们就需要用到关联</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58</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12</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13</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9602" y="-1"/>
            <a:ext cx="9153601" cy="818867"/>
          </a:xfrm>
        </p:spPr>
        <p:txBody>
          <a:bodyPr>
            <a:normAutofit/>
          </a:bodyPr>
          <a:lstStyle>
            <a:lvl1pPr>
              <a:defRPr sz="40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2019/10/14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微软雅黑" pitchFamily="34" charset="-122"/>
                <a:ea typeface="微软雅黑" pitchFamily="34" charset="-122"/>
              </a:rPr>
              <a:t>04 </a:t>
            </a:r>
            <a:r>
              <a:rPr lang="en-US" altLang="zh-CN" dirty="0" err="1" smtClean="0">
                <a:latin typeface="微软雅黑" pitchFamily="34" charset="-122"/>
                <a:ea typeface="微软雅黑" pitchFamily="34" charset="-122"/>
              </a:rPr>
              <a:t>VuGen</a:t>
            </a:r>
            <a:r>
              <a:rPr lang="zh-CN" altLang="en-US" dirty="0" smtClean="0">
                <a:latin typeface="微软雅黑" pitchFamily="34" charset="-122"/>
                <a:ea typeface="微软雅黑" pitchFamily="34" charset="-122"/>
              </a:rPr>
              <a:t>常用函数</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860329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查看脚本（续）</a:t>
            </a:r>
          </a:p>
        </p:txBody>
      </p:sp>
      <p:sp>
        <p:nvSpPr>
          <p:cNvPr id="15364" name="Rectangle 3"/>
          <p:cNvSpPr>
            <a:spLocks noGrp="1" noChangeArrowheads="1"/>
          </p:cNvSpPr>
          <p:nvPr>
            <p:ph sz="half" idx="4294967295"/>
          </p:nvPr>
        </p:nvSpPr>
        <p:spPr>
          <a:xfrm>
            <a:off x="5105400" y="1371600"/>
            <a:ext cx="4038600" cy="4953000"/>
          </a:xfrm>
          <a:prstGeom prst="rect">
            <a:avLst/>
          </a:prstGeom>
        </p:spPr>
        <p:txBody>
          <a:bodyPr/>
          <a:lstStyle/>
          <a:p>
            <a:endParaRPr lang="en-US" altLang="zh-CN" smtClean="0"/>
          </a:p>
          <a:p>
            <a:endParaRPr lang="zh-CN" altLang="en-US" dirty="0" smtClean="0"/>
          </a:p>
        </p:txBody>
      </p:sp>
      <p:sp>
        <p:nvSpPr>
          <p:cNvPr id="15365" name="Text Box 4"/>
          <p:cNvSpPr txBox="1">
            <a:spLocks noChangeArrowheads="1"/>
          </p:cNvSpPr>
          <p:nvPr/>
        </p:nvSpPr>
        <p:spPr bwMode="auto">
          <a:xfrm>
            <a:off x="5148263" y="1863725"/>
            <a:ext cx="3506787" cy="366713"/>
          </a:xfrm>
          <a:prstGeom prst="rect">
            <a:avLst/>
          </a:prstGeom>
          <a:noFill/>
          <a:ln w="9525">
            <a:noFill/>
            <a:miter lim="800000"/>
            <a:headEnd/>
            <a:tailEnd/>
          </a:ln>
        </p:spPr>
        <p:txBody>
          <a:bodyPr>
            <a:spAutoFit/>
          </a:bodyPr>
          <a:lstStyle/>
          <a:p>
            <a:pPr fontAlgn="ctr" latinLnBrk="1">
              <a:spcBef>
                <a:spcPct val="50000"/>
              </a:spcBef>
            </a:pPr>
            <a:endParaRPr kumimoji="1" lang="en-US" altLang="zh-CN">
              <a:latin typeface="HY헤드라인M" pitchFamily="18" charset="-127"/>
              <a:ea typeface="HY헤드라인M" pitchFamily="18" charset="-127"/>
            </a:endParaRPr>
          </a:p>
        </p:txBody>
      </p:sp>
      <p:sp>
        <p:nvSpPr>
          <p:cNvPr id="15368" name="Rectangle 10"/>
          <p:cNvSpPr>
            <a:spLocks noChangeArrowheads="1"/>
          </p:cNvSpPr>
          <p:nvPr/>
        </p:nvSpPr>
        <p:spPr bwMode="auto">
          <a:xfrm>
            <a:off x="533400" y="1914525"/>
            <a:ext cx="8137525" cy="315913"/>
          </a:xfrm>
          <a:prstGeom prst="rect">
            <a:avLst/>
          </a:prstGeom>
          <a:noFill/>
          <a:ln w="9525">
            <a:noFill/>
            <a:miter lim="800000"/>
            <a:headEnd/>
            <a:tailEnd/>
          </a:ln>
        </p:spPr>
        <p:txBody>
          <a:bodyPr/>
          <a:lstStyle/>
          <a:p>
            <a:pPr marL="342900" indent="-342900">
              <a:spcBef>
                <a:spcPct val="20000"/>
              </a:spcBef>
              <a:buClr>
                <a:schemeClr val="bg2"/>
              </a:buClr>
              <a:buSzPct val="70000"/>
              <a:buFont typeface="Wingdings" pitchFamily="2" charset="2"/>
              <a:buNone/>
            </a:pPr>
            <a:endParaRPr lang="en-US" altLang="zh-CN" b="1">
              <a:latin typeface="宋体" pitchFamily="2" charset="-122"/>
            </a:endParaRPr>
          </a:p>
        </p:txBody>
      </p:sp>
      <p:pic>
        <p:nvPicPr>
          <p:cNvPr id="11" name="图片 10"/>
          <p:cNvPicPr/>
          <p:nvPr/>
        </p:nvPicPr>
        <p:blipFill>
          <a:blip r:embed="rId3"/>
          <a:srcRect/>
          <a:stretch>
            <a:fillRect/>
          </a:stretch>
        </p:blipFill>
        <p:spPr bwMode="auto">
          <a:xfrm>
            <a:off x="557122" y="980053"/>
            <a:ext cx="4732057" cy="3807100"/>
          </a:xfrm>
          <a:prstGeom prst="rect">
            <a:avLst/>
          </a:prstGeom>
          <a:noFill/>
          <a:ln w="9525">
            <a:noFill/>
            <a:miter lim="800000"/>
            <a:headEnd/>
            <a:tailEnd/>
          </a:ln>
        </p:spPr>
      </p:pic>
      <p:pic>
        <p:nvPicPr>
          <p:cNvPr id="12" name="图片 11"/>
          <p:cNvPicPr/>
          <p:nvPr/>
        </p:nvPicPr>
        <p:blipFill>
          <a:blip r:embed="rId4"/>
          <a:srcRect/>
          <a:stretch>
            <a:fillRect/>
          </a:stretch>
        </p:blipFill>
        <p:spPr bwMode="auto">
          <a:xfrm>
            <a:off x="3656014" y="2994218"/>
            <a:ext cx="5039753" cy="3603808"/>
          </a:xfrm>
          <a:prstGeom prst="rect">
            <a:avLst/>
          </a:prstGeom>
          <a:noFill/>
          <a:ln w="9525">
            <a:noFill/>
            <a:miter lim="800000"/>
            <a:headEnd/>
            <a:tailEnd/>
          </a:ln>
        </p:spPr>
      </p:pic>
    </p:spTree>
    <p:extLst>
      <p:ext uri="{BB962C8B-B14F-4D97-AF65-F5344CB8AC3E}">
        <p14:creationId xmlns:p14="http://schemas.microsoft.com/office/powerpoint/2010/main" val="31703512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脚本视图</a:t>
            </a:r>
          </a:p>
        </p:txBody>
      </p:sp>
      <p:sp>
        <p:nvSpPr>
          <p:cNvPr id="3" name="内容占位符 2"/>
          <p:cNvSpPr>
            <a:spLocks noGrp="1"/>
          </p:cNvSpPr>
          <p:nvPr>
            <p:ph idx="1"/>
          </p:nvPr>
        </p:nvSpPr>
        <p:spPr/>
        <p:txBody>
          <a:bodyPr/>
          <a:lstStyle/>
          <a:p>
            <a:endParaRPr lang="zh-CN" altLang="en-US" dirty="0"/>
          </a:p>
        </p:txBody>
      </p:sp>
      <p:pic>
        <p:nvPicPr>
          <p:cNvPr id="7" name="图片 6"/>
          <p:cNvPicPr/>
          <p:nvPr/>
        </p:nvPicPr>
        <p:blipFill>
          <a:blip r:embed="rId3"/>
          <a:srcRect/>
          <a:stretch>
            <a:fillRect/>
          </a:stretch>
        </p:blipFill>
        <p:spPr bwMode="auto">
          <a:xfrm>
            <a:off x="1318551" y="1416435"/>
            <a:ext cx="6677955" cy="4122123"/>
          </a:xfrm>
          <a:prstGeom prst="rect">
            <a:avLst/>
          </a:prstGeom>
          <a:noFill/>
          <a:ln w="9525">
            <a:noFill/>
            <a:miter lim="800000"/>
            <a:headEnd/>
            <a:tailEnd/>
          </a:ln>
        </p:spPr>
      </p:pic>
      <p:sp>
        <p:nvSpPr>
          <p:cNvPr id="8" name="圆角矩形 7"/>
          <p:cNvSpPr/>
          <p:nvPr/>
        </p:nvSpPr>
        <p:spPr bwMode="auto">
          <a:xfrm>
            <a:off x="1703293" y="3024768"/>
            <a:ext cx="1541930" cy="68662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629258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脚本视图（续）</a:t>
            </a:r>
            <a:r>
              <a:rPr lang="en-US" altLang="zh-CN" b="1" dirty="0">
                <a:solidFill>
                  <a:schemeClr val="bg1"/>
                </a:solidFill>
              </a:rPr>
              <a:t>——</a:t>
            </a:r>
            <a:r>
              <a:rPr lang="zh-CN" altLang="en-US" b="1" dirty="0">
                <a:solidFill>
                  <a:schemeClr val="bg1"/>
                </a:solidFill>
              </a:rPr>
              <a:t>界面介绍</a:t>
            </a:r>
          </a:p>
        </p:txBody>
      </p:sp>
      <p:sp>
        <p:nvSpPr>
          <p:cNvPr id="5" name="内容占位符 4"/>
          <p:cNvSpPr>
            <a:spLocks noGrp="1"/>
          </p:cNvSpPr>
          <p:nvPr>
            <p:ph idx="1"/>
          </p:nvPr>
        </p:nvSpPr>
        <p:spPr/>
        <p:txBody>
          <a:bodyPr/>
          <a:lstStyle/>
          <a:p>
            <a:endParaRPr lang="zh-CN" altLang="en-US" dirty="0"/>
          </a:p>
        </p:txBody>
      </p:sp>
      <p:pic>
        <p:nvPicPr>
          <p:cNvPr id="6" name="图片 5"/>
          <p:cNvPicPr/>
          <p:nvPr/>
        </p:nvPicPr>
        <p:blipFill>
          <a:blip r:embed="rId3"/>
          <a:srcRect/>
          <a:stretch>
            <a:fillRect/>
          </a:stretch>
        </p:blipFill>
        <p:spPr bwMode="auto">
          <a:xfrm>
            <a:off x="1590830" y="1202083"/>
            <a:ext cx="5999017" cy="4336474"/>
          </a:xfrm>
          <a:prstGeom prst="rect">
            <a:avLst/>
          </a:prstGeom>
          <a:noFill/>
          <a:ln w="9525">
            <a:noFill/>
            <a:miter lim="800000"/>
            <a:headEnd/>
            <a:tailEnd/>
          </a:ln>
        </p:spPr>
      </p:pic>
      <p:pic>
        <p:nvPicPr>
          <p:cNvPr id="7" name="图片 6"/>
          <p:cNvPicPr/>
          <p:nvPr/>
        </p:nvPicPr>
        <p:blipFill>
          <a:blip r:embed="rId4"/>
          <a:srcRect/>
          <a:stretch>
            <a:fillRect/>
          </a:stretch>
        </p:blipFill>
        <p:spPr bwMode="auto">
          <a:xfrm>
            <a:off x="4278433" y="5935635"/>
            <a:ext cx="4314825" cy="561975"/>
          </a:xfrm>
          <a:prstGeom prst="rect">
            <a:avLst/>
          </a:prstGeom>
          <a:noFill/>
          <a:ln w="9525">
            <a:noFill/>
            <a:miter lim="800000"/>
            <a:headEnd/>
            <a:tailEnd/>
          </a:ln>
        </p:spPr>
      </p:pic>
    </p:spTree>
    <p:extLst>
      <p:ext uri="{BB962C8B-B14F-4D97-AF65-F5344CB8AC3E}">
        <p14:creationId xmlns:p14="http://schemas.microsoft.com/office/powerpoint/2010/main" val="234550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a:t>
            </a:r>
          </a:p>
        </p:txBody>
      </p:sp>
      <p:pic>
        <p:nvPicPr>
          <p:cNvPr id="6" name="图片 5"/>
          <p:cNvPicPr/>
          <p:nvPr/>
        </p:nvPicPr>
        <p:blipFill>
          <a:blip r:embed="rId3"/>
          <a:srcRect/>
          <a:stretch>
            <a:fillRect/>
          </a:stretch>
        </p:blipFill>
        <p:spPr bwMode="auto">
          <a:xfrm>
            <a:off x="1318551" y="1416435"/>
            <a:ext cx="6677955" cy="4122123"/>
          </a:xfrm>
          <a:prstGeom prst="rect">
            <a:avLst/>
          </a:prstGeom>
          <a:noFill/>
          <a:ln w="9525">
            <a:noFill/>
            <a:miter lim="800000"/>
            <a:headEnd/>
            <a:tailEnd/>
          </a:ln>
        </p:spPr>
      </p:pic>
      <p:sp>
        <p:nvSpPr>
          <p:cNvPr id="9" name="圆角矩形 8"/>
          <p:cNvSpPr/>
          <p:nvPr/>
        </p:nvSpPr>
        <p:spPr bwMode="auto">
          <a:xfrm>
            <a:off x="6042111" y="3024768"/>
            <a:ext cx="1541930" cy="68662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189585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树视图（续）</a:t>
            </a:r>
            <a:r>
              <a:rPr lang="en-US" altLang="zh-CN" b="1" dirty="0">
                <a:solidFill>
                  <a:schemeClr val="bg1"/>
                </a:solidFill>
              </a:rPr>
              <a:t>——</a:t>
            </a:r>
            <a:r>
              <a:rPr lang="zh-CN" altLang="en-US" b="1" dirty="0">
                <a:solidFill>
                  <a:schemeClr val="bg1"/>
                </a:solidFill>
              </a:rPr>
              <a:t>界面介绍</a:t>
            </a:r>
            <a:r>
              <a:rPr lang="en-US" altLang="zh-CN" b="1" dirty="0">
                <a:solidFill>
                  <a:schemeClr val="bg1"/>
                </a:solidFill>
              </a:rPr>
              <a:t>1</a:t>
            </a:r>
            <a:endParaRPr lang="zh-CN" altLang="en-US" b="1" dirty="0">
              <a:solidFill>
                <a:schemeClr val="bg1"/>
              </a:solidFill>
            </a:endParaRPr>
          </a:p>
        </p:txBody>
      </p:sp>
      <p:sp>
        <p:nvSpPr>
          <p:cNvPr id="5" name="内容占位符 4"/>
          <p:cNvSpPr>
            <a:spLocks noGrp="1"/>
          </p:cNvSpPr>
          <p:nvPr>
            <p:ph idx="1"/>
          </p:nvPr>
        </p:nvSpPr>
        <p:spPr/>
        <p:txBody>
          <a:bodyPr/>
          <a:lstStyle/>
          <a:p>
            <a:endParaRPr lang="zh-CN" altLang="en-US" dirty="0"/>
          </a:p>
        </p:txBody>
      </p:sp>
      <p:pic>
        <p:nvPicPr>
          <p:cNvPr id="8" name="图片 7"/>
          <p:cNvPicPr/>
          <p:nvPr/>
        </p:nvPicPr>
        <p:blipFill>
          <a:blip r:embed="rId3"/>
          <a:srcRect/>
          <a:stretch>
            <a:fillRect/>
          </a:stretch>
        </p:blipFill>
        <p:spPr bwMode="auto">
          <a:xfrm>
            <a:off x="650298" y="1038978"/>
            <a:ext cx="5598103" cy="4836985"/>
          </a:xfrm>
          <a:prstGeom prst="rect">
            <a:avLst/>
          </a:prstGeom>
          <a:noFill/>
          <a:ln w="9525">
            <a:noFill/>
            <a:miter lim="800000"/>
            <a:headEnd/>
            <a:tailEnd/>
          </a:ln>
        </p:spPr>
      </p:pic>
      <p:pic>
        <p:nvPicPr>
          <p:cNvPr id="9" name="Picture 3"/>
          <p:cNvPicPr>
            <a:picLocks noChangeAspect="1" noChangeArrowheads="1"/>
          </p:cNvPicPr>
          <p:nvPr/>
        </p:nvPicPr>
        <p:blipFill>
          <a:blip r:embed="rId4"/>
          <a:srcRect/>
          <a:stretch>
            <a:fillRect/>
          </a:stretch>
        </p:blipFill>
        <p:spPr bwMode="auto">
          <a:xfrm>
            <a:off x="6733311" y="2216540"/>
            <a:ext cx="1814034" cy="1990332"/>
          </a:xfrm>
          <a:prstGeom prst="rect">
            <a:avLst/>
          </a:prstGeom>
          <a:noFill/>
          <a:ln w="9525">
            <a:noFill/>
            <a:miter lim="800000"/>
            <a:headEnd/>
            <a:tailEnd/>
          </a:ln>
          <a:effectLst/>
        </p:spPr>
      </p:pic>
      <p:sp>
        <p:nvSpPr>
          <p:cNvPr id="10" name="TextBox 9"/>
          <p:cNvSpPr txBox="1"/>
          <p:nvPr/>
        </p:nvSpPr>
        <p:spPr>
          <a:xfrm>
            <a:off x="6404864" y="4791182"/>
            <a:ext cx="2470195" cy="584775"/>
          </a:xfrm>
          <a:prstGeom prst="rect">
            <a:avLst/>
          </a:prstGeom>
          <a:noFill/>
        </p:spPr>
        <p:txBody>
          <a:bodyPr wrap="square" rtlCol="0">
            <a:spAutoFit/>
          </a:bodyPr>
          <a:lstStyle/>
          <a:p>
            <a:r>
              <a:rPr lang="zh-CN" altLang="en-US" sz="1600" dirty="0" smtClean="0">
                <a:solidFill>
                  <a:schemeClr val="tx1">
                    <a:lumMod val="10000"/>
                  </a:schemeClr>
                </a:solidFill>
                <a:latin typeface="黑体" pitchFamily="2" charset="-122"/>
                <a:ea typeface="黑体" pitchFamily="2" charset="-122"/>
              </a:rPr>
              <a:t>每一步都有一个图标表示</a:t>
            </a:r>
            <a:endParaRPr lang="en-US" altLang="zh-CN" sz="1600" dirty="0" smtClean="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每一步表示一个操作</a:t>
            </a:r>
            <a:endParaRPr lang="en-US" altLang="zh-CN" sz="1600" dirty="0" smtClean="0">
              <a:solidFill>
                <a:schemeClr val="tx1">
                  <a:lumMod val="10000"/>
                </a:schemeClr>
              </a:solidFill>
              <a:latin typeface="黑体" pitchFamily="2" charset="-122"/>
              <a:ea typeface="黑体" pitchFamily="2" charset="-122"/>
            </a:endParaRPr>
          </a:p>
        </p:txBody>
      </p:sp>
    </p:spTree>
    <p:extLst>
      <p:ext uri="{BB962C8B-B14F-4D97-AF65-F5344CB8AC3E}">
        <p14:creationId xmlns:p14="http://schemas.microsoft.com/office/powerpoint/2010/main" val="2435096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树视图（续）</a:t>
            </a:r>
            <a:r>
              <a:rPr lang="en-US" altLang="zh-CN" b="1" dirty="0">
                <a:solidFill>
                  <a:schemeClr val="bg1"/>
                </a:solidFill>
              </a:rPr>
              <a:t>——</a:t>
            </a:r>
            <a:r>
              <a:rPr lang="zh-CN" altLang="en-US" b="1" dirty="0">
                <a:solidFill>
                  <a:schemeClr val="bg1"/>
                </a:solidFill>
              </a:rPr>
              <a:t>界面介绍</a:t>
            </a:r>
            <a:r>
              <a:rPr lang="en-US" altLang="zh-CN" b="1" dirty="0">
                <a:solidFill>
                  <a:schemeClr val="bg1"/>
                </a:solidFill>
              </a:rPr>
              <a:t>2</a:t>
            </a:r>
            <a:endParaRPr lang="zh-CN" altLang="en-US" b="1" dirty="0">
              <a:solidFill>
                <a:schemeClr val="bg1"/>
              </a:solidFill>
            </a:endParaRPr>
          </a:p>
        </p:txBody>
      </p:sp>
      <p:sp>
        <p:nvSpPr>
          <p:cNvPr id="9" name="内容占位符 8"/>
          <p:cNvSpPr>
            <a:spLocks noGrp="1"/>
          </p:cNvSpPr>
          <p:nvPr>
            <p:ph idx="1"/>
          </p:nvPr>
        </p:nvSpPr>
        <p:spPr/>
        <p:txBody>
          <a:bodyPr/>
          <a:lstStyle/>
          <a:p>
            <a:endParaRPr lang="zh-CN" altLang="en-US"/>
          </a:p>
        </p:txBody>
      </p:sp>
      <p:pic>
        <p:nvPicPr>
          <p:cNvPr id="4" name="图片 3"/>
          <p:cNvPicPr/>
          <p:nvPr/>
        </p:nvPicPr>
        <p:blipFill>
          <a:blip r:embed="rId3"/>
          <a:srcRect/>
          <a:stretch>
            <a:fillRect/>
          </a:stretch>
        </p:blipFill>
        <p:spPr bwMode="auto">
          <a:xfrm>
            <a:off x="594879" y="1019175"/>
            <a:ext cx="4794539" cy="2887807"/>
          </a:xfrm>
          <a:prstGeom prst="rect">
            <a:avLst/>
          </a:prstGeom>
          <a:noFill/>
          <a:ln w="9525">
            <a:noFill/>
            <a:miter lim="800000"/>
            <a:headEnd/>
            <a:tailEnd/>
          </a:ln>
        </p:spPr>
      </p:pic>
      <p:pic>
        <p:nvPicPr>
          <p:cNvPr id="5" name="图片 4"/>
          <p:cNvPicPr/>
          <p:nvPr/>
        </p:nvPicPr>
        <p:blipFill>
          <a:blip r:embed="rId4"/>
          <a:srcRect/>
          <a:stretch>
            <a:fillRect/>
          </a:stretch>
        </p:blipFill>
        <p:spPr bwMode="auto">
          <a:xfrm>
            <a:off x="1011381" y="1677697"/>
            <a:ext cx="5265594" cy="2949720"/>
          </a:xfrm>
          <a:prstGeom prst="rect">
            <a:avLst/>
          </a:prstGeom>
          <a:noFill/>
          <a:ln w="9525">
            <a:noFill/>
            <a:miter lim="800000"/>
            <a:headEnd/>
            <a:tailEnd/>
          </a:ln>
        </p:spPr>
      </p:pic>
      <p:pic>
        <p:nvPicPr>
          <p:cNvPr id="6" name="图片 5"/>
          <p:cNvPicPr/>
          <p:nvPr/>
        </p:nvPicPr>
        <p:blipFill>
          <a:blip r:embed="rId5"/>
          <a:srcRect/>
          <a:stretch>
            <a:fillRect/>
          </a:stretch>
        </p:blipFill>
        <p:spPr bwMode="auto">
          <a:xfrm>
            <a:off x="2271280" y="2393373"/>
            <a:ext cx="5237884" cy="2802082"/>
          </a:xfrm>
          <a:prstGeom prst="rect">
            <a:avLst/>
          </a:prstGeom>
          <a:noFill/>
          <a:ln w="9525">
            <a:noFill/>
            <a:miter lim="800000"/>
            <a:headEnd/>
            <a:tailEnd/>
          </a:ln>
        </p:spPr>
      </p:pic>
      <p:pic>
        <p:nvPicPr>
          <p:cNvPr id="7" name="图片 6"/>
          <p:cNvPicPr/>
          <p:nvPr/>
        </p:nvPicPr>
        <p:blipFill>
          <a:blip r:embed="rId6"/>
          <a:srcRect/>
          <a:stretch>
            <a:fillRect/>
          </a:stretch>
        </p:blipFill>
        <p:spPr bwMode="auto">
          <a:xfrm>
            <a:off x="3772332" y="3005064"/>
            <a:ext cx="4914468" cy="2905125"/>
          </a:xfrm>
          <a:prstGeom prst="rect">
            <a:avLst/>
          </a:prstGeom>
          <a:noFill/>
          <a:ln w="9525">
            <a:noFill/>
            <a:miter lim="800000"/>
            <a:headEnd/>
            <a:tailEnd/>
          </a:ln>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528" y="1019175"/>
            <a:ext cx="8196272" cy="48910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165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randombar(horizontal)">
                                      <p:cBhvr>
                                        <p:cTn id="2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树视图（续）</a:t>
            </a:r>
            <a:r>
              <a:rPr lang="en-US" altLang="zh-CN" b="1" dirty="0">
                <a:solidFill>
                  <a:schemeClr val="bg1"/>
                </a:solidFill>
              </a:rPr>
              <a:t>——</a:t>
            </a:r>
            <a:r>
              <a:rPr lang="zh-CN" altLang="en-US" b="1" dirty="0">
                <a:solidFill>
                  <a:schemeClr val="bg1"/>
                </a:solidFill>
              </a:rPr>
              <a:t>录制步骤重命名</a:t>
            </a:r>
            <a:r>
              <a:rPr lang="en-US" altLang="zh-CN" b="1" dirty="0">
                <a:solidFill>
                  <a:schemeClr val="bg1"/>
                </a:solidFill>
              </a:rPr>
              <a:t>1</a:t>
            </a:r>
            <a:endParaRPr lang="zh-CN" altLang="en-US" b="1" dirty="0">
              <a:solidFill>
                <a:schemeClr val="bg1"/>
              </a:solidFill>
            </a:endParaRPr>
          </a:p>
        </p:txBody>
      </p:sp>
      <p:sp>
        <p:nvSpPr>
          <p:cNvPr id="3" name="内容占位符 2"/>
          <p:cNvSpPr>
            <a:spLocks noGrp="1"/>
          </p:cNvSpPr>
          <p:nvPr>
            <p:ph idx="1"/>
          </p:nvPr>
        </p:nvSpPr>
        <p:spPr/>
        <p:txBody>
          <a:bodyPr/>
          <a:lstStyle/>
          <a:p>
            <a:r>
              <a:rPr lang="zh-CN" altLang="en-US" dirty="0" smtClean="0"/>
              <a:t>详细步骤</a:t>
            </a:r>
            <a:endParaRPr lang="en-US" altLang="zh-CN" dirty="0" smtClean="0"/>
          </a:p>
          <a:p>
            <a:pPr lvl="1"/>
            <a:r>
              <a:rPr lang="zh-CN" altLang="en-US" dirty="0" smtClean="0">
                <a:solidFill>
                  <a:schemeClr val="tx1"/>
                </a:solidFill>
              </a:rPr>
              <a:t>选择一个步骤</a:t>
            </a:r>
          </a:p>
          <a:p>
            <a:pPr lvl="1"/>
            <a:r>
              <a:rPr lang="zh-CN" altLang="en-US" dirty="0" smtClean="0">
                <a:solidFill>
                  <a:schemeClr val="tx1"/>
                </a:solidFill>
              </a:rPr>
              <a:t>双击或右键单击步骤图标</a:t>
            </a:r>
            <a:endParaRPr lang="en-US" altLang="zh-CN" dirty="0" smtClean="0">
              <a:solidFill>
                <a:schemeClr val="tx1"/>
              </a:solidFill>
            </a:endParaRPr>
          </a:p>
          <a:p>
            <a:pPr lvl="1"/>
            <a:r>
              <a:rPr lang="zh-CN" altLang="en-US" dirty="0" smtClean="0">
                <a:solidFill>
                  <a:schemeClr val="tx1"/>
                </a:solidFill>
              </a:rPr>
              <a:t>选择“属性”菜单项</a:t>
            </a:r>
            <a:endParaRPr lang="en-US" altLang="zh-CN" dirty="0" smtClean="0">
              <a:solidFill>
                <a:schemeClr val="tx1"/>
              </a:solidFill>
            </a:endParaRPr>
          </a:p>
          <a:p>
            <a:pPr lvl="1"/>
            <a:r>
              <a:rPr lang="zh-CN" altLang="en-US" dirty="0" smtClean="0">
                <a:solidFill>
                  <a:schemeClr val="tx1"/>
                </a:solidFill>
              </a:rPr>
              <a:t>选择“</a:t>
            </a:r>
            <a:r>
              <a:rPr lang="en-US" altLang="zh-CN" dirty="0" smtClean="0">
                <a:solidFill>
                  <a:schemeClr val="tx1"/>
                </a:solidFill>
              </a:rPr>
              <a:t>General”</a:t>
            </a:r>
            <a:r>
              <a:rPr lang="zh-CN" altLang="en-US" dirty="0" smtClean="0">
                <a:solidFill>
                  <a:schemeClr val="tx1"/>
                </a:solidFill>
              </a:rPr>
              <a:t>属性页</a:t>
            </a:r>
            <a:endParaRPr lang="en-US" altLang="zh-CN" dirty="0" smtClean="0">
              <a:solidFill>
                <a:schemeClr val="tx1"/>
              </a:solidFill>
            </a:endParaRPr>
          </a:p>
          <a:p>
            <a:pPr lvl="1"/>
            <a:r>
              <a:rPr lang="zh-CN" altLang="en-US" dirty="0" smtClean="0">
                <a:solidFill>
                  <a:schemeClr val="tx1"/>
                </a:solidFill>
              </a:rPr>
              <a:t>修改名称</a:t>
            </a:r>
            <a:endParaRPr lang="zh-CN" altLang="en-US" dirty="0">
              <a:solidFill>
                <a:schemeClr val="tx1"/>
              </a:solidFill>
            </a:endParaRPr>
          </a:p>
        </p:txBody>
      </p:sp>
      <p:sp>
        <p:nvSpPr>
          <p:cNvPr id="4" name="Rectangle 6"/>
          <p:cNvSpPr>
            <a:spLocks noChangeArrowheads="1"/>
          </p:cNvSpPr>
          <p:nvPr/>
        </p:nvSpPr>
        <p:spPr bwMode="auto">
          <a:xfrm>
            <a:off x="483971" y="4619880"/>
            <a:ext cx="4443412" cy="412750"/>
          </a:xfrm>
          <a:prstGeom prst="rect">
            <a:avLst/>
          </a:prstGeom>
          <a:noFill/>
          <a:ln w="9525">
            <a:noFill/>
            <a:miter lim="800000"/>
            <a:headEnd/>
            <a:tailEnd/>
          </a:ln>
        </p:spPr>
        <p:txBody>
          <a:bodyPr/>
          <a:lstStyle/>
          <a:p>
            <a:pPr algn="l"/>
            <a:r>
              <a:rPr lang="zh-CN" altLang="en-US" sz="2000" dirty="0" smtClean="0">
                <a:solidFill>
                  <a:srgbClr val="FF0000"/>
                </a:solidFill>
                <a:latin typeface="黑体" pitchFamily="2" charset="-122"/>
                <a:ea typeface="黑体" pitchFamily="2" charset="-122"/>
              </a:rPr>
              <a:t>提高</a:t>
            </a:r>
            <a:r>
              <a:rPr lang="zh-CN" altLang="en-US" sz="2000" dirty="0">
                <a:solidFill>
                  <a:srgbClr val="FF0000"/>
                </a:solidFill>
                <a:latin typeface="黑体" pitchFamily="2" charset="-122"/>
                <a:ea typeface="黑体" pitchFamily="2" charset="-122"/>
              </a:rPr>
              <a:t>录制脚本的</a:t>
            </a:r>
            <a:r>
              <a:rPr lang="zh-CN" altLang="en-US" sz="2000" dirty="0" smtClean="0">
                <a:solidFill>
                  <a:srgbClr val="FF0000"/>
                </a:solidFill>
                <a:latin typeface="黑体" pitchFamily="2" charset="-122"/>
                <a:ea typeface="黑体" pitchFamily="2" charset="-122"/>
              </a:rPr>
              <a:t>可读性</a:t>
            </a:r>
            <a:endParaRPr lang="en-US" altLang="zh-CN" sz="2000" dirty="0">
              <a:solidFill>
                <a:srgbClr val="FF0000"/>
              </a:solidFill>
              <a:latin typeface="黑体" pitchFamily="2" charset="-122"/>
              <a:ea typeface="黑体" pitchFamily="2" charset="-122"/>
            </a:endParaRPr>
          </a:p>
        </p:txBody>
      </p:sp>
      <p:pic>
        <p:nvPicPr>
          <p:cNvPr id="5" name="图片 4"/>
          <p:cNvPicPr/>
          <p:nvPr/>
        </p:nvPicPr>
        <p:blipFill>
          <a:blip r:embed="rId3"/>
          <a:srcRect/>
          <a:stretch>
            <a:fillRect/>
          </a:stretch>
        </p:blipFill>
        <p:spPr bwMode="auto">
          <a:xfrm>
            <a:off x="5145746" y="1111632"/>
            <a:ext cx="3299106" cy="2462140"/>
          </a:xfrm>
          <a:prstGeom prst="rect">
            <a:avLst/>
          </a:prstGeom>
          <a:noFill/>
          <a:ln w="9525">
            <a:noFill/>
            <a:miter lim="800000"/>
            <a:headEnd/>
            <a:tailEnd/>
          </a:ln>
        </p:spPr>
      </p:pic>
      <p:pic>
        <p:nvPicPr>
          <p:cNvPr id="6" name="图片 5"/>
          <p:cNvPicPr/>
          <p:nvPr/>
        </p:nvPicPr>
        <p:blipFill>
          <a:blip r:embed="rId4"/>
          <a:srcRect/>
          <a:stretch>
            <a:fillRect/>
          </a:stretch>
        </p:blipFill>
        <p:spPr bwMode="auto">
          <a:xfrm>
            <a:off x="3672170" y="4305470"/>
            <a:ext cx="2779061" cy="2223247"/>
          </a:xfrm>
          <a:prstGeom prst="rect">
            <a:avLst/>
          </a:prstGeom>
          <a:noFill/>
          <a:ln w="9525">
            <a:noFill/>
            <a:miter lim="800000"/>
            <a:headEnd/>
            <a:tailEnd/>
          </a:ln>
        </p:spPr>
      </p:pic>
      <p:grpSp>
        <p:nvGrpSpPr>
          <p:cNvPr id="9" name="Group 9"/>
          <p:cNvGrpSpPr>
            <a:grpSpLocks/>
          </p:cNvGrpSpPr>
          <p:nvPr/>
        </p:nvGrpSpPr>
        <p:grpSpPr bwMode="auto">
          <a:xfrm>
            <a:off x="6451231" y="3928019"/>
            <a:ext cx="1971675" cy="1489075"/>
            <a:chOff x="4332" y="3162"/>
            <a:chExt cx="1242" cy="938"/>
          </a:xfrm>
        </p:grpSpPr>
        <p:sp>
          <p:nvSpPr>
            <p:cNvPr id="10" name="AutoShape 10"/>
            <p:cNvSpPr>
              <a:spLocks noChangeArrowheads="1"/>
            </p:cNvSpPr>
            <p:nvPr/>
          </p:nvSpPr>
          <p:spPr bwMode="invGray">
            <a:xfrm>
              <a:off x="4394" y="3246"/>
              <a:ext cx="1180" cy="854"/>
            </a:xfrm>
            <a:prstGeom prst="foldedCorner">
              <a:avLst>
                <a:gd name="adj" fmla="val 12500"/>
              </a:avLst>
            </a:prstGeom>
            <a:solidFill>
              <a:schemeClr val="bg2">
                <a:lumMod val="20000"/>
                <a:lumOff val="80000"/>
              </a:schemeClr>
            </a:solidFill>
            <a:ln w="9525">
              <a:solidFill>
                <a:srgbClr val="FF0000"/>
              </a:solidFill>
              <a:round/>
              <a:headEnd/>
              <a:tailEnd/>
            </a:ln>
          </p:spPr>
          <p:txBody>
            <a:bodyPr rIns="45720" anchor="b"/>
            <a:lstStyle/>
            <a:p>
              <a:pPr algn="l"/>
              <a:r>
                <a:rPr lang="zh-CN" altLang="en-US" sz="1600" dirty="0" smtClean="0">
                  <a:ea typeface="宋体" charset="-122"/>
                </a:rPr>
                <a:t>       </a:t>
              </a:r>
              <a:r>
                <a:rPr lang="zh-CN" altLang="en-US" sz="1600" dirty="0" smtClean="0">
                  <a:solidFill>
                    <a:srgbClr val="FF0000"/>
                  </a:solidFill>
                  <a:ea typeface="宋体" charset="-122"/>
                </a:rPr>
                <a:t> 建议</a:t>
              </a:r>
              <a:r>
                <a:rPr lang="zh-CN" altLang="en-US" sz="1600" dirty="0">
                  <a:solidFill>
                    <a:srgbClr val="FF0000"/>
                  </a:solidFill>
                  <a:ea typeface="宋体" charset="-122"/>
                </a:rPr>
                <a:t>在脚本录制过程中对每个步骤进行重命名</a:t>
              </a:r>
              <a:endParaRPr lang="zh-CN" altLang="en-US" sz="1600" u="sng" dirty="0">
                <a:solidFill>
                  <a:srgbClr val="FF0000"/>
                </a:solidFill>
                <a:ea typeface="宋体" charset="-122"/>
              </a:endParaRPr>
            </a:p>
          </p:txBody>
        </p:sp>
        <p:sp>
          <p:nvSpPr>
            <p:cNvPr id="11" name="AutoShape 11"/>
            <p:cNvSpPr>
              <a:spLocks noChangeArrowheads="1"/>
            </p:cNvSpPr>
            <p:nvPr/>
          </p:nvSpPr>
          <p:spPr bwMode="invGray">
            <a:xfrm flipV="1">
              <a:off x="4332" y="3162"/>
              <a:ext cx="521" cy="356"/>
            </a:xfrm>
            <a:prstGeom prst="triangle">
              <a:avLst>
                <a:gd name="adj" fmla="val 50000"/>
              </a:avLst>
            </a:prstGeom>
            <a:solidFill>
              <a:srgbClr val="FFFF00"/>
            </a:solidFill>
            <a:ln w="9525">
              <a:noFill/>
              <a:miter lim="800000"/>
              <a:headEnd/>
              <a:tailEnd/>
            </a:ln>
            <a:effectLst>
              <a:outerShdw dist="35921" dir="2700000" algn="ctr" rotWithShape="0">
                <a:schemeClr val="folHlink">
                  <a:alpha val="50000"/>
                </a:schemeClr>
              </a:outerShdw>
            </a:effectLst>
          </p:spPr>
          <p:txBody>
            <a:bodyPr rot="10800000" wrap="none" anchor="ctr"/>
            <a:lstStyle/>
            <a:p>
              <a:pPr>
                <a:defRPr/>
              </a:pPr>
              <a:r>
                <a:rPr lang="en-US" altLang="zh-CN" sz="1600" i="1" dirty="0">
                  <a:solidFill>
                    <a:schemeClr val="tx1">
                      <a:lumMod val="10000"/>
                    </a:schemeClr>
                  </a:solidFill>
                  <a:ea typeface="宋体" pitchFamily="2" charset="-122"/>
                </a:rPr>
                <a:t>TIP</a:t>
              </a:r>
            </a:p>
          </p:txBody>
        </p:sp>
      </p:grpSp>
    </p:spTree>
    <p:extLst>
      <p:ext uri="{BB962C8B-B14F-4D97-AF65-F5344CB8AC3E}">
        <p14:creationId xmlns:p14="http://schemas.microsoft.com/office/powerpoint/2010/main" val="387808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树视图（续）</a:t>
            </a:r>
            <a:r>
              <a:rPr lang="en-US" altLang="zh-CN" b="1" dirty="0">
                <a:solidFill>
                  <a:schemeClr val="bg1"/>
                </a:solidFill>
              </a:rPr>
              <a:t>——</a:t>
            </a:r>
            <a:r>
              <a:rPr lang="zh-CN" altLang="en-US" b="1" dirty="0">
                <a:solidFill>
                  <a:schemeClr val="bg1"/>
                </a:solidFill>
              </a:rPr>
              <a:t>录制步骤重命名</a:t>
            </a:r>
            <a:r>
              <a:rPr lang="en-US" altLang="zh-CN" b="1" dirty="0">
                <a:solidFill>
                  <a:schemeClr val="bg1"/>
                </a:solidFill>
              </a:rPr>
              <a:t>2</a:t>
            </a:r>
            <a:endParaRPr lang="zh-CN" altLang="en-US" b="1" dirty="0">
              <a:solidFill>
                <a:schemeClr val="bg1"/>
              </a:solidFill>
            </a:endParaRPr>
          </a:p>
        </p:txBody>
      </p:sp>
      <p:sp>
        <p:nvSpPr>
          <p:cNvPr id="3" name="内容占位符 2"/>
          <p:cNvSpPr>
            <a:spLocks noGrp="1"/>
          </p:cNvSpPr>
          <p:nvPr>
            <p:ph idx="1"/>
          </p:nvPr>
        </p:nvSpPr>
        <p:spPr/>
        <p:txBody>
          <a:bodyPr/>
          <a:lstStyle/>
          <a:p>
            <a:endParaRPr lang="zh-CN" altLang="en-US" dirty="0"/>
          </a:p>
        </p:txBody>
      </p:sp>
      <p:pic>
        <p:nvPicPr>
          <p:cNvPr id="13" name="图片 12"/>
          <p:cNvPicPr/>
          <p:nvPr/>
        </p:nvPicPr>
        <p:blipFill>
          <a:blip r:embed="rId3"/>
          <a:srcRect/>
          <a:stretch>
            <a:fillRect/>
          </a:stretch>
        </p:blipFill>
        <p:spPr bwMode="auto">
          <a:xfrm>
            <a:off x="688599" y="1012173"/>
            <a:ext cx="2072528" cy="4886601"/>
          </a:xfrm>
          <a:prstGeom prst="rect">
            <a:avLst/>
          </a:prstGeom>
          <a:noFill/>
          <a:ln w="9525">
            <a:noFill/>
            <a:miter lim="800000"/>
            <a:headEnd/>
            <a:tailEnd/>
          </a:ln>
        </p:spPr>
      </p:pic>
      <p:pic>
        <p:nvPicPr>
          <p:cNvPr id="14" name="图片 13"/>
          <p:cNvPicPr/>
          <p:nvPr/>
        </p:nvPicPr>
        <p:blipFill>
          <a:blip r:embed="rId4"/>
          <a:srcRect/>
          <a:stretch>
            <a:fillRect/>
          </a:stretch>
        </p:blipFill>
        <p:spPr bwMode="auto">
          <a:xfrm>
            <a:off x="2965838" y="1859740"/>
            <a:ext cx="5631317" cy="3294970"/>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136742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solidFill>
                  <a:srgbClr val="FF0000"/>
                </a:solidFill>
              </a:rPr>
              <a:t>VuGen</a:t>
            </a:r>
            <a:r>
              <a:rPr lang="zh-CN" altLang="en-US" dirty="0">
                <a:solidFill>
                  <a:srgbClr val="FF0000"/>
                </a:solidFill>
              </a:rPr>
              <a:t>脚本阅读与页面访问</a:t>
            </a:r>
            <a:r>
              <a:rPr lang="zh-CN" altLang="en-US" dirty="0" smtClean="0">
                <a:solidFill>
                  <a:srgbClr val="FF0000"/>
                </a:solidFill>
              </a:rPr>
              <a:t>函数</a:t>
            </a:r>
            <a:endParaRPr lang="en-US" altLang="zh-CN" dirty="0" smtClean="0">
              <a:solidFill>
                <a:srgbClr val="FF0000"/>
              </a:solidFill>
            </a:endParaRPr>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258133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查看脚本</a:t>
            </a:r>
          </a:p>
        </p:txBody>
      </p:sp>
      <p:sp>
        <p:nvSpPr>
          <p:cNvPr id="15364" name="Rectangle 3"/>
          <p:cNvSpPr>
            <a:spLocks noGrp="1" noChangeArrowheads="1"/>
          </p:cNvSpPr>
          <p:nvPr>
            <p:ph sz="half" idx="4294967295"/>
          </p:nvPr>
        </p:nvSpPr>
        <p:spPr>
          <a:xfrm>
            <a:off x="5105400" y="1371600"/>
            <a:ext cx="4038600" cy="4953000"/>
          </a:xfrm>
          <a:prstGeom prst="rect">
            <a:avLst/>
          </a:prstGeom>
        </p:spPr>
        <p:txBody>
          <a:bodyPr/>
          <a:lstStyle/>
          <a:p>
            <a:endParaRPr lang="en-US" altLang="zh-CN" smtClean="0"/>
          </a:p>
          <a:p>
            <a:endParaRPr lang="zh-CN" altLang="en-US" dirty="0" smtClean="0"/>
          </a:p>
        </p:txBody>
      </p:sp>
      <p:sp>
        <p:nvSpPr>
          <p:cNvPr id="15365" name="Text Box 4"/>
          <p:cNvSpPr txBox="1">
            <a:spLocks noChangeArrowheads="1"/>
          </p:cNvSpPr>
          <p:nvPr/>
        </p:nvSpPr>
        <p:spPr bwMode="auto">
          <a:xfrm>
            <a:off x="5148263" y="1863725"/>
            <a:ext cx="3506787" cy="366713"/>
          </a:xfrm>
          <a:prstGeom prst="rect">
            <a:avLst/>
          </a:prstGeom>
          <a:noFill/>
          <a:ln w="9525">
            <a:noFill/>
            <a:miter lim="800000"/>
            <a:headEnd/>
            <a:tailEnd/>
          </a:ln>
        </p:spPr>
        <p:txBody>
          <a:bodyPr>
            <a:spAutoFit/>
          </a:bodyPr>
          <a:lstStyle/>
          <a:p>
            <a:pPr fontAlgn="ctr" latinLnBrk="1">
              <a:spcBef>
                <a:spcPct val="50000"/>
              </a:spcBef>
            </a:pPr>
            <a:endParaRPr kumimoji="1" lang="en-US" altLang="zh-CN">
              <a:latin typeface="HY헤드라인M" pitchFamily="18" charset="-127"/>
              <a:ea typeface="HY헤드라인M" pitchFamily="18" charset="-127"/>
            </a:endParaRPr>
          </a:p>
        </p:txBody>
      </p:sp>
      <p:sp>
        <p:nvSpPr>
          <p:cNvPr id="15368" name="Rectangle 10"/>
          <p:cNvSpPr>
            <a:spLocks noChangeArrowheads="1"/>
          </p:cNvSpPr>
          <p:nvPr/>
        </p:nvSpPr>
        <p:spPr bwMode="auto">
          <a:xfrm>
            <a:off x="533400" y="1914525"/>
            <a:ext cx="8137525" cy="315913"/>
          </a:xfrm>
          <a:prstGeom prst="rect">
            <a:avLst/>
          </a:prstGeom>
          <a:noFill/>
          <a:ln w="9525">
            <a:noFill/>
            <a:miter lim="800000"/>
            <a:headEnd/>
            <a:tailEnd/>
          </a:ln>
        </p:spPr>
        <p:txBody>
          <a:bodyPr/>
          <a:lstStyle/>
          <a:p>
            <a:pPr marL="342900" indent="-342900">
              <a:spcBef>
                <a:spcPct val="20000"/>
              </a:spcBef>
              <a:buClr>
                <a:schemeClr val="bg2"/>
              </a:buClr>
              <a:buSzPct val="70000"/>
              <a:buFont typeface="Wingdings" pitchFamily="2" charset="2"/>
              <a:buNone/>
            </a:pPr>
            <a:endParaRPr lang="en-US" altLang="zh-CN" b="1">
              <a:latin typeface="宋体" pitchFamily="2" charset="-122"/>
            </a:endParaRPr>
          </a:p>
        </p:txBody>
      </p:sp>
      <p:pic>
        <p:nvPicPr>
          <p:cNvPr id="11" name="图片 10"/>
          <p:cNvPicPr/>
          <p:nvPr/>
        </p:nvPicPr>
        <p:blipFill>
          <a:blip r:embed="rId3"/>
          <a:srcRect/>
          <a:stretch>
            <a:fillRect/>
          </a:stretch>
        </p:blipFill>
        <p:spPr bwMode="auto">
          <a:xfrm>
            <a:off x="1701426" y="997985"/>
            <a:ext cx="5954432" cy="4972512"/>
          </a:xfrm>
          <a:prstGeom prst="rect">
            <a:avLst/>
          </a:prstGeom>
          <a:noFill/>
          <a:ln w="9525">
            <a:noFill/>
            <a:miter lim="800000"/>
            <a:headEnd/>
            <a:tailEnd/>
          </a:ln>
        </p:spPr>
      </p:pic>
    </p:spTree>
    <p:extLst>
      <p:ext uri="{BB962C8B-B14F-4D97-AF65-F5344CB8AC3E}">
        <p14:creationId xmlns:p14="http://schemas.microsoft.com/office/powerpoint/2010/main" val="209947290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mtClean="0"/>
              <a:t>VuGen</a:t>
            </a:r>
            <a:r>
              <a:rPr lang="zh-CN" altLang="en-US" smtClean="0"/>
              <a:t>脚本录制</a:t>
            </a:r>
            <a:endParaRPr lang="en-US" altLang="zh-CN" smtClean="0"/>
          </a:p>
          <a:p>
            <a:r>
              <a:rPr lang="en-US" altLang="zh-CN" smtClean="0"/>
              <a:t>VuGen</a:t>
            </a:r>
            <a:r>
              <a:rPr lang="zh-CN" altLang="en-US" dirty="0"/>
              <a:t>脚本查看</a:t>
            </a:r>
            <a:r>
              <a:rPr lang="zh-CN" altLang="en-US" dirty="0" smtClean="0"/>
              <a:t>方式</a:t>
            </a:r>
            <a:endParaRPr lang="en-US" altLang="zh-CN" dirty="0" smtClean="0"/>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510619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脚本函数概述</a:t>
            </a:r>
          </a:p>
        </p:txBody>
      </p:sp>
      <p:sp>
        <p:nvSpPr>
          <p:cNvPr id="5" name="内容占位符 4"/>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3"/>
          <a:srcRect/>
          <a:stretch>
            <a:fillRect/>
          </a:stretch>
        </p:blipFill>
        <p:spPr bwMode="auto">
          <a:xfrm>
            <a:off x="251521" y="908720"/>
            <a:ext cx="8568952" cy="5281357"/>
          </a:xfrm>
          <a:prstGeom prst="rect">
            <a:avLst/>
          </a:prstGeom>
          <a:noFill/>
          <a:ln w="9525">
            <a:noFill/>
            <a:miter lim="800000"/>
            <a:headEnd/>
            <a:tailEnd/>
          </a:ln>
          <a:effectLst/>
        </p:spPr>
      </p:pic>
    </p:spTree>
    <p:extLst>
      <p:ext uri="{BB962C8B-B14F-4D97-AF65-F5344CB8AC3E}">
        <p14:creationId xmlns:p14="http://schemas.microsoft.com/office/powerpoint/2010/main" val="31362948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440" t="8519" r="1" b="58639"/>
          <a:stretch/>
        </p:blipFill>
        <p:spPr bwMode="auto">
          <a:xfrm>
            <a:off x="248780" y="1900508"/>
            <a:ext cx="8963733" cy="4120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p:nvSpPr>
        <p:spPr bwMode="auto">
          <a:xfrm>
            <a:off x="6631780" y="1842261"/>
            <a:ext cx="1107996" cy="1446550"/>
          </a:xfrm>
          <a:prstGeom prst="rect">
            <a:avLst/>
          </a:prstGeom>
          <a:noFill/>
          <a:ln w="9525">
            <a:noFill/>
            <a:miter lim="800000"/>
            <a:headEnd/>
            <a:tailEnd/>
          </a:ln>
        </p:spPr>
        <p:txBody>
          <a:bodyPr wrap="none">
            <a:spAutoFit/>
          </a:bodyPr>
          <a:lstStyle/>
          <a:p>
            <a:r>
              <a:rPr lang="en-US" altLang="zh-CN" sz="8800" b="1" dirty="0">
                <a:solidFill>
                  <a:srgbClr val="FF0000"/>
                </a:solidFill>
                <a:latin typeface="Berlin Sans FB Demi" charset="0"/>
                <a:ea typeface="宋体" charset="-122"/>
              </a:rPr>
              <a:t>√</a:t>
            </a:r>
            <a:endParaRPr lang="zh-CN" altLang="en-US" sz="8800" b="1" dirty="0">
              <a:solidFill>
                <a:srgbClr val="FF0000"/>
              </a:solidFill>
              <a:latin typeface="Berlin Sans FB Demi" charset="0"/>
              <a:ea typeface="宋体" charset="-122"/>
            </a:endParaRPr>
          </a:p>
        </p:txBody>
      </p:sp>
    </p:spTree>
    <p:extLst>
      <p:ext uri="{BB962C8B-B14F-4D97-AF65-F5344CB8AC3E}">
        <p14:creationId xmlns:p14="http://schemas.microsoft.com/office/powerpoint/2010/main" val="175542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web_link</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实例</a:t>
            </a:r>
          </a:p>
        </p:txBody>
      </p:sp>
      <p:sp>
        <p:nvSpPr>
          <p:cNvPr id="13" name="内容占位符 12"/>
          <p:cNvSpPr>
            <a:spLocks noGrp="1"/>
          </p:cNvSpPr>
          <p:nvPr>
            <p:ph idx="1"/>
          </p:nvPr>
        </p:nvSpPr>
        <p:spPr>
          <a:xfrm>
            <a:off x="683567" y="1052736"/>
            <a:ext cx="7935839" cy="4641850"/>
          </a:xfrm>
        </p:spPr>
        <p:txBody>
          <a:bodyPr/>
          <a:lstStyle/>
          <a:p>
            <a:r>
              <a:rPr lang="zh-CN" altLang="en-US" dirty="0"/>
              <a:t>项目实例：</a:t>
            </a:r>
            <a:r>
              <a:rPr lang="en-US" altLang="zh-CN" dirty="0" err="1"/>
              <a:t>LoadRunner</a:t>
            </a:r>
            <a:r>
              <a:rPr lang="zh-CN" altLang="en-US" dirty="0"/>
              <a:t>自带程序</a:t>
            </a:r>
            <a:r>
              <a:rPr lang="en-US" altLang="zh-CN" dirty="0"/>
              <a:t>——HP Web </a:t>
            </a:r>
            <a:r>
              <a:rPr lang="en-US" altLang="zh-CN" dirty="0" smtClean="0"/>
              <a:t>Tours</a:t>
            </a:r>
          </a:p>
          <a:p>
            <a:r>
              <a:rPr lang="zh-CN" altLang="en-US" dirty="0" smtClean="0"/>
              <a:t>业务操作：</a:t>
            </a:r>
            <a:r>
              <a:rPr lang="en-US" altLang="zh-CN" dirty="0"/>
              <a:t> HP Web </a:t>
            </a:r>
            <a:r>
              <a:rPr lang="en-US" altLang="zh-CN" dirty="0" smtClean="0"/>
              <a:t>Tours</a:t>
            </a:r>
            <a:r>
              <a:rPr lang="zh-CN" altLang="en-US" dirty="0" smtClean="0"/>
              <a:t>首页</a:t>
            </a:r>
            <a:r>
              <a:rPr lang="en-US" altLang="zh-CN" dirty="0"/>
              <a:t>——sign up now</a:t>
            </a:r>
            <a:endParaRPr lang="zh-CN" altLang="en-US" dirty="0"/>
          </a:p>
          <a:p>
            <a:r>
              <a:rPr lang="zh-CN" altLang="en-US" dirty="0" smtClean="0"/>
              <a:t>录制要求：</a:t>
            </a:r>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547" y="3137643"/>
            <a:ext cx="3859500" cy="276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4801" y="3137643"/>
            <a:ext cx="3934606" cy="276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2852936"/>
            <a:ext cx="5537505" cy="349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83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randombar(horizontal)">
                                      <p:cBhvr>
                                        <p:cTn id="7" dur="500"/>
                                        <p:tgtEl>
                                          <p:spTgt spid="1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randombar(horizontal)">
                                      <p:cBhvr>
                                        <p:cTn id="10" dur="500"/>
                                        <p:tgtEl>
                                          <p:spTgt spid="1026"/>
                                        </p:tgtEl>
                                      </p:cBhvr>
                                    </p:animEffect>
                                  </p:childTnLst>
                                </p:cTn>
                              </p:par>
                              <p:par>
                                <p:cTn id="11" presetID="14" presetClass="entr" presetSubtype="1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randombar(horizontal)">
                                      <p:cBhvr>
                                        <p:cTn id="13" dur="500"/>
                                        <p:tgtEl>
                                          <p:spTgt spid="1027"/>
                                        </p:tgtEl>
                                      </p:cBhvr>
                                    </p:animEffect>
                                  </p:childTnLst>
                                </p:cTn>
                              </p:par>
                              <p:par>
                                <p:cTn id="14" presetID="14" presetClass="exit" presetSubtype="10" fill="hold" nodeType="withEffect">
                                  <p:stCondLst>
                                    <p:cond delay="0"/>
                                  </p:stCondLst>
                                  <p:childTnLst>
                                    <p:animEffect transition="out" filter="randombar(horizontal)">
                                      <p:cBhvr>
                                        <p:cTn id="15" dur="500"/>
                                        <p:tgtEl>
                                          <p:spTgt spid="1029"/>
                                        </p:tgtEl>
                                      </p:cBhvr>
                                    </p:animEffect>
                                    <p:set>
                                      <p:cBhvr>
                                        <p:cTn id="16" dur="1" fill="hold">
                                          <p:stCondLst>
                                            <p:cond delay="499"/>
                                          </p:stCondLst>
                                        </p:cTn>
                                        <p:tgtEl>
                                          <p:spTgt spid="10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web_link</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实例脚本</a:t>
            </a:r>
          </a:p>
        </p:txBody>
      </p:sp>
      <p:sp>
        <p:nvSpPr>
          <p:cNvPr id="13" name="内容占位符 12"/>
          <p:cNvSpPr>
            <a:spLocks noGrp="1"/>
          </p:cNvSpPr>
          <p:nvPr>
            <p:ph idx="1"/>
          </p:nvPr>
        </p:nvSpPr>
        <p:spPr>
          <a:xfrm>
            <a:off x="683568" y="1052736"/>
            <a:ext cx="7864682" cy="4641850"/>
          </a:xfrm>
        </p:spPr>
        <p:txBody>
          <a:bodyPr/>
          <a:lstStyle/>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448" y="1079412"/>
            <a:ext cx="6094692" cy="4883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0624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web_link</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分析</a:t>
            </a:r>
          </a:p>
        </p:txBody>
      </p:sp>
      <p:sp>
        <p:nvSpPr>
          <p:cNvPr id="13" name="内容占位符 12"/>
          <p:cNvSpPr>
            <a:spLocks noGrp="1"/>
          </p:cNvSpPr>
          <p:nvPr>
            <p:ph idx="1"/>
          </p:nvPr>
        </p:nvSpPr>
        <p:spPr>
          <a:xfrm>
            <a:off x="683568" y="1052736"/>
            <a:ext cx="7864682" cy="4641850"/>
          </a:xfrm>
        </p:spPr>
        <p:txBody>
          <a:bodyPr/>
          <a:lstStyle/>
          <a:p>
            <a:r>
              <a:rPr lang="zh-CN" altLang="en-US" dirty="0" smtClean="0"/>
              <a:t>函数</a:t>
            </a:r>
            <a:r>
              <a:rPr lang="zh-CN" altLang="en-US" dirty="0"/>
              <a:t>讲解</a:t>
            </a:r>
            <a:r>
              <a:rPr lang="zh-CN" altLang="en-US" dirty="0" smtClean="0"/>
              <a:t>：</a:t>
            </a:r>
            <a:endParaRPr lang="en-US" altLang="zh-CN" dirty="0" smtClean="0"/>
          </a:p>
          <a:p>
            <a:pPr lvl="1"/>
            <a:r>
              <a:rPr lang="zh-CN" altLang="en-US" dirty="0" smtClean="0">
                <a:solidFill>
                  <a:schemeClr val="tx1"/>
                </a:solidFill>
              </a:rPr>
              <a:t>主要</a:t>
            </a:r>
            <a:r>
              <a:rPr lang="zh-CN" altLang="en-US" dirty="0">
                <a:solidFill>
                  <a:schemeClr val="tx1"/>
                </a:solidFill>
              </a:rPr>
              <a:t>用于</a:t>
            </a:r>
            <a:r>
              <a:rPr lang="zh-CN" altLang="en-US" dirty="0">
                <a:solidFill>
                  <a:srgbClr val="FF0000"/>
                </a:solidFill>
              </a:rPr>
              <a:t>模拟单击链接</a:t>
            </a:r>
            <a:r>
              <a:rPr lang="zh-CN" altLang="en-US" dirty="0" smtClean="0">
                <a:solidFill>
                  <a:srgbClr val="FF0000"/>
                </a:solidFill>
              </a:rPr>
              <a:t>操作</a:t>
            </a:r>
            <a:r>
              <a:rPr lang="zh-CN" altLang="en-US" dirty="0">
                <a:solidFill>
                  <a:schemeClr val="tx1"/>
                </a:solidFill>
              </a:rPr>
              <a:t>；</a:t>
            </a:r>
            <a:endParaRPr lang="en-US" altLang="zh-CN" dirty="0" smtClean="0">
              <a:solidFill>
                <a:schemeClr val="tx1"/>
              </a:solidFill>
            </a:endParaRPr>
          </a:p>
          <a:p>
            <a:pPr lvl="1"/>
            <a:r>
              <a:rPr lang="zh-CN" altLang="en-US" dirty="0" smtClean="0">
                <a:solidFill>
                  <a:schemeClr val="tx1"/>
                </a:solidFill>
              </a:rPr>
              <a:t>在</a:t>
            </a:r>
            <a:r>
              <a:rPr lang="zh-CN" altLang="en-US" dirty="0">
                <a:solidFill>
                  <a:srgbClr val="FF0000"/>
                </a:solidFill>
              </a:rPr>
              <a:t>被测页面</a:t>
            </a:r>
            <a:r>
              <a:rPr lang="zh-CN" altLang="en-US" dirty="0">
                <a:solidFill>
                  <a:schemeClr val="tx1"/>
                </a:solidFill>
              </a:rPr>
              <a:t>内查找函数参数指示的</a:t>
            </a:r>
            <a:r>
              <a:rPr lang="zh-CN" altLang="en-US" dirty="0">
                <a:solidFill>
                  <a:srgbClr val="FF0000"/>
                </a:solidFill>
              </a:rPr>
              <a:t>链接</a:t>
            </a:r>
            <a:r>
              <a:rPr lang="zh-CN" altLang="en-US" dirty="0" smtClean="0">
                <a:solidFill>
                  <a:srgbClr val="FF0000"/>
                </a:solidFill>
              </a:rPr>
              <a:t>名</a:t>
            </a:r>
            <a:r>
              <a:rPr lang="zh-CN" altLang="en-US" dirty="0" smtClean="0">
                <a:solidFill>
                  <a:schemeClr val="tx1"/>
                </a:solidFill>
              </a:rPr>
              <a:t>；</a:t>
            </a:r>
            <a:endParaRPr lang="en-US" altLang="zh-CN" dirty="0" smtClean="0">
              <a:solidFill>
                <a:schemeClr val="tx1"/>
              </a:solidFill>
            </a:endParaRPr>
          </a:p>
          <a:p>
            <a:pPr lvl="1"/>
            <a:r>
              <a:rPr lang="zh-CN" altLang="en-US" dirty="0" smtClean="0">
                <a:solidFill>
                  <a:schemeClr val="tx1"/>
                </a:solidFill>
              </a:rPr>
              <a:t>同时访问</a:t>
            </a:r>
            <a:r>
              <a:rPr lang="zh-CN" altLang="en-US" dirty="0">
                <a:solidFill>
                  <a:schemeClr val="tx1"/>
                </a:solidFill>
              </a:rPr>
              <a:t>该链接名所指向的</a:t>
            </a:r>
            <a:r>
              <a:rPr lang="en-US" altLang="zh-CN" dirty="0">
                <a:solidFill>
                  <a:srgbClr val="FF0000"/>
                </a:solidFill>
              </a:rPr>
              <a:t>URL</a:t>
            </a:r>
            <a:r>
              <a:rPr lang="zh-CN" altLang="en-US" dirty="0">
                <a:solidFill>
                  <a:srgbClr val="FF0000"/>
                </a:solidFill>
              </a:rPr>
              <a:t>地址</a:t>
            </a:r>
            <a:r>
              <a:rPr lang="zh-CN" altLang="en-US" dirty="0" smtClean="0">
                <a:solidFill>
                  <a:srgbClr val="FF0000"/>
                </a:solidFill>
              </a:rPr>
              <a:t>页面；</a:t>
            </a:r>
            <a:endParaRPr lang="zh-CN" altLang="en-US" dirty="0">
              <a:solidFill>
                <a:srgbClr val="FF0000"/>
              </a:solidFill>
            </a:endParaRPr>
          </a:p>
          <a:p>
            <a:pPr lvl="1"/>
            <a:r>
              <a:rPr lang="zh-CN" altLang="en-US" dirty="0">
                <a:solidFill>
                  <a:srgbClr val="FF0000"/>
                </a:solidFill>
              </a:rPr>
              <a:t>特别提醒：</a:t>
            </a:r>
            <a:r>
              <a:rPr lang="zh-CN" altLang="en-US" dirty="0">
                <a:solidFill>
                  <a:schemeClr val="tx1"/>
                </a:solidFill>
              </a:rPr>
              <a:t>链接名称一定要正确。</a:t>
            </a:r>
          </a:p>
          <a:p>
            <a:r>
              <a:rPr lang="zh-CN" altLang="en-US" dirty="0"/>
              <a:t>函数拓展</a:t>
            </a:r>
            <a:r>
              <a:rPr lang="zh-CN" altLang="en-US" dirty="0" smtClean="0"/>
              <a:t>：</a:t>
            </a:r>
            <a:endParaRPr lang="en-US" altLang="zh-CN" dirty="0"/>
          </a:p>
          <a:p>
            <a:endParaRPr lang="en-US" altLang="zh-CN" dirty="0" smtClean="0"/>
          </a:p>
          <a:p>
            <a:pPr lvl="1"/>
            <a:endParaRPr lang="en-US" altLang="zh-CN" dirty="0" smtClean="0"/>
          </a:p>
          <a:p>
            <a:endParaRPr lang="en-US" altLang="zh-CN" dirty="0" smtClean="0"/>
          </a:p>
          <a:p>
            <a:endParaRPr lang="zh-CN" alt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2202"/>
          <a:stretch/>
        </p:blipFill>
        <p:spPr bwMode="auto">
          <a:xfrm>
            <a:off x="3854832" y="3722500"/>
            <a:ext cx="4552651" cy="2819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466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randombar(horizontal)">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randombar(horizontal)">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脚本函数详解（续）</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440" t="8519" r="1" b="58639"/>
          <a:stretch/>
        </p:blipFill>
        <p:spPr bwMode="auto">
          <a:xfrm>
            <a:off x="248780" y="1900508"/>
            <a:ext cx="8963733" cy="328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p:nvSpPr>
        <p:spPr bwMode="auto">
          <a:xfrm>
            <a:off x="7151721" y="3527587"/>
            <a:ext cx="1107996" cy="1446550"/>
          </a:xfrm>
          <a:prstGeom prst="rect">
            <a:avLst/>
          </a:prstGeom>
          <a:noFill/>
          <a:ln w="9525">
            <a:noFill/>
            <a:miter lim="800000"/>
            <a:headEnd/>
            <a:tailEnd/>
          </a:ln>
        </p:spPr>
        <p:txBody>
          <a:bodyPr wrap="none">
            <a:spAutoFit/>
          </a:bodyPr>
          <a:lstStyle/>
          <a:p>
            <a:r>
              <a:rPr lang="en-US" altLang="zh-CN" sz="8800" b="1" dirty="0">
                <a:solidFill>
                  <a:srgbClr val="FF0000"/>
                </a:solidFill>
                <a:latin typeface="Berlin Sans FB Demi" charset="0"/>
                <a:ea typeface="宋体" charset="-122"/>
              </a:rPr>
              <a:t>√</a:t>
            </a:r>
            <a:endParaRPr lang="zh-CN" altLang="en-US" sz="8800" b="1" dirty="0">
              <a:solidFill>
                <a:srgbClr val="FF0000"/>
              </a:solidFill>
              <a:latin typeface="Berlin Sans FB Demi" charset="0"/>
              <a:ea typeface="宋体" charset="-122"/>
            </a:endParaRPr>
          </a:p>
        </p:txBody>
      </p:sp>
    </p:spTree>
    <p:extLst>
      <p:ext uri="{BB962C8B-B14F-4D97-AF65-F5344CB8AC3E}">
        <p14:creationId xmlns:p14="http://schemas.microsoft.com/office/powerpoint/2010/main" val="157432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web_url</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实例</a:t>
            </a:r>
          </a:p>
        </p:txBody>
      </p:sp>
      <p:sp>
        <p:nvSpPr>
          <p:cNvPr id="13" name="内容占位符 12"/>
          <p:cNvSpPr>
            <a:spLocks noGrp="1"/>
          </p:cNvSpPr>
          <p:nvPr>
            <p:ph idx="1"/>
          </p:nvPr>
        </p:nvSpPr>
        <p:spPr>
          <a:xfrm>
            <a:off x="683568" y="1052736"/>
            <a:ext cx="7864682" cy="4641850"/>
          </a:xfrm>
        </p:spPr>
        <p:txBody>
          <a:bodyPr/>
          <a:lstStyle/>
          <a:p>
            <a:r>
              <a:rPr lang="zh-CN" altLang="en-US" dirty="0"/>
              <a:t>项目实例：</a:t>
            </a:r>
            <a:r>
              <a:rPr lang="en-US" altLang="zh-CN" dirty="0" err="1"/>
              <a:t>LoadRunner</a:t>
            </a:r>
            <a:r>
              <a:rPr lang="zh-CN" altLang="en-US" dirty="0"/>
              <a:t>自带程序</a:t>
            </a:r>
            <a:r>
              <a:rPr lang="en-US" altLang="zh-CN" dirty="0"/>
              <a:t>——HP Web </a:t>
            </a:r>
            <a:r>
              <a:rPr lang="en-US" altLang="zh-CN" dirty="0" smtClean="0"/>
              <a:t>Tours</a:t>
            </a:r>
          </a:p>
          <a:p>
            <a:r>
              <a:rPr lang="zh-CN" altLang="en-US" dirty="0" smtClean="0"/>
              <a:t>业务操作：</a:t>
            </a:r>
            <a:r>
              <a:rPr lang="en-US" altLang="zh-CN" dirty="0"/>
              <a:t> HP Web </a:t>
            </a:r>
            <a:r>
              <a:rPr lang="en-US" altLang="zh-CN" dirty="0" smtClean="0"/>
              <a:t>Tours</a:t>
            </a:r>
            <a:r>
              <a:rPr lang="zh-CN" altLang="en-US" dirty="0" smtClean="0"/>
              <a:t>首页</a:t>
            </a:r>
            <a:r>
              <a:rPr lang="en-US" altLang="zh-CN" dirty="0"/>
              <a:t>——sign up now</a:t>
            </a:r>
            <a:endParaRPr lang="zh-CN" altLang="en-US" dirty="0"/>
          </a:p>
          <a:p>
            <a:r>
              <a:rPr lang="zh-CN" altLang="en-US" dirty="0" smtClean="0"/>
              <a:t>录制要求：</a:t>
            </a:r>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104" y="2321516"/>
            <a:ext cx="5537505" cy="349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5414" y="3101788"/>
            <a:ext cx="3992728" cy="2715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622" y="3101789"/>
            <a:ext cx="3877732" cy="2715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358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randombar(horizontal)">
                                      <p:cBhvr>
                                        <p:cTn id="7" dur="500"/>
                                        <p:tgtEl>
                                          <p:spTgt spid="13">
                                            <p:txEl>
                                              <p:pRg st="2" end="2"/>
                                            </p:txEl>
                                          </p:spTgt>
                                        </p:tgtEl>
                                      </p:cBhvr>
                                    </p:animEffect>
                                  </p:childTnLst>
                                </p:cTn>
                              </p:par>
                              <p:par>
                                <p:cTn id="8" presetID="14" presetClass="exit" presetSubtype="10" fill="hold" nodeType="withEffect">
                                  <p:stCondLst>
                                    <p:cond delay="0"/>
                                  </p:stCondLst>
                                  <p:childTnLst>
                                    <p:animEffect transition="out" filter="randombar(horizontal)">
                                      <p:cBhvr>
                                        <p:cTn id="9" dur="500"/>
                                        <p:tgtEl>
                                          <p:spTgt spid="1029"/>
                                        </p:tgtEl>
                                      </p:cBhvr>
                                    </p:animEffect>
                                    <p:set>
                                      <p:cBhvr>
                                        <p:cTn id="10" dur="1" fill="hold">
                                          <p:stCondLst>
                                            <p:cond delay="499"/>
                                          </p:stCondLst>
                                        </p:cTn>
                                        <p:tgtEl>
                                          <p:spTgt spid="1029"/>
                                        </p:tgtEl>
                                        <p:attrNameLst>
                                          <p:attrName>style.visibility</p:attrName>
                                        </p:attrNameLst>
                                      </p:cBhvr>
                                      <p:to>
                                        <p:strVal val="hidden"/>
                                      </p:to>
                                    </p:set>
                                  </p:childTnLst>
                                </p:cTn>
                              </p:par>
                              <p:par>
                                <p:cTn id="11" presetID="14" presetClass="entr" presetSubtype="10" fill="hold" nodeType="with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randombar(horizontal)">
                                      <p:cBhvr>
                                        <p:cTn id="13" dur="500"/>
                                        <p:tgtEl>
                                          <p:spTgt spid="5123"/>
                                        </p:tgtEl>
                                      </p:cBhvr>
                                    </p:animEffect>
                                  </p:childTnLst>
                                </p:cTn>
                              </p:par>
                              <p:par>
                                <p:cTn id="14" presetID="14" presetClass="entr" presetSubtype="10"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randombar(horizontal)">
                                      <p:cBhvr>
                                        <p:cTn id="16"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web_url</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实例脚本</a:t>
            </a:r>
          </a:p>
        </p:txBody>
      </p:sp>
      <p:sp>
        <p:nvSpPr>
          <p:cNvPr id="13" name="内容占位符 12"/>
          <p:cNvSpPr>
            <a:spLocks noGrp="1"/>
          </p:cNvSpPr>
          <p:nvPr>
            <p:ph idx="1"/>
          </p:nvPr>
        </p:nvSpPr>
        <p:spPr>
          <a:xfrm>
            <a:off x="683568" y="1052736"/>
            <a:ext cx="7864682" cy="4641850"/>
          </a:xfrm>
        </p:spPr>
        <p:txBody>
          <a:bodyPr/>
          <a:lstStyle/>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5" y="1003175"/>
            <a:ext cx="5931802" cy="4980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77204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web_url</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分析</a:t>
            </a:r>
          </a:p>
        </p:txBody>
      </p:sp>
      <p:sp>
        <p:nvSpPr>
          <p:cNvPr id="13" name="内容占位符 12"/>
          <p:cNvSpPr>
            <a:spLocks noGrp="1"/>
          </p:cNvSpPr>
          <p:nvPr>
            <p:ph idx="1"/>
          </p:nvPr>
        </p:nvSpPr>
        <p:spPr>
          <a:xfrm>
            <a:off x="683568" y="1052736"/>
            <a:ext cx="7864682" cy="4641850"/>
          </a:xfrm>
        </p:spPr>
        <p:txBody>
          <a:bodyPr/>
          <a:lstStyle/>
          <a:p>
            <a:r>
              <a:rPr lang="zh-CN" altLang="en-US" dirty="0" smtClean="0"/>
              <a:t>函数</a:t>
            </a:r>
            <a:r>
              <a:rPr lang="zh-CN" altLang="en-US" dirty="0"/>
              <a:t>讲解</a:t>
            </a:r>
            <a:r>
              <a:rPr lang="zh-CN" altLang="en-US" dirty="0" smtClean="0"/>
              <a:t>：</a:t>
            </a:r>
            <a:endParaRPr lang="en-US" altLang="zh-CN" dirty="0" smtClean="0"/>
          </a:p>
          <a:p>
            <a:pPr lvl="1"/>
            <a:r>
              <a:rPr lang="zh-CN" altLang="en-US" dirty="0" smtClean="0">
                <a:solidFill>
                  <a:schemeClr val="tx1"/>
                </a:solidFill>
              </a:rPr>
              <a:t>主要用于</a:t>
            </a:r>
            <a:r>
              <a:rPr lang="zh-CN" altLang="en-US" dirty="0" smtClean="0">
                <a:solidFill>
                  <a:srgbClr val="FF0000"/>
                </a:solidFill>
              </a:rPr>
              <a:t>模拟</a:t>
            </a:r>
            <a:r>
              <a:rPr lang="zh-CN" altLang="en-US" dirty="0">
                <a:solidFill>
                  <a:srgbClr val="FF0000"/>
                </a:solidFill>
              </a:rPr>
              <a:t>用户请求，即实现地址请求的过程</a:t>
            </a:r>
            <a:r>
              <a:rPr lang="zh-CN" altLang="en-US" dirty="0" smtClean="0">
                <a:solidFill>
                  <a:schemeClr val="tx1"/>
                </a:solidFill>
              </a:rPr>
              <a:t>；</a:t>
            </a:r>
            <a:endParaRPr lang="en-US" altLang="zh-CN" dirty="0" smtClean="0">
              <a:solidFill>
                <a:schemeClr val="tx1"/>
              </a:solidFill>
            </a:endParaRPr>
          </a:p>
          <a:p>
            <a:pPr lvl="1"/>
            <a:r>
              <a:rPr lang="zh-CN" altLang="en-US" dirty="0" smtClean="0">
                <a:solidFill>
                  <a:schemeClr val="tx1"/>
                </a:solidFill>
              </a:rPr>
              <a:t>优于</a:t>
            </a:r>
            <a:r>
              <a:rPr lang="en-US" altLang="zh-CN" dirty="0" err="1">
                <a:solidFill>
                  <a:schemeClr val="tx1"/>
                </a:solidFill>
              </a:rPr>
              <a:t>web_link</a:t>
            </a:r>
            <a:r>
              <a:rPr lang="zh-CN" altLang="en-US" dirty="0">
                <a:solidFill>
                  <a:schemeClr val="tx1"/>
                </a:solidFill>
              </a:rPr>
              <a:t>（）</a:t>
            </a:r>
            <a:r>
              <a:rPr lang="zh-CN" altLang="en-US" dirty="0" smtClean="0">
                <a:solidFill>
                  <a:schemeClr val="tx1"/>
                </a:solidFill>
              </a:rPr>
              <a:t>函数，更加灵活；</a:t>
            </a:r>
            <a:endParaRPr lang="en-US" altLang="zh-CN" dirty="0" smtClean="0">
              <a:solidFill>
                <a:schemeClr val="tx1"/>
              </a:solidFill>
            </a:endParaRPr>
          </a:p>
          <a:p>
            <a:pPr lvl="1"/>
            <a:r>
              <a:rPr lang="zh-CN" altLang="en-US" dirty="0">
                <a:solidFill>
                  <a:srgbClr val="FF0000"/>
                </a:solidFill>
              </a:rPr>
              <a:t>无</a:t>
            </a:r>
            <a:r>
              <a:rPr lang="zh-CN" altLang="en-US" dirty="0" smtClean="0">
                <a:solidFill>
                  <a:schemeClr val="tx1"/>
                </a:solidFill>
              </a:rPr>
              <a:t>任何</a:t>
            </a:r>
            <a:r>
              <a:rPr lang="zh-CN" altLang="en-US" dirty="0">
                <a:solidFill>
                  <a:schemeClr val="tx1"/>
                </a:solidFill>
              </a:rPr>
              <a:t>请求的</a:t>
            </a:r>
            <a:r>
              <a:rPr lang="zh-CN" altLang="en-US" dirty="0">
                <a:solidFill>
                  <a:srgbClr val="FF0000"/>
                </a:solidFill>
              </a:rPr>
              <a:t>前后依赖</a:t>
            </a:r>
            <a:r>
              <a:rPr lang="zh-CN" altLang="en-US" dirty="0">
                <a:solidFill>
                  <a:schemeClr val="tx1"/>
                </a:solidFill>
              </a:rPr>
              <a:t>关系</a:t>
            </a:r>
            <a:r>
              <a:rPr lang="zh-CN" altLang="en-US" dirty="0" smtClean="0">
                <a:solidFill>
                  <a:schemeClr val="tx1"/>
                </a:solidFill>
              </a:rPr>
              <a:t>，“</a:t>
            </a:r>
            <a:r>
              <a:rPr lang="en-US" altLang="zh-CN" dirty="0" smtClean="0">
                <a:solidFill>
                  <a:schemeClr val="tx1"/>
                </a:solidFill>
              </a:rPr>
              <a:t>URL=”</a:t>
            </a:r>
            <a:r>
              <a:rPr lang="zh-CN" altLang="en-US" dirty="0" smtClean="0">
                <a:solidFill>
                  <a:schemeClr val="tx1"/>
                </a:solidFill>
              </a:rPr>
              <a:t>后面为待访问地址。</a:t>
            </a:r>
            <a:endParaRPr lang="en-US" altLang="zh-CN" dirty="0" smtClean="0">
              <a:solidFill>
                <a:schemeClr val="tx1"/>
              </a:solidFill>
            </a:endParaRPr>
          </a:p>
          <a:p>
            <a:r>
              <a:rPr lang="zh-CN" altLang="en-US" dirty="0" smtClean="0"/>
              <a:t>函数</a:t>
            </a:r>
            <a:r>
              <a:rPr lang="zh-CN" altLang="en-US" dirty="0"/>
              <a:t>拓展</a:t>
            </a:r>
            <a:r>
              <a:rPr lang="zh-CN" altLang="en-US" dirty="0" smtClean="0"/>
              <a:t>：</a:t>
            </a:r>
            <a:endParaRPr lang="en-US" altLang="zh-CN" dirty="0" smtClean="0"/>
          </a:p>
          <a:p>
            <a:endParaRPr lang="en-US" altLang="zh-CN" dirty="0" smtClean="0"/>
          </a:p>
          <a:p>
            <a:pPr lvl="1"/>
            <a:endParaRPr lang="en-US" altLang="zh-CN" dirty="0" smtClean="0"/>
          </a:p>
          <a:p>
            <a:endParaRPr lang="en-US" altLang="zh-CN" dirty="0" smtClean="0"/>
          </a:p>
          <a:p>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4077072"/>
            <a:ext cx="4805080" cy="240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88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animEffect transition="in" filter="randombar(horizontal)">
                                      <p:cBhvr>
                                        <p:cTn id="7" dur="500"/>
                                        <p:tgtEl>
                                          <p:spTgt spid="1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randombar(horizontal)">
                                      <p:cBhvr>
                                        <p:cTn id="1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脚本函数详解（续）</a:t>
            </a:r>
            <a:r>
              <a:rPr lang="en-US" altLang="zh-CN" b="1" dirty="0">
                <a:solidFill>
                  <a:schemeClr val="bg1"/>
                </a:solidFill>
              </a:rPr>
              <a:t>——</a:t>
            </a:r>
            <a:r>
              <a:rPr lang="zh-CN" altLang="en-US" b="1" dirty="0">
                <a:solidFill>
                  <a:srgbClr val="FFFF00"/>
                </a:solidFill>
              </a:rPr>
              <a:t>总结</a:t>
            </a:r>
          </a:p>
        </p:txBody>
      </p:sp>
      <p:sp>
        <p:nvSpPr>
          <p:cNvPr id="5" name="内容占位符 4"/>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440" t="8519" r="1" b="58639"/>
          <a:stretch/>
        </p:blipFill>
        <p:spPr bwMode="auto">
          <a:xfrm>
            <a:off x="248780" y="1900508"/>
            <a:ext cx="8963733" cy="328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91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 into Action</a:t>
            </a:r>
            <a:endParaRPr lang="zh-CN" altLang="en-US" b="1" dirty="0">
              <a:solidFill>
                <a:schemeClr val="bg1"/>
              </a:solidFill>
            </a:endParaRPr>
          </a:p>
        </p:txBody>
      </p:sp>
      <p:sp>
        <p:nvSpPr>
          <p:cNvPr id="233475" name="Rectangle 3"/>
          <p:cNvSpPr>
            <a:spLocks noGrp="1" noChangeArrowheads="1"/>
          </p:cNvSpPr>
          <p:nvPr>
            <p:ph idx="1"/>
          </p:nvPr>
        </p:nvSpPr>
        <p:spPr/>
        <p:txBody>
          <a:bodyPr/>
          <a:lstStyle/>
          <a:p>
            <a:r>
              <a:rPr lang="zh-CN" altLang="en-US" dirty="0" smtClean="0"/>
              <a:t>分为三部分：</a:t>
            </a:r>
            <a:endParaRPr lang="en-US" altLang="zh-CN" dirty="0" smtClean="0"/>
          </a:p>
          <a:p>
            <a:pPr lvl="1"/>
            <a:r>
              <a:rPr lang="en-US" altLang="zh-CN" dirty="0" err="1" smtClean="0">
                <a:solidFill>
                  <a:schemeClr val="tx1"/>
                </a:solidFill>
              </a:rPr>
              <a:t>vuser_init</a:t>
            </a:r>
            <a:r>
              <a:rPr lang="en-US" altLang="zh-CN" dirty="0" smtClean="0">
                <a:solidFill>
                  <a:schemeClr val="tx1"/>
                </a:solidFill>
              </a:rPr>
              <a:t> </a:t>
            </a:r>
            <a:r>
              <a:rPr lang="zh-CN" altLang="en-US" dirty="0" smtClean="0">
                <a:solidFill>
                  <a:schemeClr val="tx1"/>
                </a:solidFill>
              </a:rPr>
              <a:t>：只能存在一个，不能再分割；初始化</a:t>
            </a:r>
            <a:endParaRPr lang="en-US" altLang="zh-CN" dirty="0" smtClean="0">
              <a:solidFill>
                <a:schemeClr val="tx1"/>
              </a:solidFill>
            </a:endParaRPr>
          </a:p>
          <a:p>
            <a:pPr lvl="1"/>
            <a:r>
              <a:rPr lang="en-US" altLang="zh-CN" dirty="0" smtClean="0">
                <a:solidFill>
                  <a:schemeClr val="tx1"/>
                </a:solidFill>
              </a:rPr>
              <a:t>Action</a:t>
            </a:r>
            <a:r>
              <a:rPr lang="zh-CN" altLang="en-US" dirty="0" smtClean="0">
                <a:solidFill>
                  <a:schemeClr val="tx1"/>
                </a:solidFill>
              </a:rPr>
              <a:t> ：可分成无数多个部分；录制</a:t>
            </a:r>
            <a:r>
              <a:rPr lang="zh-CN" altLang="en-US" dirty="0">
                <a:solidFill>
                  <a:schemeClr val="tx1"/>
                </a:solidFill>
              </a:rPr>
              <a:t>动作</a:t>
            </a:r>
            <a:endParaRPr lang="en-US" altLang="zh-CN" dirty="0" smtClean="0">
              <a:solidFill>
                <a:schemeClr val="tx1"/>
              </a:solidFill>
            </a:endParaRPr>
          </a:p>
          <a:p>
            <a:pPr lvl="1"/>
            <a:r>
              <a:rPr lang="en-US" altLang="zh-CN" dirty="0" err="1" smtClean="0">
                <a:solidFill>
                  <a:schemeClr val="tx1"/>
                </a:solidFill>
              </a:rPr>
              <a:t>vuser_end</a:t>
            </a:r>
            <a:r>
              <a:rPr lang="en-US" altLang="zh-CN" dirty="0" smtClean="0">
                <a:solidFill>
                  <a:schemeClr val="tx1"/>
                </a:solidFill>
              </a:rPr>
              <a:t> </a:t>
            </a:r>
            <a:r>
              <a:rPr lang="zh-CN" altLang="en-US" dirty="0" smtClean="0">
                <a:solidFill>
                  <a:schemeClr val="tx1"/>
                </a:solidFill>
              </a:rPr>
              <a:t>：只能存在一个，不能再</a:t>
            </a:r>
            <a:r>
              <a:rPr lang="zh-CN" altLang="en-US" dirty="0">
                <a:solidFill>
                  <a:schemeClr val="tx1"/>
                </a:solidFill>
              </a:rPr>
              <a:t>分割；结束</a:t>
            </a:r>
            <a:r>
              <a:rPr lang="zh-CN" altLang="en-US" dirty="0" smtClean="0">
                <a:solidFill>
                  <a:schemeClr val="tx1"/>
                </a:solidFill>
              </a:rPr>
              <a:t>录制</a:t>
            </a:r>
            <a:endParaRPr lang="en-US" altLang="zh-CN" dirty="0" smtClean="0">
              <a:solidFill>
                <a:schemeClr val="tx1"/>
              </a:solidFill>
            </a:endParaRPr>
          </a:p>
        </p:txBody>
      </p:sp>
      <p:sp>
        <p:nvSpPr>
          <p:cNvPr id="233476" name="Text Box 4"/>
          <p:cNvSpPr txBox="1">
            <a:spLocks noChangeArrowheads="1"/>
          </p:cNvSpPr>
          <p:nvPr/>
        </p:nvSpPr>
        <p:spPr bwMode="auto">
          <a:xfrm>
            <a:off x="5148263" y="1863725"/>
            <a:ext cx="3506787" cy="366713"/>
          </a:xfrm>
          <a:prstGeom prst="rect">
            <a:avLst/>
          </a:prstGeom>
          <a:noFill/>
          <a:ln w="9525">
            <a:noFill/>
            <a:miter lim="800000"/>
            <a:headEnd/>
            <a:tailEnd/>
          </a:ln>
          <a:effectLst/>
        </p:spPr>
        <p:txBody>
          <a:bodyPr>
            <a:spAutoFit/>
          </a:bodyPr>
          <a:lstStyle/>
          <a:p>
            <a:pPr fontAlgn="ctr" latinLnBrk="1">
              <a:spcBef>
                <a:spcPct val="50000"/>
              </a:spcBef>
            </a:pPr>
            <a:endParaRPr kumimoji="1" lang="en-US" dirty="0">
              <a:latin typeface="HY헤드라인M" pitchFamily="18" charset="-127"/>
              <a:ea typeface="HY헤드라인M" pitchFamily="18" charset="-127"/>
            </a:endParaRPr>
          </a:p>
        </p:txBody>
      </p:sp>
      <p:pic>
        <p:nvPicPr>
          <p:cNvPr id="2051" name="Picture 3"/>
          <p:cNvPicPr>
            <a:picLocks noChangeAspect="1" noChangeArrowheads="1"/>
          </p:cNvPicPr>
          <p:nvPr/>
        </p:nvPicPr>
        <p:blipFill>
          <a:blip r:embed="rId3"/>
          <a:srcRect/>
          <a:stretch>
            <a:fillRect/>
          </a:stretch>
        </p:blipFill>
        <p:spPr bwMode="auto">
          <a:xfrm>
            <a:off x="2771800" y="4725144"/>
            <a:ext cx="4290692" cy="1239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83736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wipe(down)">
                                      <p:cBhvr>
                                        <p:cTn id="7" dur="500"/>
                                        <p:tgtEl>
                                          <p:spTgt spid="23347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3475">
                                            <p:txEl>
                                              <p:pRg st="1" end="1"/>
                                            </p:txEl>
                                          </p:spTgt>
                                        </p:tgtEl>
                                        <p:attrNameLst>
                                          <p:attrName>style.visibility</p:attrName>
                                        </p:attrNameLst>
                                      </p:cBhvr>
                                      <p:to>
                                        <p:strVal val="visible"/>
                                      </p:to>
                                    </p:set>
                                    <p:animEffect transition="in" filter="wipe(down)">
                                      <p:cBhvr>
                                        <p:cTn id="10" dur="500"/>
                                        <p:tgtEl>
                                          <p:spTgt spid="23347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3475">
                                            <p:txEl>
                                              <p:pRg st="2" end="2"/>
                                            </p:txEl>
                                          </p:spTgt>
                                        </p:tgtEl>
                                        <p:attrNameLst>
                                          <p:attrName>style.visibility</p:attrName>
                                        </p:attrNameLst>
                                      </p:cBhvr>
                                      <p:to>
                                        <p:strVal val="visible"/>
                                      </p:to>
                                    </p:set>
                                    <p:animEffect transition="in" filter="wipe(down)">
                                      <p:cBhvr>
                                        <p:cTn id="13" dur="500"/>
                                        <p:tgtEl>
                                          <p:spTgt spid="23347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33475">
                                            <p:txEl>
                                              <p:pRg st="3" end="3"/>
                                            </p:txEl>
                                          </p:spTgt>
                                        </p:tgtEl>
                                        <p:attrNameLst>
                                          <p:attrName>style.visibility</p:attrName>
                                        </p:attrNameLst>
                                      </p:cBhvr>
                                      <p:to>
                                        <p:strVal val="visible"/>
                                      </p:to>
                                    </p:set>
                                    <p:animEffect transition="in" filter="wipe(down)">
                                      <p:cBhvr>
                                        <p:cTn id="16" dur="500"/>
                                        <p:tgtEl>
                                          <p:spTgt spid="233475">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051"/>
                                        </p:tgtEl>
                                        <p:attrNameLst>
                                          <p:attrName>style.visibility</p:attrName>
                                        </p:attrNameLst>
                                      </p:cBhvr>
                                      <p:to>
                                        <p:strVal val="visible"/>
                                      </p:to>
                                    </p:set>
                                    <p:animEffect transition="in" filter="randombar(horizontal)">
                                      <p:cBhvr>
                                        <p:cTn id="19"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solidFill>
                  <a:srgbClr val="FF0000"/>
                </a:solidFill>
              </a:rPr>
              <a:t>VuGen</a:t>
            </a:r>
            <a:r>
              <a:rPr lang="zh-CN" altLang="en-US" dirty="0">
                <a:solidFill>
                  <a:srgbClr val="FF0000"/>
                </a:solidFill>
              </a:rPr>
              <a:t>脚本阅读与表单提交</a:t>
            </a:r>
            <a:r>
              <a:rPr lang="zh-CN" altLang="en-US" dirty="0" smtClean="0">
                <a:solidFill>
                  <a:srgbClr val="FF0000"/>
                </a:solidFill>
              </a:rPr>
              <a:t>函数</a:t>
            </a:r>
            <a:endParaRPr lang="en-US" altLang="zh-CN" dirty="0" smtClean="0">
              <a:solidFill>
                <a:srgbClr val="FF0000"/>
              </a:solidFill>
            </a:endParaRPr>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5470907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查看脚本</a:t>
            </a:r>
          </a:p>
        </p:txBody>
      </p:sp>
      <p:sp>
        <p:nvSpPr>
          <p:cNvPr id="15364" name="Rectangle 3"/>
          <p:cNvSpPr>
            <a:spLocks noGrp="1" noChangeArrowheads="1"/>
          </p:cNvSpPr>
          <p:nvPr>
            <p:ph sz="half" idx="4294967295"/>
          </p:nvPr>
        </p:nvSpPr>
        <p:spPr>
          <a:xfrm>
            <a:off x="5105400" y="1371600"/>
            <a:ext cx="4038600" cy="4953000"/>
          </a:xfrm>
          <a:prstGeom prst="rect">
            <a:avLst/>
          </a:prstGeom>
        </p:spPr>
        <p:txBody>
          <a:bodyPr/>
          <a:lstStyle/>
          <a:p>
            <a:endParaRPr lang="en-US" altLang="zh-CN" smtClean="0"/>
          </a:p>
          <a:p>
            <a:endParaRPr lang="zh-CN" altLang="en-US" dirty="0" smtClean="0"/>
          </a:p>
        </p:txBody>
      </p:sp>
      <p:sp>
        <p:nvSpPr>
          <p:cNvPr id="15365" name="Text Box 4"/>
          <p:cNvSpPr txBox="1">
            <a:spLocks noChangeArrowheads="1"/>
          </p:cNvSpPr>
          <p:nvPr/>
        </p:nvSpPr>
        <p:spPr bwMode="auto">
          <a:xfrm>
            <a:off x="5148263" y="1863725"/>
            <a:ext cx="3506787" cy="366713"/>
          </a:xfrm>
          <a:prstGeom prst="rect">
            <a:avLst/>
          </a:prstGeom>
          <a:noFill/>
          <a:ln w="9525">
            <a:noFill/>
            <a:miter lim="800000"/>
            <a:headEnd/>
            <a:tailEnd/>
          </a:ln>
        </p:spPr>
        <p:txBody>
          <a:bodyPr>
            <a:spAutoFit/>
          </a:bodyPr>
          <a:lstStyle/>
          <a:p>
            <a:pPr fontAlgn="ctr" latinLnBrk="1">
              <a:spcBef>
                <a:spcPct val="50000"/>
              </a:spcBef>
            </a:pPr>
            <a:endParaRPr kumimoji="1" lang="en-US" altLang="zh-CN">
              <a:latin typeface="HY헤드라인M" pitchFamily="18" charset="-127"/>
              <a:ea typeface="HY헤드라인M" pitchFamily="18" charset="-127"/>
            </a:endParaRPr>
          </a:p>
        </p:txBody>
      </p:sp>
      <p:sp>
        <p:nvSpPr>
          <p:cNvPr id="15368" name="Rectangle 10"/>
          <p:cNvSpPr>
            <a:spLocks noChangeArrowheads="1"/>
          </p:cNvSpPr>
          <p:nvPr/>
        </p:nvSpPr>
        <p:spPr bwMode="auto">
          <a:xfrm>
            <a:off x="533400" y="1914525"/>
            <a:ext cx="8137525" cy="315913"/>
          </a:xfrm>
          <a:prstGeom prst="rect">
            <a:avLst/>
          </a:prstGeom>
          <a:noFill/>
          <a:ln w="9525">
            <a:noFill/>
            <a:miter lim="800000"/>
            <a:headEnd/>
            <a:tailEnd/>
          </a:ln>
        </p:spPr>
        <p:txBody>
          <a:bodyPr/>
          <a:lstStyle/>
          <a:p>
            <a:pPr marL="342900" indent="-342900">
              <a:spcBef>
                <a:spcPct val="20000"/>
              </a:spcBef>
              <a:buClr>
                <a:schemeClr val="bg2"/>
              </a:buClr>
              <a:buSzPct val="70000"/>
              <a:buFont typeface="Wingdings" pitchFamily="2" charset="2"/>
              <a:buNone/>
            </a:pPr>
            <a:endParaRPr lang="en-US" altLang="zh-CN" b="1">
              <a:latin typeface="宋体" pitchFamily="2" charset="-122"/>
            </a:endParaRPr>
          </a:p>
        </p:txBody>
      </p:sp>
      <p:pic>
        <p:nvPicPr>
          <p:cNvPr id="11" name="图片 10"/>
          <p:cNvPicPr/>
          <p:nvPr/>
        </p:nvPicPr>
        <p:blipFill>
          <a:blip r:embed="rId3"/>
          <a:srcRect/>
          <a:stretch>
            <a:fillRect/>
          </a:stretch>
        </p:blipFill>
        <p:spPr bwMode="auto">
          <a:xfrm>
            <a:off x="1701426" y="997985"/>
            <a:ext cx="5954432" cy="4972512"/>
          </a:xfrm>
          <a:prstGeom prst="rect">
            <a:avLst/>
          </a:prstGeom>
          <a:noFill/>
          <a:ln w="9525">
            <a:noFill/>
            <a:miter lim="800000"/>
            <a:headEnd/>
            <a:tailEnd/>
          </a:ln>
        </p:spPr>
      </p:pic>
    </p:spTree>
    <p:extLst>
      <p:ext uri="{BB962C8B-B14F-4D97-AF65-F5344CB8AC3E}">
        <p14:creationId xmlns:p14="http://schemas.microsoft.com/office/powerpoint/2010/main" val="230674423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脚本函数概述</a:t>
            </a:r>
          </a:p>
        </p:txBody>
      </p:sp>
      <p:sp>
        <p:nvSpPr>
          <p:cNvPr id="5" name="内容占位符 4"/>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3"/>
          <a:srcRect/>
          <a:stretch>
            <a:fillRect/>
          </a:stretch>
        </p:blipFill>
        <p:spPr bwMode="auto">
          <a:xfrm>
            <a:off x="519951" y="1129557"/>
            <a:ext cx="8143493" cy="4658745"/>
          </a:xfrm>
          <a:prstGeom prst="rect">
            <a:avLst/>
          </a:prstGeom>
          <a:noFill/>
          <a:ln w="9525">
            <a:noFill/>
            <a:miter lim="800000"/>
            <a:headEnd/>
            <a:tailEnd/>
          </a:ln>
          <a:effectLst/>
        </p:spPr>
      </p:pic>
    </p:spTree>
    <p:extLst>
      <p:ext uri="{BB962C8B-B14F-4D97-AF65-F5344CB8AC3E}">
        <p14:creationId xmlns:p14="http://schemas.microsoft.com/office/powerpoint/2010/main" val="26486990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1090891"/>
            <a:ext cx="873442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a:t>
            </a:r>
          </a:p>
        </p:txBody>
      </p:sp>
      <p:sp>
        <p:nvSpPr>
          <p:cNvPr id="7" name="矩形 6"/>
          <p:cNvSpPr>
            <a:spLocks noChangeArrowheads="1"/>
          </p:cNvSpPr>
          <p:nvPr/>
        </p:nvSpPr>
        <p:spPr bwMode="auto">
          <a:xfrm>
            <a:off x="7133804" y="1304382"/>
            <a:ext cx="1107996" cy="1446550"/>
          </a:xfrm>
          <a:prstGeom prst="rect">
            <a:avLst/>
          </a:prstGeom>
          <a:noFill/>
          <a:ln w="9525">
            <a:noFill/>
            <a:miter lim="800000"/>
            <a:headEnd/>
            <a:tailEnd/>
          </a:ln>
        </p:spPr>
        <p:txBody>
          <a:bodyPr wrap="none">
            <a:spAutoFit/>
          </a:bodyPr>
          <a:lstStyle/>
          <a:p>
            <a:r>
              <a:rPr lang="en-US" altLang="zh-CN" sz="8800" b="1" dirty="0">
                <a:solidFill>
                  <a:srgbClr val="FF0000"/>
                </a:solidFill>
                <a:latin typeface="Berlin Sans FB Demi" charset="0"/>
                <a:ea typeface="宋体" charset="-122"/>
              </a:rPr>
              <a:t>√</a:t>
            </a:r>
            <a:endParaRPr lang="zh-CN" altLang="en-US" sz="8800" b="1" dirty="0">
              <a:solidFill>
                <a:srgbClr val="FF0000"/>
              </a:solidFill>
              <a:latin typeface="Berlin Sans FB Demi" charset="0"/>
              <a:ea typeface="宋体" charset="-122"/>
            </a:endParaRPr>
          </a:p>
        </p:txBody>
      </p:sp>
    </p:spTree>
    <p:extLst>
      <p:ext uri="{BB962C8B-B14F-4D97-AF65-F5344CB8AC3E}">
        <p14:creationId xmlns:p14="http://schemas.microsoft.com/office/powerpoint/2010/main" val="290443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web_submit_form</a:t>
            </a:r>
            <a:r>
              <a:rPr lang="zh-CN" altLang="en-US" b="1" dirty="0">
                <a:solidFill>
                  <a:schemeClr val="bg1"/>
                </a:solidFill>
              </a:rPr>
              <a:t>（）</a:t>
            </a:r>
            <a:r>
              <a:rPr lang="en-US" altLang="zh-CN" b="1" dirty="0">
                <a:solidFill>
                  <a:schemeClr val="bg1"/>
                </a:solidFill>
              </a:rPr>
              <a:t>——</a:t>
            </a:r>
            <a:r>
              <a:rPr lang="zh-CN" altLang="en-US" b="1" dirty="0">
                <a:solidFill>
                  <a:srgbClr val="FFFF00"/>
                </a:solidFill>
              </a:rPr>
              <a:t>实例</a:t>
            </a:r>
          </a:p>
        </p:txBody>
      </p:sp>
      <p:sp>
        <p:nvSpPr>
          <p:cNvPr id="13" name="内容占位符 12"/>
          <p:cNvSpPr>
            <a:spLocks noGrp="1"/>
          </p:cNvSpPr>
          <p:nvPr>
            <p:ph idx="1"/>
          </p:nvPr>
        </p:nvSpPr>
        <p:spPr>
          <a:xfrm>
            <a:off x="0" y="908720"/>
            <a:ext cx="9144000" cy="4641850"/>
          </a:xfrm>
        </p:spPr>
        <p:txBody>
          <a:bodyPr/>
          <a:lstStyle/>
          <a:p>
            <a:r>
              <a:rPr lang="zh-CN" altLang="en-US" dirty="0"/>
              <a:t>项目实例：</a:t>
            </a:r>
            <a:r>
              <a:rPr lang="en-US" altLang="zh-CN" dirty="0" err="1"/>
              <a:t>LoadRunner</a:t>
            </a:r>
            <a:r>
              <a:rPr lang="zh-CN" altLang="en-US" dirty="0"/>
              <a:t>自带程序</a:t>
            </a:r>
            <a:r>
              <a:rPr lang="en-US" altLang="zh-CN" dirty="0"/>
              <a:t>——HP Web </a:t>
            </a:r>
            <a:r>
              <a:rPr lang="en-US" altLang="zh-CN" dirty="0" smtClean="0"/>
              <a:t>Tours</a:t>
            </a:r>
          </a:p>
          <a:p>
            <a:r>
              <a:rPr lang="zh-CN" altLang="en-US" dirty="0" smtClean="0"/>
              <a:t>业务操作：</a:t>
            </a:r>
            <a:r>
              <a:rPr lang="en-US" altLang="zh-CN" dirty="0"/>
              <a:t> </a:t>
            </a:r>
            <a:endParaRPr lang="en-US" altLang="zh-CN" dirty="0" smtClean="0"/>
          </a:p>
          <a:p>
            <a:pPr lvl="1"/>
            <a:r>
              <a:rPr lang="en-US" altLang="zh-CN" dirty="0" smtClean="0">
                <a:solidFill>
                  <a:schemeClr val="tx1"/>
                </a:solidFill>
              </a:rPr>
              <a:t>HP </a:t>
            </a:r>
            <a:r>
              <a:rPr lang="en-US" altLang="zh-CN" dirty="0">
                <a:solidFill>
                  <a:schemeClr val="tx1"/>
                </a:solidFill>
              </a:rPr>
              <a:t>Web </a:t>
            </a:r>
            <a:r>
              <a:rPr lang="en-US" altLang="zh-CN" dirty="0" smtClean="0">
                <a:solidFill>
                  <a:schemeClr val="tx1"/>
                </a:solidFill>
              </a:rPr>
              <a:t>Tours</a:t>
            </a:r>
            <a:r>
              <a:rPr lang="zh-CN" altLang="en-US" dirty="0" smtClean="0">
                <a:solidFill>
                  <a:schemeClr val="tx1"/>
                </a:solidFill>
              </a:rPr>
              <a:t>首页</a:t>
            </a:r>
            <a:r>
              <a:rPr lang="en-US" altLang="zh-CN" dirty="0">
                <a:solidFill>
                  <a:schemeClr val="tx1"/>
                </a:solidFill>
              </a:rPr>
              <a:t>——</a:t>
            </a:r>
            <a:r>
              <a:rPr lang="en-US" altLang="zh-CN" dirty="0" smtClean="0">
                <a:solidFill>
                  <a:schemeClr val="tx1"/>
                </a:solidFill>
              </a:rPr>
              <a:t>sign </a:t>
            </a:r>
            <a:r>
              <a:rPr lang="en-US" altLang="zh-CN" dirty="0">
                <a:solidFill>
                  <a:schemeClr val="tx1"/>
                </a:solidFill>
              </a:rPr>
              <a:t>up </a:t>
            </a:r>
            <a:r>
              <a:rPr lang="en-US" altLang="zh-CN" dirty="0" smtClean="0">
                <a:solidFill>
                  <a:schemeClr val="tx1"/>
                </a:solidFill>
              </a:rPr>
              <a:t>now——</a:t>
            </a:r>
            <a:r>
              <a:rPr lang="zh-CN" altLang="en-US" dirty="0" smtClean="0">
                <a:solidFill>
                  <a:schemeClr val="tx1"/>
                </a:solidFill>
              </a:rPr>
              <a:t>提交表单</a:t>
            </a:r>
            <a:endParaRPr lang="zh-CN" altLang="en-US" dirty="0">
              <a:solidFill>
                <a:schemeClr val="tx1"/>
              </a:solidFill>
            </a:endParaRPr>
          </a:p>
          <a:p>
            <a:r>
              <a:rPr lang="zh-CN" altLang="en-US" dirty="0" smtClean="0"/>
              <a:t>录制要求：</a:t>
            </a:r>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645024"/>
            <a:ext cx="3644724" cy="261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722" y="3352324"/>
            <a:ext cx="3778466" cy="265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959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randombar(horizontal)">
                                      <p:cBhvr>
                                        <p:cTn id="7" dur="500"/>
                                        <p:tgtEl>
                                          <p:spTgt spid="1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randombar(horizontal)">
                                      <p:cBhvr>
                                        <p:cTn id="10" dur="500"/>
                                        <p:tgtEl>
                                          <p:spTgt spid="1026"/>
                                        </p:tgtEl>
                                      </p:cBhvr>
                                    </p:animEffect>
                                  </p:childTnLst>
                                </p:cTn>
                              </p:par>
                              <p:par>
                                <p:cTn id="11" presetID="14" presetClass="entr" presetSubtype="1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randombar(horizontal)">
                                      <p:cBhvr>
                                        <p:cTn id="13"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web_submit_form</a:t>
            </a:r>
            <a:r>
              <a:rPr lang="zh-CN" altLang="en-US" b="1" dirty="0">
                <a:solidFill>
                  <a:schemeClr val="bg1"/>
                </a:solidFill>
              </a:rPr>
              <a:t>（）</a:t>
            </a:r>
            <a:r>
              <a:rPr lang="en-US" altLang="zh-CN" b="1" dirty="0">
                <a:solidFill>
                  <a:schemeClr val="bg1"/>
                </a:solidFill>
              </a:rPr>
              <a:t>——</a:t>
            </a:r>
            <a:r>
              <a:rPr lang="zh-CN" altLang="en-US" b="1" dirty="0">
                <a:solidFill>
                  <a:srgbClr val="FFFF00"/>
                </a:solidFill>
              </a:rPr>
              <a:t>实例脚本</a:t>
            </a:r>
          </a:p>
        </p:txBody>
      </p:sp>
      <p:sp>
        <p:nvSpPr>
          <p:cNvPr id="13" name="内容占位符 12"/>
          <p:cNvSpPr>
            <a:spLocks noGrp="1"/>
          </p:cNvSpPr>
          <p:nvPr>
            <p:ph idx="1"/>
          </p:nvPr>
        </p:nvSpPr>
        <p:spPr>
          <a:xfrm>
            <a:off x="683568" y="1052736"/>
            <a:ext cx="7864682" cy="4641850"/>
          </a:xfrm>
        </p:spPr>
        <p:txBody>
          <a:bodyPr/>
          <a:lstStyle/>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96" y="1260749"/>
            <a:ext cx="3831388" cy="31140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084" y="3174491"/>
            <a:ext cx="4106918" cy="31008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9204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web_submit_form</a:t>
            </a:r>
            <a:r>
              <a:rPr lang="zh-CN" altLang="en-US" b="1" dirty="0">
                <a:solidFill>
                  <a:schemeClr val="bg1"/>
                </a:solidFill>
              </a:rPr>
              <a:t>（）</a:t>
            </a:r>
            <a:r>
              <a:rPr lang="en-US" altLang="zh-CN" b="1" dirty="0">
                <a:solidFill>
                  <a:schemeClr val="bg1"/>
                </a:solidFill>
              </a:rPr>
              <a:t>——</a:t>
            </a:r>
            <a:r>
              <a:rPr lang="zh-CN" altLang="en-US" b="1" dirty="0">
                <a:solidFill>
                  <a:srgbClr val="FFFF00"/>
                </a:solidFill>
              </a:rPr>
              <a:t>分析</a:t>
            </a:r>
          </a:p>
        </p:txBody>
      </p:sp>
      <p:sp>
        <p:nvSpPr>
          <p:cNvPr id="13" name="内容占位符 12"/>
          <p:cNvSpPr>
            <a:spLocks noGrp="1"/>
          </p:cNvSpPr>
          <p:nvPr>
            <p:ph idx="1"/>
          </p:nvPr>
        </p:nvSpPr>
        <p:spPr>
          <a:xfrm>
            <a:off x="683568" y="1052736"/>
            <a:ext cx="7864682" cy="4641850"/>
          </a:xfrm>
        </p:spPr>
        <p:txBody>
          <a:bodyPr/>
          <a:lstStyle/>
          <a:p>
            <a:r>
              <a:rPr lang="zh-CN" altLang="en-US" dirty="0" smtClean="0"/>
              <a:t>函数</a:t>
            </a:r>
            <a:r>
              <a:rPr lang="zh-CN" altLang="en-US" dirty="0"/>
              <a:t>讲解</a:t>
            </a:r>
            <a:r>
              <a:rPr lang="zh-CN" altLang="en-US" dirty="0" smtClean="0"/>
              <a:t>：</a:t>
            </a:r>
            <a:endParaRPr lang="en-US" altLang="zh-CN" dirty="0" smtClean="0"/>
          </a:p>
          <a:p>
            <a:endParaRPr lang="en-US" altLang="zh-CN" dirty="0" smtClean="0"/>
          </a:p>
          <a:p>
            <a:endParaRPr lang="en-US" altLang="zh-CN" dirty="0"/>
          </a:p>
          <a:p>
            <a:endParaRPr lang="en-US" altLang="zh-CN" dirty="0" smtClean="0"/>
          </a:p>
          <a:p>
            <a:endParaRPr lang="en-US" altLang="zh-CN" dirty="0"/>
          </a:p>
          <a:p>
            <a:r>
              <a:rPr lang="zh-CN" altLang="en-US" dirty="0" smtClean="0"/>
              <a:t>函数</a:t>
            </a:r>
            <a:r>
              <a:rPr lang="zh-CN" altLang="en-US" dirty="0"/>
              <a:t>拓展</a:t>
            </a:r>
            <a:r>
              <a:rPr lang="zh-CN" altLang="en-US" dirty="0" smtClean="0"/>
              <a:t>：</a:t>
            </a:r>
            <a:endParaRPr lang="en-US" altLang="zh-CN" dirty="0" smtClean="0"/>
          </a:p>
          <a:p>
            <a:pPr lvl="1"/>
            <a:r>
              <a:rPr lang="zh-CN" altLang="zh-CN" dirty="0">
                <a:solidFill>
                  <a:schemeClr val="tx1"/>
                </a:solidFill>
              </a:rPr>
              <a:t>手动编写脚本，实现提交表单操作且各</a:t>
            </a:r>
            <a:r>
              <a:rPr lang="zh-CN" altLang="zh-CN" dirty="0" smtClean="0">
                <a:solidFill>
                  <a:schemeClr val="tx1"/>
                </a:solidFill>
              </a:rPr>
              <a:t>字段内容为</a:t>
            </a:r>
            <a:r>
              <a:rPr lang="en-US" altLang="zh-CN" dirty="0" err="1" smtClean="0">
                <a:solidFill>
                  <a:schemeClr val="tx1"/>
                </a:solidFill>
              </a:rPr>
              <a:t>lrtest</a:t>
            </a:r>
            <a:endParaRPr lang="en-US" altLang="zh-CN" dirty="0" smtClean="0"/>
          </a:p>
          <a:p>
            <a:pPr lvl="1"/>
            <a:endParaRPr lang="en-US" altLang="zh-CN" dirty="0" smtClean="0"/>
          </a:p>
          <a:p>
            <a:endParaRPr lang="en-US" altLang="zh-CN" dirty="0" smtClean="0"/>
          </a:p>
          <a:p>
            <a:endParaRPr lang="zh-CN" altLang="en-US"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9766" b="60881"/>
          <a:stretch/>
        </p:blipFill>
        <p:spPr bwMode="auto">
          <a:xfrm>
            <a:off x="377827" y="1746719"/>
            <a:ext cx="8425516" cy="2015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0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randombar(horizontal)">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xEl>
                                              <p:pRg st="6" end="6"/>
                                            </p:txEl>
                                          </p:spTgt>
                                        </p:tgtEl>
                                        <p:attrNameLst>
                                          <p:attrName>style.visibility</p:attrName>
                                        </p:attrNameLst>
                                      </p:cBhvr>
                                      <p:to>
                                        <p:strVal val="visible"/>
                                      </p:to>
                                    </p:set>
                                    <p:animEffect transition="in" filter="randombar(horizontal)">
                                      <p:cBhvr>
                                        <p:cTn id="12"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1090891"/>
            <a:ext cx="873442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脚本函数详解（续）</a:t>
            </a:r>
          </a:p>
        </p:txBody>
      </p:sp>
      <p:sp>
        <p:nvSpPr>
          <p:cNvPr id="7" name="矩形 6"/>
          <p:cNvSpPr>
            <a:spLocks noChangeArrowheads="1"/>
          </p:cNvSpPr>
          <p:nvPr/>
        </p:nvSpPr>
        <p:spPr bwMode="auto">
          <a:xfrm>
            <a:off x="7133804" y="3527578"/>
            <a:ext cx="1107996" cy="1446550"/>
          </a:xfrm>
          <a:prstGeom prst="rect">
            <a:avLst/>
          </a:prstGeom>
          <a:noFill/>
          <a:ln w="9525">
            <a:noFill/>
            <a:miter lim="800000"/>
            <a:headEnd/>
            <a:tailEnd/>
          </a:ln>
        </p:spPr>
        <p:txBody>
          <a:bodyPr wrap="none">
            <a:spAutoFit/>
          </a:bodyPr>
          <a:lstStyle/>
          <a:p>
            <a:r>
              <a:rPr lang="en-US" altLang="zh-CN" sz="8800" b="1" dirty="0">
                <a:solidFill>
                  <a:srgbClr val="FF0000"/>
                </a:solidFill>
                <a:latin typeface="Berlin Sans FB Demi" charset="0"/>
                <a:ea typeface="宋体" charset="-122"/>
              </a:rPr>
              <a:t>√</a:t>
            </a:r>
            <a:endParaRPr lang="zh-CN" altLang="en-US" sz="8800" b="1" dirty="0">
              <a:solidFill>
                <a:srgbClr val="FF0000"/>
              </a:solidFill>
              <a:latin typeface="Berlin Sans FB Demi" charset="0"/>
              <a:ea typeface="宋体" charset="-122"/>
            </a:endParaRPr>
          </a:p>
        </p:txBody>
      </p:sp>
    </p:spTree>
    <p:extLst>
      <p:ext uri="{BB962C8B-B14F-4D97-AF65-F5344CB8AC3E}">
        <p14:creationId xmlns:p14="http://schemas.microsoft.com/office/powerpoint/2010/main" val="302123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en-US" altLang="zh-CN" b="1" dirty="0" err="1">
                <a:solidFill>
                  <a:schemeClr val="bg1"/>
                </a:solidFill>
              </a:rPr>
              <a:t>web_submit_data</a:t>
            </a:r>
            <a:r>
              <a:rPr lang="zh-CN" altLang="en-US" b="1" dirty="0">
                <a:solidFill>
                  <a:schemeClr val="bg1"/>
                </a:solidFill>
              </a:rPr>
              <a:t>（）</a:t>
            </a:r>
            <a:r>
              <a:rPr lang="en-US" altLang="zh-CN" b="1" dirty="0" smtClean="0">
                <a:solidFill>
                  <a:schemeClr val="bg1"/>
                </a:solidFill>
              </a:rPr>
              <a:t>——</a:t>
            </a:r>
            <a:r>
              <a:rPr lang="zh-CN" altLang="en-US" b="1" dirty="0">
                <a:solidFill>
                  <a:srgbClr val="FFFF00"/>
                </a:solidFill>
              </a:rPr>
              <a:t>实例</a:t>
            </a:r>
          </a:p>
        </p:txBody>
      </p:sp>
      <p:sp>
        <p:nvSpPr>
          <p:cNvPr id="13" name="内容占位符 12"/>
          <p:cNvSpPr>
            <a:spLocks noGrp="1"/>
          </p:cNvSpPr>
          <p:nvPr>
            <p:ph idx="1"/>
          </p:nvPr>
        </p:nvSpPr>
        <p:spPr>
          <a:xfrm>
            <a:off x="683568" y="1052736"/>
            <a:ext cx="7864682" cy="4641850"/>
          </a:xfrm>
        </p:spPr>
        <p:txBody>
          <a:bodyPr/>
          <a:lstStyle/>
          <a:p>
            <a:r>
              <a:rPr lang="zh-CN" altLang="en-US" dirty="0"/>
              <a:t>项目实例：</a:t>
            </a:r>
            <a:r>
              <a:rPr lang="en-US" altLang="zh-CN" dirty="0" err="1"/>
              <a:t>LoadRunner</a:t>
            </a:r>
            <a:r>
              <a:rPr lang="zh-CN" altLang="en-US" dirty="0"/>
              <a:t>自带程序</a:t>
            </a:r>
            <a:r>
              <a:rPr lang="en-US" altLang="zh-CN" dirty="0"/>
              <a:t>——HP Web </a:t>
            </a:r>
            <a:r>
              <a:rPr lang="en-US" altLang="zh-CN" dirty="0" smtClean="0"/>
              <a:t>Tours</a:t>
            </a:r>
          </a:p>
          <a:p>
            <a:r>
              <a:rPr lang="zh-CN" altLang="en-US" dirty="0" smtClean="0"/>
              <a:t>业务操作：</a:t>
            </a:r>
            <a:endParaRPr lang="en-US" altLang="zh-CN" dirty="0" smtClean="0"/>
          </a:p>
          <a:p>
            <a:pPr lvl="1"/>
            <a:r>
              <a:rPr lang="en-US" altLang="zh-CN" dirty="0">
                <a:solidFill>
                  <a:schemeClr val="tx1"/>
                </a:solidFill>
              </a:rPr>
              <a:t>HP Web Tours</a:t>
            </a:r>
            <a:r>
              <a:rPr lang="zh-CN" altLang="en-US" dirty="0">
                <a:solidFill>
                  <a:schemeClr val="tx1"/>
                </a:solidFill>
              </a:rPr>
              <a:t>首页</a:t>
            </a:r>
            <a:r>
              <a:rPr lang="en-US" altLang="zh-CN" dirty="0">
                <a:solidFill>
                  <a:schemeClr val="tx1"/>
                </a:solidFill>
              </a:rPr>
              <a:t>——sign up now——</a:t>
            </a:r>
            <a:r>
              <a:rPr lang="zh-CN" altLang="en-US" dirty="0">
                <a:solidFill>
                  <a:schemeClr val="tx1"/>
                </a:solidFill>
              </a:rPr>
              <a:t>提交表单</a:t>
            </a:r>
          </a:p>
          <a:p>
            <a:r>
              <a:rPr lang="zh-CN" altLang="en-US" dirty="0" smtClean="0"/>
              <a:t>录制要求：</a:t>
            </a:r>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653" y="3381092"/>
            <a:ext cx="3687554" cy="2508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968" y="3390475"/>
            <a:ext cx="3567953" cy="249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77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randombar(horizontal)">
                                      <p:cBhvr>
                                        <p:cTn id="7" dur="500"/>
                                        <p:tgtEl>
                                          <p:spTgt spid="1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123"/>
                                        </p:tgtEl>
                                        <p:attrNameLst>
                                          <p:attrName>style.visibility</p:attrName>
                                        </p:attrNameLst>
                                      </p:cBhvr>
                                      <p:to>
                                        <p:strVal val="visible"/>
                                      </p:to>
                                    </p:set>
                                    <p:animEffect transition="in" filter="randombar(horizontal)">
                                      <p:cBhvr>
                                        <p:cTn id="10" dur="500"/>
                                        <p:tgtEl>
                                          <p:spTgt spid="5123"/>
                                        </p:tgtEl>
                                      </p:cBhvr>
                                    </p:animEffect>
                                  </p:childTnLst>
                                </p:cTn>
                              </p:par>
                              <p:par>
                                <p:cTn id="11" presetID="14" presetClass="entr" presetSubtype="1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randombar(horizontal)">
                                      <p:cBhvr>
                                        <p:cTn id="13"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web_submit_data</a:t>
            </a:r>
            <a:r>
              <a:rPr lang="zh-CN" altLang="en-US" b="1" dirty="0">
                <a:solidFill>
                  <a:schemeClr val="bg1"/>
                </a:solidFill>
              </a:rPr>
              <a:t>（）</a:t>
            </a:r>
            <a:r>
              <a:rPr lang="en-US" altLang="zh-CN" b="1" dirty="0">
                <a:solidFill>
                  <a:schemeClr val="bg1"/>
                </a:solidFill>
              </a:rPr>
              <a:t>——</a:t>
            </a:r>
            <a:r>
              <a:rPr lang="zh-CN" altLang="en-US" b="1" dirty="0">
                <a:solidFill>
                  <a:srgbClr val="FFFF00"/>
                </a:solidFill>
              </a:rPr>
              <a:t>实例脚本</a:t>
            </a:r>
          </a:p>
        </p:txBody>
      </p:sp>
      <p:sp>
        <p:nvSpPr>
          <p:cNvPr id="13" name="内容占位符 12"/>
          <p:cNvSpPr>
            <a:spLocks noGrp="1"/>
          </p:cNvSpPr>
          <p:nvPr>
            <p:ph idx="1"/>
          </p:nvPr>
        </p:nvSpPr>
        <p:spPr>
          <a:xfrm>
            <a:off x="683568" y="1052736"/>
            <a:ext cx="7864682" cy="4641850"/>
          </a:xfrm>
        </p:spPr>
        <p:txBody>
          <a:bodyPr/>
          <a:lstStyle/>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477" y="968190"/>
            <a:ext cx="3971925" cy="502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6956" y="974070"/>
            <a:ext cx="4295775" cy="50233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406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latin typeface="+mn-ea"/>
                <a:ea typeface="+mn-ea"/>
              </a:rPr>
              <a:t>Record into Action</a:t>
            </a:r>
            <a:r>
              <a:rPr lang="zh-CN" altLang="en-US" b="1" dirty="0">
                <a:solidFill>
                  <a:schemeClr val="bg1"/>
                </a:solidFill>
                <a:latin typeface="+mn-ea"/>
                <a:ea typeface="+mn-ea"/>
              </a:rPr>
              <a:t>（续）</a:t>
            </a:r>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1433828" y="1002281"/>
            <a:ext cx="6257887" cy="4953704"/>
          </a:xfrm>
          <a:prstGeom prst="rect">
            <a:avLst/>
          </a:prstGeom>
          <a:noFill/>
          <a:ln w="9525">
            <a:noFill/>
            <a:miter lim="800000"/>
            <a:headEnd/>
            <a:tailEnd/>
          </a:ln>
          <a:effectLst/>
        </p:spPr>
      </p:pic>
    </p:spTree>
    <p:extLst>
      <p:ext uri="{BB962C8B-B14F-4D97-AF65-F5344CB8AC3E}">
        <p14:creationId xmlns:p14="http://schemas.microsoft.com/office/powerpoint/2010/main" val="28864484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web_submit_data</a:t>
            </a:r>
            <a:r>
              <a:rPr lang="zh-CN" altLang="en-US" b="1" dirty="0">
                <a:solidFill>
                  <a:schemeClr val="bg1"/>
                </a:solidFill>
              </a:rPr>
              <a:t>（）</a:t>
            </a:r>
            <a:r>
              <a:rPr lang="en-US" altLang="zh-CN" b="1" dirty="0">
                <a:solidFill>
                  <a:schemeClr val="bg1"/>
                </a:solidFill>
              </a:rPr>
              <a:t>——</a:t>
            </a:r>
            <a:r>
              <a:rPr lang="zh-CN" altLang="en-US" b="1" dirty="0">
                <a:solidFill>
                  <a:srgbClr val="FFFF00"/>
                </a:solidFill>
              </a:rPr>
              <a:t>分析</a:t>
            </a:r>
          </a:p>
        </p:txBody>
      </p:sp>
      <p:sp>
        <p:nvSpPr>
          <p:cNvPr id="13" name="内容占位符 12"/>
          <p:cNvSpPr>
            <a:spLocks noGrp="1"/>
          </p:cNvSpPr>
          <p:nvPr>
            <p:ph idx="1"/>
          </p:nvPr>
        </p:nvSpPr>
        <p:spPr>
          <a:xfrm>
            <a:off x="683568" y="1052736"/>
            <a:ext cx="7864682" cy="4641850"/>
          </a:xfrm>
        </p:spPr>
        <p:txBody>
          <a:bodyPr>
            <a:normAutofit fontScale="77500" lnSpcReduction="20000"/>
          </a:bodyPr>
          <a:lstStyle/>
          <a:p>
            <a:r>
              <a:rPr lang="zh-CN" altLang="en-US" dirty="0" smtClean="0"/>
              <a:t>函数</a:t>
            </a:r>
            <a:r>
              <a:rPr lang="zh-CN" altLang="en-US" dirty="0"/>
              <a:t>讲解</a:t>
            </a:r>
            <a:r>
              <a:rPr lang="zh-CN" altLang="en-US" dirty="0" smtClean="0"/>
              <a:t>：</a:t>
            </a:r>
            <a:endParaRPr lang="en-US" altLang="zh-CN" dirty="0" smtClean="0"/>
          </a:p>
          <a:p>
            <a:pPr marL="168275" lvl="1" indent="0">
              <a:buNone/>
            </a:pPr>
            <a:endParaRPr lang="en-US" altLang="zh-CN" dirty="0" smtClean="0">
              <a:solidFill>
                <a:schemeClr val="tx1"/>
              </a:solidFill>
            </a:endParaRPr>
          </a:p>
          <a:p>
            <a:pPr marL="168275" lvl="1" indent="0">
              <a:buNone/>
            </a:pPr>
            <a:endParaRPr lang="en-US" altLang="zh-CN" dirty="0">
              <a:solidFill>
                <a:schemeClr val="tx1"/>
              </a:solidFill>
            </a:endParaRPr>
          </a:p>
          <a:p>
            <a:pPr marL="168275" lvl="1" indent="0">
              <a:buNone/>
            </a:pPr>
            <a:endParaRPr lang="en-US" altLang="zh-CN" dirty="0" smtClean="0">
              <a:solidFill>
                <a:schemeClr val="tx1"/>
              </a:solidFill>
            </a:endParaRPr>
          </a:p>
          <a:p>
            <a:pPr marL="168275" lvl="1" indent="0">
              <a:buNone/>
            </a:pPr>
            <a:endParaRPr lang="en-US" altLang="zh-CN" dirty="0">
              <a:solidFill>
                <a:schemeClr val="tx1"/>
              </a:solidFill>
            </a:endParaRPr>
          </a:p>
          <a:p>
            <a:pPr marL="168275" lvl="1" indent="0">
              <a:buNone/>
            </a:pPr>
            <a:endParaRPr lang="en-US" altLang="zh-CN" dirty="0" smtClean="0">
              <a:solidFill>
                <a:schemeClr val="tx1"/>
              </a:solidFill>
            </a:endParaRPr>
          </a:p>
          <a:p>
            <a:pPr marL="168275" lvl="1" indent="0">
              <a:buNone/>
            </a:pPr>
            <a:endParaRPr lang="en-US" altLang="zh-CN" dirty="0" smtClean="0">
              <a:solidFill>
                <a:schemeClr val="tx1"/>
              </a:solidFill>
            </a:endParaRPr>
          </a:p>
          <a:p>
            <a:endParaRPr lang="en-US" altLang="zh-CN" dirty="0" smtClean="0"/>
          </a:p>
          <a:p>
            <a:endParaRPr lang="en-US" altLang="zh-CN" dirty="0"/>
          </a:p>
          <a:p>
            <a:endParaRPr lang="en-US" altLang="zh-CN" dirty="0" smtClean="0"/>
          </a:p>
          <a:p>
            <a:r>
              <a:rPr lang="zh-CN" altLang="en-US" dirty="0" smtClean="0"/>
              <a:t>函数拓展：</a:t>
            </a:r>
            <a:endParaRPr lang="en-US" altLang="zh-CN" dirty="0" smtClean="0"/>
          </a:p>
          <a:p>
            <a:pPr lvl="1"/>
            <a:r>
              <a:rPr lang="zh-CN" altLang="en-US" dirty="0">
                <a:solidFill>
                  <a:schemeClr val="tx1"/>
                </a:solidFill>
              </a:rPr>
              <a:t>手动编写脚本，实现提交表单操作</a:t>
            </a:r>
            <a:r>
              <a:rPr lang="zh-CN" altLang="en-US" dirty="0" smtClean="0">
                <a:solidFill>
                  <a:schemeClr val="tx1"/>
                </a:solidFill>
              </a:rPr>
              <a:t>，各</a:t>
            </a:r>
            <a:r>
              <a:rPr lang="zh-CN" altLang="en-US" dirty="0">
                <a:solidFill>
                  <a:schemeClr val="tx1"/>
                </a:solidFill>
              </a:rPr>
              <a:t>字段的</a:t>
            </a:r>
            <a:r>
              <a:rPr lang="zh-CN" altLang="en-US" dirty="0" smtClean="0">
                <a:solidFill>
                  <a:schemeClr val="tx1"/>
                </a:solidFill>
              </a:rPr>
              <a:t>内容为</a:t>
            </a:r>
            <a:r>
              <a:rPr lang="en-US" altLang="zh-CN" dirty="0" err="1" smtClean="0">
                <a:solidFill>
                  <a:schemeClr val="tx1"/>
                </a:solidFill>
              </a:rPr>
              <a:t>lrtest</a:t>
            </a:r>
            <a:endParaRPr lang="en-US" altLang="zh-CN" dirty="0" smtClean="0">
              <a:solidFill>
                <a:schemeClr val="tx1"/>
              </a:solidFill>
            </a:endParaRPr>
          </a:p>
          <a:p>
            <a:endParaRPr lang="en-US" altLang="zh-CN" dirty="0" smtClean="0"/>
          </a:p>
          <a:p>
            <a:pPr lvl="1"/>
            <a:endParaRPr lang="en-US" altLang="zh-CN" dirty="0" smtClean="0"/>
          </a:p>
          <a:p>
            <a:endParaRPr lang="en-US" altLang="zh-CN" dirty="0" smtClean="0"/>
          </a:p>
          <a:p>
            <a:endParaRPr lang="zh-CN" altLang="en-US"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9119" r="13256"/>
          <a:stretch/>
        </p:blipFill>
        <p:spPr bwMode="auto">
          <a:xfrm>
            <a:off x="803755" y="1556792"/>
            <a:ext cx="7576577" cy="293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299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10" end="10"/>
                                            </p:txEl>
                                          </p:spTgt>
                                        </p:tgtEl>
                                        <p:attrNameLst>
                                          <p:attrName>style.visibility</p:attrName>
                                        </p:attrNameLst>
                                      </p:cBhvr>
                                      <p:to>
                                        <p:strVal val="visible"/>
                                      </p:to>
                                    </p:set>
                                    <p:animEffect transition="in" filter="randombar(horizontal)">
                                      <p:cBhvr>
                                        <p:cTn id="7" dur="500"/>
                                        <p:tgtEl>
                                          <p:spTgt spid="13">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xEl>
                                              <p:pRg st="11" end="11"/>
                                            </p:txEl>
                                          </p:spTgt>
                                        </p:tgtEl>
                                        <p:attrNameLst>
                                          <p:attrName>style.visibility</p:attrName>
                                        </p:attrNameLst>
                                      </p:cBhvr>
                                      <p:to>
                                        <p:strVal val="visible"/>
                                      </p:to>
                                    </p:set>
                                    <p:animEffect transition="in" filter="randombar(horizontal)">
                                      <p:cBhvr>
                                        <p:cTn id="12" dur="500"/>
                                        <p:tgtEl>
                                          <p:spTgt spid="1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脚本函数详解（续）</a:t>
            </a:r>
            <a:r>
              <a:rPr lang="en-US" altLang="zh-CN" b="1" dirty="0">
                <a:solidFill>
                  <a:schemeClr val="bg1"/>
                </a:solidFill>
              </a:rPr>
              <a:t>——</a:t>
            </a:r>
            <a:r>
              <a:rPr lang="zh-CN" altLang="en-US" b="1" dirty="0">
                <a:solidFill>
                  <a:srgbClr val="FFFF00"/>
                </a:solidFill>
              </a:rPr>
              <a:t>总结</a:t>
            </a:r>
          </a:p>
        </p:txBody>
      </p:sp>
      <p:sp>
        <p:nvSpPr>
          <p:cNvPr id="5" name="内容占位符 4"/>
          <p:cNvSpPr>
            <a:spLocks noGrp="1"/>
          </p:cNvSpPr>
          <p:nvPr>
            <p:ph idx="1"/>
          </p:nvPr>
        </p:nvSpPr>
        <p:spPr/>
        <p:txBody>
          <a:bodyPr/>
          <a:lstStyle/>
          <a:p>
            <a:endParaRPr lang="zh-CN" alt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1090891"/>
            <a:ext cx="873442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94056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solidFill>
                  <a:srgbClr val="FF0000"/>
                </a:solidFill>
              </a:rPr>
              <a:t>VuGen</a:t>
            </a:r>
            <a:r>
              <a:rPr lang="zh-CN" altLang="en-US" dirty="0">
                <a:solidFill>
                  <a:srgbClr val="FF0000"/>
                </a:solidFill>
              </a:rPr>
              <a:t>脚本回放与</a:t>
            </a:r>
            <a:r>
              <a:rPr lang="zh-CN" altLang="en-US" dirty="0" smtClean="0">
                <a:solidFill>
                  <a:srgbClr val="FF0000"/>
                </a:solidFill>
              </a:rPr>
              <a:t>调试</a:t>
            </a:r>
            <a:endParaRPr lang="en-US" altLang="zh-CN" dirty="0" smtClean="0">
              <a:solidFill>
                <a:srgbClr val="FF0000"/>
              </a:solidFill>
            </a:endParaRPr>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4416903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rgbClr val="FFFF00"/>
                </a:solidFill>
              </a:rPr>
              <a:t>编译</a:t>
            </a:r>
            <a:r>
              <a:rPr lang="zh-CN" altLang="en-US" b="1" dirty="0">
                <a:solidFill>
                  <a:schemeClr val="bg1"/>
                </a:solidFill>
              </a:rPr>
              <a:t>回放脚本</a:t>
            </a:r>
          </a:p>
        </p:txBody>
      </p:sp>
      <p:sp>
        <p:nvSpPr>
          <p:cNvPr id="233475" name="Rectangle 3"/>
          <p:cNvSpPr>
            <a:spLocks noGrp="1" noChangeArrowheads="1"/>
          </p:cNvSpPr>
          <p:nvPr>
            <p:ph idx="1"/>
          </p:nvPr>
        </p:nvSpPr>
        <p:spPr>
          <a:xfrm>
            <a:off x="457200" y="908720"/>
            <a:ext cx="8229600" cy="5217443"/>
          </a:xfrm>
        </p:spPr>
        <p:txBody>
          <a:bodyPr/>
          <a:lstStyle/>
          <a:p>
            <a:r>
              <a:rPr lang="zh-CN" altLang="en-US" dirty="0" smtClean="0"/>
              <a:t>编译 </a:t>
            </a:r>
            <a:r>
              <a:rPr lang="en-US" altLang="zh-CN" dirty="0" smtClean="0"/>
              <a:t>shift+F5 ——</a:t>
            </a:r>
            <a:r>
              <a:rPr lang="zh-CN" altLang="en-US" dirty="0" smtClean="0"/>
              <a:t>语法错误</a:t>
            </a:r>
            <a:endParaRPr lang="en-US" altLang="zh-CN" dirty="0" smtClean="0"/>
          </a:p>
          <a:p>
            <a:endParaRPr lang="en-US" altLang="zh-CN" dirty="0" smtClean="0"/>
          </a:p>
          <a:p>
            <a:endParaRPr lang="en-US" altLang="zh-CN" dirty="0" smtClean="0"/>
          </a:p>
          <a:p>
            <a:endParaRPr lang="zh-CN" altLang="en-US" dirty="0" smtClean="0"/>
          </a:p>
          <a:p>
            <a:endParaRPr lang="en-US" altLang="zh-CN" dirty="0" smtClean="0"/>
          </a:p>
        </p:txBody>
      </p:sp>
      <p:sp>
        <p:nvSpPr>
          <p:cNvPr id="233476" name="Text Box 4"/>
          <p:cNvSpPr txBox="1">
            <a:spLocks noChangeArrowheads="1"/>
          </p:cNvSpPr>
          <p:nvPr/>
        </p:nvSpPr>
        <p:spPr bwMode="auto">
          <a:xfrm>
            <a:off x="5148263" y="1863725"/>
            <a:ext cx="3506787" cy="366713"/>
          </a:xfrm>
          <a:prstGeom prst="rect">
            <a:avLst/>
          </a:prstGeom>
          <a:noFill/>
          <a:ln w="9525">
            <a:noFill/>
            <a:miter lim="800000"/>
            <a:headEnd/>
            <a:tailEnd/>
          </a:ln>
          <a:effectLst/>
        </p:spPr>
        <p:txBody>
          <a:bodyPr>
            <a:spAutoFit/>
          </a:bodyPr>
          <a:lstStyle/>
          <a:p>
            <a:pPr fontAlgn="ctr" latinLnBrk="1">
              <a:spcBef>
                <a:spcPct val="50000"/>
              </a:spcBef>
            </a:pPr>
            <a:endParaRPr kumimoji="1" lang="en-US">
              <a:latin typeface="HY헤드라인M" pitchFamily="18" charset="-127"/>
              <a:ea typeface="HY헤드라인M" pitchFamily="18" charset="-127"/>
            </a:endParaRPr>
          </a:p>
        </p:txBody>
      </p:sp>
      <p:sp>
        <p:nvSpPr>
          <p:cNvPr id="233489" name="Rectangle 17"/>
          <p:cNvSpPr>
            <a:spLocks noChangeArrowheads="1"/>
          </p:cNvSpPr>
          <p:nvPr/>
        </p:nvSpPr>
        <p:spPr bwMode="auto">
          <a:xfrm>
            <a:off x="1857703" y="2679508"/>
            <a:ext cx="8239540" cy="4462272"/>
          </a:xfrm>
          <a:prstGeom prst="rect">
            <a:avLst/>
          </a:prstGeom>
          <a:noFill/>
          <a:ln w="9525">
            <a:noFill/>
            <a:miter lim="800000"/>
            <a:headEnd/>
            <a:tailEnd/>
          </a:ln>
          <a:effectLst/>
        </p:spPr>
        <p:txBody>
          <a:bodyPr/>
          <a:lstStyle/>
          <a:p>
            <a:pPr marL="342900" indent="-342900">
              <a:spcBef>
                <a:spcPct val="20000"/>
              </a:spcBef>
              <a:buClr>
                <a:schemeClr val="accent2"/>
              </a:buClr>
              <a:buSzPct val="70000"/>
              <a:buFont typeface="Wingdings" pitchFamily="2" charset="2"/>
              <a:buChar char="v"/>
            </a:pPr>
            <a:endParaRPr lang="en-US" altLang="zh-CN" sz="1300" dirty="0">
              <a:solidFill>
                <a:schemeClr val="tx1">
                  <a:lumMod val="10000"/>
                </a:schemeClr>
              </a:solidFill>
              <a:latin typeface="宋体" pitchFamily="2" charset="-122"/>
            </a:endParaRPr>
          </a:p>
        </p:txBody>
      </p:sp>
      <p:pic>
        <p:nvPicPr>
          <p:cNvPr id="10" name="图片 9"/>
          <p:cNvPicPr/>
          <p:nvPr/>
        </p:nvPicPr>
        <p:blipFill>
          <a:blip r:embed="rId3"/>
          <a:srcRect/>
          <a:stretch>
            <a:fillRect/>
          </a:stretch>
        </p:blipFill>
        <p:spPr bwMode="auto">
          <a:xfrm>
            <a:off x="1954225" y="4563481"/>
            <a:ext cx="5509533" cy="1309689"/>
          </a:xfrm>
          <a:prstGeom prst="rect">
            <a:avLst/>
          </a:prstGeom>
          <a:noFill/>
          <a:ln w="6350" cmpd="sng">
            <a:solidFill>
              <a:srgbClr val="000000"/>
            </a:solidFill>
            <a:miter lim="800000"/>
            <a:headEnd/>
            <a:tailEnd/>
          </a:ln>
          <a:effectLst/>
        </p:spPr>
      </p:pic>
      <p:pic>
        <p:nvPicPr>
          <p:cNvPr id="11" name="图片 10"/>
          <p:cNvPicPr/>
          <p:nvPr/>
        </p:nvPicPr>
        <p:blipFill>
          <a:blip r:embed="rId4"/>
          <a:srcRect/>
          <a:stretch>
            <a:fillRect/>
          </a:stretch>
        </p:blipFill>
        <p:spPr bwMode="auto">
          <a:xfrm>
            <a:off x="3414622" y="1693769"/>
            <a:ext cx="5124905" cy="2645146"/>
          </a:xfrm>
          <a:prstGeom prst="rect">
            <a:avLst/>
          </a:prstGeom>
          <a:noFill/>
          <a:ln w="9525">
            <a:noFill/>
            <a:miter lim="800000"/>
            <a:headEnd/>
            <a:tailEnd/>
          </a:ln>
        </p:spPr>
      </p:pic>
      <p:pic>
        <p:nvPicPr>
          <p:cNvPr id="10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816"/>
          <a:stretch/>
        </p:blipFill>
        <p:spPr bwMode="auto">
          <a:xfrm>
            <a:off x="686637" y="1693770"/>
            <a:ext cx="2456817" cy="264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0766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randombar(horizont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编译</a:t>
            </a:r>
            <a:r>
              <a:rPr lang="zh-CN" altLang="en-US" b="1" dirty="0">
                <a:solidFill>
                  <a:srgbClr val="FFFF00"/>
                </a:solidFill>
              </a:rPr>
              <a:t>回放</a:t>
            </a:r>
            <a:r>
              <a:rPr lang="zh-CN" altLang="en-US" b="1" dirty="0">
                <a:solidFill>
                  <a:schemeClr val="bg1"/>
                </a:solidFill>
              </a:rPr>
              <a:t>脚本（续）</a:t>
            </a:r>
          </a:p>
        </p:txBody>
      </p:sp>
      <p:sp>
        <p:nvSpPr>
          <p:cNvPr id="233475" name="Rectangle 3"/>
          <p:cNvSpPr>
            <a:spLocks noGrp="1" noChangeArrowheads="1"/>
          </p:cNvSpPr>
          <p:nvPr>
            <p:ph idx="1"/>
          </p:nvPr>
        </p:nvSpPr>
        <p:spPr>
          <a:xfrm>
            <a:off x="457200" y="836712"/>
            <a:ext cx="8229600" cy="5289451"/>
          </a:xfrm>
        </p:spPr>
        <p:txBody>
          <a:bodyPr/>
          <a:lstStyle/>
          <a:p>
            <a:r>
              <a:rPr lang="zh-CN" altLang="en-US" dirty="0" smtClean="0"/>
              <a:t>运行 </a:t>
            </a:r>
            <a:r>
              <a:rPr lang="en-US" altLang="zh-CN" dirty="0" smtClean="0"/>
              <a:t>F5 ——</a:t>
            </a:r>
            <a:r>
              <a:rPr lang="zh-CN" altLang="en-US" dirty="0" smtClean="0"/>
              <a:t>先编译再运行</a:t>
            </a:r>
            <a:endParaRPr lang="en-US" altLang="zh-CN" dirty="0" smtClean="0"/>
          </a:p>
          <a:p>
            <a:endParaRPr lang="en-US" altLang="zh-CN" dirty="0" smtClean="0"/>
          </a:p>
          <a:p>
            <a:endParaRPr lang="en-US" altLang="zh-CN" dirty="0" smtClean="0"/>
          </a:p>
          <a:p>
            <a:endParaRPr lang="zh-CN" altLang="en-US" dirty="0" smtClean="0"/>
          </a:p>
          <a:p>
            <a:endParaRPr lang="en-US" altLang="zh-CN" dirty="0" smtClean="0"/>
          </a:p>
        </p:txBody>
      </p:sp>
      <p:sp>
        <p:nvSpPr>
          <p:cNvPr id="233476" name="Text Box 4"/>
          <p:cNvSpPr txBox="1">
            <a:spLocks noChangeArrowheads="1"/>
          </p:cNvSpPr>
          <p:nvPr/>
        </p:nvSpPr>
        <p:spPr bwMode="auto">
          <a:xfrm>
            <a:off x="5148263" y="1776641"/>
            <a:ext cx="3506787" cy="366713"/>
          </a:xfrm>
          <a:prstGeom prst="rect">
            <a:avLst/>
          </a:prstGeom>
          <a:noFill/>
          <a:ln w="9525">
            <a:noFill/>
            <a:miter lim="800000"/>
            <a:headEnd/>
            <a:tailEnd/>
          </a:ln>
          <a:effectLst/>
        </p:spPr>
        <p:txBody>
          <a:bodyPr>
            <a:spAutoFit/>
          </a:bodyPr>
          <a:lstStyle/>
          <a:p>
            <a:pPr fontAlgn="ctr" latinLnBrk="1">
              <a:spcBef>
                <a:spcPct val="50000"/>
              </a:spcBef>
            </a:pPr>
            <a:endParaRPr kumimoji="1" lang="en-US">
              <a:latin typeface="HY헤드라인M" pitchFamily="18" charset="-127"/>
              <a:ea typeface="HY헤드라인M" pitchFamily="18" charset="-127"/>
            </a:endParaRPr>
          </a:p>
        </p:txBody>
      </p:sp>
      <p:sp>
        <p:nvSpPr>
          <p:cNvPr id="233489" name="Rectangle 17"/>
          <p:cNvSpPr>
            <a:spLocks noChangeArrowheads="1"/>
          </p:cNvSpPr>
          <p:nvPr/>
        </p:nvSpPr>
        <p:spPr bwMode="auto">
          <a:xfrm>
            <a:off x="1857703" y="2679508"/>
            <a:ext cx="8239540" cy="4462272"/>
          </a:xfrm>
          <a:prstGeom prst="rect">
            <a:avLst/>
          </a:prstGeom>
          <a:noFill/>
          <a:ln w="9525">
            <a:noFill/>
            <a:miter lim="800000"/>
            <a:headEnd/>
            <a:tailEnd/>
          </a:ln>
          <a:effectLst/>
        </p:spPr>
        <p:txBody>
          <a:bodyPr/>
          <a:lstStyle/>
          <a:p>
            <a:pPr marL="342900" indent="-342900">
              <a:spcBef>
                <a:spcPct val="20000"/>
              </a:spcBef>
              <a:buClr>
                <a:schemeClr val="accent2"/>
              </a:buClr>
              <a:buSzPct val="70000"/>
              <a:buFont typeface="Wingdings" pitchFamily="2" charset="2"/>
              <a:buChar char="v"/>
            </a:pPr>
            <a:endParaRPr lang="en-US" altLang="zh-CN" sz="1300" dirty="0">
              <a:solidFill>
                <a:schemeClr val="tx1">
                  <a:lumMod val="10000"/>
                </a:schemeClr>
              </a:solidFill>
              <a:latin typeface="宋体" pitchFamily="2" charset="-122"/>
            </a:endParaRPr>
          </a:p>
        </p:txBody>
      </p:sp>
      <p:pic>
        <p:nvPicPr>
          <p:cNvPr id="16" name="图片 7" descr="YG_circl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999" y="4113514"/>
            <a:ext cx="1873250" cy="171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9"/>
          <p:cNvSpPr txBox="1">
            <a:spLocks noChangeArrowheads="1"/>
          </p:cNvSpPr>
          <p:nvPr/>
        </p:nvSpPr>
        <p:spPr bwMode="gray">
          <a:xfrm>
            <a:off x="1110258" y="4659283"/>
            <a:ext cx="161448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zh-CN" altLang="en-US" b="1" dirty="0" smtClean="0">
                <a:solidFill>
                  <a:schemeClr val="tx1">
                    <a:lumMod val="10000"/>
                  </a:schemeClr>
                </a:solidFill>
                <a:ea typeface="宋体" charset="-122"/>
              </a:rPr>
              <a:t>结果通过</a:t>
            </a:r>
            <a:endParaRPr lang="en-US" altLang="zh-CN" b="1" dirty="0" smtClean="0">
              <a:solidFill>
                <a:schemeClr val="tx1">
                  <a:lumMod val="10000"/>
                </a:schemeClr>
              </a:solidFill>
              <a:ea typeface="宋体" charset="-122"/>
            </a:endParaRPr>
          </a:p>
          <a:p>
            <a:pPr algn="ctr"/>
            <a:r>
              <a:rPr lang="zh-CN" altLang="en-US" b="1" dirty="0" smtClean="0">
                <a:solidFill>
                  <a:schemeClr val="tx1">
                    <a:lumMod val="10000"/>
                  </a:schemeClr>
                </a:solidFill>
                <a:ea typeface="宋体" charset="-122"/>
              </a:rPr>
              <a:t>系统正常？</a:t>
            </a:r>
            <a:endParaRPr lang="en-US" altLang="zh-CN" b="1" dirty="0">
              <a:solidFill>
                <a:schemeClr val="tx1">
                  <a:lumMod val="10000"/>
                </a:schemeClr>
              </a:solidFill>
              <a:ea typeface="宋体" charset="-122"/>
            </a:endParaRPr>
          </a:p>
        </p:txBody>
      </p:sp>
      <p:pic>
        <p:nvPicPr>
          <p:cNvPr id="13" name="图片 12"/>
          <p:cNvPicPr/>
          <p:nvPr/>
        </p:nvPicPr>
        <p:blipFill>
          <a:blip r:embed="rId4"/>
          <a:srcRect/>
          <a:stretch>
            <a:fillRect/>
          </a:stretch>
        </p:blipFill>
        <p:spPr bwMode="auto">
          <a:xfrm>
            <a:off x="3450480" y="1683726"/>
            <a:ext cx="5037820" cy="4125404"/>
          </a:xfrm>
          <a:prstGeom prst="rect">
            <a:avLst/>
          </a:prstGeom>
          <a:noFill/>
          <a:ln w="9525">
            <a:noFill/>
            <a:miter lim="800000"/>
            <a:headEnd/>
            <a:tailEnd/>
          </a:ln>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874" y="1683726"/>
            <a:ext cx="2137956" cy="2295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822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randombar(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heckerboard(across)">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horizontal)">
                                      <p:cBhvr>
                                        <p:cTn id="17" dur="500"/>
                                        <p:tgtEl>
                                          <p:spTgt spid="17"/>
                                        </p:tgtEl>
                                      </p:cBhvr>
                                    </p:animEffect>
                                  </p:childTnLst>
                                </p:cTn>
                              </p:par>
                              <p:par>
                                <p:cTn id="18" presetID="14" presetClass="entr" presetSubtype="1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randombar(horizontal)">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a:solidFill>
                  <a:schemeClr val="bg1"/>
                </a:solidFill>
              </a:rPr>
              <a:t>调试脚本</a:t>
            </a:r>
            <a:endParaRPr lang="zh-CN" altLang="en-US" b="1" dirty="0">
              <a:solidFill>
                <a:schemeClr val="bg1"/>
              </a:solidFill>
            </a:endParaRPr>
          </a:p>
        </p:txBody>
      </p:sp>
      <p:sp>
        <p:nvSpPr>
          <p:cNvPr id="233475" name="Rectangle 3"/>
          <p:cNvSpPr>
            <a:spLocks noGrp="1" noChangeArrowheads="1"/>
          </p:cNvSpPr>
          <p:nvPr>
            <p:ph idx="1"/>
          </p:nvPr>
        </p:nvSpPr>
        <p:spPr>
          <a:xfrm>
            <a:off x="391485" y="980728"/>
            <a:ext cx="8229600" cy="4525963"/>
          </a:xfrm>
        </p:spPr>
        <p:txBody>
          <a:bodyPr/>
          <a:lstStyle/>
          <a:p>
            <a:r>
              <a:rPr lang="zh-CN" altLang="en-US" dirty="0"/>
              <a:t>调试，程序完成编写后，用各种手段</a:t>
            </a:r>
            <a:r>
              <a:rPr lang="zh-CN" altLang="en-US" dirty="0">
                <a:solidFill>
                  <a:srgbClr val="FF0000"/>
                </a:solidFill>
              </a:rPr>
              <a:t>查错</a:t>
            </a:r>
            <a:r>
              <a:rPr lang="zh-CN" altLang="en-US" dirty="0"/>
              <a:t>和</a:t>
            </a:r>
            <a:r>
              <a:rPr lang="zh-CN" altLang="en-US" dirty="0">
                <a:solidFill>
                  <a:srgbClr val="FF0000"/>
                </a:solidFill>
              </a:rPr>
              <a:t>排错</a:t>
            </a:r>
            <a:r>
              <a:rPr lang="zh-CN" altLang="en-US" dirty="0"/>
              <a:t>的过程。</a:t>
            </a:r>
            <a:endParaRPr lang="en-US" altLang="zh-CN" dirty="0"/>
          </a:p>
          <a:p>
            <a:pPr lvl="1"/>
            <a:r>
              <a:rPr lang="zh-CN" altLang="en-US" dirty="0" smtClean="0">
                <a:solidFill>
                  <a:schemeClr val="tx1"/>
                </a:solidFill>
              </a:rPr>
              <a:t>设置断点 </a:t>
            </a:r>
            <a:r>
              <a:rPr lang="en-US" altLang="zh-CN" dirty="0" smtClean="0">
                <a:solidFill>
                  <a:schemeClr val="tx1"/>
                </a:solidFill>
              </a:rPr>
              <a:t>F9</a:t>
            </a:r>
          </a:p>
          <a:p>
            <a:pPr lvl="1"/>
            <a:r>
              <a:rPr lang="zh-CN" altLang="en-US" dirty="0" smtClean="0">
                <a:solidFill>
                  <a:schemeClr val="tx1"/>
                </a:solidFill>
              </a:rPr>
              <a:t>单步运行 </a:t>
            </a:r>
            <a:r>
              <a:rPr lang="en-US" altLang="zh-CN" dirty="0" smtClean="0">
                <a:solidFill>
                  <a:schemeClr val="tx1"/>
                </a:solidFill>
              </a:rPr>
              <a:t>F10</a:t>
            </a:r>
          </a:p>
          <a:p>
            <a:pPr lvl="1"/>
            <a:r>
              <a:rPr lang="zh-CN" altLang="en-US" dirty="0" smtClean="0">
                <a:solidFill>
                  <a:schemeClr val="tx1"/>
                </a:solidFill>
              </a:rPr>
              <a:t>开启</a:t>
            </a:r>
            <a:r>
              <a:rPr lang="en-US" dirty="0" smtClean="0">
                <a:solidFill>
                  <a:schemeClr val="tx1"/>
                </a:solidFill>
              </a:rPr>
              <a:t>Extended Log </a:t>
            </a:r>
          </a:p>
          <a:p>
            <a:pPr marL="457200" lvl="1" indent="0">
              <a:buNone/>
            </a:pPr>
            <a:r>
              <a:rPr lang="en-US" dirty="0" err="1" smtClean="0">
                <a:solidFill>
                  <a:schemeClr val="tx1"/>
                </a:solidFill>
              </a:rPr>
              <a:t>Vuser</a:t>
            </a:r>
            <a:r>
              <a:rPr lang="en-US" dirty="0" smtClean="0">
                <a:solidFill>
                  <a:schemeClr val="tx1"/>
                </a:solidFill>
              </a:rPr>
              <a:t>/</a:t>
            </a:r>
            <a:r>
              <a:rPr lang="en-US" dirty="0" err="1" smtClean="0">
                <a:solidFill>
                  <a:schemeClr val="tx1"/>
                </a:solidFill>
              </a:rPr>
              <a:t>Run_time</a:t>
            </a:r>
            <a:r>
              <a:rPr lang="en-US" dirty="0" smtClean="0">
                <a:solidFill>
                  <a:schemeClr val="tx1"/>
                </a:solidFill>
              </a:rPr>
              <a:t> Settings</a:t>
            </a:r>
            <a:endParaRPr lang="en-US" altLang="zh-CN" dirty="0" smtClean="0">
              <a:solidFill>
                <a:schemeClr val="tx1"/>
              </a:solidFill>
            </a:endParaRPr>
          </a:p>
          <a:p>
            <a:endParaRPr lang="en-US" altLang="zh-CN" dirty="0" smtClean="0"/>
          </a:p>
          <a:p>
            <a:endParaRPr lang="zh-CN" altLang="en-US" dirty="0" smtClean="0"/>
          </a:p>
          <a:p>
            <a:endParaRPr lang="en-US" altLang="zh-CN" dirty="0" smtClean="0"/>
          </a:p>
        </p:txBody>
      </p:sp>
      <p:sp>
        <p:nvSpPr>
          <p:cNvPr id="233476" name="Text Box 4"/>
          <p:cNvSpPr txBox="1">
            <a:spLocks noChangeArrowheads="1"/>
          </p:cNvSpPr>
          <p:nvPr/>
        </p:nvSpPr>
        <p:spPr bwMode="auto">
          <a:xfrm>
            <a:off x="5148263" y="1863725"/>
            <a:ext cx="3506787" cy="366713"/>
          </a:xfrm>
          <a:prstGeom prst="rect">
            <a:avLst/>
          </a:prstGeom>
          <a:noFill/>
          <a:ln w="9525">
            <a:noFill/>
            <a:miter lim="800000"/>
            <a:headEnd/>
            <a:tailEnd/>
          </a:ln>
          <a:effectLst/>
        </p:spPr>
        <p:txBody>
          <a:bodyPr>
            <a:spAutoFit/>
          </a:bodyPr>
          <a:lstStyle/>
          <a:p>
            <a:pPr fontAlgn="ctr" latinLnBrk="1">
              <a:spcBef>
                <a:spcPct val="50000"/>
              </a:spcBef>
            </a:pPr>
            <a:endParaRPr kumimoji="1" lang="en-US">
              <a:latin typeface="HY헤드라인M" pitchFamily="18" charset="-127"/>
              <a:ea typeface="HY헤드라인M" pitchFamily="18" charset="-127"/>
            </a:endParaRPr>
          </a:p>
        </p:txBody>
      </p:sp>
      <p:pic>
        <p:nvPicPr>
          <p:cNvPr id="8" name="图片 7"/>
          <p:cNvPicPr/>
          <p:nvPr/>
        </p:nvPicPr>
        <p:blipFill>
          <a:blip r:embed="rId3"/>
          <a:srcRect/>
          <a:stretch>
            <a:fillRect/>
          </a:stretch>
        </p:blipFill>
        <p:spPr bwMode="auto">
          <a:xfrm>
            <a:off x="3563888" y="4221088"/>
            <a:ext cx="4415757" cy="1888991"/>
          </a:xfrm>
          <a:prstGeom prst="rect">
            <a:avLst/>
          </a:prstGeom>
          <a:noFill/>
          <a:ln w="9525">
            <a:noFill/>
            <a:miter lim="800000"/>
            <a:headEnd/>
            <a:tailEnd/>
          </a:ln>
        </p:spPr>
      </p:pic>
    </p:spTree>
    <p:extLst>
      <p:ext uri="{BB962C8B-B14F-4D97-AF65-F5344CB8AC3E}">
        <p14:creationId xmlns:p14="http://schemas.microsoft.com/office/powerpoint/2010/main" val="16130681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3475">
                                            <p:txEl>
                                              <p:pRg st="1" end="1"/>
                                            </p:txEl>
                                          </p:spTgt>
                                        </p:tgtEl>
                                        <p:attrNameLst>
                                          <p:attrName>style.visibility</p:attrName>
                                        </p:attrNameLst>
                                      </p:cBhvr>
                                      <p:to>
                                        <p:strVal val="visible"/>
                                      </p:to>
                                    </p:set>
                                    <p:animEffect transition="in" filter="randombar(horizontal)">
                                      <p:cBhvr>
                                        <p:cTn id="7" dur="500"/>
                                        <p:tgtEl>
                                          <p:spTgt spid="23347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33475">
                                            <p:txEl>
                                              <p:pRg st="2" end="2"/>
                                            </p:txEl>
                                          </p:spTgt>
                                        </p:tgtEl>
                                        <p:attrNameLst>
                                          <p:attrName>style.visibility</p:attrName>
                                        </p:attrNameLst>
                                      </p:cBhvr>
                                      <p:to>
                                        <p:strVal val="visible"/>
                                      </p:to>
                                    </p:set>
                                    <p:animEffect transition="in" filter="randombar(horizontal)">
                                      <p:cBhvr>
                                        <p:cTn id="10" dur="500"/>
                                        <p:tgtEl>
                                          <p:spTgt spid="23347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33475">
                                            <p:txEl>
                                              <p:pRg st="3" end="3"/>
                                            </p:txEl>
                                          </p:spTgt>
                                        </p:tgtEl>
                                        <p:attrNameLst>
                                          <p:attrName>style.visibility</p:attrName>
                                        </p:attrNameLst>
                                      </p:cBhvr>
                                      <p:to>
                                        <p:strVal val="visible"/>
                                      </p:to>
                                    </p:set>
                                    <p:animEffect transition="in" filter="randombar(horizontal)">
                                      <p:cBhvr>
                                        <p:cTn id="13" dur="500"/>
                                        <p:tgtEl>
                                          <p:spTgt spid="23347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33475">
                                            <p:txEl>
                                              <p:pRg st="4" end="4"/>
                                            </p:txEl>
                                          </p:spTgt>
                                        </p:tgtEl>
                                        <p:attrNameLst>
                                          <p:attrName>style.visibility</p:attrName>
                                        </p:attrNameLst>
                                      </p:cBhvr>
                                      <p:to>
                                        <p:strVal val="visible"/>
                                      </p:to>
                                    </p:set>
                                    <p:animEffect transition="in" filter="randombar(horizontal)">
                                      <p:cBhvr>
                                        <p:cTn id="16" dur="500"/>
                                        <p:tgtEl>
                                          <p:spTgt spid="23347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solidFill>
                  <a:srgbClr val="FF0000"/>
                </a:solidFill>
              </a:rPr>
              <a:t>VuGen</a:t>
            </a:r>
            <a:r>
              <a:rPr lang="zh-CN" altLang="en-US" dirty="0">
                <a:solidFill>
                  <a:srgbClr val="FF0000"/>
                </a:solidFill>
              </a:rPr>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41969995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何为录制选项？</a:t>
            </a:r>
          </a:p>
        </p:txBody>
      </p:sp>
      <p:sp>
        <p:nvSpPr>
          <p:cNvPr id="5" name="内容占位符 4"/>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solidFill>
                  <a:srgbClr val="FF0000"/>
                </a:solidFill>
              </a:rPr>
              <a:t>录制前</a:t>
            </a:r>
            <a:r>
              <a:rPr lang="zh-CN" altLang="en-US" dirty="0" smtClean="0"/>
              <a:t>，配置录制选项可指定要录制的信息、录制时使用的浏览器或客户端，及所支持字符集等。 </a:t>
            </a:r>
          </a:p>
          <a:p>
            <a:endParaRPr lang="zh-CN" altLang="en-US" dirty="0"/>
          </a:p>
        </p:txBody>
      </p:sp>
      <p:pic>
        <p:nvPicPr>
          <p:cNvPr id="6" name="图片 5"/>
          <p:cNvPicPr/>
          <p:nvPr/>
        </p:nvPicPr>
        <p:blipFill>
          <a:blip r:embed="rId3"/>
          <a:srcRect/>
          <a:stretch>
            <a:fillRect/>
          </a:stretch>
        </p:blipFill>
        <p:spPr bwMode="auto">
          <a:xfrm>
            <a:off x="2094011" y="1139184"/>
            <a:ext cx="5085484" cy="2714625"/>
          </a:xfrm>
          <a:prstGeom prst="rect">
            <a:avLst/>
          </a:prstGeom>
          <a:noFill/>
          <a:ln w="9525">
            <a:noFill/>
            <a:miter lim="800000"/>
            <a:headEnd/>
            <a:tailEnd/>
          </a:ln>
        </p:spPr>
      </p:pic>
      <p:sp>
        <p:nvSpPr>
          <p:cNvPr id="7" name="矩形 6">
            <a:hlinkClick r:id="rId4" action="ppaction://hlinksldjump"/>
          </p:cNvPr>
          <p:cNvSpPr/>
          <p:nvPr/>
        </p:nvSpPr>
        <p:spPr bwMode="auto">
          <a:xfrm>
            <a:off x="2222695" y="3456576"/>
            <a:ext cx="881359" cy="24581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8" name="矩形 7"/>
          <p:cNvSpPr/>
          <p:nvPr/>
        </p:nvSpPr>
        <p:spPr>
          <a:xfrm>
            <a:off x="1330352" y="6021288"/>
            <a:ext cx="6739492" cy="384721"/>
          </a:xfrm>
          <a:prstGeom prst="rect">
            <a:avLst/>
          </a:prstGeom>
          <a:solidFill>
            <a:srgbClr val="C00000"/>
          </a:solidFill>
        </p:spPr>
        <p:txBody>
          <a:bodyPr wrap="square">
            <a:spAutoFit/>
          </a:bodyPr>
          <a:lstStyle/>
          <a:p>
            <a:r>
              <a:rPr lang="zh-CN" altLang="en-US" b="1" dirty="0" smtClean="0">
                <a:solidFill>
                  <a:schemeClr val="bg1"/>
                </a:solidFill>
                <a:latin typeface="黑体" pitchFamily="2" charset="-122"/>
                <a:ea typeface="黑体" pitchFamily="2" charset="-122"/>
              </a:rPr>
              <a:t>注意：</a:t>
            </a:r>
            <a:r>
              <a:rPr lang="zh-CN" altLang="en-US" dirty="0" smtClean="0">
                <a:solidFill>
                  <a:schemeClr val="bg1"/>
                </a:solidFill>
                <a:latin typeface="黑体" pitchFamily="2" charset="-122"/>
                <a:ea typeface="黑体" pitchFamily="2" charset="-122"/>
              </a:rPr>
              <a:t>不同类型的协议下，“录制选项”中内容存在一定差异。</a:t>
            </a:r>
            <a:endParaRPr lang="zh-CN" altLang="en-US" dirty="0">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12527638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何为录制选项？（续）</a:t>
            </a:r>
          </a:p>
        </p:txBody>
      </p:sp>
      <p:sp>
        <p:nvSpPr>
          <p:cNvPr id="5" name="内容占位符 4"/>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052736"/>
            <a:ext cx="6856413"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52697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bwMode="auto">
          <a:xfrm>
            <a:off x="683568" y="260648"/>
            <a:ext cx="6226175" cy="56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1" hangingPunct="1">
              <a:defRPr lang="zh-CN" altLang="en-US" sz="2800" b="1" dirty="0">
                <a:solidFill>
                  <a:schemeClr val="bg1"/>
                </a:solidFill>
                <a:latin typeface="微软雅黑" pitchFamily="34" charset="-122"/>
                <a:ea typeface="微软雅黑" pitchFamily="34" charset="-122"/>
              </a:defRPr>
            </a:lvl1pPr>
            <a:lvl2pPr eaLnBrk="1" hangingPunct="1">
              <a:defRPr sz="2000">
                <a:solidFill>
                  <a:schemeClr val="tx2"/>
                </a:solidFill>
                <a:latin typeface="微软雅黑" pitchFamily="34" charset="-122"/>
                <a:ea typeface="微软雅黑" pitchFamily="34" charset="-122"/>
              </a:defRPr>
            </a:lvl2pPr>
            <a:lvl3pPr eaLnBrk="1" hangingPunct="1">
              <a:defRPr sz="2000">
                <a:solidFill>
                  <a:schemeClr val="tx2"/>
                </a:solidFill>
                <a:latin typeface="微软雅黑" pitchFamily="34" charset="-122"/>
                <a:ea typeface="微软雅黑" pitchFamily="34" charset="-122"/>
              </a:defRPr>
            </a:lvl3pPr>
            <a:lvl4pPr eaLnBrk="1" hangingPunct="1">
              <a:defRPr sz="2000">
                <a:solidFill>
                  <a:schemeClr val="tx2"/>
                </a:solidFill>
                <a:latin typeface="微软雅黑" pitchFamily="34" charset="-122"/>
                <a:ea typeface="微软雅黑" pitchFamily="34" charset="-122"/>
              </a:defRPr>
            </a:lvl4pPr>
            <a:lvl5pPr eaLnBrk="1" hangingPunct="1">
              <a:defRPr sz="2000">
                <a:solidFill>
                  <a:schemeClr val="tx2"/>
                </a:solidFill>
                <a:latin typeface="微软雅黑" pitchFamily="34" charset="-122"/>
                <a:ea typeface="微软雅黑" pitchFamily="34" charset="-122"/>
              </a:defRPr>
            </a:lvl5pPr>
            <a:lvl6pPr marL="457200" fontAlgn="base">
              <a:spcBef>
                <a:spcPct val="0"/>
              </a:spcBef>
              <a:spcAft>
                <a:spcPct val="0"/>
              </a:spcAft>
              <a:defRPr sz="2000">
                <a:solidFill>
                  <a:schemeClr val="tx2"/>
                </a:solidFill>
                <a:latin typeface="Arial" pitchFamily="34" charset="0"/>
              </a:defRPr>
            </a:lvl6pPr>
            <a:lvl7pPr marL="914400" fontAlgn="base">
              <a:spcBef>
                <a:spcPct val="0"/>
              </a:spcBef>
              <a:spcAft>
                <a:spcPct val="0"/>
              </a:spcAft>
              <a:defRPr sz="2000">
                <a:solidFill>
                  <a:schemeClr val="tx2"/>
                </a:solidFill>
                <a:latin typeface="Arial" pitchFamily="34" charset="0"/>
              </a:defRPr>
            </a:lvl7pPr>
            <a:lvl8pPr marL="1371600" fontAlgn="base">
              <a:spcBef>
                <a:spcPct val="0"/>
              </a:spcBef>
              <a:spcAft>
                <a:spcPct val="0"/>
              </a:spcAft>
              <a:defRPr sz="2000">
                <a:solidFill>
                  <a:schemeClr val="tx2"/>
                </a:solidFill>
                <a:latin typeface="Arial" pitchFamily="34" charset="0"/>
              </a:defRPr>
            </a:lvl8pPr>
            <a:lvl9pPr marL="1828800" fontAlgn="base">
              <a:spcBef>
                <a:spcPct val="0"/>
              </a:spcBef>
              <a:spcAft>
                <a:spcPct val="0"/>
              </a:spcAft>
              <a:defRPr sz="2000">
                <a:solidFill>
                  <a:schemeClr val="tx2"/>
                </a:solidFill>
                <a:latin typeface="Arial" pitchFamily="34" charset="0"/>
              </a:defRPr>
            </a:lvl9pPr>
          </a:lstStyle>
          <a:p>
            <a:r>
              <a:rPr lang="zh-CN" altLang="en-US" dirty="0"/>
              <a:t>录制选项详解</a:t>
            </a:r>
          </a:p>
        </p:txBody>
      </p:sp>
      <p:sp>
        <p:nvSpPr>
          <p:cNvPr id="7" name="矩形 6"/>
          <p:cNvSpPr/>
          <p:nvPr/>
        </p:nvSpPr>
        <p:spPr>
          <a:xfrm>
            <a:off x="6512612" y="4916800"/>
            <a:ext cx="123424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Script</a:t>
            </a:r>
            <a:endPar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1" name="矩形 10"/>
          <p:cNvSpPr/>
          <p:nvPr/>
        </p:nvSpPr>
        <p:spPr>
          <a:xfrm>
            <a:off x="6004976" y="3509980"/>
            <a:ext cx="2639782" cy="52322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rPr>
              <a:t>Protocol</a:t>
            </a:r>
            <a:endParaRPr lang="zh-CN" altLang="en-US" sz="2800" b="1" cap="none" spc="0" dirty="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2" name="矩形 11"/>
          <p:cNvSpPr/>
          <p:nvPr/>
        </p:nvSpPr>
        <p:spPr>
          <a:xfrm>
            <a:off x="826889" y="2863649"/>
            <a:ext cx="1966051"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solidFill>
                  <a:srgbClr val="92D050"/>
                </a:solidFill>
                <a:effectLst>
                  <a:outerShdw blurRad="50800" dist="39000" dir="5460000" algn="tl">
                    <a:srgbClr val="000000">
                      <a:alpha val="38000"/>
                    </a:srgbClr>
                  </a:outerShdw>
                </a:effectLst>
                <a:latin typeface="微软雅黑" pitchFamily="34" charset="-122"/>
                <a:ea typeface="微软雅黑" pitchFamily="34" charset="-122"/>
              </a:rPr>
              <a:t>Advanced</a:t>
            </a:r>
            <a:endParaRPr lang="zh-CN" altLang="en-US" sz="2800" b="1" cap="none" spc="0" dirty="0">
              <a:ln w="11430"/>
              <a:solidFill>
                <a:srgbClr val="92D050"/>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3" name="矩形 12"/>
          <p:cNvSpPr/>
          <p:nvPr/>
        </p:nvSpPr>
        <p:spPr>
          <a:xfrm>
            <a:off x="1066276" y="4883911"/>
            <a:ext cx="2209131"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solidFill>
                  <a:srgbClr val="00B0F0"/>
                </a:solidFill>
                <a:effectLst>
                  <a:outerShdw blurRad="50800" dist="39000" dir="5460000" algn="tl">
                    <a:srgbClr val="000000">
                      <a:alpha val="38000"/>
                    </a:srgbClr>
                  </a:outerShdw>
                </a:effectLst>
                <a:latin typeface="微软雅黑" pitchFamily="34" charset="-122"/>
                <a:ea typeface="微软雅黑" pitchFamily="34" charset="-122"/>
              </a:rPr>
              <a:t>Correlation</a:t>
            </a:r>
            <a:endParaRPr lang="zh-CN" altLang="en-US" sz="2800" b="1" cap="none" spc="0" dirty="0">
              <a:ln w="11430"/>
              <a:solidFill>
                <a:srgbClr val="00B0F0"/>
              </a:solidFill>
              <a:effectLst>
                <a:outerShdw blurRad="50800" dist="39000" dir="5460000" algn="tl">
                  <a:srgbClr val="000000">
                    <a:alpha val="38000"/>
                  </a:srgbClr>
                </a:outerShdw>
              </a:effectLst>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9575" y="2051863"/>
            <a:ext cx="2873257" cy="3126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6004976" y="2217318"/>
            <a:ext cx="2639782" cy="52322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solidFill>
                  <a:srgbClr val="7030A0"/>
                </a:solidFill>
                <a:effectLst>
                  <a:outerShdw blurRad="50800" dist="39000" dir="5460000" algn="tl">
                    <a:srgbClr val="000000">
                      <a:alpha val="38000"/>
                    </a:srgbClr>
                  </a:outerShdw>
                </a:effectLst>
                <a:latin typeface="微软雅黑" pitchFamily="34" charset="-122"/>
                <a:ea typeface="微软雅黑" pitchFamily="34" charset="-122"/>
              </a:rPr>
              <a:t>Recording</a:t>
            </a:r>
            <a:endParaRPr lang="zh-CN" altLang="en-US" sz="2800" b="1" cap="none" spc="0" dirty="0">
              <a:ln w="11430"/>
              <a:solidFill>
                <a:srgbClr val="7030A0"/>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4" name="矩形 13"/>
          <p:cNvSpPr/>
          <p:nvPr/>
        </p:nvSpPr>
        <p:spPr>
          <a:xfrm>
            <a:off x="1155921" y="1182197"/>
            <a:ext cx="4154804" cy="52322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solidFill>
                  <a:srgbClr val="FF9933"/>
                </a:solidFill>
                <a:effectLst>
                  <a:outerShdw blurRad="50800" dist="39000" dir="5460000" algn="tl">
                    <a:srgbClr val="000000">
                      <a:alpha val="38000"/>
                    </a:srgbClr>
                  </a:outerShdw>
                </a:effectLst>
                <a:latin typeface="微软雅黑" pitchFamily="34" charset="-122"/>
                <a:ea typeface="微软雅黑" pitchFamily="34" charset="-122"/>
              </a:rPr>
              <a:t>Ports </a:t>
            </a:r>
            <a:r>
              <a:rPr lang="en-US" altLang="zh-CN" sz="2800" b="1" dirty="0">
                <a:ln w="11430"/>
                <a:solidFill>
                  <a:srgbClr val="FF9933"/>
                </a:solidFill>
                <a:effectLst>
                  <a:outerShdw blurRad="50800" dist="39000" dir="5460000" algn="tl">
                    <a:srgbClr val="000000">
                      <a:alpha val="38000"/>
                    </a:srgbClr>
                  </a:outerShdw>
                </a:effectLst>
                <a:latin typeface="微软雅黑" pitchFamily="34" charset="-122"/>
                <a:ea typeface="微软雅黑" pitchFamily="34" charset="-122"/>
              </a:rPr>
              <a:t>mapping</a:t>
            </a:r>
            <a:endParaRPr lang="zh-CN" altLang="en-US" sz="2800" b="1" cap="none" spc="0" dirty="0">
              <a:ln w="11430"/>
              <a:solidFill>
                <a:srgbClr val="FF9933"/>
              </a:solidFill>
              <a:effectLst>
                <a:outerShdw blurRad="50800" dist="39000" dir="5460000" algn="tl">
                  <a:srgbClr val="000000">
                    <a:alpha val="38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52364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randombar(horizontal)">
                                      <p:cBhvr>
                                        <p:cTn id="19" dur="500"/>
                                        <p:tgtEl>
                                          <p:spTgt spid="1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3" grpId="0"/>
      <p:bldP spid="10"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latin typeface="+mn-ea"/>
                <a:ea typeface="+mn-ea"/>
              </a:rPr>
              <a:t>Record into Action</a:t>
            </a:r>
            <a:r>
              <a:rPr lang="zh-CN" altLang="en-US" b="1" dirty="0">
                <a:solidFill>
                  <a:schemeClr val="bg1"/>
                </a:solidFill>
                <a:latin typeface="+mn-ea"/>
                <a:ea typeface="+mn-ea"/>
              </a:rPr>
              <a:t>（续）</a:t>
            </a:r>
            <a:r>
              <a:rPr lang="en-US" altLang="zh-CN" b="1" dirty="0">
                <a:solidFill>
                  <a:schemeClr val="bg1"/>
                </a:solidFill>
                <a:latin typeface="+mn-ea"/>
                <a:ea typeface="+mn-ea"/>
              </a:rPr>
              <a:t>——</a:t>
            </a:r>
            <a:r>
              <a:rPr lang="zh-CN" altLang="en-US" b="1" dirty="0">
                <a:solidFill>
                  <a:schemeClr val="bg1"/>
                </a:solidFill>
                <a:latin typeface="+mn-ea"/>
                <a:ea typeface="+mn-ea"/>
              </a:rPr>
              <a:t>实例</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l="10388" t="20056" r="11182" b="29820"/>
          <a:stretch>
            <a:fillRect/>
          </a:stretch>
        </p:blipFill>
        <p:spPr bwMode="auto">
          <a:xfrm>
            <a:off x="1563225" y="1304927"/>
            <a:ext cx="6032011" cy="3285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311844" y="3741561"/>
            <a:ext cx="2339102" cy="52322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zh-CN" altLang="en-US" sz="2800" b="1" dirty="0" smtClean="0">
                <a:ln w="50800"/>
                <a:solidFill>
                  <a:srgbClr val="FF0000"/>
                </a:solidFill>
                <a:latin typeface="微软雅黑" pitchFamily="34" charset="-122"/>
                <a:ea typeface="微软雅黑" pitchFamily="34" charset="-122"/>
              </a:rPr>
              <a:t>缺陷管理系统</a:t>
            </a:r>
            <a:endParaRPr lang="zh-CN" altLang="en-US" sz="2800" b="1" cap="none" spc="0" dirty="0">
              <a:ln w="50800"/>
              <a:solidFill>
                <a:srgbClr val="FF0000"/>
              </a:solidFill>
              <a:effectLst/>
              <a:latin typeface="微软雅黑" pitchFamily="34" charset="-122"/>
              <a:ea typeface="微软雅黑" pitchFamily="34" charset="-122"/>
            </a:endParaRPr>
          </a:p>
        </p:txBody>
      </p:sp>
      <p:sp>
        <p:nvSpPr>
          <p:cNvPr id="6" name="矩形 5"/>
          <p:cNvSpPr/>
          <p:nvPr/>
        </p:nvSpPr>
        <p:spPr>
          <a:xfrm>
            <a:off x="1248819" y="4849880"/>
            <a:ext cx="6646371" cy="646331"/>
          </a:xfrm>
          <a:prstGeom prst="rect">
            <a:avLst/>
          </a:prstGeom>
          <a:noFill/>
        </p:spPr>
        <p:txBody>
          <a:bodyPr wrap="none" lIns="91440" tIns="45720" rIns="91440" bIns="45720">
            <a:spAutoFit/>
          </a:bodyPr>
          <a:lstStyle/>
          <a:p>
            <a:pPr algn="ctr"/>
            <a:r>
              <a:rPr lang="en-US" altLang="zh-CN" sz="2800" b="1" cap="none"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1. </a:t>
            </a:r>
            <a:r>
              <a:rPr lang="zh-CN" altLang="en-US" sz="2800" b="1" cap="none"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登录</a:t>
            </a:r>
            <a:r>
              <a:rPr lang="en-US" altLang="zh-CN" sz="2800" b="1"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      2. </a:t>
            </a:r>
            <a:r>
              <a:rPr lang="zh-CN" altLang="en-US" sz="2800" b="1"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创建</a:t>
            </a:r>
            <a:r>
              <a:rPr lang="zh-CN" altLang="en-US" sz="3600" b="1" spc="50" dirty="0" smtClean="0">
                <a:ln w="12700" cmpd="sng">
                  <a:solidFill>
                    <a:schemeClr val="accent6">
                      <a:satMod val="120000"/>
                      <a:shade val="80000"/>
                    </a:schemeClr>
                  </a:solidFill>
                  <a:prstDash val="solid"/>
                </a:ln>
                <a:solidFill>
                  <a:srgbClr val="FF0000"/>
                </a:solidFill>
                <a:effectLst>
                  <a:glow rad="53100">
                    <a:schemeClr val="accent6">
                      <a:satMod val="180000"/>
                      <a:alpha val="30000"/>
                    </a:schemeClr>
                  </a:glow>
                </a:effectLst>
                <a:latin typeface="微软雅黑" pitchFamily="34" charset="-122"/>
                <a:ea typeface="微软雅黑" pitchFamily="34" charset="-122"/>
              </a:rPr>
              <a:t>多个</a:t>
            </a:r>
            <a:r>
              <a:rPr lang="en-US" altLang="zh-CN" sz="2800" b="1"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bug     3. </a:t>
            </a:r>
            <a:r>
              <a:rPr lang="zh-CN" altLang="en-US" sz="2800" b="1"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退出</a:t>
            </a:r>
            <a:endParaRPr lang="zh-CN" altLang="en-US" sz="2800" b="1" cap="none" spc="50" dirty="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endParaRPr>
          </a:p>
        </p:txBody>
      </p:sp>
    </p:spTree>
    <p:extLst>
      <p:ext uri="{BB962C8B-B14F-4D97-AF65-F5344CB8AC3E}">
        <p14:creationId xmlns:p14="http://schemas.microsoft.com/office/powerpoint/2010/main" val="28184566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Script</a:t>
            </a:r>
            <a:r>
              <a:rPr lang="zh-CN" altLang="en-US" b="1" dirty="0">
                <a:solidFill>
                  <a:schemeClr val="bg1"/>
                </a:solidFill>
              </a:rPr>
              <a:t>：脚本</a:t>
            </a:r>
          </a:p>
        </p:txBody>
      </p:sp>
      <p:sp>
        <p:nvSpPr>
          <p:cNvPr id="6" name="矩形 5"/>
          <p:cNvSpPr/>
          <p:nvPr/>
        </p:nvSpPr>
        <p:spPr>
          <a:xfrm>
            <a:off x="819699" y="5344180"/>
            <a:ext cx="7553323" cy="677108"/>
          </a:xfrm>
          <a:prstGeom prst="rect">
            <a:avLst/>
          </a:prstGeom>
          <a:solidFill>
            <a:srgbClr val="0066FF"/>
          </a:solidFill>
        </p:spPr>
        <p:txBody>
          <a:bodyPr wrap="square">
            <a:spAutoFit/>
          </a:bodyPr>
          <a:lstStyle/>
          <a:p>
            <a:r>
              <a:rPr lang="en-US" dirty="0" err="1" smtClean="0">
                <a:solidFill>
                  <a:schemeClr val="bg1"/>
                </a:solidFill>
                <a:latin typeface="黑体" pitchFamily="2" charset="-122"/>
                <a:ea typeface="黑体" pitchFamily="2" charset="-122"/>
              </a:rPr>
              <a:t>VuGen</a:t>
            </a:r>
            <a:r>
              <a:rPr lang="zh-CN" altLang="en-US" b="1" dirty="0" smtClean="0">
                <a:solidFill>
                  <a:srgbClr val="FF0000"/>
                </a:solidFill>
                <a:latin typeface="黑体" pitchFamily="2" charset="-122"/>
                <a:ea typeface="黑体" pitchFamily="2" charset="-122"/>
              </a:rPr>
              <a:t>基本</a:t>
            </a:r>
            <a:r>
              <a:rPr lang="en-US" altLang="zh-CN" b="1" dirty="0" smtClean="0">
                <a:solidFill>
                  <a:srgbClr val="FF0000"/>
                </a:solidFill>
                <a:latin typeface="黑体" pitchFamily="2" charset="-122"/>
                <a:ea typeface="黑体" pitchFamily="2" charset="-122"/>
              </a:rPr>
              <a:t>Script</a:t>
            </a:r>
            <a:r>
              <a:rPr lang="zh-CN" altLang="en-US" b="1" dirty="0" smtClean="0">
                <a:solidFill>
                  <a:srgbClr val="FF0000"/>
                </a:solidFill>
                <a:latin typeface="黑体" pitchFamily="2" charset="-122"/>
                <a:ea typeface="黑体" pitchFamily="2" charset="-122"/>
              </a:rPr>
              <a:t>选项</a:t>
            </a:r>
            <a:r>
              <a:rPr lang="zh-CN" altLang="en-US" dirty="0" smtClean="0">
                <a:solidFill>
                  <a:schemeClr val="bg1"/>
                </a:solidFill>
                <a:latin typeface="黑体" pitchFamily="2" charset="-122"/>
                <a:ea typeface="黑体" pitchFamily="2" charset="-122"/>
              </a:rPr>
              <a:t>适用于所有生成语言。通过这些选项可以控制生成的脚本中的详细信息级别。 </a:t>
            </a:r>
            <a:endParaRPr lang="en-US" altLang="zh-CN" dirty="0" smtClean="0">
              <a:solidFill>
                <a:schemeClr val="bg1"/>
              </a:solidFill>
              <a:latin typeface="黑体" pitchFamily="2" charset="-122"/>
              <a:ea typeface="黑体" pitchFamily="2" charset="-122"/>
            </a:endParaRPr>
          </a:p>
        </p:txBody>
      </p:sp>
      <p:sp>
        <p:nvSpPr>
          <p:cNvPr id="10" name="矩形 9"/>
          <p:cNvSpPr/>
          <p:nvPr/>
        </p:nvSpPr>
        <p:spPr>
          <a:xfrm>
            <a:off x="544123" y="4572250"/>
            <a:ext cx="2591286"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dirty="0" smtClean="0">
                <a:ln w="11430"/>
                <a:solidFill>
                  <a:srgbClr val="FF9933"/>
                </a:solidFill>
                <a:effectLst>
                  <a:outerShdw blurRad="50800" dist="39000" dir="5460000" algn="tl">
                    <a:srgbClr val="000000">
                      <a:alpha val="38000"/>
                    </a:srgbClr>
                  </a:outerShdw>
                </a:effectLst>
              </a:rPr>
              <a:t>Visual </a:t>
            </a:r>
            <a:r>
              <a:rPr lang="en-US" altLang="zh-CN" sz="3600" b="1" dirty="0">
                <a:ln w="11430"/>
                <a:solidFill>
                  <a:srgbClr val="FF9933"/>
                </a:solidFill>
                <a:effectLst>
                  <a:outerShdw blurRad="50800" dist="39000" dir="5460000" algn="tl">
                    <a:srgbClr val="000000">
                      <a:alpha val="38000"/>
                    </a:srgbClr>
                  </a:outerShdw>
                </a:effectLst>
              </a:rPr>
              <a:t>Basic</a:t>
            </a:r>
            <a:endParaRPr lang="zh-CN" altLang="en-US" sz="3600" b="1" cap="none" spc="0" dirty="0">
              <a:ln w="11430"/>
              <a:solidFill>
                <a:srgbClr val="FF9933"/>
              </a:solidFill>
              <a:effectLst>
                <a:outerShdw blurRad="50800" dist="39000" dir="5460000" algn="tl">
                  <a:srgbClr val="000000">
                    <a:alpha val="38000"/>
                  </a:srgbClr>
                </a:outerShdw>
              </a:effectLst>
            </a:endParaRPr>
          </a:p>
        </p:txBody>
      </p:sp>
      <p:sp>
        <p:nvSpPr>
          <p:cNvPr id="11" name="矩形 10"/>
          <p:cNvSpPr/>
          <p:nvPr/>
        </p:nvSpPr>
        <p:spPr>
          <a:xfrm>
            <a:off x="3686886" y="4586087"/>
            <a:ext cx="214674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dirty="0" smtClean="0">
                <a:ln w="11430"/>
                <a:solidFill>
                  <a:srgbClr val="FFFF00"/>
                </a:solidFill>
                <a:effectLst>
                  <a:outerShdw blurRad="50800" dist="39000" dir="5460000" algn="tl">
                    <a:srgbClr val="000000">
                      <a:alpha val="38000"/>
                    </a:srgbClr>
                  </a:outerShdw>
                </a:effectLst>
              </a:rPr>
              <a:t>VB Script</a:t>
            </a:r>
            <a:endParaRPr lang="zh-CN" altLang="en-US" sz="3600" b="1" cap="none" spc="0" dirty="0">
              <a:ln w="11430"/>
              <a:solidFill>
                <a:srgbClr val="FFFF00"/>
              </a:solidFill>
              <a:effectLst>
                <a:outerShdw blurRad="50800" dist="39000" dir="5460000" algn="tl">
                  <a:srgbClr val="000000">
                    <a:alpha val="38000"/>
                  </a:srgbClr>
                </a:outerShdw>
              </a:effectLst>
            </a:endParaRPr>
          </a:p>
        </p:txBody>
      </p:sp>
      <p:sp>
        <p:nvSpPr>
          <p:cNvPr id="13" name="矩形 12"/>
          <p:cNvSpPr/>
          <p:nvPr/>
        </p:nvSpPr>
        <p:spPr>
          <a:xfrm>
            <a:off x="6299016" y="4557941"/>
            <a:ext cx="2236510" cy="120032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dirty="0" err="1" smtClean="0">
                <a:ln w="11430"/>
                <a:solidFill>
                  <a:srgbClr val="92D050"/>
                </a:solidFill>
                <a:effectLst>
                  <a:outerShdw blurRad="50800" dist="39000" dir="5460000" algn="tl">
                    <a:srgbClr val="000000">
                      <a:alpha val="38000"/>
                    </a:srgbClr>
                  </a:outerShdw>
                </a:effectLst>
              </a:rPr>
              <a:t>Javascript</a:t>
            </a:r>
            <a:endParaRPr lang="en-US" altLang="zh-CN" sz="3600" b="1" dirty="0">
              <a:ln w="11430"/>
              <a:solidFill>
                <a:srgbClr val="92D050"/>
              </a:solidFill>
              <a:effectLst>
                <a:outerShdw blurRad="50800" dist="39000" dir="5460000" algn="tl">
                  <a:srgbClr val="000000">
                    <a:alpha val="38000"/>
                  </a:srgbClr>
                </a:outerShdw>
              </a:effectLst>
            </a:endParaRPr>
          </a:p>
          <a:p>
            <a:pPr algn="ctr"/>
            <a:endParaRPr lang="zh-CN" altLang="en-US" sz="3600" b="1" cap="none" spc="0" dirty="0">
              <a:ln w="11430"/>
              <a:solidFill>
                <a:srgbClr val="92D050"/>
              </a:solidFill>
              <a:effectLst>
                <a:outerShdw blurRad="50800" dist="39000" dir="5460000" algn="tl">
                  <a:srgbClr val="000000">
                    <a:alpha val="38000"/>
                  </a:srgbClr>
                </a:outerShdw>
              </a:effectLs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8209" y="870898"/>
            <a:ext cx="4749062" cy="3628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347992" y="2685196"/>
            <a:ext cx="68480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5400" b="1" cap="none" spc="0" dirty="0" smtClean="0">
                <a:ln w="11430"/>
                <a:solidFill>
                  <a:srgbClr val="FF0000"/>
                </a:solidFill>
                <a:effectLst>
                  <a:outerShdw blurRad="50800" dist="39000" dir="5460000" algn="tl">
                    <a:srgbClr val="000000">
                      <a:alpha val="38000"/>
                    </a:srgbClr>
                  </a:outerShdw>
                </a:effectLst>
              </a:rPr>
              <a:t>C</a:t>
            </a:r>
            <a:endParaRPr lang="zh-CN" altLang="en-US" sz="5400" b="1" cap="none" spc="0" dirty="0">
              <a:ln w="11430"/>
              <a:solidFill>
                <a:srgbClr val="FF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60168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a:blip r:embed="rId3"/>
          <a:srcRect/>
          <a:stretch>
            <a:fillRect/>
          </a:stretch>
        </p:blipFill>
        <p:spPr bwMode="auto">
          <a:xfrm>
            <a:off x="932497" y="1090800"/>
            <a:ext cx="7342823" cy="4898520"/>
          </a:xfrm>
          <a:prstGeom prst="rect">
            <a:avLst/>
          </a:prstGeom>
          <a:noFill/>
          <a:ln w="9525">
            <a:noFill/>
            <a:miter lim="800000"/>
            <a:headEnd/>
            <a:tailEnd/>
          </a:ln>
        </p:spPr>
      </p:pic>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Protocol</a:t>
            </a:r>
            <a:r>
              <a:rPr lang="zh-CN" altLang="en-US" b="1" dirty="0">
                <a:solidFill>
                  <a:schemeClr val="bg1"/>
                </a:solidFill>
              </a:rPr>
              <a:t>：协议</a:t>
            </a:r>
          </a:p>
        </p:txBody>
      </p:sp>
      <p:sp>
        <p:nvSpPr>
          <p:cNvPr id="6" name="内容占位符 5"/>
          <p:cNvSpPr>
            <a:spLocks noGrp="1"/>
          </p:cNvSpPr>
          <p:nvPr>
            <p:ph idx="1"/>
          </p:nvPr>
        </p:nvSpPr>
        <p:spPr/>
        <p:txBody>
          <a:bodyPr/>
          <a:lstStyle/>
          <a:p>
            <a:endParaRPr lang="zh-CN" altLang="en-US" dirty="0"/>
          </a:p>
        </p:txBody>
      </p:sp>
      <p:pic>
        <p:nvPicPr>
          <p:cNvPr id="6147" name="Picture 3"/>
          <p:cNvPicPr>
            <a:picLocks noChangeAspect="1" noChangeArrowheads="1"/>
          </p:cNvPicPr>
          <p:nvPr/>
        </p:nvPicPr>
        <p:blipFill>
          <a:blip r:embed="rId4"/>
          <a:srcRect/>
          <a:stretch>
            <a:fillRect/>
          </a:stretch>
        </p:blipFill>
        <p:spPr bwMode="auto">
          <a:xfrm>
            <a:off x="4059906" y="3214638"/>
            <a:ext cx="3590925" cy="1181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171764"/>
      </p:ext>
    </p:extLst>
  </p:cSld>
  <p:clrMapOvr>
    <a:masterClrMapping/>
  </p:clrMapOvr>
  <p:transition>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Recording</a:t>
            </a:r>
            <a:r>
              <a:rPr lang="zh-CN" altLang="en-US" b="1" dirty="0">
                <a:solidFill>
                  <a:schemeClr val="bg1"/>
                </a:solidFill>
              </a:rPr>
              <a:t>：录制选项</a:t>
            </a:r>
          </a:p>
        </p:txBody>
      </p:sp>
      <p:sp>
        <p:nvSpPr>
          <p:cNvPr id="11" name="内容占位符 10"/>
          <p:cNvSpPr>
            <a:spLocks noGrp="1"/>
          </p:cNvSpPr>
          <p:nvPr>
            <p:ph idx="1"/>
          </p:nvPr>
        </p:nvSpPr>
        <p:spPr/>
        <p:txBody>
          <a:bodyPr/>
          <a:lstStyle/>
          <a:p>
            <a:endParaRPr lang="zh-CN" altLang="en-US" dirty="0"/>
          </a:p>
        </p:txBody>
      </p:sp>
      <p:sp>
        <p:nvSpPr>
          <p:cNvPr id="5" name="矩形 4"/>
          <p:cNvSpPr/>
          <p:nvPr/>
        </p:nvSpPr>
        <p:spPr>
          <a:xfrm>
            <a:off x="4538132" y="1229468"/>
            <a:ext cx="4402668" cy="1089529"/>
          </a:xfrm>
          <a:prstGeom prst="rect">
            <a:avLst/>
          </a:prstGeom>
        </p:spPr>
        <p:txBody>
          <a:bodyPr wrap="square">
            <a:spAutoFit/>
          </a:bodyPr>
          <a:lstStyle/>
          <a:p>
            <a:pPr eaLnBrk="0" hangingPunct="0">
              <a:spcBef>
                <a:spcPct val="30000"/>
              </a:spcBef>
              <a:defRPr/>
            </a:pPr>
            <a:r>
              <a:rPr lang="zh-CN" altLang="en-US" sz="1800" dirty="0" smtClean="0">
                <a:solidFill>
                  <a:schemeClr val="tx1">
                    <a:lumMod val="10000"/>
                  </a:schemeClr>
                </a:solidFill>
                <a:latin typeface="黑体" pitchFamily="2" charset="-122"/>
                <a:ea typeface="黑体" pitchFamily="2" charset="-122"/>
              </a:rPr>
              <a:t>目的：指定要录制的信息和要使用的函数</a:t>
            </a:r>
            <a:endParaRPr lang="en-US" altLang="zh-CN" sz="1800" dirty="0" smtClean="0">
              <a:solidFill>
                <a:schemeClr val="tx1">
                  <a:lumMod val="10000"/>
                </a:schemeClr>
              </a:solidFill>
              <a:latin typeface="黑体" pitchFamily="2" charset="-122"/>
              <a:ea typeface="黑体" pitchFamily="2" charset="-122"/>
            </a:endParaRPr>
          </a:p>
          <a:p>
            <a:pPr eaLnBrk="0" hangingPunct="0">
              <a:spcBef>
                <a:spcPct val="30000"/>
              </a:spcBef>
              <a:defRPr/>
            </a:pPr>
            <a:r>
              <a:rPr lang="zh-CN" altLang="en-US" sz="1800" dirty="0" smtClean="0">
                <a:solidFill>
                  <a:schemeClr val="tx1">
                    <a:lumMod val="10000"/>
                  </a:schemeClr>
                </a:solidFill>
                <a:latin typeface="黑体" pitchFamily="2" charset="-122"/>
                <a:ea typeface="黑体" pitchFamily="2" charset="-122"/>
              </a:rPr>
              <a:t>依据：项目和环境要求</a:t>
            </a:r>
            <a:endParaRPr lang="en-US" altLang="zh-CN" sz="1800" dirty="0" smtClean="0">
              <a:solidFill>
                <a:schemeClr val="tx1">
                  <a:lumMod val="10000"/>
                </a:schemeClr>
              </a:solidFill>
              <a:latin typeface="黑体" pitchFamily="2" charset="-122"/>
              <a:ea typeface="黑体" pitchFamily="2" charset="-122"/>
            </a:endParaRPr>
          </a:p>
          <a:p>
            <a:pPr eaLnBrk="0" hangingPunct="0">
              <a:spcBef>
                <a:spcPct val="30000"/>
              </a:spcBef>
              <a:defRPr/>
            </a:pPr>
            <a:r>
              <a:rPr lang="zh-CN" altLang="en-US" sz="1800" dirty="0" smtClean="0">
                <a:solidFill>
                  <a:schemeClr val="tx1">
                    <a:lumMod val="10000"/>
                  </a:schemeClr>
                </a:solidFill>
                <a:latin typeface="黑体" pitchFamily="2" charset="-122"/>
                <a:ea typeface="黑体" pitchFamily="2" charset="-122"/>
              </a:rPr>
              <a:t>类型：基于 </a:t>
            </a:r>
            <a:r>
              <a:rPr lang="en-US" altLang="zh-CN" sz="1800" dirty="0" smtClean="0">
                <a:solidFill>
                  <a:schemeClr val="tx1">
                    <a:lumMod val="10000"/>
                  </a:schemeClr>
                </a:solidFill>
                <a:latin typeface="黑体" pitchFamily="2" charset="-122"/>
                <a:ea typeface="黑体" pitchFamily="2" charset="-122"/>
              </a:rPr>
              <a:t>HTML </a:t>
            </a:r>
            <a:r>
              <a:rPr lang="zh-CN" altLang="en-US" sz="1800" dirty="0" smtClean="0">
                <a:solidFill>
                  <a:schemeClr val="tx1">
                    <a:lumMod val="10000"/>
                  </a:schemeClr>
                </a:solidFill>
                <a:latin typeface="黑体" pitchFamily="2" charset="-122"/>
                <a:ea typeface="黑体" pitchFamily="2" charset="-122"/>
              </a:rPr>
              <a:t>、基于 </a:t>
            </a:r>
            <a:r>
              <a:rPr lang="en-US" altLang="zh-CN" sz="1800" dirty="0" smtClean="0">
                <a:solidFill>
                  <a:schemeClr val="tx1">
                    <a:lumMod val="10000"/>
                  </a:schemeClr>
                </a:solidFill>
                <a:latin typeface="黑体" pitchFamily="2" charset="-122"/>
                <a:ea typeface="黑体" pitchFamily="2" charset="-122"/>
              </a:rPr>
              <a:t>URL </a:t>
            </a:r>
            <a:r>
              <a:rPr lang="zh-CN" altLang="en-US" sz="1800" dirty="0" smtClean="0">
                <a:solidFill>
                  <a:schemeClr val="tx1">
                    <a:lumMod val="10000"/>
                  </a:schemeClr>
                </a:solidFill>
                <a:latin typeface="黑体" pitchFamily="2" charset="-122"/>
                <a:ea typeface="黑体" pitchFamily="2" charset="-122"/>
              </a:rPr>
              <a:t>的脚本 </a:t>
            </a:r>
          </a:p>
        </p:txBody>
      </p:sp>
      <p:sp>
        <p:nvSpPr>
          <p:cNvPr id="7" name="矩形 6"/>
          <p:cNvSpPr/>
          <p:nvPr/>
        </p:nvSpPr>
        <p:spPr>
          <a:xfrm>
            <a:off x="496335" y="3988473"/>
            <a:ext cx="6330139" cy="2062103"/>
          </a:xfrm>
          <a:prstGeom prst="rect">
            <a:avLst/>
          </a:prstGeom>
          <a:noFill/>
          <a:ln w="19050">
            <a:solidFill>
              <a:srgbClr val="0070C0"/>
            </a:solidFill>
            <a:prstDash val="solid"/>
          </a:ln>
        </p:spPr>
        <p:txBody>
          <a:bodyPr wrap="square">
            <a:spAutoFit/>
          </a:bodyPr>
          <a:lstStyle/>
          <a:p>
            <a:r>
              <a:rPr lang="zh-CN" altLang="en-US" sz="1600" b="1" dirty="0" smtClean="0">
                <a:solidFill>
                  <a:schemeClr val="tx1">
                    <a:lumMod val="10000"/>
                  </a:schemeClr>
                </a:solidFill>
                <a:latin typeface="黑体" pitchFamily="2" charset="-122"/>
                <a:ea typeface="黑体" pitchFamily="2" charset="-122"/>
              </a:rPr>
              <a:t>基于 </a:t>
            </a:r>
            <a:r>
              <a:rPr lang="en-US" altLang="zh-CN" sz="1600" b="1" dirty="0" smtClean="0">
                <a:solidFill>
                  <a:schemeClr val="tx1">
                    <a:lumMod val="10000"/>
                  </a:schemeClr>
                </a:solidFill>
                <a:latin typeface="黑体" pitchFamily="2" charset="-122"/>
                <a:ea typeface="黑体" pitchFamily="2" charset="-122"/>
              </a:rPr>
              <a:t>HTML </a:t>
            </a:r>
            <a:r>
              <a:rPr lang="zh-CN" altLang="en-US" sz="1600" b="1" dirty="0" smtClean="0">
                <a:solidFill>
                  <a:schemeClr val="tx1">
                    <a:lumMod val="10000"/>
                  </a:schemeClr>
                </a:solidFill>
                <a:latin typeface="黑体" pitchFamily="2" charset="-122"/>
                <a:ea typeface="黑体" pitchFamily="2" charset="-122"/>
              </a:rPr>
              <a:t>的脚本级别：</a:t>
            </a:r>
            <a:r>
              <a:rPr lang="zh-CN" altLang="en-US" sz="1600" dirty="0" smtClean="0">
                <a:latin typeface="黑体" pitchFamily="2" charset="-122"/>
                <a:ea typeface="黑体" pitchFamily="2" charset="-122"/>
              </a:rPr>
              <a:t>为每个 </a:t>
            </a:r>
            <a:r>
              <a:rPr lang="en-US" sz="1600" dirty="0" smtClean="0">
                <a:latin typeface="黑体" pitchFamily="2" charset="-122"/>
                <a:ea typeface="黑体" pitchFamily="2" charset="-122"/>
              </a:rPr>
              <a:t>HTML</a:t>
            </a:r>
            <a:r>
              <a:rPr lang="zh-CN" altLang="en-US" sz="1600" dirty="0" smtClean="0">
                <a:latin typeface="黑体" pitchFamily="2" charset="-122"/>
                <a:ea typeface="黑体" pitchFamily="2" charset="-122"/>
              </a:rPr>
              <a:t>用户操作生成单独的步骤和函数。</a:t>
            </a:r>
            <a:r>
              <a:rPr lang="zh-CN" altLang="en-US" sz="1600" dirty="0" smtClean="0">
                <a:solidFill>
                  <a:srgbClr val="FF0000"/>
                </a:solidFill>
                <a:latin typeface="黑体" pitchFamily="2" charset="-122"/>
                <a:ea typeface="黑体" pitchFamily="2" charset="-122"/>
              </a:rPr>
              <a:t>步骤直观</a:t>
            </a:r>
            <a:r>
              <a:rPr lang="zh-CN" altLang="en-US" sz="1600" dirty="0" smtClean="0">
                <a:latin typeface="黑体" pitchFamily="2" charset="-122"/>
                <a:ea typeface="黑体" pitchFamily="2" charset="-122"/>
              </a:rPr>
              <a:t>且脚本容易理解和维护。</a:t>
            </a:r>
            <a:endParaRPr lang="en-US" altLang="zh-CN" sz="1600" dirty="0" smtClean="0">
              <a:solidFill>
                <a:schemeClr val="tx1">
                  <a:lumMod val="10000"/>
                </a:schemeClr>
              </a:solidFill>
              <a:latin typeface="黑体" pitchFamily="2" charset="-122"/>
              <a:ea typeface="黑体" pitchFamily="2" charset="-122"/>
            </a:endParaRPr>
          </a:p>
          <a:p>
            <a:r>
              <a:rPr lang="zh-CN" altLang="en-US" sz="1600" b="1" dirty="0" smtClean="0">
                <a:solidFill>
                  <a:schemeClr val="tx1">
                    <a:lumMod val="10000"/>
                  </a:schemeClr>
                </a:solidFill>
                <a:latin typeface="黑体" pitchFamily="2" charset="-122"/>
                <a:ea typeface="黑体" pitchFamily="2" charset="-122"/>
              </a:rPr>
              <a:t>基于 </a:t>
            </a:r>
            <a:r>
              <a:rPr lang="en-US" altLang="zh-CN" sz="1600" b="1" dirty="0" smtClean="0">
                <a:solidFill>
                  <a:schemeClr val="tx1">
                    <a:lumMod val="10000"/>
                  </a:schemeClr>
                </a:solidFill>
                <a:latin typeface="黑体" pitchFamily="2" charset="-122"/>
                <a:ea typeface="黑体" pitchFamily="2" charset="-122"/>
              </a:rPr>
              <a:t>URL </a:t>
            </a:r>
            <a:r>
              <a:rPr lang="zh-CN" altLang="en-US" sz="1600" b="1" dirty="0" smtClean="0">
                <a:solidFill>
                  <a:schemeClr val="tx1">
                    <a:lumMod val="10000"/>
                  </a:schemeClr>
                </a:solidFill>
                <a:latin typeface="黑体" pitchFamily="2" charset="-122"/>
                <a:ea typeface="黑体" pitchFamily="2" charset="-122"/>
              </a:rPr>
              <a:t>的脚本级别</a:t>
            </a:r>
            <a:r>
              <a:rPr lang="zh-CN" altLang="en-US" sz="1600" dirty="0" smtClean="0">
                <a:solidFill>
                  <a:schemeClr val="tx1">
                    <a:lumMod val="10000"/>
                  </a:schemeClr>
                </a:solidFill>
                <a:latin typeface="黑体" pitchFamily="2" charset="-122"/>
                <a:ea typeface="黑体" pitchFamily="2" charset="-122"/>
              </a:rPr>
              <a:t>：</a:t>
            </a:r>
            <a:r>
              <a:rPr lang="zh-CN" altLang="en-US" sz="1600" dirty="0" smtClean="0">
                <a:latin typeface="黑体" pitchFamily="2" charset="-122"/>
                <a:ea typeface="黑体" pitchFamily="2" charset="-122"/>
              </a:rPr>
              <a:t>录制“客户端向服务器发送请求后，服务器返回给客户端的</a:t>
            </a:r>
            <a:r>
              <a:rPr lang="zh-CN" altLang="en-US" sz="1600" dirty="0" smtClean="0">
                <a:solidFill>
                  <a:srgbClr val="FF0000"/>
                </a:solidFill>
                <a:latin typeface="黑体" pitchFamily="2" charset="-122"/>
                <a:ea typeface="黑体" pitchFamily="2" charset="-122"/>
              </a:rPr>
              <a:t>所有浏览器请求和资源</a:t>
            </a:r>
            <a:r>
              <a:rPr lang="zh-CN" altLang="en-US" sz="1600" dirty="0" smtClean="0">
                <a:latin typeface="黑体" pitchFamily="2" charset="-122"/>
                <a:ea typeface="黑体" pitchFamily="2" charset="-122"/>
              </a:rPr>
              <a:t>”。它自动将每个</a:t>
            </a:r>
            <a:r>
              <a:rPr lang="en-US" sz="1600" dirty="0" smtClean="0">
                <a:latin typeface="黑体" pitchFamily="2" charset="-122"/>
                <a:ea typeface="黑体" pitchFamily="2" charset="-122"/>
              </a:rPr>
              <a:t>HTTP</a:t>
            </a:r>
            <a:r>
              <a:rPr lang="zh-CN" altLang="en-US" sz="1600" dirty="0" smtClean="0">
                <a:latin typeface="黑体" pitchFamily="2" charset="-122"/>
                <a:ea typeface="黑体" pitchFamily="2" charset="-122"/>
              </a:rPr>
              <a:t>资源（即所有操作）录制为 </a:t>
            </a:r>
            <a:r>
              <a:rPr lang="en-US" sz="1600" dirty="0" smtClean="0">
                <a:latin typeface="黑体" pitchFamily="2" charset="-122"/>
                <a:ea typeface="黑体" pitchFamily="2" charset="-122"/>
              </a:rPr>
              <a:t>URL </a:t>
            </a:r>
            <a:r>
              <a:rPr lang="zh-CN" altLang="en-US" sz="1600" dirty="0" smtClean="0">
                <a:latin typeface="黑体" pitchFamily="2" charset="-122"/>
                <a:ea typeface="黑体" pitchFamily="2" charset="-122"/>
              </a:rPr>
              <a:t>步骤（即由</a:t>
            </a:r>
            <a:r>
              <a:rPr lang="en-US" sz="1600" dirty="0" err="1" smtClean="0">
                <a:latin typeface="黑体" pitchFamily="2" charset="-122"/>
                <a:ea typeface="黑体" pitchFamily="2" charset="-122"/>
              </a:rPr>
              <a:t>web_url</a:t>
            </a:r>
            <a:r>
              <a:rPr lang="en-US" sz="1600" dirty="0" smtClean="0">
                <a:latin typeface="黑体" pitchFamily="2" charset="-122"/>
                <a:ea typeface="黑体" pitchFamily="2" charset="-122"/>
              </a:rPr>
              <a:t> </a:t>
            </a:r>
            <a:r>
              <a:rPr lang="zh-CN" altLang="en-US" sz="1600" dirty="0" smtClean="0">
                <a:latin typeface="黑体" pitchFamily="2" charset="-122"/>
                <a:ea typeface="黑体" pitchFamily="2" charset="-122"/>
              </a:rPr>
              <a:t>语句构成的脚本）。较上一方式，记录了</a:t>
            </a:r>
            <a:r>
              <a:rPr lang="zh-CN" altLang="en-US" sz="1600" dirty="0" smtClean="0">
                <a:solidFill>
                  <a:srgbClr val="FF0000"/>
                </a:solidFill>
                <a:latin typeface="黑体" pitchFamily="2" charset="-122"/>
                <a:ea typeface="黑体" pitchFamily="2" charset="-122"/>
              </a:rPr>
              <a:t>更详细</a:t>
            </a:r>
            <a:r>
              <a:rPr lang="zh-CN" altLang="en-US" sz="1600" dirty="0" smtClean="0">
                <a:latin typeface="黑体" pitchFamily="2" charset="-122"/>
                <a:ea typeface="黑体" pitchFamily="2" charset="-122"/>
              </a:rPr>
              <a:t>的客户端操作信息，甚至可捕获</a:t>
            </a:r>
            <a:r>
              <a:rPr lang="zh-CN" altLang="en-US" sz="1600" dirty="0" smtClean="0">
                <a:solidFill>
                  <a:srgbClr val="FF0000"/>
                </a:solidFill>
                <a:latin typeface="黑体" pitchFamily="2" charset="-122"/>
                <a:ea typeface="黑体" pitchFamily="2" charset="-122"/>
              </a:rPr>
              <a:t>非</a:t>
            </a:r>
            <a:r>
              <a:rPr lang="en-US" sz="1600" dirty="0" smtClean="0">
                <a:solidFill>
                  <a:srgbClr val="FF0000"/>
                </a:solidFill>
                <a:latin typeface="黑体" pitchFamily="2" charset="-122"/>
                <a:ea typeface="黑体" pitchFamily="2" charset="-122"/>
              </a:rPr>
              <a:t>HTML</a:t>
            </a:r>
            <a:r>
              <a:rPr lang="zh-CN" altLang="en-US" sz="1600" dirty="0" smtClean="0">
                <a:solidFill>
                  <a:srgbClr val="FF0000"/>
                </a:solidFill>
                <a:latin typeface="黑体" pitchFamily="2" charset="-122"/>
                <a:ea typeface="黑体" pitchFamily="2" charset="-122"/>
              </a:rPr>
              <a:t>形式应用程序</a:t>
            </a:r>
            <a:r>
              <a:rPr lang="zh-CN" altLang="en-US" sz="1600" dirty="0" smtClean="0">
                <a:latin typeface="黑体" pitchFamily="2" charset="-122"/>
                <a:ea typeface="黑体" pitchFamily="2" charset="-122"/>
              </a:rPr>
              <a:t>，如小程序、非浏览器程序。但生成的脚本</a:t>
            </a:r>
            <a:r>
              <a:rPr lang="zh-CN" altLang="en-US" sz="1600" dirty="0" smtClean="0">
                <a:solidFill>
                  <a:srgbClr val="FF0000"/>
                </a:solidFill>
                <a:latin typeface="黑体" pitchFamily="2" charset="-122"/>
                <a:ea typeface="黑体" pitchFamily="2" charset="-122"/>
              </a:rPr>
              <a:t>内容长且多</a:t>
            </a:r>
            <a:r>
              <a:rPr lang="zh-CN" altLang="en-US" sz="1600" dirty="0" smtClean="0">
                <a:latin typeface="黑体" pitchFamily="2" charset="-122"/>
                <a:ea typeface="黑体" pitchFamily="2" charset="-122"/>
              </a:rPr>
              <a:t>，显示</a:t>
            </a:r>
            <a:r>
              <a:rPr lang="zh-CN" altLang="en-US" sz="1600" dirty="0" smtClean="0">
                <a:solidFill>
                  <a:srgbClr val="FF0000"/>
                </a:solidFill>
                <a:latin typeface="黑体" pitchFamily="2" charset="-122"/>
                <a:ea typeface="黑体" pitchFamily="2" charset="-122"/>
              </a:rPr>
              <a:t>不直观</a:t>
            </a:r>
            <a:r>
              <a:rPr lang="zh-CN" altLang="en-US" sz="1600" dirty="0" smtClean="0">
                <a:latin typeface="黑体" pitchFamily="2" charset="-122"/>
                <a:ea typeface="黑体" pitchFamily="2" charset="-122"/>
              </a:rPr>
              <a:t>。</a:t>
            </a:r>
            <a:endParaRPr lang="zh-CN" altLang="en-US" sz="1600" dirty="0">
              <a:solidFill>
                <a:schemeClr val="tx1">
                  <a:lumMod val="10000"/>
                </a:schemeClr>
              </a:solidFill>
              <a:latin typeface="黑体" pitchFamily="2" charset="-122"/>
              <a:ea typeface="黑体" pitchFamily="2" charset="-122"/>
            </a:endParaRPr>
          </a:p>
        </p:txBody>
      </p:sp>
      <p:sp>
        <p:nvSpPr>
          <p:cNvPr id="8" name="右弧形箭头 7"/>
          <p:cNvSpPr/>
          <p:nvPr/>
        </p:nvSpPr>
        <p:spPr bwMode="auto">
          <a:xfrm>
            <a:off x="4825402" y="2395576"/>
            <a:ext cx="850184" cy="1456267"/>
          </a:xfrm>
          <a:prstGeom prst="curvedLeftArrow">
            <a:avLst/>
          </a:prstGeom>
          <a:gradFill flip="none" rotWithShape="1">
            <a:gsLst>
              <a:gs pos="0">
                <a:srgbClr val="CCFF99">
                  <a:shade val="30000"/>
                  <a:satMod val="115000"/>
                </a:srgbClr>
              </a:gs>
              <a:gs pos="50000">
                <a:srgbClr val="CCFF99">
                  <a:shade val="67500"/>
                  <a:satMod val="115000"/>
                </a:srgbClr>
              </a:gs>
              <a:gs pos="100000">
                <a:srgbClr val="CCFF99">
                  <a:shade val="100000"/>
                  <a:satMod val="115000"/>
                </a:srgbClr>
              </a:gs>
            </a:gsLst>
            <a:lin ang="18900000" scaled="1"/>
            <a:tileRect/>
          </a:gra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9" name="矩形 8"/>
          <p:cNvSpPr/>
          <p:nvPr/>
        </p:nvSpPr>
        <p:spPr>
          <a:xfrm>
            <a:off x="7047190" y="3001634"/>
            <a:ext cx="2286002" cy="677108"/>
          </a:xfrm>
          <a:prstGeom prst="rect">
            <a:avLst/>
          </a:prstGeom>
        </p:spPr>
        <p:txBody>
          <a:bodyPr wrap="square">
            <a:spAutoFit/>
          </a:bodyPr>
          <a:lstStyle/>
          <a:p>
            <a:r>
              <a:rPr lang="zh-CN" altLang="en-US" b="1" dirty="0" smtClean="0">
                <a:solidFill>
                  <a:srgbClr val="FF0000"/>
                </a:solidFill>
                <a:latin typeface="黑体" pitchFamily="2" charset="-122"/>
                <a:ea typeface="黑体" pitchFamily="2" charset="-122"/>
              </a:rPr>
              <a:t>录制演示脚本</a:t>
            </a:r>
            <a:endParaRPr lang="en-US" altLang="zh-CN" b="1" dirty="0" smtClean="0">
              <a:solidFill>
                <a:srgbClr val="FF0000"/>
              </a:solidFill>
              <a:latin typeface="黑体" pitchFamily="2" charset="-122"/>
              <a:ea typeface="黑体" pitchFamily="2" charset="-122"/>
            </a:endParaRPr>
          </a:p>
          <a:p>
            <a:r>
              <a:rPr lang="zh-CN" altLang="en-US" b="1" dirty="0" smtClean="0">
                <a:solidFill>
                  <a:srgbClr val="FF0000"/>
                </a:solidFill>
                <a:latin typeface="黑体" pitchFamily="2" charset="-122"/>
                <a:ea typeface="黑体" pitchFamily="2" charset="-122"/>
              </a:rPr>
              <a:t>  比较脚本</a:t>
            </a:r>
            <a:endParaRPr lang="zh-CN" altLang="en-US" b="1" dirty="0">
              <a:solidFill>
                <a:srgbClr val="FF0000"/>
              </a:solidFill>
              <a:latin typeface="黑体" pitchFamily="2" charset="-122"/>
              <a:ea typeface="黑体" pitchFamily="2" charset="-122"/>
            </a:endParaRPr>
          </a:p>
        </p:txBody>
      </p:sp>
      <p:pic>
        <p:nvPicPr>
          <p:cNvPr id="10" name="图片 9"/>
          <p:cNvPicPr/>
          <p:nvPr/>
        </p:nvPicPr>
        <p:blipFill>
          <a:blip r:embed="rId3"/>
          <a:srcRect/>
          <a:stretch>
            <a:fillRect/>
          </a:stretch>
        </p:blipFill>
        <p:spPr bwMode="auto">
          <a:xfrm>
            <a:off x="535690" y="944174"/>
            <a:ext cx="3866040" cy="2977495"/>
          </a:xfrm>
          <a:prstGeom prst="rect">
            <a:avLst/>
          </a:prstGeom>
          <a:noFill/>
          <a:ln w="9525">
            <a:noFill/>
            <a:miter lim="800000"/>
            <a:headEnd/>
            <a:tailEnd/>
          </a:ln>
        </p:spPr>
      </p:pic>
      <p:pic>
        <p:nvPicPr>
          <p:cNvPr id="12" name="图片 11"/>
          <p:cNvPicPr/>
          <p:nvPr/>
        </p:nvPicPr>
        <p:blipFill>
          <a:blip r:embed="rId4"/>
          <a:srcRect/>
          <a:stretch>
            <a:fillRect/>
          </a:stretch>
        </p:blipFill>
        <p:spPr bwMode="auto">
          <a:xfrm>
            <a:off x="7061235" y="3995015"/>
            <a:ext cx="1594033" cy="2025870"/>
          </a:xfrm>
          <a:prstGeom prst="rect">
            <a:avLst/>
          </a:prstGeom>
          <a:noFill/>
          <a:ln w="9525">
            <a:noFill/>
            <a:miter lim="800000"/>
            <a:headEnd/>
            <a:tailEnd/>
          </a:ln>
        </p:spPr>
      </p:pic>
      <p:pic>
        <p:nvPicPr>
          <p:cNvPr id="14" name="Picture 3"/>
          <p:cNvPicPr>
            <a:picLocks noChangeAspect="1" noChangeArrowheads="1"/>
          </p:cNvPicPr>
          <p:nvPr/>
        </p:nvPicPr>
        <p:blipFill rotWithShape="1">
          <a:blip r:embed="rId5"/>
          <a:srcRect b="6061"/>
          <a:stretch/>
        </p:blipFill>
        <p:spPr bwMode="auto">
          <a:xfrm>
            <a:off x="340661" y="920097"/>
            <a:ext cx="8420849" cy="5136646"/>
          </a:xfrm>
          <a:prstGeom prst="rect">
            <a:avLst/>
          </a:prstGeom>
          <a:noFill/>
          <a:ln w="9525">
            <a:noFill/>
            <a:miter lim="800000"/>
            <a:headEnd/>
            <a:tailEnd/>
          </a:ln>
          <a:effectLst/>
        </p:spPr>
      </p:pic>
    </p:spTree>
    <p:extLst>
      <p:ext uri="{BB962C8B-B14F-4D97-AF65-F5344CB8AC3E}">
        <p14:creationId xmlns:p14="http://schemas.microsoft.com/office/powerpoint/2010/main" val="3942268937"/>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Recording</a:t>
            </a:r>
            <a:r>
              <a:rPr lang="zh-CN" altLang="en-US" b="1" dirty="0">
                <a:solidFill>
                  <a:schemeClr val="bg1"/>
                </a:solidFill>
              </a:rPr>
              <a:t>：录制选项（续）</a:t>
            </a:r>
          </a:p>
        </p:txBody>
      </p:sp>
      <p:sp>
        <p:nvSpPr>
          <p:cNvPr id="5" name="内容占位符 4"/>
          <p:cNvSpPr>
            <a:spLocks noGrp="1"/>
          </p:cNvSpPr>
          <p:nvPr>
            <p:ph idx="1"/>
          </p:nvPr>
        </p:nvSpPr>
        <p:spPr>
          <a:xfrm>
            <a:off x="467544" y="980728"/>
            <a:ext cx="8229600" cy="4525963"/>
          </a:xfrm>
        </p:spPr>
        <p:txBody>
          <a:bodyPr>
            <a:normAutofit fontScale="92500" lnSpcReduction="20000"/>
          </a:bodyPr>
          <a:lstStyle/>
          <a:p>
            <a:r>
              <a:rPr lang="zh-CN" altLang="en-US" dirty="0" smtClean="0"/>
              <a:t>选择录制方式原则</a:t>
            </a:r>
            <a:endParaRPr lang="en-US" altLang="zh-CN" dirty="0"/>
          </a:p>
          <a:p>
            <a:pPr lvl="1"/>
            <a:r>
              <a:rPr lang="zh-CN" altLang="en-US" dirty="0" smtClean="0">
                <a:solidFill>
                  <a:schemeClr val="tx1"/>
                </a:solidFill>
              </a:rPr>
              <a:t>基于正常的浏览器录制，建议使用</a:t>
            </a:r>
            <a:r>
              <a:rPr lang="en-US" dirty="0" smtClean="0">
                <a:solidFill>
                  <a:schemeClr val="tx1"/>
                </a:solidFill>
              </a:rPr>
              <a:t>HTML-based</a:t>
            </a:r>
            <a:r>
              <a:rPr lang="zh-CN" altLang="en-US" dirty="0" smtClean="0">
                <a:solidFill>
                  <a:schemeClr val="tx1"/>
                </a:solidFill>
              </a:rPr>
              <a:t>的录制级别；</a:t>
            </a:r>
            <a:endParaRPr lang="en-US" altLang="zh-CN" dirty="0">
              <a:solidFill>
                <a:schemeClr val="tx1"/>
              </a:solidFill>
            </a:endParaRPr>
          </a:p>
          <a:p>
            <a:pPr lvl="1"/>
            <a:r>
              <a:rPr lang="zh-CN" altLang="en-US" dirty="0" smtClean="0">
                <a:solidFill>
                  <a:schemeClr val="tx1"/>
                </a:solidFill>
              </a:rPr>
              <a:t>在录制诸如小程序和非浏览器应用程序等页面时，建议使用</a:t>
            </a:r>
            <a:r>
              <a:rPr lang="en-US" dirty="0" smtClean="0">
                <a:solidFill>
                  <a:schemeClr val="tx1"/>
                </a:solidFill>
              </a:rPr>
              <a:t>URL-based</a:t>
            </a:r>
            <a:r>
              <a:rPr lang="zh-CN" altLang="en-US" dirty="0" smtClean="0">
                <a:solidFill>
                  <a:schemeClr val="tx1"/>
                </a:solidFill>
              </a:rPr>
              <a:t>的录制级别；</a:t>
            </a:r>
            <a:endParaRPr lang="en-US" altLang="zh-CN" dirty="0">
              <a:solidFill>
                <a:schemeClr val="tx1"/>
              </a:solidFill>
            </a:endParaRPr>
          </a:p>
          <a:p>
            <a:pPr lvl="1"/>
            <a:r>
              <a:rPr lang="zh-CN" altLang="en-US" dirty="0" smtClean="0">
                <a:solidFill>
                  <a:schemeClr val="tx1"/>
                </a:solidFill>
              </a:rPr>
              <a:t>若基于浏览器的应用程序中包含了</a:t>
            </a:r>
            <a:r>
              <a:rPr lang="en-US" dirty="0" smtClean="0">
                <a:solidFill>
                  <a:schemeClr val="tx1"/>
                </a:solidFill>
              </a:rPr>
              <a:t>JavaScript</a:t>
            </a:r>
            <a:r>
              <a:rPr lang="zh-CN" altLang="en-US" dirty="0" smtClean="0">
                <a:solidFill>
                  <a:schemeClr val="tx1"/>
                </a:solidFill>
              </a:rPr>
              <a:t>并且该脚本向服务器产生了请求，建议使用</a:t>
            </a:r>
            <a:r>
              <a:rPr lang="en-US" dirty="0" smtClean="0">
                <a:solidFill>
                  <a:schemeClr val="tx1"/>
                </a:solidFill>
              </a:rPr>
              <a:t>URL-based</a:t>
            </a:r>
            <a:r>
              <a:rPr lang="zh-CN" altLang="en-US" dirty="0" smtClean="0">
                <a:solidFill>
                  <a:schemeClr val="tx1"/>
                </a:solidFill>
              </a:rPr>
              <a:t>的录制级别；</a:t>
            </a:r>
            <a:endParaRPr lang="en-US" altLang="zh-CN" dirty="0">
              <a:solidFill>
                <a:schemeClr val="tx1"/>
              </a:solidFill>
            </a:endParaRPr>
          </a:p>
          <a:p>
            <a:pPr lvl="1"/>
            <a:r>
              <a:rPr lang="zh-CN" altLang="en-US" dirty="0" smtClean="0">
                <a:solidFill>
                  <a:schemeClr val="tx1"/>
                </a:solidFill>
              </a:rPr>
              <a:t>基于浏览器的应用程序中使用了</a:t>
            </a:r>
            <a:r>
              <a:rPr lang="en-US" dirty="0" smtClean="0">
                <a:solidFill>
                  <a:schemeClr val="tx1"/>
                </a:solidFill>
              </a:rPr>
              <a:t>Https</a:t>
            </a:r>
            <a:r>
              <a:rPr lang="zh-CN" altLang="en-US" dirty="0" smtClean="0">
                <a:solidFill>
                  <a:schemeClr val="tx1"/>
                </a:solidFill>
              </a:rPr>
              <a:t>安全协议，建议使用</a:t>
            </a:r>
            <a:r>
              <a:rPr lang="en-US" dirty="0" smtClean="0">
                <a:solidFill>
                  <a:schemeClr val="tx1"/>
                </a:solidFill>
              </a:rPr>
              <a:t>URL-based</a:t>
            </a:r>
            <a:r>
              <a:rPr lang="zh-CN" altLang="en-US" dirty="0" smtClean="0">
                <a:solidFill>
                  <a:schemeClr val="tx1"/>
                </a:solidFill>
              </a:rPr>
              <a:t>的录制级别；</a:t>
            </a:r>
            <a:endParaRPr lang="en-US" altLang="zh-CN" dirty="0">
              <a:solidFill>
                <a:schemeClr val="tx1"/>
              </a:solidFill>
            </a:endParaRPr>
          </a:p>
          <a:p>
            <a:pPr lvl="1"/>
            <a:r>
              <a:rPr lang="zh-CN" altLang="en-US" dirty="0" smtClean="0">
                <a:solidFill>
                  <a:schemeClr val="tx1"/>
                </a:solidFill>
              </a:rPr>
              <a:t>对于初学者而言，若使用</a:t>
            </a:r>
            <a:r>
              <a:rPr lang="en-US" dirty="0" smtClean="0">
                <a:solidFill>
                  <a:schemeClr val="tx1"/>
                </a:solidFill>
              </a:rPr>
              <a:t>HTML-based</a:t>
            </a:r>
            <a:r>
              <a:rPr lang="zh-CN" altLang="en-US" dirty="0" smtClean="0">
                <a:solidFill>
                  <a:schemeClr val="tx1"/>
                </a:solidFill>
              </a:rPr>
              <a:t>的录制级别录制不成功时，可改用</a:t>
            </a:r>
            <a:r>
              <a:rPr lang="en-US" dirty="0" smtClean="0">
                <a:solidFill>
                  <a:schemeClr val="tx1"/>
                </a:solidFill>
              </a:rPr>
              <a:t>URL-based</a:t>
            </a:r>
            <a:r>
              <a:rPr lang="zh-CN" altLang="en-US" dirty="0" smtClean="0">
                <a:solidFill>
                  <a:schemeClr val="tx1"/>
                </a:solidFill>
              </a:rPr>
              <a:t>的录制级别。</a:t>
            </a:r>
          </a:p>
          <a:p>
            <a:endParaRPr lang="zh-CN" altLang="en-US" dirty="0"/>
          </a:p>
        </p:txBody>
      </p:sp>
      <p:pic>
        <p:nvPicPr>
          <p:cNvPr id="6" name="图片 5"/>
          <p:cNvPicPr/>
          <p:nvPr/>
        </p:nvPicPr>
        <p:blipFill>
          <a:blip r:embed="rId3"/>
          <a:srcRect/>
          <a:stretch>
            <a:fillRect/>
          </a:stretch>
        </p:blipFill>
        <p:spPr bwMode="auto">
          <a:xfrm>
            <a:off x="467544" y="2780928"/>
            <a:ext cx="3326524" cy="3294993"/>
          </a:xfrm>
          <a:prstGeom prst="rect">
            <a:avLst/>
          </a:prstGeom>
          <a:noFill/>
          <a:ln>
            <a:noFill/>
          </a:ln>
        </p:spPr>
      </p:pic>
      <p:pic>
        <p:nvPicPr>
          <p:cNvPr id="7" name="图片 6"/>
          <p:cNvPicPr/>
          <p:nvPr/>
        </p:nvPicPr>
        <p:blipFill>
          <a:blip r:embed="rId4"/>
          <a:srcRect/>
          <a:stretch>
            <a:fillRect/>
          </a:stretch>
        </p:blipFill>
        <p:spPr bwMode="auto">
          <a:xfrm>
            <a:off x="5076055" y="1340768"/>
            <a:ext cx="3436883" cy="3279228"/>
          </a:xfrm>
          <a:prstGeom prst="rect">
            <a:avLst/>
          </a:prstGeom>
          <a:noFill/>
          <a:ln w="6350" cmpd="sng">
            <a:solidFill>
              <a:srgbClr val="000000"/>
            </a:solidFill>
            <a:miter lim="800000"/>
            <a:headEnd/>
            <a:tailEnd/>
          </a:ln>
          <a:effectLst/>
        </p:spPr>
      </p:pic>
    </p:spTree>
    <p:extLst>
      <p:ext uri="{BB962C8B-B14F-4D97-AF65-F5344CB8AC3E}">
        <p14:creationId xmlns:p14="http://schemas.microsoft.com/office/powerpoint/2010/main" val="2616915084"/>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Recording</a:t>
            </a:r>
            <a:r>
              <a:rPr lang="zh-CN" altLang="en-US" b="1" dirty="0">
                <a:solidFill>
                  <a:schemeClr val="bg1"/>
                </a:solidFill>
              </a:rPr>
              <a:t>：录制选项（续）</a:t>
            </a:r>
          </a:p>
        </p:txBody>
      </p:sp>
      <p:sp>
        <p:nvSpPr>
          <p:cNvPr id="10" name="内容占位符 9"/>
          <p:cNvSpPr>
            <a:spLocks noGrp="1"/>
          </p:cNvSpPr>
          <p:nvPr>
            <p:ph idx="1"/>
          </p:nvPr>
        </p:nvSpPr>
        <p:spPr/>
        <p:txBody>
          <a:bodyPr/>
          <a:lstStyle/>
          <a:p>
            <a:endParaRPr lang="zh-CN" altLang="en-US"/>
          </a:p>
        </p:txBody>
      </p:sp>
      <p:sp>
        <p:nvSpPr>
          <p:cNvPr id="8" name="矩形 7"/>
          <p:cNvSpPr/>
          <p:nvPr/>
        </p:nvSpPr>
        <p:spPr>
          <a:xfrm>
            <a:off x="240293" y="4525174"/>
            <a:ext cx="4114792" cy="2062103"/>
          </a:xfrm>
          <a:prstGeom prst="rect">
            <a:avLst/>
          </a:prstGeom>
          <a:solidFill>
            <a:srgbClr val="FFFF99"/>
          </a:solidFill>
        </p:spPr>
        <p:txBody>
          <a:bodyPr wrap="square">
            <a:spAutoFit/>
          </a:bodyPr>
          <a:lstStyle/>
          <a:p>
            <a:r>
              <a:rPr lang="zh-CN" altLang="en-US" sz="1600" dirty="0" smtClean="0">
                <a:latin typeface="黑体" pitchFamily="2" charset="-122"/>
                <a:ea typeface="黑体" pitchFamily="2" charset="-122"/>
              </a:rPr>
              <a:t>即描述用户行为的脚本</a:t>
            </a:r>
            <a:r>
              <a:rPr lang="zh-CN" altLang="en-US" sz="1600" dirty="0" smtClean="0">
                <a:solidFill>
                  <a:schemeClr val="tx1">
                    <a:lumMod val="10000"/>
                  </a:schemeClr>
                </a:solidFill>
                <a:latin typeface="黑体" pitchFamily="2" charset="-122"/>
                <a:ea typeface="黑体" pitchFamily="2" charset="-122"/>
              </a:rPr>
              <a:t>。</a:t>
            </a:r>
            <a:r>
              <a:rPr lang="zh-CN" altLang="en-US" sz="1600" dirty="0" smtClean="0">
                <a:solidFill>
                  <a:srgbClr val="FF0000"/>
                </a:solidFill>
                <a:latin typeface="黑体" pitchFamily="2" charset="-122"/>
                <a:ea typeface="黑体" pitchFamily="2" charset="-122"/>
              </a:rPr>
              <a:t>脚本非常直观。 </a:t>
            </a:r>
            <a:endParaRPr lang="en-US" altLang="zh-CN" sz="1600" dirty="0" smtClean="0">
              <a:solidFill>
                <a:srgbClr val="FF0000"/>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它生成</a:t>
            </a:r>
            <a:r>
              <a:rPr lang="zh-CN" altLang="en-US" sz="1600" dirty="0" smtClean="0">
                <a:solidFill>
                  <a:srgbClr val="FF0000"/>
                </a:solidFill>
                <a:latin typeface="黑体" pitchFamily="2" charset="-122"/>
                <a:ea typeface="黑体" pitchFamily="2" charset="-122"/>
              </a:rPr>
              <a:t>直接对应于发生的操作</a:t>
            </a:r>
            <a:r>
              <a:rPr lang="zh-CN" altLang="en-US" sz="1600" dirty="0" smtClean="0">
                <a:solidFill>
                  <a:schemeClr val="tx1">
                    <a:lumMod val="10000"/>
                  </a:schemeClr>
                </a:solidFill>
                <a:latin typeface="黑体" pitchFamily="2" charset="-122"/>
                <a:ea typeface="黑体" pitchFamily="2" charset="-122"/>
              </a:rPr>
              <a:t>的函数。</a:t>
            </a:r>
            <a:endParaRPr lang="en-US" altLang="zh-CN" sz="1600" dirty="0" smtClean="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它创建 </a:t>
            </a:r>
            <a:r>
              <a:rPr lang="en-US" altLang="zh-CN" sz="1600" dirty="0" smtClean="0">
                <a:solidFill>
                  <a:schemeClr val="tx1">
                    <a:lumMod val="10000"/>
                  </a:schemeClr>
                </a:solidFill>
                <a:latin typeface="黑体" pitchFamily="2" charset="-122"/>
                <a:ea typeface="黑体" pitchFamily="2" charset="-122"/>
              </a:rPr>
              <a:t>URL (</a:t>
            </a:r>
            <a:r>
              <a:rPr lang="en-US" altLang="zh-CN" sz="1600" dirty="0" err="1" smtClean="0">
                <a:solidFill>
                  <a:schemeClr val="tx1">
                    <a:lumMod val="10000"/>
                  </a:schemeClr>
                </a:solidFill>
                <a:latin typeface="黑体" pitchFamily="2" charset="-122"/>
                <a:ea typeface="黑体" pitchFamily="2" charset="-122"/>
              </a:rPr>
              <a:t>web_url</a:t>
            </a:r>
            <a:r>
              <a:rPr lang="en-US" altLang="zh-CN" sz="1600" dirty="0" smtClean="0">
                <a:solidFill>
                  <a:schemeClr val="tx1">
                    <a:lumMod val="10000"/>
                  </a:schemeClr>
                </a:solidFill>
                <a:latin typeface="黑体" pitchFamily="2" charset="-122"/>
                <a:ea typeface="黑体" pitchFamily="2" charset="-122"/>
              </a:rPr>
              <a:t>)</a:t>
            </a:r>
            <a:r>
              <a:rPr lang="zh-CN" altLang="en-US" sz="1600" dirty="0" smtClean="0">
                <a:solidFill>
                  <a:schemeClr val="tx1">
                    <a:lumMod val="10000"/>
                  </a:schemeClr>
                </a:solidFill>
                <a:latin typeface="黑体" pitchFamily="2" charset="-122"/>
                <a:ea typeface="黑体" pitchFamily="2" charset="-122"/>
              </a:rPr>
              <a:t>、</a:t>
            </a:r>
            <a:endParaRPr lang="en-US" altLang="zh-CN" sz="1600" dirty="0" smtClean="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链接 </a:t>
            </a:r>
            <a:r>
              <a:rPr lang="en-US" altLang="zh-CN" sz="1600" dirty="0" smtClean="0">
                <a:solidFill>
                  <a:schemeClr val="tx1">
                    <a:lumMod val="10000"/>
                  </a:schemeClr>
                </a:solidFill>
                <a:latin typeface="黑体" pitchFamily="2" charset="-122"/>
                <a:ea typeface="黑体" pitchFamily="2" charset="-122"/>
              </a:rPr>
              <a:t>(</a:t>
            </a:r>
            <a:r>
              <a:rPr lang="en-US" altLang="zh-CN" sz="1600" dirty="0" err="1" smtClean="0">
                <a:solidFill>
                  <a:schemeClr val="tx1">
                    <a:lumMod val="10000"/>
                  </a:schemeClr>
                </a:solidFill>
                <a:latin typeface="黑体" pitchFamily="2" charset="-122"/>
                <a:ea typeface="黑体" pitchFamily="2" charset="-122"/>
              </a:rPr>
              <a:t>web_link</a:t>
            </a:r>
            <a:r>
              <a:rPr lang="en-US" altLang="zh-CN" sz="1600" dirty="0" smtClean="0">
                <a:solidFill>
                  <a:schemeClr val="tx1">
                    <a:lumMod val="10000"/>
                  </a:schemeClr>
                </a:solidFill>
                <a:latin typeface="黑体" pitchFamily="2" charset="-122"/>
                <a:ea typeface="黑体" pitchFamily="2" charset="-122"/>
              </a:rPr>
              <a:t>)</a:t>
            </a:r>
            <a:r>
              <a:rPr lang="zh-CN" altLang="en-US" sz="1600" dirty="0" smtClean="0">
                <a:solidFill>
                  <a:schemeClr val="tx1">
                    <a:lumMod val="10000"/>
                  </a:schemeClr>
                </a:solidFill>
                <a:latin typeface="黑体" pitchFamily="2" charset="-122"/>
                <a:ea typeface="黑体" pitchFamily="2" charset="-122"/>
              </a:rPr>
              <a:t>、</a:t>
            </a:r>
            <a:endParaRPr lang="en-US" altLang="zh-CN" sz="1600" dirty="0" smtClean="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图像 </a:t>
            </a:r>
            <a:r>
              <a:rPr lang="en-US" altLang="zh-CN" sz="1600" dirty="0" smtClean="0">
                <a:solidFill>
                  <a:schemeClr val="tx1">
                    <a:lumMod val="10000"/>
                  </a:schemeClr>
                </a:solidFill>
                <a:latin typeface="黑体" pitchFamily="2" charset="-122"/>
                <a:ea typeface="黑体" pitchFamily="2" charset="-122"/>
              </a:rPr>
              <a:t>(</a:t>
            </a:r>
            <a:r>
              <a:rPr lang="en-US" altLang="zh-CN" sz="1600" dirty="0" err="1" smtClean="0">
                <a:solidFill>
                  <a:schemeClr val="tx1">
                    <a:lumMod val="10000"/>
                  </a:schemeClr>
                </a:solidFill>
                <a:latin typeface="黑体" pitchFamily="2" charset="-122"/>
                <a:ea typeface="黑体" pitchFamily="2" charset="-122"/>
              </a:rPr>
              <a:t>web_image</a:t>
            </a:r>
            <a:r>
              <a:rPr lang="en-US" altLang="zh-CN" sz="1600" dirty="0" smtClean="0">
                <a:solidFill>
                  <a:schemeClr val="tx1">
                    <a:lumMod val="10000"/>
                  </a:schemeClr>
                </a:solidFill>
                <a:latin typeface="黑体" pitchFamily="2" charset="-122"/>
                <a:ea typeface="黑体" pitchFamily="2" charset="-122"/>
              </a:rPr>
              <a:t>) </a:t>
            </a:r>
            <a:r>
              <a:rPr lang="zh-CN" altLang="en-US" sz="1600" dirty="0" smtClean="0">
                <a:solidFill>
                  <a:schemeClr val="tx1">
                    <a:lumMod val="10000"/>
                  </a:schemeClr>
                </a:solidFill>
                <a:latin typeface="黑体" pitchFamily="2" charset="-122"/>
                <a:ea typeface="黑体" pitchFamily="2" charset="-122"/>
              </a:rPr>
              <a:t>、</a:t>
            </a:r>
            <a:endParaRPr lang="en-US" altLang="zh-CN" sz="1600" dirty="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表单提交 </a:t>
            </a:r>
            <a:r>
              <a:rPr lang="en-US" altLang="zh-CN" sz="1600" dirty="0" smtClean="0">
                <a:solidFill>
                  <a:schemeClr val="tx1">
                    <a:lumMod val="10000"/>
                  </a:schemeClr>
                </a:solidFill>
                <a:latin typeface="黑体" pitchFamily="2" charset="-122"/>
                <a:ea typeface="黑体" pitchFamily="2" charset="-122"/>
              </a:rPr>
              <a:t>(</a:t>
            </a:r>
            <a:r>
              <a:rPr lang="en-US" altLang="zh-CN" sz="1600" dirty="0" err="1" smtClean="0">
                <a:solidFill>
                  <a:schemeClr val="tx1">
                    <a:lumMod val="10000"/>
                  </a:schemeClr>
                </a:solidFill>
                <a:latin typeface="黑体" pitchFamily="2" charset="-122"/>
                <a:ea typeface="黑体" pitchFamily="2" charset="-122"/>
              </a:rPr>
              <a:t>web_submit_form</a:t>
            </a:r>
            <a:r>
              <a:rPr lang="en-US" altLang="zh-CN" sz="1600" dirty="0" smtClean="0">
                <a:solidFill>
                  <a:schemeClr val="tx1">
                    <a:lumMod val="10000"/>
                  </a:schemeClr>
                </a:solidFill>
                <a:latin typeface="黑体" pitchFamily="2" charset="-122"/>
                <a:ea typeface="黑体" pitchFamily="2" charset="-122"/>
              </a:rPr>
              <a:t>) </a:t>
            </a:r>
            <a:r>
              <a:rPr lang="zh-CN" altLang="en-US" sz="1600" dirty="0" smtClean="0">
                <a:solidFill>
                  <a:schemeClr val="tx1">
                    <a:lumMod val="10000"/>
                  </a:schemeClr>
                </a:solidFill>
                <a:latin typeface="黑体" pitchFamily="2" charset="-122"/>
                <a:ea typeface="黑体" pitchFamily="2" charset="-122"/>
              </a:rPr>
              <a:t>函数。</a:t>
            </a:r>
            <a:endParaRPr lang="en-US" altLang="zh-CN" sz="1600" dirty="0" smtClean="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面临存在多个同名链接页面的录制时，较难进行分辨。</a:t>
            </a:r>
            <a:endParaRPr lang="zh-CN" altLang="en-US" sz="1600" dirty="0">
              <a:solidFill>
                <a:schemeClr val="tx1">
                  <a:lumMod val="10000"/>
                </a:schemeClr>
              </a:solidFill>
              <a:latin typeface="黑体" pitchFamily="2" charset="-122"/>
              <a:ea typeface="黑体" pitchFamily="2" charset="-122"/>
            </a:endParaRPr>
          </a:p>
        </p:txBody>
      </p:sp>
      <p:sp>
        <p:nvSpPr>
          <p:cNvPr id="11" name="矩形 10"/>
          <p:cNvSpPr/>
          <p:nvPr/>
        </p:nvSpPr>
        <p:spPr>
          <a:xfrm>
            <a:off x="4405447" y="4521144"/>
            <a:ext cx="4572000" cy="2062103"/>
          </a:xfrm>
          <a:prstGeom prst="rect">
            <a:avLst/>
          </a:prstGeom>
          <a:solidFill>
            <a:srgbClr val="CCFF99"/>
          </a:solidFill>
        </p:spPr>
        <p:txBody>
          <a:bodyPr>
            <a:spAutoFit/>
          </a:bodyPr>
          <a:lstStyle/>
          <a:p>
            <a:r>
              <a:rPr lang="zh-CN" altLang="en-US" sz="1600" dirty="0" smtClean="0">
                <a:latin typeface="黑体" pitchFamily="2" charset="-122"/>
                <a:ea typeface="黑体" pitchFamily="2" charset="-122"/>
              </a:rPr>
              <a:t>即仅包含明确</a:t>
            </a:r>
            <a:r>
              <a:rPr lang="en-US" sz="1600" dirty="0" smtClean="0">
                <a:latin typeface="黑体" pitchFamily="2" charset="-122"/>
                <a:ea typeface="黑体" pitchFamily="2" charset="-122"/>
              </a:rPr>
              <a:t>URL</a:t>
            </a:r>
            <a:r>
              <a:rPr lang="zh-CN" altLang="en-US" sz="1600" dirty="0" smtClean="0">
                <a:latin typeface="黑体" pitchFamily="2" charset="-122"/>
                <a:ea typeface="黑体" pitchFamily="2" charset="-122"/>
              </a:rPr>
              <a:t>的脚本。立足于客户端实际发送的请求，更详尽的显示了用户对系统的真实操作。由</a:t>
            </a:r>
            <a:r>
              <a:rPr lang="en-US" sz="1600" dirty="0" err="1" smtClean="0">
                <a:latin typeface="黑体" pitchFamily="2" charset="-122"/>
                <a:ea typeface="黑体" pitchFamily="2" charset="-122"/>
              </a:rPr>
              <a:t>web_url</a:t>
            </a:r>
            <a:r>
              <a:rPr lang="en-US" sz="1600" dirty="0" smtClean="0">
                <a:latin typeface="黑体" pitchFamily="2" charset="-122"/>
                <a:ea typeface="黑体" pitchFamily="2" charset="-122"/>
              </a:rPr>
              <a:t> </a:t>
            </a:r>
            <a:r>
              <a:rPr lang="zh-CN" altLang="en-US" sz="1600" dirty="0" smtClean="0">
                <a:latin typeface="黑体" pitchFamily="2" charset="-122"/>
                <a:ea typeface="黑体" pitchFamily="2" charset="-122"/>
              </a:rPr>
              <a:t>函数来显示所有链接、</a:t>
            </a:r>
            <a:r>
              <a:rPr lang="en-US" sz="1600" dirty="0" smtClean="0">
                <a:latin typeface="黑体" pitchFamily="2" charset="-122"/>
                <a:ea typeface="黑体" pitchFamily="2" charset="-122"/>
              </a:rPr>
              <a:t>URL</a:t>
            </a:r>
            <a:r>
              <a:rPr lang="zh-CN" altLang="en-US" sz="1600" dirty="0" smtClean="0">
                <a:latin typeface="黑体" pitchFamily="2" charset="-122"/>
                <a:ea typeface="黑体" pitchFamily="2" charset="-122"/>
              </a:rPr>
              <a:t>及图像等，由</a:t>
            </a:r>
            <a:r>
              <a:rPr lang="en-US" sz="1600" dirty="0" err="1" smtClean="0">
                <a:latin typeface="黑体" pitchFamily="2" charset="-122"/>
                <a:ea typeface="黑体" pitchFamily="2" charset="-122"/>
              </a:rPr>
              <a:t>web_submit_data</a:t>
            </a:r>
            <a:r>
              <a:rPr lang="zh-CN" altLang="en-US" sz="1600" dirty="0" smtClean="0">
                <a:latin typeface="黑体" pitchFamily="2" charset="-122"/>
                <a:ea typeface="黑体" pitchFamily="2" charset="-122"/>
              </a:rPr>
              <a:t>函数来显示表单提交过程。</a:t>
            </a:r>
            <a:r>
              <a:rPr lang="zh-CN" altLang="en-US" sz="1600" dirty="0" smtClean="0">
                <a:solidFill>
                  <a:srgbClr val="FF0000"/>
                </a:solidFill>
                <a:latin typeface="黑体" pitchFamily="2" charset="-122"/>
                <a:ea typeface="黑体" pitchFamily="2" charset="-122"/>
              </a:rPr>
              <a:t>脚本不是很直观。</a:t>
            </a:r>
            <a:endParaRPr lang="en-US" altLang="zh-CN" sz="1600" dirty="0" smtClean="0">
              <a:solidFill>
                <a:srgbClr val="FF0000"/>
              </a:solidFill>
              <a:latin typeface="黑体" pitchFamily="2" charset="-122"/>
              <a:ea typeface="黑体" pitchFamily="2" charset="-122"/>
            </a:endParaRPr>
          </a:p>
          <a:p>
            <a:r>
              <a:rPr lang="zh-CN" altLang="en-US" sz="1600" dirty="0" smtClean="0">
                <a:latin typeface="黑体" pitchFamily="2" charset="-122"/>
                <a:ea typeface="黑体" pitchFamily="2" charset="-122"/>
              </a:rPr>
              <a:t>面临存在多个同名链接页面的录制时，它能轻松将所有链接一一列出。</a:t>
            </a:r>
            <a:endParaRPr lang="en-US" altLang="zh-CN" sz="1600" dirty="0" smtClean="0">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有利于该步骤的</a:t>
            </a:r>
            <a:r>
              <a:rPr lang="zh-CN" altLang="en-US" sz="1600" dirty="0" smtClean="0">
                <a:solidFill>
                  <a:srgbClr val="FF0000"/>
                </a:solidFill>
                <a:latin typeface="黑体" pitchFamily="2" charset="-122"/>
                <a:ea typeface="黑体" pitchFamily="2" charset="-122"/>
              </a:rPr>
              <a:t>参数化和关联</a:t>
            </a:r>
            <a:r>
              <a:rPr lang="zh-CN" altLang="en-US" sz="1600" dirty="0" smtClean="0">
                <a:solidFill>
                  <a:schemeClr val="tx1">
                    <a:lumMod val="10000"/>
                  </a:schemeClr>
                </a:solidFill>
                <a:latin typeface="黑体" pitchFamily="2" charset="-122"/>
                <a:ea typeface="黑体" pitchFamily="2" charset="-122"/>
              </a:rPr>
              <a:t>。 </a:t>
            </a:r>
            <a:endParaRPr lang="zh-CN" altLang="en-US" sz="1600" dirty="0">
              <a:solidFill>
                <a:schemeClr val="tx1">
                  <a:lumMod val="10000"/>
                </a:schemeClr>
              </a:solidFill>
              <a:latin typeface="黑体" pitchFamily="2" charset="-122"/>
              <a:ea typeface="黑体" pitchFamily="2" charset="-122"/>
            </a:endParaRPr>
          </a:p>
        </p:txBody>
      </p:sp>
      <p:pic>
        <p:nvPicPr>
          <p:cNvPr id="13" name="图片 12"/>
          <p:cNvPicPr/>
          <p:nvPr/>
        </p:nvPicPr>
        <p:blipFill>
          <a:blip r:embed="rId3"/>
          <a:srcRect/>
          <a:stretch>
            <a:fillRect/>
          </a:stretch>
        </p:blipFill>
        <p:spPr bwMode="auto">
          <a:xfrm>
            <a:off x="2159886" y="923097"/>
            <a:ext cx="4984205" cy="3475476"/>
          </a:xfrm>
          <a:prstGeom prst="rect">
            <a:avLst/>
          </a:prstGeom>
          <a:noFill/>
          <a:ln w="9525">
            <a:noFill/>
            <a:miter lim="800000"/>
            <a:headEnd/>
            <a:tailEnd/>
          </a:ln>
        </p:spPr>
      </p:pic>
      <p:pic>
        <p:nvPicPr>
          <p:cNvPr id="7" name="图片 6"/>
          <p:cNvPicPr/>
          <p:nvPr/>
        </p:nvPicPr>
        <p:blipFill>
          <a:blip r:embed="rId4"/>
          <a:srcRect/>
          <a:stretch>
            <a:fillRect/>
          </a:stretch>
        </p:blipFill>
        <p:spPr bwMode="auto">
          <a:xfrm>
            <a:off x="1103595" y="915260"/>
            <a:ext cx="3373817" cy="3484179"/>
          </a:xfrm>
          <a:prstGeom prst="rect">
            <a:avLst/>
          </a:prstGeom>
          <a:noFill/>
          <a:ln w="3175">
            <a:solidFill>
              <a:srgbClr val="000000"/>
            </a:solidFill>
            <a:miter lim="800000"/>
            <a:headEnd/>
            <a:tailEnd/>
          </a:ln>
          <a:effectLst/>
        </p:spPr>
      </p:pic>
      <p:pic>
        <p:nvPicPr>
          <p:cNvPr id="9" name="图片 8"/>
          <p:cNvPicPr/>
          <p:nvPr/>
        </p:nvPicPr>
        <p:blipFill>
          <a:blip r:embed="rId5"/>
          <a:srcRect/>
          <a:stretch>
            <a:fillRect/>
          </a:stretch>
        </p:blipFill>
        <p:spPr bwMode="auto">
          <a:xfrm>
            <a:off x="4493178" y="915258"/>
            <a:ext cx="3610303" cy="3484180"/>
          </a:xfrm>
          <a:prstGeom prst="rect">
            <a:avLst/>
          </a:prstGeom>
          <a:noFill/>
          <a:ln w="3175">
            <a:solidFill>
              <a:srgbClr val="000000"/>
            </a:solidFill>
            <a:miter lim="800000"/>
            <a:headEnd/>
            <a:tailEnd/>
          </a:ln>
          <a:effectLst/>
        </p:spPr>
      </p:pic>
    </p:spTree>
    <p:extLst>
      <p:ext uri="{BB962C8B-B14F-4D97-AF65-F5344CB8AC3E}">
        <p14:creationId xmlns:p14="http://schemas.microsoft.com/office/powerpoint/2010/main" val="220267408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par>
                                <p:cTn id="16" presetID="5"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Ports mapping</a:t>
            </a:r>
            <a:r>
              <a:rPr lang="zh-CN" altLang="en-US" b="1" dirty="0">
                <a:solidFill>
                  <a:schemeClr val="bg1"/>
                </a:solidFill>
              </a:rPr>
              <a:t>：端口映射</a:t>
            </a:r>
          </a:p>
        </p:txBody>
      </p:sp>
      <p:pic>
        <p:nvPicPr>
          <p:cNvPr id="6" name="图片 5"/>
          <p:cNvPicPr/>
          <p:nvPr/>
        </p:nvPicPr>
        <p:blipFill>
          <a:blip r:embed="rId3"/>
          <a:srcRect/>
          <a:stretch>
            <a:fillRect/>
          </a:stretch>
        </p:blipFill>
        <p:spPr bwMode="auto">
          <a:xfrm>
            <a:off x="1344711" y="1093701"/>
            <a:ext cx="6476227" cy="4585911"/>
          </a:xfrm>
          <a:prstGeom prst="rect">
            <a:avLst/>
          </a:prstGeom>
          <a:noFill/>
          <a:ln w="9525">
            <a:noFill/>
            <a:miter lim="800000"/>
            <a:headEnd/>
            <a:tailEnd/>
          </a:ln>
        </p:spPr>
      </p:pic>
    </p:spTree>
    <p:extLst>
      <p:ext uri="{BB962C8B-B14F-4D97-AF65-F5344CB8AC3E}">
        <p14:creationId xmlns:p14="http://schemas.microsoft.com/office/powerpoint/2010/main" val="647637872"/>
      </p:ext>
    </p:extLst>
  </p:cSld>
  <p:clrMapOvr>
    <a:masterClrMapping/>
  </p:clrMapOvr>
  <p:transition>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Ports mapping</a:t>
            </a:r>
            <a:r>
              <a:rPr lang="zh-CN" altLang="en-US" b="1" dirty="0">
                <a:solidFill>
                  <a:schemeClr val="bg1"/>
                </a:solidFill>
              </a:rPr>
              <a:t>：端口映射（续）</a:t>
            </a:r>
          </a:p>
        </p:txBody>
      </p:sp>
      <p:sp>
        <p:nvSpPr>
          <p:cNvPr id="5" name="内容占位符 4"/>
          <p:cNvSpPr>
            <a:spLocks noGrp="1"/>
          </p:cNvSpPr>
          <p:nvPr>
            <p:ph idx="1"/>
          </p:nvPr>
        </p:nvSpPr>
        <p:spPr/>
        <p:txBody>
          <a:bodyPr/>
          <a:lstStyle/>
          <a:p>
            <a:endParaRPr lang="zh-CN" altLang="en-US"/>
          </a:p>
        </p:txBody>
      </p:sp>
      <p:pic>
        <p:nvPicPr>
          <p:cNvPr id="6" name="图片 5"/>
          <p:cNvPicPr/>
          <p:nvPr/>
        </p:nvPicPr>
        <p:blipFill>
          <a:blip r:embed="rId3"/>
          <a:srcRect/>
          <a:stretch>
            <a:fillRect/>
          </a:stretch>
        </p:blipFill>
        <p:spPr bwMode="auto">
          <a:xfrm>
            <a:off x="1344711" y="1093701"/>
            <a:ext cx="6476227" cy="4585911"/>
          </a:xfrm>
          <a:prstGeom prst="rect">
            <a:avLst/>
          </a:prstGeom>
          <a:noFill/>
          <a:ln w="9525">
            <a:noFill/>
            <a:miter lim="800000"/>
            <a:headEnd/>
            <a:tailEnd/>
          </a:ln>
        </p:spPr>
      </p:pic>
    </p:spTree>
    <p:extLst>
      <p:ext uri="{BB962C8B-B14F-4D97-AF65-F5344CB8AC3E}">
        <p14:creationId xmlns:p14="http://schemas.microsoft.com/office/powerpoint/2010/main" val="4162391363"/>
      </p:ext>
    </p:extLst>
  </p:cSld>
  <p:clrMapOvr>
    <a:masterClrMapping/>
  </p:clrMapOvr>
  <p:transition>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Advanced</a:t>
            </a:r>
            <a:r>
              <a:rPr lang="zh-CN" altLang="en-US" b="1" dirty="0">
                <a:solidFill>
                  <a:schemeClr val="bg1"/>
                </a:solidFill>
              </a:rPr>
              <a:t>：高级</a:t>
            </a:r>
          </a:p>
        </p:txBody>
      </p:sp>
      <p:sp>
        <p:nvSpPr>
          <p:cNvPr id="6" name="内容占位符 5"/>
          <p:cNvSpPr>
            <a:spLocks noGrp="1"/>
          </p:cNvSpPr>
          <p:nvPr>
            <p:ph idx="1"/>
          </p:nvPr>
        </p:nvSpPr>
        <p:spPr/>
        <p:txBody>
          <a:bodyPr/>
          <a:lstStyle/>
          <a:p>
            <a:endParaRPr lang="zh-CN" altLang="en-US" dirty="0"/>
          </a:p>
        </p:txBody>
      </p:sp>
      <p:pic>
        <p:nvPicPr>
          <p:cNvPr id="7" name="图片 6"/>
          <p:cNvPicPr/>
          <p:nvPr/>
        </p:nvPicPr>
        <p:blipFill>
          <a:blip r:embed="rId3"/>
          <a:srcRect/>
          <a:stretch>
            <a:fillRect/>
          </a:stretch>
        </p:blipFill>
        <p:spPr bwMode="auto">
          <a:xfrm>
            <a:off x="467544" y="836712"/>
            <a:ext cx="5525795" cy="4471217"/>
          </a:xfrm>
          <a:prstGeom prst="rect">
            <a:avLst/>
          </a:prstGeom>
          <a:noFill/>
          <a:ln w="9525">
            <a:noFill/>
            <a:miter lim="800000"/>
            <a:headEnd/>
            <a:tailEnd/>
          </a:ln>
        </p:spPr>
      </p:pic>
      <p:pic>
        <p:nvPicPr>
          <p:cNvPr id="8" name="图片 7"/>
          <p:cNvPicPr/>
          <p:nvPr/>
        </p:nvPicPr>
        <p:blipFill>
          <a:blip r:embed="rId4"/>
          <a:srcRect/>
          <a:stretch>
            <a:fillRect/>
          </a:stretch>
        </p:blipFill>
        <p:spPr bwMode="auto">
          <a:xfrm>
            <a:off x="3101788" y="1936377"/>
            <a:ext cx="5325034" cy="4069976"/>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582213291"/>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Correlation</a:t>
            </a:r>
            <a:r>
              <a:rPr lang="zh-CN" altLang="en-US" b="1" dirty="0">
                <a:solidFill>
                  <a:schemeClr val="bg1"/>
                </a:solidFill>
              </a:rPr>
              <a:t>：关联</a:t>
            </a:r>
          </a:p>
        </p:txBody>
      </p:sp>
      <p:sp>
        <p:nvSpPr>
          <p:cNvPr id="6" name="内容占位符 5"/>
          <p:cNvSpPr>
            <a:spLocks noGrp="1"/>
          </p:cNvSpPr>
          <p:nvPr>
            <p:ph idx="1"/>
          </p:nvPr>
        </p:nvSpPr>
        <p:spPr>
          <a:xfrm>
            <a:off x="498477" y="1052736"/>
            <a:ext cx="8229600" cy="4525963"/>
          </a:xfrm>
        </p:spPr>
        <p:txBody>
          <a:bodyPr/>
          <a:lstStyle/>
          <a:p>
            <a:pPr lvl="0"/>
            <a:r>
              <a:rPr lang="zh-CN" altLang="en-US" dirty="0" smtClean="0"/>
              <a:t>通过</a:t>
            </a:r>
            <a:r>
              <a:rPr lang="zh-CN" altLang="zh-CN" dirty="0" smtClean="0"/>
              <a:t>VuGen</a:t>
            </a:r>
            <a:r>
              <a:rPr lang="zh-CN" altLang="en-US" dirty="0" smtClean="0"/>
              <a:t>的关联引擎，可以使用下列机制之一在录制会话期间自动关联动态数据 </a:t>
            </a:r>
          </a:p>
          <a:p>
            <a:endParaRPr lang="zh-CN" altLang="en-US" dirty="0"/>
          </a:p>
        </p:txBody>
      </p:sp>
      <p:pic>
        <p:nvPicPr>
          <p:cNvPr id="9" name="图片 8"/>
          <p:cNvPicPr/>
          <p:nvPr/>
        </p:nvPicPr>
        <p:blipFill>
          <a:blip r:embed="rId3"/>
          <a:srcRect/>
          <a:stretch>
            <a:fillRect/>
          </a:stretch>
        </p:blipFill>
        <p:spPr bwMode="auto">
          <a:xfrm>
            <a:off x="3968414" y="2708920"/>
            <a:ext cx="4780050" cy="3696552"/>
          </a:xfrm>
          <a:prstGeom prst="rect">
            <a:avLst/>
          </a:prstGeom>
          <a:noFill/>
          <a:ln w="9525">
            <a:noFill/>
            <a:miter lim="800000"/>
            <a:headEnd/>
            <a:tailEnd/>
          </a:ln>
        </p:spPr>
      </p:pic>
      <p:sp>
        <p:nvSpPr>
          <p:cNvPr id="2" name="矩形 1"/>
          <p:cNvSpPr/>
          <p:nvPr/>
        </p:nvSpPr>
        <p:spPr>
          <a:xfrm>
            <a:off x="395536" y="2060848"/>
            <a:ext cx="8352928" cy="830997"/>
          </a:xfrm>
          <a:prstGeom prst="rect">
            <a:avLst/>
          </a:prstGeom>
        </p:spPr>
        <p:txBody>
          <a:bodyPr wrap="square">
            <a:spAutoFit/>
          </a:bodyPr>
          <a:lstStyle/>
          <a:p>
            <a:r>
              <a:rPr lang="zh-CN" altLang="en-US" sz="2400" dirty="0">
                <a:solidFill>
                  <a:srgbClr val="FF0000"/>
                </a:solidFill>
                <a:latin typeface="华文楷体" panose="02010600040101010101" pitchFamily="2" charset="-122"/>
                <a:ea typeface="华文楷体" panose="02010600040101010101" pitchFamily="2" charset="-122"/>
              </a:rPr>
              <a:t>当客户端的某个请求是随着服务器端的相应而动态变化的时候，我们就需要用到关联</a:t>
            </a:r>
          </a:p>
        </p:txBody>
      </p:sp>
    </p:spTree>
    <p:extLst>
      <p:ext uri="{BB962C8B-B14F-4D97-AF65-F5344CB8AC3E}">
        <p14:creationId xmlns:p14="http://schemas.microsoft.com/office/powerpoint/2010/main" val="3037777657"/>
      </p:ext>
    </p:extLst>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latin typeface="+mn-ea"/>
                <a:ea typeface="+mn-ea"/>
              </a:rPr>
              <a:t>Record into Action</a:t>
            </a:r>
            <a:r>
              <a:rPr lang="zh-CN" altLang="en-US" b="1" dirty="0">
                <a:solidFill>
                  <a:schemeClr val="bg1"/>
                </a:solidFill>
                <a:latin typeface="+mn-ea"/>
                <a:ea typeface="+mn-ea"/>
              </a:rPr>
              <a:t>（续）</a:t>
            </a:r>
            <a:r>
              <a:rPr lang="en-US" altLang="zh-CN" b="1" dirty="0">
                <a:solidFill>
                  <a:schemeClr val="bg1"/>
                </a:solidFill>
                <a:latin typeface="+mn-ea"/>
                <a:ea typeface="+mn-ea"/>
              </a:rPr>
              <a:t>——</a:t>
            </a:r>
            <a:r>
              <a:rPr lang="zh-CN" altLang="en-US" b="1" dirty="0">
                <a:solidFill>
                  <a:schemeClr val="bg1"/>
                </a:solidFill>
                <a:latin typeface="+mn-ea"/>
                <a:ea typeface="+mn-ea"/>
              </a:rPr>
              <a:t>实例</a:t>
            </a:r>
          </a:p>
        </p:txBody>
      </p:sp>
      <p:sp>
        <p:nvSpPr>
          <p:cNvPr id="3" name="内容占位符 2"/>
          <p:cNvSpPr>
            <a:spLocks noGrp="1"/>
          </p:cNvSpPr>
          <p:nvPr>
            <p:ph idx="1"/>
          </p:nvPr>
        </p:nvSpPr>
        <p:spPr/>
        <p:txBody>
          <a:bodyPr/>
          <a:lstStyle/>
          <a:p>
            <a:r>
              <a:rPr lang="zh-CN" altLang="en-US" dirty="0" smtClean="0"/>
              <a:t>推荐策略</a:t>
            </a:r>
            <a:endParaRPr lang="en-US" altLang="zh-CN" dirty="0" smtClean="0"/>
          </a:p>
          <a:p>
            <a:pPr lvl="1"/>
            <a:r>
              <a:rPr lang="zh-CN" altLang="en-US" dirty="0" smtClean="0">
                <a:solidFill>
                  <a:schemeClr val="tx1"/>
                </a:solidFill>
              </a:rPr>
              <a:t>将</a:t>
            </a:r>
            <a:r>
              <a:rPr lang="zh-CN" altLang="en-US" dirty="0">
                <a:solidFill>
                  <a:schemeClr val="tx1"/>
                </a:solidFill>
              </a:rPr>
              <a:t>“登录</a:t>
            </a:r>
            <a:r>
              <a:rPr lang="en-US" altLang="zh-CN" dirty="0" err="1">
                <a:solidFill>
                  <a:schemeClr val="tx1"/>
                </a:solidFill>
              </a:rPr>
              <a:t>BugFree</a:t>
            </a:r>
            <a:r>
              <a:rPr lang="zh-CN" altLang="en-US" dirty="0">
                <a:solidFill>
                  <a:schemeClr val="tx1"/>
                </a:solidFill>
              </a:rPr>
              <a:t>操作”放在</a:t>
            </a:r>
            <a:r>
              <a:rPr lang="en-US" altLang="zh-CN" dirty="0" err="1">
                <a:solidFill>
                  <a:schemeClr val="tx1"/>
                </a:solidFill>
              </a:rPr>
              <a:t>Vuser_init</a:t>
            </a:r>
            <a:r>
              <a:rPr lang="zh-CN" altLang="en-US" dirty="0">
                <a:solidFill>
                  <a:schemeClr val="tx1"/>
                </a:solidFill>
              </a:rPr>
              <a:t>中。</a:t>
            </a:r>
          </a:p>
          <a:p>
            <a:pPr lvl="1"/>
            <a:r>
              <a:rPr lang="zh-CN" altLang="en-US" dirty="0" smtClean="0">
                <a:solidFill>
                  <a:schemeClr val="tx1"/>
                </a:solidFill>
              </a:rPr>
              <a:t>将</a:t>
            </a:r>
            <a:r>
              <a:rPr lang="zh-CN" altLang="en-US" dirty="0">
                <a:solidFill>
                  <a:schemeClr val="tx1"/>
                </a:solidFill>
              </a:rPr>
              <a:t>“创建</a:t>
            </a:r>
            <a:r>
              <a:rPr lang="en-US" altLang="zh-CN" dirty="0">
                <a:solidFill>
                  <a:schemeClr val="tx1"/>
                </a:solidFill>
              </a:rPr>
              <a:t>Bug</a:t>
            </a:r>
            <a:r>
              <a:rPr lang="zh-CN" altLang="en-US" dirty="0">
                <a:solidFill>
                  <a:schemeClr val="tx1"/>
                </a:solidFill>
              </a:rPr>
              <a:t>操作”放在</a:t>
            </a:r>
            <a:r>
              <a:rPr lang="en-US" altLang="zh-CN" dirty="0">
                <a:solidFill>
                  <a:schemeClr val="tx1"/>
                </a:solidFill>
              </a:rPr>
              <a:t>Action</a:t>
            </a:r>
            <a:r>
              <a:rPr lang="zh-CN" altLang="en-US" dirty="0">
                <a:solidFill>
                  <a:schemeClr val="tx1"/>
                </a:solidFill>
              </a:rPr>
              <a:t>中。</a:t>
            </a:r>
          </a:p>
          <a:p>
            <a:pPr lvl="1"/>
            <a:r>
              <a:rPr lang="zh-CN" altLang="en-US" dirty="0" smtClean="0">
                <a:solidFill>
                  <a:schemeClr val="tx1"/>
                </a:solidFill>
              </a:rPr>
              <a:t>将</a:t>
            </a:r>
            <a:r>
              <a:rPr lang="zh-CN" altLang="en-US" dirty="0">
                <a:solidFill>
                  <a:schemeClr val="tx1"/>
                </a:solidFill>
              </a:rPr>
              <a:t>“退出系统操作”放在</a:t>
            </a:r>
            <a:r>
              <a:rPr lang="en-US" altLang="zh-CN" dirty="0" err="1">
                <a:solidFill>
                  <a:schemeClr val="tx1"/>
                </a:solidFill>
              </a:rPr>
              <a:t>Vuser_end</a:t>
            </a:r>
            <a:r>
              <a:rPr lang="zh-CN" altLang="en-US" dirty="0">
                <a:solidFill>
                  <a:schemeClr val="tx1"/>
                </a:solidFill>
              </a:rPr>
              <a:t>中。</a:t>
            </a:r>
          </a:p>
          <a:p>
            <a:pPr lvl="1"/>
            <a:r>
              <a:rPr lang="zh-CN" altLang="en-US" dirty="0" smtClean="0">
                <a:solidFill>
                  <a:schemeClr val="tx1"/>
                </a:solidFill>
              </a:rPr>
              <a:t>在</a:t>
            </a:r>
            <a:r>
              <a:rPr lang="en-US" altLang="zh-CN" dirty="0">
                <a:solidFill>
                  <a:schemeClr val="tx1"/>
                </a:solidFill>
              </a:rPr>
              <a:t>Run-Time Settings…</a:t>
            </a:r>
            <a:r>
              <a:rPr lang="zh-CN" altLang="en-US" dirty="0">
                <a:solidFill>
                  <a:schemeClr val="tx1"/>
                </a:solidFill>
              </a:rPr>
              <a:t>对话框</a:t>
            </a:r>
            <a:r>
              <a:rPr lang="zh-CN" altLang="en-US" dirty="0" smtClean="0">
                <a:solidFill>
                  <a:schemeClr val="tx1"/>
                </a:solidFill>
              </a:rPr>
              <a:t>中设置</a:t>
            </a:r>
            <a:r>
              <a:rPr lang="zh-CN" altLang="en-US" dirty="0">
                <a:solidFill>
                  <a:schemeClr val="tx1"/>
                </a:solidFill>
              </a:rPr>
              <a:t>脚本迭代的</a:t>
            </a:r>
            <a:r>
              <a:rPr lang="zh-CN" altLang="en-US" dirty="0" smtClean="0">
                <a:solidFill>
                  <a:schemeClr val="tx1"/>
                </a:solidFill>
              </a:rPr>
              <a:t>次数。</a:t>
            </a:r>
            <a:endParaRPr lang="zh-CN" altLang="en-US" dirty="0">
              <a:solidFill>
                <a:schemeClr val="tx1"/>
              </a:solidFill>
            </a:endParaRP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290" y="3766859"/>
            <a:ext cx="3436321" cy="23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844" y="3790675"/>
            <a:ext cx="3323562" cy="194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3069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录制工具条</a:t>
            </a:r>
          </a:p>
        </p:txBody>
      </p:sp>
      <p:sp>
        <p:nvSpPr>
          <p:cNvPr id="13" name="内容占位符 12"/>
          <p:cNvSpPr>
            <a:spLocks noGrp="1"/>
          </p:cNvSpPr>
          <p:nvPr>
            <p:ph idx="1"/>
          </p:nvPr>
        </p:nvSpPr>
        <p:spPr/>
        <p:txBody>
          <a:bodyPr/>
          <a:lstStyle/>
          <a:p>
            <a:endParaRPr lang="zh-CN" altLang="en-US" dirty="0"/>
          </a:p>
        </p:txBody>
      </p:sp>
      <p:pic>
        <p:nvPicPr>
          <p:cNvPr id="6" name="图片 5"/>
          <p:cNvPicPr/>
          <p:nvPr/>
        </p:nvPicPr>
        <p:blipFill>
          <a:blip r:embed="rId3"/>
          <a:srcRect/>
          <a:stretch>
            <a:fillRect/>
          </a:stretch>
        </p:blipFill>
        <p:spPr bwMode="auto">
          <a:xfrm>
            <a:off x="1478742" y="1932733"/>
            <a:ext cx="6293657" cy="3335250"/>
          </a:xfrm>
          <a:prstGeom prst="rect">
            <a:avLst/>
          </a:prstGeom>
          <a:noFill/>
          <a:ln w="9525">
            <a:noFill/>
            <a:miter lim="800000"/>
            <a:headEnd/>
            <a:tailEnd/>
          </a:ln>
        </p:spPr>
      </p:pic>
    </p:spTree>
    <p:extLst>
      <p:ext uri="{BB962C8B-B14F-4D97-AF65-F5344CB8AC3E}">
        <p14:creationId xmlns:p14="http://schemas.microsoft.com/office/powerpoint/2010/main" val="153084995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solidFill>
                  <a:srgbClr val="FF0000"/>
                </a:solidFill>
              </a:rPr>
              <a:t>VuGen</a:t>
            </a:r>
            <a:r>
              <a:rPr lang="zh-CN" altLang="en-US" dirty="0">
                <a:solidFill>
                  <a:srgbClr val="FF0000"/>
                </a:solidFill>
              </a:rPr>
              <a:t>脚本</a:t>
            </a:r>
            <a:r>
              <a:rPr lang="zh-CN" altLang="en-US" dirty="0" smtClean="0">
                <a:solidFill>
                  <a:srgbClr val="FF0000"/>
                </a:solidFill>
              </a:rPr>
              <a:t>查看两种方式</a:t>
            </a:r>
            <a:endParaRPr lang="en-US" altLang="zh-CN" dirty="0" smtClean="0">
              <a:solidFill>
                <a:srgbClr val="FF0000"/>
              </a:solidFill>
            </a:endParaRPr>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561201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查看脚本</a:t>
            </a:r>
          </a:p>
        </p:txBody>
      </p:sp>
      <p:pic>
        <p:nvPicPr>
          <p:cNvPr id="4" name="图片 3"/>
          <p:cNvPicPr/>
          <p:nvPr/>
        </p:nvPicPr>
        <p:blipFill>
          <a:blip r:embed="rId3"/>
          <a:srcRect/>
          <a:stretch>
            <a:fillRect/>
          </a:stretch>
        </p:blipFill>
        <p:spPr bwMode="auto">
          <a:xfrm>
            <a:off x="1318551" y="1416435"/>
            <a:ext cx="6677955" cy="4122123"/>
          </a:xfrm>
          <a:prstGeom prst="rect">
            <a:avLst/>
          </a:prstGeom>
          <a:noFill/>
          <a:ln w="9525">
            <a:noFill/>
            <a:miter lim="800000"/>
            <a:headEnd/>
            <a:tailEnd/>
          </a:ln>
        </p:spPr>
      </p:pic>
    </p:spTree>
    <p:extLst>
      <p:ext uri="{BB962C8B-B14F-4D97-AF65-F5344CB8AC3E}">
        <p14:creationId xmlns:p14="http://schemas.microsoft.com/office/powerpoint/2010/main" val="3093250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 性能测试基础知识</Template>
  <TotalTime>1015</TotalTime>
  <Words>2106</Words>
  <Application>Microsoft Office PowerPoint</Application>
  <PresentationFormat>全屏显示(4:3)</PresentationFormat>
  <Paragraphs>393</Paragraphs>
  <Slides>58</Slides>
  <Notes>50</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moban</vt:lpstr>
      <vt:lpstr>04 VuGen常用函数</vt:lpstr>
      <vt:lpstr>本章大纲</vt:lpstr>
      <vt:lpstr>Record into Action</vt:lpstr>
      <vt:lpstr>Record into Action（续）</vt:lpstr>
      <vt:lpstr>Record into Action（续）——实例</vt:lpstr>
      <vt:lpstr>Record into Action（续）——实例</vt:lpstr>
      <vt:lpstr>录制工具条</vt:lpstr>
      <vt:lpstr>本章大纲</vt:lpstr>
      <vt:lpstr>查看脚本</vt:lpstr>
      <vt:lpstr>查看脚本（续）</vt:lpstr>
      <vt:lpstr>脚本视图</vt:lpstr>
      <vt:lpstr>脚本视图（续）——界面介绍</vt:lpstr>
      <vt:lpstr>树视图</vt:lpstr>
      <vt:lpstr>树视图（续）——界面介绍1</vt:lpstr>
      <vt:lpstr>树视图（续）——界面介绍2</vt:lpstr>
      <vt:lpstr>树视图（续）——录制步骤重命名1</vt:lpstr>
      <vt:lpstr>树视图（续）——录制步骤重命名2</vt:lpstr>
      <vt:lpstr>本章大纲</vt:lpstr>
      <vt:lpstr>查看脚本</vt:lpstr>
      <vt:lpstr>VuGen脚本函数概述</vt:lpstr>
      <vt:lpstr>VuGen脚本函数详解</vt:lpstr>
      <vt:lpstr>web_link（）函数——实例</vt:lpstr>
      <vt:lpstr>web_link（）函数——实例脚本</vt:lpstr>
      <vt:lpstr>web_link（）函数——分析</vt:lpstr>
      <vt:lpstr>VuGen脚本函数详解（续）</vt:lpstr>
      <vt:lpstr>web_url（）函数——实例</vt:lpstr>
      <vt:lpstr>web_url（）函数——实例脚本</vt:lpstr>
      <vt:lpstr>web_url（）函数——分析</vt:lpstr>
      <vt:lpstr>VuGen脚本函数详解（续）——总结</vt:lpstr>
      <vt:lpstr>本章大纲</vt:lpstr>
      <vt:lpstr>查看脚本</vt:lpstr>
      <vt:lpstr>VuGen脚本函数概述</vt:lpstr>
      <vt:lpstr>VuGen脚本函数详解</vt:lpstr>
      <vt:lpstr>web_submit_form（）——实例</vt:lpstr>
      <vt:lpstr>web_submit_form（）——实例脚本</vt:lpstr>
      <vt:lpstr>web_submit_form（）——分析</vt:lpstr>
      <vt:lpstr>VuGen脚本函数详解（续）</vt:lpstr>
      <vt:lpstr>web_submit_data（）——实例</vt:lpstr>
      <vt:lpstr>web_submit_data（）——实例脚本</vt:lpstr>
      <vt:lpstr>web_submit_data（）——分析</vt:lpstr>
      <vt:lpstr>VuGen脚本函数详解（续）——总结</vt:lpstr>
      <vt:lpstr>本章大纲</vt:lpstr>
      <vt:lpstr>编译回放脚本</vt:lpstr>
      <vt:lpstr>编译回放脚本（续）</vt:lpstr>
      <vt:lpstr>调试脚本</vt:lpstr>
      <vt:lpstr>本章大纲</vt:lpstr>
      <vt:lpstr>何为录制选项？</vt:lpstr>
      <vt:lpstr>何为录制选项？（续）</vt:lpstr>
      <vt:lpstr>PowerPoint 演示文稿</vt:lpstr>
      <vt:lpstr>Script：脚本</vt:lpstr>
      <vt:lpstr>Protocol：协议</vt:lpstr>
      <vt:lpstr>Recording：录制选项</vt:lpstr>
      <vt:lpstr>Recording：录制选项（续）</vt:lpstr>
      <vt:lpstr>Recording：录制选项（续）</vt:lpstr>
      <vt:lpstr>Ports mapping：端口映射</vt:lpstr>
      <vt:lpstr>Ports mapping：端口映射（续）</vt:lpstr>
      <vt:lpstr>Advanced：高级</vt:lpstr>
      <vt:lpstr>Correlation：关联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66</cp:revision>
  <dcterms:created xsi:type="dcterms:W3CDTF">2017-03-16T05:06:17Z</dcterms:created>
  <dcterms:modified xsi:type="dcterms:W3CDTF">2019-10-14T15:13:19Z</dcterms:modified>
</cp:coreProperties>
</file>