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9" r:id="rId4"/>
    <p:sldId id="260" r:id="rId5"/>
    <p:sldId id="283" r:id="rId6"/>
    <p:sldId id="262" r:id="rId7"/>
    <p:sldId id="263" r:id="rId8"/>
    <p:sldId id="284" r:id="rId9"/>
    <p:sldId id="265" r:id="rId10"/>
    <p:sldId id="266" r:id="rId11"/>
    <p:sldId id="267" r:id="rId12"/>
    <p:sldId id="268" r:id="rId13"/>
    <p:sldId id="269" r:id="rId14"/>
    <p:sldId id="270" r:id="rId15"/>
    <p:sldId id="271" r:id="rId16"/>
    <p:sldId id="272" r:id="rId17"/>
    <p:sldId id="273" r:id="rId18"/>
    <p:sldId id="285" r:id="rId19"/>
    <p:sldId id="276" r:id="rId20"/>
    <p:sldId id="277" r:id="rId21"/>
    <p:sldId id="278" r:id="rId22"/>
    <p:sldId id="279" r:id="rId23"/>
    <p:sldId id="280" r:id="rId24"/>
    <p:sldId id="281" r:id="rId25"/>
    <p:sldId id="282" r:id="rId26"/>
    <p:sldId id="286" r:id="rId27"/>
    <p:sldId id="287" r:id="rId28"/>
    <p:sldId id="289" r:id="rId29"/>
    <p:sldId id="28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68081" autoAdjust="0"/>
  </p:normalViewPr>
  <p:slideViewPr>
    <p:cSldViewPr>
      <p:cViewPr varScale="1">
        <p:scale>
          <a:sx n="47" d="100"/>
          <a:sy n="47" d="100"/>
        </p:scale>
        <p:origin x="-1644" y="-90"/>
      </p:cViewPr>
      <p:guideLst>
        <p:guide orient="horz" pos="2160"/>
        <p:guide pos="2880"/>
      </p:guideLst>
    </p:cSldViewPr>
  </p:slideViewPr>
  <p:notesTextViewPr>
    <p:cViewPr>
      <p:scale>
        <a:sx n="100" d="100"/>
        <a:sy n="100" d="100"/>
      </p:scale>
      <p:origin x="0" y="1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373860-3AC2-4219-B539-27D24453CDC3}" type="datetimeFigureOut">
              <a:rPr lang="zh-CN" altLang="en-US" smtClean="0"/>
              <a:t>2017/3/21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59948-2D21-47C8-91F7-C1A736D05573}" type="slidenum">
              <a:rPr lang="zh-CN" altLang="en-US" smtClean="0"/>
              <a:t>‹#›</a:t>
            </a:fld>
            <a:endParaRPr lang="zh-CN" altLang="en-US"/>
          </a:p>
        </p:txBody>
      </p:sp>
    </p:spTree>
    <p:extLst>
      <p:ext uri="{BB962C8B-B14F-4D97-AF65-F5344CB8AC3E}">
        <p14:creationId xmlns:p14="http://schemas.microsoft.com/office/powerpoint/2010/main" val="3990547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aike.baidu.com/view/6954399.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为什么要进行性能测试？前瞻性的问题</a:t>
            </a:r>
            <a:endParaRPr lang="zh-CN" altLang="en-US" dirty="0"/>
          </a:p>
        </p:txBody>
      </p:sp>
      <p:sp>
        <p:nvSpPr>
          <p:cNvPr id="4" name="灯片编号占位符 3"/>
          <p:cNvSpPr>
            <a:spLocks noGrp="1"/>
          </p:cNvSpPr>
          <p:nvPr>
            <p:ph type="sldNum" sz="quarter" idx="10"/>
          </p:nvPr>
        </p:nvSpPr>
        <p:spPr/>
        <p:txBody>
          <a:bodyPr/>
          <a:lstStyle/>
          <a:p>
            <a:fld id="{72759948-2D21-47C8-91F7-C1A736D05573}" type="slidenum">
              <a:rPr lang="zh-CN" altLang="en-US" smtClean="0"/>
              <a:t>2</a:t>
            </a:fld>
            <a:endParaRPr lang="zh-CN" altLang="en-US"/>
          </a:p>
        </p:txBody>
      </p:sp>
    </p:spTree>
    <p:extLst>
      <p:ext uri="{BB962C8B-B14F-4D97-AF65-F5344CB8AC3E}">
        <p14:creationId xmlns:p14="http://schemas.microsoft.com/office/powerpoint/2010/main" val="2601924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异常情况下的性能测试，验证最大的承载量</a:t>
            </a:r>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effectLst/>
                <a:latin typeface="Arial" charset="0"/>
                <a:ea typeface="+mn-ea"/>
                <a:cs typeface="+mn-cs"/>
                <a:hlinkClick r:id="rId3"/>
              </a:rPr>
              <a:t>大数据</a:t>
            </a:r>
            <a:r>
              <a:rPr lang="zh-CN" altLang="en-US" sz="1200" b="0" i="0" kern="1200" dirty="0" smtClean="0">
                <a:solidFill>
                  <a:schemeClr val="tx1"/>
                </a:solidFill>
                <a:effectLst/>
                <a:latin typeface="Arial" charset="0"/>
                <a:ea typeface="+mn-ea"/>
                <a:cs typeface="+mn-cs"/>
              </a:rPr>
              <a:t>量测试可以分为两种类型：针对某些系统存储、传输、统计、查询等业务进行大数据量的独立数据量测试；</a:t>
            </a:r>
            <a:endParaRPr lang="en-US" altLang="zh-CN" sz="1200" b="0" i="0" kern="1200" dirty="0" smtClean="0">
              <a:solidFill>
                <a:schemeClr val="tx1"/>
              </a:solidFill>
              <a:effectLst/>
              <a:latin typeface="Arial" charset="0"/>
              <a:ea typeface="+mn-ea"/>
              <a:cs typeface="+mn-cs"/>
            </a:endParaRPr>
          </a:p>
          <a:p>
            <a:r>
              <a:rPr lang="zh-CN" altLang="en-US" sz="1200" b="0" i="0" kern="1200" dirty="0" smtClean="0">
                <a:solidFill>
                  <a:schemeClr val="tx1"/>
                </a:solidFill>
                <a:effectLst/>
                <a:latin typeface="Arial" charset="0"/>
                <a:ea typeface="+mn-ea"/>
                <a:cs typeface="+mn-cs"/>
              </a:rPr>
              <a:t>与压力性能测试、负载性能测试、疲劳性能测试相结合的综合数据量测试方案。</a:t>
            </a:r>
            <a:r>
              <a:rPr lang="zh-CN" altLang="en-US" sz="1200" b="0" i="0" u="none" strike="noStrike" kern="1200" dirty="0" smtClean="0">
                <a:solidFill>
                  <a:schemeClr val="tx1"/>
                </a:solidFill>
                <a:effectLst/>
                <a:latin typeface="Arial" charset="0"/>
                <a:ea typeface="+mn-ea"/>
                <a:cs typeface="+mn-cs"/>
                <a:hlinkClick r:id="rId3"/>
              </a:rPr>
              <a:t>大数据</a:t>
            </a:r>
            <a:r>
              <a:rPr lang="zh-CN" altLang="en-US" sz="1200" b="0" i="0" kern="1200" dirty="0" smtClean="0">
                <a:solidFill>
                  <a:schemeClr val="tx1"/>
                </a:solidFill>
                <a:effectLst/>
                <a:latin typeface="Arial" charset="0"/>
                <a:ea typeface="+mn-ea"/>
                <a:cs typeface="+mn-cs"/>
              </a:rPr>
              <a:t>量测试的关键是测试数据的准备，可以依靠工具准备测试数据。</a:t>
            </a:r>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一年服务器的故障时间，越多，运营商较可靠</a:t>
            </a:r>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endParaRPr lang="zh-CN" altLang="en-US" dirty="0" smtClean="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19</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r>
              <a:rPr lang="zh-CN" altLang="en-US" dirty="0" smtClean="0"/>
              <a:t>响应时间比较好理解，就是指做一件事情所需要消耗的时间。这里有一个专有名词叫做</a:t>
            </a:r>
            <a:r>
              <a:rPr lang="en-US" altLang="zh-CN" dirty="0" smtClean="0"/>
              <a:t>Transaction Time</a:t>
            </a:r>
            <a:r>
              <a:rPr lang="zh-CN" altLang="en-US" dirty="0" smtClean="0"/>
              <a:t>（事务时间），我们可以通过事务函数完成对某个或某些操作的时间记录，简单说就是时间差的统计。一般来说响应时间越短说明性能越好。</a:t>
            </a:r>
            <a:endParaRPr lang="en-US" altLang="zh-CN" dirty="0" smtClean="0"/>
          </a:p>
          <a:p>
            <a:r>
              <a:rPr lang="zh-CN" altLang="en-US" dirty="0" smtClean="0"/>
              <a:t>事务：完成一件事情。</a:t>
            </a:r>
            <a:endParaRPr lang="en-US" altLang="zh-CN" dirty="0" smtClean="0"/>
          </a:p>
          <a:p>
            <a:r>
              <a:rPr lang="zh-CN" altLang="en-US" dirty="0" smtClean="0"/>
              <a:t>订票：操作，登录，查询，支付，一系列的步骤称为事务。体现一个过程。</a:t>
            </a:r>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20</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r>
              <a:rPr lang="zh-CN" altLang="en-US" smtClean="0"/>
              <a:t>我们</a:t>
            </a:r>
            <a:r>
              <a:rPr lang="zh-CN" altLang="en-US" dirty="0" smtClean="0"/>
              <a:t>现在的系统都是多进程、多线程的，所以不但要求单个操作要求快，还要求能够支持多个操作同时处理。一般来说吞吐量越大说明性能越好。</a:t>
            </a:r>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21</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zh-CN" altLang="en-US" dirty="0" smtClean="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22</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endParaRPr lang="zh-CN" altLang="en-US" dirty="0" smtClean="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23</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endParaRPr lang="zh-CN" altLang="en-US" dirty="0" smtClean="0"/>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24</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r>
              <a:rPr lang="zh-CN" altLang="en-US" dirty="0" smtClean="0"/>
              <a:t>总结：响应时间短，吞吐量高，资源利用率低。地铁</a:t>
            </a:r>
          </a:p>
        </p:txBody>
      </p:sp>
      <p:sp>
        <p:nvSpPr>
          <p:cNvPr id="52228" name="灯片编号占位符 3"/>
          <p:cNvSpPr>
            <a:spLocks noGrp="1"/>
          </p:cNvSpPr>
          <p:nvPr>
            <p:ph type="sldNum" sz="quarter" idx="5"/>
          </p:nvPr>
        </p:nvSpPr>
        <p:spPr>
          <a:noFill/>
        </p:spPr>
        <p:txBody>
          <a:bodyPr/>
          <a:lstStyle/>
          <a:p>
            <a:fld id="{58BBB944-AFDA-4548-93B3-8350E09E8478}" type="slidenum">
              <a:rPr lang="zh-CN" altLang="en-US" smtClean="0"/>
              <a:pPr/>
              <a:t>25</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硬件资源</a:t>
            </a:r>
            <a:r>
              <a:rPr lang="en-US" altLang="zh-CN" dirty="0" smtClean="0"/>
              <a:t>----</a:t>
            </a:r>
            <a:r>
              <a:rPr lang="zh-CN" altLang="en-US" dirty="0" smtClean="0"/>
              <a:t>使我们经常最先考虑到的问题，比如上班的时候老是堵车就是因为马路不够宽，如果有足够的资源，自然就不会出现拥堵的情况了。解决该瓶颈的最简单方法就是更新硬件，一般来说所有的性能问题都能通过硬件资源来解决</a:t>
            </a:r>
            <a:endParaRPr lang="en-US" altLang="zh-CN" dirty="0" smtClean="0"/>
          </a:p>
          <a:p>
            <a:r>
              <a:rPr lang="zh-CN" altLang="en-US" dirty="0" smtClean="0"/>
              <a:t>操作系统</a:t>
            </a:r>
            <a:r>
              <a:rPr lang="en-US" altLang="zh-CN" dirty="0" smtClean="0"/>
              <a:t>----</a:t>
            </a:r>
            <a:r>
              <a:rPr lang="zh-CN" altLang="en-US" dirty="0" smtClean="0"/>
              <a:t>硬件的升级是由一定的上限的，因为它受到操作系统的管理能力的影响。操作系统提供了对硬件的管理和支持，合适的操作系统才能完全发挥硬件的性能。比如你的电脑的内存已经达到了</a:t>
            </a:r>
            <a:r>
              <a:rPr lang="en-US" altLang="zh-CN" dirty="0" smtClean="0"/>
              <a:t>4G</a:t>
            </a:r>
            <a:r>
              <a:rPr lang="zh-CN" altLang="en-US" dirty="0" smtClean="0"/>
              <a:t>以上，那么</a:t>
            </a:r>
            <a:r>
              <a:rPr lang="en-US" altLang="zh-CN" dirty="0" smtClean="0"/>
              <a:t>64</a:t>
            </a:r>
            <a:r>
              <a:rPr lang="zh-CN" altLang="en-US" dirty="0" smtClean="0"/>
              <a:t>位操作系统应该是你最好的选择，因为</a:t>
            </a:r>
            <a:r>
              <a:rPr lang="en-US" altLang="zh-CN" dirty="0" smtClean="0"/>
              <a:t>32</a:t>
            </a:r>
            <a:r>
              <a:rPr lang="zh-CN" altLang="en-US" dirty="0" smtClean="0"/>
              <a:t>位操作系统已经无法管理</a:t>
            </a:r>
            <a:r>
              <a:rPr lang="en-US" altLang="zh-CN" dirty="0" smtClean="0"/>
              <a:t>4G</a:t>
            </a:r>
            <a:r>
              <a:rPr lang="zh-CN" altLang="en-US" dirty="0" smtClean="0"/>
              <a:t>内存了。</a:t>
            </a:r>
            <a:endParaRPr lang="en-US" altLang="zh-CN" dirty="0" smtClean="0"/>
          </a:p>
          <a:p>
            <a:r>
              <a:rPr lang="zh-CN" altLang="en-US" dirty="0" smtClean="0"/>
              <a:t>数据库</a:t>
            </a:r>
            <a:r>
              <a:rPr lang="en-US" altLang="zh-CN" dirty="0" smtClean="0"/>
              <a:t>---</a:t>
            </a:r>
            <a:r>
              <a:rPr lang="zh-CN" altLang="en-US" dirty="0" smtClean="0"/>
              <a:t>因为大量的数据读写对系统产生的磁盘读写和计算要求非常的高。一个合适的数据库和数据库上的数据存储方式都会影响最终的数据查询或者写入性能。因为存储过程是在数据库上的预编译代码，这样比你直接将</a:t>
            </a:r>
            <a:r>
              <a:rPr lang="en-US" altLang="zh-CN" dirty="0" smtClean="0"/>
              <a:t>SQL</a:t>
            </a:r>
            <a:r>
              <a:rPr lang="zh-CN" altLang="en-US" dirty="0" smtClean="0"/>
              <a:t>语句发送到服务器上，再让服务器编译执行会快不少，而且对于负载的</a:t>
            </a:r>
            <a:r>
              <a:rPr lang="en-US" altLang="zh-CN" dirty="0" smtClean="0"/>
              <a:t>SQL</a:t>
            </a:r>
            <a:r>
              <a:rPr lang="zh-CN" altLang="en-US" dirty="0" smtClean="0"/>
              <a:t>语句来说，调用存储过程会节约不少的带宽</a:t>
            </a:r>
            <a:endParaRPr lang="en-US" altLang="zh-CN" dirty="0" smtClean="0"/>
          </a:p>
          <a:p>
            <a:r>
              <a:rPr lang="zh-CN" altLang="en-US" dirty="0" smtClean="0"/>
              <a:t>不同的应用服务器处理不同的语言会有效率上的区别。</a:t>
            </a:r>
            <a:endParaRPr lang="en-US" altLang="zh-CN" dirty="0" smtClean="0"/>
          </a:p>
          <a:p>
            <a:r>
              <a:rPr lang="zh-CN" altLang="en-US" dirty="0" smtClean="0"/>
              <a:t>代码</a:t>
            </a:r>
            <a:r>
              <a:rPr lang="en-US" altLang="zh-CN" dirty="0" smtClean="0"/>
              <a:t>-</a:t>
            </a:r>
            <a:r>
              <a:rPr lang="zh-CN" altLang="en-US" sz="1200" b="0" i="0" u="none" strike="noStrike" kern="1200" baseline="0" dirty="0" smtClean="0">
                <a:solidFill>
                  <a:schemeClr val="tx1"/>
                </a:solidFill>
                <a:latin typeface="+mn-lt"/>
                <a:ea typeface="+mn-ea"/>
                <a:cs typeface="+mn-cs"/>
              </a:rPr>
              <a:t>在多重循环中，如果有可能，应当将最长的循环放在最内层，最短的循环放在最外层，以减少</a:t>
            </a:r>
            <a:r>
              <a:rPr lang="en-US" altLang="zh-CN" sz="1200" b="0" i="0" u="none" strike="noStrike" kern="1200" baseline="0" dirty="0" smtClean="0">
                <a:solidFill>
                  <a:schemeClr val="tx1"/>
                </a:solidFill>
                <a:latin typeface="+mn-lt"/>
                <a:ea typeface="+mn-ea"/>
                <a:cs typeface="+mn-cs"/>
              </a:rPr>
              <a:t>CPU </a:t>
            </a:r>
            <a:r>
              <a:rPr lang="zh-CN" altLang="en-US" sz="1200" b="0" i="0" u="none" strike="noStrike" kern="1200" baseline="0" dirty="0" smtClean="0">
                <a:solidFill>
                  <a:schemeClr val="tx1"/>
                </a:solidFill>
                <a:latin typeface="+mn-lt"/>
                <a:ea typeface="+mn-ea"/>
                <a:cs typeface="+mn-cs"/>
              </a:rPr>
              <a:t>跨切循环层的</a:t>
            </a:r>
            <a:r>
              <a:rPr lang="zh-CN" altLang="en-US" sz="1200" b="0" i="0" u="none" strike="noStrike" kern="1200" baseline="0" dirty="0" smtClean="0">
                <a:solidFill>
                  <a:schemeClr val="tx1"/>
                </a:solidFill>
                <a:latin typeface="+mn-lt"/>
                <a:ea typeface="+mn-ea"/>
                <a:cs typeface="+mn-cs"/>
              </a:rPr>
              <a:t>次数</a:t>
            </a:r>
            <a:endParaRPr lang="zh-CN" altLang="en-US" dirty="0"/>
          </a:p>
        </p:txBody>
      </p:sp>
      <p:sp>
        <p:nvSpPr>
          <p:cNvPr id="4" name="灯片编号占位符 3"/>
          <p:cNvSpPr>
            <a:spLocks noGrp="1"/>
          </p:cNvSpPr>
          <p:nvPr>
            <p:ph type="sldNum" sz="quarter" idx="10"/>
          </p:nvPr>
        </p:nvSpPr>
        <p:spPr/>
        <p:txBody>
          <a:bodyPr/>
          <a:lstStyle/>
          <a:p>
            <a:fld id="{72759948-2D21-47C8-91F7-C1A736D05573}" type="slidenum">
              <a:rPr lang="zh-CN" altLang="en-US" smtClean="0"/>
              <a:t>29</a:t>
            </a:fld>
            <a:endParaRPr lang="zh-CN" altLang="en-US"/>
          </a:p>
        </p:txBody>
      </p:sp>
    </p:spTree>
    <p:extLst>
      <p:ext uri="{BB962C8B-B14F-4D97-AF65-F5344CB8AC3E}">
        <p14:creationId xmlns:p14="http://schemas.microsoft.com/office/powerpoint/2010/main" val="139721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单元，集成</a:t>
            </a:r>
            <a:r>
              <a:rPr lang="en-US" altLang="zh-CN" dirty="0" smtClean="0"/>
              <a:t>-</a:t>
            </a:r>
            <a:r>
              <a:rPr lang="zh-CN" altLang="en-US" dirty="0" smtClean="0"/>
              <a:t>功能</a:t>
            </a:r>
          </a:p>
          <a:p>
            <a:r>
              <a:rPr lang="zh-CN" altLang="en-US" dirty="0" smtClean="0"/>
              <a:t>系统测试</a:t>
            </a:r>
            <a:r>
              <a:rPr lang="en-US" altLang="zh-CN" dirty="0" smtClean="0"/>
              <a:t>--</a:t>
            </a:r>
            <a:r>
              <a:rPr lang="zh-CN" altLang="en-US" dirty="0" smtClean="0"/>
              <a:t>性能测试</a:t>
            </a:r>
            <a:endParaRPr lang="en-US" altLang="zh-CN" dirty="0" smtClean="0"/>
          </a:p>
          <a:p>
            <a:r>
              <a:rPr lang="zh-CN" altLang="en-US" dirty="0" smtClean="0"/>
              <a:t>一个人的订票都实现不了，如何实现</a:t>
            </a:r>
            <a:r>
              <a:rPr lang="en-US" altLang="zh-CN" dirty="0" smtClean="0"/>
              <a:t>100</a:t>
            </a:r>
            <a:r>
              <a:rPr lang="zh-CN" altLang="en-US" dirty="0" smtClean="0"/>
              <a:t>个人的订票</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人员有限，机器有限，</a:t>
            </a:r>
            <a:endParaRPr lang="en-US" altLang="zh-CN" dirty="0" smtClean="0"/>
          </a:p>
          <a:p>
            <a:r>
              <a:rPr lang="zh-CN" altLang="en-US" dirty="0" smtClean="0"/>
              <a:t>同时点击，结果不可信。</a:t>
            </a:r>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1000</a:t>
            </a:r>
            <a:r>
              <a:rPr lang="zh-CN" altLang="en-US" dirty="0" smtClean="0"/>
              <a:t>个用户，阶梯式的施压过程</a:t>
            </a:r>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atin typeface="华文楷体" panose="02010600040101010101" pitchFamily="2" charset="-122"/>
                <a:ea typeface="华文楷体" panose="02010600040101010101" pitchFamily="2" charset="-122"/>
              </a:defRPr>
            </a:lvl1pPr>
            <a:lvl2pPr>
              <a:lnSpc>
                <a:spcPct val="150000"/>
              </a:lnSpc>
              <a:defRPr sz="2000">
                <a:latin typeface="华文楷体" panose="02010600040101010101" pitchFamily="2" charset="-122"/>
                <a:ea typeface="华文楷体" panose="02010600040101010101" pitchFamily="2" charset="-122"/>
              </a:defRPr>
            </a:lvl2pPr>
            <a:lvl3pPr>
              <a:lnSpc>
                <a:spcPct val="150000"/>
              </a:lnSpc>
              <a:defRPr sz="2000">
                <a:latin typeface="华文楷体" panose="02010600040101010101" pitchFamily="2" charset="-122"/>
                <a:ea typeface="华文楷体" panose="02010600040101010101" pitchFamily="2" charset="-122"/>
              </a:defRPr>
            </a:lvl3pPr>
            <a:lvl4pPr>
              <a:lnSpc>
                <a:spcPct val="150000"/>
              </a:lnSpc>
              <a:defRPr>
                <a:latin typeface="华文楷体" panose="02010600040101010101" pitchFamily="2" charset="-122"/>
                <a:ea typeface="华文楷体" panose="02010600040101010101" pitchFamily="2" charset="-122"/>
              </a:defRPr>
            </a:lvl4pPr>
            <a:lvl5pPr>
              <a:lnSpc>
                <a:spcPct val="150000"/>
              </a:lnSpc>
              <a:defRPr>
                <a:latin typeface="华文楷体" panose="02010600040101010101" pitchFamily="2" charset="-122"/>
                <a:ea typeface="华文楷体"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atin typeface="华文楷体" panose="02010600040101010101" pitchFamily="2" charset="-122"/>
                <a:ea typeface="华文楷体" panose="02010600040101010101" pitchFamily="2" charset="-122"/>
              </a:defRPr>
            </a:lvl1pPr>
            <a:lvl2pPr>
              <a:lnSpc>
                <a:spcPct val="150000"/>
              </a:lnSpc>
              <a:defRPr sz="2000">
                <a:latin typeface="华文楷体" panose="02010600040101010101" pitchFamily="2" charset="-122"/>
                <a:ea typeface="华文楷体" panose="02010600040101010101" pitchFamily="2" charset="-122"/>
              </a:defRPr>
            </a:lvl2pPr>
            <a:lvl3pPr>
              <a:lnSpc>
                <a:spcPct val="150000"/>
              </a:lnSpc>
              <a:defRPr sz="2000">
                <a:latin typeface="华文楷体" panose="02010600040101010101" pitchFamily="2" charset="-122"/>
                <a:ea typeface="华文楷体" panose="02010600040101010101" pitchFamily="2" charset="-122"/>
              </a:defRPr>
            </a:lvl3pPr>
            <a:lvl4pPr>
              <a:lnSpc>
                <a:spcPct val="150000"/>
              </a:lnSpc>
              <a:defRPr>
                <a:latin typeface="华文楷体" panose="02010600040101010101" pitchFamily="2" charset="-122"/>
                <a:ea typeface="华文楷体" panose="02010600040101010101" pitchFamily="2" charset="-122"/>
              </a:defRPr>
            </a:lvl4pPr>
            <a:lvl5pPr>
              <a:lnSpc>
                <a:spcPct val="150000"/>
              </a:lnSpc>
              <a:defRPr>
                <a:latin typeface="华文楷体" panose="02010600040101010101" pitchFamily="2" charset="-122"/>
                <a:ea typeface="华文楷体"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atin typeface="华文楷体" panose="02010600040101010101" pitchFamily="2" charset="-122"/>
                <a:ea typeface="华文楷体" panose="02010600040101010101" pitchFamily="2" charset="-122"/>
              </a:defRPr>
            </a:lvl1pPr>
            <a:lvl2pPr>
              <a:lnSpc>
                <a:spcPct val="150000"/>
              </a:lnSpc>
              <a:defRPr sz="2000">
                <a:latin typeface="华文楷体" panose="02010600040101010101" pitchFamily="2" charset="-122"/>
                <a:ea typeface="华文楷体" panose="02010600040101010101" pitchFamily="2" charset="-122"/>
              </a:defRPr>
            </a:lvl2pPr>
            <a:lvl3pPr>
              <a:lnSpc>
                <a:spcPct val="150000"/>
              </a:lnSpc>
              <a:defRPr sz="2000">
                <a:latin typeface="华文楷体" panose="02010600040101010101" pitchFamily="2" charset="-122"/>
                <a:ea typeface="华文楷体" panose="02010600040101010101" pitchFamily="2" charset="-122"/>
              </a:defRPr>
            </a:lvl3pPr>
            <a:lvl4pPr>
              <a:lnSpc>
                <a:spcPct val="150000"/>
              </a:lnSpc>
              <a:defRPr>
                <a:latin typeface="华文楷体" panose="02010600040101010101" pitchFamily="2" charset="-122"/>
                <a:ea typeface="华文楷体" panose="02010600040101010101" pitchFamily="2" charset="-122"/>
              </a:defRPr>
            </a:lvl4pPr>
            <a:lvl5pPr>
              <a:lnSpc>
                <a:spcPct val="150000"/>
              </a:lnSpc>
              <a:defRPr>
                <a:latin typeface="华文楷体" panose="02010600040101010101" pitchFamily="2" charset="-122"/>
                <a:ea typeface="华文楷体"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a:t>性能</a:t>
            </a:r>
            <a:r>
              <a:rPr lang="zh-CN" altLang="en-US" sz="4800" dirty="0" smtClean="0"/>
              <a:t>测试基础知识</a:t>
            </a:r>
            <a:endParaRPr lang="zh-CN" altLang="en-US" sz="4800" dirty="0"/>
          </a:p>
        </p:txBody>
      </p:sp>
    </p:spTree>
    <p:extLst>
      <p:ext uri="{BB962C8B-B14F-4D97-AF65-F5344CB8AC3E}">
        <p14:creationId xmlns:p14="http://schemas.microsoft.com/office/powerpoint/2010/main" val="4172818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性能测试分类</a:t>
            </a:r>
            <a:endParaRPr lang="zh-CN" altLang="en-US" dirty="0">
              <a:solidFill>
                <a:schemeClr val="bg1"/>
              </a:solidFill>
            </a:endParaRPr>
          </a:p>
        </p:txBody>
      </p:sp>
      <p:sp>
        <p:nvSpPr>
          <p:cNvPr id="3" name="内容占位符 2"/>
          <p:cNvSpPr>
            <a:spLocks noGrp="1"/>
          </p:cNvSpPr>
          <p:nvPr>
            <p:ph idx="1"/>
          </p:nvPr>
        </p:nvSpPr>
        <p:spPr/>
        <p:txBody>
          <a:bodyPr/>
          <a:lstStyle/>
          <a:p>
            <a:endParaRPr lang="en-US" altLang="zh-CN" dirty="0" smtClean="0"/>
          </a:p>
        </p:txBody>
      </p:sp>
      <p:sp>
        <p:nvSpPr>
          <p:cNvPr id="49" name="AutoShape 3"/>
          <p:cNvSpPr>
            <a:spLocks noChangeArrowheads="1"/>
          </p:cNvSpPr>
          <p:nvPr/>
        </p:nvSpPr>
        <p:spPr bwMode="auto">
          <a:xfrm>
            <a:off x="1082644" y="2365460"/>
            <a:ext cx="3103563" cy="768350"/>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0" name="AutoShape 4"/>
          <p:cNvSpPr>
            <a:spLocks noChangeArrowheads="1"/>
          </p:cNvSpPr>
          <p:nvPr/>
        </p:nvSpPr>
        <p:spPr bwMode="auto">
          <a:xfrm>
            <a:off x="1082644" y="1535198"/>
            <a:ext cx="3103563" cy="769937"/>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1" name="AutoShape 14"/>
          <p:cNvSpPr>
            <a:spLocks noChangeArrowheads="1"/>
          </p:cNvSpPr>
          <p:nvPr/>
        </p:nvSpPr>
        <p:spPr bwMode="gray">
          <a:xfrm>
            <a:off x="857224" y="1666960"/>
            <a:ext cx="681033" cy="496888"/>
          </a:xfrm>
          <a:prstGeom prst="homePlate">
            <a:avLst>
              <a:gd name="adj" fmla="val 39919"/>
            </a:avLst>
          </a:prstGeom>
          <a:gradFill rotWithShape="1">
            <a:gsLst>
              <a:gs pos="0">
                <a:schemeClr val="folHlink"/>
              </a:gs>
              <a:gs pos="100000">
                <a:schemeClr val="folHlink">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2" name="AutoShape 16"/>
          <p:cNvSpPr>
            <a:spLocks noChangeArrowheads="1"/>
          </p:cNvSpPr>
          <p:nvPr/>
        </p:nvSpPr>
        <p:spPr bwMode="gray">
          <a:xfrm>
            <a:off x="857224" y="2498810"/>
            <a:ext cx="681033" cy="493713"/>
          </a:xfrm>
          <a:prstGeom prst="homePlate">
            <a:avLst>
              <a:gd name="adj" fmla="val 40175"/>
            </a:avLst>
          </a:prstGeom>
          <a:gradFill rotWithShape="1">
            <a:gsLst>
              <a:gs pos="0">
                <a:schemeClr val="accent1"/>
              </a:gs>
              <a:gs pos="100000">
                <a:schemeClr val="accent1">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3" name="AutoShape 18"/>
          <p:cNvSpPr>
            <a:spLocks noChangeArrowheads="1"/>
          </p:cNvSpPr>
          <p:nvPr/>
        </p:nvSpPr>
        <p:spPr bwMode="auto">
          <a:xfrm>
            <a:off x="1082644" y="4037098"/>
            <a:ext cx="3103563" cy="769937"/>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4" name="AutoShape 19"/>
          <p:cNvSpPr>
            <a:spLocks noChangeArrowheads="1"/>
          </p:cNvSpPr>
          <p:nvPr/>
        </p:nvSpPr>
        <p:spPr bwMode="auto">
          <a:xfrm>
            <a:off x="1082644" y="3202073"/>
            <a:ext cx="3103563" cy="769937"/>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5" name="AutoShape 20"/>
          <p:cNvSpPr>
            <a:spLocks noChangeArrowheads="1"/>
          </p:cNvSpPr>
          <p:nvPr/>
        </p:nvSpPr>
        <p:spPr bwMode="gray">
          <a:xfrm>
            <a:off x="857224" y="3333835"/>
            <a:ext cx="681033" cy="496888"/>
          </a:xfrm>
          <a:prstGeom prst="homePlate">
            <a:avLst>
              <a:gd name="adj" fmla="val 39919"/>
            </a:avLst>
          </a:prstGeom>
          <a:gradFill rotWithShape="1">
            <a:gsLst>
              <a:gs pos="0">
                <a:schemeClr val="accent2"/>
              </a:gs>
              <a:gs pos="100000">
                <a:schemeClr val="accent2">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6" name="AutoShape 22"/>
          <p:cNvSpPr>
            <a:spLocks noChangeArrowheads="1"/>
          </p:cNvSpPr>
          <p:nvPr/>
        </p:nvSpPr>
        <p:spPr bwMode="gray">
          <a:xfrm>
            <a:off x="857224" y="4170448"/>
            <a:ext cx="681033" cy="493712"/>
          </a:xfrm>
          <a:prstGeom prst="homePlate">
            <a:avLst>
              <a:gd name="adj" fmla="val 40175"/>
            </a:avLst>
          </a:prstGeom>
          <a:gradFill rotWithShape="1">
            <a:gsLst>
              <a:gs pos="0">
                <a:schemeClr val="hlink"/>
              </a:gs>
              <a:gs pos="100000">
                <a:schemeClr val="hlink">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7" name="Text Box 24"/>
          <p:cNvSpPr txBox="1">
            <a:spLocks noChangeArrowheads="1"/>
          </p:cNvSpPr>
          <p:nvPr/>
        </p:nvSpPr>
        <p:spPr bwMode="gray">
          <a:xfrm>
            <a:off x="1516032" y="1749512"/>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一般性能测试</a:t>
            </a:r>
            <a:endParaRPr lang="en-US" altLang="zh-CN" sz="2400" dirty="0">
              <a:solidFill>
                <a:srgbClr val="000000"/>
              </a:solidFill>
              <a:latin typeface="黑体" pitchFamily="2" charset="-122"/>
              <a:ea typeface="黑体" pitchFamily="2" charset="-122"/>
              <a:cs typeface="Arial" pitchFamily="34" charset="0"/>
            </a:endParaRPr>
          </a:p>
        </p:txBody>
      </p:sp>
      <p:sp>
        <p:nvSpPr>
          <p:cNvPr id="61" name="Text Box 24"/>
          <p:cNvSpPr txBox="1">
            <a:spLocks noChangeArrowheads="1"/>
          </p:cNvSpPr>
          <p:nvPr/>
        </p:nvSpPr>
        <p:spPr bwMode="gray">
          <a:xfrm>
            <a:off x="1531934" y="2535330"/>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可靠性测试</a:t>
            </a:r>
            <a:endParaRPr lang="en-US" altLang="zh-CN" sz="2400" dirty="0">
              <a:solidFill>
                <a:srgbClr val="000000"/>
              </a:solidFill>
              <a:latin typeface="黑体" pitchFamily="2" charset="-122"/>
              <a:ea typeface="黑体" pitchFamily="2" charset="-122"/>
              <a:cs typeface="Arial" pitchFamily="34" charset="0"/>
            </a:endParaRPr>
          </a:p>
        </p:txBody>
      </p:sp>
      <p:sp>
        <p:nvSpPr>
          <p:cNvPr id="62" name="Text Box 24"/>
          <p:cNvSpPr txBox="1">
            <a:spLocks noChangeArrowheads="1"/>
          </p:cNvSpPr>
          <p:nvPr/>
        </p:nvSpPr>
        <p:spPr bwMode="gray">
          <a:xfrm>
            <a:off x="1531934" y="3459705"/>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负载测试</a:t>
            </a:r>
            <a:endParaRPr lang="en-US" altLang="zh-CN" sz="2400" dirty="0">
              <a:solidFill>
                <a:srgbClr val="000000"/>
              </a:solidFill>
              <a:latin typeface="黑体" pitchFamily="2" charset="-122"/>
              <a:ea typeface="黑体" pitchFamily="2" charset="-122"/>
              <a:cs typeface="Arial" pitchFamily="34" charset="0"/>
            </a:endParaRPr>
          </a:p>
        </p:txBody>
      </p:sp>
      <p:sp>
        <p:nvSpPr>
          <p:cNvPr id="63" name="Text Box 24"/>
          <p:cNvSpPr txBox="1">
            <a:spLocks noChangeArrowheads="1"/>
          </p:cNvSpPr>
          <p:nvPr/>
        </p:nvSpPr>
        <p:spPr bwMode="gray">
          <a:xfrm>
            <a:off x="1531934" y="4316961"/>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压力测试</a:t>
            </a:r>
            <a:endParaRPr lang="en-US" altLang="zh-CN" sz="2400" dirty="0">
              <a:solidFill>
                <a:srgbClr val="000000"/>
              </a:solidFill>
              <a:latin typeface="黑体" pitchFamily="2" charset="-122"/>
              <a:ea typeface="黑体" pitchFamily="2" charset="-122"/>
              <a:cs typeface="Arial" pitchFamily="34" charset="0"/>
            </a:endParaRPr>
          </a:p>
        </p:txBody>
      </p:sp>
      <p:sp>
        <p:nvSpPr>
          <p:cNvPr id="64" name="AutoShape 2"/>
          <p:cNvSpPr>
            <a:spLocks noChangeArrowheads="1"/>
          </p:cNvSpPr>
          <p:nvPr/>
        </p:nvSpPr>
        <p:spPr bwMode="auto">
          <a:xfrm>
            <a:off x="5045505" y="1463760"/>
            <a:ext cx="3241271" cy="3378439"/>
          </a:xfrm>
          <a:prstGeom prst="roundRect">
            <a:avLst>
              <a:gd name="adj" fmla="val 5856"/>
            </a:avLst>
          </a:prstGeom>
          <a:solidFill>
            <a:srgbClr val="FFFFFF"/>
          </a:solidFill>
          <a:ln w="9525">
            <a:solidFill>
              <a:srgbClr val="000000"/>
            </a:solidFill>
            <a:prstDash val="dash"/>
            <a:round/>
            <a:headEnd/>
            <a:tailEnd/>
          </a:ln>
          <a:effectLst/>
        </p:spPr>
        <p:txBody>
          <a:bodyPr wrap="none" anchor="ctr"/>
          <a:lstStyle/>
          <a:p>
            <a:pPr lvl="0">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一般性能测试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负载测试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压力测试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大数据量测试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配置测试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稳定性测试</a:t>
            </a:r>
            <a:endParaRPr lang="zh-CN" altLang="en-US" dirty="0">
              <a:latin typeface="黑体" pitchFamily="2" charset="-122"/>
              <a:ea typeface="黑体" pitchFamily="2" charset="-122"/>
            </a:endParaRPr>
          </a:p>
        </p:txBody>
      </p:sp>
      <p:sp>
        <p:nvSpPr>
          <p:cNvPr id="21" name="矩形 20"/>
          <p:cNvSpPr/>
          <p:nvPr/>
        </p:nvSpPr>
        <p:spPr>
          <a:xfrm>
            <a:off x="642354" y="5178536"/>
            <a:ext cx="7945838" cy="677108"/>
          </a:xfrm>
          <a:prstGeom prst="rect">
            <a:avLst/>
          </a:prstGeom>
          <a:solidFill>
            <a:schemeClr val="accent6">
              <a:lumMod val="40000"/>
              <a:lumOff val="60000"/>
            </a:schemeClr>
          </a:solidFill>
        </p:spPr>
        <p:txBody>
          <a:bodyPr wrap="square">
            <a:spAutoFit/>
          </a:bodyPr>
          <a:lstStyle/>
          <a:p>
            <a:r>
              <a:rPr lang="zh-CN" altLang="en-US" dirty="0" smtClean="0">
                <a:latin typeface="黑体" pitchFamily="2" charset="-122"/>
                <a:ea typeface="黑体" pitchFamily="2" charset="-122"/>
              </a:rPr>
              <a:t>当</a:t>
            </a:r>
            <a:r>
              <a:rPr lang="en-US" dirty="0" smtClean="0">
                <a:latin typeface="黑体" pitchFamily="2" charset="-122"/>
                <a:ea typeface="黑体" pitchFamily="2" charset="-122"/>
              </a:rPr>
              <a:t>10</a:t>
            </a:r>
            <a:r>
              <a:rPr lang="zh-CN" altLang="en-US" dirty="0" smtClean="0">
                <a:latin typeface="黑体" pitchFamily="2" charset="-122"/>
                <a:ea typeface="黑体" pitchFamily="2" charset="-122"/>
              </a:rPr>
              <a:t>个人并发访问</a:t>
            </a:r>
            <a:r>
              <a:rPr lang="en-US" dirty="0" err="1" smtClean="0">
                <a:latin typeface="黑体" pitchFamily="2" charset="-122"/>
                <a:ea typeface="黑体" pitchFamily="2" charset="-122"/>
              </a:rPr>
              <a:t>Discuz</a:t>
            </a:r>
            <a:r>
              <a:rPr lang="zh-CN" altLang="en-US" dirty="0" smtClean="0">
                <a:latin typeface="黑体" pitchFamily="2" charset="-122"/>
                <a:ea typeface="黑体" pitchFamily="2" charset="-122"/>
              </a:rPr>
              <a:t>论坛时，系统运行良好，各项指标正常；当逐渐增加并发用户数时，系统</a:t>
            </a:r>
            <a:r>
              <a:rPr lang="en-US" dirty="0" smtClean="0">
                <a:latin typeface="黑体" pitchFamily="2" charset="-122"/>
                <a:ea typeface="黑体" pitchFamily="2" charset="-122"/>
              </a:rPr>
              <a:t>CPU</a:t>
            </a:r>
            <a:r>
              <a:rPr lang="zh-CN" altLang="en-US" dirty="0" smtClean="0">
                <a:latin typeface="黑体" pitchFamily="2" charset="-122"/>
                <a:ea typeface="黑体" pitchFamily="2" charset="-122"/>
              </a:rPr>
              <a:t>使用率不能超过</a:t>
            </a:r>
            <a:r>
              <a:rPr lang="en-US" dirty="0" smtClean="0">
                <a:latin typeface="黑体" pitchFamily="2" charset="-122"/>
                <a:ea typeface="黑体" pitchFamily="2" charset="-122"/>
              </a:rPr>
              <a:t>75%</a:t>
            </a:r>
            <a:r>
              <a:rPr lang="zh-CN" altLang="en-US" dirty="0" smtClean="0">
                <a:latin typeface="黑体" pitchFamily="2" charset="-122"/>
                <a:ea typeface="黑体" pitchFamily="2" charset="-122"/>
              </a:rPr>
              <a:t>，响应时间不能超过</a:t>
            </a:r>
            <a:r>
              <a:rPr lang="en-US" dirty="0" smtClean="0">
                <a:latin typeface="黑体" pitchFamily="2" charset="-122"/>
                <a:ea typeface="黑体" pitchFamily="2" charset="-122"/>
              </a:rPr>
              <a:t>5</a:t>
            </a:r>
            <a:r>
              <a:rPr lang="zh-CN" altLang="en-US" dirty="0" smtClean="0">
                <a:latin typeface="黑体" pitchFamily="2" charset="-122"/>
                <a:ea typeface="黑体" pitchFamily="2" charset="-122"/>
              </a:rPr>
              <a:t>秒。</a:t>
            </a:r>
            <a:endParaRPr lang="zh-CN" altLang="en-US" dirty="0">
              <a:latin typeface="黑体" pitchFamily="2" charset="-122"/>
              <a:ea typeface="黑体" pitchFamily="2" charset="-122"/>
            </a:endParaRPr>
          </a:p>
        </p:txBody>
      </p:sp>
    </p:spTree>
    <p:extLst>
      <p:ext uri="{BB962C8B-B14F-4D97-AF65-F5344CB8AC3E}">
        <p14:creationId xmlns:p14="http://schemas.microsoft.com/office/powerpoint/2010/main" val="38467646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checkerboard(across)">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heckerboard(across)">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性能测试分类（续）</a:t>
            </a:r>
            <a:r>
              <a:rPr lang="en-US" altLang="zh-CN" dirty="0">
                <a:solidFill>
                  <a:schemeClr val="bg1"/>
                </a:solidFill>
              </a:rPr>
              <a:t>——</a:t>
            </a:r>
            <a:r>
              <a:rPr lang="zh-CN" altLang="en-US" dirty="0">
                <a:solidFill>
                  <a:srgbClr val="FFFF00"/>
                </a:solidFill>
              </a:rPr>
              <a:t>一般性能测试</a:t>
            </a:r>
          </a:p>
        </p:txBody>
      </p:sp>
      <p:sp>
        <p:nvSpPr>
          <p:cNvPr id="3" name="内容占位符 2"/>
          <p:cNvSpPr>
            <a:spLocks noGrp="1"/>
          </p:cNvSpPr>
          <p:nvPr>
            <p:ph idx="1"/>
          </p:nvPr>
        </p:nvSpPr>
        <p:spPr>
          <a:xfrm>
            <a:off x="395536" y="1012257"/>
            <a:ext cx="8229600" cy="4525963"/>
          </a:xfrm>
        </p:spPr>
        <p:txBody>
          <a:bodyPr/>
          <a:lstStyle/>
          <a:p>
            <a:r>
              <a:rPr lang="x-none" dirty="0" smtClean="0"/>
              <a:t>一般性能测试主要验证软件在</a:t>
            </a:r>
            <a:r>
              <a:rPr lang="x-none" dirty="0" smtClean="0">
                <a:solidFill>
                  <a:srgbClr val="FF0000"/>
                </a:solidFill>
              </a:rPr>
              <a:t>正常环境和系统条件</a:t>
            </a:r>
            <a:r>
              <a:rPr lang="x-none" dirty="0" smtClean="0"/>
              <a:t>下，即</a:t>
            </a:r>
            <a:r>
              <a:rPr lang="x-none" dirty="0" smtClean="0">
                <a:solidFill>
                  <a:srgbClr val="FF0000"/>
                </a:solidFill>
              </a:rPr>
              <a:t>不施加任何压力</a:t>
            </a:r>
            <a:r>
              <a:rPr lang="x-none" dirty="0" smtClean="0"/>
              <a:t>情况下重复使用系统验证其是否能满足性能指标，如响应时间、系统资源占有情况等。</a:t>
            </a:r>
            <a:endParaRPr lang="en-US" dirty="0" smtClean="0"/>
          </a:p>
          <a:p>
            <a:pPr lvl="1"/>
            <a:r>
              <a:rPr lang="zh-CN" altLang="en-US" dirty="0" smtClean="0">
                <a:solidFill>
                  <a:schemeClr val="tx1"/>
                </a:solidFill>
              </a:rPr>
              <a:t>性能基准测试，较早进行。</a:t>
            </a:r>
          </a:p>
          <a:p>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1718145" y="4459840"/>
            <a:ext cx="5850581" cy="2064359"/>
          </a:xfrm>
          <a:prstGeom prst="rect">
            <a:avLst/>
          </a:prstGeom>
          <a:ln>
            <a:noFill/>
          </a:ln>
          <a:effectLst>
            <a:outerShdw blurRad="190500" algn="tl" rotWithShape="0">
              <a:srgbClr val="000000">
                <a:alpha val="70000"/>
              </a:srgbClr>
            </a:outerShdw>
          </a:effectLst>
        </p:spPr>
      </p:pic>
      <p:grpSp>
        <p:nvGrpSpPr>
          <p:cNvPr id="5" name="组合 12"/>
          <p:cNvGrpSpPr>
            <a:grpSpLocks/>
          </p:cNvGrpSpPr>
          <p:nvPr/>
        </p:nvGrpSpPr>
        <p:grpSpPr bwMode="auto">
          <a:xfrm>
            <a:off x="7156231" y="3175092"/>
            <a:ext cx="824992" cy="1155564"/>
            <a:chOff x="7643834" y="4143380"/>
            <a:chExt cx="1009651" cy="1512206"/>
          </a:xfrm>
        </p:grpSpPr>
        <p:pic>
          <p:nvPicPr>
            <p:cNvPr id="6" name="Picture 4"/>
            <p:cNvPicPr>
              <a:picLocks noChangeAspect="1" noChangeArrowheads="1"/>
            </p:cNvPicPr>
            <p:nvPr/>
          </p:nvPicPr>
          <p:blipFill>
            <a:blip r:embed="rId4">
              <a:clrChange>
                <a:clrFrom>
                  <a:srgbClr val="F8FEFC"/>
                </a:clrFrom>
                <a:clrTo>
                  <a:srgbClr val="F8FEFC">
                    <a:alpha val="0"/>
                  </a:srgbClr>
                </a:clrTo>
              </a:clrChange>
            </a:blip>
            <a:srcRect/>
            <a:stretch>
              <a:fillRect/>
            </a:stretch>
          </p:blipFill>
          <p:spPr bwMode="auto">
            <a:xfrm>
              <a:off x="7786710" y="4143380"/>
              <a:ext cx="866775" cy="1238250"/>
            </a:xfrm>
            <a:prstGeom prst="rect">
              <a:avLst/>
            </a:prstGeom>
            <a:noFill/>
            <a:ln w="9525">
              <a:noFill/>
              <a:miter lim="800000"/>
              <a:headEnd/>
              <a:tailEnd/>
            </a:ln>
          </p:spPr>
        </p:pic>
        <p:sp>
          <p:nvSpPr>
            <p:cNvPr id="7" name="TextBox 14"/>
            <p:cNvSpPr txBox="1">
              <a:spLocks noChangeArrowheads="1"/>
            </p:cNvSpPr>
            <p:nvPr/>
          </p:nvSpPr>
          <p:spPr bwMode="auto">
            <a:xfrm>
              <a:off x="7643834" y="5286388"/>
              <a:ext cx="184718" cy="369198"/>
            </a:xfrm>
            <a:prstGeom prst="rect">
              <a:avLst/>
            </a:prstGeom>
            <a:noFill/>
            <a:ln w="9525">
              <a:noFill/>
              <a:miter lim="800000"/>
              <a:headEnd/>
              <a:tailEnd/>
            </a:ln>
          </p:spPr>
          <p:txBody>
            <a:bodyPr wrap="none">
              <a:spAutoFit/>
            </a:bodyPr>
            <a:lstStyle/>
            <a:p>
              <a:endParaRPr lang="zh-CN" altLang="en-US" dirty="0">
                <a:latin typeface="微软雅黑" pitchFamily="34" charset="-122"/>
                <a:ea typeface="微软雅黑" pitchFamily="34" charset="-122"/>
              </a:endParaRPr>
            </a:p>
          </p:txBody>
        </p:sp>
      </p:grpSp>
      <p:cxnSp>
        <p:nvCxnSpPr>
          <p:cNvPr id="10" name="直接箭头连接符 9"/>
          <p:cNvCxnSpPr>
            <a:endCxn id="1026" idx="0"/>
          </p:cNvCxnSpPr>
          <p:nvPr/>
        </p:nvCxnSpPr>
        <p:spPr>
          <a:xfrm flipH="1">
            <a:off x="4643436" y="3869017"/>
            <a:ext cx="2629540" cy="59082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5"/>
          <a:srcRect/>
          <a:stretch>
            <a:fillRect/>
          </a:stretch>
        </p:blipFill>
        <p:spPr bwMode="auto">
          <a:xfrm>
            <a:off x="2125457" y="3615962"/>
            <a:ext cx="707389" cy="557749"/>
          </a:xfrm>
          <a:prstGeom prst="rect">
            <a:avLst/>
          </a:prstGeom>
          <a:noFill/>
          <a:ln w="9525">
            <a:noFill/>
            <a:miter lim="800000"/>
            <a:headEnd/>
            <a:tailEnd/>
          </a:ln>
          <a:effectLst/>
        </p:spPr>
      </p:pic>
      <p:cxnSp>
        <p:nvCxnSpPr>
          <p:cNvPr id="15" name="直接箭头连接符 14"/>
          <p:cNvCxnSpPr/>
          <p:nvPr/>
        </p:nvCxnSpPr>
        <p:spPr>
          <a:xfrm flipH="1" flipV="1">
            <a:off x="2827348" y="3869017"/>
            <a:ext cx="1240596" cy="5715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58082" y="2924944"/>
            <a:ext cx="1785918" cy="369332"/>
          </a:xfrm>
          <a:prstGeom prst="rect">
            <a:avLst/>
          </a:prstGeom>
          <a:noFill/>
        </p:spPr>
        <p:txBody>
          <a:bodyPr wrap="square" rtlCol="0">
            <a:spAutoFit/>
          </a:bodyPr>
          <a:lstStyle/>
          <a:p>
            <a:r>
              <a:rPr lang="en-US" altLang="zh-CN" dirty="0" smtClean="0">
                <a:solidFill>
                  <a:srgbClr val="FF0000"/>
                </a:solidFill>
                <a:latin typeface="黑体" pitchFamily="2" charset="-122"/>
                <a:ea typeface="黑体" pitchFamily="2" charset="-122"/>
              </a:rPr>
              <a:t>1</a:t>
            </a:r>
            <a:r>
              <a:rPr lang="zh-CN" altLang="en-US" dirty="0" smtClean="0">
                <a:solidFill>
                  <a:srgbClr val="FF0000"/>
                </a:solidFill>
                <a:latin typeface="黑体" pitchFamily="2" charset="-122"/>
                <a:ea typeface="黑体" pitchFamily="2" charset="-122"/>
              </a:rPr>
              <a:t>或者</a:t>
            </a:r>
            <a:r>
              <a:rPr lang="en-US" altLang="zh-CN" dirty="0" smtClean="0">
                <a:solidFill>
                  <a:srgbClr val="FF0000"/>
                </a:solidFill>
                <a:latin typeface="黑体" pitchFamily="2" charset="-122"/>
                <a:ea typeface="黑体" pitchFamily="2" charset="-122"/>
              </a:rPr>
              <a:t>10</a:t>
            </a:r>
            <a:r>
              <a:rPr lang="zh-CN" altLang="en-US" dirty="0" smtClean="0">
                <a:solidFill>
                  <a:srgbClr val="FF0000"/>
                </a:solidFill>
                <a:latin typeface="黑体" pitchFamily="2" charset="-122"/>
                <a:ea typeface="黑体" pitchFamily="2" charset="-122"/>
              </a:rPr>
              <a:t>人</a:t>
            </a:r>
            <a:endParaRPr lang="zh-CN" altLang="en-US"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3152780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性能测试分类（续）</a:t>
            </a:r>
            <a:r>
              <a:rPr lang="en-US" altLang="zh-CN" dirty="0">
                <a:solidFill>
                  <a:schemeClr val="bg1"/>
                </a:solidFill>
              </a:rPr>
              <a:t>——</a:t>
            </a:r>
            <a:r>
              <a:rPr lang="zh-CN" altLang="en-US" dirty="0">
                <a:solidFill>
                  <a:srgbClr val="FFFF00"/>
                </a:solidFill>
              </a:rPr>
              <a:t>负载测试</a:t>
            </a:r>
          </a:p>
        </p:txBody>
      </p:sp>
      <p:sp>
        <p:nvSpPr>
          <p:cNvPr id="3" name="内容占位符 2"/>
          <p:cNvSpPr>
            <a:spLocks noGrp="1"/>
          </p:cNvSpPr>
          <p:nvPr>
            <p:ph idx="1"/>
          </p:nvPr>
        </p:nvSpPr>
        <p:spPr>
          <a:xfrm>
            <a:off x="540936" y="992497"/>
            <a:ext cx="8229600" cy="4525963"/>
          </a:xfrm>
        </p:spPr>
        <p:txBody>
          <a:bodyPr/>
          <a:lstStyle/>
          <a:p>
            <a:r>
              <a:rPr lang="x-none" dirty="0" smtClean="0"/>
              <a:t>负载测试主要是在</a:t>
            </a:r>
            <a:r>
              <a:rPr lang="x-none" dirty="0" smtClean="0">
                <a:solidFill>
                  <a:srgbClr val="FF0000"/>
                </a:solidFill>
              </a:rPr>
              <a:t>“基于或模拟系统真实运行环境及用户真实业务使用场景”</a:t>
            </a:r>
            <a:r>
              <a:rPr lang="x-none" dirty="0" smtClean="0"/>
              <a:t>情况下，通过</a:t>
            </a:r>
            <a:r>
              <a:rPr lang="x-none" dirty="0" smtClean="0">
                <a:solidFill>
                  <a:srgbClr val="FF0000"/>
                </a:solidFill>
              </a:rPr>
              <a:t>不断给系统增加压力或在一定压力下延长系统运行时间</a:t>
            </a:r>
            <a:r>
              <a:rPr lang="x-none" dirty="0" smtClean="0"/>
              <a:t>，来验证系统各项性能指标的变化情况，直到系统性能出现“</a:t>
            </a:r>
            <a:r>
              <a:rPr lang="x-none" dirty="0" smtClean="0">
                <a:solidFill>
                  <a:srgbClr val="FF0000"/>
                </a:solidFill>
              </a:rPr>
              <a:t>拐点</a:t>
            </a:r>
            <a:r>
              <a:rPr lang="x-none" dirty="0" smtClean="0"/>
              <a:t>”，即某个性能指标达到了事先约定的指标阈值（极限值）。</a:t>
            </a:r>
            <a:endParaRPr lang="zh-CN" altLang="en-US" dirty="0" smtClean="0"/>
          </a:p>
          <a:p>
            <a:pPr>
              <a:buNone/>
            </a:pP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365418" y="4716985"/>
            <a:ext cx="1785950" cy="923767"/>
          </a:xfrm>
          <a:prstGeom prst="rect">
            <a:avLst/>
          </a:prstGeom>
          <a:noFill/>
          <a:ln w="9525">
            <a:noFill/>
            <a:miter lim="800000"/>
            <a:headEnd/>
            <a:tailEnd/>
          </a:ln>
          <a:effectLst/>
        </p:spPr>
      </p:pic>
      <p:sp>
        <p:nvSpPr>
          <p:cNvPr id="13" name="TextBox 12"/>
          <p:cNvSpPr txBox="1"/>
          <p:nvPr/>
        </p:nvSpPr>
        <p:spPr>
          <a:xfrm>
            <a:off x="262962" y="5696361"/>
            <a:ext cx="2286016" cy="923330"/>
          </a:xfrm>
          <a:prstGeom prst="rect">
            <a:avLst/>
          </a:prstGeom>
          <a:noFill/>
        </p:spPr>
        <p:txBody>
          <a:bodyPr wrap="square" rtlCol="0">
            <a:spAutoFit/>
          </a:bodyPr>
          <a:lstStyle/>
          <a:p>
            <a:pPr algn="ctr"/>
            <a:r>
              <a:rPr lang="zh-CN" altLang="en-US" dirty="0" smtClean="0">
                <a:latin typeface="黑体" pitchFamily="2" charset="-122"/>
                <a:ea typeface="黑体" pitchFamily="2" charset="-122"/>
              </a:rPr>
              <a:t>系统正常运行</a:t>
            </a:r>
            <a:endParaRPr lang="en-US" altLang="zh-CN" dirty="0" smtClean="0">
              <a:latin typeface="黑体" pitchFamily="2" charset="-122"/>
              <a:ea typeface="黑体" pitchFamily="2" charset="-122"/>
            </a:endParaRPr>
          </a:p>
          <a:p>
            <a:pPr algn="ctr"/>
            <a:r>
              <a:rPr lang="en-US" dirty="0" smtClean="0">
                <a:latin typeface="黑体" pitchFamily="2" charset="-122"/>
                <a:ea typeface="黑体" pitchFamily="2" charset="-122"/>
              </a:rPr>
              <a:t>CPU</a:t>
            </a:r>
            <a:r>
              <a:rPr lang="zh-CN" altLang="en-US" dirty="0" smtClean="0">
                <a:latin typeface="黑体" pitchFamily="2" charset="-122"/>
                <a:ea typeface="黑体" pitchFamily="2" charset="-122"/>
              </a:rPr>
              <a:t>使用率小于</a:t>
            </a:r>
            <a:r>
              <a:rPr lang="en-US" dirty="0" smtClean="0">
                <a:latin typeface="黑体" pitchFamily="2" charset="-122"/>
                <a:ea typeface="黑体" pitchFamily="2" charset="-122"/>
              </a:rPr>
              <a:t>75%</a:t>
            </a:r>
          </a:p>
          <a:p>
            <a:pPr algn="ctr"/>
            <a:r>
              <a:rPr lang="zh-CN" altLang="en-US" dirty="0" smtClean="0">
                <a:latin typeface="黑体" pitchFamily="2" charset="-122"/>
                <a:ea typeface="黑体" pitchFamily="2" charset="-122"/>
              </a:rPr>
              <a:t>响应时间小于</a:t>
            </a:r>
            <a:r>
              <a:rPr lang="en-US" dirty="0" smtClean="0">
                <a:latin typeface="黑体" pitchFamily="2" charset="-122"/>
                <a:ea typeface="黑体" pitchFamily="2" charset="-122"/>
              </a:rPr>
              <a:t>5</a:t>
            </a:r>
            <a:r>
              <a:rPr lang="zh-CN" altLang="en-US" dirty="0" smtClean="0">
                <a:latin typeface="黑体" pitchFamily="2" charset="-122"/>
                <a:ea typeface="黑体" pitchFamily="2" charset="-122"/>
              </a:rPr>
              <a:t>秒</a:t>
            </a:r>
            <a:endParaRPr lang="zh-CN" altLang="en-US" dirty="0">
              <a:latin typeface="黑体" pitchFamily="2" charset="-122"/>
              <a:ea typeface="黑体" pitchFamily="2" charset="-122"/>
            </a:endParaRPr>
          </a:p>
        </p:txBody>
      </p:sp>
      <p:cxnSp>
        <p:nvCxnSpPr>
          <p:cNvPr id="14" name="直接箭头连接符 13"/>
          <p:cNvCxnSpPr/>
          <p:nvPr/>
        </p:nvCxnSpPr>
        <p:spPr>
          <a:xfrm flipH="1">
            <a:off x="2284382" y="5219038"/>
            <a:ext cx="2791243" cy="2650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051" idx="1"/>
          </p:cNvCxnSpPr>
          <p:nvPr/>
        </p:nvCxnSpPr>
        <p:spPr>
          <a:xfrm flipH="1" flipV="1">
            <a:off x="2483768" y="5632670"/>
            <a:ext cx="2055144" cy="3765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12"/>
          <p:cNvGrpSpPr>
            <a:grpSpLocks/>
          </p:cNvGrpSpPr>
          <p:nvPr/>
        </p:nvGrpSpPr>
        <p:grpSpPr bwMode="auto">
          <a:xfrm>
            <a:off x="4966399" y="4936149"/>
            <a:ext cx="771857" cy="1023710"/>
            <a:chOff x="7643834" y="4143380"/>
            <a:chExt cx="1009651" cy="1512206"/>
          </a:xfrm>
        </p:grpSpPr>
        <p:pic>
          <p:nvPicPr>
            <p:cNvPr id="23" name="Picture 4"/>
            <p:cNvPicPr>
              <a:picLocks noChangeAspect="1" noChangeArrowheads="1"/>
            </p:cNvPicPr>
            <p:nvPr/>
          </p:nvPicPr>
          <p:blipFill>
            <a:blip r:embed="rId4">
              <a:clrChange>
                <a:clrFrom>
                  <a:srgbClr val="F8FEFC"/>
                </a:clrFrom>
                <a:clrTo>
                  <a:srgbClr val="F8FEFC">
                    <a:alpha val="0"/>
                  </a:srgbClr>
                </a:clrTo>
              </a:clrChange>
            </a:blip>
            <a:srcRect/>
            <a:stretch>
              <a:fillRect/>
            </a:stretch>
          </p:blipFill>
          <p:spPr bwMode="auto">
            <a:xfrm>
              <a:off x="7786710" y="4143380"/>
              <a:ext cx="866775" cy="1238250"/>
            </a:xfrm>
            <a:prstGeom prst="rect">
              <a:avLst/>
            </a:prstGeom>
            <a:noFill/>
            <a:ln w="9525">
              <a:noFill/>
              <a:miter lim="800000"/>
              <a:headEnd/>
              <a:tailEnd/>
            </a:ln>
          </p:spPr>
        </p:pic>
        <p:sp>
          <p:nvSpPr>
            <p:cNvPr id="24" name="TextBox 14"/>
            <p:cNvSpPr txBox="1">
              <a:spLocks noChangeArrowheads="1"/>
            </p:cNvSpPr>
            <p:nvPr/>
          </p:nvSpPr>
          <p:spPr bwMode="auto">
            <a:xfrm>
              <a:off x="7643834" y="5286388"/>
              <a:ext cx="184718" cy="369198"/>
            </a:xfrm>
            <a:prstGeom prst="rect">
              <a:avLst/>
            </a:prstGeom>
            <a:noFill/>
            <a:ln w="9525">
              <a:noFill/>
              <a:miter lim="800000"/>
              <a:headEnd/>
              <a:tailEnd/>
            </a:ln>
          </p:spPr>
          <p:txBody>
            <a:bodyPr wrap="none">
              <a:spAutoFit/>
            </a:bodyPr>
            <a:lstStyle/>
            <a:p>
              <a:endParaRPr lang="zh-CN" altLang="en-US" dirty="0">
                <a:latin typeface="微软雅黑" pitchFamily="34" charset="-122"/>
                <a:ea typeface="微软雅黑" pitchFamily="34" charset="-122"/>
              </a:endParaRPr>
            </a:p>
          </p:txBody>
        </p:sp>
      </p:grpSp>
      <p:sp>
        <p:nvSpPr>
          <p:cNvPr id="25" name="TextBox 24"/>
          <p:cNvSpPr txBox="1"/>
          <p:nvPr/>
        </p:nvSpPr>
        <p:spPr>
          <a:xfrm>
            <a:off x="3180481" y="4849706"/>
            <a:ext cx="1785918" cy="369332"/>
          </a:xfrm>
          <a:prstGeom prst="rect">
            <a:avLst/>
          </a:prstGeom>
          <a:noFill/>
        </p:spPr>
        <p:txBody>
          <a:bodyPr wrap="square" rtlCol="0">
            <a:spAutoFit/>
          </a:bodyPr>
          <a:lstStyle/>
          <a:p>
            <a:r>
              <a:rPr lang="zh-CN" altLang="en-US" dirty="0" smtClean="0">
                <a:latin typeface="黑体" pitchFamily="2" charset="-122"/>
                <a:ea typeface="黑体" pitchFamily="2" charset="-122"/>
              </a:rPr>
              <a:t>不断加压</a:t>
            </a:r>
            <a:endParaRPr lang="zh-CN" altLang="en-US" dirty="0">
              <a:latin typeface="黑体" pitchFamily="2" charset="-122"/>
              <a:ea typeface="黑体" pitchFamily="2" charset="-122"/>
            </a:endParaRPr>
          </a:p>
        </p:txBody>
      </p:sp>
      <p:pic>
        <p:nvPicPr>
          <p:cNvPr id="2051" name="Picture 3"/>
          <p:cNvPicPr>
            <a:picLocks noChangeAspect="1" noChangeArrowheads="1"/>
          </p:cNvPicPr>
          <p:nvPr/>
        </p:nvPicPr>
        <p:blipFill>
          <a:blip r:embed="rId5"/>
          <a:srcRect/>
          <a:stretch>
            <a:fillRect/>
          </a:stretch>
        </p:blipFill>
        <p:spPr bwMode="auto">
          <a:xfrm>
            <a:off x="4436448" y="5904475"/>
            <a:ext cx="699668" cy="715216"/>
          </a:xfrm>
          <a:prstGeom prst="ellipse">
            <a:avLst/>
          </a:prstGeom>
          <a:ln>
            <a:noFill/>
          </a:ln>
          <a:effectLst>
            <a:softEdge rad="112500"/>
          </a:effectLst>
        </p:spPr>
      </p:pic>
      <p:sp>
        <p:nvSpPr>
          <p:cNvPr id="27" name="TextBox 26"/>
          <p:cNvSpPr txBox="1"/>
          <p:nvPr/>
        </p:nvSpPr>
        <p:spPr>
          <a:xfrm>
            <a:off x="2869818" y="5448004"/>
            <a:ext cx="1785918" cy="369332"/>
          </a:xfrm>
          <a:prstGeom prst="rect">
            <a:avLst/>
          </a:prstGeom>
          <a:noFill/>
        </p:spPr>
        <p:txBody>
          <a:bodyPr wrap="square" rtlCol="0">
            <a:spAutoFit/>
          </a:bodyPr>
          <a:lstStyle/>
          <a:p>
            <a:r>
              <a:rPr lang="zh-CN" altLang="en-US" dirty="0" smtClean="0">
                <a:latin typeface="黑体" pitchFamily="2" charset="-122"/>
                <a:ea typeface="黑体" pitchFamily="2" charset="-122"/>
              </a:rPr>
              <a:t>延长加压时间</a:t>
            </a:r>
            <a:endParaRPr lang="zh-CN" altLang="en-US" dirty="0">
              <a:latin typeface="黑体" pitchFamily="2" charset="-122"/>
              <a:ea typeface="黑体" pitchFamily="2" charset="-122"/>
            </a:endParaRPr>
          </a:p>
        </p:txBody>
      </p:sp>
      <p:sp>
        <p:nvSpPr>
          <p:cNvPr id="33" name="弧形 32"/>
          <p:cNvSpPr/>
          <p:nvPr/>
        </p:nvSpPr>
        <p:spPr>
          <a:xfrm flipH="1">
            <a:off x="6286480" y="3805509"/>
            <a:ext cx="2857520" cy="4500594"/>
          </a:xfrm>
          <a:prstGeom prst="arc">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连接符 34"/>
          <p:cNvCxnSpPr/>
          <p:nvPr/>
        </p:nvCxnSpPr>
        <p:spPr>
          <a:xfrm>
            <a:off x="6000760" y="4609256"/>
            <a:ext cx="142876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58016" y="4680972"/>
            <a:ext cx="1785918" cy="369332"/>
          </a:xfrm>
          <a:prstGeom prst="rect">
            <a:avLst/>
          </a:prstGeom>
          <a:noFill/>
        </p:spPr>
        <p:txBody>
          <a:bodyPr wrap="square" rtlCol="0">
            <a:spAutoFit/>
          </a:bodyPr>
          <a:lstStyle/>
          <a:p>
            <a:r>
              <a:rPr lang="zh-CN" altLang="en-US" dirty="0" smtClean="0">
                <a:latin typeface="黑体" pitchFamily="2" charset="-122"/>
                <a:ea typeface="黑体" pitchFamily="2" charset="-122"/>
              </a:rPr>
              <a:t>指标阈值</a:t>
            </a:r>
            <a:endParaRPr lang="zh-CN" altLang="en-US" dirty="0">
              <a:latin typeface="黑体" pitchFamily="2" charset="-122"/>
              <a:ea typeface="黑体" pitchFamily="2" charset="-122"/>
            </a:endParaRPr>
          </a:p>
        </p:txBody>
      </p:sp>
    </p:spTree>
    <p:extLst>
      <p:ext uri="{BB962C8B-B14F-4D97-AF65-F5344CB8AC3E}">
        <p14:creationId xmlns:p14="http://schemas.microsoft.com/office/powerpoint/2010/main" val="1499932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性能测试分类（续）</a:t>
            </a:r>
            <a:r>
              <a:rPr lang="en-US" altLang="zh-CN" dirty="0">
                <a:solidFill>
                  <a:schemeClr val="bg1"/>
                </a:solidFill>
              </a:rPr>
              <a:t>——</a:t>
            </a:r>
            <a:r>
              <a:rPr lang="zh-CN" altLang="en-US" dirty="0">
                <a:solidFill>
                  <a:srgbClr val="FFFF00"/>
                </a:solidFill>
              </a:rPr>
              <a:t>压力测试</a:t>
            </a:r>
          </a:p>
        </p:txBody>
      </p:sp>
      <p:sp>
        <p:nvSpPr>
          <p:cNvPr id="3" name="内容占位符 2"/>
          <p:cNvSpPr>
            <a:spLocks noGrp="1"/>
          </p:cNvSpPr>
          <p:nvPr>
            <p:ph idx="1"/>
          </p:nvPr>
        </p:nvSpPr>
        <p:spPr>
          <a:xfrm>
            <a:off x="528638" y="1079153"/>
            <a:ext cx="8229600" cy="4525963"/>
          </a:xfrm>
        </p:spPr>
        <p:txBody>
          <a:bodyPr/>
          <a:lstStyle/>
          <a:p>
            <a:r>
              <a:rPr lang="x-none" dirty="0" smtClean="0"/>
              <a:t>压力测试主要是在“</a:t>
            </a:r>
            <a:r>
              <a:rPr lang="x-none" dirty="0" smtClean="0">
                <a:solidFill>
                  <a:srgbClr val="FF0000"/>
                </a:solidFill>
              </a:rPr>
              <a:t>模拟系统已处于极限负载下或某指标已经处于饱和状态</a:t>
            </a:r>
            <a:r>
              <a:rPr lang="x-none" dirty="0" smtClean="0"/>
              <a:t>”情况下，</a:t>
            </a:r>
            <a:r>
              <a:rPr lang="x-none" dirty="0" smtClean="0">
                <a:solidFill>
                  <a:srgbClr val="FF0000"/>
                </a:solidFill>
              </a:rPr>
              <a:t>继续</a:t>
            </a:r>
            <a:r>
              <a:rPr lang="x-none" dirty="0" smtClean="0"/>
              <a:t>给系统增</a:t>
            </a:r>
            <a:r>
              <a:rPr lang="zh-CN" altLang="en-US" dirty="0" smtClean="0"/>
              <a:t>加</a:t>
            </a:r>
            <a:r>
              <a:rPr lang="x-none" dirty="0" smtClean="0"/>
              <a:t>负载或运行时间，观察系统性能表现，验证系统是否出现内存泄露、系统宕机等严重异常。</a:t>
            </a:r>
            <a:endParaRPr lang="zh-CN" altLang="en-US" dirty="0" smtClean="0"/>
          </a:p>
          <a:p>
            <a:pPr>
              <a:buNone/>
            </a:pP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1285852" y="4002172"/>
            <a:ext cx="1785950" cy="923767"/>
          </a:xfrm>
          <a:prstGeom prst="rect">
            <a:avLst/>
          </a:prstGeom>
          <a:noFill/>
          <a:ln w="9525">
            <a:noFill/>
            <a:miter lim="800000"/>
            <a:headEnd/>
            <a:tailEnd/>
          </a:ln>
          <a:effectLst/>
        </p:spPr>
      </p:pic>
      <p:sp>
        <p:nvSpPr>
          <p:cNvPr id="13" name="TextBox 12"/>
          <p:cNvSpPr txBox="1"/>
          <p:nvPr/>
        </p:nvSpPr>
        <p:spPr>
          <a:xfrm>
            <a:off x="645454" y="4930866"/>
            <a:ext cx="2837881" cy="969496"/>
          </a:xfrm>
          <a:prstGeom prst="rect">
            <a:avLst/>
          </a:prstGeom>
          <a:noFill/>
        </p:spPr>
        <p:txBody>
          <a:bodyPr wrap="square" rtlCol="0">
            <a:spAutoFit/>
          </a:bodyPr>
          <a:lstStyle/>
          <a:p>
            <a:pPr algn="ctr"/>
            <a:r>
              <a:rPr lang="zh-CN" altLang="en-US" dirty="0" smtClean="0">
                <a:latin typeface="黑体" pitchFamily="2" charset="-122"/>
                <a:ea typeface="黑体" pitchFamily="2" charset="-122"/>
              </a:rPr>
              <a:t>系统</a:t>
            </a:r>
            <a:r>
              <a:rPr lang="zh-CN" altLang="en-US" dirty="0" smtClean="0">
                <a:solidFill>
                  <a:srgbClr val="FF0000"/>
                </a:solidFill>
                <a:latin typeface="黑体" pitchFamily="2" charset="-122"/>
                <a:ea typeface="黑体" pitchFamily="2" charset="-122"/>
              </a:rPr>
              <a:t>饱和或不正常</a:t>
            </a:r>
            <a:r>
              <a:rPr lang="zh-CN" altLang="en-US" dirty="0" smtClean="0">
                <a:latin typeface="黑体" pitchFamily="2" charset="-122"/>
                <a:ea typeface="黑体" pitchFamily="2" charset="-122"/>
              </a:rPr>
              <a:t>运行</a:t>
            </a:r>
            <a:endParaRPr lang="en-US" altLang="zh-CN" dirty="0" smtClean="0">
              <a:latin typeface="黑体" pitchFamily="2" charset="-122"/>
              <a:ea typeface="黑体" pitchFamily="2" charset="-122"/>
            </a:endParaRPr>
          </a:p>
          <a:p>
            <a:pPr algn="ctr"/>
            <a:r>
              <a:rPr lang="en-US" dirty="0" smtClean="0">
                <a:latin typeface="黑体" pitchFamily="2" charset="-122"/>
                <a:ea typeface="黑体" pitchFamily="2" charset="-122"/>
              </a:rPr>
              <a:t>CPU</a:t>
            </a:r>
            <a:r>
              <a:rPr lang="zh-CN" altLang="en-US" dirty="0" smtClean="0">
                <a:latin typeface="黑体" pitchFamily="2" charset="-122"/>
                <a:ea typeface="黑体" pitchFamily="2" charset="-122"/>
              </a:rPr>
              <a:t>使用率大于</a:t>
            </a:r>
            <a:r>
              <a:rPr lang="en-US" dirty="0" smtClean="0">
                <a:latin typeface="黑体" pitchFamily="2" charset="-122"/>
                <a:ea typeface="黑体" pitchFamily="2" charset="-122"/>
              </a:rPr>
              <a:t>75%</a:t>
            </a:r>
          </a:p>
          <a:p>
            <a:pPr algn="ctr"/>
            <a:r>
              <a:rPr lang="zh-CN" altLang="en-US" dirty="0" smtClean="0">
                <a:latin typeface="黑体" pitchFamily="2" charset="-122"/>
                <a:ea typeface="黑体" pitchFamily="2" charset="-122"/>
              </a:rPr>
              <a:t>响应时间大于</a:t>
            </a:r>
            <a:r>
              <a:rPr lang="en-US" dirty="0" smtClean="0">
                <a:latin typeface="黑体" pitchFamily="2" charset="-122"/>
                <a:ea typeface="黑体" pitchFamily="2" charset="-122"/>
              </a:rPr>
              <a:t>5</a:t>
            </a:r>
            <a:r>
              <a:rPr lang="zh-CN" altLang="en-US" dirty="0" smtClean="0">
                <a:latin typeface="黑体" pitchFamily="2" charset="-122"/>
                <a:ea typeface="黑体" pitchFamily="2" charset="-122"/>
              </a:rPr>
              <a:t>秒</a:t>
            </a:r>
            <a:endParaRPr lang="zh-CN" altLang="en-US" dirty="0">
              <a:latin typeface="黑体" pitchFamily="2" charset="-122"/>
              <a:ea typeface="黑体" pitchFamily="2" charset="-122"/>
            </a:endParaRPr>
          </a:p>
        </p:txBody>
      </p:sp>
      <p:cxnSp>
        <p:nvCxnSpPr>
          <p:cNvPr id="14" name="直接箭头连接符 13"/>
          <p:cNvCxnSpPr/>
          <p:nvPr/>
        </p:nvCxnSpPr>
        <p:spPr>
          <a:xfrm flipH="1" flipV="1">
            <a:off x="3214678" y="4412871"/>
            <a:ext cx="2050137" cy="1372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3214678" y="4856483"/>
            <a:ext cx="1428760" cy="75262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组合 12"/>
          <p:cNvGrpSpPr>
            <a:grpSpLocks/>
          </p:cNvGrpSpPr>
          <p:nvPr/>
        </p:nvGrpSpPr>
        <p:grpSpPr bwMode="auto">
          <a:xfrm>
            <a:off x="5143504" y="3760492"/>
            <a:ext cx="857256" cy="1357322"/>
            <a:chOff x="7643834" y="4143380"/>
            <a:chExt cx="1009651" cy="1512206"/>
          </a:xfrm>
        </p:grpSpPr>
        <p:pic>
          <p:nvPicPr>
            <p:cNvPr id="23" name="Picture 4"/>
            <p:cNvPicPr>
              <a:picLocks noChangeAspect="1" noChangeArrowheads="1"/>
            </p:cNvPicPr>
            <p:nvPr/>
          </p:nvPicPr>
          <p:blipFill>
            <a:blip r:embed="rId4">
              <a:clrChange>
                <a:clrFrom>
                  <a:srgbClr val="F8FEFC"/>
                </a:clrFrom>
                <a:clrTo>
                  <a:srgbClr val="F8FEFC">
                    <a:alpha val="0"/>
                  </a:srgbClr>
                </a:clrTo>
              </a:clrChange>
            </a:blip>
            <a:srcRect/>
            <a:stretch>
              <a:fillRect/>
            </a:stretch>
          </p:blipFill>
          <p:spPr bwMode="auto">
            <a:xfrm>
              <a:off x="7786710" y="4143380"/>
              <a:ext cx="866775" cy="1238250"/>
            </a:xfrm>
            <a:prstGeom prst="rect">
              <a:avLst/>
            </a:prstGeom>
            <a:noFill/>
            <a:ln w="9525">
              <a:noFill/>
              <a:miter lim="800000"/>
              <a:headEnd/>
              <a:tailEnd/>
            </a:ln>
          </p:spPr>
        </p:pic>
        <p:sp>
          <p:nvSpPr>
            <p:cNvPr id="24" name="TextBox 14"/>
            <p:cNvSpPr txBox="1">
              <a:spLocks noChangeArrowheads="1"/>
            </p:cNvSpPr>
            <p:nvPr/>
          </p:nvSpPr>
          <p:spPr bwMode="auto">
            <a:xfrm>
              <a:off x="7643834" y="5286388"/>
              <a:ext cx="184718" cy="369198"/>
            </a:xfrm>
            <a:prstGeom prst="rect">
              <a:avLst/>
            </a:prstGeom>
            <a:noFill/>
            <a:ln w="9525">
              <a:noFill/>
              <a:miter lim="800000"/>
              <a:headEnd/>
              <a:tailEnd/>
            </a:ln>
          </p:spPr>
          <p:txBody>
            <a:bodyPr wrap="none">
              <a:spAutoFit/>
            </a:bodyPr>
            <a:lstStyle/>
            <a:p>
              <a:endParaRPr lang="zh-CN" altLang="en-US" dirty="0">
                <a:latin typeface="微软雅黑" pitchFamily="34" charset="-122"/>
                <a:ea typeface="微软雅黑" pitchFamily="34" charset="-122"/>
              </a:endParaRPr>
            </a:p>
          </p:txBody>
        </p:sp>
      </p:grpSp>
      <p:sp>
        <p:nvSpPr>
          <p:cNvPr id="25" name="TextBox 24"/>
          <p:cNvSpPr txBox="1"/>
          <p:nvPr/>
        </p:nvSpPr>
        <p:spPr>
          <a:xfrm>
            <a:off x="3571900" y="4180767"/>
            <a:ext cx="1785918" cy="369332"/>
          </a:xfrm>
          <a:prstGeom prst="rect">
            <a:avLst/>
          </a:prstGeom>
          <a:noFill/>
        </p:spPr>
        <p:txBody>
          <a:bodyPr wrap="square" rtlCol="0">
            <a:spAutoFit/>
          </a:bodyPr>
          <a:lstStyle/>
          <a:p>
            <a:r>
              <a:rPr lang="zh-CN" altLang="en-US" dirty="0" smtClean="0">
                <a:latin typeface="黑体" pitchFamily="2" charset="-122"/>
                <a:ea typeface="黑体" pitchFamily="2" charset="-122"/>
              </a:rPr>
              <a:t>不断加压</a:t>
            </a:r>
            <a:endParaRPr lang="zh-CN" altLang="en-US" dirty="0">
              <a:latin typeface="黑体" pitchFamily="2" charset="-122"/>
              <a:ea typeface="黑体" pitchFamily="2" charset="-122"/>
            </a:endParaRPr>
          </a:p>
        </p:txBody>
      </p:sp>
      <p:pic>
        <p:nvPicPr>
          <p:cNvPr id="2051" name="Picture 3"/>
          <p:cNvPicPr>
            <a:picLocks noChangeAspect="1" noChangeArrowheads="1"/>
          </p:cNvPicPr>
          <p:nvPr/>
        </p:nvPicPr>
        <p:blipFill>
          <a:blip r:embed="rId5"/>
          <a:srcRect/>
          <a:stretch>
            <a:fillRect/>
          </a:stretch>
        </p:blipFill>
        <p:spPr bwMode="auto">
          <a:xfrm>
            <a:off x="4734395" y="5170960"/>
            <a:ext cx="857250" cy="876300"/>
          </a:xfrm>
          <a:prstGeom prst="ellipse">
            <a:avLst/>
          </a:prstGeom>
          <a:ln>
            <a:noFill/>
          </a:ln>
          <a:effectLst>
            <a:softEdge rad="112500"/>
          </a:effectLst>
        </p:spPr>
      </p:pic>
      <p:sp>
        <p:nvSpPr>
          <p:cNvPr id="27" name="TextBox 26"/>
          <p:cNvSpPr txBox="1"/>
          <p:nvPr/>
        </p:nvSpPr>
        <p:spPr>
          <a:xfrm>
            <a:off x="3377102" y="5025373"/>
            <a:ext cx="1785918" cy="369332"/>
          </a:xfrm>
          <a:prstGeom prst="rect">
            <a:avLst/>
          </a:prstGeom>
          <a:noFill/>
        </p:spPr>
        <p:txBody>
          <a:bodyPr wrap="square" rtlCol="0">
            <a:spAutoFit/>
          </a:bodyPr>
          <a:lstStyle/>
          <a:p>
            <a:r>
              <a:rPr lang="zh-CN" altLang="en-US" dirty="0" smtClean="0">
                <a:latin typeface="黑体" pitchFamily="2" charset="-122"/>
                <a:ea typeface="黑体" pitchFamily="2" charset="-122"/>
              </a:rPr>
              <a:t>延长加压时间</a:t>
            </a:r>
            <a:endParaRPr lang="zh-CN" altLang="en-US" dirty="0">
              <a:latin typeface="黑体" pitchFamily="2" charset="-122"/>
              <a:ea typeface="黑体" pitchFamily="2" charset="-122"/>
            </a:endParaRPr>
          </a:p>
        </p:txBody>
      </p:sp>
      <p:sp>
        <p:nvSpPr>
          <p:cNvPr id="18" name="WordArt 25"/>
          <p:cNvSpPr>
            <a:spLocks noChangeArrowheads="1" noChangeShapeType="1" noTextEdit="1"/>
          </p:cNvSpPr>
          <p:nvPr/>
        </p:nvSpPr>
        <p:spPr bwMode="auto">
          <a:xfrm>
            <a:off x="6643702" y="3859296"/>
            <a:ext cx="1428760" cy="642942"/>
          </a:xfrm>
          <a:prstGeom prst="rect">
            <a:avLst/>
          </a:prstGeom>
        </p:spPr>
        <p:txBody>
          <a:bodyPr wrap="none" fromWordArt="1">
            <a:prstTxWarp prst="textPlain">
              <a:avLst>
                <a:gd name="adj" fmla="val 50000"/>
              </a:avLst>
            </a:prstTxWarp>
          </a:bodyPr>
          <a:lstStyle/>
          <a:p>
            <a:r>
              <a:rPr lang="zh-CN" altLang="en-US" sz="2800" b="1" kern="10" dirty="0" smtClean="0">
                <a:ln w="9525">
                  <a:solidFill>
                    <a:srgbClr val="FF0000"/>
                  </a:solidFill>
                  <a:round/>
                  <a:headEnd/>
                  <a:tailEnd/>
                </a:ln>
                <a:gradFill rotWithShape="1">
                  <a:gsLst>
                    <a:gs pos="0">
                      <a:srgbClr val="FF0066"/>
                    </a:gs>
                    <a:gs pos="50000">
                      <a:schemeClr val="bg1"/>
                    </a:gs>
                    <a:gs pos="100000">
                      <a:srgbClr val="FF0066"/>
                    </a:gs>
                  </a:gsLst>
                  <a:lin ang="5400000" scaled="1"/>
                </a:gradFill>
                <a:effectLst>
                  <a:outerShdw dist="35921" dir="2700000" algn="ctr" rotWithShape="0">
                    <a:schemeClr val="tx1"/>
                  </a:outerShdw>
                </a:effectLst>
                <a:latin typeface="黑体" pitchFamily="2" charset="-122"/>
                <a:ea typeface="黑体" pitchFamily="2" charset="-122"/>
              </a:rPr>
              <a:t>崩溃</a:t>
            </a:r>
            <a:endParaRPr lang="zh-CN" altLang="en-US" sz="2800" b="1" kern="10" dirty="0">
              <a:ln w="9525">
                <a:solidFill>
                  <a:srgbClr val="FF0000"/>
                </a:solidFill>
                <a:round/>
                <a:headEnd/>
                <a:tailEnd/>
              </a:ln>
              <a:gradFill rotWithShape="1">
                <a:gsLst>
                  <a:gs pos="0">
                    <a:srgbClr val="FF0066"/>
                  </a:gs>
                  <a:gs pos="50000">
                    <a:schemeClr val="bg1"/>
                  </a:gs>
                  <a:gs pos="100000">
                    <a:srgbClr val="FF0066"/>
                  </a:gs>
                </a:gsLst>
                <a:lin ang="5400000" scaled="1"/>
              </a:gradFill>
              <a:effectLst>
                <a:outerShdw dist="35921" dir="2700000" algn="ctr" rotWithShape="0">
                  <a:schemeClr val="tx1"/>
                </a:outerShdw>
              </a:effectLst>
              <a:latin typeface="黑体" pitchFamily="2" charset="-122"/>
              <a:ea typeface="黑体" pitchFamily="2" charset="-122"/>
            </a:endParaRPr>
          </a:p>
        </p:txBody>
      </p:sp>
      <p:sp>
        <p:nvSpPr>
          <p:cNvPr id="15" name="爆炸形 2 14"/>
          <p:cNvSpPr/>
          <p:nvPr/>
        </p:nvSpPr>
        <p:spPr>
          <a:xfrm>
            <a:off x="5572132" y="4751854"/>
            <a:ext cx="3000396" cy="1714512"/>
          </a:xfrm>
          <a:prstGeom prst="irregularSeal2">
            <a:avLst/>
          </a:prstGeom>
          <a:solidFill>
            <a:srgbClr val="FFCC66"/>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FF0000"/>
                </a:solidFill>
                <a:latin typeface="黑体" pitchFamily="2" charset="-122"/>
                <a:ea typeface="黑体" pitchFamily="2" charset="-122"/>
              </a:rPr>
              <a:t>面试</a:t>
            </a:r>
            <a:endParaRPr lang="zh-CN" altLang="en-US" sz="3600" b="1"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210972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32" presetClass="emph" presetSubtype="0" repeatCount="indefinite" fill="hold" grpId="1" nodeType="afterEffect">
                                  <p:stCondLst>
                                    <p:cond delay="0"/>
                                  </p:stCondLst>
                                  <p:childTnLst>
                                    <p:animClr clrSpc="rgb" dir="cw">
                                      <p:cBhvr override="childStyle">
                                        <p:cTn id="10" dur="100" fill="hold"/>
                                        <p:tgtEl>
                                          <p:spTgt spid="18"/>
                                        </p:tgtEl>
                                        <p:attrNameLst>
                                          <p:attrName>style.color</p:attrName>
                                        </p:attrNameLst>
                                      </p:cBhvr>
                                      <p:to>
                                        <a:srgbClr val="FFFF00"/>
                                      </p:to>
                                    </p:animClr>
                                    <p:animClr clrSpc="rgb" dir="cw">
                                      <p:cBhvr>
                                        <p:cTn id="11" dur="100" fill="hold"/>
                                        <p:tgtEl>
                                          <p:spTgt spid="18"/>
                                        </p:tgtEl>
                                        <p:attrNameLst>
                                          <p:attrName>fillcolor</p:attrName>
                                        </p:attrNameLst>
                                      </p:cBhvr>
                                      <p:to>
                                        <a:srgbClr val="FFFF00"/>
                                      </p:to>
                                    </p:animClr>
                                    <p:set>
                                      <p:cBhvr>
                                        <p:cTn id="12" dur="100" fill="hold"/>
                                        <p:tgtEl>
                                          <p:spTgt spid="18"/>
                                        </p:tgtEl>
                                        <p:attrNameLst>
                                          <p:attrName>fill.type</p:attrName>
                                        </p:attrNameLst>
                                      </p:cBhvr>
                                      <p:to>
                                        <p:strVal val="solid"/>
                                      </p:to>
                                    </p:set>
                                    <p:set>
                                      <p:cBhvr>
                                        <p:cTn id="13" dur="100" fill="hold"/>
                                        <p:tgtEl>
                                          <p:spTgt spid="18"/>
                                        </p:tgtEl>
                                        <p:attrNameLst>
                                          <p:attrName>fill.on</p:attrName>
                                        </p:attrNameLst>
                                      </p:cBhvr>
                                      <p:to>
                                        <p:strVal val="true"/>
                                      </p:to>
                                    </p:set>
                                    <p:animRot by="120000">
                                      <p:cBhvr>
                                        <p:cTn id="14" dur="100" fill="hold">
                                          <p:stCondLst>
                                            <p:cond delay="0"/>
                                          </p:stCondLst>
                                        </p:cTn>
                                        <p:tgtEl>
                                          <p:spTgt spid="18"/>
                                        </p:tgtEl>
                                        <p:attrNameLst>
                                          <p:attrName>r</p:attrName>
                                        </p:attrNameLst>
                                      </p:cBhvr>
                                    </p:animRot>
                                    <p:animRot by="-240000">
                                      <p:cBhvr>
                                        <p:cTn id="15" dur="200" fill="hold">
                                          <p:stCondLst>
                                            <p:cond delay="200"/>
                                          </p:stCondLst>
                                        </p:cTn>
                                        <p:tgtEl>
                                          <p:spTgt spid="18"/>
                                        </p:tgtEl>
                                        <p:attrNameLst>
                                          <p:attrName>r</p:attrName>
                                        </p:attrNameLst>
                                      </p:cBhvr>
                                    </p:animRot>
                                    <p:animRot by="240000">
                                      <p:cBhvr>
                                        <p:cTn id="16" dur="200" fill="hold">
                                          <p:stCondLst>
                                            <p:cond delay="400"/>
                                          </p:stCondLst>
                                        </p:cTn>
                                        <p:tgtEl>
                                          <p:spTgt spid="18"/>
                                        </p:tgtEl>
                                        <p:attrNameLst>
                                          <p:attrName>r</p:attrName>
                                        </p:attrNameLst>
                                      </p:cBhvr>
                                    </p:animRot>
                                    <p:animRot by="-240000">
                                      <p:cBhvr>
                                        <p:cTn id="17" dur="200" fill="hold">
                                          <p:stCondLst>
                                            <p:cond delay="600"/>
                                          </p:stCondLst>
                                        </p:cTn>
                                        <p:tgtEl>
                                          <p:spTgt spid="18"/>
                                        </p:tgtEl>
                                        <p:attrNameLst>
                                          <p:attrName>r</p:attrName>
                                        </p:attrNameLst>
                                      </p:cBhvr>
                                    </p:animRot>
                                    <p:animRot by="120000">
                                      <p:cBhvr>
                                        <p:cTn id="18" dur="200" fill="hold">
                                          <p:stCondLst>
                                            <p:cond delay="800"/>
                                          </p:stCondLst>
                                        </p:cTn>
                                        <p:tgtEl>
                                          <p:spTgt spid="18"/>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性能测试分类（续）</a:t>
            </a:r>
            <a:r>
              <a:rPr lang="en-US" altLang="zh-CN" dirty="0">
                <a:solidFill>
                  <a:schemeClr val="bg1"/>
                </a:solidFill>
              </a:rPr>
              <a:t>——</a:t>
            </a:r>
            <a:r>
              <a:rPr lang="zh-CN" altLang="en-US" dirty="0">
                <a:solidFill>
                  <a:srgbClr val="FFFF00"/>
                </a:solidFill>
              </a:rPr>
              <a:t>大数据量测试</a:t>
            </a:r>
          </a:p>
        </p:txBody>
      </p:sp>
      <p:sp>
        <p:nvSpPr>
          <p:cNvPr id="3" name="内容占位符 2"/>
          <p:cNvSpPr>
            <a:spLocks noGrp="1"/>
          </p:cNvSpPr>
          <p:nvPr>
            <p:ph idx="1"/>
          </p:nvPr>
        </p:nvSpPr>
        <p:spPr>
          <a:xfrm>
            <a:off x="395536" y="1117616"/>
            <a:ext cx="8229600" cy="4525963"/>
          </a:xfrm>
        </p:spPr>
        <p:txBody>
          <a:bodyPr/>
          <a:lstStyle/>
          <a:p>
            <a:r>
              <a:rPr lang="x-none" dirty="0" smtClean="0"/>
              <a:t>大数据量测试主要是指使用</a:t>
            </a:r>
            <a:r>
              <a:rPr lang="x-none" dirty="0" smtClean="0">
                <a:solidFill>
                  <a:srgbClr val="FF0000"/>
                </a:solidFill>
              </a:rPr>
              <a:t>大批量数据</a:t>
            </a:r>
            <a:r>
              <a:rPr lang="x-none" dirty="0" smtClean="0"/>
              <a:t>对系统产生压力或影响，同时验证系统各项指标运行是否正常。</a:t>
            </a:r>
            <a:endParaRPr lang="en-US" dirty="0" smtClean="0"/>
          </a:p>
          <a:p>
            <a:pPr lvl="1"/>
            <a:r>
              <a:rPr lang="zh-CN" altLang="en-US" dirty="0" smtClean="0">
                <a:solidFill>
                  <a:schemeClr val="tx1"/>
                </a:solidFill>
              </a:rPr>
              <a:t>某些容器（如数据库、存储设备等）中有较大数量的数据；</a:t>
            </a:r>
            <a:endParaRPr lang="en-US" altLang="zh-CN" dirty="0" smtClean="0">
              <a:solidFill>
                <a:schemeClr val="tx1"/>
              </a:solidFill>
            </a:endParaRPr>
          </a:p>
          <a:p>
            <a:pPr lvl="1"/>
            <a:r>
              <a:rPr lang="zh-CN" altLang="en-US" dirty="0" smtClean="0">
                <a:solidFill>
                  <a:schemeClr val="tx1"/>
                </a:solidFill>
              </a:rPr>
              <a:t>进行并发或某些操作时动态创建大量数据。</a:t>
            </a:r>
          </a:p>
        </p:txBody>
      </p:sp>
      <p:pic>
        <p:nvPicPr>
          <p:cNvPr id="16" name="Picture 2"/>
          <p:cNvPicPr>
            <a:picLocks noChangeAspect="1" noChangeArrowheads="1"/>
          </p:cNvPicPr>
          <p:nvPr/>
        </p:nvPicPr>
        <p:blipFill>
          <a:blip r:embed="rId3"/>
          <a:srcRect/>
          <a:stretch>
            <a:fillRect/>
          </a:stretch>
        </p:blipFill>
        <p:spPr bwMode="auto">
          <a:xfrm>
            <a:off x="2500297" y="4462955"/>
            <a:ext cx="1785950" cy="923767"/>
          </a:xfrm>
          <a:prstGeom prst="rect">
            <a:avLst/>
          </a:prstGeom>
          <a:noFill/>
          <a:ln w="9525">
            <a:noFill/>
            <a:miter lim="800000"/>
            <a:headEnd/>
            <a:tailEnd/>
          </a:ln>
          <a:effectLst/>
        </p:spPr>
      </p:pic>
      <p:cxnSp>
        <p:nvCxnSpPr>
          <p:cNvPr id="19" name="直接箭头连接符 18"/>
          <p:cNvCxnSpPr/>
          <p:nvPr/>
        </p:nvCxnSpPr>
        <p:spPr>
          <a:xfrm rot="10800000" flipV="1">
            <a:off x="4214809" y="4462955"/>
            <a:ext cx="1643074" cy="5715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57883" y="4248641"/>
            <a:ext cx="1785918" cy="369332"/>
          </a:xfrm>
          <a:prstGeom prst="rect">
            <a:avLst/>
          </a:prstGeom>
          <a:noFill/>
        </p:spPr>
        <p:txBody>
          <a:bodyPr wrap="square" rtlCol="0">
            <a:spAutoFit/>
          </a:bodyPr>
          <a:lstStyle/>
          <a:p>
            <a:r>
              <a:rPr lang="en-US" altLang="zh-CN" dirty="0" smtClean="0">
                <a:solidFill>
                  <a:srgbClr val="FF0000"/>
                </a:solidFill>
                <a:latin typeface="黑体" pitchFamily="2" charset="-122"/>
                <a:ea typeface="黑体" pitchFamily="2" charset="-122"/>
              </a:rPr>
              <a:t>5000</a:t>
            </a:r>
            <a:r>
              <a:rPr lang="zh-CN" altLang="en-US" dirty="0" smtClean="0">
                <a:solidFill>
                  <a:srgbClr val="FF0000"/>
                </a:solidFill>
                <a:latin typeface="黑体" pitchFamily="2" charset="-122"/>
                <a:ea typeface="黑体" pitchFamily="2" charset="-122"/>
              </a:rPr>
              <a:t>人登录</a:t>
            </a:r>
            <a:endParaRPr lang="zh-CN" altLang="en-US"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2981061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性能测试分类（续）</a:t>
            </a:r>
            <a:r>
              <a:rPr lang="en-US" altLang="zh-CN" dirty="0">
                <a:solidFill>
                  <a:schemeClr val="bg1"/>
                </a:solidFill>
              </a:rPr>
              <a:t>——</a:t>
            </a:r>
            <a:r>
              <a:rPr lang="zh-CN" altLang="en-US" dirty="0">
                <a:solidFill>
                  <a:srgbClr val="FFFF00"/>
                </a:solidFill>
              </a:rPr>
              <a:t>配置测试</a:t>
            </a:r>
          </a:p>
        </p:txBody>
      </p:sp>
      <p:sp>
        <p:nvSpPr>
          <p:cNvPr id="3" name="内容占位符 2"/>
          <p:cNvSpPr>
            <a:spLocks noGrp="1"/>
          </p:cNvSpPr>
          <p:nvPr>
            <p:ph idx="1"/>
          </p:nvPr>
        </p:nvSpPr>
        <p:spPr>
          <a:xfrm>
            <a:off x="611560" y="980728"/>
            <a:ext cx="8229600" cy="4525963"/>
          </a:xfrm>
        </p:spPr>
        <p:txBody>
          <a:bodyPr/>
          <a:lstStyle/>
          <a:p>
            <a:r>
              <a:rPr lang="zh-CN" altLang="en-US" dirty="0" smtClean="0"/>
              <a:t>配置测试主要是在</a:t>
            </a:r>
            <a:r>
              <a:rPr lang="zh-CN" altLang="en-US" dirty="0" smtClean="0">
                <a:solidFill>
                  <a:srgbClr val="FF0000"/>
                </a:solidFill>
              </a:rPr>
              <a:t>不同的软硬件配置</a:t>
            </a:r>
            <a:r>
              <a:rPr lang="zh-CN" altLang="en-US" dirty="0" smtClean="0"/>
              <a:t>环境下，进行测试以找到系统各项资源的最优分配原则的一种测试。</a:t>
            </a:r>
            <a:endParaRPr lang="en-US" altLang="zh-CN" dirty="0" smtClean="0"/>
          </a:p>
          <a:p>
            <a:pPr lvl="1"/>
            <a:r>
              <a:rPr lang="zh-CN" altLang="en-US" dirty="0" smtClean="0">
                <a:solidFill>
                  <a:schemeClr val="tx1"/>
                </a:solidFill>
              </a:rPr>
              <a:t>正交实验法进行用例设计</a:t>
            </a:r>
          </a:p>
        </p:txBody>
      </p:sp>
      <p:pic>
        <p:nvPicPr>
          <p:cNvPr id="4098" name="Picture 2"/>
          <p:cNvPicPr>
            <a:picLocks noChangeAspect="1" noChangeArrowheads="1"/>
          </p:cNvPicPr>
          <p:nvPr/>
        </p:nvPicPr>
        <p:blipFill>
          <a:blip r:embed="rId3"/>
          <a:srcRect/>
          <a:stretch>
            <a:fillRect/>
          </a:stretch>
        </p:blipFill>
        <p:spPr bwMode="auto">
          <a:xfrm>
            <a:off x="2555776" y="3158879"/>
            <a:ext cx="4086237" cy="2461589"/>
          </a:xfrm>
          <a:prstGeom prst="rect">
            <a:avLst/>
          </a:prstGeom>
          <a:noFill/>
          <a:ln w="9525">
            <a:noFill/>
            <a:miter lim="800000"/>
            <a:headEnd/>
            <a:tailEnd/>
          </a:ln>
          <a:effectLst/>
        </p:spPr>
      </p:pic>
      <p:sp>
        <p:nvSpPr>
          <p:cNvPr id="9" name="矩形 8"/>
          <p:cNvSpPr/>
          <p:nvPr/>
        </p:nvSpPr>
        <p:spPr>
          <a:xfrm>
            <a:off x="186604" y="4389674"/>
            <a:ext cx="2230098" cy="369332"/>
          </a:xfrm>
          <a:prstGeom prst="rect">
            <a:avLst/>
          </a:prstGeom>
        </p:spPr>
        <p:txBody>
          <a:bodyPr wrap="none">
            <a:spAutoFit/>
          </a:bodyPr>
          <a:lstStyle/>
          <a:p>
            <a:r>
              <a:rPr lang="en-US" dirty="0" err="1" smtClean="0">
                <a:solidFill>
                  <a:srgbClr val="FF0000"/>
                </a:solidFill>
                <a:latin typeface="黑体" pitchFamily="2" charset="-122"/>
                <a:ea typeface="黑体" pitchFamily="2" charset="-122"/>
              </a:rPr>
              <a:t>MySQL</a:t>
            </a:r>
            <a:r>
              <a:rPr lang="zh-CN" altLang="en-US" dirty="0" smtClean="0">
                <a:solidFill>
                  <a:srgbClr val="FF0000"/>
                </a:solidFill>
                <a:latin typeface="黑体" pitchFamily="2" charset="-122"/>
                <a:ea typeface="黑体" pitchFamily="2" charset="-122"/>
              </a:rPr>
              <a:t>的最大连接数</a:t>
            </a:r>
            <a:endParaRPr lang="zh-CN" altLang="en-US" dirty="0">
              <a:solidFill>
                <a:srgbClr val="FF0000"/>
              </a:solidFill>
              <a:latin typeface="黑体" pitchFamily="2" charset="-122"/>
              <a:ea typeface="黑体" pitchFamily="2" charset="-122"/>
            </a:endParaRPr>
          </a:p>
        </p:txBody>
      </p:sp>
      <p:sp>
        <p:nvSpPr>
          <p:cNvPr id="10" name="矩形 9"/>
          <p:cNvSpPr/>
          <p:nvPr/>
        </p:nvSpPr>
        <p:spPr>
          <a:xfrm>
            <a:off x="7192740" y="4533252"/>
            <a:ext cx="1107996" cy="369332"/>
          </a:xfrm>
          <a:prstGeom prst="rect">
            <a:avLst/>
          </a:prstGeom>
        </p:spPr>
        <p:txBody>
          <a:bodyPr wrap="none">
            <a:spAutoFit/>
          </a:bodyPr>
          <a:lstStyle/>
          <a:p>
            <a:r>
              <a:rPr lang="zh-CN" altLang="en-US" dirty="0" smtClean="0">
                <a:solidFill>
                  <a:srgbClr val="FF0000"/>
                </a:solidFill>
                <a:latin typeface="黑体" pitchFamily="2" charset="-122"/>
                <a:ea typeface="黑体" pitchFamily="2" charset="-122"/>
              </a:rPr>
              <a:t>内存参数</a:t>
            </a:r>
            <a:endParaRPr lang="zh-CN" altLang="en-US" dirty="0">
              <a:solidFill>
                <a:srgbClr val="FF0000"/>
              </a:solidFill>
              <a:latin typeface="黑体" pitchFamily="2" charset="-122"/>
              <a:ea typeface="黑体" pitchFamily="2" charset="-122"/>
            </a:endParaRPr>
          </a:p>
        </p:txBody>
      </p:sp>
      <p:sp>
        <p:nvSpPr>
          <p:cNvPr id="11" name="矩形 10"/>
          <p:cNvSpPr/>
          <p:nvPr/>
        </p:nvSpPr>
        <p:spPr>
          <a:xfrm>
            <a:off x="2245867" y="6086403"/>
            <a:ext cx="1800493" cy="369332"/>
          </a:xfrm>
          <a:prstGeom prst="rect">
            <a:avLst/>
          </a:prstGeom>
        </p:spPr>
        <p:txBody>
          <a:bodyPr wrap="none">
            <a:spAutoFit/>
          </a:bodyPr>
          <a:lstStyle/>
          <a:p>
            <a:r>
              <a:rPr lang="zh-CN" altLang="en-US" dirty="0" smtClean="0">
                <a:solidFill>
                  <a:srgbClr val="FF0000"/>
                </a:solidFill>
                <a:latin typeface="黑体" pitchFamily="2" charset="-122"/>
                <a:ea typeface="黑体" pitchFamily="2" charset="-122"/>
              </a:rPr>
              <a:t>服务器硬件配置</a:t>
            </a:r>
            <a:endParaRPr lang="zh-CN" altLang="en-US"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341516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性能测试分类（续）</a:t>
            </a:r>
            <a:r>
              <a:rPr lang="en-US" altLang="zh-CN" dirty="0">
                <a:solidFill>
                  <a:schemeClr val="bg1"/>
                </a:solidFill>
              </a:rPr>
              <a:t>——</a:t>
            </a:r>
            <a:r>
              <a:rPr lang="zh-CN" altLang="en-US" dirty="0">
                <a:solidFill>
                  <a:srgbClr val="FFFF00"/>
                </a:solidFill>
              </a:rPr>
              <a:t>稳定性测试</a:t>
            </a:r>
          </a:p>
        </p:txBody>
      </p:sp>
      <p:sp>
        <p:nvSpPr>
          <p:cNvPr id="3" name="内容占位符 2"/>
          <p:cNvSpPr>
            <a:spLocks noGrp="1"/>
          </p:cNvSpPr>
          <p:nvPr>
            <p:ph idx="1"/>
          </p:nvPr>
        </p:nvSpPr>
        <p:spPr>
          <a:xfrm>
            <a:off x="539552" y="1180826"/>
            <a:ext cx="8229600" cy="4525963"/>
          </a:xfrm>
        </p:spPr>
        <p:txBody>
          <a:bodyPr/>
          <a:lstStyle/>
          <a:p>
            <a:r>
              <a:rPr lang="zh-CN" altLang="en-US" dirty="0" smtClean="0"/>
              <a:t>稳定性测试主要强调的是</a:t>
            </a:r>
            <a:r>
              <a:rPr lang="zh-CN" altLang="en-US" dirty="0" smtClean="0">
                <a:solidFill>
                  <a:srgbClr val="FF0000"/>
                </a:solidFill>
              </a:rPr>
              <a:t>连续运行</a:t>
            </a:r>
            <a:r>
              <a:rPr lang="zh-CN" altLang="en-US" dirty="0" smtClean="0"/>
              <a:t>被测系统，检查系统运行时的稳定程度。通常采用</a:t>
            </a:r>
            <a:r>
              <a:rPr lang="en-US" dirty="0" smtClean="0"/>
              <a:t>MTBF</a:t>
            </a:r>
            <a:r>
              <a:rPr lang="zh-CN" altLang="en-US" dirty="0" smtClean="0"/>
              <a:t>（错误发生的平均时间间隔）来衡量系统的稳定性，</a:t>
            </a:r>
            <a:r>
              <a:rPr lang="en-US" dirty="0" smtClean="0"/>
              <a:t>MTBF</a:t>
            </a:r>
            <a:r>
              <a:rPr lang="zh-CN" altLang="en-US" dirty="0" smtClean="0"/>
              <a:t>越大，系统的稳定性越强。</a:t>
            </a:r>
          </a:p>
        </p:txBody>
      </p:sp>
      <p:pic>
        <p:nvPicPr>
          <p:cNvPr id="5123" name="Picture 3"/>
          <p:cNvPicPr>
            <a:picLocks noChangeAspect="1" noChangeArrowheads="1"/>
          </p:cNvPicPr>
          <p:nvPr/>
        </p:nvPicPr>
        <p:blipFill>
          <a:blip r:embed="rId3"/>
          <a:srcRect/>
          <a:stretch>
            <a:fillRect/>
          </a:stretch>
        </p:blipFill>
        <p:spPr bwMode="auto">
          <a:xfrm>
            <a:off x="1115616" y="4033544"/>
            <a:ext cx="2427296" cy="23689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任意多边形 12"/>
          <p:cNvSpPr/>
          <p:nvPr/>
        </p:nvSpPr>
        <p:spPr>
          <a:xfrm rot="21411847">
            <a:off x="3711213" y="3897484"/>
            <a:ext cx="4513395" cy="1106765"/>
          </a:xfrm>
          <a:custGeom>
            <a:avLst/>
            <a:gdLst>
              <a:gd name="connsiteX0" fmla="*/ 0 w 5556526"/>
              <a:gd name="connsiteY0" fmla="*/ 630175 h 1106765"/>
              <a:gd name="connsiteX1" fmla="*/ 228600 w 5556526"/>
              <a:gd name="connsiteY1" fmla="*/ 671738 h 1106765"/>
              <a:gd name="connsiteX2" fmla="*/ 311728 w 5556526"/>
              <a:gd name="connsiteY2" fmla="*/ 713302 h 1106765"/>
              <a:gd name="connsiteX3" fmla="*/ 394855 w 5556526"/>
              <a:gd name="connsiteY3" fmla="*/ 734084 h 1106765"/>
              <a:gd name="connsiteX4" fmla="*/ 457200 w 5556526"/>
              <a:gd name="connsiteY4" fmla="*/ 775647 h 1106765"/>
              <a:gd name="connsiteX5" fmla="*/ 602673 w 5556526"/>
              <a:gd name="connsiteY5" fmla="*/ 921120 h 1106765"/>
              <a:gd name="connsiteX6" fmla="*/ 623455 w 5556526"/>
              <a:gd name="connsiteY6" fmla="*/ 983466 h 1106765"/>
              <a:gd name="connsiteX7" fmla="*/ 997528 w 5556526"/>
              <a:gd name="connsiteY7" fmla="*/ 900338 h 1106765"/>
              <a:gd name="connsiteX8" fmla="*/ 1143000 w 5556526"/>
              <a:gd name="connsiteY8" fmla="*/ 817211 h 1106765"/>
              <a:gd name="connsiteX9" fmla="*/ 1330037 w 5556526"/>
              <a:gd name="connsiteY9" fmla="*/ 713302 h 1106765"/>
              <a:gd name="connsiteX10" fmla="*/ 1413164 w 5556526"/>
              <a:gd name="connsiteY10" fmla="*/ 630175 h 1106765"/>
              <a:gd name="connsiteX11" fmla="*/ 1579418 w 5556526"/>
              <a:gd name="connsiteY11" fmla="*/ 567829 h 1106765"/>
              <a:gd name="connsiteX12" fmla="*/ 1870364 w 5556526"/>
              <a:gd name="connsiteY12" fmla="*/ 650957 h 1106765"/>
              <a:gd name="connsiteX13" fmla="*/ 1995055 w 5556526"/>
              <a:gd name="connsiteY13" fmla="*/ 775647 h 1106765"/>
              <a:gd name="connsiteX14" fmla="*/ 2078182 w 5556526"/>
              <a:gd name="connsiteY14" fmla="*/ 734084 h 1106765"/>
              <a:gd name="connsiteX15" fmla="*/ 2286000 w 5556526"/>
              <a:gd name="connsiteY15" fmla="*/ 650957 h 1106765"/>
              <a:gd name="connsiteX16" fmla="*/ 2493818 w 5556526"/>
              <a:gd name="connsiteY16" fmla="*/ 547047 h 1106765"/>
              <a:gd name="connsiteX17" fmla="*/ 2556164 w 5556526"/>
              <a:gd name="connsiteY17" fmla="*/ 505484 h 1106765"/>
              <a:gd name="connsiteX18" fmla="*/ 2847109 w 5556526"/>
              <a:gd name="connsiteY18" fmla="*/ 526266 h 1106765"/>
              <a:gd name="connsiteX19" fmla="*/ 2992582 w 5556526"/>
              <a:gd name="connsiteY19" fmla="*/ 671738 h 1106765"/>
              <a:gd name="connsiteX20" fmla="*/ 3054928 w 5556526"/>
              <a:gd name="connsiteY20" fmla="*/ 713302 h 1106765"/>
              <a:gd name="connsiteX21" fmla="*/ 3075709 w 5556526"/>
              <a:gd name="connsiteY21" fmla="*/ 650957 h 1106765"/>
              <a:gd name="connsiteX22" fmla="*/ 3262746 w 5556526"/>
              <a:gd name="connsiteY22" fmla="*/ 526266 h 1106765"/>
              <a:gd name="connsiteX23" fmla="*/ 3366655 w 5556526"/>
              <a:gd name="connsiteY23" fmla="*/ 484702 h 1106765"/>
              <a:gd name="connsiteX24" fmla="*/ 3470564 w 5556526"/>
              <a:gd name="connsiteY24" fmla="*/ 422357 h 1106765"/>
              <a:gd name="connsiteX25" fmla="*/ 3595255 w 5556526"/>
              <a:gd name="connsiteY25" fmla="*/ 360011 h 1106765"/>
              <a:gd name="connsiteX26" fmla="*/ 3782291 w 5556526"/>
              <a:gd name="connsiteY26" fmla="*/ 380793 h 1106765"/>
              <a:gd name="connsiteX27" fmla="*/ 3990109 w 5556526"/>
              <a:gd name="connsiteY27" fmla="*/ 401575 h 1106765"/>
              <a:gd name="connsiteX28" fmla="*/ 4052455 w 5556526"/>
              <a:gd name="connsiteY28" fmla="*/ 318447 h 1106765"/>
              <a:gd name="connsiteX29" fmla="*/ 4572000 w 5556526"/>
              <a:gd name="connsiteY29" fmla="*/ 214538 h 1106765"/>
              <a:gd name="connsiteX30" fmla="*/ 4717473 w 5556526"/>
              <a:gd name="connsiteY30" fmla="*/ 152193 h 1106765"/>
              <a:gd name="connsiteX31" fmla="*/ 4883728 w 5556526"/>
              <a:gd name="connsiteY31" fmla="*/ 131411 h 1106765"/>
              <a:gd name="connsiteX32" fmla="*/ 4987637 w 5556526"/>
              <a:gd name="connsiteY32" fmla="*/ 110629 h 1106765"/>
              <a:gd name="connsiteX33" fmla="*/ 5216237 w 5556526"/>
              <a:gd name="connsiteY33" fmla="*/ 131411 h 1106765"/>
              <a:gd name="connsiteX34" fmla="*/ 5548746 w 5556526"/>
              <a:gd name="connsiteY34" fmla="*/ 89847 h 1106765"/>
              <a:gd name="connsiteX35" fmla="*/ 5507182 w 5556526"/>
              <a:gd name="connsiteY35" fmla="*/ 6720 h 110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56526" h="1106765">
                <a:moveTo>
                  <a:pt x="0" y="630175"/>
                </a:moveTo>
                <a:cubicBezTo>
                  <a:pt x="76200" y="644029"/>
                  <a:pt x="153766" y="651782"/>
                  <a:pt x="228600" y="671738"/>
                </a:cubicBezTo>
                <a:cubicBezTo>
                  <a:pt x="258534" y="679720"/>
                  <a:pt x="282721" y="702424"/>
                  <a:pt x="311728" y="713302"/>
                </a:cubicBezTo>
                <a:cubicBezTo>
                  <a:pt x="338471" y="723331"/>
                  <a:pt x="367146" y="727157"/>
                  <a:pt x="394855" y="734084"/>
                </a:cubicBezTo>
                <a:cubicBezTo>
                  <a:pt x="415637" y="747938"/>
                  <a:pt x="438635" y="758939"/>
                  <a:pt x="457200" y="775647"/>
                </a:cubicBezTo>
                <a:cubicBezTo>
                  <a:pt x="508173" y="821522"/>
                  <a:pt x="602673" y="921120"/>
                  <a:pt x="602673" y="921120"/>
                </a:cubicBezTo>
                <a:cubicBezTo>
                  <a:pt x="609600" y="941902"/>
                  <a:pt x="609770" y="966360"/>
                  <a:pt x="623455" y="983466"/>
                </a:cubicBezTo>
                <a:cubicBezTo>
                  <a:pt x="722094" y="1106765"/>
                  <a:pt x="917228" y="946224"/>
                  <a:pt x="997528" y="900338"/>
                </a:cubicBezTo>
                <a:cubicBezTo>
                  <a:pt x="1046019" y="872629"/>
                  <a:pt x="1093970" y="843955"/>
                  <a:pt x="1143000" y="817211"/>
                </a:cubicBezTo>
                <a:cubicBezTo>
                  <a:pt x="1209012" y="781204"/>
                  <a:pt x="1268984" y="760788"/>
                  <a:pt x="1330037" y="713302"/>
                </a:cubicBezTo>
                <a:cubicBezTo>
                  <a:pt x="1360969" y="689244"/>
                  <a:pt x="1381815" y="653687"/>
                  <a:pt x="1413164" y="630175"/>
                </a:cubicBezTo>
                <a:cubicBezTo>
                  <a:pt x="1467501" y="589422"/>
                  <a:pt x="1516332" y="583601"/>
                  <a:pt x="1579418" y="567829"/>
                </a:cubicBezTo>
                <a:cubicBezTo>
                  <a:pt x="1621811" y="577250"/>
                  <a:pt x="1812914" y="609175"/>
                  <a:pt x="1870364" y="650957"/>
                </a:cubicBezTo>
                <a:cubicBezTo>
                  <a:pt x="1917901" y="685529"/>
                  <a:pt x="1995055" y="775647"/>
                  <a:pt x="1995055" y="775647"/>
                </a:cubicBezTo>
                <a:cubicBezTo>
                  <a:pt x="2022764" y="761793"/>
                  <a:pt x="2049707" y="746287"/>
                  <a:pt x="2078182" y="734084"/>
                </a:cubicBezTo>
                <a:cubicBezTo>
                  <a:pt x="2146758" y="704694"/>
                  <a:pt x="2223922" y="692343"/>
                  <a:pt x="2286000" y="650957"/>
                </a:cubicBezTo>
                <a:cubicBezTo>
                  <a:pt x="2434456" y="551986"/>
                  <a:pt x="2362229" y="579945"/>
                  <a:pt x="2493818" y="547047"/>
                </a:cubicBezTo>
                <a:cubicBezTo>
                  <a:pt x="2514600" y="533193"/>
                  <a:pt x="2531230" y="506951"/>
                  <a:pt x="2556164" y="505484"/>
                </a:cubicBezTo>
                <a:cubicBezTo>
                  <a:pt x="2653225" y="499775"/>
                  <a:pt x="2756250" y="491653"/>
                  <a:pt x="2847109" y="526266"/>
                </a:cubicBezTo>
                <a:cubicBezTo>
                  <a:pt x="2911193" y="550679"/>
                  <a:pt x="2941609" y="625863"/>
                  <a:pt x="2992582" y="671738"/>
                </a:cubicBezTo>
                <a:cubicBezTo>
                  <a:pt x="3011147" y="688447"/>
                  <a:pt x="3034146" y="699447"/>
                  <a:pt x="3054928" y="713302"/>
                </a:cubicBezTo>
                <a:cubicBezTo>
                  <a:pt x="3061855" y="692520"/>
                  <a:pt x="3063558" y="669184"/>
                  <a:pt x="3075709" y="650957"/>
                </a:cubicBezTo>
                <a:cubicBezTo>
                  <a:pt x="3121230" y="582676"/>
                  <a:pt x="3190325" y="559185"/>
                  <a:pt x="3262746" y="526266"/>
                </a:cubicBezTo>
                <a:cubicBezTo>
                  <a:pt x="3296707" y="510829"/>
                  <a:pt x="3333289" y="501385"/>
                  <a:pt x="3366655" y="484702"/>
                </a:cubicBezTo>
                <a:cubicBezTo>
                  <a:pt x="3402783" y="466638"/>
                  <a:pt x="3435104" y="441699"/>
                  <a:pt x="3470564" y="422357"/>
                </a:cubicBezTo>
                <a:cubicBezTo>
                  <a:pt x="3511360" y="400105"/>
                  <a:pt x="3553691" y="380793"/>
                  <a:pt x="3595255" y="360011"/>
                </a:cubicBezTo>
                <a:cubicBezTo>
                  <a:pt x="3657600" y="366938"/>
                  <a:pt x="3721680" y="364630"/>
                  <a:pt x="3782291" y="380793"/>
                </a:cubicBezTo>
                <a:cubicBezTo>
                  <a:pt x="3981073" y="433801"/>
                  <a:pt x="3834497" y="479380"/>
                  <a:pt x="3990109" y="401575"/>
                </a:cubicBezTo>
                <a:cubicBezTo>
                  <a:pt x="4010891" y="373866"/>
                  <a:pt x="4022956" y="336600"/>
                  <a:pt x="4052455" y="318447"/>
                </a:cubicBezTo>
                <a:cubicBezTo>
                  <a:pt x="4237436" y="204612"/>
                  <a:pt x="4352667" y="229160"/>
                  <a:pt x="4572000" y="214538"/>
                </a:cubicBezTo>
                <a:cubicBezTo>
                  <a:pt x="4612939" y="194069"/>
                  <a:pt x="4669424" y="160929"/>
                  <a:pt x="4717473" y="152193"/>
                </a:cubicBezTo>
                <a:cubicBezTo>
                  <a:pt x="4772422" y="142202"/>
                  <a:pt x="4828528" y="139903"/>
                  <a:pt x="4883728" y="131411"/>
                </a:cubicBezTo>
                <a:cubicBezTo>
                  <a:pt x="4918640" y="126040"/>
                  <a:pt x="4953001" y="117556"/>
                  <a:pt x="4987637" y="110629"/>
                </a:cubicBezTo>
                <a:cubicBezTo>
                  <a:pt x="5063837" y="117556"/>
                  <a:pt x="5139775" y="134243"/>
                  <a:pt x="5216237" y="131411"/>
                </a:cubicBezTo>
                <a:cubicBezTo>
                  <a:pt x="5327859" y="127277"/>
                  <a:pt x="5548746" y="89847"/>
                  <a:pt x="5548746" y="89847"/>
                </a:cubicBezTo>
                <a:cubicBezTo>
                  <a:pt x="5526284" y="0"/>
                  <a:pt x="5556526" y="6720"/>
                  <a:pt x="5507182" y="672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14" name="矩形 13"/>
          <p:cNvSpPr/>
          <p:nvPr/>
        </p:nvSpPr>
        <p:spPr>
          <a:xfrm>
            <a:off x="6048712" y="3212976"/>
            <a:ext cx="184730" cy="461665"/>
          </a:xfrm>
          <a:prstGeom prst="rect">
            <a:avLst/>
          </a:prstGeom>
        </p:spPr>
        <p:txBody>
          <a:bodyPr wrap="none">
            <a:spAutoFit/>
          </a:bodyPr>
          <a:lstStyle/>
          <a:p>
            <a:pPr algn="ctr"/>
            <a:endParaRPr lang="en-US" sz="2400" dirty="0" smtClean="0">
              <a:solidFill>
                <a:srgbClr val="FF0000"/>
              </a:solidFill>
              <a:latin typeface="黑体" pitchFamily="2" charset="-122"/>
              <a:ea typeface="黑体" pitchFamily="2" charset="-122"/>
            </a:endParaRPr>
          </a:p>
        </p:txBody>
      </p:sp>
      <p:sp>
        <p:nvSpPr>
          <p:cNvPr id="4" name="矩形 3"/>
          <p:cNvSpPr/>
          <p:nvPr/>
        </p:nvSpPr>
        <p:spPr>
          <a:xfrm>
            <a:off x="5704395" y="3481844"/>
            <a:ext cx="1027845" cy="523220"/>
          </a:xfrm>
          <a:prstGeom prst="rect">
            <a:avLst/>
          </a:prstGeom>
        </p:spPr>
        <p:txBody>
          <a:bodyPr wrap="none">
            <a:spAutoFit/>
          </a:bodyPr>
          <a:lstStyle/>
          <a:p>
            <a:r>
              <a:rPr lang="en-US" altLang="zh-CN" sz="2800" dirty="0" smtClean="0">
                <a:solidFill>
                  <a:srgbClr val="FF0000"/>
                </a:solidFill>
              </a:rPr>
              <a:t>MTBF</a:t>
            </a:r>
            <a:endParaRPr lang="zh-CN" altLang="en-US" sz="2800" dirty="0">
              <a:solidFill>
                <a:srgbClr val="FF0000"/>
              </a:solidFill>
            </a:endParaRPr>
          </a:p>
        </p:txBody>
      </p:sp>
    </p:spTree>
    <p:extLst>
      <p:ext uri="{BB962C8B-B14F-4D97-AF65-F5344CB8AC3E}">
        <p14:creationId xmlns:p14="http://schemas.microsoft.com/office/powerpoint/2010/main" val="1457066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性能测试分类（续）</a:t>
            </a:r>
          </a:p>
        </p:txBody>
      </p:sp>
      <p:sp>
        <p:nvSpPr>
          <p:cNvPr id="3" name="内容占位符 2"/>
          <p:cNvSpPr>
            <a:spLocks noGrp="1"/>
          </p:cNvSpPr>
          <p:nvPr>
            <p:ph idx="1"/>
          </p:nvPr>
        </p:nvSpPr>
        <p:spPr/>
        <p:txBody>
          <a:bodyPr/>
          <a:lstStyle/>
          <a:p>
            <a:endParaRPr lang="en-US" altLang="zh-CN" dirty="0" smtClean="0"/>
          </a:p>
        </p:txBody>
      </p:sp>
      <p:sp>
        <p:nvSpPr>
          <p:cNvPr id="49" name="AutoShape 3"/>
          <p:cNvSpPr>
            <a:spLocks noChangeArrowheads="1"/>
          </p:cNvSpPr>
          <p:nvPr/>
        </p:nvSpPr>
        <p:spPr bwMode="auto">
          <a:xfrm>
            <a:off x="1082644" y="2383389"/>
            <a:ext cx="3103563" cy="768350"/>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0" name="AutoShape 4"/>
          <p:cNvSpPr>
            <a:spLocks noChangeArrowheads="1"/>
          </p:cNvSpPr>
          <p:nvPr/>
        </p:nvSpPr>
        <p:spPr bwMode="auto">
          <a:xfrm>
            <a:off x="1082644" y="1553127"/>
            <a:ext cx="3103563" cy="769937"/>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1" name="AutoShape 14"/>
          <p:cNvSpPr>
            <a:spLocks noChangeArrowheads="1"/>
          </p:cNvSpPr>
          <p:nvPr/>
        </p:nvSpPr>
        <p:spPr bwMode="gray">
          <a:xfrm>
            <a:off x="857224" y="1684889"/>
            <a:ext cx="681033" cy="496888"/>
          </a:xfrm>
          <a:prstGeom prst="homePlate">
            <a:avLst>
              <a:gd name="adj" fmla="val 39919"/>
            </a:avLst>
          </a:prstGeom>
          <a:gradFill rotWithShape="1">
            <a:gsLst>
              <a:gs pos="0">
                <a:schemeClr val="folHlink"/>
              </a:gs>
              <a:gs pos="100000">
                <a:schemeClr val="folHlink">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2" name="AutoShape 16"/>
          <p:cNvSpPr>
            <a:spLocks noChangeArrowheads="1"/>
          </p:cNvSpPr>
          <p:nvPr/>
        </p:nvSpPr>
        <p:spPr bwMode="gray">
          <a:xfrm>
            <a:off x="857224" y="2516739"/>
            <a:ext cx="681033" cy="493713"/>
          </a:xfrm>
          <a:prstGeom prst="homePlate">
            <a:avLst>
              <a:gd name="adj" fmla="val 40175"/>
            </a:avLst>
          </a:prstGeom>
          <a:gradFill rotWithShape="1">
            <a:gsLst>
              <a:gs pos="0">
                <a:schemeClr val="accent1"/>
              </a:gs>
              <a:gs pos="100000">
                <a:schemeClr val="accent1">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3" name="AutoShape 18"/>
          <p:cNvSpPr>
            <a:spLocks noChangeArrowheads="1"/>
          </p:cNvSpPr>
          <p:nvPr/>
        </p:nvSpPr>
        <p:spPr bwMode="auto">
          <a:xfrm>
            <a:off x="1082644" y="4055027"/>
            <a:ext cx="3103563" cy="769937"/>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4" name="AutoShape 19"/>
          <p:cNvSpPr>
            <a:spLocks noChangeArrowheads="1"/>
          </p:cNvSpPr>
          <p:nvPr/>
        </p:nvSpPr>
        <p:spPr bwMode="auto">
          <a:xfrm>
            <a:off x="1082644" y="3220002"/>
            <a:ext cx="3103563" cy="769937"/>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headEnd/>
            <a:tailEnd/>
          </a:ln>
          <a:effectLst/>
        </p:spPr>
        <p:txBody>
          <a:bodyPr wrap="none" anchor="ctr"/>
          <a:lstStyle/>
          <a:p>
            <a:endParaRPr lang="zh-CN" altLang="en-US"/>
          </a:p>
        </p:txBody>
      </p:sp>
      <p:sp>
        <p:nvSpPr>
          <p:cNvPr id="55" name="AutoShape 20"/>
          <p:cNvSpPr>
            <a:spLocks noChangeArrowheads="1"/>
          </p:cNvSpPr>
          <p:nvPr/>
        </p:nvSpPr>
        <p:spPr bwMode="gray">
          <a:xfrm>
            <a:off x="857224" y="3351764"/>
            <a:ext cx="681033" cy="496888"/>
          </a:xfrm>
          <a:prstGeom prst="homePlate">
            <a:avLst>
              <a:gd name="adj" fmla="val 39919"/>
            </a:avLst>
          </a:prstGeom>
          <a:gradFill rotWithShape="1">
            <a:gsLst>
              <a:gs pos="0">
                <a:schemeClr val="accent2"/>
              </a:gs>
              <a:gs pos="100000">
                <a:schemeClr val="accent2">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6" name="AutoShape 22"/>
          <p:cNvSpPr>
            <a:spLocks noChangeArrowheads="1"/>
          </p:cNvSpPr>
          <p:nvPr/>
        </p:nvSpPr>
        <p:spPr bwMode="gray">
          <a:xfrm>
            <a:off x="857224" y="4188377"/>
            <a:ext cx="681033" cy="493712"/>
          </a:xfrm>
          <a:prstGeom prst="homePlate">
            <a:avLst>
              <a:gd name="adj" fmla="val 40175"/>
            </a:avLst>
          </a:prstGeom>
          <a:gradFill rotWithShape="1">
            <a:gsLst>
              <a:gs pos="0">
                <a:schemeClr val="hlink"/>
              </a:gs>
              <a:gs pos="100000">
                <a:schemeClr val="hlink">
                  <a:gamma/>
                  <a:shade val="62745"/>
                  <a:invGamma/>
                </a:scheme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zh-CN" altLang="en-US"/>
          </a:p>
        </p:txBody>
      </p:sp>
      <p:sp>
        <p:nvSpPr>
          <p:cNvPr id="57" name="Text Box 24"/>
          <p:cNvSpPr txBox="1">
            <a:spLocks noChangeArrowheads="1"/>
          </p:cNvSpPr>
          <p:nvPr/>
        </p:nvSpPr>
        <p:spPr bwMode="gray">
          <a:xfrm>
            <a:off x="1516032" y="1767441"/>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一般性能测试</a:t>
            </a:r>
            <a:endParaRPr lang="en-US" altLang="zh-CN" sz="2400" dirty="0">
              <a:solidFill>
                <a:srgbClr val="000000"/>
              </a:solidFill>
              <a:latin typeface="黑体" pitchFamily="2" charset="-122"/>
              <a:ea typeface="黑体" pitchFamily="2" charset="-122"/>
              <a:cs typeface="Arial" pitchFamily="34" charset="0"/>
            </a:endParaRPr>
          </a:p>
        </p:txBody>
      </p:sp>
      <p:sp>
        <p:nvSpPr>
          <p:cNvPr id="61" name="Text Box 24"/>
          <p:cNvSpPr txBox="1">
            <a:spLocks noChangeArrowheads="1"/>
          </p:cNvSpPr>
          <p:nvPr/>
        </p:nvSpPr>
        <p:spPr bwMode="gray">
          <a:xfrm>
            <a:off x="1531934" y="2553259"/>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可靠性测试</a:t>
            </a:r>
            <a:endParaRPr lang="en-US" altLang="zh-CN" sz="2400" dirty="0">
              <a:solidFill>
                <a:srgbClr val="000000"/>
              </a:solidFill>
              <a:latin typeface="黑体" pitchFamily="2" charset="-122"/>
              <a:ea typeface="黑体" pitchFamily="2" charset="-122"/>
              <a:cs typeface="Arial" pitchFamily="34" charset="0"/>
            </a:endParaRPr>
          </a:p>
        </p:txBody>
      </p:sp>
      <p:sp>
        <p:nvSpPr>
          <p:cNvPr id="62" name="Text Box 24"/>
          <p:cNvSpPr txBox="1">
            <a:spLocks noChangeArrowheads="1"/>
          </p:cNvSpPr>
          <p:nvPr/>
        </p:nvSpPr>
        <p:spPr bwMode="gray">
          <a:xfrm>
            <a:off x="1531934" y="3477634"/>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负载测试</a:t>
            </a:r>
            <a:endParaRPr lang="en-US" altLang="zh-CN" sz="2400" dirty="0">
              <a:solidFill>
                <a:srgbClr val="000000"/>
              </a:solidFill>
              <a:latin typeface="黑体" pitchFamily="2" charset="-122"/>
              <a:ea typeface="黑体" pitchFamily="2" charset="-122"/>
              <a:cs typeface="Arial" pitchFamily="34" charset="0"/>
            </a:endParaRPr>
          </a:p>
        </p:txBody>
      </p:sp>
      <p:sp>
        <p:nvSpPr>
          <p:cNvPr id="63" name="Text Box 24"/>
          <p:cNvSpPr txBox="1">
            <a:spLocks noChangeArrowheads="1"/>
          </p:cNvSpPr>
          <p:nvPr/>
        </p:nvSpPr>
        <p:spPr bwMode="gray">
          <a:xfrm>
            <a:off x="1531934" y="4334890"/>
            <a:ext cx="2468562" cy="361509"/>
          </a:xfrm>
          <a:prstGeom prst="rect">
            <a:avLst/>
          </a:prstGeom>
          <a:noFill/>
          <a:ln w="9525" algn="ctr">
            <a:noFill/>
            <a:miter lim="800000"/>
            <a:headEnd/>
            <a:tailEnd/>
          </a:ln>
          <a:effectLst/>
        </p:spPr>
        <p:txBody>
          <a:bodyPr>
            <a:spAutoFit/>
          </a:bodyPr>
          <a:lstStyle/>
          <a:p>
            <a:pPr>
              <a:lnSpc>
                <a:spcPct val="70000"/>
              </a:lnSpc>
              <a:spcBef>
                <a:spcPct val="50000"/>
              </a:spcBef>
              <a:buFontTx/>
              <a:buChar char="•"/>
            </a:pPr>
            <a:r>
              <a:rPr lang="en-US" altLang="zh-CN" sz="2400" dirty="0">
                <a:solidFill>
                  <a:srgbClr val="000000"/>
                </a:solidFill>
                <a:latin typeface="黑体" pitchFamily="2" charset="-122"/>
                <a:ea typeface="黑体" pitchFamily="2" charset="-122"/>
                <a:cs typeface="Arial" pitchFamily="34" charset="0"/>
              </a:rPr>
              <a:t> </a:t>
            </a:r>
            <a:r>
              <a:rPr lang="zh-CN" altLang="en-US" sz="2400" dirty="0" smtClean="0">
                <a:solidFill>
                  <a:srgbClr val="000000"/>
                </a:solidFill>
                <a:latin typeface="黑体" pitchFamily="2" charset="-122"/>
                <a:ea typeface="黑体" pitchFamily="2" charset="-122"/>
                <a:cs typeface="Arial" pitchFamily="34" charset="0"/>
              </a:rPr>
              <a:t>压力测试</a:t>
            </a:r>
            <a:endParaRPr lang="en-US" altLang="zh-CN" sz="2400" dirty="0">
              <a:solidFill>
                <a:srgbClr val="000000"/>
              </a:solidFill>
              <a:latin typeface="黑体" pitchFamily="2" charset="-122"/>
              <a:ea typeface="黑体" pitchFamily="2" charset="-122"/>
              <a:cs typeface="Arial" pitchFamily="34" charset="0"/>
            </a:endParaRPr>
          </a:p>
        </p:txBody>
      </p:sp>
      <p:sp>
        <p:nvSpPr>
          <p:cNvPr id="64" name="AutoShape 2"/>
          <p:cNvSpPr>
            <a:spLocks noChangeArrowheads="1"/>
          </p:cNvSpPr>
          <p:nvPr/>
        </p:nvSpPr>
        <p:spPr bwMode="auto">
          <a:xfrm>
            <a:off x="5045505" y="1481689"/>
            <a:ext cx="3241271" cy="3378439"/>
          </a:xfrm>
          <a:prstGeom prst="roundRect">
            <a:avLst>
              <a:gd name="adj" fmla="val 5856"/>
            </a:avLst>
          </a:prstGeom>
          <a:solidFill>
            <a:srgbClr val="FFFFFF"/>
          </a:solidFill>
          <a:ln w="9525">
            <a:solidFill>
              <a:srgbClr val="000000"/>
            </a:solidFill>
            <a:prstDash val="dash"/>
            <a:round/>
            <a:headEnd/>
            <a:tailEnd/>
          </a:ln>
          <a:effectLst/>
        </p:spPr>
        <p:txBody>
          <a:bodyPr wrap="none" anchor="ctr"/>
          <a:lstStyle/>
          <a:p>
            <a:pPr lvl="0">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一般性能测试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负载测试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压力测试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大数据量测试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配置测试</a:t>
            </a:r>
            <a:endParaRPr lang="en-US" altLang="zh-CN" dirty="0" smtClean="0">
              <a:latin typeface="黑体" pitchFamily="2" charset="-122"/>
              <a:ea typeface="黑体" pitchFamily="2" charset="-122"/>
            </a:endParaRPr>
          </a:p>
          <a:p>
            <a:pPr>
              <a:lnSpc>
                <a:spcPct val="150000"/>
              </a:lnSpc>
            </a:pPr>
            <a:r>
              <a:rPr lang="en-US" dirty="0" smtClean="0">
                <a:latin typeface="黑体" pitchFamily="2" charset="-122"/>
                <a:ea typeface="黑体" pitchFamily="2" charset="-122"/>
              </a:rPr>
              <a:t>     </a:t>
            </a:r>
            <a:r>
              <a:rPr lang="x-none" dirty="0" smtClean="0">
                <a:latin typeface="黑体" pitchFamily="2" charset="-122"/>
                <a:ea typeface="黑体" pitchFamily="2" charset="-122"/>
              </a:rPr>
              <a:t>※</a:t>
            </a:r>
            <a:r>
              <a:rPr lang="en-US" dirty="0" smtClean="0">
                <a:latin typeface="黑体" pitchFamily="2" charset="-122"/>
                <a:ea typeface="黑体" pitchFamily="2" charset="-122"/>
              </a:rPr>
              <a:t> </a:t>
            </a:r>
            <a:r>
              <a:rPr lang="zh-CN" altLang="en-US" dirty="0" smtClean="0">
                <a:latin typeface="黑体" pitchFamily="2" charset="-122"/>
                <a:ea typeface="黑体" pitchFamily="2" charset="-122"/>
              </a:rPr>
              <a:t>稳定性测试</a:t>
            </a:r>
            <a:endParaRPr lang="zh-CN" altLang="en-US" dirty="0">
              <a:latin typeface="黑体" pitchFamily="2" charset="-122"/>
              <a:ea typeface="黑体" pitchFamily="2" charset="-122"/>
            </a:endParaRPr>
          </a:p>
        </p:txBody>
      </p:sp>
      <p:grpSp>
        <p:nvGrpSpPr>
          <p:cNvPr id="4" name="Group 5"/>
          <p:cNvGrpSpPr>
            <a:grpSpLocks/>
          </p:cNvGrpSpPr>
          <p:nvPr/>
        </p:nvGrpSpPr>
        <p:grpSpPr bwMode="auto">
          <a:xfrm>
            <a:off x="785786" y="5195701"/>
            <a:ext cx="7572428" cy="571504"/>
            <a:chOff x="752" y="1376"/>
            <a:chExt cx="1321" cy="294"/>
          </a:xfrm>
        </p:grpSpPr>
        <p:sp>
          <p:nvSpPr>
            <p:cNvPr id="66" name="AutoShape 6"/>
            <p:cNvSpPr>
              <a:spLocks noChangeArrowheads="1"/>
            </p:cNvSpPr>
            <p:nvPr/>
          </p:nvSpPr>
          <p:spPr bwMode="gray">
            <a:xfrm>
              <a:off x="752" y="1376"/>
              <a:ext cx="1321" cy="294"/>
            </a:xfrm>
            <a:prstGeom prst="roundRect">
              <a:avLst>
                <a:gd name="adj" fmla="val 50000"/>
              </a:avLst>
            </a:prstGeom>
            <a:gradFill rotWithShape="1">
              <a:gsLst>
                <a:gs pos="0">
                  <a:schemeClr val="accent2">
                    <a:gamma/>
                    <a:shade val="79216"/>
                    <a:invGamma/>
                  </a:schemeClr>
                </a:gs>
                <a:gs pos="50000">
                  <a:schemeClr val="accent2"/>
                </a:gs>
                <a:gs pos="100000">
                  <a:schemeClr val="accent2">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pPr algn="ctr"/>
              <a:r>
                <a:rPr lang="zh-CN" altLang="en-US" sz="2400" dirty="0" smtClean="0">
                  <a:solidFill>
                    <a:schemeClr val="bg1"/>
                  </a:solidFill>
                  <a:latin typeface="黑体" pitchFamily="2" charset="-122"/>
                  <a:ea typeface="黑体" pitchFamily="2" charset="-122"/>
                </a:rPr>
                <a:t>莫过于追求差别，注重综合应用！</a:t>
              </a:r>
              <a:endParaRPr lang="zh-CN" altLang="en-US" sz="2400" dirty="0">
                <a:solidFill>
                  <a:schemeClr val="bg1"/>
                </a:solidFill>
                <a:latin typeface="黑体" pitchFamily="2" charset="-122"/>
                <a:ea typeface="黑体" pitchFamily="2" charset="-122"/>
              </a:endParaRPr>
            </a:p>
          </p:txBody>
        </p:sp>
        <p:sp>
          <p:nvSpPr>
            <p:cNvPr id="67"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zh-CN" altLang="en-US"/>
            </a:p>
          </p:txBody>
        </p:sp>
        <p:sp>
          <p:nvSpPr>
            <p:cNvPr id="68"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2333520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844824"/>
            <a:ext cx="8229600" cy="4525963"/>
          </a:xfrm>
        </p:spPr>
        <p:txBody>
          <a:bodyPr>
            <a:normAutofit/>
          </a:bodyPr>
          <a:lstStyle/>
          <a:p>
            <a:r>
              <a:rPr lang="zh-CN" altLang="en-US" sz="4000" dirty="0"/>
              <a:t>性能测试与功能测试关系</a:t>
            </a:r>
          </a:p>
          <a:p>
            <a:r>
              <a:rPr lang="zh-CN" altLang="en-US" sz="4000" dirty="0">
                <a:solidFill>
                  <a:srgbClr val="2A1C00"/>
                </a:solidFill>
              </a:rPr>
              <a:t>性能自动化测试优势</a:t>
            </a:r>
          </a:p>
          <a:p>
            <a:r>
              <a:rPr lang="zh-CN" altLang="en-US" sz="4000" dirty="0">
                <a:solidFill>
                  <a:srgbClr val="2A1C00"/>
                </a:solidFill>
              </a:rPr>
              <a:t>性能测试</a:t>
            </a:r>
            <a:r>
              <a:rPr lang="zh-CN" altLang="en-US" sz="4000" dirty="0" smtClean="0">
                <a:solidFill>
                  <a:srgbClr val="2A1C00"/>
                </a:solidFill>
              </a:rPr>
              <a:t>概念与分类</a:t>
            </a:r>
            <a:endParaRPr lang="en-US" altLang="zh-CN" sz="4000" dirty="0">
              <a:solidFill>
                <a:srgbClr val="2A1C00"/>
              </a:solidFill>
            </a:endParaRPr>
          </a:p>
          <a:p>
            <a:r>
              <a:rPr lang="zh-CN" altLang="en-US" sz="4000" dirty="0" smtClean="0">
                <a:solidFill>
                  <a:srgbClr val="FF0000"/>
                </a:solidFill>
              </a:rPr>
              <a:t>性能</a:t>
            </a:r>
            <a:r>
              <a:rPr lang="zh-CN" altLang="en-US" sz="4000" dirty="0">
                <a:solidFill>
                  <a:srgbClr val="FF0000"/>
                </a:solidFill>
              </a:rPr>
              <a:t>测试</a:t>
            </a:r>
            <a:r>
              <a:rPr lang="zh-CN" altLang="en-US" sz="4000" dirty="0" smtClean="0">
                <a:solidFill>
                  <a:srgbClr val="FF0000"/>
                </a:solidFill>
              </a:rPr>
              <a:t>术语</a:t>
            </a:r>
            <a:endParaRPr lang="en-US" altLang="zh-CN" sz="4000" dirty="0" smtClean="0">
              <a:solidFill>
                <a:srgbClr val="FF0000"/>
              </a:solidFill>
            </a:endParaRPr>
          </a:p>
          <a:p>
            <a:r>
              <a:rPr lang="zh-CN" altLang="en-US" sz="4000" dirty="0">
                <a:solidFill>
                  <a:srgbClr val="2A1C00"/>
                </a:solidFill>
              </a:rPr>
              <a:t>性能测试的</a:t>
            </a:r>
            <a:r>
              <a:rPr lang="zh-CN" altLang="en-US" sz="4000" dirty="0" smtClean="0">
                <a:solidFill>
                  <a:srgbClr val="2A1C00"/>
                </a:solidFill>
              </a:rPr>
              <a:t>步骤</a:t>
            </a:r>
            <a:endParaRPr lang="en-US" altLang="zh-CN" sz="4000" dirty="0" smtClean="0">
              <a:solidFill>
                <a:srgbClr val="2A1C00"/>
              </a:solidFill>
            </a:endParaRPr>
          </a:p>
          <a:p>
            <a:r>
              <a:rPr lang="zh-CN" altLang="en-US" sz="4000" dirty="0"/>
              <a:t>导致性能瓶颈的可能性</a:t>
            </a:r>
          </a:p>
          <a:p>
            <a:endParaRPr lang="en-US" altLang="zh-CN" sz="4000" dirty="0">
              <a:solidFill>
                <a:srgbClr val="2A1C00"/>
              </a:solidFill>
            </a:endParaRPr>
          </a:p>
          <a:p>
            <a:pPr marL="0" indent="0">
              <a:buNone/>
            </a:pPr>
            <a:endParaRPr lang="en-US" altLang="zh-CN" sz="4000" dirty="0">
              <a:solidFill>
                <a:srgbClr val="FF00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719958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性能测试术语</a:t>
            </a:r>
          </a:p>
        </p:txBody>
      </p:sp>
      <p:sp>
        <p:nvSpPr>
          <p:cNvPr id="6" name="内容占位符 5"/>
          <p:cNvSpPr>
            <a:spLocks noGrp="1"/>
          </p:cNvSpPr>
          <p:nvPr>
            <p:ph idx="1"/>
          </p:nvPr>
        </p:nvSpPr>
        <p:spPr/>
        <p:txBody>
          <a:bodyPr>
            <a:normAutofit lnSpcReduction="10000"/>
          </a:bodyPr>
          <a:lstStyle/>
          <a:p>
            <a:r>
              <a:rPr lang="zh-CN" altLang="en-US" dirty="0"/>
              <a:t>虚拟用户：</a:t>
            </a:r>
            <a:r>
              <a:rPr lang="en-US" altLang="zh-CN" dirty="0" smtClean="0"/>
              <a:t>Vuser</a:t>
            </a:r>
            <a:r>
              <a:rPr lang="zh-CN" altLang="en-US" dirty="0" smtClean="0"/>
              <a:t>→真人</a:t>
            </a:r>
            <a:endParaRPr lang="en-US" altLang="zh-CN" dirty="0" smtClean="0"/>
          </a:p>
          <a:p>
            <a:r>
              <a:rPr lang="zh-CN" altLang="en-US" dirty="0" smtClean="0"/>
              <a:t>并发及并发用户数</a:t>
            </a:r>
            <a:endParaRPr lang="en-US" altLang="zh-CN" dirty="0" smtClean="0"/>
          </a:p>
          <a:p>
            <a:r>
              <a:rPr lang="zh-CN" altLang="en-US" dirty="0" smtClean="0"/>
              <a:t>响应时间</a:t>
            </a:r>
            <a:endParaRPr lang="en-US" altLang="zh-CN" dirty="0" smtClean="0"/>
          </a:p>
          <a:p>
            <a:r>
              <a:rPr lang="zh-CN" altLang="en-US" dirty="0" smtClean="0"/>
              <a:t>每秒事务数</a:t>
            </a:r>
            <a:endParaRPr lang="en-US" altLang="zh-CN" dirty="0" smtClean="0"/>
          </a:p>
          <a:p>
            <a:r>
              <a:rPr lang="zh-CN" altLang="en-US" dirty="0" smtClean="0"/>
              <a:t>吞吐量、吞吐率</a:t>
            </a:r>
            <a:endParaRPr lang="en-US" altLang="zh-CN" dirty="0" smtClean="0"/>
          </a:p>
          <a:p>
            <a:r>
              <a:rPr lang="zh-CN" altLang="en-US" dirty="0" smtClean="0"/>
              <a:t>点击率</a:t>
            </a:r>
            <a:endParaRPr lang="en-US" altLang="zh-CN" dirty="0" smtClean="0"/>
          </a:p>
          <a:p>
            <a:r>
              <a:rPr lang="zh-CN" altLang="en-US" dirty="0" smtClean="0"/>
              <a:t>性能计数器</a:t>
            </a:r>
            <a:endParaRPr lang="en-US" altLang="zh-CN" dirty="0" smtClean="0"/>
          </a:p>
          <a:p>
            <a:r>
              <a:rPr lang="zh-CN" altLang="en-US" dirty="0" smtClean="0"/>
              <a:t>资源利用率</a:t>
            </a:r>
          </a:p>
          <a:p>
            <a:pPr marL="0" indent="0">
              <a:buNone/>
            </a:pPr>
            <a:endParaRPr lang="en-US" altLang="zh-CN" dirty="0" smtClean="0"/>
          </a:p>
        </p:txBody>
      </p:sp>
      <p:cxnSp>
        <p:nvCxnSpPr>
          <p:cNvPr id="9" name="直接箭头连接符 8"/>
          <p:cNvCxnSpPr/>
          <p:nvPr/>
        </p:nvCxnSpPr>
        <p:spPr>
          <a:xfrm rot="5400000">
            <a:off x="4321967" y="1322135"/>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组合 11"/>
          <p:cNvGrpSpPr>
            <a:grpSpLocks/>
          </p:cNvGrpSpPr>
          <p:nvPr/>
        </p:nvGrpSpPr>
        <p:grpSpPr bwMode="auto">
          <a:xfrm>
            <a:off x="3643306" y="2143116"/>
            <a:ext cx="5072066" cy="3429024"/>
            <a:chOff x="3434027" y="3000372"/>
            <a:chExt cx="5371855" cy="3098079"/>
          </a:xfrm>
        </p:grpSpPr>
        <p:sp>
          <p:nvSpPr>
            <p:cNvPr id="11" name="圆角矩形 10"/>
            <p:cNvSpPr/>
            <p:nvPr/>
          </p:nvSpPr>
          <p:spPr>
            <a:xfrm>
              <a:off x="3434027" y="3194002"/>
              <a:ext cx="5371855" cy="2904449"/>
            </a:xfrm>
            <a:prstGeom prst="roundRect">
              <a:avLst>
                <a:gd name="adj" fmla="val 7123"/>
              </a:avLst>
            </a:prstGeom>
            <a:gradFill flip="none" rotWithShape="1">
              <a:gsLst>
                <a:gs pos="0">
                  <a:srgbClr val="FFFF00"/>
                </a:gs>
                <a:gs pos="100000">
                  <a:srgbClr val="009900"/>
                </a:gs>
                <a:gs pos="100000">
                  <a:schemeClr val="accent1">
                    <a:tint val="23500"/>
                    <a:satMod val="160000"/>
                  </a:schemeClr>
                </a:gs>
              </a:gsLst>
              <a:lin ang="81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2400" dirty="0" smtClean="0">
                <a:latin typeface="黑体" pitchFamily="2" charset="-122"/>
                <a:ea typeface="黑体" pitchFamily="2" charset="-122"/>
              </a:endParaRPr>
            </a:p>
            <a:p>
              <a:pPr>
                <a:defRPr/>
              </a:pPr>
              <a:endParaRPr lang="en-US" altLang="zh-CN" sz="2400" dirty="0" smtClean="0">
                <a:latin typeface="黑体" pitchFamily="2" charset="-122"/>
                <a:ea typeface="黑体" pitchFamily="2" charset="-122"/>
              </a:endParaRPr>
            </a:p>
            <a:p>
              <a:pPr>
                <a:defRPr/>
              </a:pPr>
              <a:endParaRPr lang="en-US" altLang="zh-CN" sz="2400" dirty="0" smtClean="0">
                <a:latin typeface="黑体" pitchFamily="2" charset="-122"/>
                <a:ea typeface="黑体" pitchFamily="2" charset="-122"/>
              </a:endParaRPr>
            </a:p>
            <a:p>
              <a:pPr>
                <a:defRPr/>
              </a:pPr>
              <a:endParaRPr lang="en-US" altLang="zh-CN" sz="2400" dirty="0" smtClean="0">
                <a:latin typeface="黑体" pitchFamily="2" charset="-122"/>
                <a:ea typeface="黑体" pitchFamily="2" charset="-122"/>
              </a:endParaRPr>
            </a:p>
            <a:p>
              <a:pPr>
                <a:defRPr/>
              </a:pPr>
              <a:r>
                <a:rPr lang="zh-CN" altLang="en-US" sz="2000" dirty="0" smtClean="0">
                  <a:latin typeface="黑体" pitchFamily="2" charset="-122"/>
                  <a:ea typeface="黑体" pitchFamily="2" charset="-122"/>
                </a:rPr>
                <a:t>系统允许</a:t>
              </a:r>
              <a:r>
                <a:rPr lang="en-US" altLang="zh-CN" sz="2000" dirty="0" smtClean="0">
                  <a:latin typeface="黑体" pitchFamily="2" charset="-122"/>
                  <a:ea typeface="黑体" pitchFamily="2" charset="-122"/>
                </a:rPr>
                <a:t>500</a:t>
              </a:r>
              <a:r>
                <a:rPr lang="zh-CN" altLang="en-US" sz="2000" dirty="0" smtClean="0">
                  <a:latin typeface="黑体" pitchFamily="2" charset="-122"/>
                  <a:ea typeface="黑体" pitchFamily="2" charset="-122"/>
                </a:rPr>
                <a:t>个用户并发访问系统</a:t>
              </a:r>
              <a:endParaRPr lang="en-US" altLang="zh-CN" sz="2000" b="1" dirty="0" smtClean="0">
                <a:solidFill>
                  <a:schemeClr val="bg1"/>
                </a:solidFill>
                <a:latin typeface="黑体" pitchFamily="2" charset="-122"/>
                <a:ea typeface="黑体" pitchFamily="2" charset="-122"/>
              </a:endParaRPr>
            </a:p>
            <a:p>
              <a:pPr>
                <a:defRPr/>
              </a:pPr>
              <a:r>
                <a:rPr lang="zh-CN" altLang="en-US" sz="2000" dirty="0" smtClean="0">
                  <a:latin typeface="黑体" pitchFamily="2" charset="-122"/>
                  <a:ea typeface="黑体" pitchFamily="2" charset="-122"/>
                </a:rPr>
                <a:t>系统支持</a:t>
              </a:r>
              <a:r>
                <a:rPr lang="en-US" altLang="zh-CN" sz="2000" dirty="0" smtClean="0">
                  <a:latin typeface="黑体" pitchFamily="2" charset="-122"/>
                  <a:ea typeface="黑体" pitchFamily="2" charset="-122"/>
                </a:rPr>
                <a:t>500</a:t>
              </a:r>
              <a:r>
                <a:rPr lang="zh-CN" altLang="en-US" sz="2000" dirty="0" smtClean="0">
                  <a:latin typeface="黑体" pitchFamily="2" charset="-122"/>
                  <a:ea typeface="黑体" pitchFamily="2" charset="-122"/>
                </a:rPr>
                <a:t>个用户并发进行登录操作</a:t>
              </a:r>
              <a:endParaRPr lang="en-US" altLang="zh-CN" sz="2000" dirty="0" smtClean="0">
                <a:latin typeface="黑体" pitchFamily="2" charset="-122"/>
                <a:ea typeface="黑体" pitchFamily="2" charset="-122"/>
              </a:endParaRPr>
            </a:p>
            <a:p>
              <a:pPr>
                <a:defRPr/>
              </a:pPr>
              <a:endParaRPr lang="en-US" altLang="zh-CN" sz="2000" b="1" dirty="0" smtClean="0">
                <a:solidFill>
                  <a:schemeClr val="bg1"/>
                </a:solidFill>
                <a:latin typeface="黑体" pitchFamily="2" charset="-122"/>
                <a:ea typeface="黑体" pitchFamily="2" charset="-122"/>
              </a:endParaRPr>
            </a:p>
            <a:p>
              <a:pPr>
                <a:defRPr/>
              </a:pPr>
              <a:r>
                <a:rPr lang="zh-CN" altLang="en-US" sz="2000" dirty="0" smtClean="0">
                  <a:latin typeface="黑体" pitchFamily="2" charset="-122"/>
                  <a:ea typeface="黑体" pitchFamily="2" charset="-122"/>
                </a:rPr>
                <a:t>并发：</a:t>
              </a:r>
              <a:r>
                <a:rPr lang="zh-CN" altLang="en-US" sz="2000" dirty="0" smtClean="0">
                  <a:solidFill>
                    <a:srgbClr val="FF0000"/>
                  </a:solidFill>
                  <a:latin typeface="黑体" pitchFamily="2" charset="-122"/>
                  <a:ea typeface="黑体" pitchFamily="2" charset="-122"/>
                </a:rPr>
                <a:t>大量</a:t>
              </a:r>
              <a:r>
                <a:rPr lang="zh-CN" altLang="en-US" sz="2000" dirty="0" smtClean="0">
                  <a:latin typeface="黑体" pitchFamily="2" charset="-122"/>
                  <a:ea typeface="黑体" pitchFamily="2" charset="-122"/>
                </a:rPr>
                <a:t>用户且</a:t>
              </a:r>
              <a:r>
                <a:rPr lang="zh-CN" altLang="en-US" sz="2000" dirty="0" smtClean="0">
                  <a:solidFill>
                    <a:srgbClr val="FF0000"/>
                  </a:solidFill>
                  <a:latin typeface="黑体" pitchFamily="2" charset="-122"/>
                  <a:ea typeface="黑体" pitchFamily="2" charset="-122"/>
                </a:rPr>
                <a:t>同时对服务器</a:t>
              </a:r>
              <a:r>
                <a:rPr lang="zh-CN" altLang="en-US" sz="2000" dirty="0" smtClean="0">
                  <a:latin typeface="黑体" pitchFamily="2" charset="-122"/>
                  <a:ea typeface="黑体" pitchFamily="2" charset="-122"/>
                </a:rPr>
                <a:t>的</a:t>
              </a:r>
              <a:r>
                <a:rPr lang="zh-CN" altLang="en-US" sz="2000" dirty="0" smtClean="0">
                  <a:solidFill>
                    <a:schemeClr val="bg1"/>
                  </a:solidFill>
                  <a:latin typeface="黑体" pitchFamily="2" charset="-122"/>
                  <a:ea typeface="黑体" pitchFamily="2" charset="-122"/>
                </a:rPr>
                <a:t>操作</a:t>
              </a:r>
              <a:endParaRPr lang="en-US" altLang="zh-CN" sz="2000" dirty="0" smtClean="0">
                <a:solidFill>
                  <a:schemeClr val="bg1"/>
                </a:solidFill>
                <a:latin typeface="黑体" pitchFamily="2" charset="-122"/>
                <a:ea typeface="黑体" pitchFamily="2" charset="-122"/>
              </a:endParaRPr>
            </a:p>
            <a:p>
              <a:pPr>
                <a:defRPr/>
              </a:pPr>
              <a:endParaRPr lang="en-US" altLang="zh-CN" sz="2000" b="1" dirty="0" smtClean="0">
                <a:solidFill>
                  <a:schemeClr val="bg1"/>
                </a:solidFill>
                <a:latin typeface="黑体" pitchFamily="2" charset="-122"/>
                <a:ea typeface="黑体" pitchFamily="2" charset="-122"/>
              </a:endParaRPr>
            </a:p>
            <a:p>
              <a:pPr>
                <a:defRPr/>
              </a:pPr>
              <a:r>
                <a:rPr lang="zh-CN" altLang="en-US" sz="2000" dirty="0" smtClean="0">
                  <a:solidFill>
                    <a:schemeClr val="bg1"/>
                  </a:solidFill>
                  <a:latin typeface="黑体" pitchFamily="2" charset="-122"/>
                  <a:ea typeface="黑体" pitchFamily="2" charset="-122"/>
                </a:rPr>
                <a:t>系统用户数：系统可有</a:t>
              </a:r>
              <a:r>
                <a:rPr lang="en-US" altLang="zh-CN" sz="2000" dirty="0" smtClean="0">
                  <a:solidFill>
                    <a:schemeClr val="bg1"/>
                  </a:solidFill>
                  <a:latin typeface="黑体" pitchFamily="2" charset="-122"/>
                  <a:ea typeface="黑体" pitchFamily="2" charset="-122"/>
                </a:rPr>
                <a:t>1000</a:t>
              </a:r>
              <a:r>
                <a:rPr lang="zh-CN" altLang="en-US" sz="2000" dirty="0" smtClean="0">
                  <a:solidFill>
                    <a:schemeClr val="bg1"/>
                  </a:solidFill>
                  <a:latin typeface="黑体" pitchFamily="2" charset="-122"/>
                  <a:ea typeface="黑体" pitchFamily="2" charset="-122"/>
                </a:rPr>
                <a:t>个使用用户</a:t>
              </a:r>
              <a:endParaRPr lang="en-US" altLang="zh-CN" sz="2000" dirty="0" smtClean="0">
                <a:solidFill>
                  <a:schemeClr val="bg1"/>
                </a:solidFill>
                <a:latin typeface="黑体" pitchFamily="2" charset="-122"/>
                <a:ea typeface="黑体" pitchFamily="2" charset="-122"/>
              </a:endParaRPr>
            </a:p>
            <a:p>
              <a:pPr>
                <a:defRPr/>
              </a:pPr>
              <a:r>
                <a:rPr lang="zh-CN" altLang="en-US" sz="2000" dirty="0" smtClean="0">
                  <a:solidFill>
                    <a:schemeClr val="bg1"/>
                  </a:solidFill>
                  <a:latin typeface="黑体" pitchFamily="2" charset="-122"/>
                  <a:ea typeface="黑体" pitchFamily="2" charset="-122"/>
                </a:rPr>
                <a:t>在线用户数：系统允许</a:t>
              </a:r>
              <a:r>
                <a:rPr lang="en-US" altLang="en-US" sz="2000" dirty="0" smtClean="0">
                  <a:solidFill>
                    <a:schemeClr val="bg1"/>
                  </a:solidFill>
                  <a:latin typeface="黑体" pitchFamily="2" charset="-122"/>
                  <a:ea typeface="黑体" pitchFamily="2" charset="-122"/>
                </a:rPr>
                <a:t>800</a:t>
              </a:r>
              <a:r>
                <a:rPr lang="zh-CN" altLang="en-US" sz="2000" dirty="0" smtClean="0">
                  <a:solidFill>
                    <a:schemeClr val="bg1"/>
                  </a:solidFill>
                  <a:latin typeface="黑体" pitchFamily="2" charset="-122"/>
                  <a:ea typeface="黑体" pitchFamily="2" charset="-122"/>
                </a:rPr>
                <a:t>个用户同时在线</a:t>
              </a:r>
              <a:endParaRPr lang="en-US" altLang="zh-CN" sz="2000" dirty="0" smtClean="0">
                <a:solidFill>
                  <a:schemeClr val="bg1"/>
                </a:solidFill>
                <a:latin typeface="黑体" pitchFamily="2" charset="-122"/>
                <a:ea typeface="黑体" pitchFamily="2" charset="-122"/>
              </a:endParaRPr>
            </a:p>
            <a:p>
              <a:pPr>
                <a:defRPr/>
              </a:pPr>
              <a:endParaRPr lang="en-US" altLang="zh-CN" sz="2000" dirty="0" smtClean="0">
                <a:solidFill>
                  <a:schemeClr val="bg1"/>
                </a:solidFill>
                <a:latin typeface="黑体" pitchFamily="2" charset="-122"/>
                <a:ea typeface="黑体" pitchFamily="2" charset="-122"/>
              </a:endParaRPr>
            </a:p>
            <a:p>
              <a:pPr>
                <a:defRPr/>
              </a:pPr>
              <a:r>
                <a:rPr lang="zh-CN" altLang="en-US" sz="2000" dirty="0" smtClean="0">
                  <a:solidFill>
                    <a:schemeClr val="bg1"/>
                  </a:solidFill>
                  <a:latin typeface="黑体" pitchFamily="2" charset="-122"/>
                  <a:ea typeface="黑体" pitchFamily="2" charset="-122"/>
                </a:rPr>
                <a:t>参考公式  使用系统的用户数量</a:t>
              </a:r>
              <a:r>
                <a:rPr lang="en-US" altLang="zh-CN" sz="2000" dirty="0" smtClean="0">
                  <a:solidFill>
                    <a:schemeClr val="bg1"/>
                  </a:solidFill>
                  <a:latin typeface="黑体" pitchFamily="2" charset="-122"/>
                  <a:ea typeface="黑体" pitchFamily="2" charset="-122"/>
                </a:rPr>
                <a:t>*</a:t>
              </a:r>
              <a:r>
                <a:rPr lang="zh-CN" altLang="en-US" sz="2000" dirty="0" smtClean="0">
                  <a:solidFill>
                    <a:schemeClr val="bg1"/>
                  </a:solidFill>
                  <a:latin typeface="黑体" pitchFamily="2" charset="-122"/>
                  <a:ea typeface="黑体" pitchFamily="2" charset="-122"/>
                </a:rPr>
                <a:t>（</a:t>
              </a:r>
              <a:r>
                <a:rPr lang="en-US" altLang="zh-CN" sz="2000" dirty="0" smtClean="0">
                  <a:solidFill>
                    <a:schemeClr val="bg1"/>
                  </a:solidFill>
                  <a:latin typeface="黑体" pitchFamily="2" charset="-122"/>
                  <a:ea typeface="黑体" pitchFamily="2" charset="-122"/>
                </a:rPr>
                <a:t>5%~20%</a:t>
              </a:r>
              <a:r>
                <a:rPr lang="zh-CN" altLang="en-US" sz="2000" dirty="0" smtClean="0">
                  <a:solidFill>
                    <a:schemeClr val="bg1"/>
                  </a:solidFill>
                  <a:latin typeface="黑体" pitchFamily="2" charset="-122"/>
                  <a:ea typeface="黑体" pitchFamily="2" charset="-122"/>
                </a:rPr>
                <a:t>）</a:t>
              </a:r>
              <a:endParaRPr lang="en-US" altLang="zh-CN" sz="2000" dirty="0">
                <a:solidFill>
                  <a:schemeClr val="bg1"/>
                </a:solidFill>
                <a:latin typeface="黑体" pitchFamily="2" charset="-122"/>
                <a:ea typeface="黑体" pitchFamily="2" charset="-122"/>
              </a:endParaRPr>
            </a:p>
            <a:p>
              <a:pPr algn="ctr" fontAlgn="auto">
                <a:spcBef>
                  <a:spcPts val="0"/>
                </a:spcBef>
                <a:spcAft>
                  <a:spcPts val="0"/>
                </a:spcAft>
                <a:defRPr/>
              </a:pPr>
              <a:endParaRPr lang="en-US" altLang="zh-CN" dirty="0"/>
            </a:p>
            <a:p>
              <a:pPr algn="ctr" fontAlgn="auto">
                <a:spcBef>
                  <a:spcPts val="0"/>
                </a:spcBef>
                <a:spcAft>
                  <a:spcPts val="0"/>
                </a:spcAft>
                <a:defRPr/>
              </a:pPr>
              <a:endParaRPr lang="en-US" altLang="zh-CN" dirty="0"/>
            </a:p>
            <a:p>
              <a:pPr algn="ctr" fontAlgn="auto">
                <a:spcBef>
                  <a:spcPts val="0"/>
                </a:spcBef>
                <a:spcAft>
                  <a:spcPts val="0"/>
                </a:spcAft>
                <a:defRPr/>
              </a:pPr>
              <a:endParaRPr lang="en-US" altLang="zh-CN" dirty="0"/>
            </a:p>
            <a:p>
              <a:pPr algn="ctr" fontAlgn="auto">
                <a:spcBef>
                  <a:spcPts val="0"/>
                </a:spcBef>
                <a:spcAft>
                  <a:spcPts val="0"/>
                </a:spcAft>
                <a:defRPr/>
              </a:pPr>
              <a:endParaRPr lang="en-US" altLang="zh-CN" dirty="0"/>
            </a:p>
            <a:p>
              <a:pPr algn="ctr" fontAlgn="auto">
                <a:spcBef>
                  <a:spcPts val="0"/>
                </a:spcBef>
                <a:spcAft>
                  <a:spcPts val="0"/>
                </a:spcAft>
                <a:defRPr/>
              </a:pPr>
              <a:endParaRPr lang="en-US" altLang="zh-CN" dirty="0"/>
            </a:p>
            <a:p>
              <a:pPr algn="ctr" fontAlgn="auto">
                <a:spcBef>
                  <a:spcPts val="0"/>
                </a:spcBef>
                <a:spcAft>
                  <a:spcPts val="0"/>
                </a:spcAft>
                <a:defRPr/>
              </a:pPr>
              <a:endParaRPr lang="zh-CN" altLang="en-US" dirty="0"/>
            </a:p>
          </p:txBody>
        </p:sp>
        <p:sp>
          <p:nvSpPr>
            <p:cNvPr id="13" name="矩形 5"/>
            <p:cNvSpPr>
              <a:spLocks noChangeArrowheads="1"/>
            </p:cNvSpPr>
            <p:nvPr/>
          </p:nvSpPr>
          <p:spPr bwMode="auto">
            <a:xfrm>
              <a:off x="6786578" y="3000372"/>
              <a:ext cx="184781" cy="1939989"/>
            </a:xfrm>
            <a:prstGeom prst="rect">
              <a:avLst/>
            </a:prstGeom>
            <a:noFill/>
            <a:ln w="9525">
              <a:noFill/>
              <a:miter lim="800000"/>
              <a:headEnd/>
              <a:tailEnd/>
            </a:ln>
          </p:spPr>
          <p:txBody>
            <a:bodyPr wrap="none">
              <a:spAutoFit/>
            </a:bodyPr>
            <a:lstStyle/>
            <a:p>
              <a:endParaRPr lang="zh-CN" altLang="en-US" sz="12000" b="1" dirty="0">
                <a:solidFill>
                  <a:srgbClr val="FF0000"/>
                </a:solidFill>
                <a:latin typeface="Berlin Sans FB Demi" pitchFamily="34" charset="0"/>
                <a:ea typeface="宋体" pitchFamily="2" charset="-122"/>
              </a:endParaRPr>
            </a:p>
          </p:txBody>
        </p:sp>
      </p:grpSp>
      <p:sp>
        <p:nvSpPr>
          <p:cNvPr id="18" name="矩形 10"/>
          <p:cNvSpPr>
            <a:spLocks noChangeArrowheads="1"/>
          </p:cNvSpPr>
          <p:nvPr/>
        </p:nvSpPr>
        <p:spPr bwMode="auto">
          <a:xfrm>
            <a:off x="5786446" y="4000504"/>
            <a:ext cx="642942" cy="1200329"/>
          </a:xfrm>
          <a:prstGeom prst="rect">
            <a:avLst/>
          </a:prstGeom>
          <a:noFill/>
          <a:ln w="9525">
            <a:noFill/>
            <a:miter lim="800000"/>
            <a:headEnd/>
            <a:tailEnd/>
          </a:ln>
        </p:spPr>
        <p:txBody>
          <a:bodyPr wrap="square">
            <a:spAutoFit/>
          </a:bodyPr>
          <a:lstStyle/>
          <a:p>
            <a:r>
              <a:rPr lang="en-US" altLang="zh-CN" sz="7200" b="1" dirty="0">
                <a:solidFill>
                  <a:srgbClr val="FF0000"/>
                </a:solidFill>
                <a:latin typeface="Berlin Sans FB Demi" pitchFamily="34" charset="0"/>
              </a:rPr>
              <a:t>×</a:t>
            </a:r>
            <a:endParaRPr lang="zh-CN" altLang="en-US" sz="7200" b="1" dirty="0">
              <a:solidFill>
                <a:srgbClr val="FF0000"/>
              </a:solidFill>
              <a:latin typeface="Berlin Sans FB Demi" pitchFamily="34" charset="0"/>
            </a:endParaRPr>
          </a:p>
        </p:txBody>
      </p:sp>
      <p:sp>
        <p:nvSpPr>
          <p:cNvPr id="19" name="WordArt 25"/>
          <p:cNvSpPr>
            <a:spLocks noChangeArrowheads="1" noChangeShapeType="1" noTextEdit="1"/>
          </p:cNvSpPr>
          <p:nvPr/>
        </p:nvSpPr>
        <p:spPr bwMode="auto">
          <a:xfrm>
            <a:off x="6107917" y="1373792"/>
            <a:ext cx="1428760" cy="642942"/>
          </a:xfrm>
          <a:prstGeom prst="rect">
            <a:avLst/>
          </a:prstGeom>
        </p:spPr>
        <p:txBody>
          <a:bodyPr wrap="none" fromWordArt="1">
            <a:prstTxWarp prst="textPlain">
              <a:avLst>
                <a:gd name="adj" fmla="val 50000"/>
              </a:avLst>
            </a:prstTxWarp>
          </a:bodyPr>
          <a:lstStyle/>
          <a:p>
            <a:r>
              <a:rPr lang="en-US" altLang="zh-CN" sz="2800" b="1" kern="10" dirty="0" smtClean="0">
                <a:ln w="9525">
                  <a:solidFill>
                    <a:srgbClr val="FF0000"/>
                  </a:solidFill>
                  <a:round/>
                  <a:headEnd/>
                  <a:tailEnd/>
                </a:ln>
                <a:gradFill rotWithShape="1">
                  <a:gsLst>
                    <a:gs pos="0">
                      <a:srgbClr val="FF0066"/>
                    </a:gs>
                    <a:gs pos="50000">
                      <a:schemeClr val="bg1"/>
                    </a:gs>
                    <a:gs pos="100000">
                      <a:srgbClr val="FF0066"/>
                    </a:gs>
                  </a:gsLst>
                  <a:lin ang="5400000" scaled="1"/>
                </a:gradFill>
                <a:effectLst>
                  <a:outerShdw dist="35921" dir="2700000" algn="ctr" rotWithShape="0">
                    <a:schemeClr val="tx1"/>
                  </a:outerShdw>
                </a:effectLst>
                <a:latin typeface="黑体" pitchFamily="2" charset="-122"/>
                <a:ea typeface="黑体" pitchFamily="2" charset="-122"/>
              </a:rPr>
              <a:t>500</a:t>
            </a:r>
            <a:endParaRPr lang="zh-CN" altLang="en-US" sz="2800" b="1" kern="10" dirty="0">
              <a:ln w="9525">
                <a:solidFill>
                  <a:srgbClr val="FF0000"/>
                </a:solidFill>
                <a:round/>
                <a:headEnd/>
                <a:tailEnd/>
              </a:ln>
              <a:gradFill rotWithShape="1">
                <a:gsLst>
                  <a:gs pos="0">
                    <a:srgbClr val="FF0066"/>
                  </a:gs>
                  <a:gs pos="50000">
                    <a:schemeClr val="bg1"/>
                  </a:gs>
                  <a:gs pos="100000">
                    <a:srgbClr val="FF0066"/>
                  </a:gs>
                </a:gsLst>
                <a:lin ang="5400000" scaled="1"/>
              </a:gradFill>
              <a:effectLst>
                <a:outerShdw dist="35921" dir="2700000" algn="ctr" rotWithShape="0">
                  <a:schemeClr val="tx1"/>
                </a:outerShdw>
              </a:effectLst>
              <a:latin typeface="黑体" pitchFamily="2" charset="-122"/>
              <a:ea typeface="黑体" pitchFamily="2" charset="-122"/>
            </a:endParaRPr>
          </a:p>
        </p:txBody>
      </p:sp>
    </p:spTree>
    <p:extLst>
      <p:ext uri="{BB962C8B-B14F-4D97-AF65-F5344CB8AC3E}">
        <p14:creationId xmlns:p14="http://schemas.microsoft.com/office/powerpoint/2010/main" val="2046588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randombar(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par>
                          <p:cTn id="26" fill="hold">
                            <p:stCondLst>
                              <p:cond delay="500"/>
                            </p:stCondLst>
                            <p:childTnLst>
                              <p:par>
                                <p:cTn id="27" presetID="32" presetClass="emph" presetSubtype="0" repeatCount="indefinite" fill="hold" grpId="1" nodeType="afterEffect">
                                  <p:stCondLst>
                                    <p:cond delay="0"/>
                                  </p:stCondLst>
                                  <p:childTnLst>
                                    <p:animClr clrSpc="rgb" dir="cw">
                                      <p:cBhvr override="childStyle">
                                        <p:cTn id="28" dur="100" fill="hold"/>
                                        <p:tgtEl>
                                          <p:spTgt spid="19"/>
                                        </p:tgtEl>
                                        <p:attrNameLst>
                                          <p:attrName>style.color</p:attrName>
                                        </p:attrNameLst>
                                      </p:cBhvr>
                                      <p:to>
                                        <a:srgbClr val="FFFF00"/>
                                      </p:to>
                                    </p:animClr>
                                    <p:animClr clrSpc="rgb" dir="cw">
                                      <p:cBhvr>
                                        <p:cTn id="29" dur="100" fill="hold"/>
                                        <p:tgtEl>
                                          <p:spTgt spid="19"/>
                                        </p:tgtEl>
                                        <p:attrNameLst>
                                          <p:attrName>fillcolor</p:attrName>
                                        </p:attrNameLst>
                                      </p:cBhvr>
                                      <p:to>
                                        <a:srgbClr val="FFFF00"/>
                                      </p:to>
                                    </p:animClr>
                                    <p:set>
                                      <p:cBhvr>
                                        <p:cTn id="30" dur="100" fill="hold"/>
                                        <p:tgtEl>
                                          <p:spTgt spid="19"/>
                                        </p:tgtEl>
                                        <p:attrNameLst>
                                          <p:attrName>fill.type</p:attrName>
                                        </p:attrNameLst>
                                      </p:cBhvr>
                                      <p:to>
                                        <p:strVal val="solid"/>
                                      </p:to>
                                    </p:set>
                                    <p:set>
                                      <p:cBhvr>
                                        <p:cTn id="31" dur="100" fill="hold"/>
                                        <p:tgtEl>
                                          <p:spTgt spid="19"/>
                                        </p:tgtEl>
                                        <p:attrNameLst>
                                          <p:attrName>fill.on</p:attrName>
                                        </p:attrNameLst>
                                      </p:cBhvr>
                                      <p:to>
                                        <p:strVal val="true"/>
                                      </p:to>
                                    </p:set>
                                    <p:animRot by="120000">
                                      <p:cBhvr>
                                        <p:cTn id="32" dur="100" fill="hold">
                                          <p:stCondLst>
                                            <p:cond delay="0"/>
                                          </p:stCondLst>
                                        </p:cTn>
                                        <p:tgtEl>
                                          <p:spTgt spid="19"/>
                                        </p:tgtEl>
                                        <p:attrNameLst>
                                          <p:attrName>r</p:attrName>
                                        </p:attrNameLst>
                                      </p:cBhvr>
                                    </p:animRot>
                                    <p:animRot by="-240000">
                                      <p:cBhvr>
                                        <p:cTn id="33" dur="200" fill="hold">
                                          <p:stCondLst>
                                            <p:cond delay="200"/>
                                          </p:stCondLst>
                                        </p:cTn>
                                        <p:tgtEl>
                                          <p:spTgt spid="19"/>
                                        </p:tgtEl>
                                        <p:attrNameLst>
                                          <p:attrName>r</p:attrName>
                                        </p:attrNameLst>
                                      </p:cBhvr>
                                    </p:animRot>
                                    <p:animRot by="240000">
                                      <p:cBhvr>
                                        <p:cTn id="34" dur="200" fill="hold">
                                          <p:stCondLst>
                                            <p:cond delay="400"/>
                                          </p:stCondLst>
                                        </p:cTn>
                                        <p:tgtEl>
                                          <p:spTgt spid="19"/>
                                        </p:tgtEl>
                                        <p:attrNameLst>
                                          <p:attrName>r</p:attrName>
                                        </p:attrNameLst>
                                      </p:cBhvr>
                                    </p:animRot>
                                    <p:animRot by="-240000">
                                      <p:cBhvr>
                                        <p:cTn id="35" dur="200" fill="hold">
                                          <p:stCondLst>
                                            <p:cond delay="600"/>
                                          </p:stCondLst>
                                        </p:cTn>
                                        <p:tgtEl>
                                          <p:spTgt spid="19"/>
                                        </p:tgtEl>
                                        <p:attrNameLst>
                                          <p:attrName>r</p:attrName>
                                        </p:attrNameLst>
                                      </p:cBhvr>
                                    </p:animRot>
                                    <p:animRot by="120000">
                                      <p:cBhvr>
                                        <p:cTn id="36"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1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a:bodyPr>
          <a:lstStyle/>
          <a:p>
            <a:r>
              <a:rPr lang="zh-CN" altLang="en-US" sz="4000" dirty="0">
                <a:solidFill>
                  <a:srgbClr val="FF0000"/>
                </a:solidFill>
              </a:rPr>
              <a:t>性能测试与功能测试关系</a:t>
            </a:r>
          </a:p>
          <a:p>
            <a:r>
              <a:rPr lang="zh-CN" altLang="en-US" sz="4000" dirty="0"/>
              <a:t>性能自动化测试优势</a:t>
            </a:r>
          </a:p>
          <a:p>
            <a:r>
              <a:rPr lang="zh-CN" altLang="en-US" sz="4000" dirty="0"/>
              <a:t>性能测试概念与分类</a:t>
            </a:r>
            <a:endParaRPr lang="en-US" altLang="zh-CN" sz="4000" dirty="0"/>
          </a:p>
          <a:p>
            <a:r>
              <a:rPr lang="zh-CN" altLang="en-US" sz="4000" dirty="0"/>
              <a:t>性能测试术语</a:t>
            </a:r>
            <a:endParaRPr lang="en-US" altLang="zh-CN" sz="4000" dirty="0"/>
          </a:p>
          <a:p>
            <a:r>
              <a:rPr lang="zh-CN" altLang="en-US" sz="4000" dirty="0"/>
              <a:t>性能测试的步骤</a:t>
            </a:r>
            <a:endParaRPr lang="en-US" altLang="zh-CN" sz="4000" dirty="0"/>
          </a:p>
          <a:p>
            <a:r>
              <a:rPr lang="zh-CN" altLang="en-US" sz="4000" dirty="0"/>
              <a:t>导致性能瓶颈的</a:t>
            </a:r>
            <a:r>
              <a:rPr lang="zh-CN" altLang="en-US" sz="4000" dirty="0" smtClean="0"/>
              <a:t>可能性</a:t>
            </a:r>
            <a:endParaRPr lang="zh-CN" altLang="en-US" sz="4000"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78681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性能测试术语（续）</a:t>
            </a:r>
          </a:p>
        </p:txBody>
      </p:sp>
      <p:sp>
        <p:nvSpPr>
          <p:cNvPr id="6" name="内容占位符 5"/>
          <p:cNvSpPr>
            <a:spLocks noGrp="1"/>
          </p:cNvSpPr>
          <p:nvPr>
            <p:ph idx="1"/>
          </p:nvPr>
        </p:nvSpPr>
        <p:spPr/>
        <p:txBody>
          <a:bodyPr>
            <a:normAutofit lnSpcReduction="10000"/>
          </a:bodyPr>
          <a:lstStyle/>
          <a:p>
            <a:r>
              <a:rPr lang="zh-CN" altLang="en-US" dirty="0" smtClean="0"/>
              <a:t>虚拟用户：</a:t>
            </a:r>
            <a:r>
              <a:rPr lang="en-US" altLang="zh-CN" dirty="0" smtClean="0"/>
              <a:t>Vuser</a:t>
            </a:r>
            <a:r>
              <a:rPr lang="zh-CN" altLang="en-US" dirty="0" smtClean="0"/>
              <a:t>→真人</a:t>
            </a:r>
            <a:endParaRPr lang="en-US" altLang="zh-CN" dirty="0" smtClean="0"/>
          </a:p>
          <a:p>
            <a:r>
              <a:rPr lang="zh-CN" altLang="en-US" dirty="0" smtClean="0"/>
              <a:t>并发及并发用户数</a:t>
            </a:r>
            <a:endParaRPr lang="en-US" altLang="zh-CN" dirty="0" smtClean="0"/>
          </a:p>
          <a:p>
            <a:r>
              <a:rPr lang="zh-CN" altLang="en-US" dirty="0" smtClean="0">
                <a:solidFill>
                  <a:srgbClr val="FF0000"/>
                </a:solidFill>
              </a:rPr>
              <a:t>响应时间</a:t>
            </a:r>
            <a:endParaRPr lang="en-US" altLang="zh-CN" dirty="0" smtClean="0">
              <a:solidFill>
                <a:srgbClr val="FF0000"/>
              </a:solidFill>
            </a:endParaRPr>
          </a:p>
          <a:p>
            <a:r>
              <a:rPr lang="zh-CN" altLang="en-US" dirty="0" smtClean="0"/>
              <a:t>每秒事务数</a:t>
            </a:r>
            <a:endParaRPr lang="en-US" altLang="zh-CN" dirty="0" smtClean="0"/>
          </a:p>
          <a:p>
            <a:r>
              <a:rPr lang="zh-CN" altLang="en-US" dirty="0" smtClean="0"/>
              <a:t>吞吐量、吞吐率</a:t>
            </a:r>
            <a:endParaRPr lang="en-US" altLang="zh-CN" dirty="0" smtClean="0"/>
          </a:p>
          <a:p>
            <a:r>
              <a:rPr lang="zh-CN" altLang="en-US" dirty="0" smtClean="0"/>
              <a:t>点击率</a:t>
            </a:r>
            <a:endParaRPr lang="en-US" altLang="zh-CN" dirty="0" smtClean="0"/>
          </a:p>
          <a:p>
            <a:r>
              <a:rPr lang="zh-CN" altLang="en-US" dirty="0" smtClean="0"/>
              <a:t>性能计数器</a:t>
            </a:r>
            <a:endParaRPr lang="en-US" altLang="zh-CN" dirty="0" smtClean="0"/>
          </a:p>
          <a:p>
            <a:r>
              <a:rPr lang="zh-CN" altLang="en-US" dirty="0" smtClean="0"/>
              <a:t>资源利用率</a:t>
            </a:r>
            <a:endParaRPr lang="en-US" altLang="zh-CN" dirty="0" smtClean="0"/>
          </a:p>
          <a:p>
            <a:endParaRPr lang="en-US" altLang="zh-CN" dirty="0" smtClean="0"/>
          </a:p>
          <a:p>
            <a:endParaRPr lang="en-US" altLang="zh-CN" dirty="0" smtClean="0"/>
          </a:p>
        </p:txBody>
      </p:sp>
      <p:sp>
        <p:nvSpPr>
          <p:cNvPr id="13" name="矩形 5"/>
          <p:cNvSpPr>
            <a:spLocks noChangeArrowheads="1"/>
          </p:cNvSpPr>
          <p:nvPr/>
        </p:nvSpPr>
        <p:spPr bwMode="auto">
          <a:xfrm>
            <a:off x="6519026" y="1785926"/>
            <a:ext cx="192429" cy="1724348"/>
          </a:xfrm>
          <a:prstGeom prst="rect">
            <a:avLst/>
          </a:prstGeom>
          <a:noFill/>
          <a:ln w="9525">
            <a:noFill/>
            <a:miter lim="800000"/>
            <a:headEnd/>
            <a:tailEnd/>
          </a:ln>
        </p:spPr>
        <p:txBody>
          <a:bodyPr wrap="none">
            <a:spAutoFit/>
          </a:bodyPr>
          <a:lstStyle/>
          <a:p>
            <a:endParaRPr lang="zh-CN" altLang="en-US" sz="12000" b="1" dirty="0">
              <a:solidFill>
                <a:srgbClr val="FF0000"/>
              </a:solidFill>
              <a:latin typeface="Berlin Sans FB Demi" pitchFamily="34" charset="0"/>
              <a:ea typeface="宋体" pitchFamily="2" charset="-122"/>
            </a:endParaRPr>
          </a:p>
        </p:txBody>
      </p:sp>
      <p:pic>
        <p:nvPicPr>
          <p:cNvPr id="4098" name="图片 11"/>
          <p:cNvPicPr>
            <a:picLocks noChangeAspect="1" noChangeArrowheads="1"/>
          </p:cNvPicPr>
          <p:nvPr/>
        </p:nvPicPr>
        <p:blipFill>
          <a:blip r:embed="rId3"/>
          <a:srcRect b="10365"/>
          <a:stretch>
            <a:fillRect/>
          </a:stretch>
        </p:blipFill>
        <p:spPr bwMode="auto">
          <a:xfrm>
            <a:off x="700554" y="4769783"/>
            <a:ext cx="7818465" cy="1552945"/>
          </a:xfrm>
          <a:prstGeom prst="rect">
            <a:avLst/>
          </a:prstGeom>
          <a:noFill/>
          <a:ln w="9525">
            <a:solidFill>
              <a:schemeClr val="tx2"/>
            </a:solidFill>
            <a:miter lim="800000"/>
            <a:headEnd/>
            <a:tailEnd/>
          </a:ln>
        </p:spPr>
      </p:pic>
      <p:sp>
        <p:nvSpPr>
          <p:cNvPr id="10" name="AutoShape 2"/>
          <p:cNvSpPr>
            <a:spLocks noChangeArrowheads="1"/>
          </p:cNvSpPr>
          <p:nvPr/>
        </p:nvSpPr>
        <p:spPr bwMode="auto">
          <a:xfrm>
            <a:off x="3786182" y="1501524"/>
            <a:ext cx="4714908" cy="2873821"/>
          </a:xfrm>
          <a:prstGeom prst="roundRect">
            <a:avLst>
              <a:gd name="adj" fmla="val 5856"/>
            </a:avLst>
          </a:prstGeom>
          <a:solidFill>
            <a:srgbClr val="FFFFFF"/>
          </a:solidFill>
          <a:ln w="19050">
            <a:solidFill>
              <a:schemeClr val="accent6">
                <a:lumMod val="75000"/>
              </a:schemeClr>
            </a:solidFill>
            <a:prstDash val="dash"/>
            <a:round/>
            <a:headEnd/>
            <a:tailEnd/>
          </a:ln>
          <a:effectLst/>
        </p:spPr>
        <p:txBody>
          <a:bodyPr wrap="none" anchor="ctr"/>
          <a:lstStyle/>
          <a:p>
            <a:pPr lvl="0">
              <a:lnSpc>
                <a:spcPct val="150000"/>
              </a:lnSpc>
            </a:pPr>
            <a:endParaRPr lang="en-US" dirty="0" smtClean="0">
              <a:latin typeface="黑体" pitchFamily="2" charset="-122"/>
              <a:ea typeface="黑体" pitchFamily="2" charset="-122"/>
            </a:endParaRPr>
          </a:p>
          <a:p>
            <a:pPr lvl="0">
              <a:lnSpc>
                <a:spcPct val="150000"/>
              </a:lnSpc>
            </a:pPr>
            <a:endParaRPr lang="en-US" dirty="0" smtClean="0">
              <a:latin typeface="黑体" pitchFamily="2" charset="-122"/>
              <a:ea typeface="黑体" pitchFamily="2" charset="-122"/>
            </a:endParaRPr>
          </a:p>
          <a:p>
            <a:pPr lvl="0">
              <a:lnSpc>
                <a:spcPct val="150000"/>
              </a:lnSpc>
            </a:pPr>
            <a:endParaRPr lang="en-US" dirty="0" smtClean="0">
              <a:latin typeface="黑体" pitchFamily="2" charset="-122"/>
              <a:ea typeface="黑体" pitchFamily="2" charset="-122"/>
            </a:endParaRPr>
          </a:p>
          <a:p>
            <a:pPr lvl="0">
              <a:lnSpc>
                <a:spcPct val="150000"/>
              </a:lnSpc>
            </a:pPr>
            <a:r>
              <a:rPr lang="zh-CN" altLang="en-US" sz="1600" b="1" dirty="0" smtClean="0">
                <a:solidFill>
                  <a:srgbClr val="FF0000"/>
                </a:solidFill>
                <a:latin typeface="黑体" pitchFamily="2" charset="-122"/>
                <a:ea typeface="黑体" pitchFamily="2" charset="-122"/>
              </a:rPr>
              <a:t>请求响应时间</a:t>
            </a:r>
            <a:r>
              <a:rPr lang="zh-CN" altLang="en-US" sz="1600" dirty="0" smtClean="0">
                <a:solidFill>
                  <a:srgbClr val="FF0000"/>
                </a:solidFill>
                <a:latin typeface="黑体" pitchFamily="2" charset="-122"/>
                <a:ea typeface="黑体" pitchFamily="2" charset="-122"/>
              </a:rPr>
              <a:t>：</a:t>
            </a:r>
            <a:r>
              <a:rPr lang="zh-CN" altLang="en-US" sz="1600" dirty="0" smtClean="0">
                <a:latin typeface="黑体" pitchFamily="2" charset="-122"/>
                <a:ea typeface="黑体" pitchFamily="2" charset="-122"/>
              </a:rPr>
              <a:t>从客户端发出请求到得到响应</a:t>
            </a:r>
            <a:endParaRPr lang="en-US" altLang="zh-CN" sz="1600" dirty="0" smtClean="0">
              <a:latin typeface="黑体" pitchFamily="2" charset="-122"/>
              <a:ea typeface="黑体" pitchFamily="2" charset="-122"/>
            </a:endParaRPr>
          </a:p>
          <a:p>
            <a:pPr lvl="0">
              <a:lnSpc>
                <a:spcPct val="150000"/>
              </a:lnSpc>
            </a:pPr>
            <a:r>
              <a:rPr lang="zh-CN" altLang="en-US" sz="1600" dirty="0" smtClean="0">
                <a:latin typeface="黑体" pitchFamily="2" charset="-122"/>
                <a:ea typeface="黑体" pitchFamily="2" charset="-122"/>
              </a:rPr>
              <a:t>的整个过程的时间，单位通常为“秒”或“毫秒”。</a:t>
            </a:r>
            <a:endParaRPr lang="en-US" altLang="zh-CN" sz="1600" dirty="0" smtClean="0">
              <a:latin typeface="黑体" pitchFamily="2" charset="-122"/>
              <a:ea typeface="黑体" pitchFamily="2" charset="-122"/>
            </a:endParaRPr>
          </a:p>
          <a:p>
            <a:pPr lvl="0">
              <a:lnSpc>
                <a:spcPct val="150000"/>
              </a:lnSpc>
            </a:pPr>
            <a:r>
              <a:rPr lang="zh-CN" altLang="en-US" sz="1600" dirty="0" smtClean="0">
                <a:latin typeface="黑体" pitchFamily="2" charset="-122"/>
                <a:ea typeface="黑体" pitchFamily="2" charset="-122"/>
              </a:rPr>
              <a:t>网络响应时间 </a:t>
            </a:r>
            <a:r>
              <a:rPr lang="en-US" altLang="zh-CN" sz="1600" dirty="0" smtClean="0">
                <a:latin typeface="黑体" pitchFamily="2" charset="-122"/>
                <a:ea typeface="黑体" pitchFamily="2" charset="-122"/>
              </a:rPr>
              <a:t>+ </a:t>
            </a:r>
            <a:r>
              <a:rPr lang="zh-CN" altLang="en-US" sz="1600" dirty="0" smtClean="0">
                <a:latin typeface="黑体" pitchFamily="2" charset="-122"/>
                <a:ea typeface="黑体" pitchFamily="2" charset="-122"/>
              </a:rPr>
              <a:t>服务器端响应时间 </a:t>
            </a:r>
            <a:endParaRPr lang="en-US" altLang="zh-CN" sz="1600" dirty="0" smtClean="0">
              <a:latin typeface="黑体" pitchFamily="2" charset="-122"/>
              <a:ea typeface="黑体" pitchFamily="2" charset="-122"/>
            </a:endParaRPr>
          </a:p>
          <a:p>
            <a:pPr lvl="0">
              <a:lnSpc>
                <a:spcPct val="150000"/>
              </a:lnSpc>
            </a:pPr>
            <a:r>
              <a:rPr lang="en-US" altLang="zh-CN" sz="1600" dirty="0" smtClean="0">
                <a:latin typeface="黑体" pitchFamily="2" charset="-122"/>
                <a:ea typeface="黑体" pitchFamily="2" charset="-122"/>
              </a:rPr>
              <a:t>TTLB(Time to last byte)</a:t>
            </a:r>
          </a:p>
          <a:p>
            <a:pPr>
              <a:lnSpc>
                <a:spcPct val="150000"/>
              </a:lnSpc>
            </a:pPr>
            <a:r>
              <a:rPr lang="zh-CN" altLang="en-US" sz="1600" b="1" dirty="0" smtClean="0">
                <a:solidFill>
                  <a:srgbClr val="FF0000"/>
                </a:solidFill>
                <a:latin typeface="黑体" pitchFamily="2" charset="-122"/>
                <a:ea typeface="黑体" pitchFamily="2" charset="-122"/>
              </a:rPr>
              <a:t>事务响应时间：</a:t>
            </a:r>
            <a:r>
              <a:rPr lang="zh-CN" altLang="en-US" sz="1600" dirty="0" smtClean="0">
                <a:latin typeface="黑体" pitchFamily="2" charset="-122"/>
                <a:ea typeface="黑体" pitchFamily="2" charset="-122"/>
              </a:rPr>
              <a:t>完成该事务所用的时间。其包含</a:t>
            </a:r>
            <a:endParaRPr lang="en-US" altLang="zh-CN" sz="1600" dirty="0" smtClean="0">
              <a:latin typeface="黑体" pitchFamily="2" charset="-122"/>
              <a:ea typeface="黑体" pitchFamily="2" charset="-122"/>
            </a:endParaRPr>
          </a:p>
          <a:p>
            <a:pPr>
              <a:lnSpc>
                <a:spcPct val="150000"/>
              </a:lnSpc>
            </a:pPr>
            <a:r>
              <a:rPr lang="zh-CN" altLang="en-US" sz="1600" dirty="0" smtClean="0">
                <a:latin typeface="黑体" pitchFamily="2" charset="-122"/>
                <a:ea typeface="黑体" pitchFamily="2" charset="-122"/>
              </a:rPr>
              <a:t>一个或多个“请求响应时间”。</a:t>
            </a:r>
            <a:endParaRPr lang="en-US" altLang="zh-CN" sz="1600" dirty="0" smtClean="0">
              <a:latin typeface="黑体" pitchFamily="2" charset="-122"/>
              <a:ea typeface="黑体" pitchFamily="2" charset="-122"/>
            </a:endParaRPr>
          </a:p>
          <a:p>
            <a:pPr>
              <a:lnSpc>
                <a:spcPct val="150000"/>
              </a:lnSpc>
            </a:pPr>
            <a:r>
              <a:rPr lang="zh-CN" altLang="en-US" sz="1600" dirty="0" smtClean="0">
                <a:latin typeface="黑体" pitchFamily="2" charset="-122"/>
                <a:ea typeface="黑体" pitchFamily="2" charset="-122"/>
              </a:rPr>
              <a:t>事务相应时间</a:t>
            </a:r>
            <a:r>
              <a:rPr lang="en-US" altLang="zh-CN" sz="1600" dirty="0" smtClean="0">
                <a:latin typeface="黑体" pitchFamily="2" charset="-122"/>
                <a:ea typeface="黑体" pitchFamily="2" charset="-122"/>
              </a:rPr>
              <a:t>&gt;=</a:t>
            </a:r>
            <a:r>
              <a:rPr lang="zh-CN" altLang="en-US" sz="1600" dirty="0" smtClean="0">
                <a:latin typeface="黑体" pitchFamily="2" charset="-122"/>
                <a:ea typeface="黑体" pitchFamily="2" charset="-122"/>
              </a:rPr>
              <a:t>请求响应时间</a:t>
            </a:r>
            <a:endParaRPr lang="en-US" altLang="zh-CN" sz="1600" dirty="0" smtClean="0">
              <a:latin typeface="黑体" pitchFamily="2" charset="-122"/>
              <a:ea typeface="黑体" pitchFamily="2" charset="-122"/>
            </a:endParaRPr>
          </a:p>
          <a:p>
            <a:pPr lvl="0">
              <a:lnSpc>
                <a:spcPct val="150000"/>
              </a:lnSpc>
            </a:pPr>
            <a:r>
              <a:rPr lang="zh-CN" altLang="en-US" sz="1600" b="1" dirty="0" smtClean="0">
                <a:solidFill>
                  <a:srgbClr val="FF0000"/>
                </a:solidFill>
              </a:rPr>
              <a:t>思考：</a:t>
            </a:r>
            <a:r>
              <a:rPr lang="zh-CN" altLang="en-US" sz="1600" dirty="0" smtClean="0">
                <a:latin typeface="黑体" pitchFamily="2" charset="-122"/>
                <a:ea typeface="黑体" pitchFamily="2" charset="-122"/>
              </a:rPr>
              <a:t>什么是事务？完成一件事情</a:t>
            </a:r>
            <a:endParaRPr lang="en-US" altLang="zh-CN" sz="1600" dirty="0" smtClean="0">
              <a:latin typeface="黑体" pitchFamily="2" charset="-122"/>
              <a:ea typeface="黑体" pitchFamily="2" charset="-122"/>
            </a:endParaRPr>
          </a:p>
          <a:p>
            <a:pPr lvl="0" algn="ctr">
              <a:lnSpc>
                <a:spcPct val="150000"/>
              </a:lnSpc>
            </a:pPr>
            <a:endParaRPr lang="en-US" altLang="zh-CN" dirty="0" smtClean="0">
              <a:latin typeface="黑体" pitchFamily="2" charset="-122"/>
              <a:ea typeface="黑体" pitchFamily="2" charset="-122"/>
            </a:endParaRPr>
          </a:p>
          <a:p>
            <a:pPr lvl="0" algn="ctr">
              <a:lnSpc>
                <a:spcPct val="150000"/>
              </a:lnSpc>
            </a:pPr>
            <a:endParaRPr lang="en-US" altLang="zh-CN" dirty="0" smtClean="0">
              <a:latin typeface="黑体" pitchFamily="2" charset="-122"/>
              <a:ea typeface="黑体" pitchFamily="2" charset="-122"/>
            </a:endParaRPr>
          </a:p>
          <a:p>
            <a:pPr lvl="0" algn="ctr">
              <a:lnSpc>
                <a:spcPct val="150000"/>
              </a:lnSpc>
            </a:pPr>
            <a:endParaRPr lang="zh-CN" altLang="en-US" dirty="0">
              <a:latin typeface="黑体" pitchFamily="2" charset="-122"/>
              <a:ea typeface="黑体" pitchFamily="2" charset="-122"/>
            </a:endParaRPr>
          </a:p>
        </p:txBody>
      </p:sp>
      <p:cxnSp>
        <p:nvCxnSpPr>
          <p:cNvPr id="11" name="直接箭头连接符 10"/>
          <p:cNvCxnSpPr/>
          <p:nvPr/>
        </p:nvCxnSpPr>
        <p:spPr>
          <a:xfrm rot="5400000">
            <a:off x="4321967" y="1322135"/>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438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性能测试术语（续）</a:t>
            </a:r>
          </a:p>
        </p:txBody>
      </p:sp>
      <p:sp>
        <p:nvSpPr>
          <p:cNvPr id="6" name="内容占位符 5"/>
          <p:cNvSpPr>
            <a:spLocks noGrp="1"/>
          </p:cNvSpPr>
          <p:nvPr>
            <p:ph idx="1"/>
          </p:nvPr>
        </p:nvSpPr>
        <p:spPr/>
        <p:txBody>
          <a:bodyPr>
            <a:normAutofit lnSpcReduction="10000"/>
          </a:bodyPr>
          <a:lstStyle/>
          <a:p>
            <a:r>
              <a:rPr lang="zh-CN" altLang="en-US" dirty="0" smtClean="0"/>
              <a:t>虚拟用户：</a:t>
            </a:r>
            <a:r>
              <a:rPr lang="en-US" altLang="zh-CN" dirty="0" smtClean="0"/>
              <a:t>Vuser</a:t>
            </a:r>
            <a:r>
              <a:rPr lang="zh-CN" altLang="en-US" dirty="0" smtClean="0"/>
              <a:t>→真人</a:t>
            </a:r>
            <a:endParaRPr lang="en-US" altLang="zh-CN" dirty="0" smtClean="0"/>
          </a:p>
          <a:p>
            <a:r>
              <a:rPr lang="zh-CN" altLang="en-US" dirty="0" smtClean="0"/>
              <a:t>并发及并发用户数</a:t>
            </a:r>
            <a:endParaRPr lang="en-US" altLang="zh-CN" dirty="0" smtClean="0"/>
          </a:p>
          <a:p>
            <a:r>
              <a:rPr lang="zh-CN" altLang="en-US" dirty="0" smtClean="0"/>
              <a:t>响应时间</a:t>
            </a:r>
            <a:endParaRPr lang="en-US" altLang="zh-CN" dirty="0" smtClean="0"/>
          </a:p>
          <a:p>
            <a:r>
              <a:rPr lang="zh-CN" altLang="en-US" dirty="0" smtClean="0">
                <a:solidFill>
                  <a:srgbClr val="FF0000"/>
                </a:solidFill>
              </a:rPr>
              <a:t>每秒事务数</a:t>
            </a:r>
            <a:endParaRPr lang="en-US" altLang="zh-CN" dirty="0" smtClean="0">
              <a:solidFill>
                <a:srgbClr val="FF0000"/>
              </a:solidFill>
            </a:endParaRPr>
          </a:p>
          <a:p>
            <a:r>
              <a:rPr lang="zh-CN" altLang="en-US" dirty="0" smtClean="0"/>
              <a:t>吞吐量、吞吐率</a:t>
            </a:r>
            <a:endParaRPr lang="en-US" altLang="zh-CN" dirty="0" smtClean="0"/>
          </a:p>
          <a:p>
            <a:r>
              <a:rPr lang="zh-CN" altLang="en-US" dirty="0" smtClean="0"/>
              <a:t>点击率</a:t>
            </a:r>
            <a:endParaRPr lang="en-US" altLang="zh-CN" dirty="0" smtClean="0"/>
          </a:p>
          <a:p>
            <a:r>
              <a:rPr lang="zh-CN" altLang="en-US" dirty="0" smtClean="0"/>
              <a:t>性能计数器</a:t>
            </a:r>
            <a:endParaRPr lang="en-US" altLang="zh-CN" dirty="0" smtClean="0"/>
          </a:p>
          <a:p>
            <a:r>
              <a:rPr lang="zh-CN" altLang="en-US" dirty="0" smtClean="0"/>
              <a:t>资源利用率</a:t>
            </a:r>
            <a:endParaRPr lang="en-US" altLang="zh-CN" dirty="0" smtClean="0"/>
          </a:p>
          <a:p>
            <a:endParaRPr lang="en-US" altLang="zh-CN" dirty="0" smtClean="0"/>
          </a:p>
          <a:p>
            <a:endParaRPr lang="en-US" altLang="zh-CN" dirty="0" smtClean="0"/>
          </a:p>
        </p:txBody>
      </p:sp>
      <p:sp>
        <p:nvSpPr>
          <p:cNvPr id="13" name="矩形 5"/>
          <p:cNvSpPr>
            <a:spLocks noChangeArrowheads="1"/>
          </p:cNvSpPr>
          <p:nvPr/>
        </p:nvSpPr>
        <p:spPr bwMode="auto">
          <a:xfrm>
            <a:off x="6519026" y="1785926"/>
            <a:ext cx="192429" cy="1724348"/>
          </a:xfrm>
          <a:prstGeom prst="rect">
            <a:avLst/>
          </a:prstGeom>
          <a:noFill/>
          <a:ln w="9525">
            <a:noFill/>
            <a:miter lim="800000"/>
            <a:headEnd/>
            <a:tailEnd/>
          </a:ln>
        </p:spPr>
        <p:txBody>
          <a:bodyPr wrap="none">
            <a:spAutoFit/>
          </a:bodyPr>
          <a:lstStyle/>
          <a:p>
            <a:endParaRPr lang="zh-CN" altLang="en-US" sz="12000" b="1" dirty="0">
              <a:solidFill>
                <a:srgbClr val="FF0000"/>
              </a:solidFill>
              <a:latin typeface="Berlin Sans FB Demi" pitchFamily="34" charset="0"/>
              <a:ea typeface="宋体" pitchFamily="2" charset="-122"/>
            </a:endParaRPr>
          </a:p>
        </p:txBody>
      </p:sp>
      <p:sp>
        <p:nvSpPr>
          <p:cNvPr id="10" name="AutoShape 2"/>
          <p:cNvSpPr>
            <a:spLocks noChangeArrowheads="1"/>
          </p:cNvSpPr>
          <p:nvPr/>
        </p:nvSpPr>
        <p:spPr bwMode="auto">
          <a:xfrm>
            <a:off x="3500430" y="4143380"/>
            <a:ext cx="5072098" cy="1357322"/>
          </a:xfrm>
          <a:prstGeom prst="roundRect">
            <a:avLst>
              <a:gd name="adj" fmla="val 5856"/>
            </a:avLst>
          </a:prstGeom>
          <a:solidFill>
            <a:srgbClr val="FFFFFF"/>
          </a:solidFill>
          <a:ln w="19050">
            <a:solidFill>
              <a:schemeClr val="accent6">
                <a:lumMod val="75000"/>
              </a:schemeClr>
            </a:solidFill>
            <a:prstDash val="dash"/>
            <a:round/>
            <a:headEnd/>
            <a:tailEnd/>
          </a:ln>
          <a:effectLst/>
        </p:spPr>
        <p:txBody>
          <a:bodyPr wrap="none" anchor="ctr"/>
          <a:lstStyle/>
          <a:p>
            <a:pPr lvl="0" algn="ctr">
              <a:lnSpc>
                <a:spcPct val="150000"/>
              </a:lnSpc>
            </a:pPr>
            <a:endParaRPr lang="en-US" dirty="0" smtClean="0"/>
          </a:p>
          <a:p>
            <a:pPr lvl="0" algn="ctr">
              <a:lnSpc>
                <a:spcPct val="150000"/>
              </a:lnSpc>
            </a:pPr>
            <a:endParaRPr lang="en-US" dirty="0" smtClean="0"/>
          </a:p>
          <a:p>
            <a:pPr lvl="0" algn="ctr">
              <a:lnSpc>
                <a:spcPct val="150000"/>
              </a:lnSpc>
            </a:pPr>
            <a:r>
              <a:rPr lang="en-US" b="1" dirty="0" smtClean="0">
                <a:solidFill>
                  <a:srgbClr val="FF0000"/>
                </a:solidFill>
                <a:latin typeface="黑体" pitchFamily="2" charset="-122"/>
                <a:ea typeface="黑体" pitchFamily="2" charset="-122"/>
              </a:rPr>
              <a:t>   TPS</a:t>
            </a:r>
          </a:p>
          <a:p>
            <a:pPr lvl="0" algn="ctr">
              <a:lnSpc>
                <a:spcPct val="150000"/>
              </a:lnSpc>
            </a:pPr>
            <a:r>
              <a:rPr lang="zh-CN" altLang="en-US" dirty="0" smtClean="0">
                <a:latin typeface="黑体" pitchFamily="2" charset="-122"/>
                <a:ea typeface="黑体" pitchFamily="2" charset="-122"/>
              </a:rPr>
              <a:t>指每秒钟系统能够处理的交易或事务的数量。</a:t>
            </a:r>
            <a:endParaRPr lang="en-US" altLang="zh-CN" dirty="0" smtClean="0">
              <a:latin typeface="黑体" pitchFamily="2" charset="-122"/>
              <a:ea typeface="黑体" pitchFamily="2" charset="-122"/>
            </a:endParaRPr>
          </a:p>
          <a:p>
            <a:pPr lvl="0" algn="ctr">
              <a:lnSpc>
                <a:spcPct val="150000"/>
              </a:lnSpc>
            </a:pPr>
            <a:r>
              <a:rPr lang="zh-CN" altLang="en-US" dirty="0" smtClean="0">
                <a:solidFill>
                  <a:srgbClr val="FF0000"/>
                </a:solidFill>
                <a:latin typeface="黑体" pitchFamily="2" charset="-122"/>
                <a:ea typeface="黑体" pitchFamily="2" charset="-122"/>
              </a:rPr>
              <a:t>取款业务成功率达到</a:t>
            </a:r>
            <a:r>
              <a:rPr lang="en-US" altLang="en-US" dirty="0" smtClean="0">
                <a:solidFill>
                  <a:srgbClr val="FF0000"/>
                </a:solidFill>
                <a:latin typeface="黑体" pitchFamily="2" charset="-122"/>
                <a:ea typeface="黑体" pitchFamily="2" charset="-122"/>
              </a:rPr>
              <a:t>1000</a:t>
            </a:r>
            <a:r>
              <a:rPr lang="zh-CN" altLang="en-US" dirty="0" smtClean="0">
                <a:solidFill>
                  <a:srgbClr val="FF0000"/>
                </a:solidFill>
                <a:latin typeface="黑体" pitchFamily="2" charset="-122"/>
                <a:ea typeface="黑体" pitchFamily="2" charset="-122"/>
              </a:rPr>
              <a:t>次</a:t>
            </a:r>
            <a:r>
              <a:rPr lang="en-US" altLang="en-US" dirty="0" smtClean="0">
                <a:solidFill>
                  <a:srgbClr val="FF0000"/>
                </a:solidFill>
                <a:latin typeface="黑体" pitchFamily="2" charset="-122"/>
                <a:ea typeface="黑体" pitchFamily="2" charset="-122"/>
              </a:rPr>
              <a:t>/s</a:t>
            </a:r>
            <a:r>
              <a:rPr lang="zh-CN" altLang="en-US" dirty="0" smtClean="0">
                <a:solidFill>
                  <a:srgbClr val="FF0000"/>
                </a:solidFill>
                <a:latin typeface="黑体" pitchFamily="2" charset="-122"/>
                <a:ea typeface="黑体" pitchFamily="2" charset="-122"/>
              </a:rPr>
              <a:t>。</a:t>
            </a:r>
            <a:endParaRPr lang="en-US" altLang="zh-CN" dirty="0" smtClean="0">
              <a:solidFill>
                <a:srgbClr val="FF0000"/>
              </a:solidFill>
              <a:latin typeface="黑体" pitchFamily="2" charset="-122"/>
              <a:ea typeface="黑体" pitchFamily="2" charset="-122"/>
            </a:endParaRPr>
          </a:p>
          <a:p>
            <a:pPr lvl="0" algn="ctr">
              <a:lnSpc>
                <a:spcPct val="150000"/>
              </a:lnSpc>
            </a:pPr>
            <a:endParaRPr lang="en-US" altLang="zh-CN" dirty="0" smtClean="0">
              <a:latin typeface="黑体" pitchFamily="2" charset="-122"/>
              <a:ea typeface="黑体" pitchFamily="2" charset="-122"/>
            </a:endParaRPr>
          </a:p>
          <a:p>
            <a:pPr lvl="0" algn="ctr">
              <a:lnSpc>
                <a:spcPct val="150000"/>
              </a:lnSpc>
            </a:pPr>
            <a:endParaRPr lang="zh-CN" altLang="en-US" dirty="0">
              <a:latin typeface="黑体" pitchFamily="2" charset="-122"/>
              <a:ea typeface="黑体" pitchFamily="2" charset="-122"/>
            </a:endParaRPr>
          </a:p>
        </p:txBody>
      </p:sp>
      <p:cxnSp>
        <p:nvCxnSpPr>
          <p:cNvPr id="8" name="直接箭头连接符 7"/>
          <p:cNvCxnSpPr/>
          <p:nvPr/>
        </p:nvCxnSpPr>
        <p:spPr>
          <a:xfrm rot="5400000">
            <a:off x="4321967" y="1322135"/>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27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solidFill>
                  <a:schemeClr val="bg1"/>
                </a:solidFill>
              </a:rPr>
              <a:t>性能测试术语</a:t>
            </a:r>
            <a:r>
              <a:rPr lang="zh-CN" altLang="en-US" dirty="0">
                <a:solidFill>
                  <a:schemeClr val="bg1"/>
                </a:solidFill>
              </a:rPr>
              <a:t>（续）</a:t>
            </a:r>
            <a:endParaRPr lang="zh-CN" altLang="en-US" dirty="0" smtClean="0">
              <a:solidFill>
                <a:schemeClr val="bg1"/>
              </a:solidFill>
            </a:endParaRPr>
          </a:p>
        </p:txBody>
      </p:sp>
      <p:sp>
        <p:nvSpPr>
          <p:cNvPr id="6" name="内容占位符 5"/>
          <p:cNvSpPr>
            <a:spLocks noGrp="1"/>
          </p:cNvSpPr>
          <p:nvPr>
            <p:ph idx="1"/>
          </p:nvPr>
        </p:nvSpPr>
        <p:spPr/>
        <p:txBody>
          <a:bodyPr>
            <a:normAutofit lnSpcReduction="10000"/>
          </a:bodyPr>
          <a:lstStyle/>
          <a:p>
            <a:r>
              <a:rPr lang="zh-CN" altLang="en-US" dirty="0" smtClean="0"/>
              <a:t>虚拟用户：</a:t>
            </a:r>
            <a:r>
              <a:rPr lang="en-US" altLang="zh-CN" dirty="0" smtClean="0"/>
              <a:t>Vuser</a:t>
            </a:r>
            <a:r>
              <a:rPr lang="zh-CN" altLang="en-US" dirty="0" smtClean="0"/>
              <a:t>→真人</a:t>
            </a:r>
            <a:endParaRPr lang="en-US" altLang="zh-CN" dirty="0" smtClean="0"/>
          </a:p>
          <a:p>
            <a:r>
              <a:rPr lang="zh-CN" altLang="en-US" dirty="0" smtClean="0"/>
              <a:t>并发及并发用户数</a:t>
            </a:r>
            <a:endParaRPr lang="en-US" altLang="zh-CN" dirty="0" smtClean="0"/>
          </a:p>
          <a:p>
            <a:r>
              <a:rPr lang="zh-CN" altLang="en-US" dirty="0" smtClean="0"/>
              <a:t>响应时间</a:t>
            </a:r>
            <a:endParaRPr lang="en-US" altLang="zh-CN" dirty="0" smtClean="0"/>
          </a:p>
          <a:p>
            <a:r>
              <a:rPr lang="zh-CN" altLang="en-US" dirty="0" smtClean="0"/>
              <a:t>每秒事务数</a:t>
            </a:r>
            <a:endParaRPr lang="en-US" altLang="zh-CN" dirty="0" smtClean="0"/>
          </a:p>
          <a:p>
            <a:r>
              <a:rPr lang="zh-CN" altLang="en-US" dirty="0" smtClean="0">
                <a:solidFill>
                  <a:srgbClr val="FF0000"/>
                </a:solidFill>
              </a:rPr>
              <a:t>吞吐量、吞吐率</a:t>
            </a:r>
            <a:endParaRPr lang="en-US" altLang="zh-CN" dirty="0" smtClean="0">
              <a:solidFill>
                <a:srgbClr val="FF0000"/>
              </a:solidFill>
            </a:endParaRPr>
          </a:p>
          <a:p>
            <a:r>
              <a:rPr lang="zh-CN" altLang="en-US" dirty="0" smtClean="0"/>
              <a:t>点击率</a:t>
            </a:r>
            <a:endParaRPr lang="en-US" altLang="zh-CN" dirty="0" smtClean="0"/>
          </a:p>
          <a:p>
            <a:r>
              <a:rPr lang="zh-CN" altLang="en-US" dirty="0" smtClean="0"/>
              <a:t>性能计数器</a:t>
            </a:r>
            <a:endParaRPr lang="en-US" altLang="zh-CN" dirty="0" smtClean="0"/>
          </a:p>
          <a:p>
            <a:r>
              <a:rPr lang="zh-CN" altLang="en-US" dirty="0" smtClean="0"/>
              <a:t>资源利用率</a:t>
            </a:r>
            <a:endParaRPr lang="en-US" altLang="zh-CN" dirty="0" smtClean="0"/>
          </a:p>
          <a:p>
            <a:endParaRPr lang="en-US" altLang="zh-CN" dirty="0" smtClean="0"/>
          </a:p>
          <a:p>
            <a:endParaRPr lang="en-US" altLang="zh-CN" dirty="0" smtClean="0"/>
          </a:p>
        </p:txBody>
      </p:sp>
      <p:sp>
        <p:nvSpPr>
          <p:cNvPr id="13" name="矩形 5"/>
          <p:cNvSpPr>
            <a:spLocks noChangeArrowheads="1"/>
          </p:cNvSpPr>
          <p:nvPr/>
        </p:nvSpPr>
        <p:spPr bwMode="auto">
          <a:xfrm>
            <a:off x="6519026" y="1785926"/>
            <a:ext cx="192429" cy="1724348"/>
          </a:xfrm>
          <a:prstGeom prst="rect">
            <a:avLst/>
          </a:prstGeom>
          <a:noFill/>
          <a:ln w="9525">
            <a:noFill/>
            <a:miter lim="800000"/>
            <a:headEnd/>
            <a:tailEnd/>
          </a:ln>
        </p:spPr>
        <p:txBody>
          <a:bodyPr wrap="none">
            <a:spAutoFit/>
          </a:bodyPr>
          <a:lstStyle/>
          <a:p>
            <a:endParaRPr lang="zh-CN" altLang="en-US" sz="12000" b="1" dirty="0">
              <a:solidFill>
                <a:srgbClr val="FF0000"/>
              </a:solidFill>
              <a:latin typeface="Berlin Sans FB Demi" pitchFamily="34" charset="0"/>
              <a:ea typeface="宋体" pitchFamily="2" charset="-122"/>
            </a:endParaRPr>
          </a:p>
        </p:txBody>
      </p:sp>
      <p:sp>
        <p:nvSpPr>
          <p:cNvPr id="8" name="AutoShape 2"/>
          <p:cNvSpPr>
            <a:spLocks noChangeArrowheads="1"/>
          </p:cNvSpPr>
          <p:nvPr/>
        </p:nvSpPr>
        <p:spPr bwMode="auto">
          <a:xfrm>
            <a:off x="681314" y="4231078"/>
            <a:ext cx="7781368" cy="2384873"/>
          </a:xfrm>
          <a:prstGeom prst="roundRect">
            <a:avLst>
              <a:gd name="adj" fmla="val 5856"/>
            </a:avLst>
          </a:prstGeom>
          <a:solidFill>
            <a:srgbClr val="FFFFFF"/>
          </a:solidFill>
          <a:ln w="19050">
            <a:solidFill>
              <a:srgbClr val="0070C0"/>
            </a:solidFill>
            <a:prstDash val="dash"/>
            <a:round/>
            <a:headEnd/>
            <a:tailEnd/>
          </a:ln>
          <a:effectLst/>
        </p:spPr>
        <p:txBody>
          <a:bodyPr wrap="none" anchor="ctr"/>
          <a:lstStyle/>
          <a:p>
            <a:pPr lvl="0" algn="ctr">
              <a:lnSpc>
                <a:spcPct val="150000"/>
              </a:lnSpc>
            </a:pPr>
            <a:endParaRPr lang="en-US" dirty="0" smtClean="0"/>
          </a:p>
          <a:p>
            <a:pPr lvl="0" algn="ctr">
              <a:lnSpc>
                <a:spcPct val="150000"/>
              </a:lnSpc>
            </a:pPr>
            <a:endParaRPr lang="en-US" dirty="0" smtClean="0"/>
          </a:p>
          <a:p>
            <a:pPr lvl="0" algn="ctr">
              <a:lnSpc>
                <a:spcPct val="150000"/>
              </a:lnSpc>
            </a:pPr>
            <a:r>
              <a:rPr lang="zh-CN" altLang="en-US" dirty="0" smtClean="0">
                <a:latin typeface="黑体" pitchFamily="2" charset="-122"/>
                <a:ea typeface="黑体" pitchFamily="2" charset="-122"/>
              </a:rPr>
              <a:t>吞吐量：单次业务中，客户端与服务器端进行的数据交互总量。</a:t>
            </a:r>
            <a:endParaRPr lang="en-US" altLang="zh-CN" dirty="0" smtClean="0">
              <a:latin typeface="黑体" pitchFamily="2" charset="-122"/>
              <a:ea typeface="黑体" pitchFamily="2" charset="-122"/>
            </a:endParaRPr>
          </a:p>
          <a:p>
            <a:pPr lvl="0" algn="ctr">
              <a:lnSpc>
                <a:spcPct val="150000"/>
              </a:lnSpc>
            </a:pPr>
            <a:r>
              <a:rPr lang="zh-CN" altLang="en-US" dirty="0" smtClean="0">
                <a:latin typeface="黑体" pitchFamily="2" charset="-122"/>
                <a:ea typeface="黑体" pitchFamily="2" charset="-122"/>
              </a:rPr>
              <a:t>通常，该参数受</a:t>
            </a:r>
            <a:r>
              <a:rPr lang="zh-CN" altLang="en-US" dirty="0" smtClean="0">
                <a:solidFill>
                  <a:srgbClr val="FF0000"/>
                </a:solidFill>
                <a:latin typeface="黑体" pitchFamily="2" charset="-122"/>
                <a:ea typeface="黑体" pitchFamily="2" charset="-122"/>
              </a:rPr>
              <a:t>服务器</a:t>
            </a:r>
            <a:r>
              <a:rPr lang="zh-CN" altLang="en-US" dirty="0" smtClean="0">
                <a:latin typeface="黑体" pitchFamily="2" charset="-122"/>
                <a:ea typeface="黑体" pitchFamily="2" charset="-122"/>
              </a:rPr>
              <a:t>性能和</a:t>
            </a:r>
            <a:r>
              <a:rPr lang="zh-CN" altLang="en-US" dirty="0" smtClean="0">
                <a:solidFill>
                  <a:srgbClr val="FF0000"/>
                </a:solidFill>
                <a:latin typeface="黑体" pitchFamily="2" charset="-122"/>
                <a:ea typeface="黑体" pitchFamily="2" charset="-122"/>
              </a:rPr>
              <a:t>网络</a:t>
            </a:r>
            <a:r>
              <a:rPr lang="zh-CN" altLang="en-US" dirty="0" smtClean="0">
                <a:latin typeface="黑体" pitchFamily="2" charset="-122"/>
                <a:ea typeface="黑体" pitchFamily="2" charset="-122"/>
              </a:rPr>
              <a:t>性能的影响。</a:t>
            </a:r>
            <a:endParaRPr lang="en-US" altLang="zh-CN" dirty="0" smtClean="0">
              <a:latin typeface="黑体" pitchFamily="2" charset="-122"/>
              <a:ea typeface="黑体" pitchFamily="2" charset="-122"/>
            </a:endParaRPr>
          </a:p>
          <a:p>
            <a:pPr lvl="0" algn="ctr">
              <a:lnSpc>
                <a:spcPct val="150000"/>
              </a:lnSpc>
            </a:pPr>
            <a:r>
              <a:rPr lang="zh-CN" altLang="en-US" dirty="0" smtClean="0">
                <a:latin typeface="黑体" pitchFamily="2" charset="-122"/>
                <a:ea typeface="黑体" pitchFamily="2" charset="-122"/>
              </a:rPr>
              <a:t>吞吐率：吞吐量除以传输时间。</a:t>
            </a:r>
            <a:endParaRPr lang="en-US" altLang="zh-CN" dirty="0" smtClean="0">
              <a:latin typeface="黑体" pitchFamily="2" charset="-122"/>
              <a:ea typeface="黑体" pitchFamily="2" charset="-122"/>
            </a:endParaRPr>
          </a:p>
          <a:p>
            <a:pPr lvl="0" algn="ctr">
              <a:lnSpc>
                <a:spcPct val="150000"/>
              </a:lnSpc>
            </a:pPr>
            <a:r>
              <a:rPr lang="zh-CN" altLang="en-US" dirty="0" smtClean="0">
                <a:latin typeface="黑体" pitchFamily="2" charset="-122"/>
                <a:ea typeface="黑体" pitchFamily="2" charset="-122"/>
              </a:rPr>
              <a:t>吞吐量也被称为</a:t>
            </a:r>
            <a:r>
              <a:rPr lang="en-US" altLang="zh-CN" dirty="0" smtClean="0">
                <a:latin typeface="黑体" pitchFamily="2" charset="-122"/>
                <a:ea typeface="黑体" pitchFamily="2" charset="-122"/>
              </a:rPr>
              <a:t>TPS</a:t>
            </a:r>
            <a:r>
              <a:rPr lang="zh-CN" altLang="en-US" dirty="0" smtClean="0">
                <a:latin typeface="黑体" pitchFamily="2" charset="-122"/>
                <a:ea typeface="黑体" pitchFamily="2" charset="-122"/>
              </a:rPr>
              <a:t>（单位时间内能完成的事物数）</a:t>
            </a:r>
            <a:endParaRPr lang="en-US" altLang="zh-CN" dirty="0" smtClean="0">
              <a:latin typeface="黑体" pitchFamily="2" charset="-122"/>
              <a:ea typeface="黑体" pitchFamily="2" charset="-122"/>
            </a:endParaRPr>
          </a:p>
          <a:p>
            <a:pPr lvl="0" algn="ctr">
              <a:lnSpc>
                <a:spcPct val="150000"/>
              </a:lnSpc>
            </a:pPr>
            <a:r>
              <a:rPr lang="en-US" altLang="zh-CN" dirty="0" err="1" smtClean="0">
                <a:solidFill>
                  <a:srgbClr val="FF0000"/>
                </a:solidFill>
                <a:latin typeface="黑体" pitchFamily="2" charset="-122"/>
                <a:ea typeface="黑体" pitchFamily="2" charset="-122"/>
              </a:rPr>
              <a:t>exa</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个用户登录需要</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秒，支持</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个用户登录，且响应时间为</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秒，</a:t>
            </a:r>
            <a:endParaRPr lang="en-US" altLang="zh-CN" dirty="0" smtClean="0">
              <a:latin typeface="黑体" pitchFamily="2" charset="-122"/>
              <a:ea typeface="黑体" pitchFamily="2" charset="-122"/>
            </a:endParaRPr>
          </a:p>
          <a:p>
            <a:pPr lvl="0" algn="ctr">
              <a:lnSpc>
                <a:spcPct val="150000"/>
              </a:lnSpc>
            </a:pPr>
            <a:r>
              <a:rPr lang="zh-CN" altLang="en-US" dirty="0" smtClean="0">
                <a:latin typeface="黑体" pitchFamily="2" charset="-122"/>
                <a:ea typeface="黑体" pitchFamily="2" charset="-122"/>
              </a:rPr>
              <a:t>则系统吞吐率为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个</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秒</a:t>
            </a:r>
            <a:endParaRPr lang="en-US" altLang="zh-CN" dirty="0" smtClean="0">
              <a:latin typeface="黑体" pitchFamily="2" charset="-122"/>
              <a:ea typeface="黑体" pitchFamily="2" charset="-122"/>
            </a:endParaRPr>
          </a:p>
          <a:p>
            <a:pPr lvl="0" algn="ctr">
              <a:lnSpc>
                <a:spcPct val="150000"/>
              </a:lnSpc>
            </a:pPr>
            <a:endParaRPr lang="en-US" altLang="zh-CN" dirty="0" smtClean="0">
              <a:latin typeface="黑体" pitchFamily="2" charset="-122"/>
              <a:ea typeface="黑体" pitchFamily="2" charset="-122"/>
            </a:endParaRPr>
          </a:p>
          <a:p>
            <a:pPr lvl="0" algn="ctr">
              <a:lnSpc>
                <a:spcPct val="150000"/>
              </a:lnSpc>
            </a:pPr>
            <a:endParaRPr lang="zh-CN" altLang="en-US" dirty="0">
              <a:latin typeface="黑体" pitchFamily="2" charset="-122"/>
              <a:ea typeface="黑体" pitchFamily="2" charset="-122"/>
            </a:endParaRPr>
          </a:p>
        </p:txBody>
      </p:sp>
      <p:sp>
        <p:nvSpPr>
          <p:cNvPr id="11" name="矩形 10"/>
          <p:cNvSpPr/>
          <p:nvPr/>
        </p:nvSpPr>
        <p:spPr>
          <a:xfrm>
            <a:off x="6000760" y="2165986"/>
            <a:ext cx="1785950" cy="1477328"/>
          </a:xfrm>
          <a:prstGeom prst="rect">
            <a:avLst/>
          </a:prstGeom>
        </p:spPr>
        <p:txBody>
          <a:bodyPr wrap="square">
            <a:spAutoFit/>
          </a:bodyPr>
          <a:lstStyle/>
          <a:p>
            <a:r>
              <a:rPr lang="zh-CN" altLang="en-US" dirty="0" smtClean="0">
                <a:solidFill>
                  <a:srgbClr val="FF0000"/>
                </a:solidFill>
                <a:latin typeface="黑体" pitchFamily="2" charset="-122"/>
                <a:ea typeface="黑体" pitchFamily="2" charset="-122"/>
              </a:rPr>
              <a:t>请求数</a:t>
            </a:r>
            <a:r>
              <a:rPr lang="en-US" altLang="zh-CN" dirty="0" smtClean="0">
                <a:solidFill>
                  <a:srgbClr val="FF0000"/>
                </a:solidFill>
                <a:latin typeface="黑体" pitchFamily="2" charset="-122"/>
                <a:ea typeface="黑体" pitchFamily="2" charset="-122"/>
              </a:rPr>
              <a:t>/</a:t>
            </a:r>
            <a:r>
              <a:rPr lang="zh-CN" altLang="en-US" dirty="0" smtClean="0">
                <a:solidFill>
                  <a:srgbClr val="FF0000"/>
                </a:solidFill>
                <a:latin typeface="黑体" pitchFamily="2" charset="-122"/>
                <a:ea typeface="黑体" pitchFamily="2" charset="-122"/>
              </a:rPr>
              <a:t>秒</a:t>
            </a:r>
            <a:endParaRPr lang="en-US" altLang="zh-CN" dirty="0" smtClean="0">
              <a:solidFill>
                <a:srgbClr val="FF0000"/>
              </a:solidFill>
              <a:latin typeface="黑体" pitchFamily="2" charset="-122"/>
              <a:ea typeface="黑体" pitchFamily="2" charset="-122"/>
            </a:endParaRPr>
          </a:p>
          <a:p>
            <a:r>
              <a:rPr lang="zh-CN" altLang="en-US" dirty="0" smtClean="0">
                <a:solidFill>
                  <a:srgbClr val="FF0000"/>
                </a:solidFill>
                <a:latin typeface="黑体" pitchFamily="2" charset="-122"/>
                <a:ea typeface="黑体" pitchFamily="2" charset="-122"/>
              </a:rPr>
              <a:t>页面数</a:t>
            </a:r>
            <a:r>
              <a:rPr lang="en-US" altLang="zh-CN" dirty="0" smtClean="0">
                <a:solidFill>
                  <a:srgbClr val="FF0000"/>
                </a:solidFill>
                <a:latin typeface="黑体" pitchFamily="2" charset="-122"/>
                <a:ea typeface="黑体" pitchFamily="2" charset="-122"/>
              </a:rPr>
              <a:t>/</a:t>
            </a:r>
            <a:r>
              <a:rPr lang="zh-CN" altLang="en-US" dirty="0" smtClean="0">
                <a:solidFill>
                  <a:srgbClr val="FF0000"/>
                </a:solidFill>
                <a:latin typeface="黑体" pitchFamily="2" charset="-122"/>
                <a:ea typeface="黑体" pitchFamily="2" charset="-122"/>
              </a:rPr>
              <a:t>秒</a:t>
            </a:r>
            <a:endParaRPr lang="en-US" altLang="zh-CN" dirty="0" smtClean="0">
              <a:solidFill>
                <a:srgbClr val="FF0000"/>
              </a:solidFill>
              <a:latin typeface="黑体" pitchFamily="2" charset="-122"/>
              <a:ea typeface="黑体" pitchFamily="2" charset="-122"/>
            </a:endParaRPr>
          </a:p>
          <a:p>
            <a:r>
              <a:rPr lang="zh-CN" altLang="en-US" dirty="0" smtClean="0">
                <a:solidFill>
                  <a:srgbClr val="FF0000"/>
                </a:solidFill>
                <a:latin typeface="黑体" pitchFamily="2" charset="-122"/>
                <a:ea typeface="黑体" pitchFamily="2" charset="-122"/>
              </a:rPr>
              <a:t>访问人数</a:t>
            </a:r>
            <a:r>
              <a:rPr lang="en-US" altLang="zh-CN" dirty="0" smtClean="0">
                <a:solidFill>
                  <a:srgbClr val="FF0000"/>
                </a:solidFill>
                <a:latin typeface="黑体" pitchFamily="2" charset="-122"/>
                <a:ea typeface="黑体" pitchFamily="2" charset="-122"/>
              </a:rPr>
              <a:t>/</a:t>
            </a:r>
            <a:r>
              <a:rPr lang="zh-CN" altLang="en-US" dirty="0" smtClean="0">
                <a:solidFill>
                  <a:srgbClr val="FF0000"/>
                </a:solidFill>
                <a:latin typeface="黑体" pitchFamily="2" charset="-122"/>
                <a:ea typeface="黑体" pitchFamily="2" charset="-122"/>
              </a:rPr>
              <a:t>天</a:t>
            </a:r>
            <a:endParaRPr lang="en-US" altLang="zh-CN" dirty="0" smtClean="0">
              <a:solidFill>
                <a:srgbClr val="FF0000"/>
              </a:solidFill>
              <a:latin typeface="黑体" pitchFamily="2" charset="-122"/>
              <a:ea typeface="黑体" pitchFamily="2" charset="-122"/>
            </a:endParaRPr>
          </a:p>
          <a:p>
            <a:r>
              <a:rPr lang="zh-CN" altLang="en-US" dirty="0" smtClean="0">
                <a:solidFill>
                  <a:srgbClr val="FF0000"/>
                </a:solidFill>
                <a:latin typeface="黑体" pitchFamily="2" charset="-122"/>
                <a:ea typeface="黑体" pitchFamily="2" charset="-122"/>
              </a:rPr>
              <a:t>业务数</a:t>
            </a:r>
            <a:r>
              <a:rPr lang="en-US" altLang="zh-CN" dirty="0" smtClean="0">
                <a:solidFill>
                  <a:srgbClr val="FF0000"/>
                </a:solidFill>
                <a:latin typeface="黑体" pitchFamily="2" charset="-122"/>
                <a:ea typeface="黑体" pitchFamily="2" charset="-122"/>
              </a:rPr>
              <a:t>/</a:t>
            </a:r>
            <a:r>
              <a:rPr lang="zh-CN" altLang="en-US" dirty="0" smtClean="0">
                <a:solidFill>
                  <a:srgbClr val="FF0000"/>
                </a:solidFill>
                <a:latin typeface="黑体" pitchFamily="2" charset="-122"/>
                <a:ea typeface="黑体" pitchFamily="2" charset="-122"/>
              </a:rPr>
              <a:t>小时</a:t>
            </a:r>
            <a:endParaRPr lang="en-US" altLang="zh-CN" dirty="0" smtClean="0">
              <a:solidFill>
                <a:srgbClr val="FF0000"/>
              </a:solidFill>
              <a:latin typeface="黑体" pitchFamily="2" charset="-122"/>
              <a:ea typeface="黑体" pitchFamily="2" charset="-122"/>
            </a:endParaRPr>
          </a:p>
          <a:p>
            <a:r>
              <a:rPr lang="zh-CN" altLang="en-US" dirty="0" smtClean="0">
                <a:solidFill>
                  <a:srgbClr val="FF0000"/>
                </a:solidFill>
                <a:latin typeface="黑体" pitchFamily="2" charset="-122"/>
                <a:ea typeface="黑体" pitchFamily="2" charset="-122"/>
              </a:rPr>
              <a:t>字节数</a:t>
            </a:r>
            <a:r>
              <a:rPr lang="en-US" altLang="zh-CN" dirty="0" smtClean="0">
                <a:solidFill>
                  <a:srgbClr val="FF0000"/>
                </a:solidFill>
                <a:latin typeface="黑体" pitchFamily="2" charset="-122"/>
                <a:ea typeface="黑体" pitchFamily="2" charset="-122"/>
              </a:rPr>
              <a:t>/</a:t>
            </a:r>
            <a:r>
              <a:rPr lang="zh-CN" altLang="en-US" dirty="0" smtClean="0">
                <a:solidFill>
                  <a:srgbClr val="FF0000"/>
                </a:solidFill>
                <a:latin typeface="黑体" pitchFamily="2" charset="-122"/>
                <a:ea typeface="黑体" pitchFamily="2" charset="-122"/>
              </a:rPr>
              <a:t>天</a:t>
            </a:r>
            <a:endParaRPr lang="zh-CN" altLang="en-US" dirty="0">
              <a:solidFill>
                <a:srgbClr val="FF0000"/>
              </a:solidFill>
              <a:latin typeface="黑体" pitchFamily="2" charset="-122"/>
              <a:ea typeface="黑体" pitchFamily="2" charset="-122"/>
            </a:endParaRPr>
          </a:p>
        </p:txBody>
      </p:sp>
      <p:cxnSp>
        <p:nvCxnSpPr>
          <p:cNvPr id="12" name="直接箭头连接符 11"/>
          <p:cNvCxnSpPr/>
          <p:nvPr/>
        </p:nvCxnSpPr>
        <p:spPr>
          <a:xfrm rot="5400000">
            <a:off x="4321967" y="1322135"/>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30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solidFill>
                  <a:schemeClr val="bg1"/>
                </a:solidFill>
              </a:rPr>
              <a:t>性能测试术语</a:t>
            </a:r>
            <a:r>
              <a:rPr lang="zh-CN" altLang="en-US" dirty="0">
                <a:solidFill>
                  <a:schemeClr val="bg1"/>
                </a:solidFill>
              </a:rPr>
              <a:t>（续）</a:t>
            </a:r>
            <a:endParaRPr lang="zh-CN" altLang="en-US" dirty="0" smtClean="0">
              <a:solidFill>
                <a:schemeClr val="bg1"/>
              </a:solidFill>
            </a:endParaRPr>
          </a:p>
        </p:txBody>
      </p:sp>
      <p:sp>
        <p:nvSpPr>
          <p:cNvPr id="6" name="内容占位符 5"/>
          <p:cNvSpPr>
            <a:spLocks noGrp="1"/>
          </p:cNvSpPr>
          <p:nvPr>
            <p:ph idx="1"/>
          </p:nvPr>
        </p:nvSpPr>
        <p:spPr/>
        <p:txBody>
          <a:bodyPr>
            <a:normAutofit lnSpcReduction="10000"/>
          </a:bodyPr>
          <a:lstStyle/>
          <a:p>
            <a:r>
              <a:rPr lang="zh-CN" altLang="en-US" dirty="0" smtClean="0"/>
              <a:t>虚拟用户：</a:t>
            </a:r>
            <a:r>
              <a:rPr lang="en-US" altLang="zh-CN" dirty="0" smtClean="0"/>
              <a:t>Vuser</a:t>
            </a:r>
            <a:r>
              <a:rPr lang="zh-CN" altLang="en-US" dirty="0" smtClean="0"/>
              <a:t>→真人</a:t>
            </a:r>
            <a:endParaRPr lang="en-US" altLang="zh-CN" dirty="0" smtClean="0"/>
          </a:p>
          <a:p>
            <a:r>
              <a:rPr lang="zh-CN" altLang="en-US" dirty="0" smtClean="0"/>
              <a:t>并发及并发用户数</a:t>
            </a:r>
            <a:endParaRPr lang="en-US" altLang="zh-CN" dirty="0" smtClean="0"/>
          </a:p>
          <a:p>
            <a:r>
              <a:rPr lang="zh-CN" altLang="en-US" dirty="0" smtClean="0"/>
              <a:t>响应时间</a:t>
            </a:r>
            <a:endParaRPr lang="en-US" altLang="zh-CN" dirty="0" smtClean="0"/>
          </a:p>
          <a:p>
            <a:r>
              <a:rPr lang="zh-CN" altLang="en-US" dirty="0" smtClean="0"/>
              <a:t>每秒事务数</a:t>
            </a:r>
            <a:endParaRPr lang="en-US" altLang="zh-CN" dirty="0" smtClean="0"/>
          </a:p>
          <a:p>
            <a:r>
              <a:rPr lang="zh-CN" altLang="en-US" dirty="0" smtClean="0"/>
              <a:t>吞吐量、吞吐率</a:t>
            </a:r>
            <a:endParaRPr lang="en-US" altLang="zh-CN" dirty="0" smtClean="0"/>
          </a:p>
          <a:p>
            <a:r>
              <a:rPr lang="zh-CN" altLang="en-US" dirty="0" smtClean="0">
                <a:solidFill>
                  <a:srgbClr val="FF0000"/>
                </a:solidFill>
              </a:rPr>
              <a:t>点击率</a:t>
            </a:r>
            <a:endParaRPr lang="en-US" altLang="zh-CN" dirty="0" smtClean="0">
              <a:solidFill>
                <a:srgbClr val="FF0000"/>
              </a:solidFill>
            </a:endParaRPr>
          </a:p>
          <a:p>
            <a:r>
              <a:rPr lang="zh-CN" altLang="en-US" dirty="0" smtClean="0"/>
              <a:t>性能计数器</a:t>
            </a:r>
            <a:endParaRPr lang="en-US" altLang="zh-CN" dirty="0" smtClean="0"/>
          </a:p>
          <a:p>
            <a:r>
              <a:rPr lang="zh-CN" altLang="en-US" dirty="0" smtClean="0"/>
              <a:t>资源利用率</a:t>
            </a:r>
            <a:endParaRPr lang="en-US" altLang="zh-CN" dirty="0" smtClean="0"/>
          </a:p>
          <a:p>
            <a:endParaRPr lang="en-US" altLang="zh-CN" dirty="0" smtClean="0"/>
          </a:p>
          <a:p>
            <a:endParaRPr lang="en-US" altLang="zh-CN" dirty="0" smtClean="0"/>
          </a:p>
        </p:txBody>
      </p:sp>
      <p:sp>
        <p:nvSpPr>
          <p:cNvPr id="13" name="矩形 5"/>
          <p:cNvSpPr>
            <a:spLocks noChangeArrowheads="1"/>
          </p:cNvSpPr>
          <p:nvPr/>
        </p:nvSpPr>
        <p:spPr bwMode="auto">
          <a:xfrm>
            <a:off x="6519026" y="1785926"/>
            <a:ext cx="192429" cy="1724348"/>
          </a:xfrm>
          <a:prstGeom prst="rect">
            <a:avLst/>
          </a:prstGeom>
          <a:noFill/>
          <a:ln w="9525">
            <a:noFill/>
            <a:miter lim="800000"/>
            <a:headEnd/>
            <a:tailEnd/>
          </a:ln>
        </p:spPr>
        <p:txBody>
          <a:bodyPr wrap="none">
            <a:spAutoFit/>
          </a:bodyPr>
          <a:lstStyle/>
          <a:p>
            <a:endParaRPr lang="zh-CN" altLang="en-US" sz="12000" b="1" dirty="0">
              <a:solidFill>
                <a:srgbClr val="FF0000"/>
              </a:solidFill>
              <a:latin typeface="Berlin Sans FB Demi" pitchFamily="34" charset="0"/>
              <a:ea typeface="宋体" pitchFamily="2" charset="-122"/>
            </a:endParaRPr>
          </a:p>
        </p:txBody>
      </p:sp>
      <p:sp>
        <p:nvSpPr>
          <p:cNvPr id="8" name="AutoShape 2"/>
          <p:cNvSpPr>
            <a:spLocks noChangeArrowheads="1"/>
          </p:cNvSpPr>
          <p:nvPr/>
        </p:nvSpPr>
        <p:spPr bwMode="auto">
          <a:xfrm>
            <a:off x="2635602" y="4231309"/>
            <a:ext cx="6060162" cy="1595702"/>
          </a:xfrm>
          <a:prstGeom prst="roundRect">
            <a:avLst>
              <a:gd name="adj" fmla="val 5856"/>
            </a:avLst>
          </a:prstGeom>
          <a:solidFill>
            <a:srgbClr val="FFFFFF"/>
          </a:solidFill>
          <a:ln w="19050">
            <a:solidFill>
              <a:srgbClr val="0070C0"/>
            </a:solidFill>
            <a:prstDash val="dash"/>
            <a:round/>
            <a:headEnd/>
            <a:tailEnd/>
          </a:ln>
          <a:effectLst/>
        </p:spPr>
        <p:txBody>
          <a:bodyPr wrap="none" anchor="ctr"/>
          <a:lstStyle/>
          <a:p>
            <a:pPr lvl="0" algn="ctr">
              <a:lnSpc>
                <a:spcPct val="150000"/>
              </a:lnSpc>
            </a:pPr>
            <a:endParaRPr lang="en-US" dirty="0" smtClean="0"/>
          </a:p>
          <a:p>
            <a:pPr lvl="0" algn="ctr">
              <a:lnSpc>
                <a:spcPct val="150000"/>
              </a:lnSpc>
            </a:pPr>
            <a:endParaRPr lang="en-US" dirty="0" smtClean="0"/>
          </a:p>
          <a:p>
            <a:pPr algn="ctr">
              <a:lnSpc>
                <a:spcPct val="150000"/>
              </a:lnSpc>
            </a:pPr>
            <a:r>
              <a:rPr lang="en-US" altLang="en-US" dirty="0" smtClean="0">
                <a:latin typeface="黑体" pitchFamily="2" charset="-122"/>
                <a:ea typeface="黑体" pitchFamily="2" charset="-122"/>
              </a:rPr>
              <a:t>HPS</a:t>
            </a:r>
            <a:r>
              <a:rPr lang="zh-CN" altLang="en-US" dirty="0" smtClean="0">
                <a:latin typeface="黑体" pitchFamily="2" charset="-122"/>
                <a:ea typeface="黑体" pitchFamily="2" charset="-122"/>
              </a:rPr>
              <a:t>指每秒钟内，用户向</a:t>
            </a:r>
            <a:r>
              <a:rPr lang="en-US" altLang="en-US" dirty="0" smtClean="0">
                <a:latin typeface="黑体" pitchFamily="2" charset="-122"/>
                <a:ea typeface="黑体" pitchFamily="2" charset="-122"/>
              </a:rPr>
              <a:t>Web</a:t>
            </a:r>
            <a:r>
              <a:rPr lang="zh-CN" altLang="en-US" dirty="0" smtClean="0">
                <a:latin typeface="黑体" pitchFamily="2" charset="-122"/>
                <a:ea typeface="黑体" pitchFamily="2" charset="-122"/>
              </a:rPr>
              <a:t>服务器提交的</a:t>
            </a:r>
            <a:r>
              <a:rPr lang="en-US" altLang="en-US" dirty="0" smtClean="0">
                <a:latin typeface="黑体" pitchFamily="2" charset="-122"/>
                <a:ea typeface="黑体" pitchFamily="2" charset="-122"/>
              </a:rPr>
              <a:t>HTTP</a:t>
            </a:r>
            <a:r>
              <a:rPr lang="zh-CN" altLang="en-US" dirty="0" smtClean="0">
                <a:latin typeface="黑体" pitchFamily="2" charset="-122"/>
                <a:ea typeface="黑体" pitchFamily="2" charset="-122"/>
              </a:rPr>
              <a:t>请求数。</a:t>
            </a:r>
            <a:endParaRPr lang="en-US" altLang="zh-CN" dirty="0" smtClean="0">
              <a:latin typeface="黑体" pitchFamily="2" charset="-122"/>
              <a:ea typeface="黑体" pitchFamily="2" charset="-122"/>
            </a:endParaRPr>
          </a:p>
          <a:p>
            <a:pPr algn="ctr">
              <a:lnSpc>
                <a:spcPct val="150000"/>
              </a:lnSpc>
            </a:pPr>
            <a:r>
              <a:rPr lang="zh-CN" altLang="en-US" dirty="0" smtClean="0">
                <a:latin typeface="黑体" pitchFamily="2" charset="-122"/>
                <a:ea typeface="黑体" pitchFamily="2" charset="-122"/>
              </a:rPr>
              <a:t>点击率越大，表明对服务器产生的压力也越大。</a:t>
            </a:r>
            <a:endParaRPr lang="en-US" altLang="zh-CN" dirty="0" smtClean="0">
              <a:latin typeface="黑体" pitchFamily="2" charset="-122"/>
              <a:ea typeface="黑体" pitchFamily="2" charset="-122"/>
            </a:endParaRPr>
          </a:p>
          <a:p>
            <a:pPr lvl="0" algn="ctr">
              <a:lnSpc>
                <a:spcPct val="150000"/>
              </a:lnSpc>
            </a:pPr>
            <a:endParaRPr lang="en-US" altLang="zh-CN" dirty="0" smtClean="0">
              <a:latin typeface="黑体" pitchFamily="2" charset="-122"/>
              <a:ea typeface="黑体" pitchFamily="2" charset="-122"/>
            </a:endParaRPr>
          </a:p>
          <a:p>
            <a:pPr lvl="0" algn="ctr">
              <a:lnSpc>
                <a:spcPct val="150000"/>
              </a:lnSpc>
            </a:pPr>
            <a:endParaRPr lang="zh-CN" altLang="en-US" dirty="0">
              <a:latin typeface="黑体" pitchFamily="2" charset="-122"/>
              <a:ea typeface="黑体" pitchFamily="2" charset="-122"/>
            </a:endParaRPr>
          </a:p>
        </p:txBody>
      </p:sp>
      <p:cxnSp>
        <p:nvCxnSpPr>
          <p:cNvPr id="10" name="直接箭头连接符 9"/>
          <p:cNvCxnSpPr/>
          <p:nvPr/>
        </p:nvCxnSpPr>
        <p:spPr>
          <a:xfrm rot="5400000">
            <a:off x="4321967" y="1322135"/>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7182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solidFill>
                  <a:schemeClr val="bg1"/>
                </a:solidFill>
              </a:rPr>
              <a:t>性能测试术语</a:t>
            </a:r>
            <a:r>
              <a:rPr lang="zh-CN" altLang="en-US" dirty="0">
                <a:solidFill>
                  <a:schemeClr val="bg1"/>
                </a:solidFill>
              </a:rPr>
              <a:t>（续）</a:t>
            </a:r>
            <a:endParaRPr lang="zh-CN" altLang="en-US" dirty="0" smtClean="0">
              <a:solidFill>
                <a:schemeClr val="bg1"/>
              </a:solidFill>
            </a:endParaRPr>
          </a:p>
        </p:txBody>
      </p:sp>
      <p:sp>
        <p:nvSpPr>
          <p:cNvPr id="6" name="内容占位符 5"/>
          <p:cNvSpPr>
            <a:spLocks noGrp="1"/>
          </p:cNvSpPr>
          <p:nvPr>
            <p:ph idx="1"/>
          </p:nvPr>
        </p:nvSpPr>
        <p:spPr/>
        <p:txBody>
          <a:bodyPr>
            <a:normAutofit lnSpcReduction="10000"/>
          </a:bodyPr>
          <a:lstStyle/>
          <a:p>
            <a:r>
              <a:rPr lang="zh-CN" altLang="en-US" dirty="0" smtClean="0"/>
              <a:t>虚拟用户：</a:t>
            </a:r>
            <a:r>
              <a:rPr lang="en-US" altLang="zh-CN" dirty="0" smtClean="0"/>
              <a:t>Vuser</a:t>
            </a:r>
            <a:r>
              <a:rPr lang="zh-CN" altLang="en-US" dirty="0" smtClean="0"/>
              <a:t>→真人</a:t>
            </a:r>
            <a:endParaRPr lang="en-US" altLang="zh-CN" dirty="0" smtClean="0"/>
          </a:p>
          <a:p>
            <a:r>
              <a:rPr lang="zh-CN" altLang="en-US" dirty="0" smtClean="0"/>
              <a:t>并发及并发用户数</a:t>
            </a:r>
            <a:endParaRPr lang="en-US" altLang="zh-CN" dirty="0" smtClean="0"/>
          </a:p>
          <a:p>
            <a:r>
              <a:rPr lang="zh-CN" altLang="en-US" dirty="0" smtClean="0"/>
              <a:t>响应时间</a:t>
            </a:r>
            <a:endParaRPr lang="en-US" altLang="zh-CN" dirty="0" smtClean="0"/>
          </a:p>
          <a:p>
            <a:r>
              <a:rPr lang="zh-CN" altLang="en-US" dirty="0" smtClean="0"/>
              <a:t>每秒事务数</a:t>
            </a:r>
            <a:endParaRPr lang="en-US" altLang="zh-CN" dirty="0" smtClean="0"/>
          </a:p>
          <a:p>
            <a:r>
              <a:rPr lang="zh-CN" altLang="en-US" dirty="0" smtClean="0"/>
              <a:t>吞吐量、吞吐率</a:t>
            </a:r>
            <a:endParaRPr lang="en-US" altLang="zh-CN" dirty="0" smtClean="0"/>
          </a:p>
          <a:p>
            <a:r>
              <a:rPr lang="zh-CN" altLang="en-US" dirty="0" smtClean="0"/>
              <a:t>点击率</a:t>
            </a:r>
            <a:endParaRPr lang="en-US" altLang="zh-CN" dirty="0" smtClean="0"/>
          </a:p>
          <a:p>
            <a:r>
              <a:rPr lang="zh-CN" altLang="en-US" dirty="0" smtClean="0">
                <a:solidFill>
                  <a:srgbClr val="FF0000"/>
                </a:solidFill>
              </a:rPr>
              <a:t>性能计数器</a:t>
            </a:r>
            <a:endParaRPr lang="en-US" altLang="zh-CN" dirty="0" smtClean="0">
              <a:solidFill>
                <a:srgbClr val="FF0000"/>
              </a:solidFill>
            </a:endParaRPr>
          </a:p>
          <a:p>
            <a:r>
              <a:rPr lang="zh-CN" altLang="en-US" dirty="0" smtClean="0"/>
              <a:t>资源利用率</a:t>
            </a:r>
            <a:endParaRPr lang="en-US" altLang="zh-CN" dirty="0" smtClean="0"/>
          </a:p>
          <a:p>
            <a:endParaRPr lang="en-US" altLang="zh-CN" dirty="0" smtClean="0"/>
          </a:p>
          <a:p>
            <a:endParaRPr lang="en-US" altLang="zh-CN" dirty="0" smtClean="0"/>
          </a:p>
        </p:txBody>
      </p:sp>
      <p:sp>
        <p:nvSpPr>
          <p:cNvPr id="13" name="矩形 5"/>
          <p:cNvSpPr>
            <a:spLocks noChangeArrowheads="1"/>
          </p:cNvSpPr>
          <p:nvPr/>
        </p:nvSpPr>
        <p:spPr bwMode="auto">
          <a:xfrm>
            <a:off x="6519026" y="1785926"/>
            <a:ext cx="192429" cy="1724348"/>
          </a:xfrm>
          <a:prstGeom prst="rect">
            <a:avLst/>
          </a:prstGeom>
          <a:noFill/>
          <a:ln w="9525">
            <a:noFill/>
            <a:miter lim="800000"/>
            <a:headEnd/>
            <a:tailEnd/>
          </a:ln>
        </p:spPr>
        <p:txBody>
          <a:bodyPr wrap="none">
            <a:spAutoFit/>
          </a:bodyPr>
          <a:lstStyle/>
          <a:p>
            <a:endParaRPr lang="zh-CN" altLang="en-US" sz="12000" b="1" dirty="0">
              <a:solidFill>
                <a:srgbClr val="FF0000"/>
              </a:solidFill>
              <a:latin typeface="Berlin Sans FB Demi" pitchFamily="34" charset="0"/>
              <a:ea typeface="宋体" pitchFamily="2" charset="-122"/>
            </a:endParaRPr>
          </a:p>
        </p:txBody>
      </p:sp>
      <p:sp>
        <p:nvSpPr>
          <p:cNvPr id="8" name="AutoShape 2"/>
          <p:cNvSpPr>
            <a:spLocks noChangeArrowheads="1"/>
          </p:cNvSpPr>
          <p:nvPr/>
        </p:nvSpPr>
        <p:spPr bwMode="auto">
          <a:xfrm>
            <a:off x="699252" y="2797315"/>
            <a:ext cx="7835148" cy="1785950"/>
          </a:xfrm>
          <a:prstGeom prst="roundRect">
            <a:avLst>
              <a:gd name="adj" fmla="val 5856"/>
            </a:avLst>
          </a:prstGeom>
          <a:solidFill>
            <a:srgbClr val="FFFFFF"/>
          </a:solidFill>
          <a:ln w="19050">
            <a:solidFill>
              <a:srgbClr val="0070C0"/>
            </a:solidFill>
            <a:prstDash val="dash"/>
            <a:round/>
            <a:headEnd/>
            <a:tailEnd/>
          </a:ln>
          <a:effectLst/>
        </p:spPr>
        <p:txBody>
          <a:bodyPr wrap="none" anchor="ctr"/>
          <a:lstStyle/>
          <a:p>
            <a:pPr lvl="0" algn="ctr">
              <a:lnSpc>
                <a:spcPct val="150000"/>
              </a:lnSpc>
            </a:pPr>
            <a:endParaRPr lang="en-US" dirty="0" smtClean="0">
              <a:latin typeface="黑体" pitchFamily="2" charset="-122"/>
              <a:ea typeface="黑体" pitchFamily="2" charset="-122"/>
            </a:endParaRPr>
          </a:p>
          <a:p>
            <a:pPr lvl="0" algn="ctr">
              <a:lnSpc>
                <a:spcPct val="150000"/>
              </a:lnSpc>
            </a:pPr>
            <a:endParaRPr lang="en-US" dirty="0" smtClean="0">
              <a:latin typeface="黑体" pitchFamily="2" charset="-122"/>
              <a:ea typeface="黑体" pitchFamily="2" charset="-122"/>
            </a:endParaRPr>
          </a:p>
          <a:p>
            <a:pPr algn="ctr">
              <a:lnSpc>
                <a:spcPct val="150000"/>
              </a:lnSpc>
            </a:pPr>
            <a:r>
              <a:rPr lang="zh-CN" altLang="en-US" dirty="0" smtClean="0">
                <a:latin typeface="黑体" pitchFamily="2" charset="-122"/>
                <a:ea typeface="黑体" pitchFamily="2" charset="-122"/>
              </a:rPr>
              <a:t>一系列用于描述各类服务器或操作系统性能的指标，</a:t>
            </a:r>
            <a:endParaRPr lang="en-US" altLang="zh-CN" dirty="0" smtClean="0">
              <a:latin typeface="黑体" pitchFamily="2" charset="-122"/>
              <a:ea typeface="黑体" pitchFamily="2" charset="-122"/>
            </a:endParaRPr>
          </a:p>
          <a:p>
            <a:pPr algn="ctr">
              <a:lnSpc>
                <a:spcPct val="150000"/>
              </a:lnSpc>
            </a:pPr>
            <a:r>
              <a:rPr lang="zh-CN" altLang="en-US" dirty="0" smtClean="0">
                <a:latin typeface="黑体" pitchFamily="2" charset="-122"/>
                <a:ea typeface="黑体" pitchFamily="2" charset="-122"/>
              </a:rPr>
              <a:t>在进行资源监控和系统瓶颈分析中起着重要的作用。</a:t>
            </a:r>
            <a:endParaRPr lang="en-US" altLang="zh-CN" dirty="0" smtClean="0">
              <a:latin typeface="黑体" pitchFamily="2" charset="-122"/>
              <a:ea typeface="黑体" pitchFamily="2" charset="-122"/>
            </a:endParaRPr>
          </a:p>
          <a:p>
            <a:pPr algn="ctr">
              <a:lnSpc>
                <a:spcPct val="150000"/>
              </a:lnSpc>
            </a:pPr>
            <a:r>
              <a:rPr lang="zh-CN" altLang="en-US" dirty="0" smtClean="0">
                <a:latin typeface="黑体" pitchFamily="2" charset="-122"/>
                <a:ea typeface="黑体" pitchFamily="2" charset="-122"/>
              </a:rPr>
              <a:t>在</a:t>
            </a:r>
            <a:r>
              <a:rPr lang="en-US" altLang="zh-CN" dirty="0" smtClean="0">
                <a:latin typeface="黑体" pitchFamily="2" charset="-122"/>
                <a:ea typeface="黑体" pitchFamily="2" charset="-122"/>
              </a:rPr>
              <a:t>Windows</a:t>
            </a:r>
            <a:r>
              <a:rPr lang="zh-CN" altLang="en-US" dirty="0" smtClean="0">
                <a:latin typeface="黑体" pitchFamily="2" charset="-122"/>
                <a:ea typeface="黑体" pitchFamily="2" charset="-122"/>
              </a:rPr>
              <a:t>任务管理器中使用的</a:t>
            </a:r>
            <a:r>
              <a:rPr lang="zh-CN" altLang="en-US" dirty="0" smtClean="0">
                <a:solidFill>
                  <a:srgbClr val="FF0000"/>
                </a:solidFill>
                <a:latin typeface="黑体" pitchFamily="2" charset="-122"/>
                <a:ea typeface="黑体" pitchFamily="2" charset="-122"/>
              </a:rPr>
              <a:t>内存数</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Memory In Usage</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gn="ctr">
              <a:lnSpc>
                <a:spcPct val="150000"/>
              </a:lnSpc>
            </a:pPr>
            <a:r>
              <a:rPr lang="en-US" altLang="zh-CN" dirty="0" smtClean="0">
                <a:solidFill>
                  <a:srgbClr val="FF0000"/>
                </a:solidFill>
                <a:latin typeface="黑体" pitchFamily="2" charset="-122"/>
                <a:ea typeface="黑体" pitchFamily="2" charset="-122"/>
              </a:rPr>
              <a:t>CPU</a:t>
            </a:r>
            <a:r>
              <a:rPr lang="zh-CN" altLang="en-US" dirty="0" smtClean="0">
                <a:solidFill>
                  <a:srgbClr val="FF0000"/>
                </a:solidFill>
                <a:latin typeface="黑体" pitchFamily="2" charset="-122"/>
                <a:ea typeface="黑体" pitchFamily="2" charset="-122"/>
              </a:rPr>
              <a:t>使用率</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%Processor time</a:t>
            </a:r>
            <a:r>
              <a:rPr lang="zh-CN" altLang="en-US" dirty="0" smtClean="0">
                <a:latin typeface="黑体" pitchFamily="2" charset="-122"/>
                <a:ea typeface="黑体" pitchFamily="2" charset="-122"/>
              </a:rPr>
              <a:t>）、</a:t>
            </a:r>
            <a:r>
              <a:rPr lang="zh-CN" altLang="en-US" dirty="0" smtClean="0">
                <a:solidFill>
                  <a:srgbClr val="FF0000"/>
                </a:solidFill>
                <a:latin typeface="黑体" pitchFamily="2" charset="-122"/>
                <a:ea typeface="黑体" pitchFamily="2" charset="-122"/>
              </a:rPr>
              <a:t>进程时间</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Total Process Time</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0" algn="ctr">
              <a:lnSpc>
                <a:spcPct val="150000"/>
              </a:lnSpc>
            </a:pPr>
            <a:endParaRPr lang="en-US" altLang="zh-CN" dirty="0" smtClean="0">
              <a:latin typeface="黑体" pitchFamily="2" charset="-122"/>
              <a:ea typeface="黑体" pitchFamily="2" charset="-122"/>
            </a:endParaRPr>
          </a:p>
          <a:p>
            <a:pPr lvl="0" algn="ctr">
              <a:lnSpc>
                <a:spcPct val="150000"/>
              </a:lnSpc>
            </a:pPr>
            <a:endParaRPr lang="zh-CN" altLang="en-US" dirty="0">
              <a:latin typeface="黑体" pitchFamily="2" charset="-122"/>
              <a:ea typeface="黑体" pitchFamily="2" charset="-122"/>
            </a:endParaRPr>
          </a:p>
        </p:txBody>
      </p:sp>
      <p:cxnSp>
        <p:nvCxnSpPr>
          <p:cNvPr id="10" name="直接箭头连接符 9"/>
          <p:cNvCxnSpPr/>
          <p:nvPr/>
        </p:nvCxnSpPr>
        <p:spPr>
          <a:xfrm rot="5400000">
            <a:off x="4321967" y="1322135"/>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4404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性能测试术语（</a:t>
            </a:r>
            <a:r>
              <a:rPr lang="en-US" altLang="zh-CN" dirty="0">
                <a:solidFill>
                  <a:schemeClr val="bg1"/>
                </a:solidFill>
              </a:rPr>
              <a:t>7</a:t>
            </a:r>
            <a:r>
              <a:rPr lang="zh-CN" altLang="en-US" dirty="0">
                <a:solidFill>
                  <a:schemeClr val="bg1"/>
                </a:solidFill>
              </a:rPr>
              <a:t>）</a:t>
            </a:r>
          </a:p>
        </p:txBody>
      </p:sp>
      <p:sp>
        <p:nvSpPr>
          <p:cNvPr id="6" name="内容占位符 5"/>
          <p:cNvSpPr>
            <a:spLocks noGrp="1"/>
          </p:cNvSpPr>
          <p:nvPr>
            <p:ph idx="1"/>
          </p:nvPr>
        </p:nvSpPr>
        <p:spPr/>
        <p:txBody>
          <a:bodyPr>
            <a:normAutofit lnSpcReduction="10000"/>
          </a:bodyPr>
          <a:lstStyle/>
          <a:p>
            <a:r>
              <a:rPr lang="zh-CN" altLang="en-US" dirty="0" smtClean="0"/>
              <a:t>虚拟用户：</a:t>
            </a:r>
            <a:r>
              <a:rPr lang="en-US" altLang="zh-CN" dirty="0" smtClean="0"/>
              <a:t>Vuser</a:t>
            </a:r>
            <a:r>
              <a:rPr lang="zh-CN" altLang="en-US" dirty="0" smtClean="0"/>
              <a:t>→真人</a:t>
            </a:r>
            <a:endParaRPr lang="en-US" altLang="zh-CN" dirty="0" smtClean="0"/>
          </a:p>
          <a:p>
            <a:r>
              <a:rPr lang="zh-CN" altLang="en-US" dirty="0" smtClean="0"/>
              <a:t>并发及并发用户数</a:t>
            </a:r>
            <a:endParaRPr lang="en-US" altLang="zh-CN" dirty="0" smtClean="0"/>
          </a:p>
          <a:p>
            <a:r>
              <a:rPr lang="zh-CN" altLang="en-US" dirty="0" smtClean="0"/>
              <a:t>响应时间</a:t>
            </a:r>
            <a:endParaRPr lang="en-US" altLang="zh-CN" dirty="0" smtClean="0"/>
          </a:p>
          <a:p>
            <a:r>
              <a:rPr lang="zh-CN" altLang="en-US" dirty="0" smtClean="0"/>
              <a:t>每秒事务数</a:t>
            </a:r>
            <a:endParaRPr lang="en-US" altLang="zh-CN" dirty="0" smtClean="0"/>
          </a:p>
          <a:p>
            <a:r>
              <a:rPr lang="zh-CN" altLang="en-US" dirty="0" smtClean="0"/>
              <a:t>吞吐量、吞吐率</a:t>
            </a:r>
            <a:endParaRPr lang="en-US" altLang="zh-CN" dirty="0" smtClean="0"/>
          </a:p>
          <a:p>
            <a:r>
              <a:rPr lang="zh-CN" altLang="en-US" dirty="0" smtClean="0"/>
              <a:t>点击率</a:t>
            </a:r>
            <a:endParaRPr lang="en-US" altLang="zh-CN" dirty="0" smtClean="0"/>
          </a:p>
          <a:p>
            <a:r>
              <a:rPr lang="zh-CN" altLang="en-US" dirty="0" smtClean="0"/>
              <a:t>性能计数器</a:t>
            </a:r>
            <a:endParaRPr lang="en-US" altLang="zh-CN" dirty="0" smtClean="0"/>
          </a:p>
          <a:p>
            <a:r>
              <a:rPr lang="zh-CN" altLang="en-US" dirty="0" smtClean="0">
                <a:solidFill>
                  <a:srgbClr val="FF0000"/>
                </a:solidFill>
              </a:rPr>
              <a:t>资源利用率</a:t>
            </a:r>
            <a:endParaRPr lang="en-US" altLang="zh-CN" dirty="0" smtClean="0">
              <a:solidFill>
                <a:srgbClr val="FF0000"/>
              </a:solidFill>
            </a:endParaRPr>
          </a:p>
          <a:p>
            <a:endParaRPr lang="en-US" altLang="zh-CN" dirty="0" smtClean="0"/>
          </a:p>
          <a:p>
            <a:endParaRPr lang="en-US" altLang="zh-CN" dirty="0" smtClean="0"/>
          </a:p>
        </p:txBody>
      </p:sp>
      <p:sp>
        <p:nvSpPr>
          <p:cNvPr id="13" name="矩形 5"/>
          <p:cNvSpPr>
            <a:spLocks noChangeArrowheads="1"/>
          </p:cNvSpPr>
          <p:nvPr/>
        </p:nvSpPr>
        <p:spPr bwMode="auto">
          <a:xfrm>
            <a:off x="6519026" y="1785926"/>
            <a:ext cx="192429" cy="1724348"/>
          </a:xfrm>
          <a:prstGeom prst="rect">
            <a:avLst/>
          </a:prstGeom>
          <a:noFill/>
          <a:ln w="9525">
            <a:noFill/>
            <a:miter lim="800000"/>
            <a:headEnd/>
            <a:tailEnd/>
          </a:ln>
        </p:spPr>
        <p:txBody>
          <a:bodyPr wrap="none">
            <a:spAutoFit/>
          </a:bodyPr>
          <a:lstStyle/>
          <a:p>
            <a:endParaRPr lang="zh-CN" altLang="en-US" sz="12000" b="1" dirty="0">
              <a:solidFill>
                <a:srgbClr val="FF0000"/>
              </a:solidFill>
              <a:latin typeface="Berlin Sans FB Demi" pitchFamily="34" charset="0"/>
              <a:ea typeface="宋体" pitchFamily="2" charset="-122"/>
            </a:endParaRPr>
          </a:p>
        </p:txBody>
      </p:sp>
      <p:sp>
        <p:nvSpPr>
          <p:cNvPr id="8" name="AutoShape 2"/>
          <p:cNvSpPr>
            <a:spLocks noChangeArrowheads="1"/>
          </p:cNvSpPr>
          <p:nvPr/>
        </p:nvSpPr>
        <p:spPr bwMode="auto">
          <a:xfrm>
            <a:off x="3286116" y="4143380"/>
            <a:ext cx="5286412" cy="1785950"/>
          </a:xfrm>
          <a:prstGeom prst="roundRect">
            <a:avLst>
              <a:gd name="adj" fmla="val 5856"/>
            </a:avLst>
          </a:prstGeom>
          <a:solidFill>
            <a:srgbClr val="FFFFFF"/>
          </a:solidFill>
          <a:ln w="19050">
            <a:solidFill>
              <a:srgbClr val="0070C0"/>
            </a:solidFill>
            <a:prstDash val="dash"/>
            <a:round/>
            <a:headEnd/>
            <a:tailEnd/>
          </a:ln>
          <a:effectLst/>
        </p:spPr>
        <p:txBody>
          <a:bodyPr wrap="none" anchor="ctr"/>
          <a:lstStyle/>
          <a:p>
            <a:pPr lvl="0" algn="ctr">
              <a:lnSpc>
                <a:spcPct val="150000"/>
              </a:lnSpc>
            </a:pPr>
            <a:endParaRPr lang="en-US" dirty="0" smtClean="0">
              <a:latin typeface="黑体" pitchFamily="2" charset="-122"/>
              <a:ea typeface="黑体" pitchFamily="2" charset="-122"/>
            </a:endParaRPr>
          </a:p>
          <a:p>
            <a:pPr lvl="0" algn="ctr">
              <a:lnSpc>
                <a:spcPct val="150000"/>
              </a:lnSpc>
            </a:pPr>
            <a:endParaRPr lang="en-US" dirty="0" smtClean="0">
              <a:latin typeface="黑体" pitchFamily="2" charset="-122"/>
              <a:ea typeface="黑体" pitchFamily="2" charset="-122"/>
            </a:endParaRPr>
          </a:p>
          <a:p>
            <a:pPr algn="ctr">
              <a:lnSpc>
                <a:spcPct val="150000"/>
              </a:lnSpc>
            </a:pPr>
            <a:r>
              <a:rPr lang="en-US" altLang="zh-CN" dirty="0" smtClean="0">
                <a:latin typeface="黑体" pitchFamily="2" charset="-122"/>
                <a:ea typeface="黑体" pitchFamily="2" charset="-122"/>
              </a:rPr>
              <a:t>3000</a:t>
            </a:r>
            <a:r>
              <a:rPr lang="zh-CN" altLang="en-US" dirty="0" smtClean="0">
                <a:latin typeface="黑体" pitchFamily="2" charset="-122"/>
                <a:ea typeface="黑体" pitchFamily="2" charset="-122"/>
              </a:rPr>
              <a:t>用户并发进行登录操作时，</a:t>
            </a:r>
            <a:endParaRPr lang="en-US" altLang="zh-CN" dirty="0" smtClean="0">
              <a:latin typeface="黑体" pitchFamily="2" charset="-122"/>
              <a:ea typeface="黑体" pitchFamily="2" charset="-122"/>
            </a:endParaRPr>
          </a:p>
          <a:p>
            <a:pPr algn="ctr">
              <a:lnSpc>
                <a:spcPct val="150000"/>
              </a:lnSpc>
            </a:pPr>
            <a:r>
              <a:rPr lang="zh-CN" altLang="en-US" dirty="0" smtClean="0">
                <a:latin typeface="黑体" pitchFamily="2" charset="-122"/>
                <a:ea typeface="黑体" pitchFamily="2" charset="-122"/>
              </a:rPr>
              <a:t>服务器的</a:t>
            </a:r>
            <a:r>
              <a:rPr lang="en-US" altLang="zh-CN" dirty="0" smtClean="0">
                <a:latin typeface="黑体" pitchFamily="2" charset="-122"/>
                <a:ea typeface="黑体" pitchFamily="2" charset="-122"/>
              </a:rPr>
              <a:t>CPU</a:t>
            </a:r>
            <a:r>
              <a:rPr lang="zh-CN" altLang="en-US" dirty="0" smtClean="0">
                <a:latin typeface="黑体" pitchFamily="2" charset="-122"/>
                <a:ea typeface="黑体" pitchFamily="2" charset="-122"/>
              </a:rPr>
              <a:t>使用率不超过</a:t>
            </a:r>
            <a:r>
              <a:rPr lang="en-US" altLang="zh-CN" dirty="0" smtClean="0">
                <a:latin typeface="黑体" pitchFamily="2" charset="-122"/>
                <a:ea typeface="黑体" pitchFamily="2" charset="-122"/>
              </a:rPr>
              <a:t>75%</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gn="ctr">
              <a:lnSpc>
                <a:spcPct val="150000"/>
              </a:lnSpc>
            </a:pPr>
            <a:r>
              <a:rPr lang="zh-CN" altLang="en-US" dirty="0" smtClean="0">
                <a:latin typeface="黑体" pitchFamily="2" charset="-122"/>
                <a:ea typeface="黑体" pitchFamily="2" charset="-122"/>
              </a:rPr>
              <a:t>内存占有率不超过</a:t>
            </a:r>
            <a:r>
              <a:rPr lang="en-US" altLang="zh-CN" dirty="0" smtClean="0">
                <a:latin typeface="黑体" pitchFamily="2" charset="-122"/>
                <a:ea typeface="黑体" pitchFamily="2" charset="-122"/>
              </a:rPr>
              <a:t>10%”</a:t>
            </a:r>
          </a:p>
          <a:p>
            <a:pPr lvl="0" algn="ctr">
              <a:lnSpc>
                <a:spcPct val="150000"/>
              </a:lnSpc>
            </a:pPr>
            <a:endParaRPr lang="en-US" altLang="zh-CN" dirty="0" smtClean="0">
              <a:latin typeface="黑体" pitchFamily="2" charset="-122"/>
              <a:ea typeface="黑体" pitchFamily="2" charset="-122"/>
            </a:endParaRPr>
          </a:p>
          <a:p>
            <a:pPr lvl="0" algn="ctr">
              <a:lnSpc>
                <a:spcPct val="150000"/>
              </a:lnSpc>
            </a:pPr>
            <a:endParaRPr lang="zh-CN" altLang="en-US" dirty="0">
              <a:latin typeface="黑体" pitchFamily="2" charset="-122"/>
              <a:ea typeface="黑体" pitchFamily="2" charset="-122"/>
            </a:endParaRPr>
          </a:p>
        </p:txBody>
      </p:sp>
      <p:cxnSp>
        <p:nvCxnSpPr>
          <p:cNvPr id="10" name="直接箭头连接符 9"/>
          <p:cNvCxnSpPr/>
          <p:nvPr/>
        </p:nvCxnSpPr>
        <p:spPr>
          <a:xfrm rot="5400000">
            <a:off x="4321967" y="1322135"/>
            <a:ext cx="35719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28390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29600" cy="4525963"/>
          </a:xfrm>
        </p:spPr>
        <p:txBody>
          <a:bodyPr>
            <a:normAutofit/>
          </a:bodyPr>
          <a:lstStyle/>
          <a:p>
            <a:r>
              <a:rPr lang="zh-CN" altLang="en-US" sz="4000" dirty="0"/>
              <a:t>性能测试与功能测试关系</a:t>
            </a:r>
          </a:p>
          <a:p>
            <a:r>
              <a:rPr lang="zh-CN" altLang="en-US" sz="4000" dirty="0">
                <a:solidFill>
                  <a:srgbClr val="2A1C00"/>
                </a:solidFill>
              </a:rPr>
              <a:t>性能自动化测试优势</a:t>
            </a:r>
          </a:p>
          <a:p>
            <a:r>
              <a:rPr lang="zh-CN" altLang="en-US" sz="4000" dirty="0"/>
              <a:t>性能测试</a:t>
            </a:r>
            <a:r>
              <a:rPr lang="zh-CN" altLang="en-US" sz="4000" dirty="0" smtClean="0"/>
              <a:t>概念与分类</a:t>
            </a:r>
            <a:endParaRPr lang="en-US" altLang="zh-CN" sz="4000" dirty="0"/>
          </a:p>
          <a:p>
            <a:r>
              <a:rPr lang="zh-CN" altLang="en-US" sz="4000" dirty="0" smtClean="0"/>
              <a:t>性能</a:t>
            </a:r>
            <a:r>
              <a:rPr lang="zh-CN" altLang="en-US" sz="4000" dirty="0"/>
              <a:t>测试</a:t>
            </a:r>
            <a:r>
              <a:rPr lang="zh-CN" altLang="en-US" sz="4000" dirty="0" smtClean="0"/>
              <a:t>术语</a:t>
            </a:r>
            <a:endParaRPr lang="en-US" altLang="zh-CN" sz="4000" dirty="0" smtClean="0"/>
          </a:p>
          <a:p>
            <a:r>
              <a:rPr lang="zh-CN" altLang="en-US" sz="4000" dirty="0">
                <a:solidFill>
                  <a:srgbClr val="FF0000"/>
                </a:solidFill>
              </a:rPr>
              <a:t>性能测试的</a:t>
            </a:r>
            <a:r>
              <a:rPr lang="zh-CN" altLang="en-US" sz="4000" dirty="0" smtClean="0">
                <a:solidFill>
                  <a:srgbClr val="FF0000"/>
                </a:solidFill>
              </a:rPr>
              <a:t>步骤</a:t>
            </a:r>
            <a:endParaRPr lang="en-US" altLang="zh-CN" sz="4000" dirty="0" smtClean="0">
              <a:solidFill>
                <a:srgbClr val="FF0000"/>
              </a:solidFill>
            </a:endParaRPr>
          </a:p>
          <a:p>
            <a:r>
              <a:rPr lang="zh-CN" altLang="en-US" sz="4000" dirty="0"/>
              <a:t>导致性能瓶颈的可能性</a:t>
            </a:r>
          </a:p>
          <a:p>
            <a:endParaRPr lang="en-US" altLang="zh-CN" sz="4000" dirty="0">
              <a:solidFill>
                <a:srgbClr val="FF0000"/>
              </a:solidFill>
            </a:endParaRPr>
          </a:p>
          <a:p>
            <a:pPr marL="0" indent="0">
              <a:buNone/>
            </a:pPr>
            <a:endParaRPr lang="en-US" altLang="zh-CN" sz="4000" dirty="0">
              <a:solidFill>
                <a:srgbClr val="FF00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800990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en-US" altLang="zh-CN" dirty="0"/>
              <a:t>1</a:t>
            </a:r>
            <a:r>
              <a:rPr lang="zh-CN" altLang="en-US" dirty="0"/>
              <a:t>．需求是什么样的</a:t>
            </a:r>
            <a:r>
              <a:rPr lang="zh-CN" altLang="en-US" dirty="0" smtClean="0"/>
              <a:t>，希望</a:t>
            </a:r>
            <a:r>
              <a:rPr lang="zh-CN" altLang="en-US" dirty="0"/>
              <a:t>证明满足需求的标准是</a:t>
            </a:r>
            <a:r>
              <a:rPr lang="zh-CN" altLang="en-US" dirty="0" smtClean="0"/>
              <a:t>什么</a:t>
            </a:r>
            <a:endParaRPr lang="en-US" altLang="zh-CN" dirty="0" smtClean="0"/>
          </a:p>
          <a:p>
            <a:pPr marL="0" indent="0">
              <a:buNone/>
            </a:pPr>
            <a:r>
              <a:rPr lang="en-US" altLang="zh-CN" dirty="0" smtClean="0"/>
              <a:t>2</a:t>
            </a:r>
            <a:r>
              <a:rPr lang="zh-CN" altLang="en-US" dirty="0"/>
              <a:t>．负载的模型，我们需要做什么样的操作和什么样的</a:t>
            </a:r>
            <a:r>
              <a:rPr lang="zh-CN" altLang="en-US" dirty="0" smtClean="0"/>
              <a:t>量</a:t>
            </a:r>
            <a:endParaRPr lang="en-US" altLang="zh-CN" dirty="0" smtClean="0"/>
          </a:p>
          <a:p>
            <a:pPr marL="0" indent="0">
              <a:buNone/>
            </a:pPr>
            <a:r>
              <a:rPr lang="en-US" altLang="zh-CN" dirty="0"/>
              <a:t>3</a:t>
            </a:r>
            <a:r>
              <a:rPr lang="zh-CN" altLang="en-US" dirty="0"/>
              <a:t>．监控负载中我们关心的数据，便于</a:t>
            </a:r>
            <a:r>
              <a:rPr lang="zh-CN" altLang="en-US" dirty="0">
                <a:solidFill>
                  <a:srgbClr val="FF0000"/>
                </a:solidFill>
              </a:rPr>
              <a:t>分析</a:t>
            </a:r>
            <a:r>
              <a:rPr lang="en-US" altLang="zh-CN" dirty="0"/>
              <a:t>4</a:t>
            </a:r>
            <a:r>
              <a:rPr lang="zh-CN" altLang="en-US" dirty="0"/>
              <a:t>．整理数据确认结论是否能够告诉我们是否满足需求，另外有没有</a:t>
            </a:r>
            <a:r>
              <a:rPr lang="zh-CN" altLang="en-US" dirty="0">
                <a:solidFill>
                  <a:srgbClr val="FF0000"/>
                </a:solidFill>
              </a:rPr>
              <a:t>调优</a:t>
            </a:r>
            <a:r>
              <a:rPr lang="zh-CN" altLang="en-US" dirty="0"/>
              <a:t>的</a:t>
            </a:r>
            <a:r>
              <a:rPr lang="zh-CN" altLang="en-US" dirty="0" smtClean="0"/>
              <a:t>空间</a:t>
            </a:r>
            <a:endParaRPr lang="en-US" altLang="zh-CN" dirty="0" smtClean="0"/>
          </a:p>
          <a:p>
            <a:pPr marL="0" indent="0">
              <a:buNone/>
            </a:pPr>
            <a:r>
              <a:rPr lang="en-US" altLang="zh-CN" dirty="0" smtClean="0"/>
              <a:t>5</a:t>
            </a:r>
            <a:r>
              <a:rPr lang="zh-CN" altLang="en-US" dirty="0"/>
              <a:t>．满足需求结束性能测试，否则进行调优从步骤</a:t>
            </a:r>
            <a:r>
              <a:rPr lang="en-US" altLang="zh-CN" dirty="0"/>
              <a:t>1</a:t>
            </a:r>
            <a:r>
              <a:rPr lang="zh-CN" altLang="en-US" dirty="0"/>
              <a:t>重新开始</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0827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268760"/>
            <a:ext cx="8229600" cy="4525963"/>
          </a:xfrm>
        </p:spPr>
        <p:txBody>
          <a:bodyPr>
            <a:normAutofit/>
          </a:bodyPr>
          <a:lstStyle/>
          <a:p>
            <a:r>
              <a:rPr lang="zh-CN" altLang="en-US" sz="4000" dirty="0"/>
              <a:t>性能测试与功能测试关系</a:t>
            </a:r>
          </a:p>
          <a:p>
            <a:r>
              <a:rPr lang="zh-CN" altLang="en-US" sz="4000" dirty="0">
                <a:solidFill>
                  <a:srgbClr val="2A1C00"/>
                </a:solidFill>
              </a:rPr>
              <a:t>性能自动化测试优势</a:t>
            </a:r>
          </a:p>
          <a:p>
            <a:r>
              <a:rPr lang="zh-CN" altLang="en-US" sz="4000" dirty="0"/>
              <a:t>性能测试</a:t>
            </a:r>
            <a:r>
              <a:rPr lang="zh-CN" altLang="en-US" sz="4000" dirty="0" smtClean="0"/>
              <a:t>概念与分类</a:t>
            </a:r>
            <a:endParaRPr lang="en-US" altLang="zh-CN" sz="4000" dirty="0"/>
          </a:p>
          <a:p>
            <a:r>
              <a:rPr lang="zh-CN" altLang="en-US" sz="4000" dirty="0" smtClean="0"/>
              <a:t>性能</a:t>
            </a:r>
            <a:r>
              <a:rPr lang="zh-CN" altLang="en-US" sz="4000" dirty="0"/>
              <a:t>测试</a:t>
            </a:r>
            <a:r>
              <a:rPr lang="zh-CN" altLang="en-US" sz="4000" dirty="0" smtClean="0"/>
              <a:t>术语</a:t>
            </a:r>
            <a:endParaRPr lang="en-US" altLang="zh-CN" sz="4000" dirty="0" smtClean="0"/>
          </a:p>
          <a:p>
            <a:r>
              <a:rPr lang="zh-CN" altLang="en-US" sz="4000" dirty="0"/>
              <a:t>性能测试的</a:t>
            </a:r>
            <a:r>
              <a:rPr lang="zh-CN" altLang="en-US" sz="4000" dirty="0" smtClean="0"/>
              <a:t>步骤</a:t>
            </a:r>
            <a:endParaRPr lang="en-US" altLang="zh-CN" sz="4000" dirty="0" smtClean="0"/>
          </a:p>
          <a:p>
            <a:r>
              <a:rPr lang="zh-CN" altLang="en-US" sz="4000" dirty="0">
                <a:solidFill>
                  <a:srgbClr val="FF0000"/>
                </a:solidFill>
              </a:rPr>
              <a:t>导致性能瓶颈的可能性</a:t>
            </a:r>
          </a:p>
          <a:p>
            <a:endParaRPr lang="en-US" altLang="zh-CN" sz="4000" dirty="0">
              <a:solidFill>
                <a:srgbClr val="FF0000"/>
              </a:solidFill>
            </a:endParaRPr>
          </a:p>
          <a:p>
            <a:pPr marL="0" indent="0">
              <a:buNone/>
            </a:pPr>
            <a:endParaRPr lang="en-US" altLang="zh-CN" sz="4000" dirty="0">
              <a:solidFill>
                <a:srgbClr val="FF00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057607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硬件</a:t>
            </a:r>
            <a:r>
              <a:rPr lang="zh-CN" altLang="en-US" dirty="0" smtClean="0"/>
              <a:t>资源</a:t>
            </a:r>
            <a:endParaRPr lang="en-US" altLang="zh-CN" dirty="0" smtClean="0"/>
          </a:p>
          <a:p>
            <a:r>
              <a:rPr lang="zh-CN" altLang="en-US" dirty="0" smtClean="0"/>
              <a:t>操作系统</a:t>
            </a:r>
            <a:endParaRPr lang="en-US" altLang="zh-CN" dirty="0" smtClean="0"/>
          </a:p>
          <a:p>
            <a:r>
              <a:rPr lang="zh-CN" altLang="en-US" dirty="0" smtClean="0"/>
              <a:t>数据库</a:t>
            </a:r>
            <a:endParaRPr lang="en-US" altLang="zh-CN" dirty="0" smtClean="0"/>
          </a:p>
          <a:p>
            <a:r>
              <a:rPr lang="zh-CN" altLang="en-US" dirty="0"/>
              <a:t>应用</a:t>
            </a:r>
            <a:r>
              <a:rPr lang="zh-CN" altLang="en-US" dirty="0" smtClean="0"/>
              <a:t>服务器</a:t>
            </a:r>
            <a:endParaRPr lang="en-US" altLang="zh-CN" dirty="0" smtClean="0"/>
          </a:p>
          <a:p>
            <a:r>
              <a:rPr lang="zh-CN" altLang="en-US" dirty="0"/>
              <a:t>代码</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4750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性能测试与功能测试关系</a:t>
            </a:r>
          </a:p>
        </p:txBody>
      </p:sp>
      <p:sp>
        <p:nvSpPr>
          <p:cNvPr id="3" name="内容占位符 2"/>
          <p:cNvSpPr>
            <a:spLocks noGrp="1"/>
          </p:cNvSpPr>
          <p:nvPr>
            <p:ph idx="1"/>
          </p:nvPr>
        </p:nvSpPr>
        <p:spPr/>
        <p:txBody>
          <a:bodyPr/>
          <a:lstStyle/>
          <a:p>
            <a:r>
              <a:rPr lang="zh-CN" altLang="en-US" dirty="0" smtClean="0"/>
              <a:t>什么是功能？</a:t>
            </a:r>
            <a:endParaRPr lang="en-US" altLang="zh-CN" dirty="0" smtClean="0"/>
          </a:p>
          <a:p>
            <a:r>
              <a:rPr lang="zh-CN" altLang="en-US" dirty="0" smtClean="0"/>
              <a:t>什么是功能测试？</a:t>
            </a:r>
            <a:endParaRPr lang="en-US" altLang="zh-CN" dirty="0" smtClean="0"/>
          </a:p>
          <a:p>
            <a:r>
              <a:rPr lang="zh-CN" altLang="en-US" dirty="0" smtClean="0"/>
              <a:t>什么是性能？</a:t>
            </a:r>
            <a:endParaRPr lang="en-US" altLang="zh-CN" dirty="0" smtClean="0"/>
          </a:p>
          <a:p>
            <a:r>
              <a:rPr lang="zh-CN" altLang="en-US" dirty="0" smtClean="0"/>
              <a:t>什么是性能测试？</a:t>
            </a:r>
            <a:endParaRPr lang="en-US" altLang="zh-CN" dirty="0" smtClean="0"/>
          </a:p>
        </p:txBody>
      </p:sp>
      <p:pic>
        <p:nvPicPr>
          <p:cNvPr id="4" name="图片 3" descr="2.jpg"/>
          <p:cNvPicPr>
            <a:picLocks noChangeAspect="1"/>
          </p:cNvPicPr>
          <p:nvPr/>
        </p:nvPicPr>
        <p:blipFill>
          <a:blip r:embed="rId3"/>
          <a:stretch>
            <a:fillRect/>
          </a:stretch>
        </p:blipFill>
        <p:spPr>
          <a:xfrm>
            <a:off x="1397833" y="3963076"/>
            <a:ext cx="1612242" cy="1589210"/>
          </a:xfrm>
          <a:prstGeom prst="rect">
            <a:avLst/>
          </a:prstGeom>
        </p:spPr>
      </p:pic>
      <p:pic>
        <p:nvPicPr>
          <p:cNvPr id="5" name="图片 4" descr="3.jpg"/>
          <p:cNvPicPr>
            <a:picLocks noChangeAspect="1"/>
          </p:cNvPicPr>
          <p:nvPr/>
        </p:nvPicPr>
        <p:blipFill>
          <a:blip r:embed="rId4"/>
          <a:stretch>
            <a:fillRect/>
          </a:stretch>
        </p:blipFill>
        <p:spPr>
          <a:xfrm>
            <a:off x="4805321" y="3660416"/>
            <a:ext cx="3106338" cy="2055993"/>
          </a:xfrm>
          <a:prstGeom prst="rect">
            <a:avLst/>
          </a:prstGeom>
        </p:spPr>
      </p:pic>
      <p:sp>
        <p:nvSpPr>
          <p:cNvPr id="6" name="右箭头 5"/>
          <p:cNvSpPr/>
          <p:nvPr/>
        </p:nvSpPr>
        <p:spPr bwMode="auto">
          <a:xfrm>
            <a:off x="3283782" y="4450317"/>
            <a:ext cx="1172308" cy="492371"/>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7" name="矩形 6"/>
          <p:cNvSpPr/>
          <p:nvPr/>
        </p:nvSpPr>
        <p:spPr>
          <a:xfrm>
            <a:off x="6106340" y="1447499"/>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能做什么</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9" name="直接箭头连接符 8"/>
          <p:cNvCxnSpPr/>
          <p:nvPr/>
        </p:nvCxnSpPr>
        <p:spPr>
          <a:xfrm flipV="1">
            <a:off x="3998795" y="2093830"/>
            <a:ext cx="2229389" cy="398496"/>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6358490" y="2881986"/>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做得如何</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11" name="直接箭头连接符 10"/>
          <p:cNvCxnSpPr/>
          <p:nvPr/>
        </p:nvCxnSpPr>
        <p:spPr>
          <a:xfrm flipV="1">
            <a:off x="3964953" y="3363726"/>
            <a:ext cx="2428892" cy="29669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V="1">
            <a:off x="3131840" y="1751462"/>
            <a:ext cx="2797482" cy="82684"/>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a:off x="3283782" y="3008124"/>
            <a:ext cx="2428892"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72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性能测试与功能测试关系（续）</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t>“功能测试”与“性能测试”关系如何？</a:t>
            </a:r>
            <a:endParaRPr lang="en-US" altLang="zh-CN" dirty="0" smtClean="0"/>
          </a:p>
          <a:p>
            <a:pPr lvl="1"/>
            <a:r>
              <a:rPr lang="zh-CN" altLang="en-US" dirty="0">
                <a:solidFill>
                  <a:schemeClr val="tx1"/>
                </a:solidFill>
              </a:rPr>
              <a:t>功能测试是性能测试的“前提”</a:t>
            </a:r>
            <a:endParaRPr lang="en-US" altLang="zh-CN" dirty="0">
              <a:solidFill>
                <a:schemeClr val="tx1"/>
              </a:solidFill>
            </a:endParaRPr>
          </a:p>
          <a:p>
            <a:pPr lvl="1"/>
            <a:r>
              <a:rPr lang="zh-CN" altLang="en-US" dirty="0" smtClean="0">
                <a:solidFill>
                  <a:schemeClr val="tx1"/>
                </a:solidFill>
              </a:rPr>
              <a:t>测试</a:t>
            </a:r>
            <a:r>
              <a:rPr lang="zh-CN" altLang="en-US" dirty="0">
                <a:solidFill>
                  <a:schemeClr val="tx1"/>
                </a:solidFill>
              </a:rPr>
              <a:t>执行依据基本相同</a:t>
            </a:r>
            <a:endParaRPr lang="en-US" altLang="zh-CN" dirty="0">
              <a:solidFill>
                <a:schemeClr val="tx1"/>
              </a:solidFill>
            </a:endParaRPr>
          </a:p>
          <a:p>
            <a:pPr lvl="1"/>
            <a:r>
              <a:rPr lang="zh-CN" altLang="en-US" dirty="0" smtClean="0">
                <a:solidFill>
                  <a:schemeClr val="tx1"/>
                </a:solidFill>
              </a:rPr>
              <a:t>测试目的相同</a:t>
            </a:r>
            <a:endParaRPr lang="en-US" altLang="zh-CN" dirty="0" smtClean="0">
              <a:solidFill>
                <a:schemeClr val="tx1"/>
              </a:solidFill>
            </a:endParaRPr>
          </a:p>
          <a:p>
            <a:pPr lvl="1"/>
            <a:r>
              <a:rPr lang="zh-CN" altLang="en-US" dirty="0" smtClean="0">
                <a:solidFill>
                  <a:schemeClr val="tx1"/>
                </a:solidFill>
              </a:rPr>
              <a:t>侧重点不同</a:t>
            </a:r>
            <a:endParaRPr lang="en-US" altLang="zh-CN" dirty="0" smtClean="0">
              <a:solidFill>
                <a:schemeClr val="tx1"/>
              </a:solidFill>
            </a:endParaRPr>
          </a:p>
          <a:p>
            <a:pPr lvl="1"/>
            <a:r>
              <a:rPr lang="zh-CN" altLang="en-US" dirty="0" smtClean="0">
                <a:solidFill>
                  <a:schemeClr val="tx1"/>
                </a:solidFill>
              </a:rPr>
              <a:t>执行时间</a:t>
            </a:r>
            <a:endParaRPr lang="en-US" altLang="zh-CN" dirty="0" smtClean="0">
              <a:solidFill>
                <a:schemeClr val="tx1"/>
              </a:solidFill>
            </a:endParaRPr>
          </a:p>
          <a:p>
            <a:pPr lvl="2"/>
            <a:r>
              <a:rPr lang="zh-CN" altLang="en-US" dirty="0" smtClean="0">
                <a:solidFill>
                  <a:schemeClr val="tx1"/>
                </a:solidFill>
              </a:rPr>
              <a:t>理论上：无先后顺序，同步开展</a:t>
            </a:r>
            <a:endParaRPr lang="en-US" altLang="zh-CN" dirty="0" smtClean="0">
              <a:solidFill>
                <a:schemeClr val="tx1"/>
              </a:solidFill>
            </a:endParaRPr>
          </a:p>
          <a:p>
            <a:pPr lvl="2"/>
            <a:r>
              <a:rPr lang="zh-CN" altLang="en-US" dirty="0" smtClean="0">
                <a:solidFill>
                  <a:schemeClr val="tx1"/>
                </a:solidFill>
              </a:rPr>
              <a:t>实际工作中：先功能后性能</a:t>
            </a:r>
            <a:endParaRPr lang="en-US" altLang="zh-CN" dirty="0" smtClean="0">
              <a:solidFill>
                <a:schemeClr val="tx1"/>
              </a:solidFill>
            </a:endParaRPr>
          </a:p>
          <a:p>
            <a:pPr>
              <a:buNone/>
            </a:pPr>
            <a:endParaRPr lang="en-US" altLang="zh-CN" dirty="0" smtClean="0"/>
          </a:p>
        </p:txBody>
      </p:sp>
      <p:sp>
        <p:nvSpPr>
          <p:cNvPr id="9" name="Freeform 24"/>
          <p:cNvSpPr>
            <a:spLocks/>
          </p:cNvSpPr>
          <p:nvPr/>
        </p:nvSpPr>
        <p:spPr bwMode="gray">
          <a:xfrm rot="5400000" flipH="1">
            <a:off x="3899385" y="1903748"/>
            <a:ext cx="3128587" cy="5970587"/>
          </a:xfrm>
          <a:custGeom>
            <a:avLst/>
            <a:gdLst>
              <a:gd name="T0" fmla="*/ 2147483647 w 1824"/>
              <a:gd name="T1" fmla="*/ 2147483647 h 2648"/>
              <a:gd name="T2" fmla="*/ 2147483647 w 1824"/>
              <a:gd name="T3" fmla="*/ 2147483647 h 2648"/>
              <a:gd name="T4" fmla="*/ 2147483647 w 1824"/>
              <a:gd name="T5" fmla="*/ 2147483647 h 2648"/>
              <a:gd name="T6" fmla="*/ 2147483647 w 1824"/>
              <a:gd name="T7" fmla="*/ 2147483647 h 2648"/>
              <a:gd name="T8" fmla="*/ 2147483647 w 1824"/>
              <a:gd name="T9" fmla="*/ 2147483647 h 2648"/>
              <a:gd name="T10" fmla="*/ 2147483647 w 1824"/>
              <a:gd name="T11" fmla="*/ 2147483647 h 2648"/>
              <a:gd name="T12" fmla="*/ 2147483647 w 1824"/>
              <a:gd name="T13" fmla="*/ 2147483647 h 2648"/>
              <a:gd name="T14" fmla="*/ 2147483647 w 1824"/>
              <a:gd name="T15" fmla="*/ 2147483647 h 2648"/>
              <a:gd name="T16" fmla="*/ 2147483647 w 1824"/>
              <a:gd name="T17" fmla="*/ 2147483647 h 2648"/>
              <a:gd name="T18" fmla="*/ 2147483647 w 1824"/>
              <a:gd name="T19" fmla="*/ 2147483647 h 2648"/>
              <a:gd name="T20" fmla="*/ 2147483647 w 1824"/>
              <a:gd name="T21" fmla="*/ 2147483647 h 2648"/>
              <a:gd name="T22" fmla="*/ 2147483647 w 1824"/>
              <a:gd name="T23" fmla="*/ 2147483647 h 2648"/>
              <a:gd name="T24" fmla="*/ 2147483647 w 1824"/>
              <a:gd name="T25" fmla="*/ 2147483647 h 2648"/>
              <a:gd name="T26" fmla="*/ 2147483647 w 1824"/>
              <a:gd name="T27" fmla="*/ 2147483647 h 2648"/>
              <a:gd name="T28" fmla="*/ 2147483647 w 1824"/>
              <a:gd name="T29" fmla="*/ 2147483647 h 2648"/>
              <a:gd name="T30" fmla="*/ 2147483647 w 1824"/>
              <a:gd name="T31" fmla="*/ 2147483647 h 2648"/>
              <a:gd name="T32" fmla="*/ 2147483647 w 1824"/>
              <a:gd name="T33" fmla="*/ 2147483647 h 2648"/>
              <a:gd name="T34" fmla="*/ 2147483647 w 1824"/>
              <a:gd name="T35" fmla="*/ 2147483647 h 2648"/>
              <a:gd name="T36" fmla="*/ 2147483647 w 1824"/>
              <a:gd name="T37" fmla="*/ 2147483647 h 2648"/>
              <a:gd name="T38" fmla="*/ 2147483647 w 1824"/>
              <a:gd name="T39" fmla="*/ 2147483647 h 2648"/>
              <a:gd name="T40" fmla="*/ 2147483647 w 1824"/>
              <a:gd name="T41" fmla="*/ 2147483647 h 2648"/>
              <a:gd name="T42" fmla="*/ 2147483647 w 1824"/>
              <a:gd name="T43" fmla="*/ 2147483647 h 2648"/>
              <a:gd name="T44" fmla="*/ 2147483647 w 1824"/>
              <a:gd name="T45" fmla="*/ 2147483647 h 2648"/>
              <a:gd name="T46" fmla="*/ 2147483647 w 1824"/>
              <a:gd name="T47" fmla="*/ 2147483647 h 2648"/>
              <a:gd name="T48" fmla="*/ 2147483647 w 1824"/>
              <a:gd name="T49" fmla="*/ 2147483647 h 2648"/>
              <a:gd name="T50" fmla="*/ 2147483647 w 1824"/>
              <a:gd name="T51" fmla="*/ 2147483647 h 2648"/>
              <a:gd name="T52" fmla="*/ 2147483647 w 1824"/>
              <a:gd name="T53" fmla="*/ 2147483647 h 2648"/>
              <a:gd name="T54" fmla="*/ 2147483647 w 1824"/>
              <a:gd name="T55" fmla="*/ 2147483647 h 2648"/>
              <a:gd name="T56" fmla="*/ 2147483647 w 1824"/>
              <a:gd name="T57" fmla="*/ 2147483647 h 2648"/>
              <a:gd name="T58" fmla="*/ 2147483647 w 1824"/>
              <a:gd name="T59" fmla="*/ 2147483647 h 2648"/>
              <a:gd name="T60" fmla="*/ 2147483647 w 1824"/>
              <a:gd name="T61" fmla="*/ 2147483647 h 2648"/>
              <a:gd name="T62" fmla="*/ 2147483647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solidFill>
            <a:schemeClr val="accent2">
              <a:lumMod val="60000"/>
              <a:lumOff val="40000"/>
            </a:schemeClr>
          </a:solidFill>
          <a:ln w="0">
            <a:noFill/>
            <a:round/>
            <a:headEnd/>
            <a:tailEnd/>
          </a:ln>
          <a:effectLst/>
          <a:scene3d>
            <a:camera prst="orthographicFront">
              <a:rot lat="0" lon="0" rev="0"/>
            </a:camera>
            <a:lightRig rig="contrasting" dir="t">
              <a:rot lat="0" lon="0" rev="7800000"/>
            </a:lightRig>
          </a:scene3d>
          <a:sp3d>
            <a:bevelT w="139700" h="139700"/>
          </a:sp3d>
        </p:spPr>
        <p:txBody>
          <a:bodyPr/>
          <a:lstStyle/>
          <a:p>
            <a:endParaRPr lang="zh-CN" altLang="en-US"/>
          </a:p>
        </p:txBody>
      </p:sp>
      <p:sp>
        <p:nvSpPr>
          <p:cNvPr id="10" name="TextBox 9"/>
          <p:cNvSpPr txBox="1"/>
          <p:nvPr/>
        </p:nvSpPr>
        <p:spPr>
          <a:xfrm>
            <a:off x="1863642" y="5825760"/>
            <a:ext cx="1857388" cy="584775"/>
          </a:xfrm>
          <a:prstGeom prst="rect">
            <a:avLst/>
          </a:prstGeom>
          <a:noFill/>
        </p:spPr>
        <p:txBody>
          <a:bodyPr wrap="square" rtlCol="0">
            <a:spAutoFit/>
          </a:bodyPr>
          <a:lstStyle/>
          <a:p>
            <a:r>
              <a:rPr lang="zh-CN" altLang="en-US" sz="3200" dirty="0" smtClean="0">
                <a:solidFill>
                  <a:srgbClr val="FF0000"/>
                </a:solidFill>
                <a:latin typeface="黑体" pitchFamily="2" charset="-122"/>
                <a:ea typeface="黑体" pitchFamily="2" charset="-122"/>
              </a:rPr>
              <a:t>功能基础</a:t>
            </a:r>
            <a:endParaRPr lang="zh-CN" altLang="en-US" sz="3200" dirty="0">
              <a:solidFill>
                <a:srgbClr val="FF0000"/>
              </a:solidFill>
              <a:latin typeface="黑体" pitchFamily="2" charset="-122"/>
              <a:ea typeface="黑体" pitchFamily="2" charset="-122"/>
            </a:endParaRPr>
          </a:p>
        </p:txBody>
      </p:sp>
      <p:sp>
        <p:nvSpPr>
          <p:cNvPr id="11" name="TextBox 10"/>
          <p:cNvSpPr txBox="1"/>
          <p:nvPr/>
        </p:nvSpPr>
        <p:spPr>
          <a:xfrm>
            <a:off x="5040669" y="3850717"/>
            <a:ext cx="1857388" cy="584775"/>
          </a:xfrm>
          <a:prstGeom prst="rect">
            <a:avLst/>
          </a:prstGeom>
          <a:noFill/>
        </p:spPr>
        <p:txBody>
          <a:bodyPr wrap="square" rtlCol="0">
            <a:spAutoFit/>
          </a:bodyPr>
          <a:lstStyle/>
          <a:p>
            <a:r>
              <a:rPr lang="zh-CN" altLang="en-US" sz="3200" dirty="0" smtClean="0">
                <a:solidFill>
                  <a:srgbClr val="FF0000"/>
                </a:solidFill>
                <a:latin typeface="黑体" pitchFamily="2" charset="-122"/>
                <a:ea typeface="黑体" pitchFamily="2" charset="-122"/>
              </a:rPr>
              <a:t>性能提升</a:t>
            </a:r>
            <a:endParaRPr lang="zh-CN" altLang="en-US" sz="3200" dirty="0">
              <a:solidFill>
                <a:srgbClr val="FF0000"/>
              </a:solidFill>
              <a:latin typeface="黑体" pitchFamily="2" charset="-122"/>
              <a:ea typeface="黑体" pitchFamily="2" charset="-122"/>
            </a:endParaRPr>
          </a:p>
        </p:txBody>
      </p:sp>
      <p:sp>
        <p:nvSpPr>
          <p:cNvPr id="12" name="WordArt 25"/>
          <p:cNvSpPr>
            <a:spLocks noChangeArrowheads="1" noChangeShapeType="1" noTextEdit="1"/>
          </p:cNvSpPr>
          <p:nvPr/>
        </p:nvSpPr>
        <p:spPr bwMode="auto">
          <a:xfrm>
            <a:off x="7020211" y="2572578"/>
            <a:ext cx="1428760" cy="642942"/>
          </a:xfrm>
          <a:prstGeom prst="rect">
            <a:avLst/>
          </a:prstGeom>
        </p:spPr>
        <p:txBody>
          <a:bodyPr wrap="none" fromWordArt="1">
            <a:prstTxWarp prst="textPlain">
              <a:avLst>
                <a:gd name="adj" fmla="val 50000"/>
              </a:avLst>
            </a:prstTxWarp>
          </a:bodyPr>
          <a:lstStyle/>
          <a:p>
            <a:r>
              <a:rPr lang="zh-CN" altLang="en-US" sz="2800" b="1" kern="10" dirty="0" smtClean="0">
                <a:ln w="9525">
                  <a:solidFill>
                    <a:srgbClr val="FF0000"/>
                  </a:solidFill>
                  <a:round/>
                  <a:headEnd/>
                  <a:tailEnd/>
                </a:ln>
                <a:gradFill rotWithShape="1">
                  <a:gsLst>
                    <a:gs pos="0">
                      <a:srgbClr val="FF0066"/>
                    </a:gs>
                    <a:gs pos="50000">
                      <a:schemeClr val="bg1"/>
                    </a:gs>
                    <a:gs pos="100000">
                      <a:srgbClr val="FF0066"/>
                    </a:gs>
                  </a:gsLst>
                  <a:lin ang="5400000" scaled="1"/>
                </a:gradFill>
                <a:effectLst>
                  <a:outerShdw dist="35921" dir="2700000" algn="ctr" rotWithShape="0">
                    <a:schemeClr val="tx1"/>
                  </a:outerShdw>
                </a:effectLst>
                <a:latin typeface="黑体" pitchFamily="2" charset="-122"/>
                <a:ea typeface="黑体" pitchFamily="2" charset="-122"/>
              </a:rPr>
              <a:t>质量</a:t>
            </a:r>
            <a:endParaRPr lang="zh-CN" altLang="en-US" sz="2800" b="1" kern="10" dirty="0">
              <a:ln w="9525">
                <a:solidFill>
                  <a:srgbClr val="FF0000"/>
                </a:solidFill>
                <a:round/>
                <a:headEnd/>
                <a:tailEnd/>
              </a:ln>
              <a:gradFill rotWithShape="1">
                <a:gsLst>
                  <a:gs pos="0">
                    <a:srgbClr val="FF0066"/>
                  </a:gs>
                  <a:gs pos="50000">
                    <a:schemeClr val="bg1"/>
                  </a:gs>
                  <a:gs pos="100000">
                    <a:srgbClr val="FF0066"/>
                  </a:gs>
                </a:gsLst>
                <a:lin ang="5400000" scaled="1"/>
              </a:gradFill>
              <a:effectLst>
                <a:outerShdw dist="35921" dir="2700000" algn="ctr" rotWithShape="0">
                  <a:schemeClr val="tx1"/>
                </a:outerShdw>
              </a:effectLst>
              <a:latin typeface="黑体" pitchFamily="2" charset="-122"/>
              <a:ea typeface="黑体" pitchFamily="2" charset="-122"/>
            </a:endParaRPr>
          </a:p>
        </p:txBody>
      </p:sp>
    </p:spTree>
    <p:extLst>
      <p:ext uri="{BB962C8B-B14F-4D97-AF65-F5344CB8AC3E}">
        <p14:creationId xmlns:p14="http://schemas.microsoft.com/office/powerpoint/2010/main" val="2278467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32" presetClass="emph" presetSubtype="0" repeatCount="indefinite" fill="hold" grpId="1" nodeType="afterEffect">
                                  <p:stCondLst>
                                    <p:cond delay="0"/>
                                  </p:stCondLst>
                                  <p:childTnLst>
                                    <p:animClr clrSpc="rgb" dir="cw">
                                      <p:cBhvr override="childStyle">
                                        <p:cTn id="10" dur="100" fill="hold"/>
                                        <p:tgtEl>
                                          <p:spTgt spid="12"/>
                                        </p:tgtEl>
                                        <p:attrNameLst>
                                          <p:attrName>style.color</p:attrName>
                                        </p:attrNameLst>
                                      </p:cBhvr>
                                      <p:to>
                                        <a:srgbClr val="FFFF00"/>
                                      </p:to>
                                    </p:animClr>
                                    <p:animClr clrSpc="rgb" dir="cw">
                                      <p:cBhvr>
                                        <p:cTn id="11" dur="100" fill="hold"/>
                                        <p:tgtEl>
                                          <p:spTgt spid="12"/>
                                        </p:tgtEl>
                                        <p:attrNameLst>
                                          <p:attrName>fillcolor</p:attrName>
                                        </p:attrNameLst>
                                      </p:cBhvr>
                                      <p:to>
                                        <a:srgbClr val="FFFF00"/>
                                      </p:to>
                                    </p:animClr>
                                    <p:set>
                                      <p:cBhvr>
                                        <p:cTn id="12" dur="100" fill="hold"/>
                                        <p:tgtEl>
                                          <p:spTgt spid="12"/>
                                        </p:tgtEl>
                                        <p:attrNameLst>
                                          <p:attrName>fill.type</p:attrName>
                                        </p:attrNameLst>
                                      </p:cBhvr>
                                      <p:to>
                                        <p:strVal val="solid"/>
                                      </p:to>
                                    </p:set>
                                    <p:set>
                                      <p:cBhvr>
                                        <p:cTn id="13" dur="100" fill="hold"/>
                                        <p:tgtEl>
                                          <p:spTgt spid="12"/>
                                        </p:tgtEl>
                                        <p:attrNameLst>
                                          <p:attrName>fill.on</p:attrName>
                                        </p:attrNameLst>
                                      </p:cBhvr>
                                      <p:to>
                                        <p:strVal val="true"/>
                                      </p:to>
                                    </p:set>
                                    <p:animRot by="120000">
                                      <p:cBhvr>
                                        <p:cTn id="14" dur="100" fill="hold">
                                          <p:stCondLst>
                                            <p:cond delay="0"/>
                                          </p:stCondLst>
                                        </p:cTn>
                                        <p:tgtEl>
                                          <p:spTgt spid="12"/>
                                        </p:tgtEl>
                                        <p:attrNameLst>
                                          <p:attrName>r</p:attrName>
                                        </p:attrNameLst>
                                      </p:cBhvr>
                                    </p:animRot>
                                    <p:animRot by="-240000">
                                      <p:cBhvr>
                                        <p:cTn id="15" dur="200" fill="hold">
                                          <p:stCondLst>
                                            <p:cond delay="200"/>
                                          </p:stCondLst>
                                        </p:cTn>
                                        <p:tgtEl>
                                          <p:spTgt spid="12"/>
                                        </p:tgtEl>
                                        <p:attrNameLst>
                                          <p:attrName>r</p:attrName>
                                        </p:attrNameLst>
                                      </p:cBhvr>
                                    </p:animRot>
                                    <p:animRot by="240000">
                                      <p:cBhvr>
                                        <p:cTn id="16" dur="200" fill="hold">
                                          <p:stCondLst>
                                            <p:cond delay="400"/>
                                          </p:stCondLst>
                                        </p:cTn>
                                        <p:tgtEl>
                                          <p:spTgt spid="12"/>
                                        </p:tgtEl>
                                        <p:attrNameLst>
                                          <p:attrName>r</p:attrName>
                                        </p:attrNameLst>
                                      </p:cBhvr>
                                    </p:animRot>
                                    <p:animRot by="-240000">
                                      <p:cBhvr>
                                        <p:cTn id="17" dur="200" fill="hold">
                                          <p:stCondLst>
                                            <p:cond delay="600"/>
                                          </p:stCondLst>
                                        </p:cTn>
                                        <p:tgtEl>
                                          <p:spTgt spid="12"/>
                                        </p:tgtEl>
                                        <p:attrNameLst>
                                          <p:attrName>r</p:attrName>
                                        </p:attrNameLst>
                                      </p:cBhvr>
                                    </p:animRot>
                                    <p:animRot by="120000">
                                      <p:cBhvr>
                                        <p:cTn id="18" dur="200" fill="hold">
                                          <p:stCondLst>
                                            <p:cond delay="800"/>
                                          </p:stCondLst>
                                        </p:cTn>
                                        <p:tgtEl>
                                          <p:spTgt spid="12"/>
                                        </p:tgtEl>
                                        <p:attrNameLst>
                                          <p:attrName>r</p:attrName>
                                        </p:attrNameLst>
                                      </p:cBhvr>
                                    </p:animRo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844824"/>
            <a:ext cx="8229600" cy="4525963"/>
          </a:xfrm>
        </p:spPr>
        <p:txBody>
          <a:bodyPr>
            <a:normAutofit/>
          </a:bodyPr>
          <a:lstStyle/>
          <a:p>
            <a:r>
              <a:rPr lang="zh-CN" altLang="en-US" sz="4000" dirty="0"/>
              <a:t>性能测试与功能测试关系</a:t>
            </a:r>
          </a:p>
          <a:p>
            <a:r>
              <a:rPr lang="zh-CN" altLang="en-US" sz="4000" dirty="0">
                <a:solidFill>
                  <a:srgbClr val="FF0000"/>
                </a:solidFill>
              </a:rPr>
              <a:t>性能自动化测试优势</a:t>
            </a:r>
          </a:p>
          <a:p>
            <a:r>
              <a:rPr lang="zh-CN" altLang="en-US" sz="4000" dirty="0">
                <a:solidFill>
                  <a:srgbClr val="2A1C00"/>
                </a:solidFill>
              </a:rPr>
              <a:t>性能测试</a:t>
            </a:r>
            <a:r>
              <a:rPr lang="zh-CN" altLang="en-US" sz="4000" dirty="0" smtClean="0">
                <a:solidFill>
                  <a:srgbClr val="2A1C00"/>
                </a:solidFill>
              </a:rPr>
              <a:t>概念与分类</a:t>
            </a:r>
            <a:endParaRPr lang="en-US" altLang="zh-CN" sz="4000" dirty="0">
              <a:solidFill>
                <a:srgbClr val="2A1C00"/>
              </a:solidFill>
            </a:endParaRPr>
          </a:p>
          <a:p>
            <a:r>
              <a:rPr lang="zh-CN" altLang="en-US" sz="4000" dirty="0" smtClean="0">
                <a:solidFill>
                  <a:srgbClr val="2A1C00"/>
                </a:solidFill>
              </a:rPr>
              <a:t>性能</a:t>
            </a:r>
            <a:r>
              <a:rPr lang="zh-CN" altLang="en-US" sz="4000" dirty="0">
                <a:solidFill>
                  <a:srgbClr val="2A1C00"/>
                </a:solidFill>
              </a:rPr>
              <a:t>测试</a:t>
            </a:r>
            <a:r>
              <a:rPr lang="zh-CN" altLang="en-US" sz="4000" dirty="0" smtClean="0">
                <a:solidFill>
                  <a:srgbClr val="2A1C00"/>
                </a:solidFill>
              </a:rPr>
              <a:t>术语</a:t>
            </a:r>
            <a:endParaRPr lang="en-US" altLang="zh-CN" sz="4000" dirty="0" smtClean="0">
              <a:solidFill>
                <a:srgbClr val="2A1C00"/>
              </a:solidFill>
            </a:endParaRPr>
          </a:p>
          <a:p>
            <a:r>
              <a:rPr lang="zh-CN" altLang="en-US" sz="4000" dirty="0">
                <a:solidFill>
                  <a:srgbClr val="2A1C00"/>
                </a:solidFill>
              </a:rPr>
              <a:t>性能测试的</a:t>
            </a:r>
            <a:r>
              <a:rPr lang="zh-CN" altLang="en-US" sz="4000" dirty="0" smtClean="0">
                <a:solidFill>
                  <a:srgbClr val="2A1C00"/>
                </a:solidFill>
              </a:rPr>
              <a:t>步骤</a:t>
            </a:r>
            <a:endParaRPr lang="en-US" altLang="zh-CN" sz="4000" dirty="0" smtClean="0">
              <a:solidFill>
                <a:srgbClr val="2A1C00"/>
              </a:solidFill>
            </a:endParaRPr>
          </a:p>
          <a:p>
            <a:r>
              <a:rPr lang="zh-CN" altLang="en-US" sz="4000" dirty="0"/>
              <a:t>导致性能瓶颈的可能性</a:t>
            </a:r>
          </a:p>
          <a:p>
            <a:pPr marL="0" indent="0">
              <a:buNone/>
            </a:pPr>
            <a:endParaRPr lang="en-US" altLang="zh-CN" sz="4000" dirty="0">
              <a:solidFill>
                <a:srgbClr val="2A1C00"/>
              </a:solidFill>
            </a:endParaRPr>
          </a:p>
          <a:p>
            <a:pPr marL="0" indent="0">
              <a:buNone/>
            </a:pPr>
            <a:endParaRPr lang="en-US" altLang="zh-CN" sz="4000" dirty="0">
              <a:solidFill>
                <a:srgbClr val="2A1C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712263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x-none" dirty="0">
                <a:solidFill>
                  <a:schemeClr val="bg1"/>
                </a:solidFill>
              </a:rPr>
              <a:t>性能手工测试弊端</a:t>
            </a:r>
            <a:endParaRPr lang="zh-CN" altLang="en-US" dirty="0">
              <a:solidFill>
                <a:schemeClr val="bg1"/>
              </a:solidFill>
            </a:endParaRPr>
          </a:p>
        </p:txBody>
      </p:sp>
      <p:sp>
        <p:nvSpPr>
          <p:cNvPr id="3" name="内容占位符 2"/>
          <p:cNvSpPr>
            <a:spLocks noGrp="1"/>
          </p:cNvSpPr>
          <p:nvPr>
            <p:ph idx="1"/>
          </p:nvPr>
        </p:nvSpPr>
        <p:spPr/>
        <p:txBody>
          <a:bodyPr/>
          <a:lstStyle/>
          <a:p>
            <a:endParaRPr lang="zh-CN" altLang="en-US"/>
          </a:p>
        </p:txBody>
      </p:sp>
      <p:pic>
        <p:nvPicPr>
          <p:cNvPr id="1026" name="图片 1"/>
          <p:cNvPicPr>
            <a:picLocks noChangeAspect="1" noChangeArrowheads="1"/>
          </p:cNvPicPr>
          <p:nvPr/>
        </p:nvPicPr>
        <p:blipFill>
          <a:blip r:embed="rId3"/>
          <a:srcRect/>
          <a:stretch>
            <a:fillRect/>
          </a:stretch>
        </p:blipFill>
        <p:spPr bwMode="auto">
          <a:xfrm>
            <a:off x="753664" y="1000111"/>
            <a:ext cx="7818864" cy="5011651"/>
          </a:xfrm>
          <a:prstGeom prst="rect">
            <a:avLst/>
          </a:prstGeom>
          <a:noFill/>
          <a:ln w="9525">
            <a:noFill/>
            <a:miter lim="800000"/>
            <a:headEnd/>
            <a:tailEnd/>
          </a:ln>
        </p:spPr>
      </p:pic>
    </p:spTree>
    <p:extLst>
      <p:ext uri="{BB962C8B-B14F-4D97-AF65-F5344CB8AC3E}">
        <p14:creationId xmlns:p14="http://schemas.microsoft.com/office/powerpoint/2010/main" val="790629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dirty="0">
                <a:solidFill>
                  <a:schemeClr val="bg1"/>
                </a:solidFill>
              </a:rPr>
              <a:t>性能自动化测试优势</a:t>
            </a:r>
          </a:p>
        </p:txBody>
      </p:sp>
      <p:sp>
        <p:nvSpPr>
          <p:cNvPr id="3" name="内容占位符 2"/>
          <p:cNvSpPr>
            <a:spLocks noGrp="1"/>
          </p:cNvSpPr>
          <p:nvPr>
            <p:ph idx="1"/>
          </p:nvPr>
        </p:nvSpPr>
        <p:spPr/>
        <p:txBody>
          <a:bodyPr/>
          <a:lstStyle/>
          <a:p>
            <a:endParaRPr lang="zh-CN" altLang="en-US"/>
          </a:p>
        </p:txBody>
      </p:sp>
      <p:pic>
        <p:nvPicPr>
          <p:cNvPr id="2050" name="图片 2"/>
          <p:cNvPicPr>
            <a:picLocks noChangeAspect="1" noChangeArrowheads="1"/>
          </p:cNvPicPr>
          <p:nvPr/>
        </p:nvPicPr>
        <p:blipFill>
          <a:blip r:embed="rId3"/>
          <a:srcRect/>
          <a:stretch>
            <a:fillRect/>
          </a:stretch>
        </p:blipFill>
        <p:spPr bwMode="auto">
          <a:xfrm>
            <a:off x="785787" y="1412478"/>
            <a:ext cx="7643866" cy="5011541"/>
          </a:xfrm>
          <a:prstGeom prst="rect">
            <a:avLst/>
          </a:prstGeom>
          <a:noFill/>
          <a:ln w="9525">
            <a:noFill/>
            <a:miter lim="800000"/>
            <a:headEnd/>
            <a:tailEnd/>
          </a:ln>
        </p:spPr>
      </p:pic>
    </p:spTree>
    <p:extLst>
      <p:ext uri="{BB962C8B-B14F-4D97-AF65-F5344CB8AC3E}">
        <p14:creationId xmlns:p14="http://schemas.microsoft.com/office/powerpoint/2010/main" val="2419810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29600" cy="4525963"/>
          </a:xfrm>
        </p:spPr>
        <p:txBody>
          <a:bodyPr>
            <a:normAutofit/>
          </a:bodyPr>
          <a:lstStyle/>
          <a:p>
            <a:r>
              <a:rPr lang="zh-CN" altLang="en-US" sz="4000" dirty="0"/>
              <a:t>性能测试与功能测试关系</a:t>
            </a:r>
          </a:p>
          <a:p>
            <a:r>
              <a:rPr lang="zh-CN" altLang="en-US" sz="4000" dirty="0"/>
              <a:t>性能自动化测试优势</a:t>
            </a:r>
          </a:p>
          <a:p>
            <a:r>
              <a:rPr lang="zh-CN" altLang="en-US" sz="4000" dirty="0">
                <a:solidFill>
                  <a:srgbClr val="FF0000"/>
                </a:solidFill>
              </a:rPr>
              <a:t>性能测试</a:t>
            </a:r>
            <a:r>
              <a:rPr lang="zh-CN" altLang="en-US" sz="4000" dirty="0" smtClean="0">
                <a:solidFill>
                  <a:srgbClr val="FF0000"/>
                </a:solidFill>
              </a:rPr>
              <a:t>概念与分类</a:t>
            </a:r>
            <a:endParaRPr lang="en-US" altLang="zh-CN" sz="4000" dirty="0">
              <a:solidFill>
                <a:srgbClr val="FF0000"/>
              </a:solidFill>
            </a:endParaRPr>
          </a:p>
          <a:p>
            <a:r>
              <a:rPr lang="zh-CN" altLang="en-US" sz="4000" dirty="0" smtClean="0">
                <a:solidFill>
                  <a:srgbClr val="2A1C00"/>
                </a:solidFill>
              </a:rPr>
              <a:t>性能</a:t>
            </a:r>
            <a:r>
              <a:rPr lang="zh-CN" altLang="en-US" sz="4000" dirty="0">
                <a:solidFill>
                  <a:srgbClr val="2A1C00"/>
                </a:solidFill>
              </a:rPr>
              <a:t>测试</a:t>
            </a:r>
            <a:r>
              <a:rPr lang="zh-CN" altLang="en-US" sz="4000" dirty="0" smtClean="0">
                <a:solidFill>
                  <a:srgbClr val="2A1C00"/>
                </a:solidFill>
              </a:rPr>
              <a:t>术语</a:t>
            </a:r>
            <a:endParaRPr lang="en-US" altLang="zh-CN" sz="4000" dirty="0" smtClean="0">
              <a:solidFill>
                <a:srgbClr val="2A1C00"/>
              </a:solidFill>
            </a:endParaRPr>
          </a:p>
          <a:p>
            <a:r>
              <a:rPr lang="zh-CN" altLang="en-US" sz="4000" dirty="0">
                <a:solidFill>
                  <a:srgbClr val="2A1C00"/>
                </a:solidFill>
              </a:rPr>
              <a:t>性能测试的</a:t>
            </a:r>
            <a:r>
              <a:rPr lang="zh-CN" altLang="en-US" sz="4000" dirty="0" smtClean="0">
                <a:solidFill>
                  <a:srgbClr val="2A1C00"/>
                </a:solidFill>
              </a:rPr>
              <a:t>步骤</a:t>
            </a:r>
            <a:endParaRPr lang="en-US" altLang="zh-CN" sz="4000" dirty="0" smtClean="0">
              <a:solidFill>
                <a:srgbClr val="2A1C00"/>
              </a:solidFill>
            </a:endParaRPr>
          </a:p>
          <a:p>
            <a:r>
              <a:rPr lang="zh-CN" altLang="en-US" sz="4000" dirty="0"/>
              <a:t>导致性能瓶颈的可能性</a:t>
            </a:r>
          </a:p>
          <a:p>
            <a:endParaRPr lang="en-US" altLang="zh-CN" sz="4000" dirty="0">
              <a:solidFill>
                <a:srgbClr val="2A1C00"/>
              </a:solidFill>
            </a:endParaRPr>
          </a:p>
          <a:p>
            <a:endParaRPr lang="en-US" altLang="zh-CN" sz="4000" dirty="0">
              <a:solidFill>
                <a:srgbClr val="2A1C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719958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性能测试概念</a:t>
            </a:r>
            <a:endParaRPr lang="zh-CN" altLang="en-US" dirty="0">
              <a:solidFill>
                <a:schemeClr val="bg1"/>
              </a:solidFill>
            </a:endParaRPr>
          </a:p>
        </p:txBody>
      </p:sp>
      <p:sp>
        <p:nvSpPr>
          <p:cNvPr id="3" name="内容占位符 2"/>
          <p:cNvSpPr>
            <a:spLocks noGrp="1"/>
          </p:cNvSpPr>
          <p:nvPr>
            <p:ph idx="1"/>
          </p:nvPr>
        </p:nvSpPr>
        <p:spPr>
          <a:xfrm>
            <a:off x="323528" y="1052736"/>
            <a:ext cx="8820472" cy="4641850"/>
          </a:xfrm>
        </p:spPr>
        <p:txBody>
          <a:bodyPr>
            <a:normAutofit fontScale="92500" lnSpcReduction="20000"/>
          </a:bodyPr>
          <a:lstStyle/>
          <a:p>
            <a:r>
              <a:rPr lang="zh-CN" altLang="en-US" dirty="0" smtClean="0"/>
              <a:t>性能测试是通过自动化的测试</a:t>
            </a:r>
            <a:r>
              <a:rPr lang="zh-CN" altLang="en-US" dirty="0" smtClean="0">
                <a:solidFill>
                  <a:srgbClr val="FF0000"/>
                </a:solidFill>
              </a:rPr>
              <a:t>工具</a:t>
            </a:r>
            <a:r>
              <a:rPr lang="zh-CN" altLang="en-US" dirty="0" smtClean="0"/>
              <a:t>模拟</a:t>
            </a:r>
            <a:r>
              <a:rPr lang="zh-CN" altLang="en-US" dirty="0" smtClean="0">
                <a:solidFill>
                  <a:srgbClr val="FF0000"/>
                </a:solidFill>
              </a:rPr>
              <a:t>多种</a:t>
            </a:r>
            <a:r>
              <a:rPr lang="zh-CN" altLang="en-US" dirty="0" smtClean="0"/>
              <a:t>正常、峰值以及异常负载条件来对系统的各项</a:t>
            </a:r>
            <a:r>
              <a:rPr lang="zh-CN" altLang="en-US" dirty="0" smtClean="0">
                <a:solidFill>
                  <a:srgbClr val="FF0000"/>
                </a:solidFill>
              </a:rPr>
              <a:t>性能指标</a:t>
            </a:r>
            <a:r>
              <a:rPr lang="zh-CN" altLang="en-US" dirty="0" smtClean="0"/>
              <a:t>进行测试。</a:t>
            </a:r>
            <a:endParaRPr lang="en-US" altLang="zh-CN" dirty="0" smtClean="0"/>
          </a:p>
          <a:p>
            <a:r>
              <a:rPr lang="zh-CN" altLang="en-US" dirty="0" smtClean="0"/>
              <a:t>性能测试关注： </a:t>
            </a:r>
            <a:endParaRPr lang="en-US" altLang="zh-CN" dirty="0" smtClean="0"/>
          </a:p>
          <a:p>
            <a:pPr lvl="1"/>
            <a:r>
              <a:rPr lang="zh-CN" altLang="en-US" dirty="0" smtClean="0">
                <a:solidFill>
                  <a:schemeClr val="tx1"/>
                </a:solidFill>
              </a:rPr>
              <a:t>性能测试通常在功能测试基本完成后进行。  </a:t>
            </a:r>
          </a:p>
          <a:p>
            <a:pPr lvl="1"/>
            <a:r>
              <a:rPr lang="zh-CN" altLang="en-US" dirty="0" smtClean="0">
                <a:solidFill>
                  <a:schemeClr val="tx1"/>
                </a:solidFill>
              </a:rPr>
              <a:t>性能测试计划、测试方案和测试用例大多情况统一在一文档中。</a:t>
            </a:r>
            <a:endParaRPr lang="en-US" altLang="zh-CN" dirty="0" smtClean="0">
              <a:solidFill>
                <a:schemeClr val="tx1"/>
              </a:solidFill>
            </a:endParaRPr>
          </a:p>
          <a:p>
            <a:pPr lvl="1"/>
            <a:r>
              <a:rPr lang="zh-CN" altLang="en-US" dirty="0" smtClean="0">
                <a:solidFill>
                  <a:schemeClr val="tx1"/>
                </a:solidFill>
              </a:rPr>
              <a:t>性能测试环境应尽可能同用户生产环境保持一致。</a:t>
            </a:r>
            <a:endParaRPr lang="en-US" altLang="zh-CN" dirty="0" smtClean="0">
              <a:solidFill>
                <a:schemeClr val="tx1"/>
              </a:solidFill>
            </a:endParaRPr>
          </a:p>
          <a:p>
            <a:pPr lvl="1"/>
            <a:r>
              <a:rPr lang="zh-CN" altLang="en-US" dirty="0" smtClean="0">
                <a:solidFill>
                  <a:schemeClr val="tx1"/>
                </a:solidFill>
              </a:rPr>
              <a:t>性能测试工作的重点和难点在于前期数据设计和后期数据分析。</a:t>
            </a:r>
            <a:endParaRPr lang="en-US" altLang="zh-CN" dirty="0" smtClean="0">
              <a:solidFill>
                <a:schemeClr val="tx1"/>
              </a:solidFill>
            </a:endParaRPr>
          </a:p>
          <a:p>
            <a:pPr lvl="1"/>
            <a:r>
              <a:rPr lang="zh-CN" altLang="en-US" dirty="0" smtClean="0">
                <a:solidFill>
                  <a:schemeClr val="tx1"/>
                </a:solidFill>
              </a:rPr>
              <a:t>性能测试用例通常基于系统整体架构进行设计，往往具备高复用性</a:t>
            </a:r>
            <a:r>
              <a:rPr lang="zh-CN" altLang="en-US" dirty="0" smtClean="0"/>
              <a:t>。</a:t>
            </a:r>
            <a:endParaRPr lang="en-US" altLang="zh-CN"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19" y="2132856"/>
            <a:ext cx="8320109" cy="1569554"/>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238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circle(in)">
                                      <p:cBhvr>
                                        <p:cTn id="2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471</TotalTime>
  <Words>2018</Words>
  <Application>Microsoft Office PowerPoint</Application>
  <PresentationFormat>全屏显示(4:3)</PresentationFormat>
  <Paragraphs>311</Paragraphs>
  <Slides>29</Slides>
  <Notes>22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moban</vt:lpstr>
      <vt:lpstr>性能测试基础知识</vt:lpstr>
      <vt:lpstr>本章大纲</vt:lpstr>
      <vt:lpstr>性能测试与功能测试关系</vt:lpstr>
      <vt:lpstr>性能测试与功能测试关系（续）</vt:lpstr>
      <vt:lpstr>本章大纲</vt:lpstr>
      <vt:lpstr>性能手工测试弊端</vt:lpstr>
      <vt:lpstr>性能自动化测试优势</vt:lpstr>
      <vt:lpstr>本章大纲</vt:lpstr>
      <vt:lpstr>性能测试概念</vt:lpstr>
      <vt:lpstr>性能测试分类</vt:lpstr>
      <vt:lpstr>性能测试分类（续）——一般性能测试</vt:lpstr>
      <vt:lpstr>性能测试分类（续）——负载测试</vt:lpstr>
      <vt:lpstr>性能测试分类（续）——压力测试</vt:lpstr>
      <vt:lpstr>性能测试分类（续）——大数据量测试</vt:lpstr>
      <vt:lpstr>性能测试分类（续）——配置测试</vt:lpstr>
      <vt:lpstr>性能测试分类（续）——稳定性测试</vt:lpstr>
      <vt:lpstr>性能测试分类（续）</vt:lpstr>
      <vt:lpstr>本章大纲</vt:lpstr>
      <vt:lpstr>性能测试术语</vt:lpstr>
      <vt:lpstr>性能测试术语（续）</vt:lpstr>
      <vt:lpstr>性能测试术语（续）</vt:lpstr>
      <vt:lpstr>性能测试术语（续）</vt:lpstr>
      <vt:lpstr>性能测试术语（续）</vt:lpstr>
      <vt:lpstr>性能测试术语（续）</vt:lpstr>
      <vt:lpstr>性能测试术语（7）</vt:lpstr>
      <vt:lpstr>本章大纲</vt:lpstr>
      <vt:lpstr>PowerPoint 演示文稿</vt:lpstr>
      <vt:lpstr>本章大纲</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40</cp:revision>
  <dcterms:created xsi:type="dcterms:W3CDTF">2017-03-02T06:06:23Z</dcterms:created>
  <dcterms:modified xsi:type="dcterms:W3CDTF">2017-03-21T02:22:51Z</dcterms:modified>
</cp:coreProperties>
</file>