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256" r:id="rId2"/>
    <p:sldId id="276" r:id="rId3"/>
    <p:sldId id="277" r:id="rId4"/>
    <p:sldId id="278" r:id="rId5"/>
    <p:sldId id="279" r:id="rId6"/>
    <p:sldId id="280" r:id="rId7"/>
    <p:sldId id="282" r:id="rId8"/>
    <p:sldId id="283" r:id="rId9"/>
    <p:sldId id="284" r:id="rId10"/>
    <p:sldId id="285" r:id="rId11"/>
    <p:sldId id="281" r:id="rId12"/>
    <p:sldId id="286" r:id="rId13"/>
    <p:sldId id="287" r:id="rId14"/>
    <p:sldId id="288" r:id="rId15"/>
    <p:sldId id="289" r:id="rId16"/>
    <p:sldId id="290" r:id="rId17"/>
    <p:sldId id="291" r:id="rId18"/>
    <p:sldId id="292" r:id="rId19"/>
    <p:sldId id="293" r:id="rId20"/>
    <p:sldId id="294" r:id="rId21"/>
    <p:sldId id="295" r:id="rId22"/>
    <p:sldId id="29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41" autoAdjust="0"/>
  </p:normalViewPr>
  <p:slideViewPr>
    <p:cSldViewPr>
      <p:cViewPr varScale="1">
        <p:scale>
          <a:sx n="68" d="100"/>
          <a:sy n="68" d="100"/>
        </p:scale>
        <p:origin x="-1218"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怎么做？同时在做一件事情</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分发</a:t>
            </a:r>
            <a:r>
              <a:rPr lang="zh-CN" altLang="en-US" dirty="0" smtClean="0"/>
              <a:t>模拟：通过</a:t>
            </a:r>
            <a:r>
              <a:rPr lang="en-US" altLang="zh-CN" dirty="0" smtClean="0"/>
              <a:t>Controller</a:t>
            </a:r>
            <a:r>
              <a:rPr lang="zh-CN" altLang="en-US" dirty="0" smtClean="0"/>
              <a:t>控制测试机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把脚本分发给各个测试机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监控服务器的性能</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场景包含有关如何模拟实际用户的信息：</a:t>
            </a:r>
            <a:r>
              <a:rPr lang="zh-CN" altLang="en-US" dirty="0" smtClean="0">
                <a:solidFill>
                  <a:srgbClr val="FF0000"/>
                </a:solidFill>
              </a:rPr>
              <a:t>虚拟用户数量</a:t>
            </a:r>
            <a:r>
              <a:rPr lang="zh-CN" altLang="en-US" dirty="0" smtClean="0">
                <a:solidFill>
                  <a:schemeClr val="tx1">
                    <a:lumMod val="10000"/>
                  </a:schemeClr>
                </a:solidFill>
              </a:rPr>
              <a:t>、</a:t>
            </a:r>
            <a:r>
              <a:rPr lang="en-US" altLang="zh-CN" dirty="0" err="1" smtClean="0">
                <a:solidFill>
                  <a:schemeClr val="tx1">
                    <a:lumMod val="10000"/>
                  </a:schemeClr>
                </a:solidFill>
              </a:rPr>
              <a:t>Vuser</a:t>
            </a:r>
            <a:r>
              <a:rPr lang="en-US" altLang="zh-CN" dirty="0" smtClean="0">
                <a:solidFill>
                  <a:schemeClr val="tx1">
                    <a:lumMod val="10000"/>
                  </a:schemeClr>
                </a:solidFill>
              </a:rPr>
              <a:t> </a:t>
            </a:r>
            <a:r>
              <a:rPr lang="zh-CN" altLang="en-US" dirty="0" smtClean="0">
                <a:solidFill>
                  <a:schemeClr val="tx1">
                    <a:lumMod val="10000"/>
                  </a:schemeClr>
                </a:solidFill>
              </a:rPr>
              <a:t>将运行的</a:t>
            </a:r>
            <a:r>
              <a:rPr lang="zh-CN" altLang="en-US" dirty="0" smtClean="0">
                <a:solidFill>
                  <a:srgbClr val="FF0000"/>
                </a:solidFill>
              </a:rPr>
              <a:t>测试脚本</a:t>
            </a:r>
            <a:r>
              <a:rPr lang="zh-CN" altLang="en-US" dirty="0" smtClean="0">
                <a:solidFill>
                  <a:schemeClr val="tx1">
                    <a:lumMod val="10000"/>
                  </a:schemeClr>
                </a:solidFill>
              </a:rPr>
              <a:t>以及</a:t>
            </a:r>
            <a:r>
              <a:rPr lang="zh-CN" altLang="en-US" dirty="0" smtClean="0">
                <a:solidFill>
                  <a:srgbClr val="FF0000"/>
                </a:solidFill>
              </a:rPr>
              <a:t>脚本运行方式、</a:t>
            </a:r>
            <a:r>
              <a:rPr lang="zh-CN" altLang="en-US" dirty="0" smtClean="0">
                <a:solidFill>
                  <a:schemeClr val="tx1">
                    <a:lumMod val="10000"/>
                  </a:schemeClr>
                </a:solidFill>
              </a:rPr>
              <a:t>用于运行这些脚本的</a:t>
            </a:r>
            <a:r>
              <a:rPr lang="zh-CN" altLang="en-US" dirty="0" smtClean="0">
                <a:solidFill>
                  <a:srgbClr val="FF0000"/>
                </a:solidFill>
              </a:rPr>
              <a:t>负载生成器</a:t>
            </a:r>
            <a:r>
              <a:rPr lang="zh-CN" altLang="en-US" dirty="0" smtClean="0">
                <a:solidFill>
                  <a:schemeClr val="tx1">
                    <a:lumMod val="10000"/>
                  </a:schemeClr>
                </a:solidFill>
              </a:rPr>
              <a:t>计算机等等。 </a:t>
            </a:r>
          </a:p>
          <a:p>
            <a:endParaRPr lang="en-US" altLang="zh-CN" b="1" dirty="0" smtClean="0"/>
          </a:p>
          <a:p>
            <a:r>
              <a:rPr lang="zh-CN" altLang="en-US" b="1" dirty="0" smtClean="0"/>
              <a:t>设计场景在工具上并没有什么复杂的，关键在于需求和性能测试的目标，设计的场景到底为了测试什么东西实在场景设计前要好好考虑的。一般通过在场景中运行一种用户行为可以对某一个功能点进行性能测试和分析，如果需要对整个系统的运行情况进行性能测试和分析，就需要同时运行多个脚本。如果在场景中加载了多个脚本，并分别设置其加载方式，就能完成真是情况下的负载模拟</a:t>
            </a:r>
            <a:endParaRPr lang="en-US" altLang="zh-CN" b="1" dirty="0" smtClean="0"/>
          </a:p>
          <a:p>
            <a:endParaRPr lang="en-US" altLang="zh-CN" dirty="0" smtClean="0"/>
          </a:p>
          <a:p>
            <a:endParaRPr lang="en-US" altLang="zh-CN" dirty="0" smtClean="0"/>
          </a:p>
          <a:p>
            <a:endParaRPr lang="en-US" altLang="zh-CN" dirty="0" smtClean="0"/>
          </a:p>
          <a:p>
            <a:r>
              <a:rPr lang="zh-CN" altLang="en-US" dirty="0" smtClean="0"/>
              <a:t>要使用 </a:t>
            </a:r>
            <a:r>
              <a:rPr lang="en-US" altLang="zh-CN" dirty="0" err="1" smtClean="0"/>
              <a:t>LoadRunner</a:t>
            </a:r>
            <a:r>
              <a:rPr lang="en-US" altLang="zh-CN" dirty="0" smtClean="0"/>
              <a:t> </a:t>
            </a:r>
            <a:r>
              <a:rPr lang="zh-CN" altLang="en-US" dirty="0" smtClean="0"/>
              <a:t>测试系统，必须创建一个场景 </a:t>
            </a:r>
            <a:r>
              <a:rPr lang="en-US" altLang="zh-CN" dirty="0" smtClean="0"/>
              <a:t>- </a:t>
            </a:r>
            <a:r>
              <a:rPr lang="zh-CN" altLang="en-US" dirty="0" smtClean="0"/>
              <a:t>包含关于测试会话信息的文件。场景是一种模拟实际用户的方式。场景包含有关如何模拟实际用户的信息：虚拟用户 </a:t>
            </a:r>
            <a:r>
              <a:rPr lang="en-US" altLang="zh-CN" dirty="0" smtClean="0"/>
              <a:t>(</a:t>
            </a:r>
            <a:r>
              <a:rPr lang="en-US" altLang="zh-CN" dirty="0" err="1" smtClean="0"/>
              <a:t>Vuser</a:t>
            </a:r>
            <a:r>
              <a:rPr lang="en-US" altLang="zh-CN" dirty="0" smtClean="0"/>
              <a:t>) </a:t>
            </a:r>
            <a:r>
              <a:rPr lang="zh-CN" altLang="en-US" dirty="0" smtClean="0"/>
              <a:t>组、</a:t>
            </a:r>
            <a:r>
              <a:rPr lang="en-US" altLang="zh-CN" dirty="0" err="1" smtClean="0"/>
              <a:t>Vuser</a:t>
            </a:r>
            <a:r>
              <a:rPr lang="en-US" altLang="zh-CN" dirty="0" smtClean="0"/>
              <a:t> </a:t>
            </a:r>
            <a:r>
              <a:rPr lang="zh-CN" altLang="en-US" dirty="0" smtClean="0"/>
              <a:t>将运行的测试脚本以及用于运行这些脚本的负载生成器计算机。 </a:t>
            </a:r>
            <a:endParaRPr lang="en-US" altLang="zh-CN" dirty="0" smtClean="0"/>
          </a:p>
          <a:p>
            <a:r>
              <a:rPr lang="zh-CN" altLang="en-US" dirty="0" smtClean="0"/>
              <a:t>使用</a:t>
            </a:r>
            <a:r>
              <a:rPr lang="en-US" altLang="zh-CN" dirty="0" smtClean="0"/>
              <a:t>Controller</a:t>
            </a:r>
            <a:r>
              <a:rPr lang="zh-CN" altLang="en-US" dirty="0" smtClean="0"/>
              <a:t>可以管理和维护方案</a:t>
            </a:r>
          </a:p>
          <a:p>
            <a:r>
              <a:rPr lang="zh-CN" altLang="en-US" dirty="0" smtClean="0"/>
              <a:t>教材</a:t>
            </a:r>
            <a:r>
              <a:rPr lang="en-US" altLang="zh-CN" dirty="0" smtClean="0"/>
              <a:t>P88</a:t>
            </a:r>
          </a:p>
          <a:p>
            <a:r>
              <a:rPr lang="zh-CN" altLang="en-US" sz="1200" b="1" kern="1200" dirty="0" smtClean="0">
                <a:solidFill>
                  <a:schemeClr val="tx1"/>
                </a:solidFill>
                <a:latin typeface="Arial" charset="0"/>
                <a:ea typeface="+mn-ea"/>
                <a:cs typeface="+mn-cs"/>
              </a:rPr>
              <a:t>控制器</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可以控制所有的</a:t>
            </a:r>
            <a:r>
              <a:rPr lang="en-US" sz="1200" b="1" kern="1200" dirty="0" err="1" smtClean="0">
                <a:solidFill>
                  <a:schemeClr val="tx1"/>
                </a:solidFill>
                <a:latin typeface="Arial" charset="0"/>
                <a:ea typeface="+mn-ea"/>
                <a:cs typeface="+mn-cs"/>
              </a:rPr>
              <a:t>vuser</a:t>
            </a:r>
            <a:endParaRPr lang="zh-CN" altLang="en-US" sz="1200" b="1" kern="1200" dirty="0" smtClean="0">
              <a:solidFill>
                <a:schemeClr val="tx1"/>
              </a:solidFill>
              <a:latin typeface="Arial" charset="0"/>
              <a:ea typeface="+mn-ea"/>
              <a:cs typeface="+mn-cs"/>
            </a:endParaRPr>
          </a:p>
          <a:p>
            <a:r>
              <a:rPr lang="zh-CN" altLang="en-US" sz="1200" b="1" kern="1200" dirty="0" smtClean="0">
                <a:solidFill>
                  <a:schemeClr val="tx1"/>
                </a:solidFill>
                <a:latin typeface="Arial" charset="0"/>
                <a:ea typeface="+mn-ea"/>
                <a:cs typeface="+mn-cs"/>
              </a:rPr>
              <a:t>演示启动该组件</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r>
              <a:rPr lang="zh-CN" altLang="en-US" b="1" dirty="0" smtClean="0"/>
              <a:t>这里需要给大家演示</a:t>
            </a:r>
            <a:r>
              <a:rPr lang="en-US" altLang="zh-CN" b="1" dirty="0" smtClean="0"/>
              <a:t>5</a:t>
            </a:r>
            <a:r>
              <a:rPr lang="zh-CN" altLang="en-US" b="1" dirty="0" smtClean="0"/>
              <a:t>种类型</a:t>
            </a:r>
            <a:r>
              <a:rPr lang="zh-CN" altLang="en-US" b="1" baseline="0" dirty="0" smtClean="0"/>
              <a:t>  参考</a:t>
            </a:r>
            <a:r>
              <a:rPr lang="en-US" altLang="zh-CN" b="1" baseline="0" dirty="0" smtClean="0"/>
              <a:t>	</a:t>
            </a:r>
            <a:r>
              <a:rPr lang="zh-CN" altLang="en-US" b="1" baseline="0" dirty="0" smtClean="0"/>
              <a:t>新书</a:t>
            </a:r>
            <a:r>
              <a:rPr lang="en-US" altLang="zh-CN" b="1" baseline="0" dirty="0" smtClean="0"/>
              <a:t>P171</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目标场景是定性型场景，目标达到并不代表系统就满足了用户需求，还需要进行一段时间的稳定性测试，确保该指标能够在一段时间内达到。</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参见新书</a:t>
            </a:r>
            <a:r>
              <a:rPr lang="en-US" altLang="zh-CN" dirty="0" smtClean="0"/>
              <a:t>P173</a:t>
            </a:r>
          </a:p>
          <a:p>
            <a:r>
              <a:rPr lang="zh-CN" altLang="en-US" smtClean="0"/>
              <a:t>注意事先要有事务</a:t>
            </a:r>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spcBef>
                <a:spcPct val="20000"/>
              </a:spcBef>
              <a:buClr>
                <a:schemeClr val="bg2"/>
              </a:buClr>
              <a:buSzPct val="70000"/>
              <a:buFont typeface="Wingdings" pitchFamily="2" charset="2"/>
              <a:buNone/>
            </a:pPr>
            <a:r>
              <a:rPr lang="zh-CN" altLang="zh-CN" sz="1200" dirty="0" smtClean="0">
                <a:solidFill>
                  <a:schemeClr val="tx1">
                    <a:lumMod val="10000"/>
                  </a:schemeClr>
                </a:solidFill>
                <a:latin typeface="宋体" pitchFamily="2" charset="-122"/>
              </a:rPr>
              <a:t>在新建场景的窗口，选择一种场景类型</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en-US" altLang="zh-CN" sz="1200" dirty="0" smtClean="0">
                <a:solidFill>
                  <a:schemeClr val="tx2">
                    <a:lumMod val="60000"/>
                    <a:lumOff val="40000"/>
                  </a:schemeClr>
                </a:solidFill>
                <a:latin typeface="宋体" pitchFamily="2" charset="-122"/>
              </a:rPr>
              <a:t>Manual </a:t>
            </a:r>
            <a:r>
              <a:rPr lang="en-US" altLang="zh-CN" sz="1200" dirty="0" smtClean="0">
                <a:solidFill>
                  <a:srgbClr val="FF0000"/>
                </a:solidFill>
                <a:latin typeface="宋体" pitchFamily="2" charset="-122"/>
              </a:rPr>
              <a:t>Scenario:</a:t>
            </a:r>
            <a:r>
              <a:rPr lang="zh-CN" altLang="zh-CN" sz="1200" dirty="0" smtClean="0">
                <a:solidFill>
                  <a:srgbClr val="FF0000"/>
                </a:solidFill>
                <a:latin typeface="宋体" pitchFamily="2" charset="-122"/>
              </a:rPr>
              <a:t>手动设置场</a:t>
            </a:r>
            <a:r>
              <a:rPr lang="zh-CN" altLang="en-US" sz="1200" dirty="0" smtClean="0">
                <a:solidFill>
                  <a:srgbClr val="FF0000"/>
                </a:solidFill>
                <a:latin typeface="宋体" pitchFamily="2" charset="-122"/>
              </a:rPr>
              <a:t>景</a:t>
            </a:r>
            <a:r>
              <a:rPr lang="en-US" altLang="zh-CN"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rgbClr val="FF0000"/>
                </a:solidFill>
                <a:latin typeface="宋体" pitchFamily="2" charset="-122"/>
              </a:rPr>
              <a:t>Manual Scenario with Percentage Mode</a:t>
            </a:r>
            <a:r>
              <a:rPr lang="zh-CN" altLang="en-US"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r>
              <a:rPr lang="zh-CN" altLang="zh-CN" sz="1200" dirty="0" smtClean="0">
                <a:solidFill>
                  <a:srgbClr val="FF0000"/>
                </a:solidFill>
                <a:latin typeface="宋体" pitchFamily="2" charset="-122"/>
              </a:rPr>
              <a:t>：</a:t>
            </a:r>
            <a:endParaRPr lang="zh-CN" altLang="en-US" sz="1200" dirty="0" smtClean="0">
              <a:solidFill>
                <a:srgbClr val="FF0000"/>
              </a:solidFill>
              <a:latin typeface="宋体" pitchFamily="2" charset="-122"/>
            </a:endParaRPr>
          </a:p>
          <a:p>
            <a:pPr marL="342900" indent="-342900">
              <a:spcBef>
                <a:spcPct val="20000"/>
              </a:spcBef>
              <a:buClr>
                <a:schemeClr val="accent2"/>
              </a:buClr>
              <a:buSzPct val="70000"/>
              <a:buFont typeface="Wingdings" pitchFamily="2" charset="2"/>
              <a:buNone/>
            </a:pPr>
            <a:r>
              <a:rPr lang="zh-CN" altLang="en-US"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该项只有在“Manual Scenario”选中的情况下才能选择。选择该项后，在场景中我们需要定义要使用的虚拟用户的</a:t>
            </a:r>
            <a:r>
              <a:rPr lang="zh-CN" altLang="zh-CN" sz="1200" dirty="0" smtClean="0">
                <a:solidFill>
                  <a:srgbClr val="FF0000"/>
                </a:solidFill>
                <a:latin typeface="宋体" pitchFamily="2" charset="-122"/>
              </a:rPr>
              <a:t>总数</a:t>
            </a:r>
            <a:r>
              <a:rPr lang="zh-CN" altLang="zh-CN" sz="1200" dirty="0" smtClean="0">
                <a:solidFill>
                  <a:schemeClr val="tx1">
                    <a:lumMod val="10000"/>
                  </a:schemeClr>
                </a:solidFill>
                <a:latin typeface="宋体" pitchFamily="2" charset="-122"/>
              </a:rPr>
              <a:t>，Load Generator machine </a:t>
            </a:r>
            <a:r>
              <a:rPr lang="zh-CN" altLang="zh-CN" sz="1200" dirty="0" smtClean="0">
                <a:solidFill>
                  <a:srgbClr val="FF0000"/>
                </a:solidFill>
                <a:latin typeface="宋体" pitchFamily="2" charset="-122"/>
              </a:rPr>
              <a:t>机器集</a:t>
            </a:r>
            <a:r>
              <a:rPr lang="zh-CN" altLang="zh-CN" sz="1200" dirty="0" smtClean="0">
                <a:solidFill>
                  <a:schemeClr val="tx1">
                    <a:lumMod val="10000"/>
                  </a:schemeClr>
                </a:solidFill>
                <a:latin typeface="宋体" pitchFamily="2" charset="-122"/>
              </a:rPr>
              <a:t>，然后我们为每一个脚本分配要运行的虚拟用户的</a:t>
            </a:r>
            <a:r>
              <a:rPr lang="zh-CN" altLang="zh-CN" sz="1200" dirty="0" smtClean="0">
                <a:solidFill>
                  <a:srgbClr val="FF0000"/>
                </a:solidFill>
                <a:latin typeface="宋体" pitchFamily="2" charset="-122"/>
              </a:rPr>
              <a:t>百分</a:t>
            </a:r>
            <a:r>
              <a:rPr lang="zh-CN" altLang="en-US" sz="1200" dirty="0" smtClean="0">
                <a:solidFill>
                  <a:srgbClr val="FF0000"/>
                </a:solidFill>
                <a:latin typeface="宋体" pitchFamily="2" charset="-122"/>
              </a:rPr>
              <a:t>比</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chemeClr val="tx2">
                    <a:lumMod val="60000"/>
                    <a:lumOff val="40000"/>
                  </a:schemeClr>
                </a:solidFill>
                <a:latin typeface="宋体" pitchFamily="2" charset="-122"/>
              </a:rPr>
              <a:t>Goal—Oriented Scenario</a:t>
            </a:r>
            <a:r>
              <a:rPr lang="zh-CN" altLang="en-US" sz="1200" dirty="0" smtClean="0">
                <a:solidFill>
                  <a:schemeClr val="tx2">
                    <a:lumMod val="60000"/>
                    <a:lumOff val="40000"/>
                  </a:schemeClr>
                </a:solidFill>
                <a:latin typeface="宋体" pitchFamily="2" charset="-122"/>
              </a:rPr>
              <a:t>(</a:t>
            </a:r>
            <a:r>
              <a:rPr lang="zh-CN" altLang="en-US" sz="1200" b="1" dirty="0" smtClean="0">
                <a:solidFill>
                  <a:schemeClr val="tx2">
                    <a:lumMod val="60000"/>
                    <a:lumOff val="40000"/>
                  </a:schemeClr>
                </a:solidFill>
                <a:latin typeface="宋体" pitchFamily="2" charset="-122"/>
              </a:rPr>
              <a:t>2</a:t>
            </a:r>
            <a:r>
              <a:rPr lang="en-US" altLang="zh-CN" sz="1200" dirty="0" smtClean="0">
                <a:solidFill>
                  <a:schemeClr val="tx2">
                    <a:lumMod val="60000"/>
                    <a:lumOff val="40000"/>
                  </a:schemeClr>
                </a:solidFill>
                <a:latin typeface="宋体" pitchFamily="2" charset="-122"/>
              </a:rPr>
              <a:t>)</a:t>
            </a:r>
            <a:r>
              <a:rPr lang="zh-CN" altLang="zh-CN" sz="1200" dirty="0" smtClean="0">
                <a:solidFill>
                  <a:schemeClr val="tx2">
                    <a:lumMod val="60000"/>
                    <a:lumOff val="40000"/>
                  </a:schemeClr>
                </a:solidFill>
                <a:latin typeface="宋体" pitchFamily="2" charset="-122"/>
              </a:rPr>
              <a:t>： </a:t>
            </a:r>
            <a:endParaRPr lang="en-US" altLang="zh-CN" sz="1200" dirty="0" smtClean="0">
              <a:solidFill>
                <a:schemeClr val="tx2">
                  <a:lumMod val="60000"/>
                  <a:lumOff val="40000"/>
                </a:schemeClr>
              </a:solidFill>
              <a:latin typeface="宋体" pitchFamily="2" charset="-122"/>
            </a:endParaRPr>
          </a:p>
          <a:p>
            <a:pPr marL="342900" indent="-342900">
              <a:spcBef>
                <a:spcPct val="20000"/>
              </a:spcBef>
              <a:buClr>
                <a:schemeClr val="accent2"/>
              </a:buClr>
              <a:buSzPct val="70000"/>
            </a:pPr>
            <a:r>
              <a:rPr lang="en-US" altLang="zh-CN"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在测试计划中，一般都</a:t>
            </a:r>
            <a:r>
              <a:rPr lang="zh-CN" altLang="zh-CN" sz="1200" dirty="0" smtClean="0">
                <a:solidFill>
                  <a:srgbClr val="FF0000"/>
                </a:solidFill>
                <a:latin typeface="宋体" pitchFamily="2" charset="-122"/>
              </a:rPr>
              <a:t>包括性能测试要达到的目标</a:t>
            </a:r>
            <a:r>
              <a:rPr lang="zh-CN" altLang="zh-CN" sz="1200" dirty="0" smtClean="0">
                <a:solidFill>
                  <a:schemeClr val="tx1">
                    <a:lumMod val="10000"/>
                  </a:schemeClr>
                </a:solidFill>
                <a:latin typeface="宋体" pitchFamily="2" charset="-122"/>
              </a:rPr>
              <a:t>。选择该项后，LoadRunner 基于这个目标，</a:t>
            </a:r>
            <a:r>
              <a:rPr lang="zh-CN" altLang="zh-CN" sz="1200" dirty="0" smtClean="0">
                <a:solidFill>
                  <a:srgbClr val="FF0000"/>
                </a:solidFill>
                <a:latin typeface="宋体" pitchFamily="2" charset="-122"/>
              </a:rPr>
              <a:t>自动</a:t>
            </a:r>
            <a:r>
              <a:rPr lang="zh-CN" altLang="zh-CN" sz="1200" dirty="0" smtClean="0">
                <a:solidFill>
                  <a:schemeClr val="tx1">
                    <a:lumMod val="10000"/>
                  </a:schemeClr>
                </a:solidFill>
                <a:latin typeface="宋体" pitchFamily="2" charset="-122"/>
              </a:rPr>
              <a:t>为你创建一个场景</a:t>
            </a:r>
            <a:r>
              <a:rPr lang="zh-CN" altLang="en-US" sz="1200" dirty="0" smtClean="0">
                <a:solidFill>
                  <a:schemeClr val="tx1">
                    <a:lumMod val="10000"/>
                  </a:schemeClr>
                </a:solidFill>
                <a:latin typeface="宋体" pitchFamily="2" charset="-122"/>
              </a:rPr>
              <a:t>。</a:t>
            </a:r>
            <a:r>
              <a:rPr lang="zh-CN" altLang="zh-CN" sz="1200" dirty="0" smtClean="0">
                <a:solidFill>
                  <a:schemeClr val="tx1">
                    <a:lumMod val="10000"/>
                  </a:schemeClr>
                </a:solidFill>
                <a:latin typeface="宋体" pitchFamily="2" charset="-122"/>
              </a:rPr>
              <a:t>在场景中，我们只要定义好我们的目标即可</a:t>
            </a:r>
            <a:r>
              <a:rPr lang="zh-CN" altLang="en-US" sz="1200" dirty="0" smtClean="0">
                <a:solidFill>
                  <a:schemeClr val="tx1">
                    <a:lumMod val="10000"/>
                  </a:schemeClr>
                </a:solidFill>
                <a:latin typeface="宋体" pitchFamily="2" charset="-122"/>
              </a:rPr>
              <a:t>。</a:t>
            </a:r>
            <a:endParaRPr lang="zh-CN" altLang="zh-CN" sz="1200" dirty="0" smtClean="0">
              <a:solidFill>
                <a:schemeClr val="tx1">
                  <a:lumMod val="10000"/>
                </a:schemeClr>
              </a:solidFill>
            </a:endParaRPr>
          </a:p>
          <a:p>
            <a:endParaRPr lang="en-US" altLang="zh-CN" dirty="0" smtClean="0"/>
          </a:p>
          <a:p>
            <a:endParaRPr lang="en-US" altLang="zh-CN" dirty="0" smtClean="0"/>
          </a:p>
          <a:p>
            <a:endParaRPr lang="en-US" altLang="zh-CN" dirty="0" smtClean="0"/>
          </a:p>
          <a:p>
            <a:r>
              <a:rPr lang="zh-CN" altLang="en-US" dirty="0" smtClean="0"/>
              <a:t>选择脚本 </a:t>
            </a:r>
          </a:p>
          <a:p>
            <a:pPr lvl="1"/>
            <a:r>
              <a:rPr lang="zh-CN" altLang="en-US" b="1" dirty="0" smtClean="0"/>
              <a:t>从“可用脚本”列表中选择脚本。选定的脚本会显示在“场景中的脚本”窗格中。 </a:t>
            </a:r>
          </a:p>
          <a:p>
            <a:r>
              <a:rPr lang="zh-CN" altLang="en-US" b="1" dirty="0" smtClean="0"/>
              <a:t>可用脚本：默认情况下，显示五十个最近使用过的脚本的列表。 </a:t>
            </a:r>
          </a:p>
          <a:p>
            <a:pPr lvl="1"/>
            <a:r>
              <a:rPr lang="zh-CN" altLang="en-US" b="1" dirty="0" smtClean="0"/>
              <a:t>注意：您可以通过修改以下注册表项来更改“可用脚本”列表中显示的最大脚本数：</a:t>
            </a:r>
            <a:r>
              <a:rPr lang="zh-CN" altLang="en-US" dirty="0" smtClean="0"/>
              <a:t/>
            </a:r>
            <a:br>
              <a:rPr lang="zh-CN" altLang="en-US" dirty="0" smtClean="0"/>
            </a:br>
            <a:r>
              <a:rPr lang="en-US" altLang="zh-CN" dirty="0" smtClean="0"/>
              <a:t>HKEY_CURRENT_USER\Software\Mercury Interactive\</a:t>
            </a:r>
            <a:r>
              <a:rPr lang="en-US" altLang="zh-CN" dirty="0" err="1" smtClean="0"/>
              <a:t>RecentScripts</a:t>
            </a:r>
            <a:r>
              <a:rPr lang="en-US" altLang="zh-CN" dirty="0" smtClean="0"/>
              <a:t>\</a:t>
            </a:r>
            <a:r>
              <a:rPr lang="en-US" altLang="zh-CN" dirty="0" err="1" smtClean="0"/>
              <a:t>max_num_of_scripts</a:t>
            </a:r>
            <a:r>
              <a:rPr lang="zh-CN" altLang="en-US" dirty="0" smtClean="0"/>
              <a:t> </a:t>
            </a:r>
            <a:endParaRPr lang="en-US" altLang="zh-CN" dirty="0" smtClean="0"/>
          </a:p>
          <a:p>
            <a:pPr lvl="1"/>
            <a:endParaRPr lang="en-US" altLang="zh-CN" dirty="0" smtClean="0"/>
          </a:p>
          <a:p>
            <a:r>
              <a:rPr lang="zh-CN" altLang="en-US" b="1" dirty="0" smtClean="0"/>
              <a:t>默认情况下，</a:t>
            </a:r>
            <a:r>
              <a:rPr lang="en-US" altLang="zh-CN" b="1" dirty="0" smtClean="0"/>
              <a:t>Controller </a:t>
            </a:r>
            <a:r>
              <a:rPr lang="zh-CN" altLang="en-US" b="1" dirty="0" smtClean="0"/>
              <a:t>打开时将显示“新建场景”对话框。注意，如果您清除了“启动时显示”复选框，或者选择“视图”</a:t>
            </a:r>
            <a:r>
              <a:rPr lang="en-US" altLang="zh-CN" b="1" dirty="0" smtClean="0"/>
              <a:t>&gt;“</a:t>
            </a:r>
            <a:r>
              <a:rPr lang="zh-CN" altLang="en-US" b="1" dirty="0" smtClean="0"/>
              <a:t>显示新建场景对话框”（清除复选标记），则启动时将不打开“新建场景”对话框。要在启动时显示“新建场景”对话框，请选择“启动时显示”，或者选择“视图”</a:t>
            </a:r>
            <a:r>
              <a:rPr lang="en-US" altLang="zh-CN" b="1" dirty="0" smtClean="0"/>
              <a:t>&gt;“</a:t>
            </a:r>
            <a:r>
              <a:rPr lang="zh-CN" altLang="en-US" b="1" dirty="0" smtClean="0"/>
              <a:t>显示新建场景对话框”（显示复选标记）。 </a:t>
            </a:r>
          </a:p>
          <a:p>
            <a:r>
              <a:rPr lang="zh-CN" altLang="en-US" b="1" dirty="0" smtClean="0"/>
              <a:t>如果启动时没有打开“新建场景”对话框，可以选择“文件”</a:t>
            </a:r>
            <a:r>
              <a:rPr lang="en-US" altLang="zh-CN" b="1" dirty="0" smtClean="0"/>
              <a:t>&gt;“</a:t>
            </a:r>
            <a:r>
              <a:rPr lang="zh-CN" altLang="en-US" b="1" dirty="0" smtClean="0"/>
              <a:t>新建”，或者单击 </a:t>
            </a:r>
            <a:r>
              <a:rPr lang="en-US" altLang="zh-CN" b="1" dirty="0" smtClean="0"/>
              <a:t>Controller </a:t>
            </a:r>
            <a:r>
              <a:rPr lang="zh-CN" altLang="en-US" b="1" dirty="0" smtClean="0"/>
              <a:t>工具栏上的“新建”按钮 将其打开。</a:t>
            </a:r>
            <a:r>
              <a:rPr lang="zh-CN" altLang="en-US" dirty="0" smtClean="0"/>
              <a:t/>
            </a:r>
            <a:br>
              <a:rPr lang="zh-CN" altLang="en-US" dirty="0" smtClean="0"/>
            </a:br>
            <a:endParaRPr lang="zh-CN" altLang="en-US" dirty="0" smtClean="0"/>
          </a:p>
          <a:p>
            <a:pPr lvl="1"/>
            <a:endParaRPr lang="zh-CN" altLang="en-US" dirty="0" smtClean="0"/>
          </a:p>
          <a:p>
            <a:r>
              <a:rPr lang="zh-CN" altLang="en-US" dirty="0" smtClean="0"/>
              <a:t>添加：向场景中添加脚本。 </a:t>
            </a:r>
          </a:p>
          <a:p>
            <a:r>
              <a:rPr lang="zh-CN" altLang="en-US" dirty="0" smtClean="0"/>
              <a:t>删除：从场景中删除脚本。 </a:t>
            </a:r>
          </a:p>
          <a:p>
            <a:r>
              <a:rPr lang="zh-CN" altLang="en-US" dirty="0" smtClean="0"/>
              <a:t>浏览：从其他目录中选择脚本。要选择 </a:t>
            </a:r>
            <a:r>
              <a:rPr lang="en-US" altLang="zh-CN" dirty="0" smtClean="0"/>
              <a:t>VB </a:t>
            </a:r>
            <a:r>
              <a:rPr lang="en-US" altLang="zh-CN" dirty="0" err="1" smtClean="0"/>
              <a:t>Vuser</a:t>
            </a:r>
            <a:r>
              <a:rPr lang="zh-CN" altLang="en-US" dirty="0" smtClean="0"/>
              <a:t>脚本，需要通过浏览查找 </a:t>
            </a:r>
            <a:r>
              <a:rPr lang="en-US" altLang="zh-CN" dirty="0" smtClean="0"/>
              <a:t>.</a:t>
            </a:r>
            <a:r>
              <a:rPr lang="en-US" altLang="zh-CN" dirty="0" err="1" smtClean="0"/>
              <a:t>usr</a:t>
            </a:r>
            <a:r>
              <a:rPr lang="zh-CN" altLang="en-US" dirty="0" smtClean="0"/>
              <a:t> 文件。 </a:t>
            </a:r>
          </a:p>
          <a:p>
            <a:endParaRPr lang="en-US" altLang="zh-CN" dirty="0" smtClean="0"/>
          </a:p>
          <a:p>
            <a:r>
              <a:rPr lang="zh-CN" altLang="en-US" dirty="0" smtClean="0"/>
              <a:t>录制：打开“虚拟用户生成器”以便可以录制脚本。有关录制脚本的详细信息，请参阅</a:t>
            </a:r>
            <a:r>
              <a:rPr lang="en-US" altLang="zh-CN" dirty="0" smtClean="0"/>
              <a:t>《Mercury </a:t>
            </a:r>
            <a:r>
              <a:rPr lang="zh-CN" altLang="en-US" dirty="0" smtClean="0"/>
              <a:t>虚拟用户生成器用户指南</a:t>
            </a:r>
            <a:r>
              <a:rPr lang="en-US" altLang="zh-CN" dirty="0" smtClean="0"/>
              <a:t>》</a:t>
            </a:r>
            <a:r>
              <a:rPr lang="zh-CN" altLang="en-US" dirty="0" smtClean="0"/>
              <a:t>。 </a:t>
            </a:r>
          </a:p>
          <a:p>
            <a:r>
              <a:rPr lang="en-US" altLang="zh-CN" dirty="0" smtClean="0"/>
              <a:t>Quality Center</a:t>
            </a:r>
            <a:r>
              <a:rPr lang="zh-CN" altLang="en-US" dirty="0" smtClean="0"/>
              <a:t>：</a:t>
            </a:r>
            <a:endParaRPr lang="en-US" altLang="zh-CN" dirty="0" smtClean="0"/>
          </a:p>
          <a:p>
            <a:pPr lvl="1"/>
            <a:r>
              <a:rPr lang="zh-CN" altLang="en-US" dirty="0" smtClean="0"/>
              <a:t>打开“连接到 </a:t>
            </a:r>
            <a:r>
              <a:rPr lang="en-US" altLang="zh-CN" dirty="0" smtClean="0"/>
              <a:t>Quality Center”</a:t>
            </a:r>
            <a:r>
              <a:rPr lang="zh-CN" altLang="en-US" dirty="0" smtClean="0"/>
              <a:t>对话框以便可以打开与 </a:t>
            </a:r>
            <a:r>
              <a:rPr lang="en-US" altLang="zh-CN" dirty="0" smtClean="0"/>
              <a:t>Quality Center </a:t>
            </a:r>
            <a:r>
              <a:rPr lang="zh-CN" altLang="en-US" dirty="0" smtClean="0"/>
              <a:t>项目的连接。 </a:t>
            </a:r>
          </a:p>
          <a:p>
            <a:r>
              <a:rPr lang="zh-CN" altLang="en-US" dirty="0" smtClean="0"/>
              <a:t>场景中的脚本：</a:t>
            </a:r>
            <a:endParaRPr lang="en-US" altLang="zh-CN" dirty="0" smtClean="0"/>
          </a:p>
          <a:p>
            <a:pPr lvl="1"/>
            <a:r>
              <a:rPr lang="zh-CN" altLang="en-US" dirty="0" smtClean="0"/>
              <a:t>显示要在场景中使用的脚本。 </a:t>
            </a:r>
          </a:p>
          <a:p>
            <a:r>
              <a:rPr lang="zh-CN" altLang="en-US" dirty="0" smtClean="0"/>
              <a:t>在启动时显示：</a:t>
            </a:r>
            <a:endParaRPr lang="en-US" altLang="zh-CN" dirty="0" smtClean="0"/>
          </a:p>
          <a:p>
            <a:pPr lvl="1"/>
            <a:r>
              <a:rPr lang="zh-CN" altLang="en-US" dirty="0" smtClean="0"/>
              <a:t>选中该选项后，</a:t>
            </a:r>
            <a:r>
              <a:rPr lang="en-US" altLang="zh-CN" dirty="0" err="1" smtClean="0"/>
              <a:t>LoadRunner</a:t>
            </a:r>
            <a:r>
              <a:rPr lang="en-US" altLang="zh-CN" dirty="0" smtClean="0"/>
              <a:t> </a:t>
            </a:r>
            <a:r>
              <a:rPr lang="zh-CN" altLang="en-US" dirty="0" smtClean="0"/>
              <a:t>将在您每次打开 </a:t>
            </a:r>
            <a:r>
              <a:rPr lang="en-US" altLang="zh-CN" dirty="0" smtClean="0"/>
              <a:t>Controller </a:t>
            </a:r>
            <a:r>
              <a:rPr lang="zh-CN" altLang="en-US" dirty="0" smtClean="0"/>
              <a:t>时显示“新建场景”对话框。 </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标题栏：显示当前正在使用的场景的名称</a:t>
            </a:r>
            <a:endParaRPr lang="en-US" altLang="zh-CN" dirty="0" smtClean="0"/>
          </a:p>
          <a:p>
            <a:r>
              <a:rPr lang="zh-CN" altLang="en-US" dirty="0" smtClean="0"/>
              <a:t>菜单栏：显示用于从中选择命令的菜单</a:t>
            </a:r>
            <a:endParaRPr lang="en-US" altLang="zh-CN" dirty="0" smtClean="0"/>
          </a:p>
          <a:p>
            <a:r>
              <a:rPr lang="zh-CN" altLang="en-US" dirty="0" smtClean="0"/>
              <a:t>工具栏：提供用于选择命令的快捷方式。单击按钮就可以执行命</a:t>
            </a:r>
            <a:endParaRPr lang="en-US" altLang="zh-CN" dirty="0" smtClean="0"/>
          </a:p>
          <a:p>
            <a:r>
              <a:rPr lang="zh-CN" altLang="en-US" dirty="0" smtClean="0"/>
              <a:t>状态栏：显示</a:t>
            </a:r>
            <a:r>
              <a:rPr lang="en-US" altLang="zh-CN" dirty="0" err="1" smtClean="0"/>
              <a:t>Controlle</a:t>
            </a:r>
            <a:r>
              <a:rPr lang="zh-CN" altLang="en-US" dirty="0" smtClean="0"/>
              <a:t>菜单项以及下列菜单项（如果已启用）的工具提示。</a:t>
            </a:r>
            <a:r>
              <a:rPr lang="en-US" altLang="zh-CN" dirty="0" smtClean="0"/>
              <a:t>IP</a:t>
            </a:r>
            <a:r>
              <a:rPr lang="zh-CN" altLang="en-US" dirty="0" smtClean="0"/>
              <a:t>欺骗、自动加载分析、自动整理结果、</a:t>
            </a:r>
            <a:r>
              <a:rPr lang="en-US" altLang="zh-CN" dirty="0" smtClean="0"/>
              <a:t>QC</a:t>
            </a:r>
            <a:r>
              <a:rPr lang="zh-CN" altLang="en-US" dirty="0" smtClean="0"/>
              <a:t>连接、</a:t>
            </a:r>
            <a:r>
              <a:rPr lang="en-US" altLang="zh-CN" dirty="0" smtClean="0"/>
              <a:t>wan</a:t>
            </a:r>
            <a:r>
              <a:rPr lang="zh-CN" altLang="en-US" dirty="0" smtClean="0"/>
              <a:t>仿真</a:t>
            </a:r>
            <a:endParaRPr lang="en-US" altLang="zh-CN"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可以指示</a:t>
            </a:r>
            <a:r>
              <a:rPr lang="en-US" altLang="zh-CN" dirty="0" smtClean="0"/>
              <a:t>LR</a:t>
            </a:r>
            <a:r>
              <a:rPr lang="zh-CN" altLang="en-US" dirty="0" smtClean="0"/>
              <a:t>允许单个</a:t>
            </a:r>
            <a:r>
              <a:rPr lang="en-US" altLang="zh-CN" dirty="0" err="1" smtClean="0"/>
              <a:t>Vuser</a:t>
            </a:r>
            <a:r>
              <a:rPr lang="zh-CN" altLang="en-US" dirty="0" smtClean="0"/>
              <a:t>或组中的</a:t>
            </a:r>
            <a:r>
              <a:rPr lang="en-US" altLang="zh-CN" dirty="0" err="1" smtClean="0"/>
              <a:t>Vuser</a:t>
            </a:r>
            <a:r>
              <a:rPr lang="zh-CN" altLang="en-US" dirty="0" smtClean="0"/>
              <a:t>在停止前完成它们正在进行的迭代、在停止前完成它们正在运行的操作或者立即停止运行。</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增加负载的意义：系统会随着负载的增加而逐渐暴露出资源瓶颈，可以观察随着负载增加系统资源的变化情况，从而得到系统的峰值处理能力</a:t>
            </a:r>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11</a:t>
            </a:fld>
            <a:endParaRPr lang="zh-CN" altLang="en-US"/>
          </a:p>
        </p:txBody>
      </p:sp>
    </p:spTree>
    <p:extLst>
      <p:ext uri="{BB962C8B-B14F-4D97-AF65-F5344CB8AC3E}">
        <p14:creationId xmlns:p14="http://schemas.microsoft.com/office/powerpoint/2010/main" val="406698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如果不选择</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百分比形式的</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显示的</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就是</a:t>
            </a:r>
            <a:r>
              <a:rPr lang="en-US" sz="1200" b="1" kern="1200" dirty="0" smtClean="0">
                <a:solidFill>
                  <a:schemeClr val="tx1"/>
                </a:solidFill>
                <a:latin typeface="Arial" charset="0"/>
                <a:ea typeface="+mn-ea"/>
                <a:cs typeface="+mn-cs"/>
              </a:rPr>
              <a:t>1</a:t>
            </a:r>
            <a:r>
              <a:rPr lang="zh-CN" altLang="en-US" sz="1200" b="1" kern="1200" dirty="0" smtClean="0">
                <a:solidFill>
                  <a:schemeClr val="tx1"/>
                </a:solidFill>
                <a:latin typeface="Arial" charset="0"/>
                <a:ea typeface="+mn-ea"/>
                <a:cs typeface="+mn-cs"/>
              </a:rPr>
              <a:t>个</a:t>
            </a:r>
            <a:r>
              <a:rPr lang="en-US" sz="1200" b="1" kern="1200" dirty="0" smtClean="0">
                <a:solidFill>
                  <a:schemeClr val="tx1"/>
                </a:solidFill>
                <a:latin typeface="Arial" charset="0"/>
                <a:ea typeface="+mn-ea"/>
                <a:cs typeface="+mn-cs"/>
              </a:rPr>
              <a:t>  2</a:t>
            </a:r>
            <a:r>
              <a:rPr lang="zh-CN" altLang="en-US" sz="1200" b="1" kern="1200" dirty="0" smtClean="0">
                <a:solidFill>
                  <a:schemeClr val="tx1"/>
                </a:solidFill>
                <a:latin typeface="Arial" charset="0"/>
                <a:ea typeface="+mn-ea"/>
                <a:cs typeface="+mn-cs"/>
              </a:rPr>
              <a:t>个。。。默认显示为</a:t>
            </a:r>
            <a:r>
              <a:rPr lang="en-US" sz="1200" b="1" kern="1200" dirty="0" smtClean="0">
                <a:solidFill>
                  <a:schemeClr val="tx1"/>
                </a:solidFill>
                <a:latin typeface="Arial" charset="0"/>
                <a:ea typeface="+mn-ea"/>
                <a:cs typeface="+mn-cs"/>
              </a:rPr>
              <a:t>10</a:t>
            </a:r>
            <a:r>
              <a:rPr lang="zh-CN" altLang="en-US" sz="1200" b="1" kern="1200" dirty="0" smtClean="0">
                <a:solidFill>
                  <a:schemeClr val="tx1"/>
                </a:solidFill>
                <a:latin typeface="Arial" charset="0"/>
                <a:ea typeface="+mn-ea"/>
                <a:cs typeface="+mn-cs"/>
              </a:rPr>
              <a:t>个</a:t>
            </a:r>
          </a:p>
          <a:p>
            <a:r>
              <a:rPr lang="zh-CN" altLang="en-US" sz="1200" b="1" kern="1200" dirty="0" smtClean="0">
                <a:solidFill>
                  <a:schemeClr val="tx1"/>
                </a:solidFill>
                <a:latin typeface="Arial" charset="0"/>
                <a:ea typeface="+mn-ea"/>
                <a:cs typeface="+mn-cs"/>
              </a:rPr>
              <a:t>选择了百分比形式的</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就显示为</a:t>
            </a:r>
            <a:r>
              <a:rPr lang="en-US" sz="1200" b="1" kern="1200" dirty="0" smtClean="0">
                <a:solidFill>
                  <a:schemeClr val="tx1"/>
                </a:solidFill>
                <a:latin typeface="Arial" charset="0"/>
                <a:ea typeface="+mn-ea"/>
                <a:cs typeface="+mn-cs"/>
              </a:rPr>
              <a:t>x%</a:t>
            </a:r>
            <a:r>
              <a:rPr lang="zh-CN" altLang="en-US" sz="1200" b="1" kern="1200" dirty="0" smtClean="0">
                <a:solidFill>
                  <a:schemeClr val="tx1"/>
                </a:solidFill>
                <a:latin typeface="Arial" charset="0"/>
                <a:ea typeface="+mn-ea"/>
                <a:cs typeface="+mn-cs"/>
              </a:rPr>
              <a:t>的形式</a:t>
            </a:r>
            <a:r>
              <a:rPr lang="en-US" altLang="zh-CN" sz="1200" b="1" kern="1200" dirty="0" smtClean="0">
                <a:solidFill>
                  <a:schemeClr val="tx1"/>
                </a:solidFill>
                <a:latin typeface="Arial" charset="0"/>
                <a:ea typeface="+mn-ea"/>
                <a:cs typeface="+mn-cs"/>
              </a:rPr>
              <a:t>,</a:t>
            </a:r>
            <a:r>
              <a:rPr lang="zh-CN" altLang="en-US" sz="1200" b="1" kern="1200" dirty="0" smtClean="0">
                <a:solidFill>
                  <a:schemeClr val="tx1"/>
                </a:solidFill>
                <a:latin typeface="Arial" charset="0"/>
                <a:ea typeface="+mn-ea"/>
                <a:cs typeface="+mn-cs"/>
              </a:rPr>
              <a:t>即“在“编辑计划”中</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按组计划显示为灰色”</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159732" y="2192310"/>
            <a:ext cx="4824535" cy="121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latin typeface="华文楷体" panose="02010600040101010101" pitchFamily="2" charset="-122"/>
                <a:ea typeface="华文楷体" panose="02010600040101010101" pitchFamily="2" charset="-122"/>
              </a:rPr>
              <a:t>Controller</a:t>
            </a:r>
            <a:r>
              <a:rPr lang="zh-CN" altLang="en-US" sz="4800" b="1" dirty="0" smtClean="0">
                <a:solidFill>
                  <a:schemeClr val="bg1"/>
                </a:solidFill>
                <a:latin typeface="华文楷体" panose="02010600040101010101" pitchFamily="2" charset="-122"/>
                <a:ea typeface="华文楷体" panose="02010600040101010101" pitchFamily="2" charset="-122"/>
              </a:rPr>
              <a:t>基础</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sp>
        <p:nvSpPr>
          <p:cNvPr id="9" name="内容占位符 8"/>
          <p:cNvSpPr>
            <a:spLocks noGrp="1"/>
          </p:cNvSpPr>
          <p:nvPr>
            <p:ph idx="1"/>
          </p:nvPr>
        </p:nvSpPr>
        <p:spPr/>
        <p:txBody>
          <a:bodyPr>
            <a:normAutofit fontScale="77500" lnSpcReduction="20000"/>
          </a:bodyPr>
          <a:lstStyle/>
          <a:p>
            <a:r>
              <a:rPr lang="zh-CN" altLang="en-US" dirty="0" smtClean="0"/>
              <a:t>手动场景：</a:t>
            </a:r>
            <a:endParaRPr lang="en-US" altLang="zh-CN" dirty="0" smtClean="0"/>
          </a:p>
          <a:p>
            <a:pPr lvl="1">
              <a:lnSpc>
                <a:spcPct val="100000"/>
              </a:lnSpc>
            </a:pPr>
            <a:r>
              <a:rPr lang="zh-CN" altLang="en-US" dirty="0" smtClean="0">
                <a:solidFill>
                  <a:schemeClr val="tx1"/>
                </a:solidFill>
              </a:rPr>
              <a:t>自己设置虚拟用户的变化，通过设计用户的添加和减少过程，来模拟真实的用户请求模型，完成负载的生成</a:t>
            </a:r>
            <a:endParaRPr lang="en-US" altLang="zh-CN" dirty="0" smtClean="0">
              <a:solidFill>
                <a:schemeClr val="tx1"/>
              </a:solidFill>
            </a:endParaRPr>
          </a:p>
          <a:p>
            <a:pPr lvl="1">
              <a:lnSpc>
                <a:spcPct val="100000"/>
              </a:lnSpc>
            </a:pPr>
            <a:r>
              <a:rPr lang="zh-CN" altLang="en-US" dirty="0" smtClean="0">
                <a:solidFill>
                  <a:srgbClr val="FF0000"/>
                </a:solidFill>
              </a:rPr>
              <a:t>定量型</a:t>
            </a:r>
            <a:r>
              <a:rPr lang="zh-CN" altLang="en-US" dirty="0" smtClean="0">
                <a:solidFill>
                  <a:schemeClr val="tx1"/>
                </a:solidFill>
              </a:rPr>
              <a:t>性能测试</a:t>
            </a:r>
            <a:endParaRPr lang="en-US" altLang="zh-CN" dirty="0" smtClean="0">
              <a:solidFill>
                <a:schemeClr val="tx1"/>
              </a:solidFill>
            </a:endParaRPr>
          </a:p>
          <a:p>
            <a:pPr lvl="1">
              <a:lnSpc>
                <a:spcPct val="100000"/>
              </a:lnSpc>
            </a:pPr>
            <a:r>
              <a:rPr lang="zh-CN" altLang="en-US" dirty="0" smtClean="0">
                <a:solidFill>
                  <a:schemeClr val="tx1"/>
                </a:solidFill>
              </a:rPr>
              <a:t>定位性能瓶颈并了解系统处理能力</a:t>
            </a:r>
            <a:endParaRPr lang="en-US" altLang="zh-CN" dirty="0" smtClean="0">
              <a:solidFill>
                <a:schemeClr val="tx1"/>
              </a:solidFill>
            </a:endParaRPr>
          </a:p>
          <a:p>
            <a:pPr lvl="1">
              <a:lnSpc>
                <a:spcPct val="100000"/>
              </a:lnSpc>
            </a:pPr>
            <a:r>
              <a:rPr lang="zh-CN" altLang="en-US" dirty="0" smtClean="0">
                <a:solidFill>
                  <a:schemeClr val="tx1"/>
                </a:solidFill>
              </a:rPr>
              <a:t>类型：用户组模式</a:t>
            </a:r>
            <a:r>
              <a:rPr lang="en-US" altLang="zh-CN" dirty="0" smtClean="0">
                <a:solidFill>
                  <a:schemeClr val="tx1"/>
                </a:solidFill>
              </a:rPr>
              <a:t>/</a:t>
            </a:r>
            <a:r>
              <a:rPr lang="zh-CN" altLang="en-US" dirty="0" smtClean="0">
                <a:solidFill>
                  <a:schemeClr val="tx1"/>
                </a:solidFill>
              </a:rPr>
              <a:t>百分比模式</a:t>
            </a:r>
            <a:endParaRPr lang="en-US" altLang="zh-CN" dirty="0" smtClean="0">
              <a:solidFill>
                <a:schemeClr val="tx1"/>
              </a:solidFill>
            </a:endParaRPr>
          </a:p>
          <a:p>
            <a:r>
              <a:rPr lang="zh-CN" altLang="en-US" dirty="0" smtClean="0"/>
              <a:t>目标场景：</a:t>
            </a:r>
            <a:endParaRPr lang="en-US" altLang="zh-CN" dirty="0" smtClean="0"/>
          </a:p>
          <a:p>
            <a:pPr lvl="1">
              <a:lnSpc>
                <a:spcPct val="100000"/>
              </a:lnSpc>
            </a:pPr>
            <a:r>
              <a:rPr lang="zh-CN" altLang="en-US" dirty="0" smtClean="0">
                <a:solidFill>
                  <a:schemeClr val="tx1"/>
                </a:solidFill>
              </a:rPr>
              <a:t>设置一个运行目标，通过</a:t>
            </a:r>
            <a:r>
              <a:rPr lang="en-US" altLang="zh-CN" dirty="0" smtClean="0">
                <a:solidFill>
                  <a:schemeClr val="tx1"/>
                </a:solidFill>
              </a:rPr>
              <a:t>Controller</a:t>
            </a:r>
            <a:r>
              <a:rPr lang="zh-CN" altLang="en-US" dirty="0" smtClean="0">
                <a:solidFill>
                  <a:schemeClr val="tx1"/>
                </a:solidFill>
              </a:rPr>
              <a:t>的</a:t>
            </a:r>
            <a:r>
              <a:rPr lang="en-US" altLang="zh-CN" dirty="0" smtClean="0">
                <a:solidFill>
                  <a:schemeClr val="tx1"/>
                </a:solidFill>
              </a:rPr>
              <a:t>Auto Load</a:t>
            </a:r>
            <a:r>
              <a:rPr lang="zh-CN" altLang="en-US" dirty="0" smtClean="0">
                <a:solidFill>
                  <a:schemeClr val="tx1"/>
                </a:solidFill>
              </a:rPr>
              <a:t>功能进行自动化负载，如果测试的结果达到目标，则说明性能符合目标，否则</a:t>
            </a:r>
            <a:r>
              <a:rPr lang="en-US" altLang="zh-CN" dirty="0" smtClean="0">
                <a:solidFill>
                  <a:schemeClr val="tx1"/>
                </a:solidFill>
              </a:rPr>
              <a:t>LR</a:t>
            </a:r>
            <a:r>
              <a:rPr lang="zh-CN" altLang="en-US" dirty="0" smtClean="0">
                <a:solidFill>
                  <a:schemeClr val="tx1"/>
                </a:solidFill>
              </a:rPr>
              <a:t>提示无法达到目标</a:t>
            </a:r>
            <a:endParaRPr lang="en-US" altLang="zh-CN" dirty="0" smtClean="0">
              <a:solidFill>
                <a:schemeClr val="tx1"/>
              </a:solidFill>
            </a:endParaRPr>
          </a:p>
          <a:p>
            <a:pPr lvl="1">
              <a:lnSpc>
                <a:spcPct val="100000"/>
              </a:lnSpc>
            </a:pPr>
            <a:r>
              <a:rPr lang="zh-CN" altLang="en-US" dirty="0" smtClean="0">
                <a:solidFill>
                  <a:srgbClr val="FF0000"/>
                </a:solidFill>
              </a:rPr>
              <a:t>定性型</a:t>
            </a:r>
            <a:r>
              <a:rPr lang="zh-CN" altLang="en-US" dirty="0" smtClean="0">
                <a:solidFill>
                  <a:schemeClr val="tx1"/>
                </a:solidFill>
              </a:rPr>
              <a:t>性能测试</a:t>
            </a:r>
          </a:p>
          <a:p>
            <a:pPr lvl="1">
              <a:lnSpc>
                <a:spcPct val="100000"/>
              </a:lnSpc>
            </a:pPr>
            <a:r>
              <a:rPr lang="zh-CN" altLang="en-US" dirty="0" smtClean="0">
                <a:solidFill>
                  <a:schemeClr val="tx1"/>
                </a:solidFill>
              </a:rPr>
              <a:t>验证系统能否达到目标，验收测试常用</a:t>
            </a:r>
            <a:endParaRPr lang="en-US" altLang="zh-CN" dirty="0" smtClean="0">
              <a:solidFill>
                <a:schemeClr val="tx1"/>
              </a:solidFill>
            </a:endParaRPr>
          </a:p>
          <a:p>
            <a:pPr lvl="1">
              <a:lnSpc>
                <a:spcPct val="100000"/>
              </a:lnSpc>
            </a:pPr>
            <a:r>
              <a:rPr lang="zh-CN" altLang="en-US" dirty="0" smtClean="0">
                <a:solidFill>
                  <a:srgbClr val="FF0000"/>
                </a:solidFill>
              </a:rPr>
              <a:t>注意：</a:t>
            </a:r>
            <a:r>
              <a:rPr lang="zh-CN" altLang="en-US" dirty="0" smtClean="0">
                <a:solidFill>
                  <a:schemeClr val="tx1"/>
                </a:solidFill>
              </a:rPr>
              <a:t>无法设置集合点策略，系统自动形成并发负载</a:t>
            </a:r>
            <a:endParaRPr lang="en-US" altLang="zh-CN" dirty="0" smtClean="0">
              <a:solidFill>
                <a:schemeClr val="tx1"/>
              </a:solidFill>
            </a:endParaRPr>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98226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5" name="Picture 1" descr="C:\Users\Think\AppData\Roaming\Tencent\Users\119006626\QQ\WinTemp\RichOle\F{1$VV~6~{(ODI29WXOZ$V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77" y="1721224"/>
            <a:ext cx="8406299" cy="384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Controller</a:t>
            </a:r>
            <a:r>
              <a:rPr lang="zh-CN" altLang="en-US" dirty="0">
                <a:latin typeface="华文楷体" panose="02010600040101010101" pitchFamily="2" charset="-122"/>
                <a:ea typeface="华文楷体" panose="02010600040101010101" pitchFamily="2" charset="-122"/>
              </a:rPr>
              <a:t>简介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场景类型综述</a:t>
            </a:r>
          </a:p>
          <a:p>
            <a:pPr fontAlgn="auto">
              <a:spcBef>
                <a:spcPts val="0"/>
              </a:spcBef>
              <a:spcAft>
                <a:spcPts val="0"/>
              </a:spcAft>
              <a:defRPr/>
            </a:pPr>
            <a:r>
              <a:rPr lang="zh-CN" altLang="en-US" dirty="0">
                <a:solidFill>
                  <a:srgbClr val="FF0000"/>
                </a:solidFill>
                <a:latin typeface="华文楷体" panose="02010600040101010101" pitchFamily="2" charset="-122"/>
                <a:ea typeface="华文楷体" panose="02010600040101010101" pitchFamily="2" charset="-122"/>
              </a:rPr>
              <a:t>手动测试场景</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用户组模式</a:t>
            </a:r>
          </a:p>
          <a:p>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百分比模式</a:t>
            </a:r>
          </a:p>
          <a:p>
            <a:r>
              <a:rPr lang="zh-CN" altLang="en-US" dirty="0">
                <a:latin typeface="华文楷体" panose="02010600040101010101" pitchFamily="2" charset="-122"/>
                <a:ea typeface="华文楷体" panose="02010600040101010101" pitchFamily="2" charset="-122"/>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01915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a:t>
            </a:r>
          </a:p>
        </p:txBody>
      </p:sp>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pic>
        <p:nvPicPr>
          <p:cNvPr id="11" name="图片 10"/>
          <p:cNvPicPr/>
          <p:nvPr/>
        </p:nvPicPr>
        <p:blipFill>
          <a:blip r:embed="rId3"/>
          <a:srcRect/>
          <a:stretch>
            <a:fillRect/>
          </a:stretch>
        </p:blipFill>
        <p:spPr bwMode="auto">
          <a:xfrm>
            <a:off x="860615" y="1004049"/>
            <a:ext cx="7516497" cy="4919998"/>
          </a:xfrm>
          <a:prstGeom prst="rect">
            <a:avLst/>
          </a:prstGeom>
          <a:noFill/>
          <a:ln w="9525">
            <a:noFill/>
            <a:miter lim="800000"/>
            <a:headEnd/>
            <a:tailEnd/>
          </a:ln>
        </p:spPr>
      </p:pic>
    </p:spTree>
    <p:extLst>
      <p:ext uri="{BB962C8B-B14F-4D97-AF65-F5344CB8AC3E}">
        <p14:creationId xmlns:p14="http://schemas.microsoft.com/office/powerpoint/2010/main" val="3097709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用户组模式（续）</a:t>
            </a:r>
          </a:p>
        </p:txBody>
      </p:sp>
      <p:sp>
        <p:nvSpPr>
          <p:cNvPr id="5" name="内容占位符 4"/>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860614" y="986120"/>
            <a:ext cx="7476562" cy="5003937"/>
          </a:xfrm>
          <a:prstGeom prst="rect">
            <a:avLst/>
          </a:prstGeom>
          <a:noFill/>
          <a:ln w="9525">
            <a:noFill/>
            <a:miter lim="800000"/>
            <a:headEnd/>
            <a:tailEnd/>
          </a:ln>
        </p:spPr>
      </p:pic>
    </p:spTree>
    <p:extLst>
      <p:ext uri="{BB962C8B-B14F-4D97-AF65-F5344CB8AC3E}">
        <p14:creationId xmlns:p14="http://schemas.microsoft.com/office/powerpoint/2010/main" val="136302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Controller</a:t>
            </a:r>
            <a:r>
              <a:rPr lang="zh-CN" altLang="en-US" dirty="0">
                <a:latin typeface="华文楷体" panose="02010600040101010101" pitchFamily="2" charset="-122"/>
                <a:ea typeface="华文楷体" panose="02010600040101010101" pitchFamily="2" charset="-122"/>
              </a:rPr>
              <a:t>简介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场景类型综述</a:t>
            </a:r>
          </a:p>
          <a:p>
            <a:pPr fontAlgn="auto">
              <a:spcBef>
                <a:spcPts val="0"/>
              </a:spcBef>
              <a:spcAft>
                <a:spcPts val="0"/>
              </a:spcAft>
              <a:defRPr/>
            </a:pPr>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用户组模式</a:t>
            </a:r>
          </a:p>
          <a:p>
            <a:r>
              <a:rPr lang="zh-CN" altLang="en-US" dirty="0">
                <a:solidFill>
                  <a:srgbClr val="FF0000"/>
                </a:solidFill>
                <a:latin typeface="华文楷体" panose="02010600040101010101" pitchFamily="2" charset="-122"/>
                <a:ea typeface="华文楷体" panose="02010600040101010101" pitchFamily="2" charset="-122"/>
              </a:rPr>
              <a:t>手动测试场景</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百分比模式</a:t>
            </a:r>
          </a:p>
          <a:p>
            <a:r>
              <a:rPr lang="zh-CN" altLang="en-US" dirty="0">
                <a:latin typeface="华文楷体" panose="02010600040101010101" pitchFamily="2" charset="-122"/>
                <a:ea typeface="华文楷体" panose="02010600040101010101" pitchFamily="2" charset="-122"/>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788759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百分比模式</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623454" y="1059873"/>
            <a:ext cx="8021782" cy="4883728"/>
          </a:xfrm>
          <a:prstGeom prst="rect">
            <a:avLst/>
          </a:prstGeom>
          <a:noFill/>
          <a:ln w="9525">
            <a:noFill/>
            <a:miter lim="800000"/>
            <a:headEnd/>
            <a:tailEnd/>
          </a:ln>
        </p:spPr>
      </p:pic>
      <p:sp>
        <p:nvSpPr>
          <p:cNvPr id="5" name="椭圆 4"/>
          <p:cNvSpPr/>
          <p:nvPr/>
        </p:nvSpPr>
        <p:spPr>
          <a:xfrm>
            <a:off x="2431475" y="3803073"/>
            <a:ext cx="1226127"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4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Controller</a:t>
            </a:r>
            <a:r>
              <a:rPr lang="zh-CN" altLang="en-US" dirty="0">
                <a:latin typeface="华文楷体" panose="02010600040101010101" pitchFamily="2" charset="-122"/>
                <a:ea typeface="华文楷体" panose="02010600040101010101" pitchFamily="2" charset="-122"/>
              </a:rPr>
              <a:t>简介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场景类型综述</a:t>
            </a:r>
          </a:p>
          <a:p>
            <a:pPr fontAlgn="auto">
              <a:spcBef>
                <a:spcPts val="0"/>
              </a:spcBef>
              <a:spcAft>
                <a:spcPts val="0"/>
              </a:spcAft>
              <a:defRPr/>
            </a:pPr>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用户组模式</a:t>
            </a:r>
          </a:p>
          <a:p>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百分比模式</a:t>
            </a:r>
          </a:p>
          <a:p>
            <a:r>
              <a:rPr lang="zh-CN" altLang="en-US" dirty="0">
                <a:solidFill>
                  <a:srgbClr val="FF0000"/>
                </a:solidFill>
                <a:latin typeface="华文楷体" panose="02010600040101010101" pitchFamily="2" charset="-122"/>
                <a:ea typeface="华文楷体" panose="02010600040101010101" pitchFamily="2" charset="-122"/>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5185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a:t>
            </a:r>
          </a:p>
        </p:txBody>
      </p:sp>
      <p:sp>
        <p:nvSpPr>
          <p:cNvPr id="3" name="内容占位符 2"/>
          <p:cNvSpPr>
            <a:spLocks noGrp="1"/>
          </p:cNvSpPr>
          <p:nvPr>
            <p:ph idx="1"/>
          </p:nvPr>
        </p:nvSpPr>
        <p:spPr/>
        <p:txBody>
          <a:bodyPr/>
          <a:lstStyle/>
          <a:p>
            <a:endParaRPr lang="zh-CN" altLang="en-US"/>
          </a:p>
        </p:txBody>
      </p:sp>
      <p:pic>
        <p:nvPicPr>
          <p:cNvPr id="10" name="图片 9"/>
          <p:cNvPicPr/>
          <p:nvPr/>
        </p:nvPicPr>
        <p:blipFill>
          <a:blip r:embed="rId3"/>
          <a:srcRect/>
          <a:stretch>
            <a:fillRect/>
          </a:stretch>
        </p:blipFill>
        <p:spPr bwMode="auto">
          <a:xfrm>
            <a:off x="610205" y="1031676"/>
            <a:ext cx="5832158" cy="3603481"/>
          </a:xfrm>
          <a:prstGeom prst="rect">
            <a:avLst/>
          </a:prstGeom>
          <a:noFill/>
          <a:ln w="9525">
            <a:noFill/>
            <a:miter lim="800000"/>
            <a:headEnd/>
            <a:tailEnd/>
          </a:ln>
        </p:spPr>
      </p:pic>
      <p:pic>
        <p:nvPicPr>
          <p:cNvPr id="11" name="图片 10"/>
          <p:cNvPicPr/>
          <p:nvPr/>
        </p:nvPicPr>
        <p:blipFill>
          <a:blip r:embed="rId4"/>
          <a:srcRect/>
          <a:stretch>
            <a:fillRect/>
          </a:stretch>
        </p:blipFill>
        <p:spPr bwMode="auto">
          <a:xfrm>
            <a:off x="3401700" y="2504417"/>
            <a:ext cx="5174673" cy="3449782"/>
          </a:xfrm>
          <a:prstGeom prst="rect">
            <a:avLst/>
          </a:prstGeom>
          <a:noFill/>
          <a:ln w="9525">
            <a:noFill/>
            <a:miter lim="800000"/>
            <a:headEnd/>
            <a:tailEnd/>
          </a:ln>
        </p:spPr>
      </p:pic>
    </p:spTree>
    <p:extLst>
      <p:ext uri="{BB962C8B-B14F-4D97-AF65-F5344CB8AC3E}">
        <p14:creationId xmlns:p14="http://schemas.microsoft.com/office/powerpoint/2010/main" val="250822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目标类型（续）</a:t>
            </a:r>
          </a:p>
        </p:txBody>
      </p:sp>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13" name="内容占位符 9"/>
          <p:cNvSpPr txBox="1">
            <a:spLocks/>
          </p:cNvSpPr>
          <p:nvPr/>
        </p:nvSpPr>
        <p:spPr bwMode="auto">
          <a:xfrm>
            <a:off x="444710" y="1012628"/>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50000"/>
              </a:lnSpc>
              <a:spcBef>
                <a:spcPct val="20000"/>
              </a:spcBef>
              <a:spcAft>
                <a:spcPct val="0"/>
              </a:spcAft>
              <a:buClr>
                <a:schemeClr val="tx2"/>
              </a:buClr>
              <a:buSzPct val="60000"/>
              <a:tabLst/>
              <a:defRPr/>
            </a:pPr>
            <a:endParaRPr kumimoji="0" lang="zh-CN" altLang="en-US" sz="2000" b="0" i="0" u="none" strike="noStrike" kern="0" cap="none" spc="0" normalizeH="0" baseline="0" noProof="0" dirty="0" smtClean="0">
              <a:ln>
                <a:noFill/>
              </a:ln>
              <a:solidFill>
                <a:schemeClr val="tx2">
                  <a:lumMod val="60000"/>
                  <a:lumOff val="40000"/>
                </a:schemeClr>
              </a:solidFill>
              <a:effectLst/>
              <a:uLnTx/>
              <a:uFillTx/>
              <a:latin typeface="+mn-lt"/>
            </a:endParaRPr>
          </a:p>
          <a:p>
            <a:pPr marL="342900" marR="0" lvl="0" indent="-342900" algn="l" defTabSz="914400" rtl="0" eaLnBrk="0" fontAlgn="base" latinLnBrk="0" hangingPunct="0">
              <a:lnSpc>
                <a:spcPct val="150000"/>
              </a:lnSpc>
              <a:spcBef>
                <a:spcPct val="20000"/>
              </a:spcBef>
              <a:spcAft>
                <a:spcPct val="0"/>
              </a:spcAft>
              <a:buClr>
                <a:schemeClr val="tx1"/>
              </a:buClr>
              <a:buSzTx/>
              <a:buFont typeface="Wingdings" pitchFamily="2" charset="2"/>
              <a:buChar char="v"/>
              <a:tabLst/>
              <a:defRPr/>
            </a:pPr>
            <a:endParaRPr kumimoji="0" lang="en-US" altLang="zh-CN" sz="2400" b="1" i="0" u="none" strike="noStrike" kern="0" cap="none" spc="0" normalizeH="0" baseline="0" noProof="0" dirty="0" smtClean="0">
              <a:ln>
                <a:noFill/>
              </a:ln>
              <a:solidFill>
                <a:schemeClr val="tx1">
                  <a:lumMod val="10000"/>
                </a:schemeClr>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
                <a:schemeClr val="tx2"/>
              </a:buClr>
              <a:buSzPct val="60000"/>
              <a:buFont typeface="Wingdings" pitchFamily="2" charset="2"/>
              <a:buNone/>
              <a:tabLst/>
              <a:defRPr/>
            </a:pPr>
            <a:endParaRPr kumimoji="0" lang="en-US" altLang="zh-CN" sz="2000" b="0" i="0" u="none" strike="noStrike" kern="0" cap="none" spc="0" normalizeH="0" baseline="0" noProof="0" dirty="0">
              <a:ln>
                <a:noFill/>
              </a:ln>
              <a:solidFill>
                <a:srgbClr val="2A1C00"/>
              </a:solidFill>
              <a:effectLst/>
              <a:uLnTx/>
              <a:uFillTx/>
              <a:latin typeface="+mn-lt"/>
            </a:endParaRPr>
          </a:p>
        </p:txBody>
      </p:sp>
      <p:sp>
        <p:nvSpPr>
          <p:cNvPr id="14" name="矩形 13"/>
          <p:cNvSpPr/>
          <p:nvPr/>
        </p:nvSpPr>
        <p:spPr>
          <a:xfrm>
            <a:off x="233084" y="5352145"/>
            <a:ext cx="8656377" cy="400110"/>
          </a:xfrm>
          <a:prstGeom prst="rect">
            <a:avLst/>
          </a:prstGeom>
          <a:solidFill>
            <a:srgbClr val="99CCFF"/>
          </a:solidFill>
        </p:spPr>
        <p:txBody>
          <a:bodyPr wrap="square">
            <a:spAutoFit/>
          </a:bodyPr>
          <a:lstStyle/>
          <a:p>
            <a:pPr marL="342900" lvl="0" indent="-342900" eaLnBrk="0" hangingPunct="0">
              <a:spcBef>
                <a:spcPct val="20000"/>
              </a:spcBef>
              <a:buClr>
                <a:schemeClr val="tx1"/>
              </a:buClr>
            </a:pPr>
            <a:r>
              <a:rPr lang="zh-CN" altLang="en-US" sz="2000" b="1" dirty="0" smtClean="0">
                <a:solidFill>
                  <a:srgbClr val="FF0000"/>
                </a:solidFill>
              </a:rPr>
              <a:t>注意</a:t>
            </a:r>
            <a:r>
              <a:rPr lang="zh-CN" altLang="en-US" sz="2000" dirty="0" smtClean="0">
                <a:solidFill>
                  <a:schemeClr val="tx1">
                    <a:lumMod val="10000"/>
                  </a:schemeClr>
                </a:solidFill>
              </a:rPr>
              <a:t>：定义</a:t>
            </a:r>
            <a:r>
              <a:rPr lang="zh-CN" altLang="en-US" sz="2000" dirty="0" smtClean="0">
                <a:solidFill>
                  <a:srgbClr val="FF0000"/>
                </a:solidFill>
              </a:rPr>
              <a:t>每秒事务数</a:t>
            </a:r>
            <a:r>
              <a:rPr lang="zh-CN" altLang="en-US" sz="2000" dirty="0" smtClean="0">
                <a:solidFill>
                  <a:schemeClr val="tx1">
                    <a:lumMod val="10000"/>
                  </a:schemeClr>
                </a:solidFill>
              </a:rPr>
              <a:t>或</a:t>
            </a:r>
            <a:r>
              <a:rPr lang="zh-CN" altLang="en-US" sz="2000" dirty="0" smtClean="0">
                <a:solidFill>
                  <a:srgbClr val="FF0000"/>
                </a:solidFill>
              </a:rPr>
              <a:t>事务响应时间</a:t>
            </a:r>
            <a:r>
              <a:rPr lang="zh-CN" altLang="en-US" sz="2000" dirty="0" smtClean="0">
                <a:solidFill>
                  <a:schemeClr val="tx1">
                    <a:lumMod val="10000"/>
                  </a:schemeClr>
                </a:solidFill>
              </a:rPr>
              <a:t>目标类型，脚本中必须</a:t>
            </a:r>
            <a:r>
              <a:rPr lang="zh-CN" altLang="en-US" sz="2000" dirty="0" smtClean="0">
                <a:solidFill>
                  <a:srgbClr val="FF0000"/>
                </a:solidFill>
              </a:rPr>
              <a:t>包含插入事务</a:t>
            </a:r>
            <a:endParaRPr lang="en-US" altLang="zh-CN" sz="2000"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860614" y="947989"/>
            <a:ext cx="6599985" cy="4308170"/>
          </a:xfrm>
          <a:prstGeom prst="rect">
            <a:avLst/>
          </a:prstGeom>
          <a:noFill/>
          <a:ln w="9525">
            <a:noFill/>
            <a:miter lim="800000"/>
            <a:headEnd/>
            <a:tailEnd/>
          </a:ln>
          <a:effectLst/>
        </p:spPr>
      </p:pic>
      <p:sp>
        <p:nvSpPr>
          <p:cNvPr id="10" name="TextBox 9"/>
          <p:cNvSpPr txBox="1"/>
          <p:nvPr/>
        </p:nvSpPr>
        <p:spPr>
          <a:xfrm>
            <a:off x="6777323" y="1482022"/>
            <a:ext cx="1646605" cy="677108"/>
          </a:xfrm>
          <a:prstGeom prst="rect">
            <a:avLst/>
          </a:prstGeom>
          <a:noFill/>
        </p:spPr>
        <p:txBody>
          <a:bodyPr wrap="none" rtlCol="0">
            <a:spAutoFit/>
          </a:bodyPr>
          <a:lstStyle/>
          <a:p>
            <a:r>
              <a:rPr lang="zh-CN" altLang="en-US" dirty="0" smtClean="0">
                <a:solidFill>
                  <a:srgbClr val="FF0000"/>
                </a:solidFill>
              </a:rPr>
              <a:t>事务响应时间</a:t>
            </a:r>
            <a:endParaRPr lang="en-US" altLang="zh-CN" dirty="0" smtClean="0">
              <a:solidFill>
                <a:srgbClr val="FF0000"/>
              </a:solidFill>
            </a:endParaRPr>
          </a:p>
          <a:p>
            <a:r>
              <a:rPr lang="zh-CN" altLang="en-US" dirty="0" smtClean="0">
                <a:solidFill>
                  <a:srgbClr val="FF0000"/>
                </a:solidFill>
              </a:rPr>
              <a:t>    （阈值）</a:t>
            </a:r>
            <a:endParaRPr lang="zh-CN" altLang="en-US" dirty="0">
              <a:solidFill>
                <a:srgbClr val="FF0000"/>
              </a:solidFill>
            </a:endParaRPr>
          </a:p>
        </p:txBody>
      </p:sp>
      <p:sp>
        <p:nvSpPr>
          <p:cNvPr id="11" name="TextBox 10"/>
          <p:cNvSpPr txBox="1"/>
          <p:nvPr/>
        </p:nvSpPr>
        <p:spPr>
          <a:xfrm>
            <a:off x="7360031" y="2997050"/>
            <a:ext cx="1159292" cy="384721"/>
          </a:xfrm>
          <a:prstGeom prst="rect">
            <a:avLst/>
          </a:prstGeom>
          <a:noFill/>
        </p:spPr>
        <p:txBody>
          <a:bodyPr wrap="none" rtlCol="0">
            <a:spAutoFit/>
          </a:bodyPr>
          <a:lstStyle/>
          <a:p>
            <a:r>
              <a:rPr lang="zh-CN" altLang="en-US" dirty="0" smtClean="0">
                <a:solidFill>
                  <a:srgbClr val="FF0000"/>
                </a:solidFill>
              </a:rPr>
              <a:t>虚拟用户</a:t>
            </a:r>
            <a:endParaRPr lang="zh-CN" altLang="en-US" dirty="0">
              <a:solidFill>
                <a:srgbClr val="FF0000"/>
              </a:solidFill>
            </a:endParaRPr>
          </a:p>
        </p:txBody>
      </p:sp>
      <p:sp>
        <p:nvSpPr>
          <p:cNvPr id="12" name="TextBox 11"/>
          <p:cNvSpPr txBox="1"/>
          <p:nvPr/>
        </p:nvSpPr>
        <p:spPr>
          <a:xfrm>
            <a:off x="6840082" y="4377602"/>
            <a:ext cx="1402948" cy="384721"/>
          </a:xfrm>
          <a:prstGeom prst="rect">
            <a:avLst/>
          </a:prstGeom>
          <a:noFill/>
        </p:spPr>
        <p:txBody>
          <a:bodyPr wrap="none" rtlCol="0">
            <a:spAutoFit/>
          </a:bodyPr>
          <a:lstStyle/>
          <a:p>
            <a:r>
              <a:rPr lang="zh-CN" altLang="en-US" dirty="0" smtClean="0">
                <a:solidFill>
                  <a:srgbClr val="FF0000"/>
                </a:solidFill>
              </a:rPr>
              <a:t>每分页面数</a:t>
            </a:r>
            <a:endParaRPr lang="zh-CN" altLang="en-US" dirty="0">
              <a:solidFill>
                <a:srgbClr val="FF0000"/>
              </a:solidFill>
            </a:endParaRPr>
          </a:p>
        </p:txBody>
      </p:sp>
      <p:sp>
        <p:nvSpPr>
          <p:cNvPr id="15" name="TextBox 14"/>
          <p:cNvSpPr txBox="1"/>
          <p:nvPr/>
        </p:nvSpPr>
        <p:spPr>
          <a:xfrm>
            <a:off x="1183348" y="1204146"/>
            <a:ext cx="1402948" cy="384721"/>
          </a:xfrm>
          <a:prstGeom prst="rect">
            <a:avLst/>
          </a:prstGeom>
          <a:noFill/>
        </p:spPr>
        <p:txBody>
          <a:bodyPr wrap="none" rtlCol="0">
            <a:spAutoFit/>
          </a:bodyPr>
          <a:lstStyle/>
          <a:p>
            <a:r>
              <a:rPr lang="zh-CN" altLang="en-US" dirty="0" smtClean="0">
                <a:solidFill>
                  <a:srgbClr val="FF0000"/>
                </a:solidFill>
              </a:rPr>
              <a:t>每秒事务数</a:t>
            </a:r>
            <a:endParaRPr lang="zh-CN" altLang="en-US" dirty="0">
              <a:solidFill>
                <a:srgbClr val="FF0000"/>
              </a:solidFill>
            </a:endParaRPr>
          </a:p>
        </p:txBody>
      </p:sp>
      <p:sp>
        <p:nvSpPr>
          <p:cNvPr id="16" name="TextBox 15"/>
          <p:cNvSpPr txBox="1"/>
          <p:nvPr/>
        </p:nvSpPr>
        <p:spPr>
          <a:xfrm>
            <a:off x="1084736" y="4718297"/>
            <a:ext cx="1646605" cy="384721"/>
          </a:xfrm>
          <a:prstGeom prst="rect">
            <a:avLst/>
          </a:prstGeom>
          <a:noFill/>
        </p:spPr>
        <p:txBody>
          <a:bodyPr wrap="none" rtlCol="0">
            <a:spAutoFit/>
          </a:bodyPr>
          <a:lstStyle/>
          <a:p>
            <a:r>
              <a:rPr lang="zh-CN" altLang="en-US" dirty="0" smtClean="0">
                <a:solidFill>
                  <a:srgbClr val="FF0000"/>
                </a:solidFill>
              </a:rPr>
              <a:t>每秒点击次数</a:t>
            </a:r>
            <a:endParaRPr lang="zh-CN" altLang="en-US" dirty="0">
              <a:solidFill>
                <a:srgbClr val="FF0000"/>
              </a:solidFill>
            </a:endParaRPr>
          </a:p>
        </p:txBody>
      </p:sp>
    </p:spTree>
    <p:extLst>
      <p:ext uri="{BB962C8B-B14F-4D97-AF65-F5344CB8AC3E}">
        <p14:creationId xmlns:p14="http://schemas.microsoft.com/office/powerpoint/2010/main" val="229012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Controller</a:t>
            </a:r>
            <a:r>
              <a:rPr lang="zh-CN" altLang="en-US" dirty="0">
                <a:latin typeface="华文楷体" panose="02010600040101010101" pitchFamily="2" charset="-122"/>
                <a:ea typeface="华文楷体" panose="02010600040101010101" pitchFamily="2" charset="-122"/>
              </a:rPr>
              <a:t>简介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场景类型综述</a:t>
            </a:r>
          </a:p>
          <a:p>
            <a:pPr fontAlgn="auto">
              <a:spcBef>
                <a:spcPts val="0"/>
              </a:spcBef>
              <a:spcAft>
                <a:spcPts val="0"/>
              </a:spcAft>
              <a:defRPr/>
            </a:pPr>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用户组模式</a:t>
            </a:r>
          </a:p>
          <a:p>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百分比模式</a:t>
            </a:r>
          </a:p>
          <a:p>
            <a:r>
              <a:rPr lang="zh-CN" altLang="en-US" dirty="0">
                <a:latin typeface="华文楷体" panose="02010600040101010101" pitchFamily="2" charset="-122"/>
                <a:ea typeface="华文楷体" panose="02010600040101010101" pitchFamily="2" charset="-122"/>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场景设置</a:t>
            </a:r>
          </a:p>
        </p:txBody>
      </p:sp>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pic>
        <p:nvPicPr>
          <p:cNvPr id="3" name="Picture 2"/>
          <p:cNvPicPr>
            <a:picLocks noChangeAspect="1" noChangeArrowheads="1"/>
          </p:cNvPicPr>
          <p:nvPr/>
        </p:nvPicPr>
        <p:blipFill>
          <a:blip r:embed="rId3"/>
          <a:srcRect/>
          <a:stretch>
            <a:fillRect/>
          </a:stretch>
        </p:blipFill>
        <p:spPr bwMode="auto">
          <a:xfrm>
            <a:off x="306205" y="1110765"/>
            <a:ext cx="8560902" cy="4791272"/>
          </a:xfrm>
          <a:prstGeom prst="rect">
            <a:avLst/>
          </a:prstGeom>
          <a:noFill/>
          <a:ln w="9525">
            <a:noFill/>
            <a:miter lim="800000"/>
            <a:headEnd/>
            <a:tailEnd/>
          </a:ln>
          <a:effectLst/>
        </p:spPr>
      </p:pic>
      <p:sp>
        <p:nvSpPr>
          <p:cNvPr id="7" name="TextBox 6"/>
          <p:cNvSpPr txBox="1"/>
          <p:nvPr/>
        </p:nvSpPr>
        <p:spPr>
          <a:xfrm>
            <a:off x="3139759" y="4381560"/>
            <a:ext cx="1528997" cy="384721"/>
          </a:xfrm>
          <a:prstGeom prst="rect">
            <a:avLst/>
          </a:prstGeom>
          <a:noFill/>
        </p:spPr>
        <p:txBody>
          <a:bodyPr wrap="square" rtlCol="0">
            <a:spAutoFit/>
          </a:bodyPr>
          <a:lstStyle/>
          <a:p>
            <a:r>
              <a:rPr lang="zh-CN" altLang="en-US" dirty="0" smtClean="0">
                <a:solidFill>
                  <a:srgbClr val="FF0000"/>
                </a:solidFill>
              </a:rPr>
              <a:t>稳定性测试</a:t>
            </a:r>
            <a:endParaRPr lang="zh-CN" altLang="en-US" dirty="0">
              <a:solidFill>
                <a:srgbClr val="FF0000"/>
              </a:solidFill>
            </a:endParaRPr>
          </a:p>
        </p:txBody>
      </p:sp>
    </p:spTree>
    <p:extLst>
      <p:ext uri="{BB962C8B-B14F-4D97-AF65-F5344CB8AC3E}">
        <p14:creationId xmlns:p14="http://schemas.microsoft.com/office/powerpoint/2010/main" val="4016323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加载行为</a:t>
            </a:r>
          </a:p>
        </p:txBody>
      </p:sp>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pic>
        <p:nvPicPr>
          <p:cNvPr id="3074" name="Picture 2"/>
          <p:cNvPicPr>
            <a:picLocks noChangeAspect="1" noChangeArrowheads="1"/>
          </p:cNvPicPr>
          <p:nvPr/>
        </p:nvPicPr>
        <p:blipFill>
          <a:blip r:embed="rId3"/>
          <a:srcRect/>
          <a:stretch>
            <a:fillRect/>
          </a:stretch>
        </p:blipFill>
        <p:spPr bwMode="auto">
          <a:xfrm>
            <a:off x="430895" y="1137332"/>
            <a:ext cx="8402035" cy="4702359"/>
          </a:xfrm>
          <a:prstGeom prst="rect">
            <a:avLst/>
          </a:prstGeom>
          <a:noFill/>
          <a:ln w="9525">
            <a:noFill/>
            <a:miter lim="800000"/>
            <a:headEnd/>
            <a:tailEnd/>
          </a:ln>
          <a:effectLst/>
        </p:spPr>
      </p:pic>
    </p:spTree>
    <p:extLst>
      <p:ext uri="{BB962C8B-B14F-4D97-AF65-F5344CB8AC3E}">
        <p14:creationId xmlns:p14="http://schemas.microsoft.com/office/powerpoint/2010/main" val="2470262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面向目标的测试场景</a:t>
            </a:r>
            <a:r>
              <a:rPr lang="en-US" altLang="zh-CN" b="1">
                <a:solidFill>
                  <a:schemeClr val="bg1"/>
                </a:solidFill>
              </a:rPr>
              <a:t>——</a:t>
            </a:r>
            <a:r>
              <a:rPr lang="zh-CN" altLang="en-US" b="1">
                <a:solidFill>
                  <a:schemeClr val="bg1"/>
                </a:solidFill>
              </a:rPr>
              <a:t>实例</a:t>
            </a:r>
            <a:endParaRPr lang="zh-CN" altLang="en-US" b="1" dirty="0">
              <a:solidFill>
                <a:schemeClr val="bg1"/>
              </a:solidFill>
            </a:endParaRPr>
          </a:p>
        </p:txBody>
      </p:sp>
      <p:sp>
        <p:nvSpPr>
          <p:cNvPr id="9" name="内容占位符 8"/>
          <p:cNvSpPr>
            <a:spLocks noGrp="1"/>
          </p:cNvSpPr>
          <p:nvPr>
            <p:ph idx="1"/>
          </p:nvPr>
        </p:nvSpPr>
        <p:spPr>
          <a:xfrm>
            <a:off x="467544" y="1196752"/>
            <a:ext cx="8229600" cy="4525963"/>
          </a:xfrm>
        </p:spPr>
        <p:txBody>
          <a:bodyPr>
            <a:normAutofit fontScale="77500" lnSpcReduction="20000"/>
          </a:bodyPr>
          <a:lstStyle/>
          <a:p>
            <a:pPr lvl="0">
              <a:lnSpc>
                <a:spcPct val="100000"/>
              </a:lnSpc>
            </a:pPr>
            <a:r>
              <a:rPr lang="zh-CN" altLang="en-US" dirty="0" smtClean="0">
                <a:latin typeface="华文楷体" panose="02010600040101010101" pitchFamily="2" charset="-122"/>
                <a:ea typeface="华文楷体" panose="02010600040101010101" pitchFamily="2" charset="-122"/>
              </a:rPr>
              <a:t>例：某系统的需求规定</a:t>
            </a:r>
            <a:r>
              <a:rPr lang="en-US" altLang="zh-CN" dirty="0" smtClean="0">
                <a:solidFill>
                  <a:srgbClr val="FF0000"/>
                </a:solidFill>
                <a:latin typeface="华文楷体" panose="02010600040101010101" pitchFamily="2" charset="-122"/>
                <a:ea typeface="华文楷体" panose="02010600040101010101" pitchFamily="2" charset="-122"/>
              </a:rPr>
              <a:t>50—150</a:t>
            </a:r>
            <a:r>
              <a:rPr lang="zh-CN" altLang="en-US" dirty="0" smtClean="0">
                <a:latin typeface="华文楷体" panose="02010600040101010101" pitchFamily="2" charset="-122"/>
                <a:ea typeface="华文楷体" panose="02010600040101010101" pitchFamily="2" charset="-122"/>
              </a:rPr>
              <a:t>个用户同时在</a:t>
            </a:r>
            <a:r>
              <a:rPr lang="en-US" altLang="zh-CN" dirty="0" err="1" smtClean="0">
                <a:latin typeface="华文楷体" panose="02010600040101010101" pitchFamily="2" charset="-122"/>
                <a:ea typeface="华文楷体" panose="02010600040101010101" pitchFamily="2" charset="-122"/>
              </a:rPr>
              <a:t>bugfree</a:t>
            </a:r>
            <a:r>
              <a:rPr lang="zh-CN" altLang="en-US" dirty="0" smtClean="0">
                <a:latin typeface="华文楷体" panose="02010600040101010101" pitchFamily="2" charset="-122"/>
                <a:ea typeface="华文楷体" panose="02010600040101010101" pitchFamily="2" charset="-122"/>
              </a:rPr>
              <a:t>中时（其中用户类型和所占比例为：查询操作用户</a:t>
            </a:r>
            <a:r>
              <a:rPr lang="en-US" altLang="zh-CN" dirty="0" smtClean="0">
                <a:latin typeface="华文楷体" panose="02010600040101010101" pitchFamily="2" charset="-122"/>
                <a:ea typeface="华文楷体" panose="02010600040101010101" pitchFamily="2" charset="-122"/>
              </a:rPr>
              <a:t>20%</a:t>
            </a:r>
            <a:r>
              <a:rPr lang="zh-CN" altLang="en-US" dirty="0" smtClean="0">
                <a:latin typeface="华文楷体" panose="02010600040101010101" pitchFamily="2" charset="-122"/>
                <a:ea typeface="华文楷体" panose="02010600040101010101" pitchFamily="2" charset="-122"/>
              </a:rPr>
              <a:t>，创建</a:t>
            </a:r>
            <a:r>
              <a:rPr lang="en-US" altLang="zh-CN" dirty="0" smtClean="0">
                <a:latin typeface="华文楷体" panose="02010600040101010101" pitchFamily="2" charset="-122"/>
                <a:ea typeface="华文楷体" panose="02010600040101010101" pitchFamily="2" charset="-122"/>
              </a:rPr>
              <a:t>bug</a:t>
            </a:r>
            <a:r>
              <a:rPr lang="zh-CN" altLang="en-US" dirty="0" smtClean="0">
                <a:latin typeface="华文楷体" panose="02010600040101010101" pitchFamily="2" charset="-122"/>
                <a:ea typeface="华文楷体" panose="02010600040101010101" pitchFamily="2" charset="-122"/>
              </a:rPr>
              <a:t>用户</a:t>
            </a:r>
            <a:r>
              <a:rPr lang="en-US" altLang="zh-CN" dirty="0" smtClean="0">
                <a:latin typeface="华文楷体" panose="02010600040101010101" pitchFamily="2" charset="-122"/>
                <a:ea typeface="华文楷体" panose="02010600040101010101" pitchFamily="2" charset="-122"/>
              </a:rPr>
              <a:t>40%</a:t>
            </a:r>
            <a:r>
              <a:rPr lang="zh-CN" altLang="en-US" dirty="0" smtClean="0">
                <a:latin typeface="华文楷体" panose="02010600040101010101" pitchFamily="2" charset="-122"/>
                <a:ea typeface="华文楷体" panose="02010600040101010101" pitchFamily="2" charset="-122"/>
              </a:rPr>
              <a:t>，浏览</a:t>
            </a:r>
            <a:r>
              <a:rPr lang="en-US" altLang="zh-CN" dirty="0" smtClean="0">
                <a:latin typeface="华文楷体" panose="02010600040101010101" pitchFamily="2" charset="-122"/>
                <a:ea typeface="华文楷体" panose="02010600040101010101" pitchFamily="2" charset="-122"/>
              </a:rPr>
              <a:t>bug</a:t>
            </a:r>
            <a:r>
              <a:rPr lang="zh-CN" altLang="en-US" dirty="0" smtClean="0">
                <a:latin typeface="华文楷体" panose="02010600040101010101" pitchFamily="2" charset="-122"/>
                <a:ea typeface="华文楷体" panose="02010600040101010101" pitchFamily="2" charset="-122"/>
              </a:rPr>
              <a:t>用户</a:t>
            </a:r>
            <a:r>
              <a:rPr lang="en-US" altLang="zh-CN" dirty="0" smtClean="0">
                <a:latin typeface="华文楷体" panose="02010600040101010101" pitchFamily="2" charset="-122"/>
                <a:ea typeface="华文楷体" panose="02010600040101010101" pitchFamily="2" charset="-122"/>
              </a:rPr>
              <a:t>40%</a:t>
            </a:r>
            <a:r>
              <a:rPr lang="zh-CN" altLang="en-US" dirty="0" smtClean="0">
                <a:latin typeface="华文楷体" panose="02010600040101010101" pitchFamily="2" charset="-122"/>
                <a:ea typeface="华文楷体" panose="02010600040101010101" pitchFamily="2" charset="-122"/>
              </a:rPr>
              <a:t>），每个用户打开一个</a:t>
            </a:r>
            <a:r>
              <a:rPr lang="en-US" altLang="zh-CN" dirty="0" smtClean="0">
                <a:latin typeface="华文楷体" panose="02010600040101010101" pitchFamily="2" charset="-122"/>
                <a:ea typeface="华文楷体" panose="02010600040101010101" pitchFamily="2" charset="-122"/>
              </a:rPr>
              <a:t>bug</a:t>
            </a:r>
            <a:r>
              <a:rPr lang="zh-CN" altLang="en-US" dirty="0" smtClean="0">
                <a:latin typeface="华文楷体" panose="02010600040101010101" pitchFamily="2" charset="-122"/>
                <a:ea typeface="华文楷体" panose="02010600040101010101" pitchFamily="2" charset="-122"/>
              </a:rPr>
              <a:t>页面的事务响应时间在</a:t>
            </a:r>
            <a:r>
              <a:rPr lang="en-US" altLang="zh-CN"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秒</a:t>
            </a:r>
            <a:r>
              <a:rPr lang="zh-CN" altLang="en-US" dirty="0" smtClean="0">
                <a:latin typeface="华文楷体" panose="02010600040101010101" pitchFamily="2" charset="-122"/>
                <a:ea typeface="华文楷体" panose="02010600040101010101" pitchFamily="2" charset="-122"/>
              </a:rPr>
              <a:t>内。</a:t>
            </a:r>
            <a:endParaRPr lang="en-US" altLang="zh-CN" dirty="0" smtClean="0">
              <a:latin typeface="华文楷体" panose="02010600040101010101" pitchFamily="2" charset="-122"/>
              <a:ea typeface="华文楷体" panose="02010600040101010101" pitchFamily="2" charset="-122"/>
            </a:endParaRPr>
          </a:p>
          <a:p>
            <a:pPr lvl="0">
              <a:lnSpc>
                <a:spcPct val="100000"/>
              </a:lnSpc>
            </a:pPr>
            <a:endParaRPr lang="en-US" altLang="zh-CN" dirty="0" smtClean="0">
              <a:latin typeface="华文楷体" panose="02010600040101010101" pitchFamily="2" charset="-122"/>
              <a:ea typeface="华文楷体" panose="02010600040101010101" pitchFamily="2" charset="-122"/>
            </a:endParaRPr>
          </a:p>
          <a:p>
            <a:pPr lvl="0">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如何操作？</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在目标场景中添加以上三种用户行为的脚本</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设置浏览</a:t>
            </a:r>
            <a:r>
              <a:rPr lang="en-US" altLang="zh-CN" dirty="0" smtClean="0">
                <a:solidFill>
                  <a:srgbClr val="FF0000"/>
                </a:solidFill>
                <a:latin typeface="华文楷体" panose="02010600040101010101" pitchFamily="2" charset="-122"/>
                <a:ea typeface="华文楷体" panose="02010600040101010101" pitchFamily="2" charset="-122"/>
              </a:rPr>
              <a:t>bug</a:t>
            </a:r>
            <a:r>
              <a:rPr lang="zh-CN" altLang="en-US" dirty="0" smtClean="0">
                <a:solidFill>
                  <a:srgbClr val="FF0000"/>
                </a:solidFill>
                <a:latin typeface="华文楷体" panose="02010600040101010101" pitchFamily="2" charset="-122"/>
                <a:ea typeface="华文楷体" panose="02010600040101010101" pitchFamily="2" charset="-122"/>
              </a:rPr>
              <a:t>为一个事务</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设置每个脚本用户所占比例</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设置场景目标类型为“事务响应时间”</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选择“浏览</a:t>
            </a:r>
            <a:r>
              <a:rPr lang="en-US" altLang="zh-CN" dirty="0" smtClean="0">
                <a:solidFill>
                  <a:srgbClr val="FF0000"/>
                </a:solidFill>
                <a:latin typeface="华文楷体" panose="02010600040101010101" pitchFamily="2" charset="-122"/>
                <a:ea typeface="华文楷体" panose="02010600040101010101" pitchFamily="2" charset="-122"/>
              </a:rPr>
              <a:t>bug</a:t>
            </a:r>
            <a:r>
              <a:rPr lang="zh-CN" altLang="en-US" dirty="0" smtClean="0">
                <a:solidFill>
                  <a:srgbClr val="FF0000"/>
                </a:solidFill>
                <a:latin typeface="华文楷体" panose="02010600040101010101" pitchFamily="2" charset="-122"/>
                <a:ea typeface="华文楷体" panose="02010600040101010101" pitchFamily="2" charset="-122"/>
              </a:rPr>
              <a:t>”事务</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响应时间目标为</a:t>
            </a:r>
            <a:r>
              <a:rPr lang="en-US" altLang="zh-CN"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秒</a:t>
            </a:r>
            <a:endParaRPr lang="en-US" altLang="zh-CN" dirty="0" smtClean="0">
              <a:solidFill>
                <a:srgbClr val="FF0000"/>
              </a:solidFill>
              <a:latin typeface="华文楷体" panose="02010600040101010101" pitchFamily="2" charset="-122"/>
              <a:ea typeface="华文楷体" panose="02010600040101010101" pitchFamily="2" charset="-122"/>
            </a:endParaRPr>
          </a:p>
          <a:p>
            <a:pPr lvl="0">
              <a:lnSpc>
                <a:spcPct val="100000"/>
              </a:lnSpc>
            </a:pPr>
            <a:r>
              <a:rPr lang="zh-CN" altLang="en-US" dirty="0" smtClean="0">
                <a:solidFill>
                  <a:srgbClr val="FF0000"/>
                </a:solidFill>
                <a:latin typeface="华文楷体" panose="02010600040101010101" pitchFamily="2" charset="-122"/>
                <a:ea typeface="华文楷体" panose="02010600040101010101" pitchFamily="2" charset="-122"/>
              </a:rPr>
              <a:t>经常需要多个功能同时满足某一性能指标</a:t>
            </a:r>
            <a:endParaRPr lang="en-US" altLang="zh-CN" dirty="0" smtClean="0">
              <a:solidFill>
                <a:srgbClr val="FF0000"/>
              </a:solidFill>
              <a:latin typeface="华文楷体" panose="02010600040101010101" pitchFamily="2" charset="-122"/>
              <a:ea typeface="华文楷体" panose="02010600040101010101" pitchFamily="2" charset="-122"/>
            </a:endParaRPr>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891880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综述</a:t>
            </a:r>
          </a:p>
        </p:txBody>
      </p:sp>
      <p:sp>
        <p:nvSpPr>
          <p:cNvPr id="9" name="内容占位符 8"/>
          <p:cNvSpPr>
            <a:spLocks noGrp="1"/>
          </p:cNvSpPr>
          <p:nvPr>
            <p:ph idx="1"/>
          </p:nvPr>
        </p:nvSpPr>
        <p:spPr>
          <a:xfrm>
            <a:off x="642878" y="928670"/>
            <a:ext cx="8501122" cy="5214974"/>
          </a:xfrm>
        </p:spPr>
        <p:txBody>
          <a:bodyPr>
            <a:normAutofit lnSpcReduction="10000"/>
          </a:bodyPr>
          <a:lstStyle/>
          <a:p>
            <a:r>
              <a:rPr lang="en-US" altLang="zh-CN" dirty="0" smtClean="0">
                <a:latin typeface="华文楷体" panose="02010600040101010101" pitchFamily="2" charset="-122"/>
                <a:ea typeface="华文楷体" panose="02010600040101010101" pitchFamily="2" charset="-122"/>
              </a:rPr>
              <a:t>Controller</a:t>
            </a:r>
            <a:r>
              <a:rPr lang="zh-CN" altLang="en-US" dirty="0" smtClean="0">
                <a:latin typeface="华文楷体" panose="02010600040101010101" pitchFamily="2" charset="-122"/>
                <a:ea typeface="华文楷体" panose="02010600040101010101" pitchFamily="2" charset="-122"/>
              </a:rPr>
              <a:t>的作用？</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设计场景</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运行场景（分发模拟）</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监控场景</a:t>
            </a:r>
            <a:endParaRPr lang="en-US" altLang="zh-CN" dirty="0" smtClean="0">
              <a:solidFill>
                <a:schemeClr val="tx1"/>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什么是场景？</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场景主要用来模拟真实世界的用户是</a:t>
            </a:r>
            <a:r>
              <a:rPr lang="zh-CN" altLang="en-US" dirty="0" smtClean="0">
                <a:solidFill>
                  <a:srgbClr val="FF0000"/>
                </a:solidFill>
                <a:latin typeface="华文楷体" panose="02010600040101010101" pitchFamily="2" charset="-122"/>
                <a:ea typeface="华文楷体" panose="02010600040101010101" pitchFamily="2" charset="-122"/>
              </a:rPr>
              <a:t>如何产生压力</a:t>
            </a:r>
            <a:r>
              <a:rPr lang="zh-CN" altLang="en-US" dirty="0" smtClean="0">
                <a:solidFill>
                  <a:schemeClr val="tx1"/>
                </a:solidFill>
                <a:latin typeface="华文楷体" panose="02010600040101010101" pitchFamily="2" charset="-122"/>
                <a:ea typeface="华文楷体" panose="02010600040101010101" pitchFamily="2" charset="-122"/>
              </a:rPr>
              <a:t>的</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谁？</a:t>
            </a:r>
            <a:r>
              <a:rPr lang="en-US" altLang="zh-CN" dirty="0" smtClean="0">
                <a:solidFill>
                  <a:schemeClr val="tx1"/>
                </a:solidFill>
                <a:latin typeface="华文楷体" panose="02010600040101010101" pitchFamily="2" charset="-122"/>
                <a:ea typeface="华文楷体" panose="02010600040101010101" pitchFamily="2" charset="-122"/>
              </a:rPr>
              <a:t>———</a:t>
            </a:r>
            <a:r>
              <a:rPr lang="zh-CN" altLang="en-US" dirty="0" smtClean="0">
                <a:solidFill>
                  <a:schemeClr val="tx1"/>
                </a:solidFill>
                <a:latin typeface="华文楷体" panose="02010600040101010101" pitchFamily="2" charset="-122"/>
                <a:ea typeface="华文楷体" panose="02010600040101010101" pitchFamily="2" charset="-122"/>
              </a:rPr>
              <a:t>时间？</a:t>
            </a:r>
            <a:r>
              <a:rPr lang="en-US" altLang="zh-CN" dirty="0" smtClean="0">
                <a:solidFill>
                  <a:schemeClr val="tx1"/>
                </a:solidFill>
                <a:latin typeface="华文楷体" panose="02010600040101010101" pitchFamily="2" charset="-122"/>
                <a:ea typeface="华文楷体" panose="02010600040101010101" pitchFamily="2" charset="-122"/>
              </a:rPr>
              <a:t>———</a:t>
            </a:r>
            <a:r>
              <a:rPr lang="zh-CN" altLang="en-US" dirty="0" smtClean="0">
                <a:solidFill>
                  <a:schemeClr val="tx1"/>
                </a:solidFill>
                <a:latin typeface="华文楷体" panose="02010600040101010101" pitchFamily="2" charset="-122"/>
                <a:ea typeface="华文楷体" panose="02010600040101010101" pitchFamily="2" charset="-122"/>
              </a:rPr>
              <a:t>地点？</a:t>
            </a:r>
            <a:r>
              <a:rPr lang="en-US" altLang="zh-CN" dirty="0" smtClean="0">
                <a:solidFill>
                  <a:schemeClr val="tx1"/>
                </a:solidFill>
                <a:latin typeface="华文楷体" panose="02010600040101010101" pitchFamily="2" charset="-122"/>
                <a:ea typeface="华文楷体" panose="02010600040101010101" pitchFamily="2" charset="-122"/>
              </a:rPr>
              <a:t>———</a:t>
            </a:r>
            <a:r>
              <a:rPr lang="zh-CN" altLang="en-US" dirty="0" smtClean="0">
                <a:solidFill>
                  <a:schemeClr val="tx1"/>
                </a:solidFill>
                <a:latin typeface="华文楷体" panose="02010600040101010101" pitchFamily="2" charset="-122"/>
                <a:ea typeface="华文楷体" panose="02010600040101010101" pitchFamily="2" charset="-122"/>
              </a:rPr>
              <a:t>做什么？</a:t>
            </a:r>
            <a:r>
              <a:rPr lang="en-US" altLang="zh-CN" dirty="0" smtClean="0">
                <a:solidFill>
                  <a:schemeClr val="tx1"/>
                </a:solidFill>
                <a:latin typeface="华文楷体" panose="02010600040101010101" pitchFamily="2" charset="-122"/>
                <a:ea typeface="华文楷体" panose="02010600040101010101" pitchFamily="2" charset="-122"/>
              </a:rPr>
              <a:t>———</a:t>
            </a:r>
            <a:r>
              <a:rPr lang="zh-CN" altLang="en-US" dirty="0" smtClean="0">
                <a:solidFill>
                  <a:schemeClr val="tx1"/>
                </a:solidFill>
                <a:latin typeface="华文楷体" panose="02010600040101010101" pitchFamily="2" charset="-122"/>
                <a:ea typeface="华文楷体" panose="02010600040101010101" pitchFamily="2" charset="-122"/>
              </a:rPr>
              <a:t>怎么做？</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en-US" altLang="zh-CN" dirty="0" err="1" smtClean="0">
                <a:solidFill>
                  <a:schemeClr val="tx1"/>
                </a:solidFill>
                <a:latin typeface="华文楷体" panose="02010600040101010101" pitchFamily="2" charset="-122"/>
                <a:ea typeface="华文楷体" panose="02010600040101010101" pitchFamily="2" charset="-122"/>
              </a:rPr>
              <a:t>Vuser</a:t>
            </a:r>
            <a:r>
              <a:rPr lang="zh-CN" altLang="en-US" dirty="0" smtClean="0">
                <a:solidFill>
                  <a:schemeClr val="tx1"/>
                </a:solidFill>
                <a:latin typeface="华文楷体" panose="02010600040101010101" pitchFamily="2" charset="-122"/>
                <a:ea typeface="华文楷体" panose="02010600040101010101" pitchFamily="2" charset="-122"/>
              </a:rPr>
              <a:t>、场景开始时间、</a:t>
            </a:r>
            <a:r>
              <a:rPr lang="en-US" altLang="zh-CN" dirty="0" smtClean="0">
                <a:solidFill>
                  <a:schemeClr val="tx1"/>
                </a:solidFill>
                <a:latin typeface="华文楷体" panose="02010600040101010101" pitchFamily="2" charset="-122"/>
                <a:ea typeface="华文楷体" panose="02010600040101010101" pitchFamily="2" charset="-122"/>
              </a:rPr>
              <a:t>Load Generator</a:t>
            </a:r>
            <a:r>
              <a:rPr lang="zh-CN" altLang="en-US" dirty="0" smtClean="0">
                <a:solidFill>
                  <a:schemeClr val="tx1"/>
                </a:solidFill>
                <a:latin typeface="华文楷体" panose="02010600040101010101" pitchFamily="2" charset="-122"/>
                <a:ea typeface="华文楷体" panose="02010600040101010101" pitchFamily="2" charset="-122"/>
              </a:rPr>
              <a:t>、脚本、脚本加载运行方式</a:t>
            </a:r>
            <a:endParaRPr lang="en-US" altLang="zh-CN" dirty="0" smtClean="0">
              <a:solidFill>
                <a:schemeClr val="tx1"/>
              </a:solidFill>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72881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20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checkerboard(across)">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wheel(4)">
                                      <p:cBhvr>
                                        <p:cTn id="17" dur="20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r>
              <a:rPr lang="zh-CN" altLang="en-US" b="1" dirty="0" smtClean="0">
                <a:solidFill>
                  <a:schemeClr val="bg1"/>
                </a:solidFill>
                <a:cs typeface="Times New Roman" pitchFamily="18" charset="0"/>
              </a:rPr>
              <a:t>新建场景窗口介绍</a:t>
            </a:r>
            <a:endParaRPr lang="zh-CN" altLang="en-US" b="1" dirty="0">
              <a:solidFill>
                <a:schemeClr val="bg1"/>
              </a:solidFill>
              <a:cs typeface="Times New Roman" pitchFamily="18" charset="0"/>
            </a:endParaRPr>
          </a:p>
        </p:txBody>
      </p:sp>
      <p:sp>
        <p:nvSpPr>
          <p:cNvPr id="9" name="内容占位符 8"/>
          <p:cNvSpPr>
            <a:spLocks noGrp="1"/>
          </p:cNvSpPr>
          <p:nvPr>
            <p:ph idx="1"/>
          </p:nvPr>
        </p:nvSpPr>
        <p:spPr>
          <a:xfrm>
            <a:off x="245635" y="899558"/>
            <a:ext cx="8229600" cy="4525963"/>
          </a:xfrm>
        </p:spPr>
        <p:txBody>
          <a:bodyPr/>
          <a:lstStyle/>
          <a:p>
            <a:r>
              <a:rPr lang="zh-CN" altLang="en-US" dirty="0" smtClean="0">
                <a:latin typeface="华文楷体" panose="02010600040101010101" pitchFamily="2" charset="-122"/>
                <a:ea typeface="华文楷体" panose="02010600040101010101" pitchFamily="2" charset="-122"/>
              </a:rPr>
              <a:t>启动</a:t>
            </a:r>
            <a:r>
              <a:rPr lang="en-US" altLang="zh-CN" dirty="0" smtClean="0">
                <a:latin typeface="华文楷体" panose="02010600040101010101" pitchFamily="2" charset="-122"/>
                <a:ea typeface="华文楷体" panose="02010600040101010101" pitchFamily="2" charset="-122"/>
              </a:rPr>
              <a:t>Controller</a:t>
            </a:r>
          </a:p>
          <a:p>
            <a:pPr lvl="1"/>
            <a:r>
              <a:rPr lang="en-US" altLang="zh-CN" dirty="0" smtClean="0">
                <a:solidFill>
                  <a:schemeClr val="tx1"/>
                </a:solidFill>
                <a:latin typeface="华文楷体" panose="02010600040101010101" pitchFamily="2" charset="-122"/>
                <a:ea typeface="华文楷体" panose="02010600040101010101" pitchFamily="2" charset="-122"/>
              </a:rPr>
              <a:t>VuGen -&gt;</a:t>
            </a:r>
            <a:r>
              <a:rPr lang="zh-CN" altLang="en-US" dirty="0" smtClean="0">
                <a:solidFill>
                  <a:schemeClr val="tx1"/>
                </a:solidFill>
                <a:latin typeface="华文楷体" panose="02010600040101010101" pitchFamily="2" charset="-122"/>
                <a:ea typeface="华文楷体" panose="02010600040101010101" pitchFamily="2" charset="-122"/>
              </a:rPr>
              <a:t>工具</a:t>
            </a:r>
            <a:r>
              <a:rPr lang="en-US" altLang="zh-CN" dirty="0" smtClean="0">
                <a:solidFill>
                  <a:schemeClr val="tx1"/>
                </a:solidFill>
                <a:latin typeface="华文楷体" panose="02010600040101010101" pitchFamily="2" charset="-122"/>
                <a:ea typeface="华文楷体" panose="02010600040101010101" pitchFamily="2" charset="-122"/>
              </a:rPr>
              <a:t>-&gt;</a:t>
            </a:r>
            <a:r>
              <a:rPr lang="zh-CN" altLang="en-US" dirty="0" smtClean="0">
                <a:solidFill>
                  <a:schemeClr val="tx1"/>
                </a:solidFill>
                <a:latin typeface="华文楷体" panose="02010600040101010101" pitchFamily="2" charset="-122"/>
                <a:ea typeface="华文楷体" panose="02010600040101010101" pitchFamily="2" charset="-122"/>
              </a:rPr>
              <a:t>创建控制器场景</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开始</a:t>
            </a:r>
            <a:r>
              <a:rPr lang="en-US" altLang="zh-CN" dirty="0" smtClean="0">
                <a:solidFill>
                  <a:schemeClr val="tx1"/>
                </a:solidFill>
                <a:latin typeface="华文楷体" panose="02010600040101010101" pitchFamily="2" charset="-122"/>
                <a:ea typeface="华文楷体" panose="02010600040101010101" pitchFamily="2" charset="-122"/>
              </a:rPr>
              <a:t>-&gt;HP </a:t>
            </a:r>
            <a:r>
              <a:rPr lang="en-US" altLang="zh-CN" dirty="0" err="1" smtClean="0">
                <a:solidFill>
                  <a:schemeClr val="tx1"/>
                </a:solidFill>
                <a:latin typeface="华文楷体" panose="02010600040101010101" pitchFamily="2" charset="-122"/>
                <a:ea typeface="华文楷体" panose="02010600040101010101" pitchFamily="2" charset="-122"/>
              </a:rPr>
              <a:t>LoadRunner</a:t>
            </a:r>
            <a:r>
              <a:rPr lang="en-US" altLang="zh-CN" dirty="0" smtClean="0">
                <a:solidFill>
                  <a:schemeClr val="tx1"/>
                </a:solidFill>
                <a:latin typeface="华文楷体" panose="02010600040101010101" pitchFamily="2" charset="-122"/>
                <a:ea typeface="华文楷体" panose="02010600040101010101" pitchFamily="2" charset="-122"/>
              </a:rPr>
              <a:t>-&gt;Applications-&gt;Controller</a:t>
            </a:r>
          </a:p>
          <a:p>
            <a:pPr lvl="1"/>
            <a:r>
              <a:rPr lang="zh-CN" altLang="en-US" dirty="0" smtClean="0">
                <a:solidFill>
                  <a:schemeClr val="tx1"/>
                </a:solidFill>
                <a:latin typeface="华文楷体" panose="02010600040101010101" pitchFamily="2" charset="-122"/>
                <a:ea typeface="华文楷体" panose="02010600040101010101" pitchFamily="2" charset="-122"/>
              </a:rPr>
              <a:t>开始</a:t>
            </a:r>
            <a:r>
              <a:rPr lang="en-US" altLang="zh-CN" dirty="0" smtClean="0">
                <a:solidFill>
                  <a:schemeClr val="tx1"/>
                </a:solidFill>
                <a:latin typeface="华文楷体" panose="02010600040101010101" pitchFamily="2" charset="-122"/>
                <a:ea typeface="华文楷体" panose="02010600040101010101" pitchFamily="2" charset="-122"/>
              </a:rPr>
              <a:t>-&gt;HP </a:t>
            </a:r>
            <a:r>
              <a:rPr lang="en-US" altLang="zh-CN" dirty="0" err="1" smtClean="0">
                <a:solidFill>
                  <a:schemeClr val="tx1"/>
                </a:solidFill>
                <a:latin typeface="华文楷体" panose="02010600040101010101" pitchFamily="2" charset="-122"/>
                <a:ea typeface="华文楷体" panose="02010600040101010101" pitchFamily="2" charset="-122"/>
              </a:rPr>
              <a:t>LoadRunner</a:t>
            </a:r>
            <a:r>
              <a:rPr lang="en-US" altLang="zh-CN" dirty="0" smtClean="0">
                <a:solidFill>
                  <a:schemeClr val="tx1"/>
                </a:solidFill>
                <a:latin typeface="华文楷体" panose="02010600040101010101" pitchFamily="2" charset="-122"/>
                <a:ea typeface="华文楷体" panose="02010600040101010101" pitchFamily="2" charset="-122"/>
              </a:rPr>
              <a:t>-&gt;</a:t>
            </a:r>
            <a:r>
              <a:rPr lang="en-US" altLang="zh-CN" dirty="0" err="1" smtClean="0">
                <a:solidFill>
                  <a:schemeClr val="tx1"/>
                </a:solidFill>
                <a:latin typeface="华文楷体" panose="02010600040101010101" pitchFamily="2" charset="-122"/>
                <a:ea typeface="华文楷体" panose="02010600040101010101" pitchFamily="2" charset="-122"/>
              </a:rPr>
              <a:t>LoadRunner</a:t>
            </a:r>
            <a:r>
              <a:rPr lang="en-US" altLang="zh-CN" dirty="0" smtClean="0">
                <a:solidFill>
                  <a:schemeClr val="tx1"/>
                </a:solidFill>
                <a:latin typeface="华文楷体" panose="02010600040101010101" pitchFamily="2" charset="-122"/>
                <a:ea typeface="华文楷体" panose="02010600040101010101" pitchFamily="2" charset="-122"/>
              </a:rPr>
              <a:t>-&gt;Run Load Tests</a:t>
            </a:r>
          </a:p>
          <a:p>
            <a:pPr lvl="1">
              <a:buNone/>
            </a:pPr>
            <a:endParaRPr lang="zh-CN" altLang="en-US" dirty="0" smtClean="0"/>
          </a:p>
          <a:p>
            <a:endParaRPr lang="zh-CN" altLang="en-US" dirty="0"/>
          </a:p>
        </p:txBody>
      </p:sp>
      <p:sp>
        <p:nvSpPr>
          <p:cNvPr id="8" name="Rectangle 12"/>
          <p:cNvSpPr>
            <a:spLocks noChangeArrowheads="1"/>
          </p:cNvSpPr>
          <p:nvPr/>
        </p:nvSpPr>
        <p:spPr bwMode="auto">
          <a:xfrm>
            <a:off x="245635" y="2582845"/>
            <a:ext cx="4347148" cy="3916362"/>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zh-CN" altLang="zh-CN" sz="1600" dirty="0">
              <a:solidFill>
                <a:schemeClr val="tx1">
                  <a:lumMod val="10000"/>
                </a:schemeClr>
              </a:solidFill>
            </a:endParaRPr>
          </a:p>
          <a:p>
            <a:pPr marL="342900" indent="-342900">
              <a:spcBef>
                <a:spcPct val="20000"/>
              </a:spcBef>
              <a:buClr>
                <a:schemeClr val="bg2"/>
              </a:buClr>
              <a:buSzPct val="70000"/>
              <a:buFont typeface="Wingdings" pitchFamily="2" charset="2"/>
              <a:buNone/>
            </a:pPr>
            <a:endParaRPr lang="zh-CN" altLang="en-US" sz="1600" dirty="0">
              <a:solidFill>
                <a:schemeClr val="tx1">
                  <a:lumMod val="10000"/>
                </a:schemeClr>
              </a:solidFill>
              <a:latin typeface="宋体" pitchFamily="2" charset="-122"/>
            </a:endParaRPr>
          </a:p>
        </p:txBody>
      </p:sp>
      <p:sp>
        <p:nvSpPr>
          <p:cNvPr id="10" name="TextBox 9"/>
          <p:cNvSpPr txBox="1"/>
          <p:nvPr/>
        </p:nvSpPr>
        <p:spPr>
          <a:xfrm>
            <a:off x="539552" y="6116827"/>
            <a:ext cx="2260121"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VuGen</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sp>
        <p:nvSpPr>
          <p:cNvPr id="11" name="TextBox 10"/>
          <p:cNvSpPr txBox="1"/>
          <p:nvPr/>
        </p:nvSpPr>
        <p:spPr>
          <a:xfrm>
            <a:off x="4865397" y="6116827"/>
            <a:ext cx="2619554"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Controller</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57"/>
          <a:stretch/>
        </p:blipFill>
        <p:spPr bwMode="auto">
          <a:xfrm>
            <a:off x="539551" y="3297427"/>
            <a:ext cx="317842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783" y="3297427"/>
            <a:ext cx="3528884" cy="264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26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设计窗口概述</a:t>
            </a:r>
          </a:p>
        </p:txBody>
      </p:sp>
      <p:sp>
        <p:nvSpPr>
          <p:cNvPr id="6" name="内容占位符 5"/>
          <p:cNvSpPr>
            <a:spLocks noGrp="1"/>
          </p:cNvSpPr>
          <p:nvPr>
            <p:ph idx="1"/>
          </p:nvPr>
        </p:nvSpPr>
        <p:spPr>
          <a:xfrm>
            <a:off x="418250" y="805978"/>
            <a:ext cx="8229600" cy="4525963"/>
          </a:xfrm>
        </p:spPr>
        <p:txBody>
          <a:bodyPr/>
          <a:lstStyle/>
          <a:p>
            <a:r>
              <a:rPr lang="zh-CN" altLang="en-US" dirty="0" smtClean="0">
                <a:latin typeface="华文楷体" panose="02010600040101010101" pitchFamily="2" charset="-122"/>
                <a:ea typeface="华文楷体" panose="02010600040101010101" pitchFamily="2" charset="-122"/>
              </a:rPr>
              <a:t>场景设计主要包括对测试脚本、</a:t>
            </a:r>
            <a:r>
              <a:rPr lang="en-US" altLang="zh-CN" dirty="0" smtClean="0">
                <a:latin typeface="华文楷体" panose="02010600040101010101" pitchFamily="2" charset="-122"/>
                <a:ea typeface="华文楷体" panose="02010600040101010101" pitchFamily="2" charset="-122"/>
              </a:rPr>
              <a:t>Generator</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Schedule</a:t>
            </a:r>
            <a:r>
              <a:rPr lang="zh-CN" altLang="en-US" dirty="0" smtClean="0">
                <a:latin typeface="华文楷体" panose="02010600040101010101" pitchFamily="2" charset="-122"/>
                <a:ea typeface="华文楷体" panose="02010600040101010101" pitchFamily="2" charset="-122"/>
              </a:rPr>
              <a:t>、集合点、</a:t>
            </a:r>
            <a:r>
              <a:rPr lang="en-US" altLang="zh-CN" dirty="0" smtClean="0">
                <a:latin typeface="华文楷体" panose="02010600040101010101" pitchFamily="2" charset="-122"/>
                <a:ea typeface="华文楷体" panose="02010600040101010101" pitchFamily="2" charset="-122"/>
              </a:rPr>
              <a:t>IP  </a:t>
            </a:r>
            <a:r>
              <a:rPr lang="en-US" altLang="zh-CN" dirty="0" err="1" smtClean="0">
                <a:latin typeface="华文楷体" panose="02010600040101010101" pitchFamily="2" charset="-122"/>
                <a:ea typeface="华文楷体" panose="02010600040101010101" pitchFamily="2" charset="-122"/>
              </a:rPr>
              <a:t>Spoofer</a:t>
            </a:r>
            <a:r>
              <a:rPr lang="zh-CN" altLang="en-US" dirty="0" smtClean="0">
                <a:latin typeface="华文楷体" panose="02010600040101010101" pitchFamily="2" charset="-122"/>
                <a:ea typeface="华文楷体" panose="02010600040101010101" pitchFamily="2" charset="-122"/>
              </a:rPr>
              <a:t>、综合参数等进行设置。</a:t>
            </a:r>
            <a:endParaRPr lang="en-US" altLang="zh-CN" dirty="0" smtClean="0">
              <a:latin typeface="华文楷体" panose="02010600040101010101" pitchFamily="2" charset="-122"/>
              <a:ea typeface="华文楷体" panose="02010600040101010101" pitchFamily="2" charset="-122"/>
            </a:endParaRP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8208203" cy="394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27947" y="3253626"/>
            <a:ext cx="1867317" cy="369332"/>
          </a:xfrm>
          <a:prstGeom prst="rect">
            <a:avLst/>
          </a:prstGeom>
          <a:noFill/>
        </p:spPr>
        <p:txBody>
          <a:bodyPr wrap="square" rtlCol="0">
            <a:spAutoFit/>
          </a:bodyPr>
          <a:lstStyle/>
          <a:p>
            <a:r>
              <a:rPr lang="zh-CN" altLang="en-US" dirty="0" smtClean="0">
                <a:solidFill>
                  <a:srgbClr val="FF0000"/>
                </a:solidFill>
              </a:rPr>
              <a:t>场景脚本</a:t>
            </a:r>
            <a:endParaRPr lang="zh-CN" altLang="en-US" dirty="0">
              <a:solidFill>
                <a:srgbClr val="FF0000"/>
              </a:solidFill>
            </a:endParaRPr>
          </a:p>
        </p:txBody>
      </p:sp>
      <p:sp>
        <p:nvSpPr>
          <p:cNvPr id="3" name="TextBox 2"/>
          <p:cNvSpPr txBox="1"/>
          <p:nvPr/>
        </p:nvSpPr>
        <p:spPr>
          <a:xfrm>
            <a:off x="1475656" y="4777347"/>
            <a:ext cx="1658629" cy="369332"/>
          </a:xfrm>
          <a:prstGeom prst="rect">
            <a:avLst/>
          </a:prstGeom>
          <a:noFill/>
        </p:spPr>
        <p:txBody>
          <a:bodyPr wrap="square" rtlCol="0">
            <a:spAutoFit/>
          </a:bodyPr>
          <a:lstStyle/>
          <a:p>
            <a:r>
              <a:rPr lang="zh-CN" altLang="en-US" dirty="0" smtClean="0">
                <a:solidFill>
                  <a:srgbClr val="FF0000"/>
                </a:solidFill>
              </a:rPr>
              <a:t>场景计划设计</a:t>
            </a:r>
            <a:endParaRPr lang="zh-CN" altLang="en-US" dirty="0">
              <a:solidFill>
                <a:srgbClr val="FF0000"/>
              </a:solidFill>
            </a:endParaRPr>
          </a:p>
        </p:txBody>
      </p:sp>
      <p:sp>
        <p:nvSpPr>
          <p:cNvPr id="4" name="TextBox 3"/>
          <p:cNvSpPr txBox="1"/>
          <p:nvPr/>
        </p:nvSpPr>
        <p:spPr>
          <a:xfrm>
            <a:off x="6300192" y="3793656"/>
            <a:ext cx="1728192" cy="369332"/>
          </a:xfrm>
          <a:prstGeom prst="rect">
            <a:avLst/>
          </a:prstGeom>
          <a:noFill/>
        </p:spPr>
        <p:txBody>
          <a:bodyPr wrap="square" rtlCol="0">
            <a:spAutoFit/>
          </a:bodyPr>
          <a:lstStyle/>
          <a:p>
            <a:r>
              <a:rPr lang="zh-CN" altLang="en-US" dirty="0" smtClean="0">
                <a:solidFill>
                  <a:srgbClr val="FF0000"/>
                </a:solidFill>
              </a:rPr>
              <a:t>服务水平协议</a:t>
            </a:r>
            <a:endParaRPr lang="zh-CN" altLang="en-US" dirty="0">
              <a:solidFill>
                <a:srgbClr val="FF0000"/>
              </a:solidFill>
            </a:endParaRPr>
          </a:p>
        </p:txBody>
      </p:sp>
      <p:sp>
        <p:nvSpPr>
          <p:cNvPr id="7" name="TextBox 6"/>
          <p:cNvSpPr txBox="1"/>
          <p:nvPr/>
        </p:nvSpPr>
        <p:spPr>
          <a:xfrm>
            <a:off x="5220072" y="5517232"/>
            <a:ext cx="1944216" cy="369332"/>
          </a:xfrm>
          <a:prstGeom prst="rect">
            <a:avLst/>
          </a:prstGeom>
          <a:noFill/>
        </p:spPr>
        <p:txBody>
          <a:bodyPr wrap="square" rtlCol="0">
            <a:spAutoFit/>
          </a:bodyPr>
          <a:lstStyle/>
          <a:p>
            <a:r>
              <a:rPr lang="zh-CN" altLang="en-US" dirty="0" smtClean="0">
                <a:solidFill>
                  <a:srgbClr val="FF0000"/>
                </a:solidFill>
              </a:rPr>
              <a:t>场景计划交互图</a:t>
            </a:r>
            <a:endParaRPr lang="zh-CN" altLang="en-US" dirty="0">
              <a:solidFill>
                <a:srgbClr val="FF0000"/>
              </a:solidFill>
            </a:endParaRPr>
          </a:p>
        </p:txBody>
      </p:sp>
    </p:spTree>
    <p:extLst>
      <p:ext uri="{BB962C8B-B14F-4D97-AF65-F5344CB8AC3E}">
        <p14:creationId xmlns:p14="http://schemas.microsoft.com/office/powerpoint/2010/main" val="204707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a:solidFill>
                  <a:schemeClr val="bg1"/>
                </a:solidFill>
              </a:rPr>
              <a:t>Controller</a:t>
            </a:r>
            <a:r>
              <a:rPr lang="zh-CN" altLang="en-US" b="1">
                <a:solidFill>
                  <a:schemeClr val="bg1"/>
                </a:solidFill>
              </a:rPr>
              <a:t>运行窗口概述</a:t>
            </a:r>
            <a:endParaRPr lang="zh-CN" altLang="en-US" b="1" dirty="0">
              <a:solidFill>
                <a:schemeClr val="bg1"/>
              </a:solidFill>
            </a:endParaRPr>
          </a:p>
        </p:txBody>
      </p:sp>
      <p:sp>
        <p:nvSpPr>
          <p:cNvPr id="5" name="内容占位符 4"/>
          <p:cNvSpPr>
            <a:spLocks noGrp="1"/>
          </p:cNvSpPr>
          <p:nvPr>
            <p:ph idx="1"/>
          </p:nvPr>
        </p:nvSpPr>
        <p:spPr>
          <a:xfrm>
            <a:off x="482059" y="1052736"/>
            <a:ext cx="8229600" cy="4525963"/>
          </a:xfrm>
        </p:spPr>
        <p:txBody>
          <a:bodyPr/>
          <a:lstStyle/>
          <a:p>
            <a:r>
              <a:rPr lang="zh-CN" altLang="en-US" dirty="0" smtClean="0">
                <a:latin typeface="华文楷体" panose="02010600040101010101" pitchFamily="2" charset="-122"/>
                <a:ea typeface="华文楷体" panose="02010600040101010101" pitchFamily="2" charset="-122"/>
              </a:rPr>
              <a:t>运行场景时，可监视场景组及</a:t>
            </a:r>
            <a:r>
              <a:rPr lang="en-US" altLang="zh-CN" dirty="0" err="1" smtClean="0">
                <a:latin typeface="华文楷体" panose="02010600040101010101" pitchFamily="2" charset="-122"/>
                <a:ea typeface="华文楷体" panose="02010600040101010101" pitchFamily="2" charset="-122"/>
              </a:rPr>
              <a:t>Vuser</a:t>
            </a:r>
            <a:r>
              <a:rPr lang="zh-CN" altLang="en-US" dirty="0" smtClean="0">
                <a:latin typeface="华文楷体" panose="02010600040101010101" pitchFamily="2" charset="-122"/>
                <a:ea typeface="华文楷体" panose="02010600040101010101" pitchFamily="2" charset="-122"/>
              </a:rPr>
              <a:t>运行的状态，</a:t>
            </a:r>
            <a:r>
              <a:rPr lang="zh-CN" altLang="en-US" dirty="0" smtClean="0">
                <a:solidFill>
                  <a:schemeClr val="tx2"/>
                </a:solidFill>
                <a:latin typeface="华文楷体" panose="02010600040101010101" pitchFamily="2" charset="-122"/>
                <a:ea typeface="华文楷体" panose="02010600040101010101" pitchFamily="2" charset="-122"/>
              </a:rPr>
              <a:t>并可监视及控制每个</a:t>
            </a:r>
            <a:r>
              <a:rPr lang="en-US" altLang="zh-CN" dirty="0" err="1" smtClean="0">
                <a:solidFill>
                  <a:schemeClr val="tx2"/>
                </a:solidFill>
                <a:latin typeface="华文楷体" panose="02010600040101010101" pitchFamily="2" charset="-122"/>
                <a:ea typeface="华文楷体" panose="02010600040101010101" pitchFamily="2" charset="-122"/>
              </a:rPr>
              <a:t>Vuser</a:t>
            </a:r>
            <a:r>
              <a:rPr lang="zh-CN" altLang="en-US" dirty="0" smtClean="0">
                <a:solidFill>
                  <a:schemeClr val="tx2"/>
                </a:solidFill>
                <a:latin typeface="华文楷体" panose="02010600040101010101" pitchFamily="2" charset="-122"/>
                <a:ea typeface="华文楷体" panose="02010600040101010101" pitchFamily="2" charset="-122"/>
              </a:rPr>
              <a:t>、查看由</a:t>
            </a:r>
            <a:r>
              <a:rPr lang="en-US" altLang="zh-CN" dirty="0" err="1" smtClean="0">
                <a:solidFill>
                  <a:schemeClr val="tx2"/>
                </a:solidFill>
                <a:latin typeface="华文楷体" panose="02010600040101010101" pitchFamily="2" charset="-122"/>
                <a:ea typeface="华文楷体" panose="02010600040101010101" pitchFamily="2" charset="-122"/>
              </a:rPr>
              <a:t>Vuser</a:t>
            </a:r>
            <a:r>
              <a:rPr lang="zh-CN" altLang="en-US" dirty="0" smtClean="0">
                <a:solidFill>
                  <a:schemeClr val="tx2"/>
                </a:solidFill>
                <a:latin typeface="华文楷体" panose="02010600040101010101" pitchFamily="2" charset="-122"/>
                <a:ea typeface="华文楷体" panose="02010600040101010101" pitchFamily="2" charset="-122"/>
              </a:rPr>
              <a:t>生成的错误、警告和通知消息，还能监控场景运行中收集到</a:t>
            </a:r>
            <a:r>
              <a:rPr lang="zh-CN" altLang="en-US" dirty="0" smtClean="0">
                <a:latin typeface="华文楷体" panose="02010600040101010101" pitchFamily="2" charset="-122"/>
                <a:ea typeface="华文楷体" panose="02010600040101010101" pitchFamily="2" charset="-122"/>
              </a:rPr>
              <a:t>的各种数据等。</a:t>
            </a:r>
            <a:endParaRPr lang="zh-CN" altLang="en-US"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srcRect/>
          <a:stretch>
            <a:fillRect/>
          </a:stretch>
        </p:blipFill>
        <p:spPr bwMode="auto">
          <a:xfrm>
            <a:off x="2183904" y="3356992"/>
            <a:ext cx="5320955" cy="3270892"/>
          </a:xfrm>
          <a:prstGeom prst="rect">
            <a:avLst/>
          </a:prstGeom>
          <a:noFill/>
          <a:ln w="9525">
            <a:noFill/>
            <a:miter lim="800000"/>
            <a:headEnd/>
            <a:tailEnd/>
          </a:ln>
        </p:spPr>
      </p:pic>
    </p:spTree>
    <p:extLst>
      <p:ext uri="{BB962C8B-B14F-4D97-AF65-F5344CB8AC3E}">
        <p14:creationId xmlns:p14="http://schemas.microsoft.com/office/powerpoint/2010/main" val="48708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Controller</a:t>
            </a:r>
            <a:r>
              <a:rPr lang="zh-CN" altLang="en-US" dirty="0">
                <a:latin typeface="华文楷体" panose="02010600040101010101" pitchFamily="2" charset="-122"/>
                <a:ea typeface="华文楷体" panose="02010600040101010101" pitchFamily="2" charset="-122"/>
              </a:rPr>
              <a:t>简介</a:t>
            </a:r>
            <a:endParaRPr lang="en-US" altLang="zh-CN" dirty="0">
              <a:latin typeface="华文楷体" panose="02010600040101010101" pitchFamily="2" charset="-122"/>
              <a:ea typeface="华文楷体" panose="02010600040101010101" pitchFamily="2" charset="-122"/>
            </a:endParaRPr>
          </a:p>
          <a:p>
            <a:r>
              <a:rPr lang="zh-CN" altLang="en-US" dirty="0">
                <a:solidFill>
                  <a:srgbClr val="FF0000"/>
                </a:solidFill>
                <a:latin typeface="华文楷体" panose="02010600040101010101" pitchFamily="2" charset="-122"/>
                <a:ea typeface="华文楷体" panose="02010600040101010101" pitchFamily="2" charset="-122"/>
              </a:rPr>
              <a:t>场景类型综述</a:t>
            </a:r>
          </a:p>
          <a:p>
            <a:pPr fontAlgn="auto">
              <a:spcBef>
                <a:spcPts val="0"/>
              </a:spcBef>
              <a:spcAft>
                <a:spcPts val="0"/>
              </a:spcAft>
              <a:defRPr/>
            </a:pPr>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用户组模式</a:t>
            </a:r>
          </a:p>
          <a:p>
            <a:r>
              <a:rPr lang="zh-CN" altLang="en-US" dirty="0">
                <a:latin typeface="华文楷体" panose="02010600040101010101" pitchFamily="2" charset="-122"/>
                <a:ea typeface="华文楷体" panose="02010600040101010101" pitchFamily="2" charset="-122"/>
              </a:rPr>
              <a:t>手动测试场景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百分比模式</a:t>
            </a:r>
          </a:p>
          <a:p>
            <a:r>
              <a:rPr lang="zh-CN" altLang="en-US" dirty="0">
                <a:latin typeface="华文楷体" panose="02010600040101010101" pitchFamily="2" charset="-122"/>
                <a:ea typeface="华文楷体" panose="02010600040101010101" pitchFamily="2" charset="-122"/>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970109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a:t>
            </a:r>
          </a:p>
        </p:txBody>
      </p:sp>
      <p:sp>
        <p:nvSpPr>
          <p:cNvPr id="9" name="内容占位符 8"/>
          <p:cNvSpPr>
            <a:spLocks noGrp="1"/>
          </p:cNvSpPr>
          <p:nvPr>
            <p:ph idx="1"/>
          </p:nvPr>
        </p:nvSpPr>
        <p:spPr/>
        <p:txBody>
          <a:bodyPr/>
          <a:lstStyle/>
          <a:p>
            <a:endParaRPr lang="en-US" altLang="zh-CN" smtClean="0"/>
          </a:p>
          <a:p>
            <a:endParaRPr lang="en-US" altLang="zh-CN" smtClean="0"/>
          </a:p>
          <a:p>
            <a:endParaRPr lang="en-US" altLang="zh-CN" smtClean="0"/>
          </a:p>
          <a:p>
            <a:endParaRPr lang="en-US" altLang="zh-CN" dirty="0" smtClean="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79233"/>
            <a:ext cx="6357979" cy="476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3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sp>
        <p:nvSpPr>
          <p:cNvPr id="9" name="内容占位符 8"/>
          <p:cNvSpPr>
            <a:spLocks noGrp="1"/>
          </p:cNvSpPr>
          <p:nvPr>
            <p:ph idx="1"/>
          </p:nvPr>
        </p:nvSpPr>
        <p:spPr>
          <a:xfrm>
            <a:off x="642878" y="679286"/>
            <a:ext cx="7929650" cy="5214974"/>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5" name="图片 4" descr="2.jpg"/>
          <p:cNvPicPr>
            <a:picLocks noChangeAspect="1"/>
          </p:cNvPicPr>
          <p:nvPr/>
        </p:nvPicPr>
        <p:blipFill>
          <a:blip r:embed="rId3"/>
          <a:stretch>
            <a:fillRect/>
          </a:stretch>
        </p:blipFill>
        <p:spPr>
          <a:xfrm>
            <a:off x="6525304" y="1405944"/>
            <a:ext cx="1683691" cy="2590294"/>
          </a:xfrm>
          <a:prstGeom prst="rect">
            <a:avLst/>
          </a:prstGeom>
        </p:spPr>
      </p:pic>
      <p:sp>
        <p:nvSpPr>
          <p:cNvPr id="11" name="矩形 10"/>
          <p:cNvSpPr/>
          <p:nvPr/>
        </p:nvSpPr>
        <p:spPr>
          <a:xfrm>
            <a:off x="2944992" y="4588252"/>
            <a:ext cx="5652509" cy="830997"/>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能否扛起</a:t>
            </a:r>
            <a:r>
              <a:rPr lang="en-US" altLang="zh-CN" sz="2400" dirty="0" smtClean="0">
                <a:solidFill>
                  <a:schemeClr val="tx1">
                    <a:lumMod val="10000"/>
                  </a:schemeClr>
                </a:solidFill>
                <a:latin typeface="微软雅黑" pitchFamily="34" charset="-122"/>
                <a:ea typeface="微软雅黑" pitchFamily="34" charset="-122"/>
              </a:rPr>
              <a:t>200</a:t>
            </a:r>
            <a:r>
              <a:rPr lang="zh-CN" altLang="en-US" sz="2400" dirty="0" smtClean="0">
                <a:solidFill>
                  <a:schemeClr val="tx1">
                    <a:lumMod val="10000"/>
                  </a:schemeClr>
                </a:solidFill>
                <a:latin typeface="微软雅黑" pitchFamily="34" charset="-122"/>
                <a:ea typeface="微软雅黑" pitchFamily="34" charset="-122"/>
              </a:rPr>
              <a:t>公斤杠铃，只给一次机会，</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举起来则达标，否则不达标</a:t>
            </a:r>
            <a:endParaRPr lang="en-US" altLang="zh-CN" sz="2400" dirty="0" smtClean="0">
              <a:solidFill>
                <a:schemeClr val="tx1">
                  <a:lumMod val="10000"/>
                </a:schemeClr>
              </a:solidFill>
              <a:latin typeface="微软雅黑" pitchFamily="34" charset="-122"/>
              <a:ea typeface="微软雅黑" pitchFamily="34" charset="-122"/>
            </a:endParaRPr>
          </a:p>
        </p:txBody>
      </p:sp>
      <p:sp>
        <p:nvSpPr>
          <p:cNvPr id="12" name="矩形 11"/>
          <p:cNvSpPr/>
          <p:nvPr/>
        </p:nvSpPr>
        <p:spPr>
          <a:xfrm>
            <a:off x="825660" y="1722179"/>
            <a:ext cx="5109091" cy="1569660"/>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了解其能举起多重的杠铃，</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可先给一个轻的（</a:t>
            </a:r>
            <a:r>
              <a:rPr lang="en-US" altLang="zh-CN" sz="2400" dirty="0" smtClean="0">
                <a:solidFill>
                  <a:schemeClr val="tx1">
                    <a:lumMod val="10000"/>
                  </a:schemeClr>
                </a:solidFill>
                <a:latin typeface="微软雅黑" pitchFamily="34" charset="-122"/>
                <a:ea typeface="微软雅黑" pitchFamily="34" charset="-122"/>
              </a:rPr>
              <a:t>10</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如果可以举起，再增加</a:t>
            </a:r>
            <a:r>
              <a:rPr lang="en-US" altLang="zh-CN" sz="2400" dirty="0" smtClean="0">
                <a:solidFill>
                  <a:schemeClr val="tx1">
                    <a:lumMod val="10000"/>
                  </a:schemeClr>
                </a:solidFill>
                <a:latin typeface="微软雅黑" pitchFamily="34" charset="-122"/>
                <a:ea typeface="微软雅黑" pitchFamily="34" charset="-122"/>
              </a:rPr>
              <a:t>5</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重新试举，如此往复至无法举起为止</a:t>
            </a:r>
            <a:endParaRPr lang="en-US" altLang="zh-CN" sz="2400" dirty="0" smtClean="0">
              <a:solidFill>
                <a:schemeClr val="tx1">
                  <a:lumMod val="10000"/>
                </a:schemeClr>
              </a:solidFill>
              <a:latin typeface="微软雅黑" pitchFamily="34" charset="-122"/>
              <a:ea typeface="微软雅黑" pitchFamily="34" charset="-122"/>
            </a:endParaRPr>
          </a:p>
        </p:txBody>
      </p:sp>
      <p:pic>
        <p:nvPicPr>
          <p:cNvPr id="13" name="图片 12" descr="1.jpg"/>
          <p:cNvPicPr>
            <a:picLocks noChangeAspect="1"/>
          </p:cNvPicPr>
          <p:nvPr/>
        </p:nvPicPr>
        <p:blipFill>
          <a:blip r:embed="rId4"/>
          <a:stretch>
            <a:fillRect/>
          </a:stretch>
        </p:blipFill>
        <p:spPr>
          <a:xfrm>
            <a:off x="850764" y="3947390"/>
            <a:ext cx="1795159" cy="1756691"/>
          </a:xfrm>
          <a:prstGeom prst="rect">
            <a:avLst/>
          </a:prstGeom>
        </p:spPr>
      </p:pic>
    </p:spTree>
    <p:extLst>
      <p:ext uri="{BB962C8B-B14F-4D97-AF65-F5344CB8AC3E}">
        <p14:creationId xmlns:p14="http://schemas.microsoft.com/office/powerpoint/2010/main" val="3987582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590</TotalTime>
  <Words>2176</Words>
  <Application>Microsoft Office PowerPoint</Application>
  <PresentationFormat>全屏显示(4:3)</PresentationFormat>
  <Paragraphs>237</Paragraphs>
  <Slides>22</Slides>
  <Notes>16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moban</vt:lpstr>
      <vt:lpstr>PowerPoint 演示文稿</vt:lpstr>
      <vt:lpstr>本章大纲</vt:lpstr>
      <vt:lpstr>Controller综述</vt:lpstr>
      <vt:lpstr>新建场景窗口介绍</vt:lpstr>
      <vt:lpstr>Controller设计窗口概述</vt:lpstr>
      <vt:lpstr>Controller运行窗口概述</vt:lpstr>
      <vt:lpstr>本章大纲</vt:lpstr>
      <vt:lpstr>场景类型综述</vt:lpstr>
      <vt:lpstr>场景类型综述（续）</vt:lpstr>
      <vt:lpstr>场景类型综述（续）</vt:lpstr>
      <vt:lpstr>PowerPoint 演示文稿</vt:lpstr>
      <vt:lpstr>本章大纲</vt:lpstr>
      <vt:lpstr>手动测试场景——用户组模式</vt:lpstr>
      <vt:lpstr>手动测试场景——用户组模式（续）</vt:lpstr>
      <vt:lpstr>本章大纲</vt:lpstr>
      <vt:lpstr>手动测试场景——百分比模式</vt:lpstr>
      <vt:lpstr>本章大纲</vt:lpstr>
      <vt:lpstr>面向目标的测试场景——目标类型</vt:lpstr>
      <vt:lpstr>面向目标的测试场景——目标类型（续）</vt:lpstr>
      <vt:lpstr>面向目标的测试场景——场景设置</vt:lpstr>
      <vt:lpstr>面向目标的测试场景——加载行为</vt:lpstr>
      <vt:lpstr>面向目标的测试场景——实例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21</cp:revision>
  <dcterms:created xsi:type="dcterms:W3CDTF">2017-03-16T04:59:09Z</dcterms:created>
  <dcterms:modified xsi:type="dcterms:W3CDTF">2017-03-28T08:32:38Z</dcterms:modified>
</cp:coreProperties>
</file>