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1"/>
  </p:notesMasterIdLst>
  <p:sldIdLst>
    <p:sldId id="256" r:id="rId2"/>
    <p:sldId id="301" r:id="rId3"/>
    <p:sldId id="306" r:id="rId4"/>
    <p:sldId id="281" r:id="rId5"/>
    <p:sldId id="282" r:id="rId6"/>
    <p:sldId id="279" r:id="rId7"/>
    <p:sldId id="307" r:id="rId8"/>
    <p:sldId id="283" r:id="rId9"/>
    <p:sldId id="284" r:id="rId10"/>
    <p:sldId id="285" r:id="rId11"/>
    <p:sldId id="286" r:id="rId12"/>
    <p:sldId id="287" r:id="rId13"/>
    <p:sldId id="303" r:id="rId14"/>
    <p:sldId id="304" r:id="rId15"/>
    <p:sldId id="308" r:id="rId16"/>
    <p:sldId id="292" r:id="rId17"/>
    <p:sldId id="289" r:id="rId18"/>
    <p:sldId id="290" r:id="rId19"/>
    <p:sldId id="305" r:id="rId20"/>
    <p:sldId id="293" r:id="rId21"/>
    <p:sldId id="294" r:id="rId22"/>
    <p:sldId id="296" r:id="rId23"/>
    <p:sldId id="299" r:id="rId24"/>
    <p:sldId id="300" r:id="rId25"/>
    <p:sldId id="297" r:id="rId26"/>
    <p:sldId id="298" r:id="rId27"/>
    <p:sldId id="310" r:id="rId28"/>
    <p:sldId id="312" r:id="rId29"/>
    <p:sldId id="309"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02" autoAdjust="0"/>
  </p:normalViewPr>
  <p:slideViewPr>
    <p:cSldViewPr>
      <p:cViewPr varScale="1">
        <p:scale>
          <a:sx n="71" d="100"/>
          <a:sy n="71" d="100"/>
        </p:scale>
        <p:origin x="-132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2018/4/1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292973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华文楷体" panose="02010600040101010101" pitchFamily="2" charset="-122"/>
                <a:ea typeface="华文楷体" panose="02010600040101010101" pitchFamily="2" charset="-122"/>
              </a:rPr>
              <a:t>它可以用来测试静态和动态资源的性能，例如：静态文件，</a:t>
            </a:r>
            <a:r>
              <a:rPr lang="en-US" altLang="zh-CN" dirty="0" smtClean="0">
                <a:latin typeface="华文楷体" panose="02010600040101010101" pitchFamily="2" charset="-122"/>
                <a:ea typeface="华文楷体" panose="02010600040101010101" pitchFamily="2" charset="-122"/>
              </a:rPr>
              <a:t>Java Servlet,CGI </a:t>
            </a:r>
            <a:r>
              <a:rPr lang="en-US" altLang="zh-CN" dirty="0" err="1" smtClean="0">
                <a:latin typeface="华文楷体" panose="02010600040101010101" pitchFamily="2" charset="-122"/>
                <a:ea typeface="华文楷体" panose="02010600040101010101" pitchFamily="2" charset="-122"/>
              </a:rPr>
              <a:t>Scripts,Java</a:t>
            </a:r>
            <a:r>
              <a:rPr lang="en-US" altLang="zh-CN" dirty="0" smtClean="0">
                <a:latin typeface="华文楷体" panose="02010600040101010101" pitchFamily="2" charset="-122"/>
                <a:ea typeface="华文楷体" panose="02010600040101010101" pitchFamily="2" charset="-122"/>
              </a:rPr>
              <a:t> Object,</a:t>
            </a:r>
            <a:r>
              <a:rPr lang="zh-CN" altLang="en-US" dirty="0" smtClean="0">
                <a:latin typeface="华文楷体" panose="02010600040101010101" pitchFamily="2" charset="-122"/>
                <a:ea typeface="华文楷体" panose="02010600040101010101" pitchFamily="2" charset="-122"/>
              </a:rPr>
              <a:t>数据库和</a:t>
            </a:r>
            <a:r>
              <a:rPr lang="en-US" altLang="zh-CN" dirty="0" smtClean="0">
                <a:latin typeface="华文楷体" panose="02010600040101010101" pitchFamily="2" charset="-122"/>
                <a:ea typeface="华文楷体" panose="02010600040101010101" pitchFamily="2" charset="-122"/>
              </a:rPr>
              <a:t>FTP</a:t>
            </a:r>
            <a:r>
              <a:rPr lang="zh-CN" altLang="en-US" dirty="0" smtClean="0">
                <a:latin typeface="华文楷体" panose="02010600040101010101" pitchFamily="2" charset="-122"/>
                <a:ea typeface="华文楷体" panose="02010600040101010101" pitchFamily="2" charset="-122"/>
              </a:rPr>
              <a:t>服务器等等。</a:t>
            </a:r>
            <a:r>
              <a:rPr lang="en-US" altLang="zh-CN" dirty="0"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可用于模拟大量负载来测试一台服务器，网络或者对象的健壮性或者分析不同负载下的整体性能。</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4</a:t>
            </a:fld>
            <a:endParaRPr lang="zh-CN" altLang="en-US"/>
          </a:p>
        </p:txBody>
      </p:sp>
    </p:spTree>
    <p:extLst>
      <p:ext uri="{BB962C8B-B14F-4D97-AF65-F5344CB8AC3E}">
        <p14:creationId xmlns:p14="http://schemas.microsoft.com/office/powerpoint/2010/main" val="15568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取样器：什么协议请求，什么时候做出请求</a:t>
            </a:r>
            <a:endParaRPr lang="en-US" altLang="zh-CN" dirty="0" smtClean="0"/>
          </a:p>
          <a:p>
            <a:r>
              <a:rPr lang="zh-CN" altLang="en-US" dirty="0" smtClean="0"/>
              <a:t>线程组：多少用户访问，访问多少次</a:t>
            </a:r>
            <a:endParaRPr lang="en-US" altLang="zh-CN" dirty="0" smtClean="0"/>
          </a:p>
          <a:p>
            <a:r>
              <a:rPr lang="zh-CN" altLang="en-US" dirty="0" smtClean="0"/>
              <a:t>监视器：获得性能指标</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7</a:t>
            </a:fld>
            <a:endParaRPr lang="zh-CN" altLang="en-US"/>
          </a:p>
        </p:txBody>
      </p:sp>
    </p:spTree>
    <p:extLst>
      <p:ext uri="{BB962C8B-B14F-4D97-AF65-F5344CB8AC3E}">
        <p14:creationId xmlns:p14="http://schemas.microsoft.com/office/powerpoint/2010/main" val="105287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-Xms512m              </a:t>
            </a:r>
            <a:r>
              <a:rPr lang="zh-CN" altLang="en-US" dirty="0" smtClean="0"/>
              <a:t>（ </a:t>
            </a:r>
            <a:r>
              <a:rPr lang="en-US" altLang="zh-CN" sz="1200" b="1" u="none" strike="noStrike" kern="1200" dirty="0" smtClean="0">
                <a:solidFill>
                  <a:schemeClr val="tx1"/>
                </a:solidFill>
                <a:effectLst/>
                <a:latin typeface="+mn-lt"/>
                <a:ea typeface="+mn-ea"/>
                <a:cs typeface="+mn-cs"/>
              </a:rPr>
              <a:t>Java</a:t>
            </a:r>
            <a:r>
              <a:rPr lang="zh-CN" altLang="en-US" dirty="0" smtClean="0"/>
              <a:t>能够分配的内存）</a:t>
            </a:r>
            <a:br>
              <a:rPr lang="zh-CN" altLang="en-US" dirty="0" smtClean="0"/>
            </a:br>
            <a:r>
              <a:rPr lang="en-US" altLang="zh-CN" dirty="0" smtClean="0"/>
              <a:t>-Xmx512m              </a:t>
            </a:r>
            <a:r>
              <a:rPr lang="zh-CN" altLang="en-US" dirty="0" smtClean="0"/>
              <a:t>（</a:t>
            </a:r>
            <a:r>
              <a:rPr lang="en-US" altLang="zh-CN" sz="1200" b="1" u="none" strike="noStrike" kern="1200" dirty="0" smtClean="0">
                <a:solidFill>
                  <a:schemeClr val="tx1"/>
                </a:solidFill>
                <a:effectLst/>
                <a:latin typeface="+mn-lt"/>
                <a:ea typeface="+mn-ea"/>
                <a:cs typeface="+mn-cs"/>
              </a:rPr>
              <a:t>Java</a:t>
            </a:r>
            <a:r>
              <a:rPr lang="zh-CN" altLang="en-US" u="none" dirty="0" smtClean="0"/>
              <a:t>能够</a:t>
            </a:r>
            <a:r>
              <a:rPr lang="zh-CN" altLang="en-US" dirty="0" smtClean="0"/>
              <a:t>分配的最大内存）</a:t>
            </a:r>
            <a:endParaRPr lang="en-US" altLang="zh-CN" dirty="0" smtClean="0"/>
          </a:p>
          <a:p>
            <a:endParaRPr lang="en-US" altLang="zh-CN" dirty="0" smtClean="0"/>
          </a:p>
          <a:p>
            <a:r>
              <a:rPr lang="zh-CN" altLang="en-US" dirty="0" smtClean="0"/>
              <a:t>菜单</a:t>
            </a:r>
            <a:r>
              <a:rPr lang="zh-CN" altLang="en-US" baseline="0" dirty="0" smtClean="0"/>
              <a:t> 帮助</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9</a:t>
            </a:fld>
            <a:endParaRPr lang="zh-CN" altLang="en-US"/>
          </a:p>
        </p:txBody>
      </p:sp>
    </p:spTree>
    <p:extLst>
      <p:ext uri="{BB962C8B-B14F-4D97-AF65-F5344CB8AC3E}">
        <p14:creationId xmlns:p14="http://schemas.microsoft.com/office/powerpoint/2010/main" val="3334436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5500" dirty="0" smtClean="0">
                <a:latin typeface="华文楷体" panose="02010600040101010101" pitchFamily="2" charset="-122"/>
                <a:ea typeface="华文楷体" panose="02010600040101010101" pitchFamily="2" charset="-122"/>
              </a:rPr>
              <a:t>JMeter</a:t>
            </a:r>
            <a:r>
              <a:rPr lang="zh-CN" altLang="en-US" sz="5500" dirty="0" smtClean="0">
                <a:latin typeface="华文楷体" panose="02010600040101010101" pitchFamily="2" charset="-122"/>
                <a:ea typeface="华文楷体" panose="02010600040101010101" pitchFamily="2" charset="-122"/>
              </a:rPr>
              <a:t>设计之初只是一个简单的</a:t>
            </a:r>
            <a:r>
              <a:rPr lang="en-US" altLang="zh-CN" sz="5500" dirty="0" smtClean="0">
                <a:latin typeface="华文楷体" panose="02010600040101010101" pitchFamily="2" charset="-122"/>
                <a:ea typeface="华文楷体" panose="02010600040101010101" pitchFamily="2" charset="-122"/>
              </a:rPr>
              <a:t>web</a:t>
            </a:r>
            <a:r>
              <a:rPr lang="zh-CN" altLang="en-US" sz="5500" dirty="0" smtClean="0">
                <a:latin typeface="华文楷体" panose="02010600040101010101" pitchFamily="2" charset="-122"/>
                <a:ea typeface="华文楷体" panose="02010600040101010101" pitchFamily="2" charset="-122"/>
              </a:rPr>
              <a:t>性能测试工具，但经过不段的更新扩展，现在可以完成数据库、</a:t>
            </a:r>
            <a:r>
              <a:rPr lang="en-US" altLang="zh-CN" sz="5500" dirty="0" smtClean="0">
                <a:latin typeface="华文楷体" panose="02010600040101010101" pitchFamily="2" charset="-122"/>
                <a:ea typeface="华文楷体" panose="02010600040101010101" pitchFamily="2" charset="-122"/>
              </a:rPr>
              <a:t>FTP</a:t>
            </a:r>
            <a:r>
              <a:rPr lang="zh-CN" altLang="en-US" sz="5500" dirty="0" smtClean="0">
                <a:latin typeface="华文楷体" panose="02010600040101010101" pitchFamily="2" charset="-122"/>
                <a:ea typeface="华文楷体" panose="02010600040101010101" pitchFamily="2" charset="-122"/>
              </a:rPr>
              <a:t>、</a:t>
            </a:r>
            <a:r>
              <a:rPr lang="en-US" altLang="zh-CN" sz="5500" dirty="0" err="1" smtClean="0">
                <a:latin typeface="华文楷体" panose="02010600040101010101" pitchFamily="2" charset="-122"/>
                <a:ea typeface="华文楷体" panose="02010600040101010101" pitchFamily="2" charset="-122"/>
              </a:rPr>
              <a:t>LDAP</a:t>
            </a:r>
            <a:r>
              <a:rPr lang="zh-CN" altLang="en-US" sz="5500" dirty="0" smtClean="0">
                <a:latin typeface="华文楷体" panose="02010600040101010101" pitchFamily="2" charset="-122"/>
                <a:ea typeface="华文楷体" panose="02010600040101010101" pitchFamily="2" charset="-122"/>
              </a:rPr>
              <a:t>、</a:t>
            </a:r>
            <a:r>
              <a:rPr lang="en-US" altLang="zh-CN" sz="5500" dirty="0" err="1" smtClean="0">
                <a:latin typeface="华文楷体" panose="02010600040101010101" pitchFamily="2" charset="-122"/>
                <a:ea typeface="华文楷体" panose="02010600040101010101" pitchFamily="2" charset="-122"/>
              </a:rPr>
              <a:t>WebService</a:t>
            </a:r>
            <a:r>
              <a:rPr lang="zh-CN" altLang="en-US" sz="5500" dirty="0" smtClean="0">
                <a:latin typeface="华文楷体" panose="02010600040101010101" pitchFamily="2" charset="-122"/>
                <a:ea typeface="华文楷体" panose="02010600040101010101" pitchFamily="2" charset="-122"/>
              </a:rPr>
              <a:t>等方面的测试。因为它的开源性，当然你也可以根据自己的需求扩展它的功能。</a:t>
            </a:r>
          </a:p>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11</a:t>
            </a:fld>
            <a:endParaRPr lang="zh-CN" altLang="en-US"/>
          </a:p>
        </p:txBody>
      </p:sp>
    </p:spTree>
    <p:extLst>
      <p:ext uri="{BB962C8B-B14F-4D97-AF65-F5344CB8AC3E}">
        <p14:creationId xmlns:p14="http://schemas.microsoft.com/office/powerpoint/2010/main" val="353160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16</a:t>
            </a:fld>
            <a:endParaRPr lang="zh-CN" altLang="en-US"/>
          </a:p>
        </p:txBody>
      </p:sp>
    </p:spTree>
    <p:extLst>
      <p:ext uri="{BB962C8B-B14F-4D97-AF65-F5344CB8AC3E}">
        <p14:creationId xmlns:p14="http://schemas.microsoft.com/office/powerpoint/2010/main" val="364702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场景加载策略</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25</a:t>
            </a:fld>
            <a:endParaRPr lang="zh-CN" altLang="en-US"/>
          </a:p>
        </p:txBody>
      </p:sp>
    </p:spTree>
    <p:extLst>
      <p:ext uri="{BB962C8B-B14F-4D97-AF65-F5344CB8AC3E}">
        <p14:creationId xmlns:p14="http://schemas.microsoft.com/office/powerpoint/2010/main" val="119146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70" r:id="rId3"/>
    <p:sldLayoutId id="214748367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adboy.com.a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2051720" y="2646031"/>
            <a:ext cx="3960440" cy="105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zh-CN" altLang="en-US" sz="4800" b="1" dirty="0" smtClean="0">
                <a:solidFill>
                  <a:schemeClr val="bg1"/>
                </a:solidFill>
                <a:latin typeface="+mn-ea"/>
                <a:ea typeface="+mn-ea"/>
              </a:rPr>
              <a:t>认识</a:t>
            </a:r>
            <a:r>
              <a:rPr lang="en-US" altLang="zh-CN" sz="4800" b="1" dirty="0" smtClean="0">
                <a:solidFill>
                  <a:schemeClr val="bg1"/>
                </a:solidFill>
                <a:latin typeface="+mn-ea"/>
                <a:ea typeface="+mn-ea"/>
              </a:rPr>
              <a:t>JMeter</a:t>
            </a:r>
            <a:endParaRPr lang="zh-CN" altLang="zh-CN" sz="4800" b="1" dirty="0" smtClean="0">
              <a:solidFill>
                <a:schemeClr val="bg1"/>
              </a:solidFill>
              <a:latin typeface="+mn-ea"/>
              <a:ea typeface="+mn-ea"/>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fontScale="92500" lnSpcReduction="10000"/>
          </a:bodyPr>
          <a:lstStyle/>
          <a:p>
            <a:r>
              <a:rPr lang="en-US" altLang="zh-CN" dirty="0" smtClean="0"/>
              <a:t>extras</a:t>
            </a:r>
            <a:r>
              <a:rPr lang="zh-CN" altLang="en-US" dirty="0" smtClean="0"/>
              <a:t>目录下的文件提供了对</a:t>
            </a:r>
            <a:r>
              <a:rPr lang="en-US" altLang="zh-CN" dirty="0" smtClean="0"/>
              <a:t>ant</a:t>
            </a:r>
            <a:r>
              <a:rPr lang="zh-CN" altLang="en-US" dirty="0" smtClean="0"/>
              <a:t>的支持，可以使用</a:t>
            </a:r>
            <a:r>
              <a:rPr lang="en-US" altLang="zh-CN" dirty="0" smtClean="0"/>
              <a:t>ant</a:t>
            </a:r>
            <a:r>
              <a:rPr lang="zh-CN" altLang="en-US" dirty="0" smtClean="0"/>
              <a:t>来实现自动</a:t>
            </a:r>
            <a:r>
              <a:rPr lang="zh-CN" altLang="en-US" dirty="0"/>
              <a:t>化</a:t>
            </a:r>
            <a:r>
              <a:rPr lang="zh-CN" altLang="en-US" dirty="0" smtClean="0"/>
              <a:t>，例如批量执行脚本，产生</a:t>
            </a:r>
            <a:r>
              <a:rPr lang="en-US" altLang="zh-CN" dirty="0" smtClean="0"/>
              <a:t>html</a:t>
            </a:r>
            <a:r>
              <a:rPr lang="zh-CN" altLang="en-US" dirty="0" smtClean="0"/>
              <a:t>报告等。</a:t>
            </a:r>
            <a:endParaRPr lang="en-US" altLang="zh-CN" dirty="0" smtClean="0"/>
          </a:p>
          <a:p>
            <a:r>
              <a:rPr lang="zh-CN" altLang="en-US" dirty="0" smtClean="0"/>
              <a:t>运行</a:t>
            </a:r>
            <a:r>
              <a:rPr lang="en-US" altLang="zh-CN" dirty="0" smtClean="0"/>
              <a:t>JMeter</a:t>
            </a:r>
            <a:r>
              <a:rPr lang="zh-CN" altLang="en-US" dirty="0" smtClean="0"/>
              <a:t>的时候会产生一个</a:t>
            </a:r>
            <a:r>
              <a:rPr lang="en-US" altLang="zh-CN" dirty="0" err="1" smtClean="0"/>
              <a:t>jtl</a:t>
            </a:r>
            <a:r>
              <a:rPr lang="zh-CN" altLang="en-US" dirty="0" smtClean="0"/>
              <a:t>文件，把它放到</a:t>
            </a:r>
            <a:r>
              <a:rPr lang="en-US" altLang="zh-CN" dirty="0" smtClean="0"/>
              <a:t>extras</a:t>
            </a:r>
            <a:r>
              <a:rPr lang="zh-CN" altLang="en-US" dirty="0" smtClean="0"/>
              <a:t>下，运行</a:t>
            </a:r>
            <a:r>
              <a:rPr lang="en-US" altLang="zh-CN" dirty="0" smtClean="0"/>
              <a:t>ant –</a:t>
            </a:r>
            <a:r>
              <a:rPr lang="en-US" altLang="zh-CN" dirty="0" err="1" smtClean="0"/>
              <a:t>Dtest</a:t>
            </a:r>
            <a:r>
              <a:rPr lang="en-US" altLang="zh-CN" dirty="0" smtClean="0"/>
              <a:t>=</a:t>
            </a:r>
            <a:r>
              <a:rPr lang="zh-CN" altLang="en-US" dirty="0" smtClean="0"/>
              <a:t>文件名 </a:t>
            </a:r>
            <a:r>
              <a:rPr lang="en-US" altLang="zh-CN" dirty="0" smtClean="0"/>
              <a:t>report</a:t>
            </a:r>
            <a:r>
              <a:rPr lang="zh-CN" altLang="en-US" dirty="0" smtClean="0"/>
              <a:t>，就可以产生测试统计报表</a:t>
            </a:r>
            <a:endParaRPr lang="en-US" altLang="zh-CN" dirty="0" smtClean="0"/>
          </a:p>
          <a:p>
            <a:r>
              <a:rPr lang="en-US" altLang="zh-CN" dirty="0" smtClean="0"/>
              <a:t>lib</a:t>
            </a:r>
            <a:r>
              <a:rPr lang="zh-CN" altLang="en-US" dirty="0" smtClean="0"/>
              <a:t>目录下的</a:t>
            </a:r>
            <a:r>
              <a:rPr lang="en-US" altLang="zh-CN" dirty="0" err="1" smtClean="0"/>
              <a:t>ext</a:t>
            </a:r>
            <a:r>
              <a:rPr lang="zh-CN" altLang="en-US" dirty="0" smtClean="0"/>
              <a:t>子目录是</a:t>
            </a:r>
            <a:r>
              <a:rPr lang="en-US" altLang="zh-CN" dirty="0" smtClean="0"/>
              <a:t>JMeter</a:t>
            </a:r>
            <a:r>
              <a:rPr lang="zh-CN" altLang="en-US" dirty="0" smtClean="0"/>
              <a:t>的核心</a:t>
            </a:r>
            <a:r>
              <a:rPr lang="en-US" altLang="zh-CN" dirty="0" smtClean="0"/>
              <a:t>jar</a:t>
            </a:r>
            <a:r>
              <a:rPr lang="zh-CN" altLang="en-US" dirty="0" smtClean="0"/>
              <a:t>包；</a:t>
            </a:r>
            <a:r>
              <a:rPr lang="en-US" altLang="zh-CN" dirty="0" err="1" smtClean="0"/>
              <a:t>junit</a:t>
            </a:r>
            <a:r>
              <a:rPr lang="zh-CN" altLang="en-US" dirty="0" smtClean="0"/>
              <a:t>子目录是放</a:t>
            </a:r>
            <a:r>
              <a:rPr lang="en-US" altLang="zh-CN" dirty="0" err="1" smtClean="0"/>
              <a:t>junit</a:t>
            </a:r>
            <a:r>
              <a:rPr lang="zh-CN" altLang="en-US" dirty="0" smtClean="0"/>
              <a:t>脚本的。</a:t>
            </a:r>
            <a:endParaRPr lang="en-US" altLang="zh-CN" dirty="0" smtClean="0"/>
          </a:p>
          <a:p>
            <a:r>
              <a:rPr lang="zh-CN" altLang="en-US" dirty="0" smtClean="0"/>
              <a:t>用户扩展所依赖的包直接放到</a:t>
            </a:r>
            <a:r>
              <a:rPr lang="en-US" altLang="zh-CN" dirty="0" smtClean="0"/>
              <a:t>lib</a:t>
            </a:r>
            <a:r>
              <a:rPr lang="zh-CN" altLang="en-US" dirty="0" smtClean="0"/>
              <a:t>下即可，不要放到</a:t>
            </a:r>
            <a:r>
              <a:rPr lang="en-US" altLang="zh-CN" dirty="0" smtClean="0"/>
              <a:t>lib/</a:t>
            </a:r>
            <a:r>
              <a:rPr lang="en-US" altLang="zh-CN" dirty="0" err="1" smtClean="0"/>
              <a:t>ext</a:t>
            </a:r>
            <a:r>
              <a:rPr lang="zh-CN" altLang="en-US" dirty="0" smtClean="0"/>
              <a:t>下</a:t>
            </a:r>
            <a:endParaRPr lang="zh-CN" altLang="en-US" dirty="0"/>
          </a:p>
        </p:txBody>
      </p:sp>
      <p:sp>
        <p:nvSpPr>
          <p:cNvPr id="3" name="标题 2"/>
          <p:cNvSpPr>
            <a:spLocks noGrp="1"/>
          </p:cNvSpPr>
          <p:nvPr>
            <p:ph type="title"/>
          </p:nvPr>
        </p:nvSpPr>
        <p:spPr/>
        <p:txBody>
          <a:bodyPr/>
          <a:lstStyle/>
          <a:p>
            <a:r>
              <a:rPr lang="en-US" altLang="zh-CN" dirty="0" smtClean="0"/>
              <a:t>JMeter</a:t>
            </a:r>
            <a:r>
              <a:rPr lang="zh-CN" altLang="en-US" dirty="0" smtClean="0"/>
              <a:t>目录</a:t>
            </a:r>
            <a:r>
              <a:rPr lang="zh-CN" altLang="en-US" dirty="0"/>
              <a:t>结构</a:t>
            </a:r>
          </a:p>
        </p:txBody>
      </p:sp>
    </p:spTree>
    <p:extLst>
      <p:ext uri="{BB962C8B-B14F-4D97-AF65-F5344CB8AC3E}">
        <p14:creationId xmlns:p14="http://schemas.microsoft.com/office/powerpoint/2010/main" val="3538874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64512405"/>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2314600"/>
                <a:gridCol w="2592288"/>
                <a:gridCol w="3322712"/>
              </a:tblGrid>
              <a:tr h="370840">
                <a:tc>
                  <a:txBody>
                    <a:bodyPr/>
                    <a:lstStyle/>
                    <a:p>
                      <a:r>
                        <a:rPr lang="zh-CN" altLang="en-US" dirty="0" smtClean="0"/>
                        <a:t>对比项</a:t>
                      </a:r>
                      <a:endParaRPr lang="zh-CN" altLang="en-US" dirty="0"/>
                    </a:p>
                  </a:txBody>
                  <a:tcPr/>
                </a:tc>
                <a:tc>
                  <a:txBody>
                    <a:bodyPr/>
                    <a:lstStyle/>
                    <a:p>
                      <a:r>
                        <a:rPr lang="en-US" altLang="zh-CN" dirty="0" smtClean="0"/>
                        <a:t>JMeter</a:t>
                      </a:r>
                      <a:endParaRPr lang="zh-CN" altLang="en-US" dirty="0"/>
                    </a:p>
                  </a:txBody>
                  <a:tcPr/>
                </a:tc>
                <a:tc>
                  <a:txBody>
                    <a:bodyPr/>
                    <a:lstStyle/>
                    <a:p>
                      <a:r>
                        <a:rPr lang="en-US" altLang="zh-CN" dirty="0" err="1" smtClean="0"/>
                        <a:t>LoadRunner</a:t>
                      </a:r>
                      <a:endParaRPr lang="zh-CN" altLang="en-US" dirty="0"/>
                    </a:p>
                  </a:txBody>
                  <a:tcPr/>
                </a:tc>
              </a:tr>
              <a:tr h="370840">
                <a:tc>
                  <a:txBody>
                    <a:bodyPr/>
                    <a:lstStyle/>
                    <a:p>
                      <a:r>
                        <a:rPr lang="zh-CN" altLang="en-US" dirty="0" smtClean="0">
                          <a:latin typeface="+mn-ea"/>
                          <a:ea typeface="+mn-ea"/>
                        </a:rPr>
                        <a:t>安装</a:t>
                      </a:r>
                      <a:endParaRPr lang="zh-CN" altLang="en-US" dirty="0">
                        <a:latin typeface="+mn-ea"/>
                        <a:ea typeface="+mn-ea"/>
                      </a:endParaRPr>
                    </a:p>
                  </a:txBody>
                  <a:tcPr/>
                </a:tc>
                <a:tc>
                  <a:txBody>
                    <a:bodyPr/>
                    <a:lstStyle/>
                    <a:p>
                      <a:r>
                        <a:rPr lang="zh-CN" altLang="en-US" dirty="0" smtClean="0">
                          <a:latin typeface="+mn-ea"/>
                          <a:ea typeface="+mn-ea"/>
                        </a:rPr>
                        <a:t>下载，加压即可</a:t>
                      </a:r>
                      <a:endParaRPr lang="zh-CN" altLang="en-US" dirty="0">
                        <a:latin typeface="+mn-ea"/>
                        <a:ea typeface="+mn-ea"/>
                      </a:endParaRPr>
                    </a:p>
                  </a:txBody>
                  <a:tcPr/>
                </a:tc>
                <a:tc>
                  <a:txBody>
                    <a:bodyPr/>
                    <a:lstStyle/>
                    <a:p>
                      <a:r>
                        <a:rPr lang="zh-CN" altLang="en-US" dirty="0" smtClean="0">
                          <a:latin typeface="+mn-ea"/>
                          <a:ea typeface="+mn-ea"/>
                        </a:rPr>
                        <a:t>复杂，</a:t>
                      </a:r>
                      <a:r>
                        <a:rPr lang="en-US" altLang="zh-CN" sz="1800" dirty="0" smtClean="0">
                          <a:latin typeface="+mn-ea"/>
                          <a:ea typeface="+mn-ea"/>
                        </a:rPr>
                        <a:t>LR11</a:t>
                      </a:r>
                      <a:r>
                        <a:rPr lang="zh-CN" altLang="en-US" sz="1800" dirty="0" smtClean="0">
                          <a:latin typeface="+mn-ea"/>
                          <a:ea typeface="+mn-ea"/>
                        </a:rPr>
                        <a:t>将近</a:t>
                      </a:r>
                      <a:r>
                        <a:rPr lang="en-US" altLang="zh-CN" sz="1800" dirty="0" smtClean="0">
                          <a:latin typeface="+mn-ea"/>
                          <a:ea typeface="+mn-ea"/>
                        </a:rPr>
                        <a:t>4GB</a:t>
                      </a:r>
                      <a:r>
                        <a:rPr lang="zh-CN" altLang="en-US" sz="1800" dirty="0" smtClean="0">
                          <a:latin typeface="+mn-ea"/>
                          <a:ea typeface="+mn-ea"/>
                        </a:rPr>
                        <a:t>，</a:t>
                      </a:r>
                      <a:r>
                        <a:rPr lang="zh-CN" altLang="en-US" dirty="0" smtClean="0">
                          <a:latin typeface="+mn-ea"/>
                          <a:ea typeface="+mn-ea"/>
                        </a:rPr>
                        <a:t>安装时间大于</a:t>
                      </a:r>
                      <a:r>
                        <a:rPr lang="en-US" altLang="zh-CN" dirty="0" smtClean="0">
                          <a:latin typeface="+mn-ea"/>
                          <a:ea typeface="+mn-ea"/>
                        </a:rPr>
                        <a:t>1</a:t>
                      </a:r>
                      <a:r>
                        <a:rPr lang="zh-CN" altLang="en-US" dirty="0" smtClean="0">
                          <a:latin typeface="+mn-ea"/>
                          <a:ea typeface="+mn-ea"/>
                        </a:rPr>
                        <a:t>小时</a:t>
                      </a:r>
                      <a:endParaRPr lang="zh-CN" altLang="en-US" dirty="0">
                        <a:latin typeface="+mn-ea"/>
                        <a:ea typeface="+mn-ea"/>
                      </a:endParaRPr>
                    </a:p>
                  </a:txBody>
                  <a:tcPr/>
                </a:tc>
              </a:tr>
              <a:tr h="370840">
                <a:tc>
                  <a:txBody>
                    <a:bodyPr/>
                    <a:lstStyle/>
                    <a:p>
                      <a:r>
                        <a:rPr lang="zh-CN" altLang="en-US" dirty="0" smtClean="0"/>
                        <a:t>录制</a:t>
                      </a:r>
                      <a:r>
                        <a:rPr lang="en-US" altLang="zh-CN" dirty="0" smtClean="0"/>
                        <a:t>/</a:t>
                      </a:r>
                      <a:r>
                        <a:rPr lang="zh-CN" altLang="en-US" dirty="0" smtClean="0"/>
                        <a:t>回放模式</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zh-CN" altLang="en-US" dirty="0" smtClean="0"/>
                        <a:t>运行</a:t>
                      </a:r>
                      <a:endParaRPr lang="zh-CN" altLang="en-US" dirty="0"/>
                    </a:p>
                  </a:txBody>
                  <a:tcPr/>
                </a:tc>
                <a:tc>
                  <a:txBody>
                    <a:bodyPr/>
                    <a:lstStyle/>
                    <a:p>
                      <a:r>
                        <a:rPr lang="zh-CN" altLang="en-US" dirty="0" smtClean="0"/>
                        <a:t>线程</a:t>
                      </a:r>
                      <a:endParaRPr lang="zh-CN" altLang="en-US" dirty="0"/>
                    </a:p>
                  </a:txBody>
                  <a:tcPr/>
                </a:tc>
                <a:tc>
                  <a:txBody>
                    <a:bodyPr/>
                    <a:lstStyle/>
                    <a:p>
                      <a:r>
                        <a:rPr lang="zh-CN" altLang="en-US" smtClean="0"/>
                        <a:t>进程、线程</a:t>
                      </a:r>
                      <a:endParaRPr lang="zh-CN" altLang="en-US" dirty="0"/>
                    </a:p>
                  </a:txBody>
                  <a:tcPr/>
                </a:tc>
              </a:tr>
              <a:tr h="370840">
                <a:tc>
                  <a:txBody>
                    <a:bodyPr/>
                    <a:lstStyle/>
                    <a:p>
                      <a:r>
                        <a:rPr lang="zh-CN" altLang="en-US" dirty="0" smtClean="0"/>
                        <a:t>测试协议</a:t>
                      </a:r>
                      <a:endParaRPr lang="zh-CN" altLang="en-US" dirty="0"/>
                    </a:p>
                  </a:txBody>
                  <a:tcPr/>
                </a:tc>
                <a:tc>
                  <a:txBody>
                    <a:bodyPr/>
                    <a:lstStyle/>
                    <a:p>
                      <a:r>
                        <a:rPr lang="zh-CN" altLang="en-US" dirty="0" smtClean="0"/>
                        <a:t>偏少，用户可自行扩展</a:t>
                      </a:r>
                      <a:endParaRPr lang="zh-CN" altLang="en-US" dirty="0"/>
                    </a:p>
                  </a:txBody>
                  <a:tcPr/>
                </a:tc>
                <a:tc>
                  <a:txBody>
                    <a:bodyPr/>
                    <a:lstStyle/>
                    <a:p>
                      <a:r>
                        <a:rPr lang="zh-CN" altLang="en-US" dirty="0" smtClean="0"/>
                        <a:t>较多，可用户不能自行扩展</a:t>
                      </a:r>
                      <a:endParaRPr lang="zh-CN" altLang="en-US" dirty="0"/>
                    </a:p>
                  </a:txBody>
                  <a:tcPr/>
                </a:tc>
              </a:tr>
              <a:tr h="370840">
                <a:tc>
                  <a:txBody>
                    <a:bodyPr/>
                    <a:lstStyle/>
                    <a:p>
                      <a:r>
                        <a:rPr lang="zh-CN" altLang="en-US" dirty="0" smtClean="0"/>
                        <a:t>分布式</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en-US" altLang="zh-CN" dirty="0" smtClean="0">
                          <a:solidFill>
                            <a:srgbClr val="FF0000"/>
                          </a:solidFill>
                        </a:rPr>
                        <a:t>IP</a:t>
                      </a:r>
                      <a:r>
                        <a:rPr lang="zh-CN" altLang="en-US" dirty="0" smtClean="0">
                          <a:solidFill>
                            <a:srgbClr val="FF0000"/>
                          </a:solidFill>
                        </a:rPr>
                        <a:t>欺骗</a:t>
                      </a:r>
                      <a:endParaRPr lang="zh-CN" altLang="en-US" dirty="0">
                        <a:solidFill>
                          <a:srgbClr val="FF0000"/>
                        </a:solidFill>
                      </a:endParaRPr>
                    </a:p>
                  </a:txBody>
                  <a:tcPr/>
                </a:tc>
                <a:tc>
                  <a:txBody>
                    <a:bodyPr/>
                    <a:lstStyle/>
                    <a:p>
                      <a:r>
                        <a:rPr lang="zh-CN" altLang="en-US" dirty="0" smtClean="0">
                          <a:solidFill>
                            <a:srgbClr val="FF0000"/>
                          </a:solidFill>
                        </a:rPr>
                        <a:t>不支持</a:t>
                      </a:r>
                      <a:endParaRPr lang="zh-CN" altLang="en-US" dirty="0">
                        <a:solidFill>
                          <a:srgbClr val="FF0000"/>
                        </a:solidFill>
                      </a:endParaRPr>
                    </a:p>
                  </a:txBody>
                  <a:tcPr/>
                </a:tc>
                <a:tc>
                  <a:txBody>
                    <a:bodyPr/>
                    <a:lstStyle/>
                    <a:p>
                      <a:r>
                        <a:rPr lang="zh-CN" altLang="en-US" dirty="0" smtClean="0">
                          <a:solidFill>
                            <a:srgbClr val="FF0000"/>
                          </a:solidFill>
                        </a:rPr>
                        <a:t>支持</a:t>
                      </a:r>
                      <a:endParaRPr lang="zh-CN" altLang="en-US" dirty="0">
                        <a:solidFill>
                          <a:srgbClr val="FF0000"/>
                        </a:solidFill>
                      </a:endParaRPr>
                    </a:p>
                  </a:txBody>
                  <a:tcPr/>
                </a:tc>
              </a:tr>
              <a:tr h="370840">
                <a:tc>
                  <a:txBody>
                    <a:bodyPr/>
                    <a:lstStyle/>
                    <a:p>
                      <a:r>
                        <a:rPr lang="zh-CN" altLang="en-US" dirty="0" smtClean="0"/>
                        <a:t>图形报表</a:t>
                      </a:r>
                      <a:endParaRPr lang="zh-CN" altLang="en-US" dirty="0"/>
                    </a:p>
                  </a:txBody>
                  <a:tcPr/>
                </a:tc>
                <a:tc>
                  <a:txBody>
                    <a:bodyPr/>
                    <a:lstStyle/>
                    <a:p>
                      <a:r>
                        <a:rPr lang="zh-CN" altLang="en-US" dirty="0" smtClean="0"/>
                        <a:t>支持较弱</a:t>
                      </a:r>
                      <a:endParaRPr lang="zh-CN" altLang="en-US" dirty="0"/>
                    </a:p>
                  </a:txBody>
                  <a:tcPr/>
                </a:tc>
                <a:tc>
                  <a:txBody>
                    <a:bodyPr/>
                    <a:lstStyle/>
                    <a:p>
                      <a:r>
                        <a:rPr lang="zh-CN" altLang="en-US" dirty="0" smtClean="0"/>
                        <a:t>支持，较强</a:t>
                      </a:r>
                      <a:endParaRPr lang="zh-CN" altLang="en-US" dirty="0"/>
                    </a:p>
                  </a:txBody>
                  <a:tcPr/>
                </a:tc>
              </a:tr>
              <a:tr h="370840">
                <a:tc>
                  <a:txBody>
                    <a:bodyPr/>
                    <a:lstStyle/>
                    <a:p>
                      <a:r>
                        <a:rPr lang="zh-CN" altLang="en-US" dirty="0" smtClean="0"/>
                        <a:t>测试逻辑控制</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zh-CN" altLang="en-US" dirty="0" smtClean="0"/>
                        <a:t>监控服务器资源</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bl>
          </a:graphicData>
        </a:graphic>
      </p:graphicFrame>
      <p:sp>
        <p:nvSpPr>
          <p:cNvPr id="3" name="标题 2"/>
          <p:cNvSpPr>
            <a:spLocks noGrp="1"/>
          </p:cNvSpPr>
          <p:nvPr>
            <p:ph type="title"/>
          </p:nvPr>
        </p:nvSpPr>
        <p:spPr/>
        <p:txBody>
          <a:bodyPr/>
          <a:lstStyle/>
          <a:p>
            <a:r>
              <a:rPr lang="en-US" altLang="zh-CN" dirty="0" smtClean="0"/>
              <a:t>JMeter  </a:t>
            </a:r>
            <a:r>
              <a:rPr lang="en-US" altLang="zh-CN" dirty="0" err="1" smtClean="0"/>
              <a:t>VS</a:t>
            </a:r>
            <a:r>
              <a:rPr lang="en-US" altLang="zh-CN" dirty="0" smtClean="0"/>
              <a:t>   </a:t>
            </a:r>
            <a:r>
              <a:rPr lang="en-US" altLang="zh-CN" dirty="0" err="1" smtClean="0"/>
              <a:t>LoadRuner</a:t>
            </a:r>
            <a:endParaRPr lang="zh-CN" altLang="en-US" dirty="0"/>
          </a:p>
        </p:txBody>
      </p:sp>
    </p:spTree>
    <p:extLst>
      <p:ext uri="{BB962C8B-B14F-4D97-AF65-F5344CB8AC3E}">
        <p14:creationId xmlns:p14="http://schemas.microsoft.com/office/powerpoint/2010/main" val="705386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052736"/>
            <a:ext cx="8229600" cy="5040560"/>
          </a:xfrm>
        </p:spPr>
        <p:txBody>
          <a:bodyPr>
            <a:noAutofit/>
          </a:bodyPr>
          <a:lstStyle/>
          <a:p>
            <a:r>
              <a:rPr lang="zh-CN" altLang="en-US" sz="2400" dirty="0" smtClean="0">
                <a:latin typeface="+mn-ea"/>
              </a:rPr>
              <a:t>测试计划：用来描述一个性能测试，所有内容都是基于这个计划的。</a:t>
            </a:r>
            <a:endParaRPr lang="en-US" altLang="zh-CN" sz="2400" dirty="0" smtClean="0">
              <a:latin typeface="+mn-ea"/>
            </a:endParaRPr>
          </a:p>
          <a:p>
            <a:r>
              <a:rPr lang="zh-CN" altLang="en-US" sz="2400" dirty="0" smtClean="0">
                <a:latin typeface="+mn-ea"/>
              </a:rPr>
              <a:t>线程（虚拟用户）</a:t>
            </a:r>
            <a:endParaRPr lang="en-US" altLang="zh-CN" sz="2400" dirty="0" smtClean="0">
              <a:latin typeface="+mn-ea"/>
            </a:endParaRPr>
          </a:p>
          <a:p>
            <a:pPr lvl="1"/>
            <a:r>
              <a:rPr lang="zh-CN" altLang="en-US" sz="2400" dirty="0" smtClean="0">
                <a:latin typeface="+mn-ea"/>
              </a:rPr>
              <a:t>一般线程组：设置</a:t>
            </a:r>
            <a:r>
              <a:rPr lang="en-US" altLang="zh-CN" sz="2400" dirty="0" smtClean="0">
                <a:latin typeface="+mn-ea"/>
              </a:rPr>
              <a:t>JMeter</a:t>
            </a:r>
            <a:r>
              <a:rPr lang="zh-CN" altLang="en-US" sz="2400" dirty="0" smtClean="0">
                <a:latin typeface="+mn-ea"/>
              </a:rPr>
              <a:t>按照什么场景来运行（添加</a:t>
            </a:r>
            <a:r>
              <a:rPr lang="en-US" altLang="zh-CN" sz="2400" dirty="0" smtClean="0">
                <a:latin typeface="+mn-ea"/>
              </a:rPr>
              <a:t>/Threads/</a:t>
            </a:r>
            <a:r>
              <a:rPr lang="zh-CN" altLang="en-US" sz="2400" dirty="0" smtClean="0">
                <a:latin typeface="+mn-ea"/>
              </a:rPr>
              <a:t>线程组）</a:t>
            </a:r>
            <a:endParaRPr lang="en-US" altLang="zh-CN" sz="2400" dirty="0" smtClean="0">
              <a:latin typeface="+mn-ea"/>
            </a:endParaRPr>
          </a:p>
          <a:p>
            <a:pPr lvl="1"/>
            <a:r>
              <a:rPr lang="en-US" altLang="zh-CN" sz="2400" dirty="0" err="1">
                <a:latin typeface="+mn-ea"/>
              </a:rPr>
              <a:t>setUp</a:t>
            </a:r>
            <a:r>
              <a:rPr lang="en-US" altLang="zh-CN" sz="2400" dirty="0">
                <a:latin typeface="+mn-ea"/>
              </a:rPr>
              <a:t> Thread </a:t>
            </a:r>
            <a:r>
              <a:rPr lang="en-US" altLang="zh-CN" sz="2400" dirty="0" smtClean="0">
                <a:latin typeface="+mn-ea"/>
              </a:rPr>
              <a:t>Group</a:t>
            </a:r>
            <a:r>
              <a:rPr lang="zh-CN" altLang="en-US" sz="2400" dirty="0" smtClean="0">
                <a:latin typeface="+mn-ea"/>
              </a:rPr>
              <a:t>：可用于执行</a:t>
            </a:r>
            <a:r>
              <a:rPr lang="zh-CN" altLang="en-US" sz="2400" dirty="0" smtClean="0">
                <a:solidFill>
                  <a:srgbClr val="FF0000"/>
                </a:solidFill>
                <a:latin typeface="+mn-ea"/>
              </a:rPr>
              <a:t>预测试</a:t>
            </a:r>
            <a:r>
              <a:rPr lang="zh-CN" altLang="en-US" sz="2400" dirty="0" smtClean="0">
                <a:latin typeface="+mn-ea"/>
              </a:rPr>
              <a:t>操作。这些线程行为完全像一个正常的线程组元件。类似于</a:t>
            </a:r>
            <a:r>
              <a:rPr lang="en-US" altLang="zh-CN" sz="2400" dirty="0" err="1" smtClean="0">
                <a:latin typeface="+mn-ea"/>
              </a:rPr>
              <a:t>LR</a:t>
            </a:r>
            <a:r>
              <a:rPr lang="en-US" altLang="zh-CN" sz="2400" dirty="0" smtClean="0">
                <a:latin typeface="+mn-ea"/>
              </a:rPr>
              <a:t> </a:t>
            </a:r>
            <a:r>
              <a:rPr lang="zh-CN" altLang="en-US" sz="2400" dirty="0" smtClean="0">
                <a:latin typeface="+mn-ea"/>
              </a:rPr>
              <a:t>的</a:t>
            </a:r>
            <a:r>
              <a:rPr lang="en-US" altLang="zh-CN" sz="2400" dirty="0" err="1" smtClean="0">
                <a:latin typeface="+mn-ea"/>
              </a:rPr>
              <a:t>init</a:t>
            </a:r>
            <a:r>
              <a:rPr lang="zh-CN" altLang="en-US" sz="2400" dirty="0" smtClean="0">
                <a:latin typeface="+mn-ea"/>
              </a:rPr>
              <a:t>方法。</a:t>
            </a:r>
            <a:endParaRPr lang="en-US" altLang="zh-CN" sz="2400" dirty="0" smtClean="0">
              <a:latin typeface="+mn-ea"/>
            </a:endParaRPr>
          </a:p>
          <a:p>
            <a:pPr lvl="1"/>
            <a:r>
              <a:rPr lang="en-US" altLang="zh-CN" sz="2400" dirty="0" err="1">
                <a:latin typeface="+mn-ea"/>
              </a:rPr>
              <a:t>tearDown</a:t>
            </a:r>
            <a:r>
              <a:rPr lang="en-US" altLang="zh-CN" sz="2400" dirty="0">
                <a:latin typeface="+mn-ea"/>
              </a:rPr>
              <a:t> Thread </a:t>
            </a:r>
            <a:r>
              <a:rPr lang="en-US" altLang="zh-CN" sz="2400" dirty="0" smtClean="0">
                <a:latin typeface="+mn-ea"/>
              </a:rPr>
              <a:t>Group</a:t>
            </a:r>
            <a:r>
              <a:rPr lang="zh-CN" altLang="en-US" sz="2400" dirty="0" smtClean="0">
                <a:latin typeface="+mn-ea"/>
              </a:rPr>
              <a:t>：可用于执行</a:t>
            </a:r>
            <a:r>
              <a:rPr lang="zh-CN" altLang="en-US" sz="2400" dirty="0" smtClean="0">
                <a:solidFill>
                  <a:srgbClr val="FF0000"/>
                </a:solidFill>
                <a:latin typeface="+mn-ea"/>
              </a:rPr>
              <a:t>测试后</a:t>
            </a:r>
            <a:r>
              <a:rPr lang="zh-CN" altLang="en-US" sz="2400" dirty="0" smtClean="0">
                <a:latin typeface="+mn-ea"/>
              </a:rPr>
              <a:t>动作。这些线程的行为完全像一个正常的线程组元件。类似于</a:t>
            </a:r>
            <a:r>
              <a:rPr lang="en-US" altLang="zh-CN" sz="2400" dirty="0" err="1" smtClean="0">
                <a:latin typeface="+mn-ea"/>
              </a:rPr>
              <a:t>LR</a:t>
            </a:r>
            <a:r>
              <a:rPr lang="zh-CN" altLang="en-US" sz="2400" dirty="0" smtClean="0">
                <a:latin typeface="+mn-ea"/>
              </a:rPr>
              <a:t>的</a:t>
            </a:r>
            <a:r>
              <a:rPr lang="en-US" altLang="zh-CN" sz="2400" dirty="0" smtClean="0">
                <a:latin typeface="+mn-ea"/>
              </a:rPr>
              <a:t>end</a:t>
            </a:r>
            <a:r>
              <a:rPr lang="zh-CN" altLang="en-US" sz="2400" dirty="0" smtClean="0">
                <a:latin typeface="+mn-ea"/>
              </a:rPr>
              <a:t>方法。</a:t>
            </a:r>
            <a:endParaRPr lang="en-US" altLang="zh-CN" sz="2400" dirty="0" smtClean="0">
              <a:latin typeface="+mn-ea"/>
            </a:endParaRPr>
          </a:p>
          <a:p>
            <a:pPr lvl="1"/>
            <a:r>
              <a:rPr lang="en-US" altLang="zh-CN" sz="2400" dirty="0" smtClean="0">
                <a:latin typeface="+mn-ea"/>
              </a:rPr>
              <a:t>Sampler</a:t>
            </a:r>
            <a:r>
              <a:rPr lang="zh-CN" altLang="en-US" sz="2400" dirty="0" smtClean="0">
                <a:latin typeface="+mn-ea"/>
              </a:rPr>
              <a:t>：创建各种请求类型，用来模拟用户请求。需要在线程组下面创建。</a:t>
            </a:r>
            <a:endParaRPr lang="zh-CN" altLang="en-US" sz="2400" dirty="0">
              <a:latin typeface="+mn-ea"/>
            </a:endParaRPr>
          </a:p>
        </p:txBody>
      </p:sp>
      <p:sp>
        <p:nvSpPr>
          <p:cNvPr id="3" name="标题 2"/>
          <p:cNvSpPr>
            <a:spLocks noGrp="1"/>
          </p:cNvSpPr>
          <p:nvPr>
            <p:ph type="title"/>
          </p:nvPr>
        </p:nvSpPr>
        <p:spPr/>
        <p:txBody>
          <a:bodyPr/>
          <a:lstStyle/>
          <a:p>
            <a:r>
              <a:rPr lang="en-US" altLang="zh-CN" dirty="0" smtClean="0"/>
              <a:t>JMeter</a:t>
            </a:r>
            <a:r>
              <a:rPr lang="zh-CN" altLang="en-US" dirty="0" smtClean="0"/>
              <a:t>常用功能</a:t>
            </a:r>
            <a:endParaRPr lang="zh-CN" altLang="en-US" dirty="0"/>
          </a:p>
        </p:txBody>
      </p:sp>
    </p:spTree>
    <p:extLst>
      <p:ext uri="{BB962C8B-B14F-4D97-AF65-F5344CB8AC3E}">
        <p14:creationId xmlns:p14="http://schemas.microsoft.com/office/powerpoint/2010/main" val="3807384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24744"/>
            <a:ext cx="8820472" cy="6048672"/>
          </a:xfrm>
        </p:spPr>
        <p:txBody>
          <a:bodyPr>
            <a:normAutofit/>
          </a:bodyPr>
          <a:lstStyle/>
          <a:p>
            <a:pPr>
              <a:lnSpc>
                <a:spcPct val="150000"/>
              </a:lnSpc>
            </a:pPr>
            <a:r>
              <a:rPr lang="zh-CN" altLang="en-US" sz="2400" dirty="0">
                <a:latin typeface="+mn-ea"/>
              </a:rPr>
              <a:t>逻辑控制器：编程中的逻辑控制</a:t>
            </a:r>
            <a:r>
              <a:rPr lang="en-US" altLang="zh-CN" sz="2400" dirty="0">
                <a:latin typeface="+mn-ea"/>
              </a:rPr>
              <a:t>if</a:t>
            </a:r>
            <a:r>
              <a:rPr lang="zh-CN" altLang="en-US" sz="2400" dirty="0">
                <a:latin typeface="+mn-ea"/>
              </a:rPr>
              <a:t>，循环</a:t>
            </a:r>
            <a:r>
              <a:rPr lang="zh-CN" altLang="en-US" sz="2400" dirty="0" smtClean="0">
                <a:latin typeface="+mn-ea"/>
              </a:rPr>
              <a:t>等。</a:t>
            </a:r>
            <a:endParaRPr lang="en-US" altLang="zh-CN" sz="2400" dirty="0">
              <a:latin typeface="+mn-ea"/>
            </a:endParaRPr>
          </a:p>
          <a:p>
            <a:pPr>
              <a:lnSpc>
                <a:spcPct val="150000"/>
              </a:lnSpc>
            </a:pPr>
            <a:r>
              <a:rPr lang="zh-CN" altLang="en-US" sz="2400" dirty="0">
                <a:latin typeface="+mn-ea"/>
              </a:rPr>
              <a:t>定时器：设置操作之间的等待时间，一旦设置，对所有请求有效。</a:t>
            </a:r>
            <a:endParaRPr lang="en-US" altLang="zh-CN" sz="2400" dirty="0">
              <a:latin typeface="+mn-ea"/>
            </a:endParaRPr>
          </a:p>
          <a:p>
            <a:pPr>
              <a:lnSpc>
                <a:spcPct val="150000"/>
              </a:lnSpc>
            </a:pPr>
            <a:r>
              <a:rPr lang="zh-CN" altLang="en-US" sz="2400" dirty="0">
                <a:latin typeface="+mn-ea"/>
              </a:rPr>
              <a:t>前置处理器：发送请求之前的处理</a:t>
            </a:r>
            <a:r>
              <a:rPr lang="zh-CN" altLang="en-US" sz="2400" dirty="0" smtClean="0">
                <a:latin typeface="+mn-ea"/>
              </a:rPr>
              <a:t>，例如参数</a:t>
            </a:r>
            <a:r>
              <a:rPr lang="zh-CN" altLang="en-US" sz="2400" dirty="0">
                <a:latin typeface="+mn-ea"/>
              </a:rPr>
              <a:t>化。</a:t>
            </a:r>
            <a:endParaRPr lang="en-US" altLang="zh-CN" sz="2400" dirty="0">
              <a:latin typeface="+mn-ea"/>
            </a:endParaRPr>
          </a:p>
          <a:p>
            <a:pPr>
              <a:lnSpc>
                <a:spcPct val="150000"/>
              </a:lnSpc>
            </a:pPr>
            <a:r>
              <a:rPr lang="zh-CN" altLang="en-US" sz="2400" dirty="0">
                <a:latin typeface="+mn-ea"/>
              </a:rPr>
              <a:t>后置处理器：发送请求之后得到的服务器响应进行</a:t>
            </a:r>
            <a:r>
              <a:rPr lang="zh-CN" altLang="en-US" sz="2400" dirty="0" smtClean="0">
                <a:latin typeface="+mn-ea"/>
              </a:rPr>
              <a:t>处理（</a:t>
            </a:r>
            <a:r>
              <a:rPr lang="en-US" altLang="zh-CN" sz="2400" dirty="0" err="1" smtClean="0">
                <a:latin typeface="+mn-ea"/>
              </a:rPr>
              <a:t>LR</a:t>
            </a:r>
            <a:r>
              <a:rPr lang="zh-CN" altLang="en-US" sz="2400" dirty="0">
                <a:latin typeface="+mn-ea"/>
              </a:rPr>
              <a:t>关联</a:t>
            </a:r>
            <a:r>
              <a:rPr lang="zh-CN" altLang="en-US" sz="2400" dirty="0" smtClean="0">
                <a:latin typeface="+mn-ea"/>
              </a:rPr>
              <a:t>）。</a:t>
            </a:r>
            <a:endParaRPr lang="en-US" altLang="zh-CN" sz="2400" dirty="0">
              <a:latin typeface="+mn-ea"/>
            </a:endParaRPr>
          </a:p>
          <a:p>
            <a:pPr>
              <a:lnSpc>
                <a:spcPct val="150000"/>
              </a:lnSpc>
            </a:pPr>
            <a:r>
              <a:rPr lang="zh-CN" altLang="en-US" sz="2400" dirty="0">
                <a:latin typeface="+mn-ea"/>
              </a:rPr>
              <a:t>断言：对实际结果和预期结果的</a:t>
            </a:r>
            <a:r>
              <a:rPr lang="zh-CN" altLang="en-US" sz="2400" dirty="0" smtClean="0">
                <a:latin typeface="+mn-ea"/>
              </a:rPr>
              <a:t>判断（</a:t>
            </a:r>
            <a:r>
              <a:rPr lang="en-US" altLang="zh-CN" sz="2400" dirty="0" err="1" smtClean="0">
                <a:latin typeface="+mn-ea"/>
              </a:rPr>
              <a:t>LR</a:t>
            </a:r>
            <a:r>
              <a:rPr lang="zh-CN" altLang="en-US" sz="2400" dirty="0" smtClean="0">
                <a:latin typeface="+mn-ea"/>
              </a:rPr>
              <a:t>检查点）。</a:t>
            </a:r>
            <a:endParaRPr lang="en-US" altLang="zh-CN" sz="2400" dirty="0">
              <a:latin typeface="+mn-ea"/>
            </a:endParaRPr>
          </a:p>
          <a:p>
            <a:pPr>
              <a:lnSpc>
                <a:spcPct val="150000"/>
              </a:lnSpc>
            </a:pPr>
            <a:r>
              <a:rPr lang="zh-CN" altLang="en-US" sz="2400" dirty="0">
                <a:latin typeface="+mn-ea"/>
              </a:rPr>
              <a:t>监听器：对测试结果</a:t>
            </a:r>
            <a:r>
              <a:rPr lang="zh-CN" altLang="en-US" sz="2400" dirty="0" smtClean="0">
                <a:latin typeface="+mn-ea"/>
              </a:rPr>
              <a:t>进行可视化</a:t>
            </a:r>
            <a:r>
              <a:rPr lang="zh-CN" altLang="en-US" sz="2400" dirty="0">
                <a:latin typeface="+mn-ea"/>
              </a:rPr>
              <a:t>展示。</a:t>
            </a:r>
          </a:p>
        </p:txBody>
      </p:sp>
      <p:sp>
        <p:nvSpPr>
          <p:cNvPr id="3" name="标题 2"/>
          <p:cNvSpPr>
            <a:spLocks noGrp="1"/>
          </p:cNvSpPr>
          <p:nvPr>
            <p:ph type="title"/>
          </p:nvPr>
        </p:nvSpPr>
        <p:spPr/>
        <p:txBody>
          <a:bodyPr/>
          <a:lstStyle/>
          <a:p>
            <a:r>
              <a:rPr lang="en-US" altLang="zh-CN" dirty="0" smtClean="0"/>
              <a:t>JMeter</a:t>
            </a:r>
            <a:r>
              <a:rPr lang="zh-CN" altLang="en-US" dirty="0" smtClean="0"/>
              <a:t>常用</a:t>
            </a:r>
            <a:r>
              <a:rPr lang="zh-CN" altLang="en-US" dirty="0"/>
              <a:t>功能</a:t>
            </a:r>
          </a:p>
        </p:txBody>
      </p:sp>
    </p:spTree>
    <p:extLst>
      <p:ext uri="{BB962C8B-B14F-4D97-AF65-F5344CB8AC3E}">
        <p14:creationId xmlns:p14="http://schemas.microsoft.com/office/powerpoint/2010/main" val="2268830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en-US" altLang="zh-CN" dirty="0" smtClean="0">
                <a:latin typeface="+mn-ea"/>
              </a:rPr>
              <a:t>JMeter</a:t>
            </a:r>
            <a:r>
              <a:rPr lang="zh-CN" altLang="en-US" dirty="0" smtClean="0">
                <a:latin typeface="+mn-ea"/>
              </a:rPr>
              <a:t>介绍</a:t>
            </a:r>
            <a:endParaRPr lang="en-US" altLang="zh-CN" dirty="0" smtClean="0">
              <a:latin typeface="+mn-ea"/>
            </a:endParaRPr>
          </a:p>
          <a:p>
            <a:pPr>
              <a:lnSpc>
                <a:spcPct val="150000"/>
              </a:lnSpc>
              <a:spcBef>
                <a:spcPts val="0"/>
              </a:spcBef>
            </a:pPr>
            <a:r>
              <a:rPr lang="en-US" altLang="zh-CN" dirty="0" err="1" smtClean="0">
                <a:solidFill>
                  <a:srgbClr val="FF0000"/>
                </a:solidFill>
                <a:latin typeface="+mn-ea"/>
              </a:rPr>
              <a:t>JMeter</a:t>
            </a:r>
            <a:r>
              <a:rPr lang="zh-CN" altLang="en-US" dirty="0" smtClean="0">
                <a:solidFill>
                  <a:srgbClr val="FF0000"/>
                </a:solidFill>
                <a:latin typeface="+mn-ea"/>
              </a:rPr>
              <a:t>录制的两种方式</a:t>
            </a:r>
            <a:endParaRPr lang="en-US" altLang="zh-CN" dirty="0" smtClean="0">
              <a:solidFill>
                <a:srgbClr val="FF0000"/>
              </a:solidFill>
              <a:latin typeface="+mn-ea"/>
            </a:endParaRPr>
          </a:p>
          <a:p>
            <a:pPr>
              <a:lnSpc>
                <a:spcPct val="150000"/>
              </a:lnSpc>
              <a:spcBef>
                <a:spcPts val="0"/>
              </a:spcBef>
            </a:pPr>
            <a:r>
              <a:rPr lang="zh-CN" altLang="en-US" dirty="0">
                <a:latin typeface="+mn-ea"/>
              </a:rPr>
              <a:t>第一</a:t>
            </a:r>
            <a:r>
              <a:rPr lang="zh-CN" altLang="en-US" dirty="0" smtClean="0">
                <a:latin typeface="+mn-ea"/>
              </a:rPr>
              <a:t>个</a:t>
            </a:r>
            <a:r>
              <a:rPr lang="en-US" altLang="zh-CN" dirty="0" smtClean="0">
                <a:latin typeface="+mn-ea"/>
              </a:rPr>
              <a:t>Demo</a:t>
            </a:r>
            <a:endParaRPr lang="zh-CN" altLang="en-US" dirty="0">
              <a:latin typeface="+mn-ea"/>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327142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脚本录制的流程与思路</a:t>
            </a:r>
            <a:endParaRPr lang="zh-CN" altLang="en-US" dirty="0"/>
          </a:p>
        </p:txBody>
      </p:sp>
      <p:sp>
        <p:nvSpPr>
          <p:cNvPr id="4" name="矩形 3"/>
          <p:cNvSpPr/>
          <p:nvPr/>
        </p:nvSpPr>
        <p:spPr>
          <a:xfrm>
            <a:off x="3474749" y="5589240"/>
            <a:ext cx="194421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性能测试</a:t>
            </a:r>
            <a:endParaRPr lang="zh-CN" altLang="en-US" sz="2800" dirty="0">
              <a:solidFill>
                <a:schemeClr val="tx1"/>
              </a:solidFill>
            </a:endParaRPr>
          </a:p>
        </p:txBody>
      </p:sp>
      <p:sp>
        <p:nvSpPr>
          <p:cNvPr id="5" name="矩形 4"/>
          <p:cNvSpPr/>
          <p:nvPr/>
        </p:nvSpPr>
        <p:spPr>
          <a:xfrm>
            <a:off x="3419872" y="2528900"/>
            <a:ext cx="194421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录制工具</a:t>
            </a:r>
            <a:endParaRPr lang="zh-CN" altLang="en-US" sz="2800" dirty="0">
              <a:solidFill>
                <a:schemeClr val="tx1"/>
              </a:solidFill>
            </a:endParaRPr>
          </a:p>
        </p:txBody>
      </p:sp>
      <p:sp>
        <p:nvSpPr>
          <p:cNvPr id="6" name="矩形 5"/>
          <p:cNvSpPr/>
          <p:nvPr/>
        </p:nvSpPr>
        <p:spPr>
          <a:xfrm>
            <a:off x="3419872" y="1143417"/>
            <a:ext cx="194421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业务流程</a:t>
            </a:r>
            <a:endParaRPr lang="zh-CN" altLang="en-US" sz="2800" dirty="0">
              <a:solidFill>
                <a:schemeClr val="tx1"/>
              </a:solidFill>
            </a:endParaRPr>
          </a:p>
        </p:txBody>
      </p:sp>
      <p:sp>
        <p:nvSpPr>
          <p:cNvPr id="7" name="矩形 6"/>
          <p:cNvSpPr/>
          <p:nvPr/>
        </p:nvSpPr>
        <p:spPr>
          <a:xfrm>
            <a:off x="3474749" y="4106525"/>
            <a:ext cx="194421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脚本制作</a:t>
            </a:r>
            <a:endParaRPr lang="zh-CN" altLang="en-US" sz="2800" dirty="0">
              <a:solidFill>
                <a:schemeClr val="tx1"/>
              </a:solidFill>
            </a:endParaRPr>
          </a:p>
        </p:txBody>
      </p:sp>
      <p:sp>
        <p:nvSpPr>
          <p:cNvPr id="9" name="下箭头 8"/>
          <p:cNvSpPr/>
          <p:nvPr/>
        </p:nvSpPr>
        <p:spPr>
          <a:xfrm>
            <a:off x="4283968" y="1791489"/>
            <a:ext cx="360040" cy="73741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4211960" y="3219346"/>
            <a:ext cx="360040" cy="88717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211960" y="4754597"/>
            <a:ext cx="360040" cy="83464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068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80920" cy="5328592"/>
          </a:xfrm>
        </p:spPr>
        <p:txBody>
          <a:bodyPr>
            <a:normAutofit/>
          </a:bodyPr>
          <a:lstStyle/>
          <a:p>
            <a:pPr marL="0" indent="0">
              <a:buNone/>
            </a:pPr>
            <a:r>
              <a:rPr lang="en-US" altLang="zh-CN" dirty="0">
                <a:latin typeface="+mn-ea"/>
              </a:rPr>
              <a:t>1</a:t>
            </a:r>
            <a:r>
              <a:rPr lang="en-US" altLang="zh-CN" dirty="0" smtClean="0">
                <a:latin typeface="+mn-ea"/>
              </a:rPr>
              <a:t>.</a:t>
            </a:r>
            <a:r>
              <a:rPr lang="zh-CN" altLang="en-US" dirty="0" smtClean="0">
                <a:latin typeface="+mn-ea"/>
              </a:rPr>
              <a:t>创建模板</a:t>
            </a:r>
            <a:r>
              <a:rPr lang="en-US" altLang="zh-CN" dirty="0" smtClean="0">
                <a:latin typeface="+mn-ea"/>
              </a:rPr>
              <a:t>【</a:t>
            </a:r>
            <a:r>
              <a:rPr lang="zh-CN" altLang="en-US" dirty="0">
                <a:latin typeface="+mn-ea"/>
              </a:rPr>
              <a:t>录制方式</a:t>
            </a:r>
            <a:r>
              <a:rPr lang="en-US" altLang="zh-CN" dirty="0" smtClean="0">
                <a:latin typeface="+mn-ea"/>
              </a:rPr>
              <a:t>】</a:t>
            </a:r>
          </a:p>
          <a:p>
            <a:pPr marL="0" indent="0">
              <a:buNone/>
            </a:pPr>
            <a:r>
              <a:rPr lang="en-US" altLang="zh-CN" dirty="0" smtClean="0"/>
              <a:t>3.</a:t>
            </a:r>
            <a:r>
              <a:rPr lang="zh-CN" altLang="en-US" dirty="0" smtClean="0"/>
              <a:t>配置</a:t>
            </a:r>
            <a:r>
              <a:rPr lang="zh-CN" altLang="en-US" dirty="0" smtClean="0">
                <a:solidFill>
                  <a:srgbClr val="FF0000"/>
                </a:solidFill>
              </a:rPr>
              <a:t>浏览器</a:t>
            </a:r>
            <a:r>
              <a:rPr lang="zh-CN" altLang="en-US" dirty="0" smtClean="0"/>
              <a:t>的代理为 </a:t>
            </a:r>
            <a:r>
              <a:rPr lang="en-US" altLang="zh-CN" dirty="0" smtClean="0"/>
              <a:t>“127.0.0.1” </a:t>
            </a:r>
            <a:r>
              <a:rPr lang="zh-CN" altLang="en-US" dirty="0" smtClean="0"/>
              <a:t>端口是</a:t>
            </a:r>
            <a:r>
              <a:rPr lang="en-US" altLang="zh-CN" dirty="0" smtClean="0"/>
              <a:t>8888</a:t>
            </a:r>
          </a:p>
          <a:p>
            <a:pPr marL="0" indent="0">
              <a:buNone/>
            </a:pPr>
            <a:r>
              <a:rPr lang="en-US" altLang="zh-CN" dirty="0"/>
              <a:t>4.</a:t>
            </a:r>
            <a:r>
              <a:rPr lang="en-US" altLang="zh-CN" dirty="0">
                <a:solidFill>
                  <a:srgbClr val="FF0000"/>
                </a:solidFill>
              </a:rPr>
              <a:t>HTTP(S) Test Script </a:t>
            </a:r>
            <a:r>
              <a:rPr lang="en-US" altLang="zh-CN" dirty="0" smtClean="0">
                <a:solidFill>
                  <a:srgbClr val="FF0000"/>
                </a:solidFill>
              </a:rPr>
              <a:t>Recorder </a:t>
            </a:r>
            <a:r>
              <a:rPr lang="zh-CN" altLang="en-US" dirty="0" smtClean="0"/>
              <a:t>点击</a:t>
            </a:r>
            <a:r>
              <a:rPr lang="en-US" altLang="zh-CN" dirty="0" smtClean="0"/>
              <a:t>【run】</a:t>
            </a:r>
            <a:endParaRPr lang="zh-CN" altLang="en-US" dirty="0"/>
          </a:p>
        </p:txBody>
      </p:sp>
      <p:sp>
        <p:nvSpPr>
          <p:cNvPr id="3" name="标题 2"/>
          <p:cNvSpPr>
            <a:spLocks noGrp="1"/>
          </p:cNvSpPr>
          <p:nvPr>
            <p:ph type="title"/>
          </p:nvPr>
        </p:nvSpPr>
        <p:spPr/>
        <p:txBody>
          <a:bodyPr/>
          <a:lstStyle/>
          <a:p>
            <a:r>
              <a:rPr lang="en-US" altLang="zh-CN" dirty="0" smtClean="0"/>
              <a:t>JMeter</a:t>
            </a:r>
            <a:r>
              <a:rPr lang="zh-CN" altLang="en-US" dirty="0" smtClean="0"/>
              <a:t>两种</a:t>
            </a:r>
            <a:r>
              <a:rPr lang="zh-CN" altLang="en-US" dirty="0"/>
              <a:t>录制脚本方法</a:t>
            </a:r>
            <a:r>
              <a:rPr lang="en-US" altLang="zh-CN" dirty="0"/>
              <a:t>-</a:t>
            </a:r>
            <a:r>
              <a:rPr lang="zh-CN" altLang="en-US" dirty="0" smtClean="0"/>
              <a:t>代理</a:t>
            </a:r>
            <a:endParaRPr lang="zh-CN" altLang="en-US" dirty="0"/>
          </a:p>
        </p:txBody>
      </p:sp>
    </p:spTree>
    <p:extLst>
      <p:ext uri="{BB962C8B-B14F-4D97-AF65-F5344CB8AC3E}">
        <p14:creationId xmlns:p14="http://schemas.microsoft.com/office/powerpoint/2010/main" val="1709148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412776"/>
            <a:ext cx="8229600" cy="4525963"/>
          </a:xfrm>
        </p:spPr>
        <p:txBody>
          <a:bodyPr>
            <a:normAutofit lnSpcReduction="10000"/>
          </a:bodyPr>
          <a:lstStyle/>
          <a:p>
            <a:pPr marL="514350" indent="-514350">
              <a:buFont typeface="+mj-lt"/>
              <a:buAutoNum type="arabicPeriod"/>
            </a:pPr>
            <a:r>
              <a:rPr lang="en-US" altLang="zh-CN" dirty="0" err="1" smtClean="0">
                <a:latin typeface="+mn-ea"/>
              </a:rPr>
              <a:t>badboy</a:t>
            </a:r>
            <a:r>
              <a:rPr lang="zh-CN" altLang="en-US" dirty="0" smtClean="0">
                <a:latin typeface="+mn-ea"/>
              </a:rPr>
              <a:t>下载：</a:t>
            </a:r>
            <a:r>
              <a:rPr lang="en-US" altLang="zh-CN" dirty="0" smtClean="0">
                <a:latin typeface="+mn-ea"/>
                <a:hlinkClick r:id="rId2"/>
              </a:rPr>
              <a:t>www.badboy.com.au</a:t>
            </a:r>
            <a:endParaRPr lang="en-US" altLang="zh-CN" dirty="0" smtClean="0">
              <a:latin typeface="+mn-ea"/>
            </a:endParaRPr>
          </a:p>
          <a:p>
            <a:pPr marL="514350" indent="-514350">
              <a:buFont typeface="+mj-lt"/>
              <a:buAutoNum type="arabicPeriod"/>
            </a:pPr>
            <a:r>
              <a:rPr lang="zh-CN" altLang="en-US" dirty="0" smtClean="0">
                <a:latin typeface="+mn-ea"/>
              </a:rPr>
              <a:t>点击工具栏上的红色原型按钮，在地址栏目输入被测地址。</a:t>
            </a:r>
            <a:endParaRPr lang="en-US" altLang="zh-CN" dirty="0" smtClean="0">
              <a:latin typeface="+mn-ea"/>
            </a:endParaRPr>
          </a:p>
          <a:p>
            <a:pPr marL="514350" indent="-514350">
              <a:buFont typeface="+mj-lt"/>
              <a:buAutoNum type="arabicPeriod"/>
            </a:pPr>
            <a:r>
              <a:rPr lang="zh-CN" altLang="en-US" dirty="0" smtClean="0">
                <a:latin typeface="+mn-ea"/>
              </a:rPr>
              <a:t>录制完成后，点击工具栏旁边的黑色按钮，结束录制。选择“文件”</a:t>
            </a:r>
            <a:r>
              <a:rPr lang="en-US" altLang="zh-CN" dirty="0" smtClean="0">
                <a:latin typeface="+mn-ea"/>
              </a:rPr>
              <a:t>/</a:t>
            </a:r>
            <a:r>
              <a:rPr lang="zh-CN" altLang="en-US" dirty="0" smtClean="0">
                <a:latin typeface="+mn-ea"/>
              </a:rPr>
              <a:t>“</a:t>
            </a:r>
            <a:r>
              <a:rPr lang="en-US" altLang="zh-CN" dirty="0" smtClean="0">
                <a:latin typeface="+mn-ea"/>
              </a:rPr>
              <a:t>Export to JMeter</a:t>
            </a:r>
            <a:r>
              <a:rPr lang="zh-CN" altLang="en-US" dirty="0" smtClean="0">
                <a:latin typeface="+mn-ea"/>
              </a:rPr>
              <a:t>”</a:t>
            </a:r>
            <a:endParaRPr lang="en-US" altLang="zh-CN" dirty="0" smtClean="0">
              <a:latin typeface="+mn-ea"/>
            </a:endParaRPr>
          </a:p>
          <a:p>
            <a:pPr marL="514350" indent="-514350">
              <a:buFont typeface="+mj-lt"/>
              <a:buAutoNum type="arabicPeriod"/>
            </a:pPr>
            <a:r>
              <a:rPr lang="zh-CN" altLang="en-US" dirty="0" smtClean="0">
                <a:latin typeface="+mn-ea"/>
              </a:rPr>
              <a:t>打开</a:t>
            </a:r>
            <a:r>
              <a:rPr lang="en-US" altLang="zh-CN" dirty="0" smtClean="0">
                <a:latin typeface="+mn-ea"/>
              </a:rPr>
              <a:t>JMeter</a:t>
            </a:r>
            <a:r>
              <a:rPr lang="zh-CN" altLang="en-US" dirty="0" smtClean="0">
                <a:latin typeface="+mn-ea"/>
              </a:rPr>
              <a:t>工具，选择“文件”</a:t>
            </a:r>
            <a:r>
              <a:rPr lang="en-US" altLang="zh-CN" dirty="0" smtClean="0">
                <a:latin typeface="+mn-ea"/>
              </a:rPr>
              <a:t>/</a:t>
            </a:r>
            <a:r>
              <a:rPr lang="zh-CN" altLang="en-US" dirty="0" smtClean="0">
                <a:latin typeface="+mn-ea"/>
              </a:rPr>
              <a:t>“打开”选择刚才保存的文件（</a:t>
            </a:r>
            <a:r>
              <a:rPr lang="en-US" altLang="zh-CN" dirty="0" smtClean="0">
                <a:latin typeface="+mn-ea"/>
              </a:rPr>
              <a:t>.</a:t>
            </a:r>
            <a:r>
              <a:rPr lang="en-US" altLang="zh-CN" dirty="0" err="1" smtClean="0">
                <a:latin typeface="+mn-ea"/>
              </a:rPr>
              <a:t>jmx</a:t>
            </a:r>
            <a:r>
              <a:rPr lang="zh-CN" altLang="en-US" dirty="0" smtClean="0">
                <a:latin typeface="+mn-ea"/>
              </a:rPr>
              <a:t>类型），将文件导入</a:t>
            </a:r>
            <a:endParaRPr lang="en-US" altLang="zh-CN" dirty="0" smtClean="0">
              <a:latin typeface="+mn-ea"/>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smtClean="0"/>
              <a:t>JMeter</a:t>
            </a:r>
            <a:r>
              <a:rPr lang="zh-CN" altLang="en-US" dirty="0" smtClean="0"/>
              <a:t>两种</a:t>
            </a:r>
            <a:r>
              <a:rPr lang="zh-CN" altLang="en-US" dirty="0"/>
              <a:t>录制脚本</a:t>
            </a:r>
            <a:r>
              <a:rPr lang="zh-CN" altLang="en-US" dirty="0" smtClean="0"/>
              <a:t>方法</a:t>
            </a:r>
            <a:r>
              <a:rPr lang="en-US" altLang="zh-CN" dirty="0" smtClean="0"/>
              <a:t>-</a:t>
            </a:r>
            <a:r>
              <a:rPr lang="en-US" altLang="zh-CN" dirty="0" err="1" smtClean="0"/>
              <a:t>badboy</a:t>
            </a:r>
            <a:endParaRPr lang="zh-CN" altLang="en-US" dirty="0"/>
          </a:p>
        </p:txBody>
      </p:sp>
    </p:spTree>
    <p:extLst>
      <p:ext uri="{BB962C8B-B14F-4D97-AF65-F5344CB8AC3E}">
        <p14:creationId xmlns:p14="http://schemas.microsoft.com/office/powerpoint/2010/main" val="1426547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052736"/>
            <a:ext cx="8229600" cy="4525963"/>
          </a:xfrm>
        </p:spPr>
        <p:txBody>
          <a:bodyPr>
            <a:normAutofit/>
          </a:bodyPr>
          <a:lstStyle/>
          <a:p>
            <a:pPr marL="0" indent="0">
              <a:buNone/>
            </a:pP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mn-ea"/>
              </a:rPr>
              <a:t>badboy</a:t>
            </a:r>
            <a:r>
              <a:rPr lang="zh-CN" altLang="en-US" dirty="0">
                <a:latin typeface="+mn-ea"/>
              </a:rPr>
              <a:t>自动化测试工具是一款强大</a:t>
            </a:r>
            <a:r>
              <a:rPr lang="en-US" altLang="zh-CN" dirty="0">
                <a:latin typeface="+mn-ea"/>
              </a:rPr>
              <a:t>WEB</a:t>
            </a:r>
            <a:r>
              <a:rPr lang="zh-CN" altLang="en-US" dirty="0">
                <a:latin typeface="+mn-ea"/>
              </a:rPr>
              <a:t>测试工具，它被用于测试和开发复杂的动态应用，</a:t>
            </a:r>
            <a:r>
              <a:rPr lang="en-US" altLang="zh-CN" dirty="0" err="1">
                <a:latin typeface="+mn-ea"/>
              </a:rPr>
              <a:t>badboy</a:t>
            </a:r>
            <a:r>
              <a:rPr lang="zh-CN" altLang="en-US" dirty="0">
                <a:latin typeface="+mn-ea"/>
              </a:rPr>
              <a:t>测试工具</a:t>
            </a:r>
            <a:r>
              <a:rPr lang="zh-CN" altLang="en-US" dirty="0" smtClean="0">
                <a:latin typeface="+mn-ea"/>
              </a:rPr>
              <a:t>提供了</a:t>
            </a:r>
            <a:r>
              <a:rPr lang="zh-CN" altLang="en-US" dirty="0">
                <a:solidFill>
                  <a:srgbClr val="FF0000"/>
                </a:solidFill>
                <a:latin typeface="+mn-ea"/>
              </a:rPr>
              <a:t>强大的屏幕录制和回放功能</a:t>
            </a:r>
            <a:r>
              <a:rPr lang="zh-CN" altLang="en-US" dirty="0">
                <a:latin typeface="+mn-ea"/>
              </a:rPr>
              <a:t>，同时也提供了丰富的图形结果分析功能。</a:t>
            </a:r>
            <a:r>
              <a:rPr lang="en-US" altLang="zh-CN" dirty="0" err="1">
                <a:latin typeface="+mn-ea"/>
              </a:rPr>
              <a:t>badboy</a:t>
            </a:r>
            <a:r>
              <a:rPr lang="zh-CN" altLang="en-US" dirty="0">
                <a:latin typeface="+mn-ea"/>
              </a:rPr>
              <a:t>测试工具通过协议包进行数据交换，响应速度非常快，而且软件使用非常的简 介，安装环境不受任何限制，操作简单不需要输入代码，通过强大</a:t>
            </a:r>
            <a:r>
              <a:rPr lang="en-US" altLang="zh-CN" dirty="0">
                <a:latin typeface="+mn-ea"/>
              </a:rPr>
              <a:t>HTTPS</a:t>
            </a:r>
            <a:r>
              <a:rPr lang="zh-CN" altLang="en-US" dirty="0">
                <a:latin typeface="+mn-ea"/>
              </a:rPr>
              <a:t>加密进行模拟录制，使得测试和开发更加容易</a:t>
            </a:r>
            <a:r>
              <a:rPr lang="zh-CN" altLang="en-US" dirty="0">
                <a:latin typeface="华文楷体" panose="02010600040101010101" pitchFamily="2" charset="-122"/>
                <a:ea typeface="华文楷体" panose="02010600040101010101" pitchFamily="2" charset="-122"/>
              </a:rPr>
              <a:t>。</a:t>
            </a:r>
          </a:p>
        </p:txBody>
      </p:sp>
      <p:sp>
        <p:nvSpPr>
          <p:cNvPr id="3" name="标题 2"/>
          <p:cNvSpPr>
            <a:spLocks noGrp="1"/>
          </p:cNvSpPr>
          <p:nvPr>
            <p:ph type="title"/>
          </p:nvPr>
        </p:nvSpPr>
        <p:spPr/>
        <p:txBody>
          <a:bodyPr/>
          <a:lstStyle/>
          <a:p>
            <a:r>
              <a:rPr lang="en-US" altLang="zh-CN" dirty="0" err="1" smtClean="0"/>
              <a:t>badboy</a:t>
            </a:r>
            <a:r>
              <a:rPr lang="zh-CN" altLang="en-US" dirty="0" smtClean="0"/>
              <a:t>脚本开发</a:t>
            </a:r>
            <a:endParaRPr lang="zh-CN" altLang="en-US" dirty="0"/>
          </a:p>
        </p:txBody>
      </p:sp>
    </p:spTree>
    <p:extLst>
      <p:ext uri="{BB962C8B-B14F-4D97-AF65-F5344CB8AC3E}">
        <p14:creationId xmlns:p14="http://schemas.microsoft.com/office/powerpoint/2010/main" val="2218883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en-US" altLang="zh-CN" dirty="0" smtClean="0">
                <a:latin typeface="+mn-ea"/>
              </a:rPr>
              <a:t>JMeter</a:t>
            </a:r>
            <a:r>
              <a:rPr lang="zh-CN" altLang="en-US" dirty="0" smtClean="0">
                <a:latin typeface="+mn-ea"/>
              </a:rPr>
              <a:t>介绍</a:t>
            </a:r>
            <a:endParaRPr lang="en-US" altLang="zh-CN" dirty="0" smtClean="0">
              <a:latin typeface="+mn-ea"/>
            </a:endParaRPr>
          </a:p>
          <a:p>
            <a:pPr>
              <a:lnSpc>
                <a:spcPct val="150000"/>
              </a:lnSpc>
              <a:spcBef>
                <a:spcPts val="0"/>
              </a:spcBef>
            </a:pPr>
            <a:r>
              <a:rPr lang="en-US" altLang="zh-CN" dirty="0" err="1" smtClean="0">
                <a:latin typeface="+mn-ea"/>
              </a:rPr>
              <a:t>JMeter</a:t>
            </a:r>
            <a:r>
              <a:rPr lang="zh-CN" altLang="en-US" dirty="0" smtClean="0">
                <a:latin typeface="+mn-ea"/>
              </a:rPr>
              <a:t>录制的两种方式</a:t>
            </a:r>
            <a:endParaRPr lang="en-US" altLang="zh-CN" dirty="0" smtClean="0">
              <a:latin typeface="+mn-ea"/>
            </a:endParaRPr>
          </a:p>
          <a:p>
            <a:pPr>
              <a:lnSpc>
                <a:spcPct val="150000"/>
              </a:lnSpc>
              <a:spcBef>
                <a:spcPts val="0"/>
              </a:spcBef>
            </a:pPr>
            <a:r>
              <a:rPr lang="zh-CN" altLang="en-US" dirty="0">
                <a:solidFill>
                  <a:srgbClr val="FF0000"/>
                </a:solidFill>
                <a:latin typeface="+mn-ea"/>
              </a:rPr>
              <a:t>第一</a:t>
            </a:r>
            <a:r>
              <a:rPr lang="zh-CN" altLang="en-US" dirty="0" smtClean="0">
                <a:solidFill>
                  <a:srgbClr val="FF0000"/>
                </a:solidFill>
                <a:latin typeface="+mn-ea"/>
              </a:rPr>
              <a:t>个</a:t>
            </a:r>
            <a:r>
              <a:rPr lang="en-US" altLang="zh-CN" dirty="0" smtClean="0">
                <a:solidFill>
                  <a:srgbClr val="FF0000"/>
                </a:solidFill>
                <a:latin typeface="+mn-ea"/>
              </a:rPr>
              <a:t>Demo</a:t>
            </a:r>
            <a:endParaRPr lang="zh-CN" altLang="en-US" dirty="0">
              <a:solidFill>
                <a:srgbClr val="FF0000"/>
              </a:solidFill>
              <a:latin typeface="+mn-ea"/>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312511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en-US" altLang="zh-CN" dirty="0" smtClean="0">
                <a:solidFill>
                  <a:srgbClr val="FF0000"/>
                </a:solidFill>
                <a:latin typeface="+mn-ea"/>
              </a:rPr>
              <a:t>JMeter</a:t>
            </a:r>
            <a:r>
              <a:rPr lang="zh-CN" altLang="en-US" dirty="0" smtClean="0">
                <a:solidFill>
                  <a:srgbClr val="FF0000"/>
                </a:solidFill>
                <a:latin typeface="+mn-ea"/>
              </a:rPr>
              <a:t>介绍</a:t>
            </a:r>
            <a:endParaRPr lang="en-US" altLang="zh-CN" dirty="0" smtClean="0">
              <a:solidFill>
                <a:srgbClr val="FF0000"/>
              </a:solidFill>
              <a:latin typeface="+mn-ea"/>
            </a:endParaRPr>
          </a:p>
          <a:p>
            <a:pPr>
              <a:lnSpc>
                <a:spcPct val="150000"/>
              </a:lnSpc>
              <a:spcBef>
                <a:spcPts val="0"/>
              </a:spcBef>
            </a:pPr>
            <a:r>
              <a:rPr lang="en-US" altLang="zh-CN" dirty="0" err="1" smtClean="0">
                <a:latin typeface="+mn-ea"/>
              </a:rPr>
              <a:t>JMeter</a:t>
            </a:r>
            <a:r>
              <a:rPr lang="zh-CN" altLang="en-US" dirty="0" smtClean="0">
                <a:latin typeface="+mn-ea"/>
              </a:rPr>
              <a:t>录制的两种方式</a:t>
            </a:r>
            <a:endParaRPr lang="en-US" altLang="zh-CN" dirty="0" smtClean="0">
              <a:latin typeface="+mn-ea"/>
            </a:endParaRPr>
          </a:p>
          <a:p>
            <a:pPr>
              <a:lnSpc>
                <a:spcPct val="150000"/>
              </a:lnSpc>
              <a:spcBef>
                <a:spcPts val="0"/>
              </a:spcBef>
            </a:pPr>
            <a:r>
              <a:rPr lang="zh-CN" altLang="en-US" dirty="0">
                <a:latin typeface="+mn-ea"/>
              </a:rPr>
              <a:t>第一</a:t>
            </a:r>
            <a:r>
              <a:rPr lang="zh-CN" altLang="en-US" dirty="0" smtClean="0">
                <a:latin typeface="+mn-ea"/>
              </a:rPr>
              <a:t>个</a:t>
            </a:r>
            <a:r>
              <a:rPr lang="en-US" altLang="zh-CN" dirty="0" smtClean="0">
                <a:latin typeface="+mn-ea"/>
              </a:rPr>
              <a:t>Demo</a:t>
            </a:r>
            <a:endParaRPr lang="zh-CN" altLang="en-US" dirty="0">
              <a:latin typeface="+mn-ea"/>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79258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mn-ea"/>
              </a:rPr>
              <a:t>被测网址：</a:t>
            </a:r>
            <a:r>
              <a:rPr lang="en-US" altLang="zh-CN" sz="2400" dirty="0">
                <a:latin typeface="+mn-ea"/>
              </a:rPr>
              <a:t>http://localhost:8032/bugfree/Login.php</a:t>
            </a:r>
            <a:endParaRPr lang="en-US" altLang="zh-CN" sz="2400" dirty="0" smtClean="0">
              <a:latin typeface="+mn-ea"/>
            </a:endParaRPr>
          </a:p>
          <a:p>
            <a:r>
              <a:rPr lang="zh-CN" altLang="en-US" dirty="0" smtClean="0">
                <a:latin typeface="+mn-ea"/>
              </a:rPr>
              <a:t>指标：响应时间以及错误率</a:t>
            </a:r>
            <a:endParaRPr lang="en-US" altLang="zh-CN" dirty="0" smtClean="0">
              <a:latin typeface="+mn-ea"/>
            </a:endParaRPr>
          </a:p>
          <a:p>
            <a:r>
              <a:rPr lang="zh-CN" altLang="en-US" dirty="0">
                <a:latin typeface="+mn-ea"/>
              </a:rPr>
              <a:t>场景</a:t>
            </a:r>
          </a:p>
        </p:txBody>
      </p:sp>
      <p:sp>
        <p:nvSpPr>
          <p:cNvPr id="3" name="标题 2"/>
          <p:cNvSpPr>
            <a:spLocks noGrp="1"/>
          </p:cNvSpPr>
          <p:nvPr>
            <p:ph type="title"/>
          </p:nvPr>
        </p:nvSpPr>
        <p:spPr/>
        <p:txBody>
          <a:bodyPr/>
          <a:lstStyle/>
          <a:p>
            <a:r>
              <a:rPr lang="zh-CN" altLang="en-US" dirty="0" smtClean="0"/>
              <a:t>第一个</a:t>
            </a:r>
            <a:r>
              <a:rPr lang="en-US" altLang="zh-CN" dirty="0" smtClean="0"/>
              <a:t>Demo</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912548"/>
            <a:ext cx="48672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717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Autofit/>
          </a:bodyPr>
          <a:lstStyle/>
          <a:p>
            <a:pPr marL="0" indent="0">
              <a:buNone/>
            </a:pPr>
            <a:r>
              <a:rPr lang="zh-CN" altLang="en-US" dirty="0">
                <a:latin typeface="+mn-ea"/>
              </a:rPr>
              <a:t>测试步骤</a:t>
            </a:r>
            <a:endParaRPr lang="en-US" altLang="zh-CN" dirty="0">
              <a:latin typeface="+mn-ea"/>
            </a:endParaRPr>
          </a:p>
          <a:p>
            <a:pPr marL="514350" indent="-514350">
              <a:buFont typeface="+mj-lt"/>
              <a:buAutoNum type="arabicPeriod"/>
            </a:pPr>
            <a:r>
              <a:rPr lang="zh-CN" altLang="en-US" dirty="0">
                <a:latin typeface="+mn-ea"/>
              </a:rPr>
              <a:t>测试计划</a:t>
            </a:r>
            <a:endParaRPr lang="en-US" altLang="zh-CN" dirty="0">
              <a:latin typeface="+mn-ea"/>
            </a:endParaRPr>
          </a:p>
          <a:p>
            <a:pPr marL="514350" indent="-514350">
              <a:buFont typeface="+mj-lt"/>
              <a:buAutoNum type="arabicPeriod"/>
            </a:pPr>
            <a:r>
              <a:rPr lang="zh-CN" altLang="en-US" dirty="0">
                <a:latin typeface="+mn-ea"/>
              </a:rPr>
              <a:t>线程组（右键 测试计划</a:t>
            </a:r>
            <a:r>
              <a:rPr lang="en-US" altLang="zh-CN" dirty="0">
                <a:latin typeface="+mn-ea"/>
              </a:rPr>
              <a:t>/</a:t>
            </a:r>
            <a:r>
              <a:rPr lang="zh-CN" altLang="en-US" dirty="0">
                <a:latin typeface="+mn-ea"/>
              </a:rPr>
              <a:t>添加</a:t>
            </a:r>
            <a:r>
              <a:rPr lang="en-US" altLang="zh-CN" dirty="0">
                <a:latin typeface="+mn-ea"/>
              </a:rPr>
              <a:t>/Threads/</a:t>
            </a:r>
            <a:r>
              <a:rPr lang="zh-CN" altLang="en-US" dirty="0">
                <a:latin typeface="+mn-ea"/>
              </a:rPr>
              <a:t>线程组）</a:t>
            </a:r>
            <a:endParaRPr lang="en-US" altLang="zh-CN" dirty="0">
              <a:latin typeface="+mn-ea"/>
            </a:endParaRPr>
          </a:p>
          <a:p>
            <a:pPr marL="514350" indent="-514350">
              <a:buFont typeface="+mj-lt"/>
              <a:buAutoNum type="arabicPeriod"/>
            </a:pPr>
            <a:r>
              <a:rPr lang="en-US" altLang="zh-CN" dirty="0">
                <a:latin typeface="+mn-ea"/>
              </a:rPr>
              <a:t>http</a:t>
            </a:r>
            <a:r>
              <a:rPr lang="zh-CN" altLang="en-US" dirty="0">
                <a:latin typeface="+mn-ea"/>
              </a:rPr>
              <a:t>请求</a:t>
            </a:r>
            <a:endParaRPr lang="en-US" altLang="zh-CN" dirty="0">
              <a:latin typeface="+mn-ea"/>
            </a:endParaRPr>
          </a:p>
          <a:p>
            <a:pPr marL="514350" indent="-514350">
              <a:buFont typeface="+mj-lt"/>
              <a:buAutoNum type="arabicPeriod"/>
            </a:pPr>
            <a:r>
              <a:rPr lang="zh-CN" altLang="en-US" dirty="0">
                <a:latin typeface="+mn-ea"/>
              </a:rPr>
              <a:t>监听器</a:t>
            </a:r>
            <a:endParaRPr lang="en-US" altLang="zh-CN" dirty="0">
              <a:latin typeface="+mn-ea"/>
            </a:endParaRPr>
          </a:p>
          <a:p>
            <a:pPr marL="514350" indent="-514350">
              <a:buFont typeface="+mj-lt"/>
              <a:buAutoNum type="arabicPeriod"/>
            </a:pPr>
            <a:r>
              <a:rPr lang="zh-CN" altLang="en-US" dirty="0">
                <a:latin typeface="+mn-ea"/>
              </a:rPr>
              <a:t>运行脚本</a:t>
            </a:r>
            <a:endParaRPr lang="en-US" altLang="zh-CN" dirty="0">
              <a:latin typeface="+mn-ea"/>
            </a:endParaRPr>
          </a:p>
          <a:p>
            <a:pPr marL="514350" indent="-514350">
              <a:buFont typeface="+mj-lt"/>
              <a:buAutoNum type="arabicPeriod"/>
            </a:pPr>
            <a:r>
              <a:rPr lang="zh-CN" altLang="en-US" dirty="0">
                <a:latin typeface="+mn-ea"/>
              </a:rPr>
              <a:t>查看报告</a:t>
            </a:r>
          </a:p>
        </p:txBody>
      </p:sp>
      <p:sp>
        <p:nvSpPr>
          <p:cNvPr id="3" name="标题 2"/>
          <p:cNvSpPr>
            <a:spLocks noGrp="1"/>
          </p:cNvSpPr>
          <p:nvPr>
            <p:ph type="title"/>
          </p:nvPr>
        </p:nvSpPr>
        <p:spPr/>
        <p:txBody>
          <a:bodyPr/>
          <a:lstStyle/>
          <a:p>
            <a:r>
              <a:rPr lang="zh-CN" altLang="en-US" dirty="0"/>
              <a:t>第一个</a:t>
            </a:r>
            <a:r>
              <a:rPr lang="en-US" altLang="zh-CN" dirty="0"/>
              <a:t>Demo</a:t>
            </a:r>
            <a:endParaRPr lang="zh-CN" altLang="en-US" dirty="0"/>
          </a:p>
        </p:txBody>
      </p:sp>
    </p:spTree>
    <p:extLst>
      <p:ext uri="{BB962C8B-B14F-4D97-AF65-F5344CB8AC3E}">
        <p14:creationId xmlns:p14="http://schemas.microsoft.com/office/powerpoint/2010/main" val="30987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24744"/>
            <a:ext cx="8229600" cy="4525963"/>
          </a:xfrm>
        </p:spPr>
        <p:txBody>
          <a:bodyPr>
            <a:noAutofit/>
          </a:bodyPr>
          <a:lstStyle/>
          <a:p>
            <a:r>
              <a:rPr lang="zh-CN" altLang="en-US" sz="2400" dirty="0" smtClean="0">
                <a:latin typeface="+mn-ea"/>
              </a:rPr>
              <a:t>名称：用于标识一个取样器，建议采用一个有意义的名称。</a:t>
            </a:r>
            <a:endParaRPr lang="en-US" altLang="zh-CN" sz="2400" dirty="0" smtClean="0">
              <a:latin typeface="+mn-ea"/>
            </a:endParaRPr>
          </a:p>
          <a:p>
            <a:r>
              <a:rPr lang="zh-CN" altLang="en-US" sz="2400" dirty="0" smtClean="0">
                <a:latin typeface="+mn-ea"/>
              </a:rPr>
              <a:t>注释：对于测试没有任何作用，仅记录用户可读的注释信息。</a:t>
            </a:r>
            <a:endParaRPr lang="en-US" altLang="zh-CN" sz="2400" dirty="0" smtClean="0">
              <a:latin typeface="+mn-ea"/>
            </a:endParaRPr>
          </a:p>
          <a:p>
            <a:r>
              <a:rPr lang="zh-CN" altLang="en-US" sz="2400" dirty="0" smtClean="0">
                <a:latin typeface="+mn-ea"/>
              </a:rPr>
              <a:t>端口号：目标服务器的端口号，默认</a:t>
            </a:r>
            <a:r>
              <a:rPr lang="en-US" altLang="zh-CN" sz="2400" dirty="0" smtClean="0">
                <a:latin typeface="+mn-ea"/>
              </a:rPr>
              <a:t>80</a:t>
            </a:r>
            <a:r>
              <a:rPr lang="zh-CN" altLang="en-US" sz="2400" dirty="0" smtClean="0">
                <a:latin typeface="+mn-ea"/>
              </a:rPr>
              <a:t>。</a:t>
            </a:r>
            <a:endParaRPr lang="en-US" altLang="zh-CN" sz="2400" dirty="0" smtClean="0">
              <a:latin typeface="+mn-ea"/>
            </a:endParaRPr>
          </a:p>
          <a:p>
            <a:r>
              <a:rPr lang="zh-CN" altLang="en-US" sz="2400" dirty="0" smtClean="0">
                <a:latin typeface="+mn-ea"/>
              </a:rPr>
              <a:t>协议：向目标服务器发送</a:t>
            </a:r>
            <a:r>
              <a:rPr lang="en-US" altLang="zh-CN" sz="2400" dirty="0" smtClean="0">
                <a:latin typeface="+mn-ea"/>
              </a:rPr>
              <a:t>HTTP</a:t>
            </a:r>
            <a:r>
              <a:rPr lang="zh-CN" altLang="en-US" sz="2400" dirty="0" smtClean="0">
                <a:latin typeface="+mn-ea"/>
              </a:rPr>
              <a:t>请求时的协议，可以是</a:t>
            </a:r>
            <a:r>
              <a:rPr lang="en-US" altLang="zh-CN" sz="2400" dirty="0" smtClean="0">
                <a:latin typeface="+mn-ea"/>
              </a:rPr>
              <a:t>https</a:t>
            </a:r>
            <a:r>
              <a:rPr lang="zh-CN" altLang="en-US" sz="2400" dirty="0" smtClean="0">
                <a:latin typeface="+mn-ea"/>
              </a:rPr>
              <a:t>或者是</a:t>
            </a:r>
            <a:r>
              <a:rPr lang="en-US" altLang="zh-CN" sz="2400" dirty="0" smtClean="0">
                <a:latin typeface="+mn-ea"/>
              </a:rPr>
              <a:t>http</a:t>
            </a:r>
            <a:r>
              <a:rPr lang="zh-CN" altLang="en-US" sz="2400" dirty="0" smtClean="0">
                <a:latin typeface="+mn-ea"/>
              </a:rPr>
              <a:t>，默认是</a:t>
            </a:r>
            <a:r>
              <a:rPr lang="en-US" altLang="zh-CN" sz="2400" dirty="0" smtClean="0">
                <a:latin typeface="+mn-ea"/>
              </a:rPr>
              <a:t>http</a:t>
            </a:r>
            <a:r>
              <a:rPr lang="zh-CN" altLang="en-US" sz="2400" dirty="0" smtClean="0">
                <a:latin typeface="+mn-ea"/>
              </a:rPr>
              <a:t>。</a:t>
            </a:r>
            <a:endParaRPr lang="en-US" altLang="zh-CN" sz="2400" dirty="0" smtClean="0">
              <a:latin typeface="+mn-ea"/>
            </a:endParaRPr>
          </a:p>
          <a:p>
            <a:r>
              <a:rPr lang="zh-CN" altLang="en-US" sz="2400" dirty="0" smtClean="0">
                <a:latin typeface="+mn-ea"/>
              </a:rPr>
              <a:t>方法：发送</a:t>
            </a:r>
            <a:r>
              <a:rPr lang="en-US" altLang="zh-CN" sz="2400" dirty="0" smtClean="0">
                <a:latin typeface="+mn-ea"/>
              </a:rPr>
              <a:t>http</a:t>
            </a:r>
            <a:r>
              <a:rPr lang="zh-CN" altLang="en-US" sz="2400" dirty="0" smtClean="0">
                <a:latin typeface="+mn-ea"/>
              </a:rPr>
              <a:t>请求的方法，可用方法包括</a:t>
            </a:r>
            <a:r>
              <a:rPr lang="en-US" altLang="zh-CN" sz="2400" dirty="0" smtClean="0">
                <a:latin typeface="+mn-ea"/>
              </a:rPr>
              <a:t>GET</a:t>
            </a:r>
            <a:r>
              <a:rPr lang="zh-CN" altLang="en-US" sz="2400" dirty="0" smtClean="0">
                <a:latin typeface="+mn-ea"/>
              </a:rPr>
              <a:t>、</a:t>
            </a:r>
            <a:r>
              <a:rPr lang="en-US" altLang="zh-CN" sz="2400" dirty="0" smtClean="0">
                <a:latin typeface="+mn-ea"/>
              </a:rPr>
              <a:t>HEAD</a:t>
            </a:r>
            <a:r>
              <a:rPr lang="zh-CN" altLang="en-US" sz="2400" dirty="0" smtClean="0">
                <a:latin typeface="+mn-ea"/>
              </a:rPr>
              <a:t>、</a:t>
            </a:r>
            <a:r>
              <a:rPr lang="en-US" altLang="zh-CN" sz="2400" dirty="0" smtClean="0">
                <a:latin typeface="+mn-ea"/>
              </a:rPr>
              <a:t>POST</a:t>
            </a:r>
            <a:r>
              <a:rPr lang="zh-CN" altLang="en-US" sz="2400" dirty="0" smtClean="0">
                <a:latin typeface="+mn-ea"/>
              </a:rPr>
              <a:t>、</a:t>
            </a:r>
            <a:r>
              <a:rPr lang="en-US" altLang="zh-CN" sz="2400" dirty="0" smtClean="0">
                <a:latin typeface="+mn-ea"/>
              </a:rPr>
              <a:t>PUT</a:t>
            </a:r>
            <a:r>
              <a:rPr lang="zh-CN" altLang="en-US" sz="2400" dirty="0" smtClean="0">
                <a:latin typeface="+mn-ea"/>
              </a:rPr>
              <a:t>、</a:t>
            </a:r>
            <a:r>
              <a:rPr lang="en-US" altLang="zh-CN" sz="2400" dirty="0" smtClean="0">
                <a:latin typeface="+mn-ea"/>
              </a:rPr>
              <a:t>OPTIONS</a:t>
            </a:r>
            <a:r>
              <a:rPr lang="zh-CN" altLang="en-US" sz="2400" dirty="0" smtClean="0">
                <a:latin typeface="+mn-ea"/>
              </a:rPr>
              <a:t>、</a:t>
            </a:r>
            <a:r>
              <a:rPr lang="en-US" altLang="zh-CN" sz="2400" dirty="0" smtClean="0">
                <a:latin typeface="+mn-ea"/>
              </a:rPr>
              <a:t>TRACE</a:t>
            </a:r>
            <a:r>
              <a:rPr lang="zh-CN" altLang="en-US" sz="2400" dirty="0" smtClean="0">
                <a:latin typeface="+mn-ea"/>
              </a:rPr>
              <a:t>、</a:t>
            </a:r>
            <a:r>
              <a:rPr lang="en-US" altLang="zh-CN" sz="2400" dirty="0" smtClean="0">
                <a:latin typeface="+mn-ea"/>
              </a:rPr>
              <a:t>DELETE</a:t>
            </a:r>
            <a:r>
              <a:rPr lang="zh-CN" altLang="en-US" sz="2400" dirty="0" smtClean="0">
                <a:latin typeface="+mn-ea"/>
              </a:rPr>
              <a:t>等。</a:t>
            </a:r>
            <a:endParaRPr lang="en-US" altLang="zh-CN" sz="2400" dirty="0" smtClean="0">
              <a:latin typeface="+mn-ea"/>
            </a:endParaRPr>
          </a:p>
          <a:p>
            <a:r>
              <a:rPr lang="en-US" altLang="zh-CN" sz="2400" dirty="0" smtClean="0">
                <a:latin typeface="+mn-ea"/>
              </a:rPr>
              <a:t>Content encoding</a:t>
            </a:r>
            <a:r>
              <a:rPr lang="zh-CN" altLang="en-US" sz="2400" dirty="0" smtClean="0">
                <a:latin typeface="+mn-ea"/>
              </a:rPr>
              <a:t>：内容的编码方式。</a:t>
            </a:r>
            <a:endParaRPr lang="en-US" altLang="zh-CN" sz="2400" dirty="0" smtClean="0">
              <a:latin typeface="+mn-ea"/>
            </a:endParaRPr>
          </a:p>
          <a:p>
            <a:r>
              <a:rPr lang="zh-CN" altLang="en-US" sz="2400" dirty="0" smtClean="0">
                <a:latin typeface="+mn-ea"/>
              </a:rPr>
              <a:t>路径：目标</a:t>
            </a:r>
            <a:r>
              <a:rPr lang="en-US" altLang="zh-CN" sz="2400" dirty="0" smtClean="0">
                <a:latin typeface="+mn-ea"/>
              </a:rPr>
              <a:t>URL</a:t>
            </a:r>
            <a:r>
              <a:rPr lang="zh-CN" altLang="en-US" sz="2400" dirty="0" smtClean="0">
                <a:latin typeface="+mn-ea"/>
              </a:rPr>
              <a:t>路径（不包括服务器的地址和端口）</a:t>
            </a:r>
            <a:endParaRPr lang="en-US" altLang="zh-CN" sz="2400" dirty="0" smtClean="0">
              <a:latin typeface="+mn-ea"/>
            </a:endParaRPr>
          </a:p>
          <a:p>
            <a:r>
              <a:rPr lang="zh-CN" altLang="en-US" sz="2400" dirty="0" smtClean="0">
                <a:latin typeface="+mn-ea"/>
              </a:rPr>
              <a:t>自动重定向：如果选中该选项，当发送</a:t>
            </a:r>
            <a:r>
              <a:rPr lang="en-US" altLang="zh-CN" sz="2400" dirty="0" smtClean="0">
                <a:latin typeface="+mn-ea"/>
              </a:rPr>
              <a:t>HTTP</a:t>
            </a:r>
            <a:r>
              <a:rPr lang="zh-CN" altLang="en-US" sz="2400" dirty="0" smtClean="0">
                <a:latin typeface="+mn-ea"/>
              </a:rPr>
              <a:t>请求后得到的响应是</a:t>
            </a:r>
            <a:r>
              <a:rPr lang="en-US" altLang="zh-CN" sz="2400" dirty="0" smtClean="0">
                <a:latin typeface="+mn-ea"/>
              </a:rPr>
              <a:t>302/301</a:t>
            </a:r>
            <a:r>
              <a:rPr lang="zh-CN" altLang="en-US" sz="2400" dirty="0" smtClean="0">
                <a:latin typeface="+mn-ea"/>
              </a:rPr>
              <a:t>时，</a:t>
            </a:r>
            <a:r>
              <a:rPr lang="en-US" altLang="zh-CN" sz="2400" dirty="0" smtClean="0">
                <a:latin typeface="+mn-ea"/>
              </a:rPr>
              <a:t>JMeter</a:t>
            </a:r>
            <a:r>
              <a:rPr lang="zh-CN" altLang="en-US" sz="2400" dirty="0" smtClean="0">
                <a:latin typeface="+mn-ea"/>
              </a:rPr>
              <a:t>自动重定向到新的页面</a:t>
            </a:r>
            <a:endParaRPr lang="zh-CN" altLang="en-US" sz="2400" dirty="0">
              <a:latin typeface="+mn-ea"/>
            </a:endParaRPr>
          </a:p>
        </p:txBody>
      </p:sp>
      <p:sp>
        <p:nvSpPr>
          <p:cNvPr id="3" name="标题 2"/>
          <p:cNvSpPr>
            <a:spLocks noGrp="1"/>
          </p:cNvSpPr>
          <p:nvPr>
            <p:ph type="title"/>
          </p:nvPr>
        </p:nvSpPr>
        <p:spPr/>
        <p:txBody>
          <a:bodyPr/>
          <a:lstStyle/>
          <a:p>
            <a:r>
              <a:rPr lang="en-US" altLang="zh-CN" dirty="0" smtClean="0"/>
              <a:t>Http</a:t>
            </a:r>
            <a:r>
              <a:rPr lang="zh-CN" altLang="en-US" dirty="0" smtClean="0"/>
              <a:t>请求设置</a:t>
            </a:r>
            <a:r>
              <a:rPr lang="en-US" altLang="zh-CN" dirty="0" smtClean="0"/>
              <a:t>-</a:t>
            </a:r>
            <a:r>
              <a:rPr lang="zh-CN" altLang="en-US" dirty="0" smtClean="0"/>
              <a:t>保持默认</a:t>
            </a:r>
            <a:endParaRPr lang="zh-CN" altLang="en-US" dirty="0"/>
          </a:p>
        </p:txBody>
      </p:sp>
    </p:spTree>
    <p:extLst>
      <p:ext uri="{BB962C8B-B14F-4D97-AF65-F5344CB8AC3E}">
        <p14:creationId xmlns:p14="http://schemas.microsoft.com/office/powerpoint/2010/main" val="3139999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5400600"/>
          </a:xfrm>
        </p:spPr>
        <p:txBody>
          <a:bodyPr>
            <a:noAutofit/>
          </a:bodyPr>
          <a:lstStyle/>
          <a:p>
            <a:pPr>
              <a:spcBef>
                <a:spcPts val="1000"/>
              </a:spcBef>
            </a:pPr>
            <a:r>
              <a:rPr lang="en-US" altLang="zh-CN" sz="2200" dirty="0">
                <a:latin typeface="+mn-ea"/>
              </a:rPr>
              <a:t>Use keep Alive</a:t>
            </a:r>
            <a:r>
              <a:rPr lang="zh-CN" altLang="en-US" sz="2200" dirty="0">
                <a:latin typeface="+mn-ea"/>
              </a:rPr>
              <a:t>：当该选项被选中时</a:t>
            </a:r>
            <a:r>
              <a:rPr lang="zh-CN" altLang="en-US" sz="2200" dirty="0" smtClean="0">
                <a:latin typeface="+mn-ea"/>
              </a:rPr>
              <a:t>，</a:t>
            </a:r>
            <a:r>
              <a:rPr lang="en-US" altLang="zh-CN" sz="2200" dirty="0" smtClean="0">
                <a:latin typeface="+mn-ea"/>
              </a:rPr>
              <a:t>JMeter</a:t>
            </a:r>
            <a:r>
              <a:rPr lang="zh-CN" altLang="en-US" sz="2200" dirty="0" smtClean="0">
                <a:latin typeface="+mn-ea"/>
              </a:rPr>
              <a:t>和</a:t>
            </a:r>
            <a:r>
              <a:rPr lang="zh-CN" altLang="en-US" sz="2200" dirty="0">
                <a:latin typeface="+mn-ea"/>
              </a:rPr>
              <a:t>目标服务器之间是有</a:t>
            </a:r>
            <a:r>
              <a:rPr lang="en-US" altLang="zh-CN" sz="2200" dirty="0">
                <a:latin typeface="+mn-ea"/>
              </a:rPr>
              <a:t>Keep-Alive</a:t>
            </a:r>
            <a:r>
              <a:rPr lang="zh-CN" altLang="en-US" sz="2200" dirty="0">
                <a:latin typeface="+mn-ea"/>
              </a:rPr>
              <a:t>方式进行</a:t>
            </a:r>
            <a:r>
              <a:rPr lang="en-US" altLang="zh-CN" sz="2200" dirty="0">
                <a:latin typeface="+mn-ea"/>
              </a:rPr>
              <a:t>HTTP</a:t>
            </a:r>
            <a:r>
              <a:rPr lang="zh-CN" altLang="en-US" sz="2200" dirty="0">
                <a:latin typeface="+mn-ea"/>
              </a:rPr>
              <a:t>通信，默认选中。</a:t>
            </a:r>
            <a:endParaRPr lang="en-US" altLang="zh-CN" sz="2200" dirty="0">
              <a:latin typeface="+mn-ea"/>
            </a:endParaRPr>
          </a:p>
          <a:p>
            <a:pPr>
              <a:spcBef>
                <a:spcPts val="1000"/>
              </a:spcBef>
            </a:pPr>
            <a:r>
              <a:rPr lang="en-US" altLang="zh-CN" sz="2200" dirty="0">
                <a:latin typeface="+mn-ea"/>
              </a:rPr>
              <a:t>Use multipart/from-data for HTTP</a:t>
            </a:r>
            <a:r>
              <a:rPr lang="zh-CN" altLang="en-US" sz="2200" dirty="0">
                <a:latin typeface="+mn-ea"/>
              </a:rPr>
              <a:t>　</a:t>
            </a:r>
            <a:r>
              <a:rPr lang="en-US" altLang="zh-CN" sz="2200" dirty="0">
                <a:latin typeface="+mn-ea"/>
              </a:rPr>
              <a:t>POST</a:t>
            </a:r>
            <a:r>
              <a:rPr lang="zh-CN" altLang="en-US" sz="2200" dirty="0">
                <a:latin typeface="+mn-ea"/>
              </a:rPr>
              <a:t>：当发送</a:t>
            </a:r>
            <a:r>
              <a:rPr lang="en-US" altLang="zh-CN" sz="2200" dirty="0">
                <a:latin typeface="+mn-ea"/>
              </a:rPr>
              <a:t>HTTP POST </a:t>
            </a:r>
            <a:r>
              <a:rPr lang="zh-CN" altLang="en-US" sz="2200" dirty="0">
                <a:latin typeface="+mn-ea"/>
              </a:rPr>
              <a:t>请求时，使用</a:t>
            </a:r>
            <a:r>
              <a:rPr lang="en-US" altLang="zh-CN" sz="2200" dirty="0">
                <a:latin typeface="+mn-ea"/>
              </a:rPr>
              <a:t>Use multipart/from-data </a:t>
            </a:r>
            <a:r>
              <a:rPr lang="zh-CN" altLang="en-US" sz="2200" dirty="0">
                <a:latin typeface="+mn-ea"/>
              </a:rPr>
              <a:t>发送，默认不选中。</a:t>
            </a:r>
            <a:endParaRPr lang="en-US" altLang="zh-CN" sz="2200" dirty="0">
              <a:latin typeface="+mn-ea"/>
            </a:endParaRPr>
          </a:p>
          <a:p>
            <a:pPr>
              <a:spcBef>
                <a:spcPts val="1000"/>
              </a:spcBef>
            </a:pPr>
            <a:r>
              <a:rPr lang="zh-CN" altLang="en-US" sz="2200" dirty="0">
                <a:latin typeface="+mn-ea"/>
              </a:rPr>
              <a:t>同请求一起发送参数：在请求中发送</a:t>
            </a:r>
            <a:r>
              <a:rPr lang="en-US" altLang="zh-CN" sz="2200" dirty="0">
                <a:latin typeface="+mn-ea"/>
              </a:rPr>
              <a:t>URL</a:t>
            </a:r>
            <a:r>
              <a:rPr lang="zh-CN" altLang="en-US" sz="2200" dirty="0">
                <a:latin typeface="+mn-ea"/>
              </a:rPr>
              <a:t>参数，对于带参数的</a:t>
            </a:r>
            <a:r>
              <a:rPr lang="en-US" altLang="zh-CN" sz="2200" dirty="0">
                <a:latin typeface="+mn-ea"/>
              </a:rPr>
              <a:t>URL</a:t>
            </a:r>
            <a:r>
              <a:rPr lang="zh-CN" altLang="en-US" sz="2200" dirty="0" smtClean="0">
                <a:latin typeface="+mn-ea"/>
              </a:rPr>
              <a:t>，</a:t>
            </a:r>
            <a:r>
              <a:rPr lang="en-US" altLang="zh-CN" sz="2200" dirty="0" smtClean="0">
                <a:latin typeface="+mn-ea"/>
              </a:rPr>
              <a:t>JMeter</a:t>
            </a:r>
            <a:r>
              <a:rPr lang="zh-CN" altLang="en-US" sz="2200" dirty="0" smtClean="0">
                <a:latin typeface="+mn-ea"/>
              </a:rPr>
              <a:t>提供</a:t>
            </a:r>
            <a:r>
              <a:rPr lang="zh-CN" altLang="en-US" sz="2200" dirty="0">
                <a:latin typeface="+mn-ea"/>
              </a:rPr>
              <a:t>了一个简单的对参数化的方法。用户可以将</a:t>
            </a:r>
            <a:r>
              <a:rPr lang="en-US" altLang="zh-CN" sz="2200" dirty="0">
                <a:latin typeface="+mn-ea"/>
              </a:rPr>
              <a:t>URL</a:t>
            </a:r>
            <a:r>
              <a:rPr lang="zh-CN" altLang="en-US" sz="2200" dirty="0">
                <a:latin typeface="+mn-ea"/>
              </a:rPr>
              <a:t>中所有参数设置在本表中，表中的每一行是一个参数值对（对应</a:t>
            </a:r>
            <a:r>
              <a:rPr lang="en-US" altLang="zh-CN" sz="2200" dirty="0">
                <a:latin typeface="+mn-ea"/>
              </a:rPr>
              <a:t>URL</a:t>
            </a:r>
            <a:r>
              <a:rPr lang="zh-CN" altLang="en-US" sz="2200" dirty="0">
                <a:latin typeface="+mn-ea"/>
              </a:rPr>
              <a:t>中的名称</a:t>
            </a:r>
            <a:r>
              <a:rPr lang="en-US" altLang="zh-CN" sz="2200" dirty="0">
                <a:latin typeface="+mn-ea"/>
              </a:rPr>
              <a:t>1=</a:t>
            </a:r>
            <a:r>
              <a:rPr lang="zh-CN" altLang="en-US" sz="2200" dirty="0">
                <a:latin typeface="+mn-ea"/>
              </a:rPr>
              <a:t>值</a:t>
            </a:r>
            <a:r>
              <a:rPr lang="en-US" altLang="zh-CN" sz="2200" dirty="0">
                <a:latin typeface="+mn-ea"/>
              </a:rPr>
              <a:t>1</a:t>
            </a:r>
            <a:r>
              <a:rPr lang="zh-CN" altLang="en-US" sz="2200" dirty="0">
                <a:latin typeface="+mn-ea"/>
              </a:rPr>
              <a:t>）</a:t>
            </a:r>
            <a:endParaRPr lang="en-US" altLang="zh-CN" sz="2200" dirty="0">
              <a:latin typeface="+mn-ea"/>
            </a:endParaRPr>
          </a:p>
          <a:p>
            <a:pPr>
              <a:spcBef>
                <a:spcPts val="1000"/>
              </a:spcBef>
            </a:pPr>
            <a:r>
              <a:rPr lang="zh-CN" altLang="en-US" sz="2200" dirty="0">
                <a:latin typeface="+mn-ea"/>
              </a:rPr>
              <a:t>同请求一起发送文件：在请求中发送文件，通常，</a:t>
            </a:r>
            <a:r>
              <a:rPr lang="en-US" altLang="zh-CN" sz="2200" dirty="0">
                <a:latin typeface="+mn-ea"/>
              </a:rPr>
              <a:t>HTTP</a:t>
            </a:r>
            <a:r>
              <a:rPr lang="zh-CN" altLang="en-US" sz="2200" dirty="0">
                <a:latin typeface="+mn-ea"/>
              </a:rPr>
              <a:t>文件上传行为可以通过这种方式模拟。</a:t>
            </a:r>
          </a:p>
        </p:txBody>
      </p:sp>
      <p:sp>
        <p:nvSpPr>
          <p:cNvPr id="3" name="标题 2"/>
          <p:cNvSpPr>
            <a:spLocks noGrp="1"/>
          </p:cNvSpPr>
          <p:nvPr>
            <p:ph type="title"/>
          </p:nvPr>
        </p:nvSpPr>
        <p:spPr/>
        <p:txBody>
          <a:bodyPr/>
          <a:lstStyle/>
          <a:p>
            <a:r>
              <a:rPr lang="en-US" altLang="zh-CN" dirty="0"/>
              <a:t>Http</a:t>
            </a:r>
            <a:r>
              <a:rPr lang="zh-CN" altLang="en-US" dirty="0"/>
              <a:t>请求设置</a:t>
            </a:r>
          </a:p>
        </p:txBody>
      </p:sp>
    </p:spTree>
    <p:extLst>
      <p:ext uri="{BB962C8B-B14F-4D97-AF65-F5344CB8AC3E}">
        <p14:creationId xmlns:p14="http://schemas.microsoft.com/office/powerpoint/2010/main" val="2218315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0728"/>
            <a:ext cx="8229600" cy="4525963"/>
          </a:xfrm>
        </p:spPr>
        <p:txBody>
          <a:bodyPr>
            <a:noAutofit/>
          </a:bodyPr>
          <a:lstStyle/>
          <a:p>
            <a:pPr>
              <a:spcBef>
                <a:spcPts val="1000"/>
              </a:spcBef>
            </a:pPr>
            <a:r>
              <a:rPr lang="zh-CN" altLang="en-US" sz="2200" dirty="0">
                <a:latin typeface="+mn-ea"/>
              </a:rPr>
              <a:t>从</a:t>
            </a:r>
            <a:r>
              <a:rPr lang="en-US" altLang="zh-CN" sz="2200" dirty="0">
                <a:latin typeface="+mn-ea"/>
              </a:rPr>
              <a:t>HTML</a:t>
            </a:r>
            <a:r>
              <a:rPr lang="zh-CN" altLang="en-US" sz="2200" dirty="0">
                <a:latin typeface="+mn-ea"/>
              </a:rPr>
              <a:t>文件获取所有内含的资源：选中时</a:t>
            </a:r>
            <a:r>
              <a:rPr lang="zh-CN" altLang="en-US" sz="2200" dirty="0" smtClean="0">
                <a:latin typeface="+mn-ea"/>
              </a:rPr>
              <a:t>，</a:t>
            </a:r>
            <a:r>
              <a:rPr lang="en-US" altLang="zh-CN" sz="2200" dirty="0" smtClean="0">
                <a:latin typeface="+mn-ea"/>
              </a:rPr>
              <a:t>JMeter</a:t>
            </a:r>
            <a:r>
              <a:rPr lang="zh-CN" altLang="en-US" sz="2200" dirty="0" smtClean="0">
                <a:latin typeface="+mn-ea"/>
              </a:rPr>
              <a:t>在</a:t>
            </a:r>
            <a:r>
              <a:rPr lang="zh-CN" altLang="en-US" sz="2200" dirty="0">
                <a:latin typeface="+mn-ea"/>
              </a:rPr>
              <a:t>发出</a:t>
            </a:r>
            <a:r>
              <a:rPr lang="en-US" altLang="zh-CN" sz="2200" dirty="0">
                <a:latin typeface="+mn-ea"/>
              </a:rPr>
              <a:t>HTTP</a:t>
            </a:r>
            <a:r>
              <a:rPr lang="zh-CN" altLang="en-US" sz="2200" dirty="0">
                <a:latin typeface="+mn-ea"/>
              </a:rPr>
              <a:t>请求并获得响应的</a:t>
            </a:r>
            <a:r>
              <a:rPr lang="en-US" altLang="zh-CN" sz="2200" dirty="0">
                <a:latin typeface="+mn-ea"/>
              </a:rPr>
              <a:t>HTML</a:t>
            </a:r>
            <a:r>
              <a:rPr lang="zh-CN" altLang="en-US" sz="2200" dirty="0">
                <a:latin typeface="+mn-ea"/>
              </a:rPr>
              <a:t>文件内容后，还对该</a:t>
            </a:r>
            <a:r>
              <a:rPr lang="en-US" altLang="zh-CN" sz="2200" dirty="0">
                <a:latin typeface="+mn-ea"/>
              </a:rPr>
              <a:t>HTML</a:t>
            </a:r>
            <a:r>
              <a:rPr lang="zh-CN" altLang="en-US" sz="2200" dirty="0">
                <a:latin typeface="+mn-ea"/>
              </a:rPr>
              <a:t>进行</a:t>
            </a:r>
            <a:r>
              <a:rPr lang="en-US" altLang="zh-CN" sz="2200" dirty="0">
                <a:latin typeface="+mn-ea"/>
              </a:rPr>
              <a:t>Parse</a:t>
            </a:r>
            <a:r>
              <a:rPr lang="zh-CN" altLang="en-US" sz="2200" dirty="0">
                <a:latin typeface="+mn-ea"/>
              </a:rPr>
              <a:t>并获取</a:t>
            </a:r>
            <a:r>
              <a:rPr lang="en-US" altLang="zh-CN" sz="2200" dirty="0">
                <a:latin typeface="+mn-ea"/>
              </a:rPr>
              <a:t>HTML</a:t>
            </a:r>
            <a:r>
              <a:rPr lang="zh-CN" altLang="en-US" sz="2200" dirty="0">
                <a:latin typeface="+mn-ea"/>
              </a:rPr>
              <a:t>中包含的资源。默认不选中，如果用户只需要获取页面中的特定资源，可以在下方中的</a:t>
            </a:r>
            <a:r>
              <a:rPr lang="en-US" altLang="zh-CN" sz="2200" dirty="0">
                <a:latin typeface="+mn-ea"/>
              </a:rPr>
              <a:t>URLs must match</a:t>
            </a:r>
            <a:r>
              <a:rPr lang="zh-CN" altLang="en-US" sz="2200" dirty="0">
                <a:latin typeface="+mn-ea"/>
              </a:rPr>
              <a:t>文本框中填入需要下载的特定资源表达式，这样，只有匹配成功的资源才会被下载。</a:t>
            </a:r>
            <a:endParaRPr lang="en-US" altLang="zh-CN" sz="2200" dirty="0">
              <a:latin typeface="+mn-ea"/>
            </a:endParaRPr>
          </a:p>
          <a:p>
            <a:pPr>
              <a:spcBef>
                <a:spcPts val="1000"/>
              </a:spcBef>
            </a:pPr>
            <a:r>
              <a:rPr lang="zh-CN" altLang="en-US" sz="2200" dirty="0">
                <a:latin typeface="+mn-ea"/>
              </a:rPr>
              <a:t>用作监视器：此取样器被当成监视器，在</a:t>
            </a:r>
            <a:r>
              <a:rPr lang="en-US" altLang="zh-CN" sz="2200" dirty="0">
                <a:latin typeface="+mn-ea"/>
              </a:rPr>
              <a:t>Monitor Results Listener</a:t>
            </a:r>
            <a:r>
              <a:rPr lang="zh-CN" altLang="en-US" sz="2200" dirty="0">
                <a:latin typeface="+mn-ea"/>
              </a:rPr>
              <a:t>中可以直接看到基于该取样器的图形统计信息。默认不选中。</a:t>
            </a:r>
            <a:endParaRPr lang="en-US" altLang="zh-CN" sz="2200" dirty="0">
              <a:latin typeface="+mn-ea"/>
            </a:endParaRPr>
          </a:p>
          <a:p>
            <a:pPr>
              <a:spcBef>
                <a:spcPts val="1000"/>
              </a:spcBef>
            </a:pPr>
            <a:r>
              <a:rPr lang="en-US" altLang="zh-CN" sz="2200" dirty="0">
                <a:latin typeface="+mn-ea"/>
              </a:rPr>
              <a:t>Save response as MD5 hash</a:t>
            </a:r>
            <a:r>
              <a:rPr lang="zh-CN" altLang="en-US" sz="2200" dirty="0">
                <a:latin typeface="+mn-ea"/>
              </a:rPr>
              <a:t>：选中时，在执行时仅记录服务器端响应数据的</a:t>
            </a:r>
            <a:r>
              <a:rPr lang="en-US" altLang="zh-CN" sz="2200" dirty="0">
                <a:latin typeface="+mn-ea"/>
              </a:rPr>
              <a:t>MD5</a:t>
            </a:r>
            <a:r>
              <a:rPr lang="zh-CN" altLang="en-US" sz="2200" dirty="0">
                <a:latin typeface="+mn-ea"/>
              </a:rPr>
              <a:t>值，而不记录完整的响应数据。在需要进行数据量大的测试时，建议选中该项以减少取样器记录响应数据的开销。</a:t>
            </a:r>
          </a:p>
        </p:txBody>
      </p:sp>
      <p:sp>
        <p:nvSpPr>
          <p:cNvPr id="4" name="标题 2"/>
          <p:cNvSpPr>
            <a:spLocks noGrp="1"/>
          </p:cNvSpPr>
          <p:nvPr>
            <p:ph type="title"/>
          </p:nvPr>
        </p:nvSpPr>
        <p:spPr>
          <a:xfrm>
            <a:off x="14265" y="-1"/>
            <a:ext cx="9022231" cy="818867"/>
          </a:xfrm>
        </p:spPr>
        <p:txBody>
          <a:bodyPr/>
          <a:lstStyle/>
          <a:p>
            <a:r>
              <a:rPr lang="en-US" altLang="zh-CN" dirty="0"/>
              <a:t>Http</a:t>
            </a:r>
            <a:r>
              <a:rPr lang="zh-CN" altLang="en-US" dirty="0"/>
              <a:t>请求设置</a:t>
            </a:r>
          </a:p>
        </p:txBody>
      </p:sp>
    </p:spTree>
    <p:extLst>
      <p:ext uri="{BB962C8B-B14F-4D97-AF65-F5344CB8AC3E}">
        <p14:creationId xmlns:p14="http://schemas.microsoft.com/office/powerpoint/2010/main" val="334113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4525963"/>
          </a:xfrm>
        </p:spPr>
        <p:txBody>
          <a:bodyPr>
            <a:normAutofit/>
          </a:bodyPr>
          <a:lstStyle/>
          <a:p>
            <a:pPr>
              <a:spcBef>
                <a:spcPts val="1000"/>
              </a:spcBef>
            </a:pPr>
            <a:r>
              <a:rPr lang="zh-CN" altLang="en-US" sz="2200" dirty="0">
                <a:latin typeface="+mn-ea"/>
              </a:rPr>
              <a:t>线程数：虚拟用户数</a:t>
            </a:r>
            <a:endParaRPr lang="en-US" altLang="zh-CN" sz="2200" dirty="0">
              <a:latin typeface="+mn-ea"/>
            </a:endParaRPr>
          </a:p>
          <a:p>
            <a:pPr>
              <a:spcBef>
                <a:spcPts val="1000"/>
              </a:spcBef>
            </a:pPr>
            <a:r>
              <a:rPr lang="en-US" altLang="zh-CN" sz="2200" dirty="0">
                <a:latin typeface="+mn-ea"/>
              </a:rPr>
              <a:t>ramp up period:</a:t>
            </a:r>
            <a:r>
              <a:rPr lang="zh-CN" altLang="en-US" sz="2200" dirty="0">
                <a:latin typeface="+mn-ea"/>
              </a:rPr>
              <a:t>设置的虚拟用户需要多长时间全部启动。如果线程数为</a:t>
            </a:r>
            <a:r>
              <a:rPr lang="en-US" altLang="zh-CN" sz="2200" dirty="0">
                <a:latin typeface="+mn-ea"/>
              </a:rPr>
              <a:t>20</a:t>
            </a:r>
            <a:r>
              <a:rPr lang="zh-CN" altLang="en-US" sz="2200" dirty="0">
                <a:latin typeface="+mn-ea"/>
              </a:rPr>
              <a:t>，时间为</a:t>
            </a:r>
            <a:r>
              <a:rPr lang="en-US" altLang="zh-CN" sz="2200" dirty="0">
                <a:latin typeface="+mn-ea"/>
              </a:rPr>
              <a:t>10</a:t>
            </a:r>
            <a:r>
              <a:rPr lang="zh-CN" altLang="en-US" sz="2200" dirty="0">
                <a:latin typeface="+mn-ea"/>
              </a:rPr>
              <a:t>，也就是每秒钟启动</a:t>
            </a:r>
            <a:r>
              <a:rPr lang="en-US" altLang="zh-CN" sz="2200" dirty="0">
                <a:latin typeface="+mn-ea"/>
              </a:rPr>
              <a:t>2</a:t>
            </a:r>
            <a:r>
              <a:rPr lang="zh-CN" altLang="en-US" sz="2200" dirty="0">
                <a:latin typeface="+mn-ea"/>
              </a:rPr>
              <a:t>个线程</a:t>
            </a:r>
            <a:endParaRPr lang="en-US" altLang="zh-CN" sz="2200" dirty="0">
              <a:latin typeface="+mn-ea"/>
            </a:endParaRPr>
          </a:p>
          <a:p>
            <a:pPr>
              <a:spcBef>
                <a:spcPts val="1000"/>
              </a:spcBef>
            </a:pPr>
            <a:r>
              <a:rPr lang="zh-CN" altLang="en-US" sz="2200" dirty="0">
                <a:latin typeface="+mn-ea"/>
              </a:rPr>
              <a:t>循环次数：每个线程发送请求的次数。如果线程数为</a:t>
            </a:r>
            <a:r>
              <a:rPr lang="en-US" altLang="zh-CN" sz="2200" dirty="0">
                <a:latin typeface="+mn-ea"/>
              </a:rPr>
              <a:t>20</a:t>
            </a:r>
            <a:r>
              <a:rPr lang="zh-CN" altLang="en-US" sz="2200" dirty="0">
                <a:latin typeface="+mn-ea"/>
              </a:rPr>
              <a:t>，循环次数为</a:t>
            </a:r>
            <a:r>
              <a:rPr lang="en-US" altLang="zh-CN" sz="2200" dirty="0">
                <a:latin typeface="+mn-ea"/>
              </a:rPr>
              <a:t>100</a:t>
            </a:r>
            <a:r>
              <a:rPr lang="zh-CN" altLang="en-US" sz="2200" dirty="0">
                <a:latin typeface="+mn-ea"/>
              </a:rPr>
              <a:t>，那么每个线程发送</a:t>
            </a:r>
            <a:r>
              <a:rPr lang="en-US" altLang="zh-CN" sz="2200" dirty="0">
                <a:latin typeface="+mn-ea"/>
              </a:rPr>
              <a:t>100</a:t>
            </a:r>
            <a:r>
              <a:rPr lang="zh-CN" altLang="en-US" sz="2200" dirty="0">
                <a:latin typeface="+mn-ea"/>
              </a:rPr>
              <a:t>次请求。总请求数为</a:t>
            </a:r>
            <a:r>
              <a:rPr lang="en-US" altLang="zh-CN" sz="2200" dirty="0">
                <a:latin typeface="+mn-ea"/>
              </a:rPr>
              <a:t>20</a:t>
            </a:r>
            <a:r>
              <a:rPr lang="zh-CN" altLang="en-US" sz="2200" dirty="0">
                <a:latin typeface="+mn-ea"/>
              </a:rPr>
              <a:t>*</a:t>
            </a:r>
            <a:r>
              <a:rPr lang="en-US" altLang="zh-CN" sz="2200" dirty="0">
                <a:latin typeface="+mn-ea"/>
              </a:rPr>
              <a:t>100=2000</a:t>
            </a:r>
            <a:r>
              <a:rPr lang="zh-CN" altLang="en-US" sz="2200" dirty="0">
                <a:latin typeface="+mn-ea"/>
              </a:rPr>
              <a:t>。如果</a:t>
            </a:r>
            <a:r>
              <a:rPr lang="zh-CN" altLang="en-US" sz="2200" dirty="0">
                <a:solidFill>
                  <a:srgbClr val="FF0000"/>
                </a:solidFill>
                <a:latin typeface="+mn-ea"/>
              </a:rPr>
              <a:t>勾选了“永远”</a:t>
            </a:r>
            <a:r>
              <a:rPr lang="zh-CN" altLang="en-US" sz="2200" dirty="0">
                <a:latin typeface="+mn-ea"/>
              </a:rPr>
              <a:t>，那么所有线程会一直发送请求，直到选择停止运行脚本。</a:t>
            </a:r>
            <a:endParaRPr lang="en-US" altLang="zh-CN" sz="2200" dirty="0">
              <a:latin typeface="+mn-ea"/>
            </a:endParaRPr>
          </a:p>
          <a:p>
            <a:pPr>
              <a:spcBef>
                <a:spcPts val="1000"/>
              </a:spcBef>
            </a:pPr>
            <a:r>
              <a:rPr lang="zh-CN" altLang="en-US" sz="2200" dirty="0">
                <a:latin typeface="+mn-ea"/>
              </a:rPr>
              <a:t>调度器：可以灵活设置运行时间</a:t>
            </a:r>
          </a:p>
        </p:txBody>
      </p:sp>
      <p:sp>
        <p:nvSpPr>
          <p:cNvPr id="3" name="标题 2"/>
          <p:cNvSpPr>
            <a:spLocks noGrp="1"/>
          </p:cNvSpPr>
          <p:nvPr>
            <p:ph type="title"/>
          </p:nvPr>
        </p:nvSpPr>
        <p:spPr/>
        <p:txBody>
          <a:bodyPr/>
          <a:lstStyle/>
          <a:p>
            <a:r>
              <a:rPr lang="zh-CN" altLang="en-US" dirty="0" smtClean="0"/>
              <a:t>线程组设置</a:t>
            </a:r>
            <a:endParaRPr lang="zh-CN" altLang="en-US" dirty="0"/>
          </a:p>
        </p:txBody>
      </p:sp>
    </p:spTree>
    <p:extLst>
      <p:ext uri="{BB962C8B-B14F-4D97-AF65-F5344CB8AC3E}">
        <p14:creationId xmlns:p14="http://schemas.microsoft.com/office/powerpoint/2010/main" val="1812123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5257800"/>
          </a:xfrm>
        </p:spPr>
        <p:txBody>
          <a:bodyPr>
            <a:normAutofit fontScale="47500" lnSpcReduction="20000"/>
          </a:bodyPr>
          <a:lstStyle/>
          <a:p>
            <a:pPr marL="0" indent="0">
              <a:buNone/>
            </a:pPr>
            <a:r>
              <a:rPr lang="zh-CN" altLang="en-US" sz="4200" dirty="0" smtClean="0">
                <a:solidFill>
                  <a:srgbClr val="FF0000"/>
                </a:solidFill>
                <a:latin typeface="+mn-ea"/>
              </a:rPr>
              <a:t>注意：单位是毫秒，后缀是</a:t>
            </a:r>
            <a:r>
              <a:rPr lang="en-US" altLang="zh-CN" sz="4200" dirty="0" err="1" smtClean="0">
                <a:solidFill>
                  <a:srgbClr val="FF0000"/>
                </a:solidFill>
                <a:latin typeface="+mn-ea"/>
              </a:rPr>
              <a:t>jtl</a:t>
            </a:r>
            <a:endParaRPr lang="en-US" altLang="zh-CN" sz="4200" dirty="0">
              <a:solidFill>
                <a:srgbClr val="FF0000"/>
              </a:solidFill>
              <a:latin typeface="+mn-ea"/>
            </a:endParaRPr>
          </a:p>
          <a:p>
            <a:r>
              <a:rPr lang="en-US" altLang="zh-CN" sz="4200" dirty="0" smtClean="0">
                <a:latin typeface="+mn-ea"/>
              </a:rPr>
              <a:t>Label</a:t>
            </a:r>
            <a:r>
              <a:rPr lang="zh-CN" altLang="en-US" sz="4200" dirty="0" smtClean="0">
                <a:latin typeface="+mn-ea"/>
              </a:rPr>
              <a:t>：定义请求</a:t>
            </a:r>
            <a:r>
              <a:rPr lang="zh-CN" altLang="en-US" sz="4200" dirty="0">
                <a:latin typeface="+mn-ea"/>
              </a:rPr>
              <a:t>的名称，就是我们在进行测试的</a:t>
            </a:r>
            <a:r>
              <a:rPr lang="en-US" altLang="zh-CN" sz="4200" dirty="0" err="1">
                <a:latin typeface="+mn-ea"/>
              </a:rPr>
              <a:t>httprequest</a:t>
            </a:r>
            <a:r>
              <a:rPr lang="en-US" altLang="zh-CN" sz="4200" dirty="0">
                <a:latin typeface="+mn-ea"/>
              </a:rPr>
              <a:t> sampler</a:t>
            </a:r>
            <a:r>
              <a:rPr lang="zh-CN" altLang="en-US" sz="4200" dirty="0">
                <a:latin typeface="+mn-ea"/>
              </a:rPr>
              <a:t>的名称</a:t>
            </a:r>
          </a:p>
          <a:p>
            <a:r>
              <a:rPr lang="en-US" altLang="zh-CN" sz="4200" dirty="0" smtClean="0">
                <a:latin typeface="+mn-ea"/>
              </a:rPr>
              <a:t>Samples</a:t>
            </a:r>
            <a:r>
              <a:rPr lang="zh-CN" altLang="en-US" sz="4200" dirty="0" smtClean="0">
                <a:latin typeface="+mn-ea"/>
              </a:rPr>
              <a:t>：这次测试中一共发给</a:t>
            </a:r>
            <a:r>
              <a:rPr lang="zh-CN" altLang="en-US" sz="4200" dirty="0">
                <a:latin typeface="+mn-ea"/>
              </a:rPr>
              <a:t>服务器的请求数量</a:t>
            </a:r>
          </a:p>
          <a:p>
            <a:r>
              <a:rPr lang="en-US" altLang="zh-CN" sz="4200" dirty="0" smtClean="0">
                <a:latin typeface="+mn-ea"/>
              </a:rPr>
              <a:t>Average</a:t>
            </a:r>
            <a:r>
              <a:rPr lang="zh-CN" altLang="en-US" sz="4200" dirty="0" smtClean="0">
                <a:latin typeface="+mn-ea"/>
              </a:rPr>
              <a:t>：单个</a:t>
            </a:r>
            <a:r>
              <a:rPr lang="zh-CN" altLang="en-US" sz="4200" dirty="0">
                <a:latin typeface="+mn-ea"/>
              </a:rPr>
              <a:t>请求的平均响应时间，单位是</a:t>
            </a:r>
            <a:r>
              <a:rPr lang="zh-CN" altLang="en-US" sz="4200" dirty="0" smtClean="0">
                <a:latin typeface="+mn-ea"/>
              </a:rPr>
              <a:t>毫秒。当使用了</a:t>
            </a:r>
            <a:r>
              <a:rPr lang="en-US" altLang="zh-CN" sz="4200" dirty="0" smtClean="0">
                <a:latin typeface="+mn-ea"/>
              </a:rPr>
              <a:t>Transaction Controller</a:t>
            </a:r>
            <a:r>
              <a:rPr lang="zh-CN" altLang="en-US" sz="4200" dirty="0" smtClean="0">
                <a:latin typeface="+mn-ea"/>
              </a:rPr>
              <a:t>时，也可以以</a:t>
            </a:r>
            <a:r>
              <a:rPr lang="en-US" altLang="zh-CN" sz="4200" dirty="0" smtClean="0">
                <a:latin typeface="+mn-ea"/>
              </a:rPr>
              <a:t>Transaction </a:t>
            </a:r>
            <a:r>
              <a:rPr lang="zh-CN" altLang="en-US" sz="4200" dirty="0" smtClean="0">
                <a:latin typeface="+mn-ea"/>
              </a:rPr>
              <a:t>为单位显示平均响应时长。</a:t>
            </a:r>
            <a:endParaRPr lang="zh-CN" altLang="en-US" sz="4200" dirty="0">
              <a:latin typeface="+mn-ea"/>
            </a:endParaRPr>
          </a:p>
          <a:p>
            <a:r>
              <a:rPr lang="en-US" altLang="zh-CN" sz="4200" dirty="0" smtClean="0">
                <a:latin typeface="+mn-ea"/>
              </a:rPr>
              <a:t>Median</a:t>
            </a:r>
            <a:r>
              <a:rPr lang="zh-CN" altLang="en-US" sz="4200" dirty="0" smtClean="0">
                <a:latin typeface="+mn-ea"/>
              </a:rPr>
              <a:t>：中位数，</a:t>
            </a:r>
            <a:r>
              <a:rPr lang="en-US" altLang="zh-CN" sz="4200" dirty="0" smtClean="0">
                <a:latin typeface="+mn-ea"/>
              </a:rPr>
              <a:t>50</a:t>
            </a:r>
            <a:r>
              <a:rPr lang="en-US" altLang="zh-CN" sz="4200" dirty="0">
                <a:latin typeface="+mn-ea"/>
              </a:rPr>
              <a:t>%</a:t>
            </a:r>
            <a:r>
              <a:rPr lang="zh-CN" altLang="en-US" sz="4200" dirty="0">
                <a:latin typeface="+mn-ea"/>
              </a:rPr>
              <a:t>的请求的响应时间</a:t>
            </a:r>
          </a:p>
          <a:p>
            <a:r>
              <a:rPr lang="en-US" altLang="zh-CN" sz="4200" dirty="0" smtClean="0">
                <a:latin typeface="+mn-ea"/>
              </a:rPr>
              <a:t>90%Line</a:t>
            </a:r>
            <a:r>
              <a:rPr lang="zh-CN" altLang="en-US" sz="4200" dirty="0" smtClean="0">
                <a:latin typeface="+mn-ea"/>
              </a:rPr>
              <a:t>：</a:t>
            </a:r>
            <a:r>
              <a:rPr lang="en-US" altLang="zh-CN" sz="4200" dirty="0" smtClean="0">
                <a:latin typeface="+mn-ea"/>
              </a:rPr>
              <a:t>90</a:t>
            </a:r>
            <a:r>
              <a:rPr lang="en-US" altLang="zh-CN" sz="4200" dirty="0">
                <a:latin typeface="+mn-ea"/>
              </a:rPr>
              <a:t>%</a:t>
            </a:r>
            <a:r>
              <a:rPr lang="zh-CN" altLang="en-US" sz="4200" dirty="0">
                <a:latin typeface="+mn-ea"/>
              </a:rPr>
              <a:t>的请求的响应时间</a:t>
            </a:r>
          </a:p>
          <a:p>
            <a:r>
              <a:rPr lang="en-US" altLang="zh-CN" sz="4200" dirty="0" smtClean="0">
                <a:latin typeface="+mn-ea"/>
              </a:rPr>
              <a:t>95%Line</a:t>
            </a:r>
            <a:r>
              <a:rPr lang="zh-CN" altLang="en-US" sz="4200" dirty="0" smtClean="0">
                <a:latin typeface="+mn-ea"/>
              </a:rPr>
              <a:t>：</a:t>
            </a:r>
            <a:r>
              <a:rPr lang="en-US" altLang="zh-CN" sz="4200" dirty="0" smtClean="0">
                <a:latin typeface="+mn-ea"/>
              </a:rPr>
              <a:t>95</a:t>
            </a:r>
            <a:r>
              <a:rPr lang="en-US" altLang="zh-CN" sz="4200" dirty="0">
                <a:latin typeface="+mn-ea"/>
              </a:rPr>
              <a:t>%</a:t>
            </a:r>
            <a:r>
              <a:rPr lang="zh-CN" altLang="en-US" sz="4200" dirty="0">
                <a:latin typeface="+mn-ea"/>
              </a:rPr>
              <a:t>的请求的响应时间</a:t>
            </a:r>
          </a:p>
          <a:p>
            <a:r>
              <a:rPr lang="en-US" altLang="zh-CN" sz="4200" dirty="0" smtClean="0">
                <a:latin typeface="+mn-ea"/>
              </a:rPr>
              <a:t>99%Line</a:t>
            </a:r>
            <a:r>
              <a:rPr lang="zh-CN" altLang="en-US" sz="4200" dirty="0" smtClean="0">
                <a:latin typeface="+mn-ea"/>
              </a:rPr>
              <a:t>：</a:t>
            </a:r>
            <a:r>
              <a:rPr lang="en-US" altLang="zh-CN" sz="4200" dirty="0" smtClean="0">
                <a:latin typeface="+mn-ea"/>
              </a:rPr>
              <a:t>99</a:t>
            </a:r>
            <a:r>
              <a:rPr lang="en-US" altLang="zh-CN" sz="4200" dirty="0">
                <a:latin typeface="+mn-ea"/>
              </a:rPr>
              <a:t>%</a:t>
            </a:r>
            <a:r>
              <a:rPr lang="zh-CN" altLang="en-US" sz="4200" dirty="0">
                <a:latin typeface="+mn-ea"/>
              </a:rPr>
              <a:t>的请求的响应时间</a:t>
            </a:r>
          </a:p>
          <a:p>
            <a:r>
              <a:rPr lang="en-US" altLang="zh-CN" sz="4200" dirty="0" smtClean="0">
                <a:latin typeface="+mn-ea"/>
              </a:rPr>
              <a:t>Min</a:t>
            </a:r>
            <a:r>
              <a:rPr lang="zh-CN" altLang="en-US" sz="4200" dirty="0" smtClean="0">
                <a:latin typeface="+mn-ea"/>
              </a:rPr>
              <a:t>：访问页面最小</a:t>
            </a:r>
            <a:r>
              <a:rPr lang="zh-CN" altLang="en-US" sz="4200" dirty="0">
                <a:latin typeface="+mn-ea"/>
              </a:rPr>
              <a:t>的响应时间</a:t>
            </a:r>
          </a:p>
          <a:p>
            <a:r>
              <a:rPr lang="en-US" altLang="zh-CN" sz="4200" dirty="0" smtClean="0">
                <a:latin typeface="+mn-ea"/>
              </a:rPr>
              <a:t>Max</a:t>
            </a:r>
            <a:r>
              <a:rPr lang="zh-CN" altLang="en-US" sz="4200" dirty="0" smtClean="0">
                <a:latin typeface="+mn-ea"/>
              </a:rPr>
              <a:t>：访问页面最大</a:t>
            </a:r>
            <a:r>
              <a:rPr lang="zh-CN" altLang="en-US" sz="4200" dirty="0">
                <a:latin typeface="+mn-ea"/>
              </a:rPr>
              <a:t>的响应时间</a:t>
            </a:r>
          </a:p>
          <a:p>
            <a:r>
              <a:rPr lang="en-US" altLang="zh-CN" sz="4200" dirty="0">
                <a:latin typeface="+mn-ea"/>
              </a:rPr>
              <a:t>Error</a:t>
            </a:r>
            <a:r>
              <a:rPr lang="en-US" altLang="zh-CN" sz="4200" dirty="0" smtClean="0">
                <a:latin typeface="+mn-ea"/>
              </a:rPr>
              <a:t>%</a:t>
            </a:r>
            <a:r>
              <a:rPr lang="zh-CN" altLang="en-US" sz="4200" dirty="0" smtClean="0">
                <a:latin typeface="+mn-ea"/>
              </a:rPr>
              <a:t>：错误率</a:t>
            </a:r>
            <a:r>
              <a:rPr lang="en-US" altLang="zh-CN" sz="4200" dirty="0">
                <a:latin typeface="+mn-ea"/>
              </a:rPr>
              <a:t>=</a:t>
            </a:r>
            <a:r>
              <a:rPr lang="zh-CN" altLang="en-US" sz="4200" dirty="0">
                <a:latin typeface="+mn-ea"/>
              </a:rPr>
              <a:t>错误的请求的数量</a:t>
            </a:r>
            <a:r>
              <a:rPr lang="en-US" altLang="zh-CN" sz="4200" dirty="0">
                <a:latin typeface="+mn-ea"/>
              </a:rPr>
              <a:t>/</a:t>
            </a:r>
            <a:r>
              <a:rPr lang="zh-CN" altLang="en-US" sz="4200" dirty="0">
                <a:latin typeface="+mn-ea"/>
              </a:rPr>
              <a:t>请求的总数</a:t>
            </a:r>
          </a:p>
          <a:p>
            <a:r>
              <a:rPr lang="en-US" altLang="zh-CN" sz="4200" dirty="0">
                <a:latin typeface="+mn-ea"/>
              </a:rPr>
              <a:t>Throughput</a:t>
            </a:r>
            <a:r>
              <a:rPr lang="en-US" altLang="zh-CN" sz="4200" dirty="0" smtClean="0">
                <a:latin typeface="+mn-ea"/>
              </a:rPr>
              <a:t>:</a:t>
            </a:r>
            <a:r>
              <a:rPr lang="zh-CN" altLang="en-US" sz="4200" dirty="0" smtClean="0">
                <a:latin typeface="+mn-ea"/>
              </a:rPr>
              <a:t>：吞吐量</a:t>
            </a:r>
            <a:r>
              <a:rPr lang="zh-CN" altLang="en-US" sz="4200" dirty="0">
                <a:latin typeface="+mn-ea"/>
              </a:rPr>
              <a:t>即表示每秒完成的请求</a:t>
            </a:r>
            <a:r>
              <a:rPr lang="zh-CN" altLang="en-US" sz="4200" dirty="0" smtClean="0">
                <a:latin typeface="+mn-ea"/>
              </a:rPr>
              <a:t>数。</a:t>
            </a:r>
            <a:r>
              <a:rPr lang="zh-CN" altLang="en-US" sz="4200" dirty="0">
                <a:latin typeface="+mn-ea"/>
              </a:rPr>
              <a:t>当使用了</a:t>
            </a:r>
            <a:r>
              <a:rPr lang="en-US" altLang="zh-CN" sz="4200" dirty="0">
                <a:latin typeface="+mn-ea"/>
              </a:rPr>
              <a:t>Transaction Controller</a:t>
            </a:r>
            <a:r>
              <a:rPr lang="zh-CN" altLang="en-US" sz="4200" dirty="0">
                <a:latin typeface="+mn-ea"/>
              </a:rPr>
              <a:t>时，也</a:t>
            </a:r>
            <a:r>
              <a:rPr lang="zh-CN" altLang="en-US" sz="4200" dirty="0" smtClean="0">
                <a:latin typeface="+mn-ea"/>
              </a:rPr>
              <a:t>可以表示</a:t>
            </a:r>
            <a:r>
              <a:rPr lang="en-US" altLang="zh-CN" sz="4200" dirty="0" smtClean="0">
                <a:latin typeface="+mn-ea"/>
              </a:rPr>
              <a:t>Transaction per Second</a:t>
            </a:r>
            <a:r>
              <a:rPr lang="zh-CN" altLang="en-US" sz="4200" dirty="0" smtClean="0">
                <a:latin typeface="+mn-ea"/>
              </a:rPr>
              <a:t>数。</a:t>
            </a:r>
            <a:endParaRPr lang="zh-CN" altLang="en-US" sz="4200" dirty="0">
              <a:latin typeface="+mn-ea"/>
            </a:endParaRPr>
          </a:p>
          <a:p>
            <a:r>
              <a:rPr lang="en-US" altLang="zh-CN" sz="4200" dirty="0" smtClean="0">
                <a:latin typeface="+mn-ea"/>
              </a:rPr>
              <a:t>Received KB/sec:</a:t>
            </a:r>
            <a:r>
              <a:rPr lang="zh-CN" altLang="en-US" sz="4200" dirty="0" smtClean="0">
                <a:latin typeface="+mn-ea"/>
              </a:rPr>
              <a:t>：每秒</a:t>
            </a:r>
            <a:r>
              <a:rPr lang="zh-CN" altLang="en-US" sz="4200" dirty="0">
                <a:latin typeface="+mn-ea"/>
              </a:rPr>
              <a:t>从服务器端接收到的数据量</a:t>
            </a:r>
          </a:p>
          <a:p>
            <a:pPr marL="0" indent="0">
              <a:buNone/>
            </a:pP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监听器</a:t>
            </a:r>
            <a:r>
              <a:rPr lang="en-US" altLang="zh-CN" dirty="0" smtClean="0"/>
              <a:t>-</a:t>
            </a:r>
            <a:r>
              <a:rPr lang="zh-CN" altLang="en-US" dirty="0" smtClean="0"/>
              <a:t>聚合报告</a:t>
            </a:r>
            <a:endParaRPr lang="zh-CN" altLang="en-US" dirty="0"/>
          </a:p>
        </p:txBody>
      </p:sp>
    </p:spTree>
    <p:extLst>
      <p:ext uri="{BB962C8B-B14F-4D97-AF65-F5344CB8AC3E}">
        <p14:creationId xmlns:p14="http://schemas.microsoft.com/office/powerpoint/2010/main" val="845812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方法</a:t>
            </a:r>
            <a:r>
              <a:rPr lang="en-US" altLang="zh-CN" dirty="0" smtClean="0"/>
              <a:t>1</a:t>
            </a:r>
            <a:r>
              <a:rPr lang="zh-CN" altLang="en-US" dirty="0" smtClean="0"/>
              <a:t>：设置</a:t>
            </a:r>
            <a:r>
              <a:rPr lang="en-US" altLang="zh-CN" dirty="0" smtClean="0"/>
              <a:t>http</a:t>
            </a:r>
            <a:r>
              <a:rPr lang="zh-CN" altLang="en-US" dirty="0" smtClean="0"/>
              <a:t>请求</a:t>
            </a:r>
            <a:endParaRPr lang="en-US" altLang="zh-CN" dirty="0" smtClean="0"/>
          </a:p>
          <a:p>
            <a:pPr marL="0" indent="0">
              <a:buNone/>
            </a:pPr>
            <a:r>
              <a:rPr lang="en-US" altLang="zh-CN" dirty="0" smtClean="0"/>
              <a:t>Content encoding=</a:t>
            </a:r>
            <a:r>
              <a:rPr lang="en-US" altLang="zh-CN" dirty="0"/>
              <a:t>UTF-8</a:t>
            </a:r>
          </a:p>
          <a:p>
            <a:r>
              <a:rPr lang="zh-CN" altLang="en-US" dirty="0" smtClean="0"/>
              <a:t>方法</a:t>
            </a:r>
            <a:r>
              <a:rPr lang="en-US" altLang="zh-CN" dirty="0" smtClean="0"/>
              <a:t>2</a:t>
            </a:r>
            <a:r>
              <a:rPr lang="zh-CN" altLang="en-US" dirty="0" smtClean="0"/>
              <a:t>：修改</a:t>
            </a:r>
            <a:r>
              <a:rPr lang="en-US" altLang="zh-CN" dirty="0" err="1"/>
              <a:t>jmeter.properties</a:t>
            </a:r>
            <a:endParaRPr lang="en-US" altLang="zh-CN" dirty="0" smtClean="0"/>
          </a:p>
          <a:p>
            <a:pPr marL="0" indent="0">
              <a:buNone/>
            </a:pPr>
            <a:r>
              <a:rPr lang="en-US" altLang="zh-CN" dirty="0" err="1" smtClean="0"/>
              <a:t>sampleresult.default.encoding</a:t>
            </a:r>
            <a:r>
              <a:rPr lang="en-US" altLang="zh-CN" dirty="0" smtClean="0"/>
              <a:t>=UTF-8</a:t>
            </a:r>
          </a:p>
          <a:p>
            <a:r>
              <a:rPr lang="zh-CN" altLang="en-US" dirty="0"/>
              <a:t>方法</a:t>
            </a:r>
            <a:r>
              <a:rPr lang="en-US" altLang="zh-CN" dirty="0"/>
              <a:t>3</a:t>
            </a:r>
            <a:r>
              <a:rPr lang="zh-CN" altLang="en-US" dirty="0" smtClean="0"/>
              <a:t>：添加后置处理器</a:t>
            </a:r>
            <a:endParaRPr lang="en-US" altLang="zh-CN" dirty="0" smtClean="0"/>
          </a:p>
          <a:p>
            <a:pPr marL="0" indent="0">
              <a:buNone/>
            </a:pPr>
            <a:r>
              <a:rPr lang="en-US" altLang="zh-CN" dirty="0" err="1" smtClean="0"/>
              <a:t>BeanShell</a:t>
            </a:r>
            <a:r>
              <a:rPr lang="en-US" altLang="zh-CN" dirty="0" smtClean="0"/>
              <a:t> </a:t>
            </a:r>
            <a:r>
              <a:rPr lang="en-US" altLang="zh-CN" dirty="0" err="1" smtClean="0"/>
              <a:t>PostProcessor</a:t>
            </a:r>
            <a:r>
              <a:rPr lang="zh-CN" altLang="en-US" dirty="0" smtClean="0"/>
              <a:t>，输入：</a:t>
            </a:r>
            <a:endParaRPr lang="en-US" altLang="zh-CN" dirty="0" smtClean="0"/>
          </a:p>
          <a:p>
            <a:pPr marL="0" indent="0">
              <a:buNone/>
            </a:pPr>
            <a:r>
              <a:rPr lang="en-US" altLang="zh-CN" dirty="0" err="1"/>
              <a:t>prev.setDataEncoding</a:t>
            </a:r>
            <a:r>
              <a:rPr lang="en-US" altLang="zh-CN" dirty="0"/>
              <a:t>("utf-8")</a:t>
            </a:r>
            <a:endParaRPr lang="zh-CN" altLang="en-US" dirty="0"/>
          </a:p>
        </p:txBody>
      </p:sp>
      <p:sp>
        <p:nvSpPr>
          <p:cNvPr id="3" name="标题 2"/>
          <p:cNvSpPr>
            <a:spLocks noGrp="1"/>
          </p:cNvSpPr>
          <p:nvPr>
            <p:ph type="title"/>
          </p:nvPr>
        </p:nvSpPr>
        <p:spPr/>
        <p:txBody>
          <a:bodyPr/>
          <a:lstStyle/>
          <a:p>
            <a:r>
              <a:rPr lang="en-US" altLang="zh-CN" dirty="0" smtClean="0"/>
              <a:t>Http</a:t>
            </a:r>
            <a:r>
              <a:rPr lang="zh-CN" altLang="en-US" dirty="0" smtClean="0"/>
              <a:t>的</a:t>
            </a:r>
            <a:r>
              <a:rPr lang="en-US" altLang="zh-CN" dirty="0" smtClean="0"/>
              <a:t>Get</a:t>
            </a:r>
            <a:r>
              <a:rPr lang="zh-CN" altLang="en-US" dirty="0" smtClean="0"/>
              <a:t>接口测试常见乱码</a:t>
            </a:r>
            <a:endParaRPr lang="zh-CN" altLang="en-US" dirty="0"/>
          </a:p>
        </p:txBody>
      </p:sp>
    </p:spTree>
    <p:extLst>
      <p:ext uri="{BB962C8B-B14F-4D97-AF65-F5344CB8AC3E}">
        <p14:creationId xmlns:p14="http://schemas.microsoft.com/office/powerpoint/2010/main" val="947733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980728"/>
            <a:ext cx="8424936" cy="5256584"/>
          </a:xfrm>
        </p:spPr>
        <p:txBody>
          <a:bodyPr>
            <a:normAutofit fontScale="85000" lnSpcReduction="20000"/>
          </a:bodyPr>
          <a:lstStyle/>
          <a:p>
            <a:r>
              <a:rPr lang="en-US" altLang="zh-CN" dirty="0"/>
              <a:t>map</a:t>
            </a:r>
            <a:r>
              <a:rPr lang="zh-CN" altLang="zh-CN" dirty="0"/>
              <a:t>格式</a:t>
            </a:r>
            <a:r>
              <a:rPr lang="zh-CN" altLang="zh-CN" dirty="0"/>
              <a:t>参数</a:t>
            </a:r>
            <a:endParaRPr lang="en-US" altLang="zh-CN" dirty="0"/>
          </a:p>
          <a:p>
            <a:endParaRPr lang="en-US" altLang="zh-CN" b="1" dirty="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smtClean="0"/>
          </a:p>
          <a:p>
            <a:r>
              <a:rPr lang="en-US" altLang="zh-CN" dirty="0" err="1" smtClean="0"/>
              <a:t>json</a:t>
            </a:r>
            <a:r>
              <a:rPr lang="zh-CN" altLang="en-US" dirty="0" smtClean="0"/>
              <a:t>格式参数</a:t>
            </a:r>
            <a:endParaRPr lang="en-US" altLang="zh-CN" dirty="0" smtClean="0"/>
          </a:p>
          <a:p>
            <a:pPr marL="0" indent="0">
              <a:buNone/>
            </a:pPr>
            <a:r>
              <a:rPr lang="en-US" altLang="zh-CN" dirty="0"/>
              <a:t>HTTP</a:t>
            </a:r>
            <a:r>
              <a:rPr lang="zh-CN" altLang="en-US" dirty="0"/>
              <a:t>信息头</a:t>
            </a:r>
            <a:r>
              <a:rPr lang="zh-CN" altLang="en-US" dirty="0" smtClean="0"/>
              <a:t>管理器</a:t>
            </a:r>
            <a:endParaRPr lang="en-US" altLang="zh-CN" dirty="0" smtClean="0"/>
          </a:p>
          <a:p>
            <a:pPr marL="0" indent="0">
              <a:buNone/>
            </a:pPr>
            <a:r>
              <a:rPr lang="en-US" altLang="zh-CN" dirty="0"/>
              <a:t>Content-Type 	 </a:t>
            </a:r>
            <a:r>
              <a:rPr lang="en-US" altLang="zh-CN" dirty="0" smtClean="0"/>
              <a:t>application/</a:t>
            </a:r>
            <a:r>
              <a:rPr lang="en-US" altLang="zh-CN" dirty="0" err="1" smtClean="0"/>
              <a:t>json</a:t>
            </a:r>
            <a:endParaRPr lang="en-US" altLang="zh-CN" dirty="0" smtClean="0"/>
          </a:p>
          <a:p>
            <a:pPr marL="0" indent="0">
              <a:buNone/>
            </a:pPr>
            <a:r>
              <a:rPr lang="zh-CN" altLang="en-US" dirty="0" smtClean="0"/>
              <a:t>编辑 </a:t>
            </a:r>
            <a:r>
              <a:rPr lang="en-US" altLang="zh-CN" dirty="0" smtClean="0"/>
              <a:t>Body </a:t>
            </a:r>
            <a:r>
              <a:rPr lang="en-US" altLang="zh-CN" dirty="0"/>
              <a:t>D</a:t>
            </a:r>
            <a:r>
              <a:rPr lang="en-US" altLang="zh-CN" dirty="0" smtClean="0"/>
              <a:t>ata</a:t>
            </a:r>
            <a:endParaRPr lang="zh-CN" altLang="en-US" dirty="0"/>
          </a:p>
        </p:txBody>
      </p:sp>
      <p:sp>
        <p:nvSpPr>
          <p:cNvPr id="3" name="标题 2"/>
          <p:cNvSpPr>
            <a:spLocks noGrp="1"/>
          </p:cNvSpPr>
          <p:nvPr>
            <p:ph type="title"/>
          </p:nvPr>
        </p:nvSpPr>
        <p:spPr/>
        <p:txBody>
          <a:bodyPr/>
          <a:lstStyle/>
          <a:p>
            <a:r>
              <a:rPr lang="en-US" altLang="zh-CN" dirty="0" smtClean="0"/>
              <a:t>Http</a:t>
            </a:r>
            <a:r>
              <a:rPr lang="zh-CN" altLang="en-US" dirty="0" smtClean="0"/>
              <a:t>的</a:t>
            </a:r>
            <a:r>
              <a:rPr lang="en-US" altLang="zh-CN" dirty="0" smtClean="0"/>
              <a:t>Post</a:t>
            </a:r>
            <a:r>
              <a:rPr lang="zh-CN" altLang="en-US" dirty="0" smtClean="0"/>
              <a:t>接口测试</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6628209" cy="200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46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err="1" smtClean="0"/>
              <a:t>JMeter</a:t>
            </a:r>
            <a:r>
              <a:rPr lang="zh-CN" altLang="en-US" dirty="0"/>
              <a:t>能</a:t>
            </a:r>
            <a:r>
              <a:rPr lang="zh-CN" altLang="en-US" dirty="0" smtClean="0"/>
              <a:t>做什么？</a:t>
            </a:r>
            <a:endParaRPr lang="zh-CN" altLang="en-US" dirty="0"/>
          </a:p>
        </p:txBody>
      </p:sp>
    </p:spTree>
    <p:extLst>
      <p:ext uri="{BB962C8B-B14F-4D97-AF65-F5344CB8AC3E}">
        <p14:creationId xmlns:p14="http://schemas.microsoft.com/office/powerpoint/2010/main" val="24075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latin typeface="+mn-ea"/>
              </a:rPr>
              <a:t>http</a:t>
            </a:r>
            <a:r>
              <a:rPr lang="en-US" altLang="zh-CN" dirty="0" smtClean="0">
                <a:latin typeface="+mn-ea"/>
              </a:rPr>
              <a:t>://JMeter.apache.org/index.html</a:t>
            </a:r>
            <a:endParaRPr lang="zh-CN" altLang="en-US" dirty="0"/>
          </a:p>
        </p:txBody>
      </p:sp>
      <p:sp>
        <p:nvSpPr>
          <p:cNvPr id="3" name="标题 2"/>
          <p:cNvSpPr>
            <a:spLocks noGrp="1"/>
          </p:cNvSpPr>
          <p:nvPr>
            <p:ph type="title"/>
          </p:nvPr>
        </p:nvSpPr>
        <p:spPr/>
        <p:txBody>
          <a:bodyPr/>
          <a:lstStyle/>
          <a:p>
            <a:r>
              <a:rPr lang="en-US" altLang="zh-CN" dirty="0" smtClean="0"/>
              <a:t>JMeter</a:t>
            </a:r>
            <a:r>
              <a:rPr lang="zh-CN" altLang="en-US" dirty="0" smtClean="0"/>
              <a:t>介绍</a:t>
            </a:r>
            <a:endParaRPr lang="zh-CN" altLang="en-US" dirty="0"/>
          </a:p>
        </p:txBody>
      </p:sp>
      <p:sp>
        <p:nvSpPr>
          <p:cNvPr id="4" name="AutoShape 2" descr="Apache J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Apache JMe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Apache JMe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286000" y="-15868590"/>
            <a:ext cx="4572000" cy="38595181"/>
          </a:xfrm>
          <a:prstGeom prst="rect">
            <a:avLst/>
          </a:prstGeom>
        </p:spPr>
        <p:txBody>
          <a:bodyPr>
            <a:spAutoFit/>
          </a:bodyPr>
          <a:lstStyle/>
          <a:p>
            <a:endParaRPr lang="zh-CN" altLang="en-US" dirty="0"/>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a:t>
            </a: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780" y="3429000"/>
            <a:ext cx="26860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395597"/>
            <a:ext cx="29718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298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001419"/>
          </a:xfrm>
        </p:spPr>
        <p:txBody>
          <a:bodyPr>
            <a:normAutofit lnSpcReduction="10000"/>
          </a:bodyPr>
          <a:lstStyle/>
          <a:p>
            <a:pPr>
              <a:lnSpc>
                <a:spcPct val="150000"/>
              </a:lnSpc>
            </a:pPr>
            <a:r>
              <a:rPr lang="en-US" altLang="zh-CN" sz="2800" dirty="0">
                <a:latin typeface="+mn-ea"/>
              </a:rPr>
              <a:t>A</a:t>
            </a:r>
            <a:r>
              <a:rPr lang="en-US" altLang="zh-CN" sz="2800" dirty="0" smtClean="0">
                <a:latin typeface="+mn-ea"/>
              </a:rPr>
              <a:t>pache JMeter</a:t>
            </a:r>
            <a:r>
              <a:rPr lang="zh-CN" altLang="en-US" sz="2800" dirty="0" smtClean="0">
                <a:latin typeface="+mn-ea"/>
              </a:rPr>
              <a:t>是</a:t>
            </a:r>
            <a:r>
              <a:rPr lang="en-US" altLang="zh-CN" sz="2800" dirty="0">
                <a:latin typeface="+mn-ea"/>
              </a:rPr>
              <a:t>Apache </a:t>
            </a:r>
            <a:r>
              <a:rPr lang="zh-CN" altLang="en-US" sz="2800" dirty="0" smtClean="0">
                <a:latin typeface="+mn-ea"/>
              </a:rPr>
              <a:t>组织开发的基于</a:t>
            </a:r>
            <a:r>
              <a:rPr lang="en-US" altLang="zh-CN" sz="2800" dirty="0" smtClean="0">
                <a:latin typeface="+mn-ea"/>
              </a:rPr>
              <a:t>Java</a:t>
            </a:r>
            <a:r>
              <a:rPr lang="zh-CN" altLang="en-US" sz="2800" dirty="0" smtClean="0">
                <a:latin typeface="+mn-ea"/>
              </a:rPr>
              <a:t>的</a:t>
            </a:r>
            <a:r>
              <a:rPr lang="zh-CN" altLang="en-US" sz="2800" dirty="0" smtClean="0">
                <a:solidFill>
                  <a:srgbClr val="FF0000"/>
                </a:solidFill>
                <a:latin typeface="+mn-ea"/>
              </a:rPr>
              <a:t>压力测试</a:t>
            </a:r>
            <a:r>
              <a:rPr lang="zh-CN" altLang="en-US" sz="2800" dirty="0" smtClean="0">
                <a:latin typeface="+mn-ea"/>
              </a:rPr>
              <a:t>工具。</a:t>
            </a:r>
            <a:endParaRPr lang="en-US" altLang="zh-CN" sz="2800" dirty="0" smtClean="0">
              <a:latin typeface="+mn-ea"/>
            </a:endParaRPr>
          </a:p>
          <a:p>
            <a:pPr>
              <a:lnSpc>
                <a:spcPct val="150000"/>
              </a:lnSpc>
            </a:pPr>
            <a:r>
              <a:rPr lang="en-US" altLang="zh-CN" sz="2800" dirty="0" smtClean="0">
                <a:latin typeface="+mn-ea"/>
              </a:rPr>
              <a:t>JMeter</a:t>
            </a:r>
            <a:r>
              <a:rPr lang="zh-CN" altLang="en-US" sz="2800" dirty="0" smtClean="0">
                <a:latin typeface="+mn-ea"/>
              </a:rPr>
              <a:t>可以用于对服务器、网络或对象模拟巨大的负载，来自不同压力类别下的测试它们的强度和分析整体性能。另外，</a:t>
            </a:r>
            <a:r>
              <a:rPr lang="en-US" altLang="zh-CN" sz="2800" dirty="0" smtClean="0">
                <a:latin typeface="+mn-ea"/>
              </a:rPr>
              <a:t>JMeter</a:t>
            </a:r>
            <a:r>
              <a:rPr lang="zh-CN" altLang="en-US" sz="2800" dirty="0" smtClean="0">
                <a:latin typeface="+mn-ea"/>
              </a:rPr>
              <a:t>能够对应用程序</a:t>
            </a:r>
            <a:r>
              <a:rPr lang="zh-CN" altLang="en-US" sz="2800" dirty="0" smtClean="0">
                <a:solidFill>
                  <a:srgbClr val="FF0000"/>
                </a:solidFill>
                <a:latin typeface="+mn-ea"/>
              </a:rPr>
              <a:t>做功能</a:t>
            </a:r>
            <a:r>
              <a:rPr lang="en-US" altLang="zh-CN" sz="2800" dirty="0" smtClean="0">
                <a:solidFill>
                  <a:srgbClr val="FF0000"/>
                </a:solidFill>
                <a:latin typeface="+mn-ea"/>
              </a:rPr>
              <a:t>/</a:t>
            </a:r>
            <a:r>
              <a:rPr lang="zh-CN" altLang="en-US" sz="2800" dirty="0" smtClean="0">
                <a:solidFill>
                  <a:srgbClr val="FF0000"/>
                </a:solidFill>
                <a:latin typeface="+mn-ea"/>
              </a:rPr>
              <a:t>回归测试</a:t>
            </a:r>
            <a:r>
              <a:rPr lang="zh-CN" altLang="en-US" sz="2800" dirty="0" smtClean="0">
                <a:latin typeface="+mn-ea"/>
              </a:rPr>
              <a:t>，通过创建带有断言的脚本来验证你的程序返回了你期望的结果。为了最大限度的灵活性，</a:t>
            </a:r>
            <a:r>
              <a:rPr lang="en-US" altLang="zh-CN" sz="2800" dirty="0" smtClean="0">
                <a:latin typeface="+mn-ea"/>
              </a:rPr>
              <a:t>JMeter</a:t>
            </a:r>
            <a:r>
              <a:rPr lang="zh-CN" altLang="en-US" sz="2800" dirty="0" smtClean="0">
                <a:latin typeface="+mn-ea"/>
              </a:rPr>
              <a:t>允许使用正则表达式创建断言。</a:t>
            </a:r>
            <a:endParaRPr lang="zh-CN" altLang="en-US" sz="2800" dirty="0">
              <a:latin typeface="+mn-ea"/>
            </a:endParaRPr>
          </a:p>
        </p:txBody>
      </p:sp>
      <p:sp>
        <p:nvSpPr>
          <p:cNvPr id="3" name="标题 2"/>
          <p:cNvSpPr>
            <a:spLocks noGrp="1"/>
          </p:cNvSpPr>
          <p:nvPr>
            <p:ph type="title"/>
          </p:nvPr>
        </p:nvSpPr>
        <p:spPr/>
        <p:txBody>
          <a:bodyPr/>
          <a:lstStyle/>
          <a:p>
            <a:r>
              <a:rPr lang="en-US" altLang="zh-CN" dirty="0" smtClean="0"/>
              <a:t>JMeter</a:t>
            </a:r>
            <a:r>
              <a:rPr lang="zh-CN" altLang="en-US" dirty="0" smtClean="0"/>
              <a:t>介绍</a:t>
            </a:r>
            <a:endParaRPr lang="zh-CN" altLang="en-US" dirty="0"/>
          </a:p>
        </p:txBody>
      </p:sp>
    </p:spTree>
    <p:extLst>
      <p:ext uri="{BB962C8B-B14F-4D97-AF65-F5344CB8AC3E}">
        <p14:creationId xmlns:p14="http://schemas.microsoft.com/office/powerpoint/2010/main" val="3772755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052736"/>
            <a:ext cx="7632848" cy="4525963"/>
          </a:xfrm>
        </p:spPr>
        <p:txBody>
          <a:bodyPr>
            <a:noAutofit/>
          </a:bodyPr>
          <a:lstStyle/>
          <a:p>
            <a:pPr>
              <a:spcBef>
                <a:spcPts val="1800"/>
              </a:spcBef>
            </a:pPr>
            <a:r>
              <a:rPr lang="zh-CN" altLang="en-US" sz="2800" dirty="0">
                <a:latin typeface="+mn-ea"/>
              </a:rPr>
              <a:t>能够对</a:t>
            </a:r>
            <a:r>
              <a:rPr lang="en-US" altLang="zh-CN" sz="2800" dirty="0">
                <a:latin typeface="+mn-ea"/>
              </a:rPr>
              <a:t>HTTP</a:t>
            </a:r>
            <a:r>
              <a:rPr lang="zh-CN" altLang="en-US" sz="2800" dirty="0">
                <a:latin typeface="+mn-ea"/>
              </a:rPr>
              <a:t>和</a:t>
            </a:r>
            <a:r>
              <a:rPr lang="en-US" altLang="zh-CN" sz="2800" dirty="0">
                <a:latin typeface="+mn-ea"/>
              </a:rPr>
              <a:t>FTP</a:t>
            </a:r>
            <a:r>
              <a:rPr lang="zh-CN" altLang="en-US" sz="2800" dirty="0">
                <a:latin typeface="+mn-ea"/>
              </a:rPr>
              <a:t>服务器</a:t>
            </a:r>
            <a:r>
              <a:rPr lang="zh-CN" altLang="en-US" sz="2800" dirty="0" smtClean="0">
                <a:latin typeface="+mn-ea"/>
              </a:rPr>
              <a:t>进行性能</a:t>
            </a:r>
            <a:r>
              <a:rPr lang="zh-CN" altLang="en-US" sz="2800" dirty="0">
                <a:latin typeface="+mn-ea"/>
              </a:rPr>
              <a:t>测试，也可以对任何数据库进行同样的测试（通过</a:t>
            </a:r>
            <a:r>
              <a:rPr lang="en-US" altLang="zh-CN" sz="2800" dirty="0" err="1">
                <a:latin typeface="+mn-ea"/>
              </a:rPr>
              <a:t>JDBC</a:t>
            </a:r>
            <a:r>
              <a:rPr lang="zh-CN" altLang="en-US" sz="2800" dirty="0">
                <a:latin typeface="+mn-ea"/>
              </a:rPr>
              <a:t>）</a:t>
            </a:r>
            <a:endParaRPr lang="en-US" altLang="zh-CN" sz="2800" dirty="0">
              <a:latin typeface="+mn-ea"/>
            </a:endParaRPr>
          </a:p>
          <a:p>
            <a:pPr>
              <a:spcBef>
                <a:spcPts val="1800"/>
              </a:spcBef>
            </a:pPr>
            <a:r>
              <a:rPr lang="zh-CN" altLang="en-US" sz="2800" dirty="0">
                <a:latin typeface="+mn-ea"/>
              </a:rPr>
              <a:t>完全的可移植性和</a:t>
            </a:r>
            <a:r>
              <a:rPr lang="en-US" altLang="zh-CN" sz="2800" dirty="0">
                <a:latin typeface="+mn-ea"/>
              </a:rPr>
              <a:t>100%</a:t>
            </a:r>
            <a:r>
              <a:rPr lang="zh-CN" altLang="en-US" sz="2800" dirty="0">
                <a:solidFill>
                  <a:srgbClr val="FF0000"/>
                </a:solidFill>
                <a:latin typeface="+mn-ea"/>
              </a:rPr>
              <a:t>纯</a:t>
            </a:r>
            <a:r>
              <a:rPr lang="en-US" altLang="zh-CN" sz="2800" dirty="0">
                <a:solidFill>
                  <a:srgbClr val="FF0000"/>
                </a:solidFill>
                <a:latin typeface="+mn-ea"/>
              </a:rPr>
              <a:t>java</a:t>
            </a:r>
          </a:p>
          <a:p>
            <a:pPr>
              <a:spcBef>
                <a:spcPts val="1800"/>
              </a:spcBef>
            </a:pPr>
            <a:r>
              <a:rPr lang="zh-CN" altLang="en-US" sz="2800" dirty="0">
                <a:latin typeface="+mn-ea"/>
              </a:rPr>
              <a:t>完全</a:t>
            </a:r>
            <a:r>
              <a:rPr lang="zh-CN" altLang="en-US" sz="2800" dirty="0">
                <a:solidFill>
                  <a:srgbClr val="FF0000"/>
                </a:solidFill>
                <a:latin typeface="+mn-ea"/>
              </a:rPr>
              <a:t>多线程框架</a:t>
            </a:r>
            <a:r>
              <a:rPr lang="zh-CN" altLang="en-US" sz="2800" dirty="0">
                <a:latin typeface="+mn-ea"/>
              </a:rPr>
              <a:t>，允许通过多线程开发取样和通过单独的线程组对不同的功能同时取样</a:t>
            </a:r>
            <a:endParaRPr lang="en-US" altLang="zh-CN" sz="2800" dirty="0">
              <a:latin typeface="+mn-ea"/>
            </a:endParaRPr>
          </a:p>
          <a:p>
            <a:pPr>
              <a:spcBef>
                <a:spcPts val="1800"/>
              </a:spcBef>
            </a:pPr>
            <a:r>
              <a:rPr lang="zh-CN" altLang="en-US" sz="2800" dirty="0">
                <a:latin typeface="+mn-ea"/>
              </a:rPr>
              <a:t>各种负载统计表和可链接的计时器可供选择</a:t>
            </a:r>
            <a:endParaRPr lang="en-US" altLang="zh-CN" sz="2800" dirty="0">
              <a:latin typeface="+mn-ea"/>
            </a:endParaRPr>
          </a:p>
          <a:p>
            <a:pPr>
              <a:spcBef>
                <a:spcPts val="1800"/>
              </a:spcBef>
            </a:pPr>
            <a:r>
              <a:rPr lang="zh-CN" altLang="en-US" sz="2800" dirty="0">
                <a:latin typeface="+mn-ea"/>
              </a:rPr>
              <a:t>数据分析和可视化插件提供了很好的可扩展性以及个性化</a:t>
            </a:r>
            <a:endParaRPr lang="en-US" altLang="zh-CN" sz="2800" dirty="0">
              <a:latin typeface="+mn-ea"/>
            </a:endParaRPr>
          </a:p>
          <a:p>
            <a:pPr>
              <a:spcBef>
                <a:spcPts val="1800"/>
              </a:spcBef>
            </a:pPr>
            <a:r>
              <a:rPr lang="zh-CN" altLang="en-US" sz="2800" dirty="0">
                <a:latin typeface="+mn-ea"/>
              </a:rPr>
              <a:t>具有提供动态输入到测试的功能</a:t>
            </a:r>
            <a:endParaRPr lang="en-US" altLang="zh-CN" sz="2800" dirty="0">
              <a:latin typeface="+mn-ea"/>
            </a:endParaRPr>
          </a:p>
        </p:txBody>
      </p:sp>
      <p:sp>
        <p:nvSpPr>
          <p:cNvPr id="3" name="标题 2"/>
          <p:cNvSpPr>
            <a:spLocks noGrp="1"/>
          </p:cNvSpPr>
          <p:nvPr>
            <p:ph type="title"/>
          </p:nvPr>
        </p:nvSpPr>
        <p:spPr/>
        <p:txBody>
          <a:bodyPr/>
          <a:lstStyle/>
          <a:p>
            <a:r>
              <a:rPr lang="en-US" altLang="zh-CN" dirty="0" smtClean="0"/>
              <a:t>JMeter</a:t>
            </a:r>
            <a:r>
              <a:rPr lang="zh-CN" altLang="en-US" dirty="0" smtClean="0"/>
              <a:t>特点</a:t>
            </a:r>
            <a:endParaRPr lang="zh-CN" altLang="en-US" dirty="0"/>
          </a:p>
        </p:txBody>
      </p:sp>
    </p:spTree>
    <p:extLst>
      <p:ext uri="{BB962C8B-B14F-4D97-AF65-F5344CB8AC3E}">
        <p14:creationId xmlns:p14="http://schemas.microsoft.com/office/powerpoint/2010/main" val="3254209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980728"/>
            <a:ext cx="8640960" cy="5184576"/>
          </a:xfrm>
        </p:spPr>
        <p:txBody>
          <a:bodyPr>
            <a:normAutofit fontScale="25000" lnSpcReduction="20000"/>
          </a:bodyPr>
          <a:lstStyle/>
          <a:p>
            <a:pPr marL="0" indent="0">
              <a:lnSpc>
                <a:spcPct val="170000"/>
              </a:lnSpc>
              <a:buNone/>
            </a:pPr>
            <a:r>
              <a:rPr lang="en-US" altLang="zh-CN" sz="11200" dirty="0" smtClean="0">
                <a:latin typeface="华文楷体" panose="02010600040101010101" pitchFamily="2" charset="-122"/>
                <a:ea typeface="华文楷体" panose="02010600040101010101" pitchFamily="2" charset="-122"/>
              </a:rPr>
              <a:t>1</a:t>
            </a:r>
            <a:r>
              <a:rPr lang="en-US" altLang="zh-CN" sz="11200" dirty="0">
                <a:latin typeface="华文楷体" panose="02010600040101010101" pitchFamily="2" charset="-122"/>
                <a:ea typeface="华文楷体" panose="02010600040101010101" pitchFamily="2" charset="-122"/>
              </a:rPr>
              <a:t>. </a:t>
            </a:r>
            <a:r>
              <a:rPr lang="zh-CN" altLang="en-US" sz="9600" dirty="0">
                <a:latin typeface="+mn-ea"/>
              </a:rPr>
              <a:t>前置条件：安装</a:t>
            </a:r>
            <a:r>
              <a:rPr lang="en-US" altLang="zh-CN" sz="9600" dirty="0">
                <a:latin typeface="+mn-ea"/>
              </a:rPr>
              <a:t>jdk8</a:t>
            </a:r>
            <a:r>
              <a:rPr lang="zh-CN" altLang="en-US" sz="9600" dirty="0">
                <a:latin typeface="+mn-ea"/>
              </a:rPr>
              <a:t>，配置环境变量</a:t>
            </a:r>
            <a:r>
              <a:rPr lang="en-US" altLang="zh-CN" sz="9600" dirty="0" err="1">
                <a:latin typeface="+mn-ea"/>
              </a:rPr>
              <a:t>JAVA_HOME</a:t>
            </a:r>
            <a:endParaRPr lang="en-US" altLang="zh-CN" sz="9600" dirty="0">
              <a:latin typeface="+mn-ea"/>
            </a:endParaRPr>
          </a:p>
          <a:p>
            <a:pPr marL="0" indent="0">
              <a:lnSpc>
                <a:spcPct val="170000"/>
              </a:lnSpc>
              <a:buNone/>
            </a:pPr>
            <a:r>
              <a:rPr lang="en-US" altLang="zh-CN" sz="9600" dirty="0">
                <a:latin typeface="+mn-ea"/>
              </a:rPr>
              <a:t>2.</a:t>
            </a:r>
            <a:r>
              <a:rPr lang="zh-CN" altLang="en-US" sz="9600" dirty="0">
                <a:latin typeface="+mn-ea"/>
              </a:rPr>
              <a:t>下载地址 ：</a:t>
            </a:r>
            <a:r>
              <a:rPr lang="en-US" altLang="zh-CN" sz="9600" dirty="0">
                <a:latin typeface="+mn-ea"/>
              </a:rPr>
              <a:t>http</a:t>
            </a:r>
            <a:r>
              <a:rPr lang="en-US" altLang="zh-CN" sz="9600" dirty="0" smtClean="0">
                <a:latin typeface="+mn-ea"/>
              </a:rPr>
              <a:t>://JMeter.apache.org/index.html</a:t>
            </a:r>
            <a:r>
              <a:rPr lang="zh-CN" altLang="en-US" sz="9600" dirty="0">
                <a:latin typeface="+mn-ea"/>
              </a:rPr>
              <a:t>下载最新版本</a:t>
            </a:r>
            <a:r>
              <a:rPr lang="zh-CN" altLang="en-US" sz="9600" dirty="0" smtClean="0">
                <a:latin typeface="+mn-ea"/>
              </a:rPr>
              <a:t>的</a:t>
            </a:r>
            <a:r>
              <a:rPr lang="en-US" altLang="zh-CN" sz="9600" dirty="0" smtClean="0">
                <a:latin typeface="+mn-ea"/>
              </a:rPr>
              <a:t>JMeter</a:t>
            </a:r>
            <a:r>
              <a:rPr lang="zh-CN" altLang="en-US" sz="9600" dirty="0" smtClean="0">
                <a:latin typeface="+mn-ea"/>
              </a:rPr>
              <a:t>，</a:t>
            </a:r>
            <a:r>
              <a:rPr lang="zh-CN" altLang="en-US" sz="9600" dirty="0">
                <a:latin typeface="+mn-ea"/>
              </a:rPr>
              <a:t>解压文件到任意英文目录（避免在一个有空格的路径</a:t>
            </a:r>
            <a:r>
              <a:rPr lang="zh-CN" altLang="en-US" sz="9600" dirty="0" smtClean="0">
                <a:latin typeface="+mn-ea"/>
              </a:rPr>
              <a:t>安装</a:t>
            </a:r>
            <a:r>
              <a:rPr lang="en-US" altLang="zh-CN" sz="9600" dirty="0" smtClean="0">
                <a:latin typeface="+mn-ea"/>
              </a:rPr>
              <a:t>JMeter</a:t>
            </a:r>
            <a:r>
              <a:rPr lang="zh-CN" altLang="en-US" sz="9600" dirty="0" smtClean="0">
                <a:latin typeface="+mn-ea"/>
              </a:rPr>
              <a:t>，</a:t>
            </a:r>
            <a:r>
              <a:rPr lang="zh-CN" altLang="en-US" sz="9600" dirty="0">
                <a:latin typeface="+mn-ea"/>
              </a:rPr>
              <a:t>这将导致远程测试出现问题）</a:t>
            </a:r>
            <a:endParaRPr lang="en-US" altLang="zh-CN" sz="9600" dirty="0">
              <a:latin typeface="+mn-ea"/>
            </a:endParaRPr>
          </a:p>
          <a:p>
            <a:pPr marL="0" indent="0">
              <a:lnSpc>
                <a:spcPct val="170000"/>
              </a:lnSpc>
              <a:buNone/>
            </a:pPr>
            <a:r>
              <a:rPr lang="en-US" altLang="zh-CN" sz="9600" dirty="0">
                <a:latin typeface="+mn-ea"/>
              </a:rPr>
              <a:t>3.</a:t>
            </a:r>
            <a:r>
              <a:rPr lang="zh-CN" altLang="en-US" sz="9600" dirty="0">
                <a:latin typeface="+mn-ea"/>
              </a:rPr>
              <a:t>一般启动：双击  </a:t>
            </a:r>
            <a:r>
              <a:rPr lang="en-US" altLang="zh-CN" sz="9600" dirty="0" smtClean="0">
                <a:latin typeface="+mn-ea"/>
              </a:rPr>
              <a:t>bin/JMeter.bat</a:t>
            </a:r>
            <a:r>
              <a:rPr lang="en-US" altLang="zh-CN" sz="9600" dirty="0">
                <a:latin typeface="+mn-ea"/>
              </a:rPr>
              <a:t/>
            </a:r>
            <a:br>
              <a:rPr lang="en-US" altLang="zh-CN" sz="9600" dirty="0">
                <a:latin typeface="+mn-ea"/>
              </a:rPr>
            </a:br>
            <a:r>
              <a:rPr lang="en-US" altLang="zh-CN" sz="9600" dirty="0">
                <a:latin typeface="+mn-ea"/>
              </a:rPr>
              <a:t>4.</a:t>
            </a:r>
            <a:r>
              <a:rPr lang="zh-CN" altLang="en-US" sz="9600" dirty="0">
                <a:latin typeface="+mn-ea"/>
              </a:rPr>
              <a:t>服务器模式启动：</a:t>
            </a:r>
            <a:r>
              <a:rPr lang="en-US" altLang="zh-CN" sz="9600" dirty="0" smtClean="0">
                <a:latin typeface="+mn-ea"/>
              </a:rPr>
              <a:t>bin/JMeter-server.bat</a:t>
            </a:r>
            <a:r>
              <a:rPr lang="en-US" altLang="zh-CN" sz="9600" dirty="0">
                <a:latin typeface="+mn-ea"/>
              </a:rPr>
              <a:t/>
            </a:r>
            <a:br>
              <a:rPr lang="en-US" altLang="zh-CN" sz="9600" dirty="0">
                <a:latin typeface="+mn-ea"/>
              </a:rPr>
            </a:br>
            <a:r>
              <a:rPr lang="zh-CN" altLang="en-US" sz="9600" dirty="0">
                <a:latin typeface="+mn-ea"/>
              </a:rPr>
              <a:t>允许在远程节点上以服务器模式</a:t>
            </a:r>
            <a:r>
              <a:rPr lang="zh-CN" altLang="en-US" sz="9600" dirty="0" smtClean="0">
                <a:latin typeface="+mn-ea"/>
              </a:rPr>
              <a:t>运行</a:t>
            </a:r>
            <a:r>
              <a:rPr lang="en-US" altLang="zh-CN" sz="9600" dirty="0" smtClean="0">
                <a:latin typeface="+mn-ea"/>
              </a:rPr>
              <a:t>JMeter</a:t>
            </a:r>
            <a:r>
              <a:rPr lang="zh-CN" altLang="en-US" sz="9600" dirty="0" smtClean="0">
                <a:latin typeface="+mn-ea"/>
              </a:rPr>
              <a:t>，</a:t>
            </a:r>
            <a:r>
              <a:rPr lang="zh-CN" altLang="en-US" sz="9600" dirty="0">
                <a:latin typeface="+mn-ea"/>
              </a:rPr>
              <a:t>并</a:t>
            </a:r>
            <a:r>
              <a:rPr lang="zh-CN" altLang="en-US" sz="9600" dirty="0" smtClean="0">
                <a:latin typeface="+mn-ea"/>
              </a:rPr>
              <a:t>通过</a:t>
            </a:r>
            <a:r>
              <a:rPr lang="en-US" altLang="zh-CN" sz="9600" dirty="0" smtClean="0">
                <a:latin typeface="+mn-ea"/>
              </a:rPr>
              <a:t>JMeter </a:t>
            </a:r>
            <a:r>
              <a:rPr lang="en-US" altLang="zh-CN" sz="9600" dirty="0">
                <a:latin typeface="+mn-ea"/>
              </a:rPr>
              <a:t>GUI</a:t>
            </a:r>
            <a:r>
              <a:rPr lang="zh-CN" altLang="en-US" sz="9600" dirty="0">
                <a:latin typeface="+mn-ea"/>
              </a:rPr>
              <a:t>来控制</a:t>
            </a:r>
            <a:endParaRPr lang="en-US" altLang="zh-CN" sz="9600" dirty="0">
              <a:latin typeface="+mn-ea"/>
            </a:endParaRPr>
          </a:p>
          <a:p>
            <a:pPr>
              <a:lnSpc>
                <a:spcPct val="170000"/>
              </a:lnSpc>
            </a:pPr>
            <a:endParaRPr lang="zh-CN" altLang="en-US" sz="11200" dirty="0">
              <a:latin typeface="+mn-ea"/>
            </a:endParaRPr>
          </a:p>
          <a:p>
            <a:pPr>
              <a:lnSpc>
                <a:spcPct val="170000"/>
              </a:lnSpc>
            </a:pPr>
            <a:endParaRPr lang="zh-CN" altLang="en-US" sz="11200" dirty="0">
              <a:latin typeface="+mn-ea"/>
            </a:endParaRPr>
          </a:p>
        </p:txBody>
      </p:sp>
      <p:sp>
        <p:nvSpPr>
          <p:cNvPr id="3" name="标题 2"/>
          <p:cNvSpPr>
            <a:spLocks noGrp="1"/>
          </p:cNvSpPr>
          <p:nvPr>
            <p:ph type="title"/>
          </p:nvPr>
        </p:nvSpPr>
        <p:spPr/>
        <p:txBody>
          <a:bodyPr/>
          <a:lstStyle/>
          <a:p>
            <a:r>
              <a:rPr lang="en-US" altLang="zh-CN" dirty="0" smtClean="0"/>
              <a:t>JMeter</a:t>
            </a:r>
            <a:r>
              <a:rPr lang="en-US" altLang="zh-CN" dirty="0"/>
              <a:t> </a:t>
            </a:r>
            <a:r>
              <a:rPr lang="zh-CN" altLang="en-US" dirty="0"/>
              <a:t>下载安装</a:t>
            </a:r>
          </a:p>
        </p:txBody>
      </p:sp>
    </p:spTree>
    <p:extLst>
      <p:ext uri="{BB962C8B-B14F-4D97-AF65-F5344CB8AC3E}">
        <p14:creationId xmlns:p14="http://schemas.microsoft.com/office/powerpoint/2010/main" val="3986578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8686800" cy="4525963"/>
          </a:xfrm>
        </p:spPr>
        <p:txBody>
          <a:bodyPr>
            <a:normAutofit/>
          </a:bodyPr>
          <a:lstStyle/>
          <a:p>
            <a:pPr marL="0" indent="0">
              <a:lnSpc>
                <a:spcPct val="150000"/>
              </a:lnSpc>
              <a:buNone/>
            </a:pPr>
            <a:r>
              <a:rPr lang="zh-CN" altLang="en-US" sz="3600" dirty="0" smtClean="0"/>
              <a:t>由三部分组成</a:t>
            </a:r>
            <a:endParaRPr lang="en-US" altLang="zh-CN" sz="3600" dirty="0" smtClean="0"/>
          </a:p>
          <a:p>
            <a:pPr>
              <a:lnSpc>
                <a:spcPct val="150000"/>
              </a:lnSpc>
            </a:pPr>
            <a:r>
              <a:rPr lang="zh-CN" altLang="en-US" sz="3600" dirty="0" smtClean="0"/>
              <a:t>取样器：进行脚本逻辑控制</a:t>
            </a:r>
            <a:endParaRPr lang="en-US" altLang="zh-CN" sz="3600" dirty="0" smtClean="0"/>
          </a:p>
          <a:p>
            <a:pPr>
              <a:lnSpc>
                <a:spcPct val="150000"/>
              </a:lnSpc>
            </a:pPr>
            <a:r>
              <a:rPr lang="zh-CN" altLang="en-US" sz="3600" dirty="0" smtClean="0"/>
              <a:t>线程组：场景设置</a:t>
            </a:r>
            <a:endParaRPr lang="en-US" altLang="zh-CN" sz="3600" dirty="0" smtClean="0"/>
          </a:p>
          <a:p>
            <a:pPr>
              <a:lnSpc>
                <a:spcPct val="150000"/>
              </a:lnSpc>
            </a:pPr>
            <a:r>
              <a:rPr lang="zh-CN" altLang="en-US" sz="3600" dirty="0" smtClean="0"/>
              <a:t>监视器：监控脚本运行，取得性能指标</a:t>
            </a:r>
            <a:endParaRPr lang="zh-CN" altLang="en-US" sz="3600" dirty="0"/>
          </a:p>
        </p:txBody>
      </p:sp>
      <p:sp>
        <p:nvSpPr>
          <p:cNvPr id="3" name="标题 2"/>
          <p:cNvSpPr>
            <a:spLocks noGrp="1"/>
          </p:cNvSpPr>
          <p:nvPr>
            <p:ph type="title"/>
          </p:nvPr>
        </p:nvSpPr>
        <p:spPr/>
        <p:txBody>
          <a:bodyPr/>
          <a:lstStyle/>
          <a:p>
            <a:r>
              <a:rPr lang="en-US" altLang="zh-CN" dirty="0" smtClean="0"/>
              <a:t>JMeter</a:t>
            </a:r>
            <a:r>
              <a:rPr lang="zh-CN" altLang="en-US" dirty="0" smtClean="0"/>
              <a:t>组成</a:t>
            </a:r>
            <a:endParaRPr lang="zh-CN" altLang="en-US" dirty="0"/>
          </a:p>
        </p:txBody>
      </p:sp>
    </p:spTree>
    <p:extLst>
      <p:ext uri="{BB962C8B-B14F-4D97-AF65-F5344CB8AC3E}">
        <p14:creationId xmlns:p14="http://schemas.microsoft.com/office/powerpoint/2010/main" val="260938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JMeter</a:t>
            </a:r>
            <a:r>
              <a:rPr lang="zh-CN" altLang="en-US" dirty="0" smtClean="0"/>
              <a:t>工作原理</a:t>
            </a:r>
            <a:endParaRPr lang="zh-CN" altLang="en-US" dirty="0"/>
          </a:p>
        </p:txBody>
      </p:sp>
      <p:sp>
        <p:nvSpPr>
          <p:cNvPr id="4" name="圆角矩形 3"/>
          <p:cNvSpPr/>
          <p:nvPr/>
        </p:nvSpPr>
        <p:spPr>
          <a:xfrm>
            <a:off x="107504" y="2492896"/>
            <a:ext cx="194421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性能测试脚本</a:t>
            </a:r>
            <a:endParaRPr lang="zh-CN" altLang="en-US" sz="2000" dirty="0">
              <a:solidFill>
                <a:schemeClr val="tx1"/>
              </a:solidFill>
              <a:latin typeface="+mn-ea"/>
            </a:endParaRPr>
          </a:p>
        </p:txBody>
      </p:sp>
      <p:sp>
        <p:nvSpPr>
          <p:cNvPr id="6" name="圆角矩形 5"/>
          <p:cNvSpPr/>
          <p:nvPr/>
        </p:nvSpPr>
        <p:spPr>
          <a:xfrm>
            <a:off x="179512" y="4328967"/>
            <a:ext cx="194421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浏览器或者</a:t>
            </a:r>
            <a:r>
              <a:rPr lang="en-US" altLang="zh-CN" sz="2000" dirty="0" err="1" smtClean="0">
                <a:solidFill>
                  <a:schemeClr val="tx1"/>
                </a:solidFill>
                <a:latin typeface="+mn-ea"/>
              </a:rPr>
              <a:t>badboy</a:t>
            </a:r>
            <a:endParaRPr lang="zh-CN" altLang="en-US" sz="2000" dirty="0">
              <a:solidFill>
                <a:schemeClr val="tx1"/>
              </a:solidFill>
              <a:latin typeface="+mn-ea"/>
            </a:endParaRPr>
          </a:p>
        </p:txBody>
      </p:sp>
      <p:sp>
        <p:nvSpPr>
          <p:cNvPr id="7" name="圆角矩形 6"/>
          <p:cNvSpPr/>
          <p:nvPr/>
        </p:nvSpPr>
        <p:spPr>
          <a:xfrm>
            <a:off x="3131840" y="2471972"/>
            <a:ext cx="121575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8" name="圆角矩形 7"/>
          <p:cNvSpPr/>
          <p:nvPr/>
        </p:nvSpPr>
        <p:spPr>
          <a:xfrm>
            <a:off x="3131840" y="4328967"/>
            <a:ext cx="121575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5" name="椭圆 4"/>
          <p:cNvSpPr/>
          <p:nvPr/>
        </p:nvSpPr>
        <p:spPr>
          <a:xfrm>
            <a:off x="5292080" y="2204864"/>
            <a:ext cx="3672408" cy="2592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n-ea"/>
            </a:endParaRPr>
          </a:p>
        </p:txBody>
      </p:sp>
      <p:sp>
        <p:nvSpPr>
          <p:cNvPr id="9" name="矩形 8"/>
          <p:cNvSpPr/>
          <p:nvPr/>
        </p:nvSpPr>
        <p:spPr>
          <a:xfrm>
            <a:off x="6336196" y="2540421"/>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web</a:t>
            </a: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1" name="矩形 10"/>
          <p:cNvSpPr/>
          <p:nvPr/>
        </p:nvSpPr>
        <p:spPr>
          <a:xfrm>
            <a:off x="6383988" y="3212909"/>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应用服务器</a:t>
            </a:r>
            <a:endParaRPr lang="zh-CN" altLang="en-US" sz="2000" dirty="0">
              <a:solidFill>
                <a:schemeClr val="tx1"/>
              </a:solidFill>
              <a:latin typeface="+mn-ea"/>
            </a:endParaRPr>
          </a:p>
        </p:txBody>
      </p:sp>
      <p:sp>
        <p:nvSpPr>
          <p:cNvPr id="12" name="矩形 11"/>
          <p:cNvSpPr/>
          <p:nvPr/>
        </p:nvSpPr>
        <p:spPr>
          <a:xfrm>
            <a:off x="6336196" y="4040935"/>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数据库</a:t>
            </a:r>
            <a:endParaRPr lang="en-US" altLang="zh-CN" sz="2000" dirty="0" smtClean="0">
              <a:solidFill>
                <a:schemeClr val="tx1"/>
              </a:solidFill>
              <a:latin typeface="+mn-ea"/>
            </a:endParaRPr>
          </a:p>
          <a:p>
            <a:pPr algn="ct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0" name="TextBox 9"/>
          <p:cNvSpPr txBox="1"/>
          <p:nvPr/>
        </p:nvSpPr>
        <p:spPr>
          <a:xfrm>
            <a:off x="2123728" y="1596024"/>
            <a:ext cx="4104456" cy="400110"/>
          </a:xfrm>
          <a:prstGeom prst="rect">
            <a:avLst/>
          </a:prstGeom>
          <a:noFill/>
        </p:spPr>
        <p:txBody>
          <a:bodyPr wrap="square" rtlCol="0">
            <a:spAutoFit/>
          </a:bodyPr>
          <a:lstStyle/>
          <a:p>
            <a:r>
              <a:rPr lang="zh-CN" altLang="en-US" sz="2000" dirty="0" smtClean="0">
                <a:latin typeface="+mn-ea"/>
              </a:rPr>
              <a:t>通过多线程模拟服务器访问压力</a:t>
            </a:r>
            <a:endParaRPr lang="zh-CN" altLang="en-US" sz="2000" dirty="0">
              <a:latin typeface="+mn-ea"/>
            </a:endParaRPr>
          </a:p>
        </p:txBody>
      </p:sp>
      <p:cxnSp>
        <p:nvCxnSpPr>
          <p:cNvPr id="14" name="直接箭头连接符 13"/>
          <p:cNvCxnSpPr>
            <a:stCxn id="4" idx="3"/>
            <a:endCxn id="7" idx="1"/>
          </p:cNvCxnSpPr>
          <p:nvPr/>
        </p:nvCxnSpPr>
        <p:spPr>
          <a:xfrm flipV="1">
            <a:off x="2051720" y="2940024"/>
            <a:ext cx="1080120" cy="2092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5" idx="2"/>
          </p:cNvCxnSpPr>
          <p:nvPr/>
        </p:nvCxnSpPr>
        <p:spPr>
          <a:xfrm>
            <a:off x="4347592" y="2940024"/>
            <a:ext cx="944488" cy="56091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123728" y="4797019"/>
            <a:ext cx="1080120" cy="2092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p:cNvCxnSpPr>
          <p:nvPr/>
        </p:nvCxnSpPr>
        <p:spPr>
          <a:xfrm flipV="1">
            <a:off x="4347592" y="3846286"/>
            <a:ext cx="979151" cy="95073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911" y="3856269"/>
            <a:ext cx="2967271" cy="400110"/>
          </a:xfrm>
          <a:prstGeom prst="rect">
            <a:avLst/>
          </a:prstGeom>
          <a:noFill/>
        </p:spPr>
        <p:txBody>
          <a:bodyPr wrap="square" rtlCol="0">
            <a:spAutoFit/>
          </a:bodyPr>
          <a:lstStyle/>
          <a:p>
            <a:r>
              <a:rPr lang="zh-CN" altLang="en-US" sz="2000" dirty="0" smtClean="0">
                <a:latin typeface="+mn-ea"/>
              </a:rPr>
              <a:t>通过代理方式录制脚本</a:t>
            </a:r>
            <a:endParaRPr lang="zh-CN" altLang="en-US" sz="2000" dirty="0">
              <a:latin typeface="+mn-ea"/>
            </a:endParaRPr>
          </a:p>
        </p:txBody>
      </p:sp>
    </p:spTree>
    <p:extLst>
      <p:ext uri="{BB962C8B-B14F-4D97-AF65-F5344CB8AC3E}">
        <p14:creationId xmlns:p14="http://schemas.microsoft.com/office/powerpoint/2010/main" val="2031646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820472" cy="4525963"/>
          </a:xfrm>
        </p:spPr>
        <p:txBody>
          <a:bodyPr>
            <a:noAutofit/>
          </a:bodyPr>
          <a:lstStyle/>
          <a:p>
            <a:r>
              <a:rPr lang="en-US" altLang="zh-CN" sz="2800" dirty="0">
                <a:solidFill>
                  <a:srgbClr val="FF0000"/>
                </a:solidFill>
                <a:latin typeface="+mn-ea"/>
              </a:rPr>
              <a:t>bin</a:t>
            </a:r>
            <a:r>
              <a:rPr lang="zh-CN" altLang="en-US" sz="2800" dirty="0">
                <a:solidFill>
                  <a:srgbClr val="FF0000"/>
                </a:solidFill>
                <a:latin typeface="+mn-ea"/>
              </a:rPr>
              <a:t>目录是可执行文件</a:t>
            </a:r>
            <a:r>
              <a:rPr lang="zh-CN" altLang="en-US" sz="2800" dirty="0" smtClean="0">
                <a:latin typeface="+mn-ea"/>
              </a:rPr>
              <a:t>，</a:t>
            </a:r>
            <a:r>
              <a:rPr lang="en-US" altLang="zh-CN" sz="2800" dirty="0" smtClean="0">
                <a:latin typeface="+mn-ea"/>
              </a:rPr>
              <a:t>JMeter.bat</a:t>
            </a:r>
            <a:r>
              <a:rPr lang="zh-CN" altLang="en-US" sz="2800" dirty="0">
                <a:latin typeface="+mn-ea"/>
              </a:rPr>
              <a:t>启动，可设置</a:t>
            </a:r>
            <a:r>
              <a:rPr lang="en-US" altLang="zh-CN" sz="2800" dirty="0" err="1">
                <a:latin typeface="+mn-ea"/>
              </a:rPr>
              <a:t>jvm</a:t>
            </a:r>
            <a:r>
              <a:rPr lang="zh-CN" altLang="en-US" sz="2800" dirty="0" smtClean="0">
                <a:latin typeface="+mn-ea"/>
              </a:rPr>
              <a:t>参数，</a:t>
            </a:r>
            <a:r>
              <a:rPr lang="en-US" altLang="zh-CN" sz="2800" dirty="0" smtClean="0">
                <a:latin typeface="+mn-ea"/>
              </a:rPr>
              <a:t>heap</a:t>
            </a:r>
            <a:r>
              <a:rPr lang="zh-CN" altLang="en-US" sz="2800" dirty="0">
                <a:latin typeface="+mn-ea"/>
              </a:rPr>
              <a:t>最多设置为物理内存的一半，默认设置为</a:t>
            </a:r>
            <a:r>
              <a:rPr lang="en-US" altLang="zh-CN" sz="2800" dirty="0">
                <a:latin typeface="+mn-ea"/>
              </a:rPr>
              <a:t>512M</a:t>
            </a:r>
            <a:r>
              <a:rPr lang="zh-CN" altLang="en-US" sz="2800" dirty="0">
                <a:latin typeface="+mn-ea"/>
              </a:rPr>
              <a:t>。如果</a:t>
            </a:r>
            <a:r>
              <a:rPr lang="en-US" altLang="zh-CN" sz="2800" dirty="0" err="1">
                <a:latin typeface="+mn-ea"/>
              </a:rPr>
              <a:t>heep</a:t>
            </a:r>
            <a:r>
              <a:rPr lang="zh-CN" altLang="en-US" sz="2800" dirty="0">
                <a:latin typeface="+mn-ea"/>
              </a:rPr>
              <a:t>超过物理内存的一半，可能</a:t>
            </a:r>
            <a:r>
              <a:rPr lang="zh-CN" altLang="en-US" sz="2800" dirty="0" smtClean="0">
                <a:latin typeface="+mn-ea"/>
              </a:rPr>
              <a:t>运行</a:t>
            </a:r>
            <a:r>
              <a:rPr lang="en-US" altLang="zh-CN" sz="2800" dirty="0" smtClean="0">
                <a:latin typeface="+mn-ea"/>
              </a:rPr>
              <a:t>JMeter</a:t>
            </a:r>
            <a:r>
              <a:rPr lang="zh-CN" altLang="en-US" sz="2800" dirty="0" smtClean="0">
                <a:latin typeface="+mn-ea"/>
              </a:rPr>
              <a:t>会</a:t>
            </a:r>
            <a:r>
              <a:rPr lang="zh-CN" altLang="en-US" sz="2800" dirty="0">
                <a:latin typeface="+mn-ea"/>
              </a:rPr>
              <a:t>慢</a:t>
            </a:r>
            <a:r>
              <a:rPr lang="zh-CN" altLang="en-US" sz="2800" dirty="0" smtClean="0">
                <a:latin typeface="+mn-ea"/>
              </a:rPr>
              <a:t>。</a:t>
            </a:r>
            <a:endParaRPr lang="en-US" altLang="zh-CN" sz="2800" dirty="0" smtClean="0">
              <a:latin typeface="+mn-ea"/>
            </a:endParaRPr>
          </a:p>
          <a:p>
            <a:r>
              <a:rPr lang="zh-CN" altLang="en-US" sz="2800" dirty="0" smtClean="0">
                <a:solidFill>
                  <a:srgbClr val="FF0000"/>
                </a:solidFill>
                <a:latin typeface="+mn-ea"/>
              </a:rPr>
              <a:t>日志在</a:t>
            </a:r>
            <a:r>
              <a:rPr lang="en-US" altLang="zh-CN" sz="2800" dirty="0" smtClean="0">
                <a:solidFill>
                  <a:srgbClr val="FF0000"/>
                </a:solidFill>
                <a:latin typeface="+mn-ea"/>
              </a:rPr>
              <a:t>JMeter.log</a:t>
            </a:r>
            <a:r>
              <a:rPr lang="zh-CN" altLang="en-US" sz="2800" dirty="0">
                <a:solidFill>
                  <a:srgbClr val="FF0000"/>
                </a:solidFill>
                <a:latin typeface="+mn-ea"/>
              </a:rPr>
              <a:t>查看</a:t>
            </a:r>
            <a:endParaRPr lang="en-US" altLang="zh-CN" sz="2800" dirty="0">
              <a:solidFill>
                <a:srgbClr val="FF0000"/>
              </a:solidFill>
              <a:latin typeface="+mn-ea"/>
            </a:endParaRPr>
          </a:p>
          <a:p>
            <a:r>
              <a:rPr lang="en-US" altLang="zh-CN" sz="2800" dirty="0" err="1" smtClean="0">
                <a:latin typeface="+mn-ea"/>
              </a:rPr>
              <a:t>JMeter.properties</a:t>
            </a:r>
            <a:r>
              <a:rPr lang="zh-CN" altLang="en-US" sz="2800" dirty="0">
                <a:latin typeface="+mn-ea"/>
              </a:rPr>
              <a:t>文件中有一个属性</a:t>
            </a:r>
            <a:r>
              <a:rPr lang="en-US" altLang="zh-CN" sz="2800" dirty="0" err="1" smtClean="0">
                <a:latin typeface="+mn-ea"/>
              </a:rPr>
              <a:t>log_level.JMeter</a:t>
            </a:r>
            <a:r>
              <a:rPr lang="zh-CN" altLang="en-US" sz="2800" dirty="0" smtClean="0">
                <a:latin typeface="+mn-ea"/>
              </a:rPr>
              <a:t>可以</a:t>
            </a:r>
            <a:r>
              <a:rPr lang="zh-CN" altLang="en-US" sz="2800" dirty="0">
                <a:latin typeface="+mn-ea"/>
              </a:rPr>
              <a:t>改变日志详细程度，默认是</a:t>
            </a:r>
            <a:r>
              <a:rPr lang="en-US" altLang="zh-CN" sz="2800" dirty="0">
                <a:latin typeface="+mn-ea"/>
              </a:rPr>
              <a:t>info</a:t>
            </a:r>
            <a:r>
              <a:rPr lang="zh-CN" altLang="en-US" sz="2800" dirty="0">
                <a:latin typeface="+mn-ea"/>
              </a:rPr>
              <a:t>。</a:t>
            </a:r>
            <a:endParaRPr lang="en-US" altLang="zh-CN" sz="2800" dirty="0">
              <a:latin typeface="+mn-ea"/>
            </a:endParaRPr>
          </a:p>
          <a:p>
            <a:r>
              <a:rPr lang="en-US" altLang="zh-CN" sz="2800" dirty="0">
                <a:latin typeface="+mn-ea"/>
              </a:rPr>
              <a:t>docs</a:t>
            </a:r>
            <a:r>
              <a:rPr lang="zh-CN" altLang="en-US" sz="2800" dirty="0">
                <a:latin typeface="+mn-ea"/>
              </a:rPr>
              <a:t>下</a:t>
            </a:r>
            <a:r>
              <a:rPr lang="zh-CN" altLang="en-US" sz="2800" dirty="0" smtClean="0">
                <a:latin typeface="+mn-ea"/>
              </a:rPr>
              <a:t>是</a:t>
            </a:r>
            <a:r>
              <a:rPr lang="en-US" altLang="zh-CN" sz="2800" dirty="0" smtClean="0">
                <a:latin typeface="+mn-ea"/>
              </a:rPr>
              <a:t>JMeter</a:t>
            </a:r>
            <a:r>
              <a:rPr lang="zh-CN" altLang="en-US" sz="2800" dirty="0" smtClean="0">
                <a:latin typeface="+mn-ea"/>
              </a:rPr>
              <a:t>的</a:t>
            </a:r>
            <a:r>
              <a:rPr lang="en-US" altLang="zh-CN" sz="2800" dirty="0">
                <a:latin typeface="+mn-ea"/>
              </a:rPr>
              <a:t>java docs</a:t>
            </a:r>
          </a:p>
          <a:p>
            <a:r>
              <a:rPr lang="en-US" altLang="zh-CN" sz="2800" dirty="0" err="1">
                <a:solidFill>
                  <a:srgbClr val="FF0000"/>
                </a:solidFill>
                <a:latin typeface="+mn-ea"/>
              </a:rPr>
              <a:t>printable_docs</a:t>
            </a:r>
            <a:r>
              <a:rPr lang="zh-CN" altLang="en-US" sz="2800" dirty="0">
                <a:latin typeface="+mn-ea"/>
              </a:rPr>
              <a:t>下是</a:t>
            </a:r>
            <a:r>
              <a:rPr lang="en-US" altLang="zh-CN" sz="2800" dirty="0" err="1">
                <a:latin typeface="+mn-ea"/>
              </a:rPr>
              <a:t>usermanual</a:t>
            </a:r>
            <a:r>
              <a:rPr lang="zh-CN" altLang="en-US" sz="2800" dirty="0">
                <a:latin typeface="+mn-ea"/>
              </a:rPr>
              <a:t>子目录下</a:t>
            </a:r>
            <a:r>
              <a:rPr lang="zh-CN" altLang="en-US" sz="2800" dirty="0" smtClean="0">
                <a:latin typeface="+mn-ea"/>
              </a:rPr>
              <a:t>是</a:t>
            </a:r>
            <a:r>
              <a:rPr lang="en-US" altLang="zh-CN" sz="2800" dirty="0" smtClean="0">
                <a:latin typeface="+mn-ea"/>
              </a:rPr>
              <a:t>JMeter</a:t>
            </a:r>
            <a:r>
              <a:rPr lang="zh-CN" altLang="en-US" sz="2800" dirty="0" smtClean="0">
                <a:latin typeface="+mn-ea"/>
              </a:rPr>
              <a:t>用户手册</a:t>
            </a:r>
            <a:r>
              <a:rPr lang="zh-CN" altLang="en-US" sz="2800" dirty="0">
                <a:latin typeface="+mn-ea"/>
              </a:rPr>
              <a:t>，其中</a:t>
            </a:r>
            <a:r>
              <a:rPr lang="en-US" altLang="zh-CN" sz="2800" dirty="0">
                <a:latin typeface="+mn-ea"/>
              </a:rPr>
              <a:t>component_reference.html</a:t>
            </a:r>
            <a:r>
              <a:rPr lang="zh-CN" altLang="en-US" sz="2800" dirty="0">
                <a:latin typeface="+mn-ea"/>
              </a:rPr>
              <a:t>是最常用的核心元件帮助手册</a:t>
            </a:r>
          </a:p>
        </p:txBody>
      </p:sp>
      <p:sp>
        <p:nvSpPr>
          <p:cNvPr id="3" name="标题 2"/>
          <p:cNvSpPr>
            <a:spLocks noGrp="1"/>
          </p:cNvSpPr>
          <p:nvPr>
            <p:ph type="title"/>
          </p:nvPr>
        </p:nvSpPr>
        <p:spPr/>
        <p:txBody>
          <a:bodyPr/>
          <a:lstStyle/>
          <a:p>
            <a:r>
              <a:rPr lang="en-US" altLang="zh-CN" dirty="0" smtClean="0"/>
              <a:t>JMeter</a:t>
            </a:r>
            <a:r>
              <a:rPr lang="zh-CN" altLang="en-US" dirty="0" smtClean="0"/>
              <a:t>目录结构</a:t>
            </a:r>
            <a:endParaRPr lang="zh-CN" altLang="en-US" dirty="0"/>
          </a:p>
        </p:txBody>
      </p:sp>
    </p:spTree>
    <p:extLst>
      <p:ext uri="{BB962C8B-B14F-4D97-AF65-F5344CB8AC3E}">
        <p14:creationId xmlns:p14="http://schemas.microsoft.com/office/powerpoint/2010/main" val="337065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性能测试工具选型</Template>
  <TotalTime>1841</TotalTime>
  <Words>1954</Words>
  <Application>Microsoft Office PowerPoint</Application>
  <PresentationFormat>全屏显示(4:3)</PresentationFormat>
  <Paragraphs>343</Paragraphs>
  <Slides>29</Slides>
  <Notes>7</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moban</vt:lpstr>
      <vt:lpstr>PowerPoint 演示文稿</vt:lpstr>
      <vt:lpstr>本章大纲</vt:lpstr>
      <vt:lpstr>JMeter介绍</vt:lpstr>
      <vt:lpstr>JMeter介绍</vt:lpstr>
      <vt:lpstr>JMeter特点</vt:lpstr>
      <vt:lpstr>JMeter 下载安装</vt:lpstr>
      <vt:lpstr>JMeter组成</vt:lpstr>
      <vt:lpstr>JMeter工作原理</vt:lpstr>
      <vt:lpstr>JMeter目录结构</vt:lpstr>
      <vt:lpstr>JMeter目录结构</vt:lpstr>
      <vt:lpstr>JMeter  VS   LoadRuner</vt:lpstr>
      <vt:lpstr>JMeter常用功能</vt:lpstr>
      <vt:lpstr>JMeter常用功能</vt:lpstr>
      <vt:lpstr>本章大纲</vt:lpstr>
      <vt:lpstr>脚本录制的流程与思路</vt:lpstr>
      <vt:lpstr>JMeter两种录制脚本方法-代理</vt:lpstr>
      <vt:lpstr>JMeter两种录制脚本方法-badboy</vt:lpstr>
      <vt:lpstr>badboy脚本开发</vt:lpstr>
      <vt:lpstr>本章大纲</vt:lpstr>
      <vt:lpstr>第一个Demo</vt:lpstr>
      <vt:lpstr>第一个Demo</vt:lpstr>
      <vt:lpstr>Http请求设置-保持默认</vt:lpstr>
      <vt:lpstr>Http请求设置</vt:lpstr>
      <vt:lpstr>Http请求设置</vt:lpstr>
      <vt:lpstr>线程组设置</vt:lpstr>
      <vt:lpstr>监听器-聚合报告</vt:lpstr>
      <vt:lpstr>Http的Get接口测试常见乱码</vt:lpstr>
      <vt:lpstr>Http的Post接口测试</vt:lpstr>
      <vt:lpstr>JMeter能做什么？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177</cp:revision>
  <dcterms:created xsi:type="dcterms:W3CDTF">2017-03-16T04:59:09Z</dcterms:created>
  <dcterms:modified xsi:type="dcterms:W3CDTF">2018-04-01T05:46:15Z</dcterms:modified>
</cp:coreProperties>
</file>